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48" r:id="rId2"/>
    <p:sldMasterId id="2147483652" r:id="rId3"/>
    <p:sldMasterId id="2147483654" r:id="rId4"/>
  </p:sldMasterIdLst>
  <p:notesMasterIdLst>
    <p:notesMasterId r:id="rId34"/>
  </p:notesMasterIdLst>
  <p:handoutMasterIdLst>
    <p:handoutMasterId r:id="rId35"/>
  </p:handoutMasterIdLst>
  <p:sldIdLst>
    <p:sldId id="359" r:id="rId5"/>
    <p:sldId id="337" r:id="rId6"/>
    <p:sldId id="328" r:id="rId7"/>
    <p:sldId id="312" r:id="rId8"/>
    <p:sldId id="340" r:id="rId9"/>
    <p:sldId id="342" r:id="rId10"/>
    <p:sldId id="344" r:id="rId11"/>
    <p:sldId id="331" r:id="rId12"/>
    <p:sldId id="333" r:id="rId13"/>
    <p:sldId id="355" r:id="rId14"/>
    <p:sldId id="357" r:id="rId15"/>
    <p:sldId id="361" r:id="rId16"/>
    <p:sldId id="341" r:id="rId17"/>
    <p:sldId id="362" r:id="rId18"/>
    <p:sldId id="318" r:id="rId19"/>
    <p:sldId id="351" r:id="rId20"/>
    <p:sldId id="349" r:id="rId21"/>
    <p:sldId id="350" r:id="rId22"/>
    <p:sldId id="332" r:id="rId23"/>
    <p:sldId id="360" r:id="rId24"/>
    <p:sldId id="256" r:id="rId25"/>
    <p:sldId id="257" r:id="rId26"/>
    <p:sldId id="258" r:id="rId27"/>
    <p:sldId id="259" r:id="rId28"/>
    <p:sldId id="260" r:id="rId29"/>
    <p:sldId id="261" r:id="rId30"/>
    <p:sldId id="262" r:id="rId31"/>
    <p:sldId id="263" r:id="rId32"/>
    <p:sldId id="264" r:id="rId33"/>
  </p:sldIdLst>
  <p:sldSz cx="9906000" cy="6858000" type="A4"/>
  <p:notesSz cx="7010400" cy="9296400"/>
  <p:defaultTextStyle>
    <a:defPPr>
      <a:defRPr lang="es-AR"/>
    </a:defPPr>
    <a:lvl1pPr marL="0" algn="l" defTabSz="1072866" rtl="0" eaLnBrk="1" latinLnBrk="0" hangingPunct="1">
      <a:defRPr sz="2112" kern="1200">
        <a:solidFill>
          <a:schemeClr val="tx1"/>
        </a:solidFill>
        <a:latin typeface="+mn-lt"/>
        <a:ea typeface="+mn-ea"/>
        <a:cs typeface="+mn-cs"/>
      </a:defRPr>
    </a:lvl1pPr>
    <a:lvl2pPr marL="536433" algn="l" defTabSz="1072866" rtl="0" eaLnBrk="1" latinLnBrk="0" hangingPunct="1">
      <a:defRPr sz="2112" kern="1200">
        <a:solidFill>
          <a:schemeClr val="tx1"/>
        </a:solidFill>
        <a:latin typeface="+mn-lt"/>
        <a:ea typeface="+mn-ea"/>
        <a:cs typeface="+mn-cs"/>
      </a:defRPr>
    </a:lvl2pPr>
    <a:lvl3pPr marL="1072866" algn="l" defTabSz="1072866" rtl="0" eaLnBrk="1" latinLnBrk="0" hangingPunct="1">
      <a:defRPr sz="2112" kern="1200">
        <a:solidFill>
          <a:schemeClr val="tx1"/>
        </a:solidFill>
        <a:latin typeface="+mn-lt"/>
        <a:ea typeface="+mn-ea"/>
        <a:cs typeface="+mn-cs"/>
      </a:defRPr>
    </a:lvl3pPr>
    <a:lvl4pPr marL="1609298" algn="l" defTabSz="1072866" rtl="0" eaLnBrk="1" latinLnBrk="0" hangingPunct="1">
      <a:defRPr sz="2112" kern="1200">
        <a:solidFill>
          <a:schemeClr val="tx1"/>
        </a:solidFill>
        <a:latin typeface="+mn-lt"/>
        <a:ea typeface="+mn-ea"/>
        <a:cs typeface="+mn-cs"/>
      </a:defRPr>
    </a:lvl4pPr>
    <a:lvl5pPr marL="2145731" algn="l" defTabSz="1072866" rtl="0" eaLnBrk="1" latinLnBrk="0" hangingPunct="1">
      <a:defRPr sz="2112" kern="1200">
        <a:solidFill>
          <a:schemeClr val="tx1"/>
        </a:solidFill>
        <a:latin typeface="+mn-lt"/>
        <a:ea typeface="+mn-ea"/>
        <a:cs typeface="+mn-cs"/>
      </a:defRPr>
    </a:lvl5pPr>
    <a:lvl6pPr marL="2682164" algn="l" defTabSz="1072866" rtl="0" eaLnBrk="1" latinLnBrk="0" hangingPunct="1">
      <a:defRPr sz="2112" kern="1200">
        <a:solidFill>
          <a:schemeClr val="tx1"/>
        </a:solidFill>
        <a:latin typeface="+mn-lt"/>
        <a:ea typeface="+mn-ea"/>
        <a:cs typeface="+mn-cs"/>
      </a:defRPr>
    </a:lvl6pPr>
    <a:lvl7pPr marL="3218597" algn="l" defTabSz="1072866" rtl="0" eaLnBrk="1" latinLnBrk="0" hangingPunct="1">
      <a:defRPr sz="2112" kern="1200">
        <a:solidFill>
          <a:schemeClr val="tx1"/>
        </a:solidFill>
        <a:latin typeface="+mn-lt"/>
        <a:ea typeface="+mn-ea"/>
        <a:cs typeface="+mn-cs"/>
      </a:defRPr>
    </a:lvl7pPr>
    <a:lvl8pPr marL="3755029" algn="l" defTabSz="1072866" rtl="0" eaLnBrk="1" latinLnBrk="0" hangingPunct="1">
      <a:defRPr sz="2112" kern="1200">
        <a:solidFill>
          <a:schemeClr val="tx1"/>
        </a:solidFill>
        <a:latin typeface="+mn-lt"/>
        <a:ea typeface="+mn-ea"/>
        <a:cs typeface="+mn-cs"/>
      </a:defRPr>
    </a:lvl8pPr>
    <a:lvl9pPr marL="4291462" algn="l" defTabSz="1072866" rtl="0" eaLnBrk="1" latinLnBrk="0" hangingPunct="1">
      <a:defRPr sz="2112"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96283" autoAdjust="0"/>
  </p:normalViewPr>
  <p:slideViewPr>
    <p:cSldViewPr>
      <p:cViewPr>
        <p:scale>
          <a:sx n="124" d="100"/>
          <a:sy n="124" d="100"/>
        </p:scale>
        <p:origin x="-900" y="9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44"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5D8D896-244D-4E53-A717-5FC5C2925DD0}" type="datetimeFigureOut">
              <a:rPr lang="es-AR" smtClean="0"/>
              <a:pPr/>
              <a:t>11/12/2025</a:t>
            </a:fld>
            <a:endParaRPr lang="es-AR"/>
          </a:p>
        </p:txBody>
      </p:sp>
      <p:sp>
        <p:nvSpPr>
          <p:cNvPr id="4" name="3 Marcador de pie de página"/>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s-AR"/>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06A881E-EDE0-433B-A9AA-D679E3AE998E}" type="slidenum">
              <a:rPr lang="es-AR" smtClean="0"/>
              <a:pPr/>
              <a:t>‹#›</a:t>
            </a:fld>
            <a:endParaRPr lang="es-AR"/>
          </a:p>
        </p:txBody>
      </p:sp>
    </p:spTree>
    <p:extLst>
      <p:ext uri="{BB962C8B-B14F-4D97-AF65-F5344CB8AC3E}">
        <p14:creationId xmlns:p14="http://schemas.microsoft.com/office/powerpoint/2010/main" val="1909310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98981036-0073-478A-ABD2-2A5D24A49CD4}" type="datetimeFigureOut">
              <a:rPr lang="es-AR" smtClean="0"/>
              <a:pPr/>
              <a:t>11/12/2025</a:t>
            </a:fld>
            <a:endParaRPr lang="es-AR"/>
          </a:p>
        </p:txBody>
      </p:sp>
      <p:sp>
        <p:nvSpPr>
          <p:cNvPr id="4" name="3 Marcador de imagen de diapositiva"/>
          <p:cNvSpPr>
            <a:spLocks noGrp="1" noRot="1" noChangeAspect="1"/>
          </p:cNvSpPr>
          <p:nvPr>
            <p:ph type="sldImg" idx="2"/>
          </p:nvPr>
        </p:nvSpPr>
        <p:spPr>
          <a:xfrm>
            <a:off x="987425" y="696913"/>
            <a:ext cx="5035550" cy="348615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5 Marcador de pie de página"/>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24307EE3-142C-4E9D-8479-9A3C6A4A7D00}" type="slidenum">
              <a:rPr lang="es-AR" smtClean="0"/>
              <a:pPr/>
              <a:t>‹#›</a:t>
            </a:fld>
            <a:endParaRPr lang="es-AR"/>
          </a:p>
        </p:txBody>
      </p:sp>
    </p:spTree>
    <p:extLst>
      <p:ext uri="{BB962C8B-B14F-4D97-AF65-F5344CB8AC3E}">
        <p14:creationId xmlns:p14="http://schemas.microsoft.com/office/powerpoint/2010/main" val="615351194"/>
      </p:ext>
    </p:extLst>
  </p:cSld>
  <p:clrMap bg1="lt1" tx1="dk1" bg2="lt2" tx2="dk2" accent1="accent1" accent2="accent2" accent3="accent3" accent4="accent4" accent5="accent5" accent6="accent6" hlink="hlink" folHlink="folHlink"/>
  <p:notesStyle>
    <a:lvl1pPr marL="0" algn="l" defTabSz="1072866" rtl="0" eaLnBrk="1" latinLnBrk="0" hangingPunct="1">
      <a:defRPr sz="1408" kern="1200">
        <a:solidFill>
          <a:schemeClr val="tx1"/>
        </a:solidFill>
        <a:latin typeface="+mn-lt"/>
        <a:ea typeface="+mn-ea"/>
        <a:cs typeface="+mn-cs"/>
      </a:defRPr>
    </a:lvl1pPr>
    <a:lvl2pPr marL="536433" algn="l" defTabSz="1072866" rtl="0" eaLnBrk="1" latinLnBrk="0" hangingPunct="1">
      <a:defRPr sz="1408" kern="1200">
        <a:solidFill>
          <a:schemeClr val="tx1"/>
        </a:solidFill>
        <a:latin typeface="+mn-lt"/>
        <a:ea typeface="+mn-ea"/>
        <a:cs typeface="+mn-cs"/>
      </a:defRPr>
    </a:lvl2pPr>
    <a:lvl3pPr marL="1072866" algn="l" defTabSz="1072866" rtl="0" eaLnBrk="1" latinLnBrk="0" hangingPunct="1">
      <a:defRPr sz="1408" kern="1200">
        <a:solidFill>
          <a:schemeClr val="tx1"/>
        </a:solidFill>
        <a:latin typeface="+mn-lt"/>
        <a:ea typeface="+mn-ea"/>
        <a:cs typeface="+mn-cs"/>
      </a:defRPr>
    </a:lvl3pPr>
    <a:lvl4pPr marL="1609298" algn="l" defTabSz="1072866" rtl="0" eaLnBrk="1" latinLnBrk="0" hangingPunct="1">
      <a:defRPr sz="1408" kern="1200">
        <a:solidFill>
          <a:schemeClr val="tx1"/>
        </a:solidFill>
        <a:latin typeface="+mn-lt"/>
        <a:ea typeface="+mn-ea"/>
        <a:cs typeface="+mn-cs"/>
      </a:defRPr>
    </a:lvl4pPr>
    <a:lvl5pPr marL="2145731" algn="l" defTabSz="1072866" rtl="0" eaLnBrk="1" latinLnBrk="0" hangingPunct="1">
      <a:defRPr sz="1408" kern="1200">
        <a:solidFill>
          <a:schemeClr val="tx1"/>
        </a:solidFill>
        <a:latin typeface="+mn-lt"/>
        <a:ea typeface="+mn-ea"/>
        <a:cs typeface="+mn-cs"/>
      </a:defRPr>
    </a:lvl5pPr>
    <a:lvl6pPr marL="2682164" algn="l" defTabSz="1072866" rtl="0" eaLnBrk="1" latinLnBrk="0" hangingPunct="1">
      <a:defRPr sz="1408" kern="1200">
        <a:solidFill>
          <a:schemeClr val="tx1"/>
        </a:solidFill>
        <a:latin typeface="+mn-lt"/>
        <a:ea typeface="+mn-ea"/>
        <a:cs typeface="+mn-cs"/>
      </a:defRPr>
    </a:lvl6pPr>
    <a:lvl7pPr marL="3218597" algn="l" defTabSz="1072866" rtl="0" eaLnBrk="1" latinLnBrk="0" hangingPunct="1">
      <a:defRPr sz="1408" kern="1200">
        <a:solidFill>
          <a:schemeClr val="tx1"/>
        </a:solidFill>
        <a:latin typeface="+mn-lt"/>
        <a:ea typeface="+mn-ea"/>
        <a:cs typeface="+mn-cs"/>
      </a:defRPr>
    </a:lvl7pPr>
    <a:lvl8pPr marL="3755029" algn="l" defTabSz="1072866" rtl="0" eaLnBrk="1" latinLnBrk="0" hangingPunct="1">
      <a:defRPr sz="1408" kern="1200">
        <a:solidFill>
          <a:schemeClr val="tx1"/>
        </a:solidFill>
        <a:latin typeface="+mn-lt"/>
        <a:ea typeface="+mn-ea"/>
        <a:cs typeface="+mn-cs"/>
      </a:defRPr>
    </a:lvl8pPr>
    <a:lvl9pPr marL="4291462" algn="l" defTabSz="1072866" rtl="0" eaLnBrk="1" latinLnBrk="0" hangingPunct="1">
      <a:defRPr sz="14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2</a:t>
            </a:fld>
            <a:endParaRPr lang="es-AR"/>
          </a:p>
        </p:txBody>
      </p:sp>
    </p:spTree>
    <p:extLst>
      <p:ext uri="{BB962C8B-B14F-4D97-AF65-F5344CB8AC3E}">
        <p14:creationId xmlns:p14="http://schemas.microsoft.com/office/powerpoint/2010/main" val="2409317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11</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13</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15</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16</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17</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18</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19</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3</a:t>
            </a:fld>
            <a:endParaRPr lang="es-AR"/>
          </a:p>
        </p:txBody>
      </p:sp>
    </p:spTree>
    <p:extLst>
      <p:ext uri="{BB962C8B-B14F-4D97-AF65-F5344CB8AC3E}">
        <p14:creationId xmlns:p14="http://schemas.microsoft.com/office/powerpoint/2010/main" val="298247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4</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5</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6</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7</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8</a:t>
            </a:fld>
            <a:endParaRPr lang="es-AR"/>
          </a:p>
        </p:txBody>
      </p:sp>
    </p:spTree>
    <p:extLst>
      <p:ext uri="{BB962C8B-B14F-4D97-AF65-F5344CB8AC3E}">
        <p14:creationId xmlns:p14="http://schemas.microsoft.com/office/powerpoint/2010/main" val="121799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9</a:t>
            </a:fld>
            <a:endParaRPr lang="es-AR"/>
          </a:p>
        </p:txBody>
      </p:sp>
    </p:spTree>
    <p:extLst>
      <p:ext uri="{BB962C8B-B14F-4D97-AF65-F5344CB8AC3E}">
        <p14:creationId xmlns:p14="http://schemas.microsoft.com/office/powerpoint/2010/main" val="3330819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87425" y="696913"/>
            <a:ext cx="5035550" cy="3486150"/>
          </a:xfrm>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24307EE3-142C-4E9D-8479-9A3C6A4A7D00}" type="slidenum">
              <a:rPr lang="es-AR" smtClean="0"/>
              <a:pPr/>
              <a:t>10</a:t>
            </a:fld>
            <a:endParaRPr lang="es-AR"/>
          </a:p>
        </p:txBody>
      </p:sp>
    </p:spTree>
    <p:extLst>
      <p:ext uri="{BB962C8B-B14F-4D97-AF65-F5344CB8AC3E}">
        <p14:creationId xmlns:p14="http://schemas.microsoft.com/office/powerpoint/2010/main" val="3330819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1614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xmlns="" id="{1EA03608-CE48-20D0-B065-1CF997E2AA76}"/>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3" name="Date Placeholder 1">
            <a:extLst>
              <a:ext uri="{FF2B5EF4-FFF2-40B4-BE49-F238E27FC236}">
                <a16:creationId xmlns:a16="http://schemas.microsoft.com/office/drawing/2014/main" xmlns="" id="{2D936796-8D87-E267-0A72-BE0547428047}"/>
              </a:ext>
            </a:extLst>
          </p:cNvPr>
          <p:cNvSpPr>
            <a:spLocks noGrp="1"/>
          </p:cNvSpPr>
          <p:nvPr>
            <p:ph type="dt" sz="half" idx="10"/>
          </p:nvPr>
        </p:nvSpPr>
        <p:spPr/>
        <p:txBody>
          <a:bodyPr/>
          <a:lstStyle>
            <a:lvl1pPr>
              <a:defRPr/>
            </a:lvl1pPr>
          </a:lstStyle>
          <a:p>
            <a:pPr>
              <a:defRPr/>
            </a:pPr>
            <a:fld id="{C30BB3E4-8E44-45E9-8425-3D8417C143E5}" type="datetimeFigureOut">
              <a:rPr lang="en-US"/>
              <a:pPr>
                <a:defRPr/>
              </a:pPr>
              <a:t>12/11/2025</a:t>
            </a:fld>
            <a:endParaRPr lang="en-US"/>
          </a:p>
        </p:txBody>
      </p:sp>
      <p:sp>
        <p:nvSpPr>
          <p:cNvPr id="4" name="Footer Placeholder 2">
            <a:extLst>
              <a:ext uri="{FF2B5EF4-FFF2-40B4-BE49-F238E27FC236}">
                <a16:creationId xmlns:a16="http://schemas.microsoft.com/office/drawing/2014/main" xmlns="" id="{EA1C4AC8-8985-B253-46E7-D85EF2AA6B8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xmlns="" id="{0F43F0EC-74B7-EF0E-66B4-13BD50F12E4B}"/>
              </a:ext>
            </a:extLst>
          </p:cNvPr>
          <p:cNvSpPr>
            <a:spLocks noGrp="1"/>
          </p:cNvSpPr>
          <p:nvPr>
            <p:ph type="sldNum" sz="quarter" idx="12"/>
          </p:nvPr>
        </p:nvSpPr>
        <p:spPr/>
        <p:txBody>
          <a:bodyPr/>
          <a:lstStyle>
            <a:lvl1pPr>
              <a:defRPr/>
            </a:lvl1pPr>
          </a:lstStyle>
          <a:p>
            <a:fld id="{29B5E4D4-8729-4D9E-BF8C-CB2D12EB04E4}" type="slidenum">
              <a:rPr lang="en-US" altLang="es-AR"/>
              <a:pPr/>
              <a:t>‹#›</a:t>
            </a:fld>
            <a:endParaRPr lang="en-US" altLang="es-AR"/>
          </a:p>
        </p:txBody>
      </p:sp>
    </p:spTree>
    <p:extLst>
      <p:ext uri="{BB962C8B-B14F-4D97-AF65-F5344CB8AC3E}">
        <p14:creationId xmlns:p14="http://schemas.microsoft.com/office/powerpoint/2010/main" val="3510367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xmlns="" id="{24EC0E89-3817-BDF2-8E6A-37F26D881C83}"/>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3735" y="446088"/>
            <a:ext cx="2847974" cy="976312"/>
          </a:xfrm>
        </p:spPr>
        <p:txBody>
          <a:bodyPr anchor="b"/>
          <a:lstStyle>
            <a:lvl1pPr algn="l">
              <a:defRPr sz="1625"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37447" y="446089"/>
            <a:ext cx="421005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103735" y="1598613"/>
            <a:ext cx="2847974" cy="4262436"/>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es-ES"/>
              <a:t>Haga clic para modificar el estilo de texto del patrón</a:t>
            </a:r>
          </a:p>
        </p:txBody>
      </p:sp>
      <p:sp>
        <p:nvSpPr>
          <p:cNvPr id="6" name="Date Placeholder 4">
            <a:extLst>
              <a:ext uri="{FF2B5EF4-FFF2-40B4-BE49-F238E27FC236}">
                <a16:creationId xmlns:a16="http://schemas.microsoft.com/office/drawing/2014/main" xmlns="" id="{6217182F-F8FF-9CF1-2548-D4E38BE00BC3}"/>
              </a:ext>
            </a:extLst>
          </p:cNvPr>
          <p:cNvSpPr>
            <a:spLocks noGrp="1"/>
          </p:cNvSpPr>
          <p:nvPr>
            <p:ph type="dt" sz="half" idx="10"/>
          </p:nvPr>
        </p:nvSpPr>
        <p:spPr/>
        <p:txBody>
          <a:bodyPr/>
          <a:lstStyle>
            <a:lvl1pPr>
              <a:defRPr/>
            </a:lvl1pPr>
          </a:lstStyle>
          <a:p>
            <a:pPr>
              <a:defRPr/>
            </a:pPr>
            <a:fld id="{236FEEE5-636C-4217-9BF8-44485D009A4C}" type="datetimeFigureOut">
              <a:rPr lang="en-US"/>
              <a:pPr>
                <a:defRPr/>
              </a:pPr>
              <a:t>12/11/2025</a:t>
            </a:fld>
            <a:endParaRPr lang="en-US"/>
          </a:p>
        </p:txBody>
      </p:sp>
      <p:sp>
        <p:nvSpPr>
          <p:cNvPr id="7" name="Footer Placeholder 5">
            <a:extLst>
              <a:ext uri="{FF2B5EF4-FFF2-40B4-BE49-F238E27FC236}">
                <a16:creationId xmlns:a16="http://schemas.microsoft.com/office/drawing/2014/main" xmlns="" id="{A1F8007B-334A-88BE-01E4-270DB6242949}"/>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xmlns="" id="{D3525A8B-E3B6-984A-5957-9A63DA8E45DA}"/>
              </a:ext>
            </a:extLst>
          </p:cNvPr>
          <p:cNvSpPr>
            <a:spLocks noGrp="1"/>
          </p:cNvSpPr>
          <p:nvPr>
            <p:ph type="sldNum" sz="quarter" idx="12"/>
          </p:nvPr>
        </p:nvSpPr>
        <p:spPr/>
        <p:txBody>
          <a:bodyPr/>
          <a:lstStyle>
            <a:lvl1pPr>
              <a:defRPr/>
            </a:lvl1pPr>
          </a:lstStyle>
          <a:p>
            <a:fld id="{DA68ED0E-0259-4F2C-8DAE-545896A6249D}" type="slidenum">
              <a:rPr lang="en-US" altLang="es-AR"/>
              <a:pPr/>
              <a:t>‹#›</a:t>
            </a:fld>
            <a:endParaRPr lang="en-US" altLang="es-AR"/>
          </a:p>
        </p:txBody>
      </p:sp>
    </p:spTree>
    <p:extLst>
      <p:ext uri="{BB962C8B-B14F-4D97-AF65-F5344CB8AC3E}">
        <p14:creationId xmlns:p14="http://schemas.microsoft.com/office/powerpoint/2010/main" val="3724313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xmlns="" id="{184C2531-CB64-ADB1-C062-25018BCF57D1}"/>
              </a:ext>
            </a:extLst>
          </p:cNvPr>
          <p:cNvSpPr>
            <a:spLocks/>
          </p:cNvSpPr>
          <p:nvPr/>
        </p:nvSpPr>
        <p:spPr bwMode="auto">
          <a:xfrm flipV="1">
            <a:off x="-3870" y="491172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3735" y="4800600"/>
            <a:ext cx="7243763" cy="566738"/>
          </a:xfrm>
        </p:spPr>
        <p:txBody>
          <a:bodyPr anchor="b">
            <a:normAutofit/>
          </a:bodyPr>
          <a:lstStyle>
            <a:lvl1pPr algn="l">
              <a:defRPr sz="195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103735" y="634965"/>
            <a:ext cx="7243763" cy="3854970"/>
          </a:xfrm>
        </p:spPr>
        <p:txBody>
          <a:bodyPr rtlCol="0">
            <a:normAutofit/>
          </a:bodyPr>
          <a:lstStyle>
            <a:lvl1pPr marL="0" indent="0" algn="ctr">
              <a:buNone/>
              <a:defRPr sz="1300"/>
            </a:lvl1pPr>
            <a:lvl2pPr marL="371475" indent="0">
              <a:buNone/>
              <a:defRPr sz="1300"/>
            </a:lvl2pPr>
            <a:lvl3pPr marL="742950" indent="0">
              <a:buNone/>
              <a:defRPr sz="1300"/>
            </a:lvl3pPr>
            <a:lvl4pPr marL="1114425" indent="0">
              <a:buNone/>
              <a:defRPr sz="1300"/>
            </a:lvl4pPr>
            <a:lvl5pPr marL="1485900" indent="0">
              <a:buNone/>
              <a:defRPr sz="1300"/>
            </a:lvl5pPr>
            <a:lvl6pPr marL="1857375" indent="0">
              <a:buNone/>
              <a:defRPr sz="1300"/>
            </a:lvl6pPr>
            <a:lvl7pPr marL="2228850" indent="0">
              <a:buNone/>
              <a:defRPr sz="1300"/>
            </a:lvl7pPr>
            <a:lvl8pPr marL="2600325" indent="0">
              <a:buNone/>
              <a:defRPr sz="1300"/>
            </a:lvl8pPr>
            <a:lvl9pPr marL="2971800" indent="0">
              <a:buNone/>
              <a:defRPr sz="13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2103735" y="5367338"/>
            <a:ext cx="7243763" cy="493712"/>
          </a:xfrm>
        </p:spPr>
        <p:txBody>
          <a:bodyPr>
            <a:normAutofit/>
          </a:bodyPr>
          <a:lstStyle>
            <a:lvl1pPr marL="0" indent="0">
              <a:buNone/>
              <a:defRPr sz="975"/>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es-ES"/>
              <a:t>Haga clic para modificar el estilo de texto del patrón</a:t>
            </a:r>
          </a:p>
        </p:txBody>
      </p:sp>
      <p:sp>
        <p:nvSpPr>
          <p:cNvPr id="6" name="Date Placeholder 4">
            <a:extLst>
              <a:ext uri="{FF2B5EF4-FFF2-40B4-BE49-F238E27FC236}">
                <a16:creationId xmlns:a16="http://schemas.microsoft.com/office/drawing/2014/main" xmlns="" id="{66EE62CD-5867-FAC8-3261-DE490902009D}"/>
              </a:ext>
            </a:extLst>
          </p:cNvPr>
          <p:cNvSpPr>
            <a:spLocks noGrp="1"/>
          </p:cNvSpPr>
          <p:nvPr>
            <p:ph type="dt" sz="half" idx="10"/>
          </p:nvPr>
        </p:nvSpPr>
        <p:spPr/>
        <p:txBody>
          <a:bodyPr/>
          <a:lstStyle>
            <a:lvl1pPr>
              <a:defRPr/>
            </a:lvl1pPr>
          </a:lstStyle>
          <a:p>
            <a:pPr>
              <a:defRPr/>
            </a:pPr>
            <a:fld id="{A96592BA-A326-4E69-A622-FFB997831D4D}" type="datetimeFigureOut">
              <a:rPr lang="en-US"/>
              <a:pPr>
                <a:defRPr/>
              </a:pPr>
              <a:t>12/11/2025</a:t>
            </a:fld>
            <a:endParaRPr lang="en-US"/>
          </a:p>
        </p:txBody>
      </p:sp>
      <p:sp>
        <p:nvSpPr>
          <p:cNvPr id="7" name="Footer Placeholder 5">
            <a:extLst>
              <a:ext uri="{FF2B5EF4-FFF2-40B4-BE49-F238E27FC236}">
                <a16:creationId xmlns:a16="http://schemas.microsoft.com/office/drawing/2014/main" xmlns="" id="{945BE5D6-16EA-4BB5-806D-4257FAF4CC82}"/>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xmlns="" id="{EE8BE5F0-6F34-D6A4-A79B-9A8479997486}"/>
              </a:ext>
            </a:extLst>
          </p:cNvPr>
          <p:cNvSpPr>
            <a:spLocks noGrp="1"/>
          </p:cNvSpPr>
          <p:nvPr>
            <p:ph type="sldNum" sz="quarter" idx="12"/>
          </p:nvPr>
        </p:nvSpPr>
        <p:spPr>
          <a:xfrm>
            <a:off x="432098" y="4983164"/>
            <a:ext cx="633313" cy="365125"/>
          </a:xfrm>
        </p:spPr>
        <p:txBody>
          <a:bodyPr/>
          <a:lstStyle>
            <a:lvl1pPr>
              <a:defRPr/>
            </a:lvl1pPr>
          </a:lstStyle>
          <a:p>
            <a:fld id="{D7C3F0AB-CDC7-4194-AA8F-1A5FBB3E0D99}" type="slidenum">
              <a:rPr lang="en-US" altLang="es-AR"/>
              <a:pPr/>
              <a:t>‹#›</a:t>
            </a:fld>
            <a:endParaRPr lang="en-US" altLang="es-AR"/>
          </a:p>
        </p:txBody>
      </p:sp>
    </p:spTree>
    <p:extLst>
      <p:ext uri="{BB962C8B-B14F-4D97-AF65-F5344CB8AC3E}">
        <p14:creationId xmlns:p14="http://schemas.microsoft.com/office/powerpoint/2010/main" val="1927390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xmlns="" id="{1F9E39C0-B6E8-3AE2-6DBB-7A6E2F69497D}"/>
              </a:ext>
            </a:extLst>
          </p:cNvPr>
          <p:cNvSpPr>
            <a:spLocks/>
          </p:cNvSpPr>
          <p:nvPr/>
        </p:nvSpPr>
        <p:spPr bwMode="auto">
          <a:xfrm flipV="1">
            <a:off x="-3870" y="31781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3735" y="609600"/>
            <a:ext cx="7243762" cy="3117040"/>
          </a:xfrm>
        </p:spPr>
        <p:txBody>
          <a:bodyPr anchor="ctr">
            <a:normAutofit/>
          </a:bodyPr>
          <a:lstStyle>
            <a:lvl1pPr algn="l">
              <a:defRPr sz="39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03735" y="4354046"/>
            <a:ext cx="7243762" cy="1555864"/>
          </a:xfrm>
        </p:spPr>
        <p:txBody>
          <a:bodyPr anchor="ctr">
            <a:normAutofit/>
          </a:bodyPr>
          <a:lstStyle>
            <a:lvl1pPr marL="0" indent="0" algn="l">
              <a:buNone/>
              <a:defRPr sz="1463">
                <a:solidFill>
                  <a:schemeClr val="tx1">
                    <a:lumMod val="65000"/>
                    <a:lumOff val="3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es-ES"/>
              <a:t>Haga clic para modificar el estilo de texto del patrón</a:t>
            </a:r>
          </a:p>
        </p:txBody>
      </p:sp>
      <p:sp>
        <p:nvSpPr>
          <p:cNvPr id="5" name="Date Placeholder 3">
            <a:extLst>
              <a:ext uri="{FF2B5EF4-FFF2-40B4-BE49-F238E27FC236}">
                <a16:creationId xmlns:a16="http://schemas.microsoft.com/office/drawing/2014/main" xmlns="" id="{754F3AE8-3E85-45D6-E4E0-924D4CD51218}"/>
              </a:ext>
            </a:extLst>
          </p:cNvPr>
          <p:cNvSpPr>
            <a:spLocks noGrp="1"/>
          </p:cNvSpPr>
          <p:nvPr>
            <p:ph type="dt" sz="half" idx="10"/>
          </p:nvPr>
        </p:nvSpPr>
        <p:spPr/>
        <p:txBody>
          <a:bodyPr/>
          <a:lstStyle>
            <a:lvl1pPr>
              <a:defRPr/>
            </a:lvl1pPr>
          </a:lstStyle>
          <a:p>
            <a:pPr>
              <a:defRPr/>
            </a:pPr>
            <a:fld id="{885937BA-57CA-44F8-873D-E5F2B32FFBC3}" type="datetimeFigureOut">
              <a:rPr lang="en-US"/>
              <a:pPr>
                <a:defRPr/>
              </a:pPr>
              <a:t>12/11/2025</a:t>
            </a:fld>
            <a:endParaRPr lang="en-US"/>
          </a:p>
        </p:txBody>
      </p:sp>
      <p:sp>
        <p:nvSpPr>
          <p:cNvPr id="6" name="Footer Placeholder 4">
            <a:extLst>
              <a:ext uri="{FF2B5EF4-FFF2-40B4-BE49-F238E27FC236}">
                <a16:creationId xmlns:a16="http://schemas.microsoft.com/office/drawing/2014/main" xmlns="" id="{2CC9CE2E-4C3A-12AF-00C0-D28D3B5FED0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FE2A9138-81A9-B823-C25B-275F4F756EC1}"/>
              </a:ext>
            </a:extLst>
          </p:cNvPr>
          <p:cNvSpPr>
            <a:spLocks noGrp="1"/>
          </p:cNvSpPr>
          <p:nvPr>
            <p:ph type="sldNum" sz="quarter" idx="12"/>
          </p:nvPr>
        </p:nvSpPr>
        <p:spPr>
          <a:xfrm>
            <a:off x="432098" y="3244851"/>
            <a:ext cx="633313" cy="365125"/>
          </a:xfrm>
        </p:spPr>
        <p:txBody>
          <a:bodyPr/>
          <a:lstStyle>
            <a:lvl1pPr>
              <a:defRPr/>
            </a:lvl1pPr>
          </a:lstStyle>
          <a:p>
            <a:fld id="{AFDB796E-1533-46EB-9FD8-DB9E511D3694}" type="slidenum">
              <a:rPr lang="en-US" altLang="es-AR"/>
              <a:pPr/>
              <a:t>‹#›</a:t>
            </a:fld>
            <a:endParaRPr lang="en-US" altLang="es-AR"/>
          </a:p>
        </p:txBody>
      </p:sp>
    </p:spTree>
    <p:extLst>
      <p:ext uri="{BB962C8B-B14F-4D97-AF65-F5344CB8AC3E}">
        <p14:creationId xmlns:p14="http://schemas.microsoft.com/office/powerpoint/2010/main" val="661178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xmlns="" id="{98AD8932-D5FD-23F6-7B92-6749711EAC92}"/>
              </a:ext>
            </a:extLst>
          </p:cNvPr>
          <p:cNvSpPr>
            <a:spLocks/>
          </p:cNvSpPr>
          <p:nvPr/>
        </p:nvSpPr>
        <p:spPr bwMode="auto">
          <a:xfrm flipV="1">
            <a:off x="-3870" y="31781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5" name="TextBox 13">
            <a:extLst>
              <a:ext uri="{FF2B5EF4-FFF2-40B4-BE49-F238E27FC236}">
                <a16:creationId xmlns:a16="http://schemas.microsoft.com/office/drawing/2014/main" xmlns="" id="{89331FC0-B272-08EE-577F-569217E84A55}"/>
              </a:ext>
            </a:extLst>
          </p:cNvPr>
          <p:cNvSpPr txBox="1">
            <a:spLocks noChangeArrowheads="1"/>
          </p:cNvSpPr>
          <p:nvPr/>
        </p:nvSpPr>
        <p:spPr bwMode="auto">
          <a:xfrm>
            <a:off x="2004417" y="647700"/>
            <a:ext cx="4953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s-ES" sz="6500">
                <a:solidFill>
                  <a:schemeClr val="accent1"/>
                </a:solidFill>
                <a:latin typeface="Arial" panose="020B0604020202020204" pitchFamily="34" charset="0"/>
              </a:rPr>
              <a:t>“</a:t>
            </a:r>
          </a:p>
        </p:txBody>
      </p:sp>
      <p:sp>
        <p:nvSpPr>
          <p:cNvPr id="6" name="TextBox 14">
            <a:extLst>
              <a:ext uri="{FF2B5EF4-FFF2-40B4-BE49-F238E27FC236}">
                <a16:creationId xmlns:a16="http://schemas.microsoft.com/office/drawing/2014/main" xmlns="" id="{13C9E546-217A-492E-6CE0-E3AD56BD8003}"/>
              </a:ext>
            </a:extLst>
          </p:cNvPr>
          <p:cNvSpPr txBox="1">
            <a:spLocks noChangeArrowheads="1"/>
          </p:cNvSpPr>
          <p:nvPr/>
        </p:nvSpPr>
        <p:spPr bwMode="auto">
          <a:xfrm>
            <a:off x="9030197" y="2905125"/>
            <a:ext cx="495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s-ES" sz="6500">
                <a:solidFill>
                  <a:schemeClr val="accent1"/>
                </a:solidFill>
                <a:latin typeface="Arial" panose="020B0604020202020204" pitchFamily="34" charset="0"/>
              </a:rPr>
              <a:t>”</a:t>
            </a:r>
          </a:p>
        </p:txBody>
      </p:sp>
      <p:sp>
        <p:nvSpPr>
          <p:cNvPr id="2" name="Title 1"/>
          <p:cNvSpPr>
            <a:spLocks noGrp="1"/>
          </p:cNvSpPr>
          <p:nvPr>
            <p:ph type="title"/>
          </p:nvPr>
        </p:nvSpPr>
        <p:spPr>
          <a:xfrm>
            <a:off x="2315584" y="609600"/>
            <a:ext cx="6820065" cy="2895600"/>
          </a:xfrm>
        </p:spPr>
        <p:txBody>
          <a:bodyPr anchor="ctr">
            <a:normAutofit/>
          </a:bodyPr>
          <a:lstStyle>
            <a:lvl1pPr algn="l">
              <a:defRPr sz="39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2660947" y="3505200"/>
            <a:ext cx="6123450" cy="381000"/>
          </a:xfrm>
        </p:spPr>
        <p:txBody>
          <a:bodyPr anchor="ctr">
            <a:noAutofit/>
          </a:bodyPr>
          <a:lstStyle>
            <a:lvl1pPr marL="0" indent="0">
              <a:buFontTx/>
              <a:buNone/>
              <a:defRPr sz="1300">
                <a:solidFill>
                  <a:schemeClr val="tx1">
                    <a:lumMod val="50000"/>
                    <a:lumOff val="50000"/>
                  </a:schemeClr>
                </a:solidFill>
              </a:defRPr>
            </a:lvl1pPr>
            <a:lvl2pPr marL="371475" indent="0">
              <a:buFontTx/>
              <a:buNone/>
              <a:defRPr/>
            </a:lvl2pPr>
            <a:lvl3pPr marL="742950" indent="0">
              <a:buFontTx/>
              <a:buNone/>
              <a:defRPr/>
            </a:lvl3pPr>
            <a:lvl4pPr marL="1114425" indent="0">
              <a:buFontTx/>
              <a:buNone/>
              <a:defRPr/>
            </a:lvl4pPr>
            <a:lvl5pPr marL="14859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103735" y="4354046"/>
            <a:ext cx="7243762" cy="1555864"/>
          </a:xfrm>
        </p:spPr>
        <p:txBody>
          <a:bodyPr anchor="ctr">
            <a:normAutofit/>
          </a:bodyPr>
          <a:lstStyle>
            <a:lvl1pPr marL="0" indent="0" algn="l">
              <a:buNone/>
              <a:defRPr sz="1463">
                <a:solidFill>
                  <a:schemeClr val="tx1">
                    <a:lumMod val="65000"/>
                    <a:lumOff val="3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es-ES"/>
              <a:t>Haga clic para modificar el estilo de texto del patrón</a:t>
            </a:r>
          </a:p>
        </p:txBody>
      </p:sp>
      <p:sp>
        <p:nvSpPr>
          <p:cNvPr id="7" name="Date Placeholder 3">
            <a:extLst>
              <a:ext uri="{FF2B5EF4-FFF2-40B4-BE49-F238E27FC236}">
                <a16:creationId xmlns:a16="http://schemas.microsoft.com/office/drawing/2014/main" xmlns="" id="{DA074EE3-03C4-404D-0480-37ADED76300C}"/>
              </a:ext>
            </a:extLst>
          </p:cNvPr>
          <p:cNvSpPr>
            <a:spLocks noGrp="1"/>
          </p:cNvSpPr>
          <p:nvPr>
            <p:ph type="dt" sz="half" idx="14"/>
          </p:nvPr>
        </p:nvSpPr>
        <p:spPr/>
        <p:txBody>
          <a:bodyPr/>
          <a:lstStyle>
            <a:lvl1pPr>
              <a:defRPr/>
            </a:lvl1pPr>
          </a:lstStyle>
          <a:p>
            <a:pPr>
              <a:defRPr/>
            </a:pPr>
            <a:fld id="{79B58C71-42FA-4926-8D0F-EE6930B87AB0}" type="datetimeFigureOut">
              <a:rPr lang="en-US"/>
              <a:pPr>
                <a:defRPr/>
              </a:pPr>
              <a:t>12/11/2025</a:t>
            </a:fld>
            <a:endParaRPr lang="en-US"/>
          </a:p>
        </p:txBody>
      </p:sp>
      <p:sp>
        <p:nvSpPr>
          <p:cNvPr id="8" name="Footer Placeholder 4">
            <a:extLst>
              <a:ext uri="{FF2B5EF4-FFF2-40B4-BE49-F238E27FC236}">
                <a16:creationId xmlns:a16="http://schemas.microsoft.com/office/drawing/2014/main" xmlns="" id="{F9AE5362-B66F-23B2-3C3C-EBD43295D005}"/>
              </a:ext>
            </a:extLst>
          </p:cNvPr>
          <p:cNvSpPr>
            <a:spLocks noGrp="1"/>
          </p:cNvSpPr>
          <p:nvPr>
            <p:ph type="ftr" sz="quarter" idx="15"/>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F04B2629-74CE-02F1-5053-AC3218B711B0}"/>
              </a:ext>
            </a:extLst>
          </p:cNvPr>
          <p:cNvSpPr>
            <a:spLocks noGrp="1"/>
          </p:cNvSpPr>
          <p:nvPr>
            <p:ph type="sldNum" sz="quarter" idx="16"/>
          </p:nvPr>
        </p:nvSpPr>
        <p:spPr>
          <a:xfrm>
            <a:off x="432098" y="3244851"/>
            <a:ext cx="633313" cy="365125"/>
          </a:xfrm>
        </p:spPr>
        <p:txBody>
          <a:bodyPr/>
          <a:lstStyle>
            <a:lvl1pPr>
              <a:defRPr/>
            </a:lvl1pPr>
          </a:lstStyle>
          <a:p>
            <a:fld id="{EAB163DC-C3D9-41F8-B679-3D5C772EE8A2}" type="slidenum">
              <a:rPr lang="en-US" altLang="es-AR"/>
              <a:pPr/>
              <a:t>‹#›</a:t>
            </a:fld>
            <a:endParaRPr lang="en-US" altLang="es-AR"/>
          </a:p>
        </p:txBody>
      </p:sp>
    </p:spTree>
    <p:extLst>
      <p:ext uri="{BB962C8B-B14F-4D97-AF65-F5344CB8AC3E}">
        <p14:creationId xmlns:p14="http://schemas.microsoft.com/office/powerpoint/2010/main" val="3366672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xmlns="" id="{BE768B38-68D8-CBDC-37A5-4FAE2A03737F}"/>
              </a:ext>
            </a:extLst>
          </p:cNvPr>
          <p:cNvSpPr>
            <a:spLocks/>
          </p:cNvSpPr>
          <p:nvPr/>
        </p:nvSpPr>
        <p:spPr bwMode="auto">
          <a:xfrm flipV="1">
            <a:off x="-3870" y="491172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3735" y="2438401"/>
            <a:ext cx="7243763" cy="2724845"/>
          </a:xfrm>
        </p:spPr>
        <p:txBody>
          <a:bodyPr anchor="b">
            <a:normAutofit/>
          </a:bodyPr>
          <a:lstStyle>
            <a:lvl1pPr algn="l">
              <a:defRPr sz="39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103735" y="5181600"/>
            <a:ext cx="7243763" cy="729622"/>
          </a:xfrm>
        </p:spPr>
        <p:txBody>
          <a:bodyPr rtlCol="0">
            <a:normAutofit/>
          </a:bodyPr>
          <a:lstStyle>
            <a:lvl1pPr>
              <a:buNone/>
              <a:defRPr lang="en-US">
                <a:solidFill>
                  <a:schemeClr val="tx1">
                    <a:lumMod val="65000"/>
                    <a:lumOff val="35000"/>
                  </a:schemeClr>
                </a:solidFill>
              </a:defRPr>
            </a:lvl1pPr>
          </a:lstStyle>
          <a:p>
            <a:pPr lvl="0"/>
            <a:r>
              <a:rPr lang="es-ES"/>
              <a:t>Haga clic para modificar el estilo de texto del patrón</a:t>
            </a:r>
          </a:p>
        </p:txBody>
      </p:sp>
      <p:sp>
        <p:nvSpPr>
          <p:cNvPr id="5" name="Date Placeholder 4">
            <a:extLst>
              <a:ext uri="{FF2B5EF4-FFF2-40B4-BE49-F238E27FC236}">
                <a16:creationId xmlns:a16="http://schemas.microsoft.com/office/drawing/2014/main" xmlns="" id="{AB9E95C5-48E9-DF67-D20A-AD403D971365}"/>
              </a:ext>
            </a:extLst>
          </p:cNvPr>
          <p:cNvSpPr>
            <a:spLocks noGrp="1"/>
          </p:cNvSpPr>
          <p:nvPr>
            <p:ph type="dt" sz="half" idx="10"/>
          </p:nvPr>
        </p:nvSpPr>
        <p:spPr/>
        <p:txBody>
          <a:bodyPr/>
          <a:lstStyle>
            <a:lvl1pPr>
              <a:defRPr/>
            </a:lvl1pPr>
          </a:lstStyle>
          <a:p>
            <a:pPr>
              <a:defRPr/>
            </a:pPr>
            <a:fld id="{1F302AB6-F34D-4EA6-AE6C-7396FD985FB3}" type="datetimeFigureOut">
              <a:rPr lang="en-US"/>
              <a:pPr>
                <a:defRPr/>
              </a:pPr>
              <a:t>12/11/2025</a:t>
            </a:fld>
            <a:endParaRPr lang="en-US"/>
          </a:p>
        </p:txBody>
      </p:sp>
      <p:sp>
        <p:nvSpPr>
          <p:cNvPr id="6" name="Footer Placeholder 5">
            <a:extLst>
              <a:ext uri="{FF2B5EF4-FFF2-40B4-BE49-F238E27FC236}">
                <a16:creationId xmlns:a16="http://schemas.microsoft.com/office/drawing/2014/main" xmlns="" id="{0EB15FD7-4399-7995-F6A7-442FE80D1F6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96BE47E0-773C-A124-90C1-05DC53539BEA}"/>
              </a:ext>
            </a:extLst>
          </p:cNvPr>
          <p:cNvSpPr>
            <a:spLocks noGrp="1"/>
          </p:cNvSpPr>
          <p:nvPr>
            <p:ph type="sldNum" sz="quarter" idx="12"/>
          </p:nvPr>
        </p:nvSpPr>
        <p:spPr>
          <a:xfrm>
            <a:off x="432098" y="4983164"/>
            <a:ext cx="633313" cy="365125"/>
          </a:xfrm>
        </p:spPr>
        <p:txBody>
          <a:bodyPr/>
          <a:lstStyle>
            <a:lvl1pPr>
              <a:defRPr/>
            </a:lvl1pPr>
          </a:lstStyle>
          <a:p>
            <a:fld id="{E48E8C20-EBED-4DF5-9264-31C8B8D6AB6C}" type="slidenum">
              <a:rPr lang="en-US" altLang="es-AR"/>
              <a:pPr/>
              <a:t>‹#›</a:t>
            </a:fld>
            <a:endParaRPr lang="en-US" altLang="es-AR"/>
          </a:p>
        </p:txBody>
      </p:sp>
    </p:spTree>
    <p:extLst>
      <p:ext uri="{BB962C8B-B14F-4D97-AF65-F5344CB8AC3E}">
        <p14:creationId xmlns:p14="http://schemas.microsoft.com/office/powerpoint/2010/main" val="344468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xmlns="" id="{36795B84-A2E3-9D6F-2821-54066D467F63}"/>
              </a:ext>
            </a:extLst>
          </p:cNvPr>
          <p:cNvSpPr>
            <a:spLocks/>
          </p:cNvSpPr>
          <p:nvPr/>
        </p:nvSpPr>
        <p:spPr bwMode="auto">
          <a:xfrm flipV="1">
            <a:off x="-3870" y="491172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3" name="TextBox 16">
            <a:extLst>
              <a:ext uri="{FF2B5EF4-FFF2-40B4-BE49-F238E27FC236}">
                <a16:creationId xmlns:a16="http://schemas.microsoft.com/office/drawing/2014/main" xmlns="" id="{A7224800-4383-4388-9DA6-AF042B8D2452}"/>
              </a:ext>
            </a:extLst>
          </p:cNvPr>
          <p:cNvSpPr txBox="1">
            <a:spLocks noChangeArrowheads="1"/>
          </p:cNvSpPr>
          <p:nvPr/>
        </p:nvSpPr>
        <p:spPr bwMode="auto">
          <a:xfrm>
            <a:off x="2004417" y="647700"/>
            <a:ext cx="4953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s-ES" sz="6500">
                <a:solidFill>
                  <a:schemeClr val="accent1"/>
                </a:solidFill>
                <a:latin typeface="Arial" panose="020B0604020202020204" pitchFamily="34" charset="0"/>
              </a:rPr>
              <a:t>“</a:t>
            </a:r>
          </a:p>
        </p:txBody>
      </p:sp>
      <p:sp>
        <p:nvSpPr>
          <p:cNvPr id="5" name="TextBox 17">
            <a:extLst>
              <a:ext uri="{FF2B5EF4-FFF2-40B4-BE49-F238E27FC236}">
                <a16:creationId xmlns:a16="http://schemas.microsoft.com/office/drawing/2014/main" xmlns="" id="{28C5C34B-B5C2-5773-C897-A85D4D490E0F}"/>
              </a:ext>
            </a:extLst>
          </p:cNvPr>
          <p:cNvSpPr txBox="1">
            <a:spLocks noChangeArrowheads="1"/>
          </p:cNvSpPr>
          <p:nvPr/>
        </p:nvSpPr>
        <p:spPr bwMode="auto">
          <a:xfrm>
            <a:off x="9030197" y="2905125"/>
            <a:ext cx="495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es-ES" sz="6500">
                <a:solidFill>
                  <a:schemeClr val="accent1"/>
                </a:solidFill>
                <a:latin typeface="Arial" panose="020B0604020202020204" pitchFamily="34" charset="0"/>
              </a:rPr>
              <a:t>”</a:t>
            </a:r>
          </a:p>
        </p:txBody>
      </p:sp>
      <p:sp>
        <p:nvSpPr>
          <p:cNvPr id="12" name="Title 1"/>
          <p:cNvSpPr>
            <a:spLocks noGrp="1"/>
          </p:cNvSpPr>
          <p:nvPr>
            <p:ph type="title"/>
          </p:nvPr>
        </p:nvSpPr>
        <p:spPr>
          <a:xfrm>
            <a:off x="2315584" y="609600"/>
            <a:ext cx="6820065" cy="2895600"/>
          </a:xfrm>
        </p:spPr>
        <p:txBody>
          <a:bodyPr anchor="ctr">
            <a:normAutofit/>
          </a:bodyPr>
          <a:lstStyle>
            <a:lvl1pPr algn="l">
              <a:defRPr sz="39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103735" y="4343400"/>
            <a:ext cx="7243763" cy="838200"/>
          </a:xfrm>
        </p:spPr>
        <p:txBody>
          <a:bodyPr anchor="b">
            <a:noAutofit/>
          </a:bodyPr>
          <a:lstStyle>
            <a:lvl1pPr marL="0" indent="0">
              <a:buFontTx/>
              <a:buNone/>
              <a:defRPr sz="1950">
                <a:solidFill>
                  <a:schemeClr val="accent1"/>
                </a:solidFill>
              </a:defRPr>
            </a:lvl1pPr>
            <a:lvl2pPr marL="371475" indent="0">
              <a:buFontTx/>
              <a:buNone/>
              <a:defRPr/>
            </a:lvl2pPr>
            <a:lvl3pPr marL="742950" indent="0">
              <a:buFontTx/>
              <a:buNone/>
              <a:defRPr/>
            </a:lvl3pPr>
            <a:lvl4pPr marL="1114425" indent="0">
              <a:buFontTx/>
              <a:buNone/>
              <a:defRPr/>
            </a:lvl4pPr>
            <a:lvl5pPr marL="14859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103735" y="5181600"/>
            <a:ext cx="7243763" cy="729622"/>
          </a:xfrm>
        </p:spPr>
        <p:txBody>
          <a:bodyPr rtlCol="0">
            <a:normAutofit/>
          </a:bodyPr>
          <a:lstStyle>
            <a:lvl1pPr>
              <a:buNone/>
              <a:defRPr lang="en-US">
                <a:solidFill>
                  <a:schemeClr val="tx1">
                    <a:lumMod val="65000"/>
                    <a:lumOff val="35000"/>
                  </a:schemeClr>
                </a:solidFill>
              </a:defRPr>
            </a:lvl1pPr>
          </a:lstStyle>
          <a:p>
            <a:pPr lvl="0"/>
            <a:r>
              <a:rPr lang="es-ES"/>
              <a:t>Haga clic para modificar el estilo de texto del patrón</a:t>
            </a:r>
          </a:p>
        </p:txBody>
      </p:sp>
      <p:sp>
        <p:nvSpPr>
          <p:cNvPr id="6" name="Date Placeholder 4">
            <a:extLst>
              <a:ext uri="{FF2B5EF4-FFF2-40B4-BE49-F238E27FC236}">
                <a16:creationId xmlns:a16="http://schemas.microsoft.com/office/drawing/2014/main" xmlns="" id="{AA69C969-A5A6-94BD-789E-E920DE60A5A7}"/>
              </a:ext>
            </a:extLst>
          </p:cNvPr>
          <p:cNvSpPr>
            <a:spLocks noGrp="1"/>
          </p:cNvSpPr>
          <p:nvPr>
            <p:ph type="dt" sz="half" idx="14"/>
          </p:nvPr>
        </p:nvSpPr>
        <p:spPr/>
        <p:txBody>
          <a:bodyPr/>
          <a:lstStyle>
            <a:lvl1pPr>
              <a:defRPr/>
            </a:lvl1pPr>
          </a:lstStyle>
          <a:p>
            <a:pPr>
              <a:defRPr/>
            </a:pPr>
            <a:fld id="{41700C73-BDC4-410C-85D7-F419CFC2EE3D}" type="datetimeFigureOut">
              <a:rPr lang="en-US"/>
              <a:pPr>
                <a:defRPr/>
              </a:pPr>
              <a:t>12/11/2025</a:t>
            </a:fld>
            <a:endParaRPr lang="en-US"/>
          </a:p>
        </p:txBody>
      </p:sp>
      <p:sp>
        <p:nvSpPr>
          <p:cNvPr id="7" name="Footer Placeholder 5">
            <a:extLst>
              <a:ext uri="{FF2B5EF4-FFF2-40B4-BE49-F238E27FC236}">
                <a16:creationId xmlns:a16="http://schemas.microsoft.com/office/drawing/2014/main" xmlns="" id="{AC38F7A2-1973-6AF6-C352-7366440CBBCB}"/>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xmlns="" id="{663159FA-A64D-E5D0-3C75-8C63B3C339E0}"/>
              </a:ext>
            </a:extLst>
          </p:cNvPr>
          <p:cNvSpPr>
            <a:spLocks noGrp="1"/>
          </p:cNvSpPr>
          <p:nvPr>
            <p:ph type="sldNum" sz="quarter" idx="16"/>
          </p:nvPr>
        </p:nvSpPr>
        <p:spPr>
          <a:xfrm>
            <a:off x="432098" y="4983164"/>
            <a:ext cx="633313" cy="365125"/>
          </a:xfrm>
        </p:spPr>
        <p:txBody>
          <a:bodyPr/>
          <a:lstStyle>
            <a:lvl1pPr>
              <a:defRPr/>
            </a:lvl1pPr>
          </a:lstStyle>
          <a:p>
            <a:fld id="{3F3BDAAD-749E-43D0-B3E6-15C966A2B9E5}" type="slidenum">
              <a:rPr lang="en-US" altLang="es-AR"/>
              <a:pPr/>
              <a:t>‹#›</a:t>
            </a:fld>
            <a:endParaRPr lang="en-US" altLang="es-AR"/>
          </a:p>
        </p:txBody>
      </p:sp>
    </p:spTree>
    <p:extLst>
      <p:ext uri="{BB962C8B-B14F-4D97-AF65-F5344CB8AC3E}">
        <p14:creationId xmlns:p14="http://schemas.microsoft.com/office/powerpoint/2010/main" val="2559895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xmlns="" id="{9D5A7D29-30D5-40C3-B012-86A6315DBF7D}"/>
              </a:ext>
            </a:extLst>
          </p:cNvPr>
          <p:cNvSpPr>
            <a:spLocks/>
          </p:cNvSpPr>
          <p:nvPr/>
        </p:nvSpPr>
        <p:spPr bwMode="auto">
          <a:xfrm flipV="1">
            <a:off x="-3870" y="491172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3735" y="627407"/>
            <a:ext cx="7243762" cy="2880020"/>
          </a:xfrm>
        </p:spPr>
        <p:txBody>
          <a:bodyPr anchor="ctr">
            <a:normAutofit/>
          </a:bodyPr>
          <a:lstStyle>
            <a:lvl1pPr algn="l">
              <a:defRPr sz="39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103735" y="4343400"/>
            <a:ext cx="7243763" cy="838200"/>
          </a:xfrm>
        </p:spPr>
        <p:txBody>
          <a:bodyPr anchor="b">
            <a:noAutofit/>
          </a:bodyPr>
          <a:lstStyle>
            <a:lvl1pPr marL="0" indent="0">
              <a:buFontTx/>
              <a:buNone/>
              <a:defRPr sz="1950">
                <a:solidFill>
                  <a:schemeClr val="accent1"/>
                </a:solidFill>
              </a:defRPr>
            </a:lvl1pPr>
            <a:lvl2pPr marL="371475" indent="0">
              <a:buFontTx/>
              <a:buNone/>
              <a:defRPr/>
            </a:lvl2pPr>
            <a:lvl3pPr marL="742950" indent="0">
              <a:buFontTx/>
              <a:buNone/>
              <a:defRPr/>
            </a:lvl3pPr>
            <a:lvl4pPr marL="1114425" indent="0">
              <a:buFontTx/>
              <a:buNone/>
              <a:defRPr/>
            </a:lvl4pPr>
            <a:lvl5pPr marL="14859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103735" y="5181600"/>
            <a:ext cx="7243763" cy="729622"/>
          </a:xfrm>
        </p:spPr>
        <p:txBody>
          <a:bodyPr rtlCol="0">
            <a:normAutofit/>
          </a:bodyPr>
          <a:lstStyle>
            <a:lvl1pPr>
              <a:buNone/>
              <a:defRPr lang="en-US">
                <a:solidFill>
                  <a:schemeClr val="tx1">
                    <a:lumMod val="65000"/>
                    <a:lumOff val="35000"/>
                  </a:schemeClr>
                </a:solidFill>
              </a:defRPr>
            </a:lvl1pPr>
          </a:lstStyle>
          <a:p>
            <a:pPr lvl="0"/>
            <a:r>
              <a:rPr lang="es-ES"/>
              <a:t>Haga clic para modificar el estilo de texto del patrón</a:t>
            </a:r>
          </a:p>
        </p:txBody>
      </p:sp>
      <p:sp>
        <p:nvSpPr>
          <p:cNvPr id="5" name="Date Placeholder 4">
            <a:extLst>
              <a:ext uri="{FF2B5EF4-FFF2-40B4-BE49-F238E27FC236}">
                <a16:creationId xmlns:a16="http://schemas.microsoft.com/office/drawing/2014/main" xmlns="" id="{2E08AD1F-930B-F936-9C97-5C16D3592113}"/>
              </a:ext>
            </a:extLst>
          </p:cNvPr>
          <p:cNvSpPr>
            <a:spLocks noGrp="1"/>
          </p:cNvSpPr>
          <p:nvPr>
            <p:ph type="dt" sz="half" idx="14"/>
          </p:nvPr>
        </p:nvSpPr>
        <p:spPr/>
        <p:txBody>
          <a:bodyPr/>
          <a:lstStyle>
            <a:lvl1pPr>
              <a:defRPr/>
            </a:lvl1pPr>
          </a:lstStyle>
          <a:p>
            <a:pPr>
              <a:defRPr/>
            </a:pPr>
            <a:fld id="{45258938-FBEF-4444-BD80-9A5DDBBEA0D1}" type="datetimeFigureOut">
              <a:rPr lang="en-US"/>
              <a:pPr>
                <a:defRPr/>
              </a:pPr>
              <a:t>12/11/2025</a:t>
            </a:fld>
            <a:endParaRPr lang="en-US"/>
          </a:p>
        </p:txBody>
      </p:sp>
      <p:sp>
        <p:nvSpPr>
          <p:cNvPr id="6" name="Footer Placeholder 5">
            <a:extLst>
              <a:ext uri="{FF2B5EF4-FFF2-40B4-BE49-F238E27FC236}">
                <a16:creationId xmlns:a16="http://schemas.microsoft.com/office/drawing/2014/main" xmlns="" id="{7DA9005F-3AA5-7355-6153-BECBB7157FFF}"/>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xmlns="" id="{2EA8B4DB-C6BB-CE89-8E8B-2B6C64D69321}"/>
              </a:ext>
            </a:extLst>
          </p:cNvPr>
          <p:cNvSpPr>
            <a:spLocks noGrp="1"/>
          </p:cNvSpPr>
          <p:nvPr>
            <p:ph type="sldNum" sz="quarter" idx="16"/>
          </p:nvPr>
        </p:nvSpPr>
        <p:spPr>
          <a:xfrm>
            <a:off x="432098" y="4983164"/>
            <a:ext cx="633313" cy="365125"/>
          </a:xfrm>
        </p:spPr>
        <p:txBody>
          <a:bodyPr/>
          <a:lstStyle>
            <a:lvl1pPr>
              <a:defRPr/>
            </a:lvl1pPr>
          </a:lstStyle>
          <a:p>
            <a:fld id="{C2B82965-B841-4BA2-B186-04173BC5CFE7}" type="slidenum">
              <a:rPr lang="en-US" altLang="es-AR"/>
              <a:pPr/>
              <a:t>‹#›</a:t>
            </a:fld>
            <a:endParaRPr lang="en-US" altLang="es-AR"/>
          </a:p>
        </p:txBody>
      </p:sp>
    </p:spTree>
    <p:extLst>
      <p:ext uri="{BB962C8B-B14F-4D97-AF65-F5344CB8AC3E}">
        <p14:creationId xmlns:p14="http://schemas.microsoft.com/office/powerpoint/2010/main" val="278377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xmlns="" id="{987BA199-CFE6-0C16-6BBA-6331DFF9DF89}"/>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3">
            <a:extLst>
              <a:ext uri="{FF2B5EF4-FFF2-40B4-BE49-F238E27FC236}">
                <a16:creationId xmlns:a16="http://schemas.microsoft.com/office/drawing/2014/main" xmlns="" id="{D7A9D024-A3D1-C3D2-8A88-DA2B395F0675}"/>
              </a:ext>
            </a:extLst>
          </p:cNvPr>
          <p:cNvSpPr>
            <a:spLocks noGrp="1"/>
          </p:cNvSpPr>
          <p:nvPr>
            <p:ph type="dt" sz="half" idx="10"/>
          </p:nvPr>
        </p:nvSpPr>
        <p:spPr/>
        <p:txBody>
          <a:bodyPr/>
          <a:lstStyle>
            <a:lvl1pPr>
              <a:defRPr/>
            </a:lvl1pPr>
          </a:lstStyle>
          <a:p>
            <a:pPr>
              <a:defRPr/>
            </a:pPr>
            <a:fld id="{30999F5A-2CA9-4DFD-8F52-7B875A3E6A32}" type="datetimeFigureOut">
              <a:rPr lang="en-US"/>
              <a:pPr>
                <a:defRPr/>
              </a:pPr>
              <a:t>12/11/2025</a:t>
            </a:fld>
            <a:endParaRPr lang="en-US"/>
          </a:p>
        </p:txBody>
      </p:sp>
      <p:sp>
        <p:nvSpPr>
          <p:cNvPr id="6" name="Footer Placeholder 4">
            <a:extLst>
              <a:ext uri="{FF2B5EF4-FFF2-40B4-BE49-F238E27FC236}">
                <a16:creationId xmlns:a16="http://schemas.microsoft.com/office/drawing/2014/main" xmlns="" id="{EAD72D4E-3AA8-750C-8955-95346EB84A3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9730F43-6B8D-B388-9CB1-A22D7788A9EB}"/>
              </a:ext>
            </a:extLst>
          </p:cNvPr>
          <p:cNvSpPr>
            <a:spLocks noGrp="1"/>
          </p:cNvSpPr>
          <p:nvPr>
            <p:ph type="sldNum" sz="quarter" idx="12"/>
          </p:nvPr>
        </p:nvSpPr>
        <p:spPr/>
        <p:txBody>
          <a:bodyPr/>
          <a:lstStyle>
            <a:lvl1pPr>
              <a:defRPr/>
            </a:lvl1pPr>
          </a:lstStyle>
          <a:p>
            <a:fld id="{2F31B356-235B-4F02-9A50-AE4D05FC7A48}" type="slidenum">
              <a:rPr lang="en-US" altLang="es-AR"/>
              <a:pPr/>
              <a:t>‹#›</a:t>
            </a:fld>
            <a:endParaRPr lang="en-US" altLang="es-AR"/>
          </a:p>
        </p:txBody>
      </p:sp>
    </p:spTree>
    <p:extLst>
      <p:ext uri="{BB962C8B-B14F-4D97-AF65-F5344CB8AC3E}">
        <p14:creationId xmlns:p14="http://schemas.microsoft.com/office/powerpoint/2010/main" val="334362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xmlns="" id="{8B7DEAF7-6DF6-587B-2D60-AEF0BED00182}"/>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Vertical Title 1"/>
          <p:cNvSpPr>
            <a:spLocks noGrp="1"/>
          </p:cNvSpPr>
          <p:nvPr>
            <p:ph type="title" orient="vert"/>
          </p:nvPr>
        </p:nvSpPr>
        <p:spPr>
          <a:xfrm>
            <a:off x="7552035" y="627406"/>
            <a:ext cx="1793676"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103735" y="627406"/>
            <a:ext cx="5262563"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3">
            <a:extLst>
              <a:ext uri="{FF2B5EF4-FFF2-40B4-BE49-F238E27FC236}">
                <a16:creationId xmlns:a16="http://schemas.microsoft.com/office/drawing/2014/main" xmlns="" id="{65C2F2E7-144B-6B9F-EAC8-984C5766E4DC}"/>
              </a:ext>
            </a:extLst>
          </p:cNvPr>
          <p:cNvSpPr>
            <a:spLocks noGrp="1"/>
          </p:cNvSpPr>
          <p:nvPr>
            <p:ph type="dt" sz="half" idx="10"/>
          </p:nvPr>
        </p:nvSpPr>
        <p:spPr/>
        <p:txBody>
          <a:bodyPr/>
          <a:lstStyle>
            <a:lvl1pPr>
              <a:defRPr/>
            </a:lvl1pPr>
          </a:lstStyle>
          <a:p>
            <a:pPr>
              <a:defRPr/>
            </a:pPr>
            <a:fld id="{801E6251-88F4-46EF-AE0D-06C137E42A39}" type="datetimeFigureOut">
              <a:rPr lang="en-US"/>
              <a:pPr>
                <a:defRPr/>
              </a:pPr>
              <a:t>12/11/2025</a:t>
            </a:fld>
            <a:endParaRPr lang="en-US"/>
          </a:p>
        </p:txBody>
      </p:sp>
      <p:sp>
        <p:nvSpPr>
          <p:cNvPr id="6" name="Footer Placeholder 4">
            <a:extLst>
              <a:ext uri="{FF2B5EF4-FFF2-40B4-BE49-F238E27FC236}">
                <a16:creationId xmlns:a16="http://schemas.microsoft.com/office/drawing/2014/main" xmlns="" id="{231AD479-2B0A-016D-C39A-7306BF05175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4D92D428-A44A-4524-1C9B-6EE1F6F8AC8D}"/>
              </a:ext>
            </a:extLst>
          </p:cNvPr>
          <p:cNvSpPr>
            <a:spLocks noGrp="1"/>
          </p:cNvSpPr>
          <p:nvPr>
            <p:ph type="sldNum" sz="quarter" idx="12"/>
          </p:nvPr>
        </p:nvSpPr>
        <p:spPr/>
        <p:txBody>
          <a:bodyPr/>
          <a:lstStyle>
            <a:lvl1pPr>
              <a:defRPr/>
            </a:lvl1pPr>
          </a:lstStyle>
          <a:p>
            <a:fld id="{BE3532BC-33E4-4447-A45C-98EB93ADF816}" type="slidenum">
              <a:rPr lang="en-US" altLang="es-AR"/>
              <a:pPr/>
              <a:t>‹#›</a:t>
            </a:fld>
            <a:endParaRPr lang="en-US" altLang="es-AR"/>
          </a:p>
        </p:txBody>
      </p:sp>
    </p:spTree>
    <p:extLst>
      <p:ext uri="{BB962C8B-B14F-4D97-AF65-F5344CB8AC3E}">
        <p14:creationId xmlns:p14="http://schemas.microsoft.com/office/powerpoint/2010/main" val="1043631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568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CA41521A-9483-85B0-FFE5-CE18AC2962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340"/>
            <a:ext cx="9906000" cy="940667"/>
          </a:xfrm>
          <a:prstGeom prst="rect">
            <a:avLst/>
          </a:prstGeom>
        </p:spPr>
      </p:pic>
      <p:sp>
        <p:nvSpPr>
          <p:cNvPr id="9" name="CuadroTexto 8">
            <a:extLst>
              <a:ext uri="{FF2B5EF4-FFF2-40B4-BE49-F238E27FC236}">
                <a16:creationId xmlns:a16="http://schemas.microsoft.com/office/drawing/2014/main" xmlns="" id="{0647DC52-00AD-4809-AE19-C9A7FF9664EF}"/>
              </a:ext>
            </a:extLst>
          </p:cNvPr>
          <p:cNvSpPr txBox="1"/>
          <p:nvPr userDrawn="1"/>
        </p:nvSpPr>
        <p:spPr>
          <a:xfrm>
            <a:off x="2144688" y="404666"/>
            <a:ext cx="5978934" cy="307777"/>
          </a:xfrm>
          <a:prstGeom prst="rect">
            <a:avLst/>
          </a:prstGeom>
          <a:noFill/>
        </p:spPr>
        <p:txBody>
          <a:bodyPr wrap="square" rtlCol="0">
            <a:spAutoFit/>
          </a:bodyPr>
          <a:lstStyle/>
          <a:p>
            <a:pPr marL="0" marR="0" lvl="0" indent="0" algn="l" defTabSz="825236"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lumMod val="75000"/>
                  </a:prstClr>
                </a:solidFill>
                <a:effectLst/>
                <a:uLnTx/>
                <a:uFillTx/>
                <a:latin typeface="Lora" pitchFamily="2" charset="0"/>
                <a:ea typeface="+mn-ea"/>
                <a:cs typeface="Helvetica" panose="020B0604020202020204" pitchFamily="34" charset="0"/>
              </a:rPr>
              <a:t>Jornada sobre Cierre de Cuenta</a:t>
            </a:r>
            <a:endParaRPr kumimoji="0" lang="es-AR" sz="1400" b="1" i="0" u="none" strike="noStrike" kern="1200" cap="none" spc="0" normalizeH="0" baseline="0" noProof="0" dirty="0">
              <a:ln>
                <a:noFill/>
              </a:ln>
              <a:solidFill>
                <a:prstClr val="white">
                  <a:lumMod val="75000"/>
                </a:prstClr>
              </a:solidFill>
              <a:effectLst/>
              <a:uLnTx/>
              <a:uFillTx/>
              <a:latin typeface="Lora" pitchFamily="2" charset="0"/>
              <a:ea typeface="+mn-ea"/>
              <a:cs typeface="Helvetica" panose="020B0604020202020204" pitchFamily="34" charset="0"/>
            </a:endParaRPr>
          </a:p>
        </p:txBody>
      </p:sp>
      <p:pic>
        <p:nvPicPr>
          <p:cNvPr id="2" name="Imagen 1">
            <a:extLst>
              <a:ext uri="{FF2B5EF4-FFF2-40B4-BE49-F238E27FC236}">
                <a16:creationId xmlns:a16="http://schemas.microsoft.com/office/drawing/2014/main" xmlns="" id="{074CE60A-721A-4E0D-E83F-1123A4CD1063}"/>
              </a:ext>
            </a:extLst>
          </p:cNvPr>
          <p:cNvPicPr>
            <a:picLocks noChangeAspect="1"/>
          </p:cNvPicPr>
          <p:nvPr userDrawn="1"/>
        </p:nvPicPr>
        <p:blipFill>
          <a:blip r:embed="rId3"/>
          <a:stretch>
            <a:fillRect/>
          </a:stretch>
        </p:blipFill>
        <p:spPr>
          <a:xfrm>
            <a:off x="8769424" y="273759"/>
            <a:ext cx="609653" cy="548688"/>
          </a:xfrm>
          <a:prstGeom prst="rect">
            <a:avLst/>
          </a:prstGeom>
        </p:spPr>
      </p:pic>
    </p:spTree>
    <p:extLst>
      <p:ext uri="{BB962C8B-B14F-4D97-AF65-F5344CB8AC3E}">
        <p14:creationId xmlns:p14="http://schemas.microsoft.com/office/powerpoint/2010/main" val="202971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xmlns="" id="{7FEF5DDD-5BDE-DE8E-0FB6-CC105CF0D4CF}"/>
              </a:ext>
            </a:extLst>
          </p:cNvPr>
          <p:cNvSpPr>
            <a:spLocks/>
          </p:cNvSpPr>
          <p:nvPr/>
        </p:nvSpPr>
        <p:spPr bwMode="auto">
          <a:xfrm>
            <a:off x="0" y="4324351"/>
            <a:ext cx="1417539" cy="777875"/>
          </a:xfrm>
          <a:custGeom>
            <a:avLst/>
            <a:gdLst>
              <a:gd name="T0" fmla="*/ 1346017 w 372"/>
              <a:gd name="T1" fmla="*/ 777875 h 166"/>
              <a:gd name="T2" fmla="*/ 1374157 w 372"/>
              <a:gd name="T3" fmla="*/ 768503 h 166"/>
              <a:gd name="T4" fmla="*/ 1378847 w 372"/>
              <a:gd name="T5" fmla="*/ 763817 h 166"/>
              <a:gd name="T6" fmla="*/ 1735283 w 372"/>
              <a:gd name="T7" fmla="*/ 407681 h 166"/>
              <a:gd name="T8" fmla="*/ 1735283 w 372"/>
              <a:gd name="T9" fmla="*/ 365508 h 166"/>
              <a:gd name="T10" fmla="*/ 1378847 w 372"/>
              <a:gd name="T11" fmla="*/ 14058 h 166"/>
              <a:gd name="T12" fmla="*/ 1374157 w 372"/>
              <a:gd name="T13" fmla="*/ 9372 h 166"/>
              <a:gd name="T14" fmla="*/ 1346017 w 372"/>
              <a:gd name="T15" fmla="*/ 0 h 166"/>
              <a:gd name="T16" fmla="*/ 0 w 372"/>
              <a:gd name="T17" fmla="*/ 0 h 166"/>
              <a:gd name="T18" fmla="*/ 0 w 372"/>
              <a:gd name="T19" fmla="*/ 777875 h 166"/>
              <a:gd name="T20" fmla="*/ 1346017 w 372"/>
              <a:gd name="T21" fmla="*/ 777875 h 1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ctrTitle"/>
          </p:nvPr>
        </p:nvSpPr>
        <p:spPr>
          <a:xfrm>
            <a:off x="2103736" y="2514601"/>
            <a:ext cx="7243762" cy="2262781"/>
          </a:xfrm>
        </p:spPr>
        <p:txBody>
          <a:bodyPr anchor="b">
            <a:normAutofit/>
          </a:bodyPr>
          <a:lstStyle>
            <a:lvl1pPr>
              <a:defRPr sz="4388"/>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103736" y="4777380"/>
            <a:ext cx="7243762" cy="1126283"/>
          </a:xfrm>
        </p:spPr>
        <p:txBody>
          <a:bodyPr/>
          <a:lstStyle>
            <a:lvl1pPr marL="0" indent="0" algn="l">
              <a:buNone/>
              <a:defRPr>
                <a:solidFill>
                  <a:schemeClr val="tx1">
                    <a:lumMod val="65000"/>
                    <a:lumOff val="3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5" name="Date Placeholder 3">
            <a:extLst>
              <a:ext uri="{FF2B5EF4-FFF2-40B4-BE49-F238E27FC236}">
                <a16:creationId xmlns:a16="http://schemas.microsoft.com/office/drawing/2014/main" xmlns="" id="{16E3EDA9-DD45-3036-B663-9BC988B7FFDF}"/>
              </a:ext>
            </a:extLst>
          </p:cNvPr>
          <p:cNvSpPr>
            <a:spLocks noGrp="1"/>
          </p:cNvSpPr>
          <p:nvPr>
            <p:ph type="dt" sz="half" idx="10"/>
          </p:nvPr>
        </p:nvSpPr>
        <p:spPr/>
        <p:txBody>
          <a:bodyPr/>
          <a:lstStyle>
            <a:lvl1pPr>
              <a:defRPr/>
            </a:lvl1pPr>
          </a:lstStyle>
          <a:p>
            <a:pPr>
              <a:defRPr/>
            </a:pPr>
            <a:fld id="{7D47A28D-26C1-4A5B-A81F-3FB2BC24A81B}" type="datetimeFigureOut">
              <a:rPr lang="en-US"/>
              <a:pPr>
                <a:defRPr/>
              </a:pPr>
              <a:t>12/11/2025</a:t>
            </a:fld>
            <a:endParaRPr lang="en-US"/>
          </a:p>
        </p:txBody>
      </p:sp>
      <p:sp>
        <p:nvSpPr>
          <p:cNvPr id="6" name="Footer Placeholder 4">
            <a:extLst>
              <a:ext uri="{FF2B5EF4-FFF2-40B4-BE49-F238E27FC236}">
                <a16:creationId xmlns:a16="http://schemas.microsoft.com/office/drawing/2014/main" xmlns="" id="{2E5162AE-0874-A0BF-D362-FC6B3274434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60FCA168-6DED-1A97-C632-4E3AC29FC939}"/>
              </a:ext>
            </a:extLst>
          </p:cNvPr>
          <p:cNvSpPr>
            <a:spLocks noGrp="1"/>
          </p:cNvSpPr>
          <p:nvPr>
            <p:ph type="sldNum" sz="quarter" idx="12"/>
          </p:nvPr>
        </p:nvSpPr>
        <p:spPr>
          <a:xfrm>
            <a:off x="432098" y="4529139"/>
            <a:ext cx="633313" cy="365125"/>
          </a:xfrm>
        </p:spPr>
        <p:txBody>
          <a:bodyPr/>
          <a:lstStyle>
            <a:lvl1pPr>
              <a:defRPr/>
            </a:lvl1pPr>
          </a:lstStyle>
          <a:p>
            <a:fld id="{C9632424-0867-43B3-B030-F7E8ABF3C2F4}" type="slidenum">
              <a:rPr lang="en-US" altLang="es-AR"/>
              <a:pPr/>
              <a:t>‹#›</a:t>
            </a:fld>
            <a:endParaRPr lang="en-US" altLang="es-AR"/>
          </a:p>
        </p:txBody>
      </p:sp>
    </p:spTree>
    <p:extLst>
      <p:ext uri="{BB962C8B-B14F-4D97-AF65-F5344CB8AC3E}">
        <p14:creationId xmlns:p14="http://schemas.microsoft.com/office/powerpoint/2010/main" val="240691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xmlns="" id="{9CC177D2-9F15-876A-7916-CB4D23C8C1D6}"/>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6752" y="624110"/>
            <a:ext cx="7240746"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103735" y="2133600"/>
            <a:ext cx="7243763"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3">
            <a:extLst>
              <a:ext uri="{FF2B5EF4-FFF2-40B4-BE49-F238E27FC236}">
                <a16:creationId xmlns:a16="http://schemas.microsoft.com/office/drawing/2014/main" xmlns="" id="{2C061C24-B59D-95B3-0B92-403110216DE7}"/>
              </a:ext>
            </a:extLst>
          </p:cNvPr>
          <p:cNvSpPr>
            <a:spLocks noGrp="1"/>
          </p:cNvSpPr>
          <p:nvPr>
            <p:ph type="dt" sz="half" idx="10"/>
          </p:nvPr>
        </p:nvSpPr>
        <p:spPr/>
        <p:txBody>
          <a:bodyPr/>
          <a:lstStyle>
            <a:lvl1pPr>
              <a:defRPr/>
            </a:lvl1pPr>
          </a:lstStyle>
          <a:p>
            <a:pPr>
              <a:defRPr/>
            </a:pPr>
            <a:fld id="{D103C2E0-F651-47E1-A39B-8658E1F694F9}" type="datetimeFigureOut">
              <a:rPr lang="en-US"/>
              <a:pPr>
                <a:defRPr/>
              </a:pPr>
              <a:t>12/11/2025</a:t>
            </a:fld>
            <a:endParaRPr lang="en-US"/>
          </a:p>
        </p:txBody>
      </p:sp>
      <p:sp>
        <p:nvSpPr>
          <p:cNvPr id="6" name="Footer Placeholder 4">
            <a:extLst>
              <a:ext uri="{FF2B5EF4-FFF2-40B4-BE49-F238E27FC236}">
                <a16:creationId xmlns:a16="http://schemas.microsoft.com/office/drawing/2014/main" xmlns="" id="{84F63DB4-FAE0-F61F-8905-D7BA5EE2F4C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D6292A01-E850-E009-5B84-828FF45074C9}"/>
              </a:ext>
            </a:extLst>
          </p:cNvPr>
          <p:cNvSpPr>
            <a:spLocks noGrp="1"/>
          </p:cNvSpPr>
          <p:nvPr>
            <p:ph type="sldNum" sz="quarter" idx="12"/>
          </p:nvPr>
        </p:nvSpPr>
        <p:spPr/>
        <p:txBody>
          <a:bodyPr/>
          <a:lstStyle>
            <a:lvl1pPr>
              <a:defRPr/>
            </a:lvl1pPr>
          </a:lstStyle>
          <a:p>
            <a:fld id="{84F04ABB-0181-4EAA-875D-D4D69CE77934}" type="slidenum">
              <a:rPr lang="en-US" altLang="es-AR"/>
              <a:pPr/>
              <a:t>‹#›</a:t>
            </a:fld>
            <a:endParaRPr lang="en-US" altLang="es-AR"/>
          </a:p>
        </p:txBody>
      </p:sp>
    </p:spTree>
    <p:extLst>
      <p:ext uri="{BB962C8B-B14F-4D97-AF65-F5344CB8AC3E}">
        <p14:creationId xmlns:p14="http://schemas.microsoft.com/office/powerpoint/2010/main" val="42355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xmlns="" id="{6EB1CEE2-E68A-21B2-7433-AFC096F68A08}"/>
              </a:ext>
            </a:extLst>
          </p:cNvPr>
          <p:cNvSpPr>
            <a:spLocks/>
          </p:cNvSpPr>
          <p:nvPr/>
        </p:nvSpPr>
        <p:spPr bwMode="auto">
          <a:xfrm flipV="1">
            <a:off x="-3870" y="31781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a:xfrm>
            <a:off x="2103735" y="2058750"/>
            <a:ext cx="7243762" cy="1468800"/>
          </a:xfrm>
        </p:spPr>
        <p:txBody>
          <a:bodyPr anchor="b"/>
          <a:lstStyle>
            <a:lvl1pPr algn="l">
              <a:defRPr sz="325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03735" y="3530129"/>
            <a:ext cx="7243762" cy="860400"/>
          </a:xfrm>
        </p:spPr>
        <p:txBody>
          <a:bodyPr/>
          <a:lstStyle>
            <a:lvl1pPr marL="0" indent="0" algn="l">
              <a:buNone/>
              <a:defRPr sz="1625">
                <a:solidFill>
                  <a:schemeClr val="tx1">
                    <a:lumMod val="65000"/>
                    <a:lumOff val="3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es-ES"/>
              <a:t>Haga clic para modificar el estilo de texto del patrón</a:t>
            </a:r>
          </a:p>
        </p:txBody>
      </p:sp>
      <p:sp>
        <p:nvSpPr>
          <p:cNvPr id="5" name="Date Placeholder 3">
            <a:extLst>
              <a:ext uri="{FF2B5EF4-FFF2-40B4-BE49-F238E27FC236}">
                <a16:creationId xmlns:a16="http://schemas.microsoft.com/office/drawing/2014/main" xmlns="" id="{21148A83-2544-7C91-3600-163103DC0335}"/>
              </a:ext>
            </a:extLst>
          </p:cNvPr>
          <p:cNvSpPr>
            <a:spLocks noGrp="1"/>
          </p:cNvSpPr>
          <p:nvPr>
            <p:ph type="dt" sz="half" idx="10"/>
          </p:nvPr>
        </p:nvSpPr>
        <p:spPr/>
        <p:txBody>
          <a:bodyPr/>
          <a:lstStyle>
            <a:lvl1pPr>
              <a:defRPr/>
            </a:lvl1pPr>
          </a:lstStyle>
          <a:p>
            <a:pPr>
              <a:defRPr/>
            </a:pPr>
            <a:fld id="{7FBD9455-907C-43EF-93CB-4A8CB32ED8D2}" type="datetimeFigureOut">
              <a:rPr lang="en-US"/>
              <a:pPr>
                <a:defRPr/>
              </a:pPr>
              <a:t>12/11/2025</a:t>
            </a:fld>
            <a:endParaRPr lang="en-US"/>
          </a:p>
        </p:txBody>
      </p:sp>
      <p:sp>
        <p:nvSpPr>
          <p:cNvPr id="6" name="Footer Placeholder 4">
            <a:extLst>
              <a:ext uri="{FF2B5EF4-FFF2-40B4-BE49-F238E27FC236}">
                <a16:creationId xmlns:a16="http://schemas.microsoft.com/office/drawing/2014/main" xmlns="" id="{585342AC-BF7F-35EA-9CFC-A58C30AF4BE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389EA18D-A76D-6CDF-CCC6-70D80EB121A2}"/>
              </a:ext>
            </a:extLst>
          </p:cNvPr>
          <p:cNvSpPr>
            <a:spLocks noGrp="1"/>
          </p:cNvSpPr>
          <p:nvPr>
            <p:ph type="sldNum" sz="quarter" idx="12"/>
          </p:nvPr>
        </p:nvSpPr>
        <p:spPr>
          <a:xfrm>
            <a:off x="432098" y="3244851"/>
            <a:ext cx="633313" cy="365125"/>
          </a:xfrm>
        </p:spPr>
        <p:txBody>
          <a:bodyPr/>
          <a:lstStyle>
            <a:lvl1pPr>
              <a:defRPr/>
            </a:lvl1pPr>
          </a:lstStyle>
          <a:p>
            <a:fld id="{3468995D-6665-4622-978F-565CD36EB2CB}" type="slidenum">
              <a:rPr lang="en-US" altLang="es-AR"/>
              <a:pPr/>
              <a:t>‹#›</a:t>
            </a:fld>
            <a:endParaRPr lang="en-US" altLang="es-AR"/>
          </a:p>
        </p:txBody>
      </p:sp>
    </p:spTree>
    <p:extLst>
      <p:ext uri="{BB962C8B-B14F-4D97-AF65-F5344CB8AC3E}">
        <p14:creationId xmlns:p14="http://schemas.microsoft.com/office/powerpoint/2010/main" val="4167469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xmlns="" id="{D56BCDAE-10F1-1B67-B143-208471585DAB}"/>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103735" y="2133600"/>
            <a:ext cx="3505015"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42482" y="2126222"/>
            <a:ext cx="3505015"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a:extLst>
              <a:ext uri="{FF2B5EF4-FFF2-40B4-BE49-F238E27FC236}">
                <a16:creationId xmlns:a16="http://schemas.microsoft.com/office/drawing/2014/main" xmlns="" id="{A109C1D2-3A94-D39F-D92E-ED0BDFC729D2}"/>
              </a:ext>
            </a:extLst>
          </p:cNvPr>
          <p:cNvSpPr>
            <a:spLocks noGrp="1"/>
          </p:cNvSpPr>
          <p:nvPr>
            <p:ph type="dt" sz="half" idx="10"/>
          </p:nvPr>
        </p:nvSpPr>
        <p:spPr/>
        <p:txBody>
          <a:bodyPr/>
          <a:lstStyle>
            <a:lvl1pPr>
              <a:defRPr/>
            </a:lvl1pPr>
          </a:lstStyle>
          <a:p>
            <a:pPr>
              <a:defRPr/>
            </a:pPr>
            <a:fld id="{C6F2C8C5-A40A-4439-9909-45D8428872B3}" type="datetimeFigureOut">
              <a:rPr lang="en-US"/>
              <a:pPr>
                <a:defRPr/>
              </a:pPr>
              <a:t>12/11/2025</a:t>
            </a:fld>
            <a:endParaRPr lang="en-US"/>
          </a:p>
        </p:txBody>
      </p:sp>
      <p:sp>
        <p:nvSpPr>
          <p:cNvPr id="6" name="Footer Placeholder 5">
            <a:extLst>
              <a:ext uri="{FF2B5EF4-FFF2-40B4-BE49-F238E27FC236}">
                <a16:creationId xmlns:a16="http://schemas.microsoft.com/office/drawing/2014/main" xmlns="" id="{DD314F05-5494-E9D8-17AE-B70D410EB44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103174C-4628-2E50-468B-E0542397FB7E}"/>
              </a:ext>
            </a:extLst>
          </p:cNvPr>
          <p:cNvSpPr>
            <a:spLocks noGrp="1"/>
          </p:cNvSpPr>
          <p:nvPr>
            <p:ph type="sldNum" sz="quarter" idx="12"/>
          </p:nvPr>
        </p:nvSpPr>
        <p:spPr/>
        <p:txBody>
          <a:bodyPr/>
          <a:lstStyle>
            <a:lvl1pPr>
              <a:defRPr/>
            </a:lvl1pPr>
          </a:lstStyle>
          <a:p>
            <a:fld id="{8F0F634D-141D-477C-9464-C8C349F387C7}" type="slidenum">
              <a:rPr lang="en-US" altLang="es-AR"/>
              <a:pPr/>
              <a:t>‹#›</a:t>
            </a:fld>
            <a:endParaRPr lang="en-US" altLang="es-AR"/>
          </a:p>
        </p:txBody>
      </p:sp>
    </p:spTree>
    <p:extLst>
      <p:ext uri="{BB962C8B-B14F-4D97-AF65-F5344CB8AC3E}">
        <p14:creationId xmlns:p14="http://schemas.microsoft.com/office/powerpoint/2010/main" val="2658465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xmlns="" id="{B8A3DC83-5BB1-BD7A-818B-0CC92D1916D5}"/>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388240" y="1972703"/>
            <a:ext cx="3244095" cy="576262"/>
          </a:xfrm>
        </p:spPr>
        <p:txBody>
          <a:bodyPr anchor="b">
            <a:noAutofit/>
          </a:bodyPr>
          <a:lstStyle>
            <a:lvl1pPr marL="0" indent="0">
              <a:buNone/>
              <a:defRPr sz="1950" b="0"/>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s-ES"/>
              <a:t>Haga clic para modificar el estilo de texto del patrón</a:t>
            </a:r>
          </a:p>
        </p:txBody>
      </p:sp>
      <p:sp>
        <p:nvSpPr>
          <p:cNvPr id="4" name="Content Placeholder 3"/>
          <p:cNvSpPr>
            <a:spLocks noGrp="1"/>
          </p:cNvSpPr>
          <p:nvPr>
            <p:ph sz="half" idx="2"/>
          </p:nvPr>
        </p:nvSpPr>
        <p:spPr>
          <a:xfrm>
            <a:off x="2103735" y="2548966"/>
            <a:ext cx="3528601"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99137" y="1969475"/>
            <a:ext cx="3249188" cy="576262"/>
          </a:xfrm>
        </p:spPr>
        <p:txBody>
          <a:bodyPr anchor="b">
            <a:noAutofit/>
          </a:bodyPr>
          <a:lstStyle>
            <a:lvl1pPr marL="0" indent="0">
              <a:buNone/>
              <a:defRPr sz="1950" b="0"/>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s-ES"/>
              <a:t>Haga clic para modificar el estilo de texto del patrón</a:t>
            </a:r>
          </a:p>
        </p:txBody>
      </p:sp>
      <p:sp>
        <p:nvSpPr>
          <p:cNvPr id="6" name="Content Placeholder 5"/>
          <p:cNvSpPr>
            <a:spLocks noGrp="1"/>
          </p:cNvSpPr>
          <p:nvPr>
            <p:ph sz="quarter" idx="4"/>
          </p:nvPr>
        </p:nvSpPr>
        <p:spPr>
          <a:xfrm>
            <a:off x="5823152" y="2545738"/>
            <a:ext cx="352517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a:extLst>
              <a:ext uri="{FF2B5EF4-FFF2-40B4-BE49-F238E27FC236}">
                <a16:creationId xmlns:a16="http://schemas.microsoft.com/office/drawing/2014/main" xmlns="" id="{94E1D2C4-ACA5-A886-6CBD-F2AB2414BCE3}"/>
              </a:ext>
            </a:extLst>
          </p:cNvPr>
          <p:cNvSpPr>
            <a:spLocks noGrp="1"/>
          </p:cNvSpPr>
          <p:nvPr>
            <p:ph type="dt" sz="half" idx="10"/>
          </p:nvPr>
        </p:nvSpPr>
        <p:spPr/>
        <p:txBody>
          <a:bodyPr/>
          <a:lstStyle>
            <a:lvl1pPr>
              <a:defRPr/>
            </a:lvl1pPr>
          </a:lstStyle>
          <a:p>
            <a:pPr>
              <a:defRPr/>
            </a:pPr>
            <a:fld id="{0173C619-7438-4FC9-9DB6-6D3D0C15C89E}" type="datetimeFigureOut">
              <a:rPr lang="en-US"/>
              <a:pPr>
                <a:defRPr/>
              </a:pPr>
              <a:t>12/11/2025</a:t>
            </a:fld>
            <a:endParaRPr lang="en-US"/>
          </a:p>
        </p:txBody>
      </p:sp>
      <p:sp>
        <p:nvSpPr>
          <p:cNvPr id="8" name="Footer Placeholder 7">
            <a:extLst>
              <a:ext uri="{FF2B5EF4-FFF2-40B4-BE49-F238E27FC236}">
                <a16:creationId xmlns:a16="http://schemas.microsoft.com/office/drawing/2014/main" xmlns="" id="{9588DC78-F46F-B0C2-6979-2C87029B3A3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AF64D6F7-678F-78F4-23C5-37271EA4D2F9}"/>
              </a:ext>
            </a:extLst>
          </p:cNvPr>
          <p:cNvSpPr>
            <a:spLocks noGrp="1"/>
          </p:cNvSpPr>
          <p:nvPr>
            <p:ph type="sldNum" sz="quarter" idx="12"/>
          </p:nvPr>
        </p:nvSpPr>
        <p:spPr/>
        <p:txBody>
          <a:bodyPr/>
          <a:lstStyle>
            <a:lvl1pPr>
              <a:defRPr/>
            </a:lvl1pPr>
          </a:lstStyle>
          <a:p>
            <a:fld id="{91CF82B0-D66C-43CA-87C4-0828DBDBEE7A}" type="slidenum">
              <a:rPr lang="en-US" altLang="es-AR"/>
              <a:pPr/>
              <a:t>‹#›</a:t>
            </a:fld>
            <a:endParaRPr lang="en-US" altLang="es-AR"/>
          </a:p>
        </p:txBody>
      </p:sp>
    </p:spTree>
    <p:extLst>
      <p:ext uri="{BB962C8B-B14F-4D97-AF65-F5344CB8AC3E}">
        <p14:creationId xmlns:p14="http://schemas.microsoft.com/office/powerpoint/2010/main" val="170872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xmlns="" id="{6BD77CC0-DB9D-D703-3A97-E7BDB1B688C6}"/>
              </a:ext>
            </a:extLst>
          </p:cNvPr>
          <p:cNvSpPr>
            <a:spLocks/>
          </p:cNvSpPr>
          <p:nvPr/>
        </p:nvSpPr>
        <p:spPr bwMode="auto">
          <a:xfrm flipV="1">
            <a:off x="-3870" y="714375"/>
            <a:ext cx="1291134" cy="508000"/>
          </a:xfrm>
          <a:custGeom>
            <a:avLst/>
            <a:gdLst>
              <a:gd name="T0" fmla="*/ 1589088 w 9248"/>
              <a:gd name="T1" fmla="*/ 238811 h 10000"/>
              <a:gd name="T2" fmla="*/ 1360038 w 9248"/>
              <a:gd name="T3" fmla="*/ 9550 h 10000"/>
              <a:gd name="T4" fmla="*/ 1355055 w 9248"/>
              <a:gd name="T5" fmla="*/ 4775 h 10000"/>
              <a:gd name="T6" fmla="*/ 1340793 w 9248"/>
              <a:gd name="T7" fmla="*/ 0 h 10000"/>
              <a:gd name="T8" fmla="*/ 1250067 w 9248"/>
              <a:gd name="T9" fmla="*/ 0 h 10000"/>
              <a:gd name="T10" fmla="*/ 0 w 9248"/>
              <a:gd name="T11" fmla="*/ 3556 h 10000"/>
              <a:gd name="T12" fmla="*/ 4296 w 9248"/>
              <a:gd name="T13" fmla="*/ 508000 h 10000"/>
              <a:gd name="T14" fmla="*/ 1250067 w 9248"/>
              <a:gd name="T15" fmla="*/ 506273 h 10000"/>
              <a:gd name="T16" fmla="*/ 1340793 w 9248"/>
              <a:gd name="T17" fmla="*/ 506273 h 10000"/>
              <a:gd name="T18" fmla="*/ 1355055 w 9248"/>
              <a:gd name="T19" fmla="*/ 501498 h 10000"/>
              <a:gd name="T20" fmla="*/ 1360038 w 9248"/>
              <a:gd name="T21" fmla="*/ 496722 h 10000"/>
              <a:gd name="T22" fmla="*/ 1589088 w 9248"/>
              <a:gd name="T23" fmla="*/ 267462 h 10000"/>
              <a:gd name="T24" fmla="*/ 1589088 w 9248"/>
              <a:gd name="T25" fmla="*/ 2388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4" name="Date Placeholder 2">
            <a:extLst>
              <a:ext uri="{FF2B5EF4-FFF2-40B4-BE49-F238E27FC236}">
                <a16:creationId xmlns:a16="http://schemas.microsoft.com/office/drawing/2014/main" xmlns="" id="{9719FD80-AFDE-6206-CA49-F07D67A7BBA3}"/>
              </a:ext>
            </a:extLst>
          </p:cNvPr>
          <p:cNvSpPr>
            <a:spLocks noGrp="1"/>
          </p:cNvSpPr>
          <p:nvPr>
            <p:ph type="dt" sz="half" idx="10"/>
          </p:nvPr>
        </p:nvSpPr>
        <p:spPr/>
        <p:txBody>
          <a:bodyPr/>
          <a:lstStyle>
            <a:lvl1pPr>
              <a:defRPr/>
            </a:lvl1pPr>
          </a:lstStyle>
          <a:p>
            <a:pPr>
              <a:defRPr/>
            </a:pPr>
            <a:fld id="{B8460FF9-ECC6-4F51-9EA1-77D3C03A4B05}" type="datetimeFigureOut">
              <a:rPr lang="en-US"/>
              <a:pPr>
                <a:defRPr/>
              </a:pPr>
              <a:t>12/11/2025</a:t>
            </a:fld>
            <a:endParaRPr lang="en-US"/>
          </a:p>
        </p:txBody>
      </p:sp>
      <p:sp>
        <p:nvSpPr>
          <p:cNvPr id="5" name="Footer Placeholder 3">
            <a:extLst>
              <a:ext uri="{FF2B5EF4-FFF2-40B4-BE49-F238E27FC236}">
                <a16:creationId xmlns:a16="http://schemas.microsoft.com/office/drawing/2014/main" xmlns="" id="{90793162-D20E-99F8-A641-1585F160C0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xmlns="" id="{6E5FF69B-B4C5-C45B-7DB5-7D69669C5186}"/>
              </a:ext>
            </a:extLst>
          </p:cNvPr>
          <p:cNvSpPr>
            <a:spLocks noGrp="1"/>
          </p:cNvSpPr>
          <p:nvPr>
            <p:ph type="sldNum" sz="quarter" idx="12"/>
          </p:nvPr>
        </p:nvSpPr>
        <p:spPr/>
        <p:txBody>
          <a:bodyPr/>
          <a:lstStyle>
            <a:lvl1pPr>
              <a:defRPr/>
            </a:lvl1pPr>
          </a:lstStyle>
          <a:p>
            <a:fld id="{F750B904-30DE-47E1-9FBD-8D9F8FC8159A}" type="slidenum">
              <a:rPr lang="en-US" altLang="es-AR"/>
              <a:pPr/>
              <a:t>‹#›</a:t>
            </a:fld>
            <a:endParaRPr lang="en-US" altLang="es-AR"/>
          </a:p>
        </p:txBody>
      </p:sp>
    </p:spTree>
    <p:extLst>
      <p:ext uri="{BB962C8B-B14F-4D97-AF65-F5344CB8AC3E}">
        <p14:creationId xmlns:p14="http://schemas.microsoft.com/office/powerpoint/2010/main" val="3454894408"/>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image" Target="../media/image3.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4.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029084"/>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06604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383429"/>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687670" rtl="0" eaLnBrk="1" latinLnBrk="0" hangingPunct="1">
        <a:spcBef>
          <a:spcPct val="0"/>
        </a:spcBef>
        <a:buNone/>
        <a:defRPr sz="3309" kern="1200">
          <a:solidFill>
            <a:schemeClr val="tx1"/>
          </a:solidFill>
          <a:latin typeface="+mj-lt"/>
          <a:ea typeface="+mj-ea"/>
          <a:cs typeface="+mj-cs"/>
        </a:defRPr>
      </a:lvl1pPr>
    </p:titleStyle>
    <p:bodyStyle>
      <a:lvl1pPr marL="257876" indent="-257876" algn="l" defTabSz="687670" rtl="0" eaLnBrk="1" latinLnBrk="0" hangingPunct="1">
        <a:spcBef>
          <a:spcPct val="20000"/>
        </a:spcBef>
        <a:buFont typeface="Arial" pitchFamily="34" charset="0"/>
        <a:buChar char="•"/>
        <a:defRPr sz="2407" kern="1200">
          <a:solidFill>
            <a:schemeClr val="tx1"/>
          </a:solidFill>
          <a:latin typeface="+mn-lt"/>
          <a:ea typeface="+mn-ea"/>
          <a:cs typeface="+mn-cs"/>
        </a:defRPr>
      </a:lvl1pPr>
      <a:lvl2pPr marL="558732" indent="-214896" algn="l" defTabSz="687670" rtl="0" eaLnBrk="1" latinLnBrk="0" hangingPunct="1">
        <a:spcBef>
          <a:spcPct val="20000"/>
        </a:spcBef>
        <a:buFont typeface="Arial" pitchFamily="34" charset="0"/>
        <a:buChar char="–"/>
        <a:defRPr sz="2106" kern="1200">
          <a:solidFill>
            <a:schemeClr val="tx1"/>
          </a:solidFill>
          <a:latin typeface="+mn-lt"/>
          <a:ea typeface="+mn-ea"/>
          <a:cs typeface="+mn-cs"/>
        </a:defRPr>
      </a:lvl2pPr>
      <a:lvl3pPr marL="859586" indent="-171917" algn="l" defTabSz="687670" rtl="0" eaLnBrk="1" latinLnBrk="0" hangingPunct="1">
        <a:spcBef>
          <a:spcPct val="20000"/>
        </a:spcBef>
        <a:buFont typeface="Arial" pitchFamily="34" charset="0"/>
        <a:buChar char="•"/>
        <a:defRPr sz="1805" kern="1200">
          <a:solidFill>
            <a:schemeClr val="tx1"/>
          </a:solidFill>
          <a:latin typeface="+mn-lt"/>
          <a:ea typeface="+mn-ea"/>
          <a:cs typeface="+mn-cs"/>
        </a:defRPr>
      </a:lvl3pPr>
      <a:lvl4pPr marL="1203422"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4pPr>
      <a:lvl5pPr marL="1547255"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5pPr>
      <a:lvl6pPr marL="1891090"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6pPr>
      <a:lvl7pPr marL="2234924"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7pPr>
      <a:lvl8pPr marL="2578760"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8pPr>
      <a:lvl9pPr marL="2922593" indent="-171917" algn="l" defTabSz="687670" rtl="0" eaLnBrk="1" latinLnBrk="0" hangingPunct="1">
        <a:spcBef>
          <a:spcPct val="20000"/>
        </a:spcBef>
        <a:buFont typeface="Arial" pitchFamily="34" charset="0"/>
        <a:buChar char="•"/>
        <a:defRPr sz="1504" kern="1200">
          <a:solidFill>
            <a:schemeClr val="tx1"/>
          </a:solidFill>
          <a:latin typeface="+mn-lt"/>
          <a:ea typeface="+mn-ea"/>
          <a:cs typeface="+mn-cs"/>
        </a:defRPr>
      </a:lvl9pPr>
    </p:bodyStyle>
    <p:otherStyle>
      <a:defPPr>
        <a:defRPr lang="es-AR"/>
      </a:defPPr>
      <a:lvl1pPr marL="0" algn="l" defTabSz="687670" rtl="0" eaLnBrk="1" latinLnBrk="0" hangingPunct="1">
        <a:defRPr sz="1354" kern="1200">
          <a:solidFill>
            <a:schemeClr val="tx1"/>
          </a:solidFill>
          <a:latin typeface="+mn-lt"/>
          <a:ea typeface="+mn-ea"/>
          <a:cs typeface="+mn-cs"/>
        </a:defRPr>
      </a:lvl1pPr>
      <a:lvl2pPr marL="343834" algn="l" defTabSz="687670" rtl="0" eaLnBrk="1" latinLnBrk="0" hangingPunct="1">
        <a:defRPr sz="1354" kern="1200">
          <a:solidFill>
            <a:schemeClr val="tx1"/>
          </a:solidFill>
          <a:latin typeface="+mn-lt"/>
          <a:ea typeface="+mn-ea"/>
          <a:cs typeface="+mn-cs"/>
        </a:defRPr>
      </a:lvl2pPr>
      <a:lvl3pPr marL="687670" algn="l" defTabSz="687670" rtl="0" eaLnBrk="1" latinLnBrk="0" hangingPunct="1">
        <a:defRPr sz="1354" kern="1200">
          <a:solidFill>
            <a:schemeClr val="tx1"/>
          </a:solidFill>
          <a:latin typeface="+mn-lt"/>
          <a:ea typeface="+mn-ea"/>
          <a:cs typeface="+mn-cs"/>
        </a:defRPr>
      </a:lvl3pPr>
      <a:lvl4pPr marL="1031503" algn="l" defTabSz="687670" rtl="0" eaLnBrk="1" latinLnBrk="0" hangingPunct="1">
        <a:defRPr sz="1354" kern="1200">
          <a:solidFill>
            <a:schemeClr val="tx1"/>
          </a:solidFill>
          <a:latin typeface="+mn-lt"/>
          <a:ea typeface="+mn-ea"/>
          <a:cs typeface="+mn-cs"/>
        </a:defRPr>
      </a:lvl4pPr>
      <a:lvl5pPr marL="1375338" algn="l" defTabSz="687670" rtl="0" eaLnBrk="1" latinLnBrk="0" hangingPunct="1">
        <a:defRPr sz="1354" kern="1200">
          <a:solidFill>
            <a:schemeClr val="tx1"/>
          </a:solidFill>
          <a:latin typeface="+mn-lt"/>
          <a:ea typeface="+mn-ea"/>
          <a:cs typeface="+mn-cs"/>
        </a:defRPr>
      </a:lvl5pPr>
      <a:lvl6pPr marL="1719172" algn="l" defTabSz="687670" rtl="0" eaLnBrk="1" latinLnBrk="0" hangingPunct="1">
        <a:defRPr sz="1354" kern="1200">
          <a:solidFill>
            <a:schemeClr val="tx1"/>
          </a:solidFill>
          <a:latin typeface="+mn-lt"/>
          <a:ea typeface="+mn-ea"/>
          <a:cs typeface="+mn-cs"/>
        </a:defRPr>
      </a:lvl6pPr>
      <a:lvl7pPr marL="2063008" algn="l" defTabSz="687670" rtl="0" eaLnBrk="1" latinLnBrk="0" hangingPunct="1">
        <a:defRPr sz="1354" kern="1200">
          <a:solidFill>
            <a:schemeClr val="tx1"/>
          </a:solidFill>
          <a:latin typeface="+mn-lt"/>
          <a:ea typeface="+mn-ea"/>
          <a:cs typeface="+mn-cs"/>
        </a:defRPr>
      </a:lvl7pPr>
      <a:lvl8pPr marL="2406841" algn="l" defTabSz="687670" rtl="0" eaLnBrk="1" latinLnBrk="0" hangingPunct="1">
        <a:defRPr sz="1354" kern="1200">
          <a:solidFill>
            <a:schemeClr val="tx1"/>
          </a:solidFill>
          <a:latin typeface="+mn-lt"/>
          <a:ea typeface="+mn-ea"/>
          <a:cs typeface="+mn-cs"/>
        </a:defRPr>
      </a:lvl8pPr>
      <a:lvl9pPr marL="2750676" algn="l" defTabSz="687670" rtl="0" eaLnBrk="1" latinLnBrk="0" hangingPunct="1">
        <a:defRPr sz="135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1026" name="Group 22">
            <a:extLst>
              <a:ext uri="{FF2B5EF4-FFF2-40B4-BE49-F238E27FC236}">
                <a16:creationId xmlns:a16="http://schemas.microsoft.com/office/drawing/2014/main" xmlns="" id="{3FEFECD9-5524-CECB-1F7C-20F9614D9EC6}"/>
              </a:ext>
            </a:extLst>
          </p:cNvPr>
          <p:cNvGrpSpPr>
            <a:grpSpLocks/>
          </p:cNvGrpSpPr>
          <p:nvPr/>
        </p:nvGrpSpPr>
        <p:grpSpPr bwMode="auto">
          <a:xfrm>
            <a:off x="0" y="228601"/>
            <a:ext cx="2316559" cy="6638925"/>
            <a:chOff x="2487613" y="285750"/>
            <a:chExt cx="2428875" cy="5654676"/>
          </a:xfrm>
        </p:grpSpPr>
        <p:sp>
          <p:nvSpPr>
            <p:cNvPr id="1046" name="Freeform 11">
              <a:extLst>
                <a:ext uri="{FF2B5EF4-FFF2-40B4-BE49-F238E27FC236}">
                  <a16:creationId xmlns:a16="http://schemas.microsoft.com/office/drawing/2014/main" xmlns="" id="{ECAD3D7C-4D8F-44EE-D55B-40567761EE83}"/>
                </a:ext>
              </a:extLst>
            </p:cNvPr>
            <p:cNvSpPr>
              <a:spLocks/>
            </p:cNvSpPr>
            <p:nvPr/>
          </p:nvSpPr>
          <p:spPr bwMode="auto">
            <a:xfrm>
              <a:off x="2487613" y="2284413"/>
              <a:ext cx="85725" cy="533400"/>
            </a:xfrm>
            <a:custGeom>
              <a:avLst/>
              <a:gdLst>
                <a:gd name="T0" fmla="*/ 85725 w 22"/>
                <a:gd name="T1" fmla="*/ 533400 h 136"/>
                <a:gd name="T2" fmla="*/ 66242 w 22"/>
                <a:gd name="T3" fmla="*/ 313765 h 136"/>
                <a:gd name="T4" fmla="*/ 0 w 22"/>
                <a:gd name="T5" fmla="*/ 0 h 136"/>
                <a:gd name="T6" fmla="*/ 0 w 22"/>
                <a:gd name="T7" fmla="*/ 137272 h 136"/>
                <a:gd name="T8" fmla="*/ 77932 w 22"/>
                <a:gd name="T9" fmla="*/ 486335 h 136"/>
                <a:gd name="T10" fmla="*/ 85725 w 22"/>
                <a:gd name="T11" fmla="*/ 533400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7" name="Freeform 12">
              <a:extLst>
                <a:ext uri="{FF2B5EF4-FFF2-40B4-BE49-F238E27FC236}">
                  <a16:creationId xmlns:a16="http://schemas.microsoft.com/office/drawing/2014/main" xmlns="" id="{3553FC9A-DE69-B131-DED9-A1FEBD254D1D}"/>
                </a:ext>
              </a:extLst>
            </p:cNvPr>
            <p:cNvSpPr>
              <a:spLocks/>
            </p:cNvSpPr>
            <p:nvPr/>
          </p:nvSpPr>
          <p:spPr bwMode="auto">
            <a:xfrm>
              <a:off x="2597151" y="2779713"/>
              <a:ext cx="550863" cy="1978025"/>
            </a:xfrm>
            <a:custGeom>
              <a:avLst/>
              <a:gdLst>
                <a:gd name="T0" fmla="*/ 338387 w 140"/>
                <a:gd name="T1" fmla="*/ 1373628 h 504"/>
                <a:gd name="T2" fmla="*/ 546928 w 140"/>
                <a:gd name="T3" fmla="*/ 1978025 h 504"/>
                <a:gd name="T4" fmla="*/ 550863 w 140"/>
                <a:gd name="T5" fmla="*/ 1875984 h 504"/>
                <a:gd name="T6" fmla="*/ 373800 w 140"/>
                <a:gd name="T7" fmla="*/ 1361855 h 504"/>
                <a:gd name="T8" fmla="*/ 0 w 140"/>
                <a:gd name="T9" fmla="*/ 0 h 504"/>
                <a:gd name="T10" fmla="*/ 23608 w 140"/>
                <a:gd name="T11" fmla="*/ 239404 h 504"/>
                <a:gd name="T12" fmla="*/ 338387 w 140"/>
                <a:gd name="T13" fmla="*/ 1373628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8" name="Freeform 13">
              <a:extLst>
                <a:ext uri="{FF2B5EF4-FFF2-40B4-BE49-F238E27FC236}">
                  <a16:creationId xmlns:a16="http://schemas.microsoft.com/office/drawing/2014/main" xmlns="" id="{47332AFC-B2BA-91E6-2F80-4F9095D951BD}"/>
                </a:ext>
              </a:extLst>
            </p:cNvPr>
            <p:cNvSpPr>
              <a:spLocks/>
            </p:cNvSpPr>
            <p:nvPr/>
          </p:nvSpPr>
          <p:spPr bwMode="auto">
            <a:xfrm>
              <a:off x="3175001" y="4730750"/>
              <a:ext cx="519113" cy="1209675"/>
            </a:xfrm>
            <a:custGeom>
              <a:avLst/>
              <a:gdLst>
                <a:gd name="T0" fmla="*/ 31461 w 132"/>
                <a:gd name="T1" fmla="*/ 86405 h 308"/>
                <a:gd name="T2" fmla="*/ 0 w 132"/>
                <a:gd name="T3" fmla="*/ 0 h 308"/>
                <a:gd name="T4" fmla="*/ 0 w 132"/>
                <a:gd name="T5" fmla="*/ 113898 h 308"/>
                <a:gd name="T6" fmla="*/ 267422 w 132"/>
                <a:gd name="T7" fmla="*/ 761938 h 308"/>
                <a:gd name="T8" fmla="*/ 483719 w 132"/>
                <a:gd name="T9" fmla="*/ 1209675 h 308"/>
                <a:gd name="T10" fmla="*/ 519113 w 132"/>
                <a:gd name="T11" fmla="*/ 1209675 h 308"/>
                <a:gd name="T12" fmla="*/ 302816 w 132"/>
                <a:gd name="T13" fmla="*/ 746228 h 308"/>
                <a:gd name="T14" fmla="*/ 31461 w 132"/>
                <a:gd name="T15" fmla="*/ 86405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9" name="Freeform 14">
              <a:extLst>
                <a:ext uri="{FF2B5EF4-FFF2-40B4-BE49-F238E27FC236}">
                  <a16:creationId xmlns:a16="http://schemas.microsoft.com/office/drawing/2014/main" xmlns="" id="{73745408-80CB-9205-4516-A600EB10AD3E}"/>
                </a:ext>
              </a:extLst>
            </p:cNvPr>
            <p:cNvSpPr>
              <a:spLocks/>
            </p:cNvSpPr>
            <p:nvPr/>
          </p:nvSpPr>
          <p:spPr bwMode="auto">
            <a:xfrm>
              <a:off x="3305176" y="5630863"/>
              <a:ext cx="146050" cy="309563"/>
            </a:xfrm>
            <a:custGeom>
              <a:avLst/>
              <a:gdLst>
                <a:gd name="T0" fmla="*/ 110524 w 37"/>
                <a:gd name="T1" fmla="*/ 309563 h 79"/>
                <a:gd name="T2" fmla="*/ 146050 w 37"/>
                <a:gd name="T3" fmla="*/ 309563 h 79"/>
                <a:gd name="T4" fmla="*/ 0 w 37"/>
                <a:gd name="T5" fmla="*/ 0 h 79"/>
                <a:gd name="T6" fmla="*/ 110524 w 37"/>
                <a:gd name="T7" fmla="*/ 309563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0" name="Freeform 15">
              <a:extLst>
                <a:ext uri="{FF2B5EF4-FFF2-40B4-BE49-F238E27FC236}">
                  <a16:creationId xmlns:a16="http://schemas.microsoft.com/office/drawing/2014/main" xmlns="" id="{68D75DE7-172F-E61F-1C81-3E78837F90FF}"/>
                </a:ext>
              </a:extLst>
            </p:cNvPr>
            <p:cNvSpPr>
              <a:spLocks/>
            </p:cNvSpPr>
            <p:nvPr/>
          </p:nvSpPr>
          <p:spPr bwMode="auto">
            <a:xfrm>
              <a:off x="2573338" y="2817813"/>
              <a:ext cx="700088" cy="2835275"/>
            </a:xfrm>
            <a:custGeom>
              <a:avLst/>
              <a:gdLst>
                <a:gd name="T0" fmla="*/ 637159 w 178"/>
                <a:gd name="T1" fmla="*/ 2591803 h 722"/>
                <a:gd name="T2" fmla="*/ 456237 w 178"/>
                <a:gd name="T3" fmla="*/ 2097004 h 722"/>
                <a:gd name="T4" fmla="*/ 157323 w 178"/>
                <a:gd name="T5" fmla="*/ 926766 h 722"/>
                <a:gd name="T6" fmla="*/ 47197 w 178"/>
                <a:gd name="T7" fmla="*/ 200276 h 722"/>
                <a:gd name="T8" fmla="*/ 0 w 178"/>
                <a:gd name="T9" fmla="*/ 0 h 722"/>
                <a:gd name="T10" fmla="*/ 129792 w 178"/>
                <a:gd name="T11" fmla="*/ 930693 h 722"/>
                <a:gd name="T12" fmla="*/ 420839 w 178"/>
                <a:gd name="T13" fmla="*/ 2108785 h 722"/>
                <a:gd name="T14" fmla="*/ 629293 w 178"/>
                <a:gd name="T15" fmla="*/ 2674269 h 722"/>
                <a:gd name="T16" fmla="*/ 700088 w 178"/>
                <a:gd name="T17" fmla="*/ 2835275 h 722"/>
                <a:gd name="T18" fmla="*/ 684356 w 178"/>
                <a:gd name="T19" fmla="*/ 2780297 h 722"/>
                <a:gd name="T20" fmla="*/ 637159 w 178"/>
                <a:gd name="T21" fmla="*/ 2591803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1" name="Freeform 16">
              <a:extLst>
                <a:ext uri="{FF2B5EF4-FFF2-40B4-BE49-F238E27FC236}">
                  <a16:creationId xmlns:a16="http://schemas.microsoft.com/office/drawing/2014/main" xmlns="" id="{0232F960-7944-56C9-8C16-9319DEF4D30E}"/>
                </a:ext>
              </a:extLst>
            </p:cNvPr>
            <p:cNvSpPr>
              <a:spLocks/>
            </p:cNvSpPr>
            <p:nvPr/>
          </p:nvSpPr>
          <p:spPr bwMode="auto">
            <a:xfrm>
              <a:off x="2506663" y="285750"/>
              <a:ext cx="90488" cy="2493963"/>
            </a:xfrm>
            <a:custGeom>
              <a:avLst/>
              <a:gdLst>
                <a:gd name="T0" fmla="*/ 43277 w 23"/>
                <a:gd name="T1" fmla="*/ 2266168 h 635"/>
                <a:gd name="T2" fmla="*/ 47211 w 23"/>
                <a:gd name="T3" fmla="*/ 2313298 h 635"/>
                <a:gd name="T4" fmla="*/ 86554 w 23"/>
                <a:gd name="T5" fmla="*/ 2482180 h 635"/>
                <a:gd name="T6" fmla="*/ 90488 w 23"/>
                <a:gd name="T7" fmla="*/ 2493963 h 635"/>
                <a:gd name="T8" fmla="*/ 66882 w 23"/>
                <a:gd name="T9" fmla="*/ 2262240 h 635"/>
                <a:gd name="T10" fmla="*/ 19671 w 23"/>
                <a:gd name="T11" fmla="*/ 1056498 h 635"/>
                <a:gd name="T12" fmla="*/ 59014 w 23"/>
                <a:gd name="T13" fmla="*/ 0 h 635"/>
                <a:gd name="T14" fmla="*/ 47211 w 23"/>
                <a:gd name="T15" fmla="*/ 0 h 635"/>
                <a:gd name="T16" fmla="*/ 3934 w 23"/>
                <a:gd name="T17" fmla="*/ 1056498 h 635"/>
                <a:gd name="T18" fmla="*/ 43277 w 23"/>
                <a:gd name="T19" fmla="*/ 2266168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2" name="Freeform 17">
              <a:extLst>
                <a:ext uri="{FF2B5EF4-FFF2-40B4-BE49-F238E27FC236}">
                  <a16:creationId xmlns:a16="http://schemas.microsoft.com/office/drawing/2014/main" xmlns="" id="{4FA33152-4DCF-BB46-29DA-0A2669807419}"/>
                </a:ext>
              </a:extLst>
            </p:cNvPr>
            <p:cNvSpPr>
              <a:spLocks/>
            </p:cNvSpPr>
            <p:nvPr/>
          </p:nvSpPr>
          <p:spPr bwMode="auto">
            <a:xfrm>
              <a:off x="2554288" y="2598738"/>
              <a:ext cx="66675" cy="420688"/>
            </a:xfrm>
            <a:custGeom>
              <a:avLst/>
              <a:gdLst>
                <a:gd name="T0" fmla="*/ 0 w 17"/>
                <a:gd name="T1" fmla="*/ 0 h 107"/>
                <a:gd name="T2" fmla="*/ 19610 w 17"/>
                <a:gd name="T3" fmla="*/ 220173 h 107"/>
                <a:gd name="T4" fmla="*/ 66675 w 17"/>
                <a:gd name="T5" fmla="*/ 420688 h 107"/>
                <a:gd name="T6" fmla="*/ 43143 w 17"/>
                <a:gd name="T7" fmla="*/ 180857 h 107"/>
                <a:gd name="T8" fmla="*/ 39221 w 17"/>
                <a:gd name="T9" fmla="*/ 169062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3" name="Freeform 18">
              <a:extLst>
                <a:ext uri="{FF2B5EF4-FFF2-40B4-BE49-F238E27FC236}">
                  <a16:creationId xmlns:a16="http://schemas.microsoft.com/office/drawing/2014/main" xmlns="" id="{A63291AE-73B5-A97E-BCBB-5A75C3F19DDA}"/>
                </a:ext>
              </a:extLst>
            </p:cNvPr>
            <p:cNvSpPr>
              <a:spLocks/>
            </p:cNvSpPr>
            <p:nvPr/>
          </p:nvSpPr>
          <p:spPr bwMode="auto">
            <a:xfrm>
              <a:off x="3143251" y="4757738"/>
              <a:ext cx="161925" cy="873125"/>
            </a:xfrm>
            <a:custGeom>
              <a:avLst/>
              <a:gdLst>
                <a:gd name="T0" fmla="*/ 0 w 41"/>
                <a:gd name="T1" fmla="*/ 0 h 222"/>
                <a:gd name="T2" fmla="*/ 19747 w 41"/>
                <a:gd name="T3" fmla="*/ 365769 h 222"/>
                <a:gd name="T4" fmla="*/ 67140 w 41"/>
                <a:gd name="T5" fmla="*/ 652877 h 222"/>
                <a:gd name="T6" fmla="*/ 94785 w 41"/>
                <a:gd name="T7" fmla="*/ 723671 h 222"/>
                <a:gd name="T8" fmla="*/ 161925 w 41"/>
                <a:gd name="T9" fmla="*/ 873125 h 222"/>
                <a:gd name="T10" fmla="*/ 150077 w 41"/>
                <a:gd name="T11" fmla="*/ 833795 h 222"/>
                <a:gd name="T12" fmla="*/ 51342 w 41"/>
                <a:gd name="T13" fmla="*/ 361836 h 222"/>
                <a:gd name="T14" fmla="*/ 31595 w 41"/>
                <a:gd name="T15" fmla="*/ 86526 h 222"/>
                <a:gd name="T16" fmla="*/ 27646 w 41"/>
                <a:gd name="T17" fmla="*/ 70794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4" name="Freeform 19">
              <a:extLst>
                <a:ext uri="{FF2B5EF4-FFF2-40B4-BE49-F238E27FC236}">
                  <a16:creationId xmlns:a16="http://schemas.microsoft.com/office/drawing/2014/main" xmlns="" id="{184B14C9-0028-C926-35D2-2FC68F2D8AE1}"/>
                </a:ext>
              </a:extLst>
            </p:cNvPr>
            <p:cNvSpPr>
              <a:spLocks/>
            </p:cNvSpPr>
            <p:nvPr/>
          </p:nvSpPr>
          <p:spPr bwMode="auto">
            <a:xfrm>
              <a:off x="3148013" y="1282700"/>
              <a:ext cx="1768475" cy="3448050"/>
            </a:xfrm>
            <a:custGeom>
              <a:avLst/>
              <a:gdLst>
                <a:gd name="T0" fmla="*/ 27510 w 450"/>
                <a:gd name="T1" fmla="*/ 3353798 h 878"/>
                <a:gd name="T2" fmla="*/ 196497 w 450"/>
                <a:gd name="T3" fmla="*/ 2407352 h 878"/>
                <a:gd name="T4" fmla="*/ 585562 w 450"/>
                <a:gd name="T5" fmla="*/ 1523740 h 878"/>
                <a:gd name="T6" fmla="*/ 1120034 w 450"/>
                <a:gd name="T7" fmla="*/ 718671 h 878"/>
                <a:gd name="T8" fmla="*/ 1430500 w 450"/>
                <a:gd name="T9" fmla="*/ 349518 h 878"/>
                <a:gd name="T10" fmla="*/ 1595557 w 450"/>
                <a:gd name="T11" fmla="*/ 172795 h 878"/>
                <a:gd name="T12" fmla="*/ 1768475 w 450"/>
                <a:gd name="T13" fmla="*/ 3927 h 878"/>
                <a:gd name="T14" fmla="*/ 1768475 w 450"/>
                <a:gd name="T15" fmla="*/ 0 h 878"/>
                <a:gd name="T16" fmla="*/ 1591628 w 450"/>
                <a:gd name="T17" fmla="*/ 168868 h 878"/>
                <a:gd name="T18" fmla="*/ 1426570 w 450"/>
                <a:gd name="T19" fmla="*/ 345590 h 878"/>
                <a:gd name="T20" fmla="*/ 1112174 w 450"/>
                <a:gd name="T21" fmla="*/ 710817 h 878"/>
                <a:gd name="T22" fmla="*/ 569842 w 450"/>
                <a:gd name="T23" fmla="*/ 1515885 h 878"/>
                <a:gd name="T24" fmla="*/ 176848 w 450"/>
                <a:gd name="T25" fmla="*/ 2399497 h 878"/>
                <a:gd name="T26" fmla="*/ 0 w 450"/>
                <a:gd name="T27" fmla="*/ 3353798 h 878"/>
                <a:gd name="T28" fmla="*/ 0 w 450"/>
                <a:gd name="T29" fmla="*/ 3373434 h 878"/>
                <a:gd name="T30" fmla="*/ 27510 w 450"/>
                <a:gd name="T31" fmla="*/ 3448050 h 878"/>
                <a:gd name="T32" fmla="*/ 27510 w 450"/>
                <a:gd name="T33" fmla="*/ 3353798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5" name="Freeform 20">
              <a:extLst>
                <a:ext uri="{FF2B5EF4-FFF2-40B4-BE49-F238E27FC236}">
                  <a16:creationId xmlns:a16="http://schemas.microsoft.com/office/drawing/2014/main" xmlns="" id="{EEFF73F1-64D6-D013-DFAC-3E32EFD5224B}"/>
                </a:ext>
              </a:extLst>
            </p:cNvPr>
            <p:cNvSpPr>
              <a:spLocks/>
            </p:cNvSpPr>
            <p:nvPr/>
          </p:nvSpPr>
          <p:spPr bwMode="auto">
            <a:xfrm>
              <a:off x="3273426" y="5653088"/>
              <a:ext cx="138113" cy="287338"/>
            </a:xfrm>
            <a:custGeom>
              <a:avLst/>
              <a:gdLst>
                <a:gd name="T0" fmla="*/ 0 w 35"/>
                <a:gd name="T1" fmla="*/ 0 h 73"/>
                <a:gd name="T2" fmla="*/ 102598 w 35"/>
                <a:gd name="T3" fmla="*/ 287338 h 73"/>
                <a:gd name="T4" fmla="*/ 138113 w 35"/>
                <a:gd name="T5" fmla="*/ 287338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6" name="Freeform 21">
              <a:extLst>
                <a:ext uri="{FF2B5EF4-FFF2-40B4-BE49-F238E27FC236}">
                  <a16:creationId xmlns:a16="http://schemas.microsoft.com/office/drawing/2014/main" xmlns="" id="{4A759BEA-DB17-7FAA-2A2F-35CF8D1D101D}"/>
                </a:ext>
              </a:extLst>
            </p:cNvPr>
            <p:cNvSpPr>
              <a:spLocks/>
            </p:cNvSpPr>
            <p:nvPr/>
          </p:nvSpPr>
          <p:spPr bwMode="auto">
            <a:xfrm>
              <a:off x="3143251" y="4656138"/>
              <a:ext cx="31750" cy="188913"/>
            </a:xfrm>
            <a:custGeom>
              <a:avLst/>
              <a:gdLst>
                <a:gd name="T0" fmla="*/ 27781 w 8"/>
                <a:gd name="T1" fmla="*/ 173170 h 48"/>
                <a:gd name="T2" fmla="*/ 31750 w 8"/>
                <a:gd name="T3" fmla="*/ 188913 h 48"/>
                <a:gd name="T4" fmla="*/ 31750 w 8"/>
                <a:gd name="T5" fmla="*/ 74778 h 48"/>
                <a:gd name="T6" fmla="*/ 3969 w 8"/>
                <a:gd name="T7" fmla="*/ 0 h 48"/>
                <a:gd name="T8" fmla="*/ 0 w 8"/>
                <a:gd name="T9" fmla="*/ 102328 h 48"/>
                <a:gd name="T10" fmla="*/ 27781 w 8"/>
                <a:gd name="T11" fmla="*/ 17317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57" name="Freeform 22">
              <a:extLst>
                <a:ext uri="{FF2B5EF4-FFF2-40B4-BE49-F238E27FC236}">
                  <a16:creationId xmlns:a16="http://schemas.microsoft.com/office/drawing/2014/main" xmlns="" id="{0097076F-1936-D4BB-70D2-1AEFC60854E6}"/>
                </a:ext>
              </a:extLst>
            </p:cNvPr>
            <p:cNvSpPr>
              <a:spLocks/>
            </p:cNvSpPr>
            <p:nvPr/>
          </p:nvSpPr>
          <p:spPr bwMode="auto">
            <a:xfrm>
              <a:off x="3211513" y="5410200"/>
              <a:ext cx="203200" cy="530225"/>
            </a:xfrm>
            <a:custGeom>
              <a:avLst/>
              <a:gdLst>
                <a:gd name="T0" fmla="*/ 27354 w 52"/>
                <a:gd name="T1" fmla="*/ 70697 h 135"/>
                <a:gd name="T2" fmla="*/ 0 w 52"/>
                <a:gd name="T3" fmla="*/ 0 h 135"/>
                <a:gd name="T4" fmla="*/ 46892 w 52"/>
                <a:gd name="T5" fmla="*/ 188524 h 135"/>
                <a:gd name="T6" fmla="*/ 62523 w 52"/>
                <a:gd name="T7" fmla="*/ 243511 h 135"/>
                <a:gd name="T8" fmla="*/ 199292 w 52"/>
                <a:gd name="T9" fmla="*/ 530225 h 135"/>
                <a:gd name="T10" fmla="*/ 203200 w 52"/>
                <a:gd name="T11" fmla="*/ 530225 h 135"/>
                <a:gd name="T12" fmla="*/ 93785 w 52"/>
                <a:gd name="T13" fmla="*/ 219945 h 135"/>
                <a:gd name="T14" fmla="*/ 27354 w 52"/>
                <a:gd name="T15" fmla="*/ 70697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grpSp>
      <p:grpSp>
        <p:nvGrpSpPr>
          <p:cNvPr id="1027" name="Group 9">
            <a:extLst>
              <a:ext uri="{FF2B5EF4-FFF2-40B4-BE49-F238E27FC236}">
                <a16:creationId xmlns:a16="http://schemas.microsoft.com/office/drawing/2014/main" xmlns="" id="{5FA12CD5-440B-EBC7-A5A6-3EC4C5AB4C03}"/>
              </a:ext>
            </a:extLst>
          </p:cNvPr>
          <p:cNvGrpSpPr>
            <a:grpSpLocks/>
          </p:cNvGrpSpPr>
          <p:nvPr/>
        </p:nvGrpSpPr>
        <p:grpSpPr bwMode="auto">
          <a:xfrm>
            <a:off x="21928" y="0"/>
            <a:ext cx="1915418" cy="6853238"/>
            <a:chOff x="6627813" y="194833"/>
            <a:chExt cx="1952625" cy="5678918"/>
          </a:xfrm>
        </p:grpSpPr>
        <p:sp>
          <p:nvSpPr>
            <p:cNvPr id="1034" name="Freeform 27">
              <a:extLst>
                <a:ext uri="{FF2B5EF4-FFF2-40B4-BE49-F238E27FC236}">
                  <a16:creationId xmlns:a16="http://schemas.microsoft.com/office/drawing/2014/main" xmlns="" id="{0387D5B9-100A-634D-5FE8-566B87592DB9}"/>
                </a:ext>
              </a:extLst>
            </p:cNvPr>
            <p:cNvSpPr>
              <a:spLocks/>
            </p:cNvSpPr>
            <p:nvPr/>
          </p:nvSpPr>
          <p:spPr bwMode="auto">
            <a:xfrm>
              <a:off x="6627813" y="194833"/>
              <a:ext cx="409575" cy="3646488"/>
            </a:xfrm>
            <a:custGeom>
              <a:avLst/>
              <a:gdLst>
                <a:gd name="T0" fmla="*/ 27835 w 103"/>
                <a:gd name="T1" fmla="*/ 832351 h 920"/>
                <a:gd name="T2" fmla="*/ 103388 w 103"/>
                <a:gd name="T3" fmla="*/ 1763790 h 920"/>
                <a:gd name="T4" fmla="*/ 226658 w 103"/>
                <a:gd name="T5" fmla="*/ 2691267 h 920"/>
                <a:gd name="T6" fmla="*/ 401622 w 103"/>
                <a:gd name="T7" fmla="*/ 3610816 h 920"/>
                <a:gd name="T8" fmla="*/ 409575 w 103"/>
                <a:gd name="T9" fmla="*/ 3646488 h 920"/>
                <a:gd name="T10" fmla="*/ 393669 w 103"/>
                <a:gd name="T11" fmla="*/ 3464164 h 920"/>
                <a:gd name="T12" fmla="*/ 393669 w 103"/>
                <a:gd name="T13" fmla="*/ 3432455 h 920"/>
                <a:gd name="T14" fmla="*/ 250517 w 103"/>
                <a:gd name="T15" fmla="*/ 2687303 h 920"/>
                <a:gd name="T16" fmla="*/ 119294 w 103"/>
                <a:gd name="T17" fmla="*/ 1759827 h 920"/>
                <a:gd name="T18" fmla="*/ 35788 w 103"/>
                <a:gd name="T19" fmla="*/ 828387 h 920"/>
                <a:gd name="T20" fmla="*/ 11929 w 103"/>
                <a:gd name="T21" fmla="*/ 364649 h 920"/>
                <a:gd name="T22" fmla="*/ 3976 w 103"/>
                <a:gd name="T23" fmla="*/ 0 h 920"/>
                <a:gd name="T24" fmla="*/ 0 w 103"/>
                <a:gd name="T25" fmla="*/ 0 h 920"/>
                <a:gd name="T26" fmla="*/ 3976 w 103"/>
                <a:gd name="T27" fmla="*/ 364649 h 920"/>
                <a:gd name="T28" fmla="*/ 27835 w 103"/>
                <a:gd name="T29" fmla="*/ 832351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35" name="Freeform 28">
              <a:extLst>
                <a:ext uri="{FF2B5EF4-FFF2-40B4-BE49-F238E27FC236}">
                  <a16:creationId xmlns:a16="http://schemas.microsoft.com/office/drawing/2014/main" xmlns="" id="{5DEA65FA-C1F4-C3B4-FE99-15AF72EAD0E3}"/>
                </a:ext>
              </a:extLst>
            </p:cNvPr>
            <p:cNvSpPr>
              <a:spLocks/>
            </p:cNvSpPr>
            <p:nvPr/>
          </p:nvSpPr>
          <p:spPr bwMode="auto">
            <a:xfrm>
              <a:off x="7061201" y="3771900"/>
              <a:ext cx="350838" cy="1309688"/>
            </a:xfrm>
            <a:custGeom>
              <a:avLst/>
              <a:gdLst>
                <a:gd name="T0" fmla="*/ 211300 w 88"/>
                <a:gd name="T1" fmla="*/ 908844 h 330"/>
                <a:gd name="T2" fmla="*/ 350838 w 88"/>
                <a:gd name="T3" fmla="*/ 1309688 h 330"/>
                <a:gd name="T4" fmla="*/ 350838 w 88"/>
                <a:gd name="T5" fmla="*/ 1222375 h 330"/>
                <a:gd name="T6" fmla="*/ 350838 w 88"/>
                <a:gd name="T7" fmla="*/ 1206500 h 330"/>
                <a:gd name="T8" fmla="*/ 247181 w 88"/>
                <a:gd name="T9" fmla="*/ 896938 h 330"/>
                <a:gd name="T10" fmla="*/ 0 w 88"/>
                <a:gd name="T11" fmla="*/ 0 h 330"/>
                <a:gd name="T12" fmla="*/ 27908 w 88"/>
                <a:gd name="T13" fmla="*/ 250031 h 330"/>
                <a:gd name="T14" fmla="*/ 211300 w 88"/>
                <a:gd name="T15" fmla="*/ 908844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36" name="Freeform 29">
              <a:extLst>
                <a:ext uri="{FF2B5EF4-FFF2-40B4-BE49-F238E27FC236}">
                  <a16:creationId xmlns:a16="http://schemas.microsoft.com/office/drawing/2014/main" xmlns="" id="{867F6070-7F57-9E37-9370-FDC7071A1057}"/>
                </a:ext>
              </a:extLst>
            </p:cNvPr>
            <p:cNvSpPr>
              <a:spLocks/>
            </p:cNvSpPr>
            <p:nvPr/>
          </p:nvSpPr>
          <p:spPr bwMode="auto">
            <a:xfrm>
              <a:off x="7439026" y="5053013"/>
              <a:ext cx="357188" cy="820738"/>
            </a:xfrm>
            <a:custGeom>
              <a:avLst/>
              <a:gdLst>
                <a:gd name="T0" fmla="*/ 23813 w 90"/>
                <a:gd name="T1" fmla="*/ 59474 h 207"/>
                <a:gd name="T2" fmla="*/ 0 w 90"/>
                <a:gd name="T3" fmla="*/ 0 h 207"/>
                <a:gd name="T4" fmla="*/ 3969 w 90"/>
                <a:gd name="T5" fmla="*/ 114983 h 207"/>
                <a:gd name="T6" fmla="*/ 166688 w 90"/>
                <a:gd name="T7" fmla="*/ 503545 h 207"/>
                <a:gd name="T8" fmla="*/ 317500 w 90"/>
                <a:gd name="T9" fmla="*/ 820738 h 207"/>
                <a:gd name="T10" fmla="*/ 357188 w 90"/>
                <a:gd name="T11" fmla="*/ 820738 h 207"/>
                <a:gd name="T12" fmla="*/ 198438 w 90"/>
                <a:gd name="T13" fmla="*/ 487685 h 207"/>
                <a:gd name="T14" fmla="*/ 23813 w 90"/>
                <a:gd name="T15" fmla="*/ 59474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37" name="Freeform 30">
              <a:extLst>
                <a:ext uri="{FF2B5EF4-FFF2-40B4-BE49-F238E27FC236}">
                  <a16:creationId xmlns:a16="http://schemas.microsoft.com/office/drawing/2014/main" xmlns="" id="{E3649725-C182-EEF7-B0FB-D7C9E0E727F0}"/>
                </a:ext>
              </a:extLst>
            </p:cNvPr>
            <p:cNvSpPr>
              <a:spLocks/>
            </p:cNvSpPr>
            <p:nvPr/>
          </p:nvSpPr>
          <p:spPr bwMode="auto">
            <a:xfrm>
              <a:off x="7037388" y="3811588"/>
              <a:ext cx="457200" cy="1852613"/>
            </a:xfrm>
            <a:custGeom>
              <a:avLst/>
              <a:gdLst>
                <a:gd name="T0" fmla="*/ 401541 w 115"/>
                <a:gd name="T1" fmla="*/ 1622524 h 467"/>
                <a:gd name="T2" fmla="*/ 310101 w 115"/>
                <a:gd name="T3" fmla="*/ 1364666 h 467"/>
                <a:gd name="T4" fmla="*/ 115294 w 115"/>
                <a:gd name="T5" fmla="*/ 599025 h 467"/>
                <a:gd name="T6" fmla="*/ 51683 w 115"/>
                <a:gd name="T7" fmla="*/ 210254 h 467"/>
                <a:gd name="T8" fmla="*/ 0 w 115"/>
                <a:gd name="T9" fmla="*/ 0 h 467"/>
                <a:gd name="T10" fmla="*/ 83489 w 115"/>
                <a:gd name="T11" fmla="*/ 602992 h 467"/>
                <a:gd name="T12" fmla="*/ 274320 w 115"/>
                <a:gd name="T13" fmla="*/ 1376567 h 467"/>
                <a:gd name="T14" fmla="*/ 409492 w 115"/>
                <a:gd name="T15" fmla="*/ 1749470 h 467"/>
                <a:gd name="T16" fmla="*/ 457200 w 115"/>
                <a:gd name="T17" fmla="*/ 1852613 h 467"/>
                <a:gd name="T18" fmla="*/ 445273 w 115"/>
                <a:gd name="T19" fmla="*/ 1816910 h 467"/>
                <a:gd name="T20" fmla="*/ 401541 w 115"/>
                <a:gd name="T21" fmla="*/ 1622524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38" name="Freeform 31">
              <a:extLst>
                <a:ext uri="{FF2B5EF4-FFF2-40B4-BE49-F238E27FC236}">
                  <a16:creationId xmlns:a16="http://schemas.microsoft.com/office/drawing/2014/main" xmlns="" id="{531B0867-2F62-DCB4-384C-2EA673BCA4E2}"/>
                </a:ext>
              </a:extLst>
            </p:cNvPr>
            <p:cNvSpPr>
              <a:spLocks/>
            </p:cNvSpPr>
            <p:nvPr/>
          </p:nvSpPr>
          <p:spPr bwMode="auto">
            <a:xfrm>
              <a:off x="6992938" y="1263650"/>
              <a:ext cx="144463" cy="2508250"/>
            </a:xfrm>
            <a:custGeom>
              <a:avLst/>
              <a:gdLst>
                <a:gd name="T0" fmla="*/ 68219 w 36"/>
                <a:gd name="T1" fmla="*/ 2508250 h 633"/>
                <a:gd name="T2" fmla="*/ 52167 w 36"/>
                <a:gd name="T3" fmla="*/ 2365601 h 633"/>
                <a:gd name="T4" fmla="*/ 20064 w 36"/>
                <a:gd name="T5" fmla="*/ 1577067 h 633"/>
                <a:gd name="T6" fmla="*/ 52167 w 36"/>
                <a:gd name="T7" fmla="*/ 784571 h 633"/>
                <a:gd name="T8" fmla="*/ 88283 w 36"/>
                <a:gd name="T9" fmla="*/ 392286 h 633"/>
                <a:gd name="T10" fmla="*/ 144463 w 36"/>
                <a:gd name="T11" fmla="*/ 0 h 633"/>
                <a:gd name="T12" fmla="*/ 140450 w 36"/>
                <a:gd name="T13" fmla="*/ 0 h 633"/>
                <a:gd name="T14" fmla="*/ 80257 w 36"/>
                <a:gd name="T15" fmla="*/ 392286 h 633"/>
                <a:gd name="T16" fmla="*/ 40129 w 36"/>
                <a:gd name="T17" fmla="*/ 784571 h 633"/>
                <a:gd name="T18" fmla="*/ 4013 w 36"/>
                <a:gd name="T19" fmla="*/ 1577067 h 633"/>
                <a:gd name="T20" fmla="*/ 28090 w 36"/>
                <a:gd name="T21" fmla="*/ 2333901 h 633"/>
                <a:gd name="T22" fmla="*/ 64206 w 36"/>
                <a:gd name="T23" fmla="*/ 2504288 h 633"/>
                <a:gd name="T24" fmla="*/ 68219 w 36"/>
                <a:gd name="T25" fmla="*/ 2508250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39" name="Freeform 32">
              <a:extLst>
                <a:ext uri="{FF2B5EF4-FFF2-40B4-BE49-F238E27FC236}">
                  <a16:creationId xmlns:a16="http://schemas.microsoft.com/office/drawing/2014/main" xmlns="" id="{19791ACF-7819-6110-95AF-CE4047756673}"/>
                </a:ext>
              </a:extLst>
            </p:cNvPr>
            <p:cNvSpPr>
              <a:spLocks/>
            </p:cNvSpPr>
            <p:nvPr/>
          </p:nvSpPr>
          <p:spPr bwMode="auto">
            <a:xfrm>
              <a:off x="7526338" y="5640388"/>
              <a:ext cx="111125" cy="233363"/>
            </a:xfrm>
            <a:custGeom>
              <a:avLst/>
              <a:gdLst>
                <a:gd name="T0" fmla="*/ 87313 w 28"/>
                <a:gd name="T1" fmla="*/ 233363 h 59"/>
                <a:gd name="T2" fmla="*/ 111125 w 28"/>
                <a:gd name="T3" fmla="*/ 233363 h 59"/>
                <a:gd name="T4" fmla="*/ 0 w 28"/>
                <a:gd name="T5" fmla="*/ 0 h 59"/>
                <a:gd name="T6" fmla="*/ 87313 w 28"/>
                <a:gd name="T7" fmla="*/ 23336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0" name="Freeform 33">
              <a:extLst>
                <a:ext uri="{FF2B5EF4-FFF2-40B4-BE49-F238E27FC236}">
                  <a16:creationId xmlns:a16="http://schemas.microsoft.com/office/drawing/2014/main" xmlns="" id="{0B2C6D18-407A-7A35-3116-79D29166C506}"/>
                </a:ext>
              </a:extLst>
            </p:cNvPr>
            <p:cNvSpPr>
              <a:spLocks/>
            </p:cNvSpPr>
            <p:nvPr/>
          </p:nvSpPr>
          <p:spPr bwMode="auto">
            <a:xfrm>
              <a:off x="7021513" y="3598863"/>
              <a:ext cx="68263" cy="423863"/>
            </a:xfrm>
            <a:custGeom>
              <a:avLst/>
              <a:gdLst>
                <a:gd name="T0" fmla="*/ 16062 w 17"/>
                <a:gd name="T1" fmla="*/ 213912 h 107"/>
                <a:gd name="T2" fmla="*/ 68263 w 17"/>
                <a:gd name="T3" fmla="*/ 423863 h 107"/>
                <a:gd name="T4" fmla="*/ 40155 w 17"/>
                <a:gd name="T5" fmla="*/ 174299 h 107"/>
                <a:gd name="T6" fmla="*/ 36139 w 17"/>
                <a:gd name="T7" fmla="*/ 170337 h 107"/>
                <a:gd name="T8" fmla="*/ 0 w 17"/>
                <a:gd name="T9" fmla="*/ 0 h 107"/>
                <a:gd name="T10" fmla="*/ 0 w 17"/>
                <a:gd name="T11" fmla="*/ 31691 h 107"/>
                <a:gd name="T12" fmla="*/ 16062 w 17"/>
                <a:gd name="T13" fmla="*/ 213912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1" name="Freeform 34">
              <a:extLst>
                <a:ext uri="{FF2B5EF4-FFF2-40B4-BE49-F238E27FC236}">
                  <a16:creationId xmlns:a16="http://schemas.microsoft.com/office/drawing/2014/main" xmlns="" id="{FB8252D6-0105-E788-0601-EAA6B991AB0F}"/>
                </a:ext>
              </a:extLst>
            </p:cNvPr>
            <p:cNvSpPr>
              <a:spLocks/>
            </p:cNvSpPr>
            <p:nvPr/>
          </p:nvSpPr>
          <p:spPr bwMode="auto">
            <a:xfrm>
              <a:off x="7412038" y="2801938"/>
              <a:ext cx="1168400" cy="2251075"/>
            </a:xfrm>
            <a:custGeom>
              <a:avLst/>
              <a:gdLst>
                <a:gd name="T0" fmla="*/ 31793 w 294"/>
                <a:gd name="T1" fmla="*/ 2191628 h 568"/>
                <a:gd name="T2" fmla="*/ 139095 w 294"/>
                <a:gd name="T3" fmla="*/ 1573375 h 568"/>
                <a:gd name="T4" fmla="*/ 393441 w 294"/>
                <a:gd name="T5" fmla="*/ 998716 h 568"/>
                <a:gd name="T6" fmla="*/ 743166 w 294"/>
                <a:gd name="T7" fmla="*/ 471616 h 568"/>
                <a:gd name="T8" fmla="*/ 945848 w 294"/>
                <a:gd name="T9" fmla="*/ 229863 h 568"/>
                <a:gd name="T10" fmla="*/ 1053150 w 294"/>
                <a:gd name="T11" fmla="*/ 110968 h 568"/>
                <a:gd name="T12" fmla="*/ 1168400 w 294"/>
                <a:gd name="T13" fmla="*/ 0 h 568"/>
                <a:gd name="T14" fmla="*/ 1164426 w 294"/>
                <a:gd name="T15" fmla="*/ 0 h 568"/>
                <a:gd name="T16" fmla="*/ 1049176 w 294"/>
                <a:gd name="T17" fmla="*/ 107005 h 568"/>
                <a:gd name="T18" fmla="*/ 941873 w 294"/>
                <a:gd name="T19" fmla="*/ 221937 h 568"/>
                <a:gd name="T20" fmla="*/ 735218 w 294"/>
                <a:gd name="T21" fmla="*/ 463690 h 568"/>
                <a:gd name="T22" fmla="*/ 377544 w 294"/>
                <a:gd name="T23" fmla="*/ 986827 h 568"/>
                <a:gd name="T24" fmla="*/ 119224 w 294"/>
                <a:gd name="T25" fmla="*/ 1569411 h 568"/>
                <a:gd name="T26" fmla="*/ 0 w 294"/>
                <a:gd name="T27" fmla="*/ 2175775 h 568"/>
                <a:gd name="T28" fmla="*/ 27819 w 294"/>
                <a:gd name="T29" fmla="*/ 2251075 h 568"/>
                <a:gd name="T30" fmla="*/ 31793 w 294"/>
                <a:gd name="T31" fmla="*/ 2191628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2" name="Freeform 35">
              <a:extLst>
                <a:ext uri="{FF2B5EF4-FFF2-40B4-BE49-F238E27FC236}">
                  <a16:creationId xmlns:a16="http://schemas.microsoft.com/office/drawing/2014/main" xmlns="" id="{AFF3B7AD-4559-3743-BA36-9356F28FC563}"/>
                </a:ext>
              </a:extLst>
            </p:cNvPr>
            <p:cNvSpPr>
              <a:spLocks/>
            </p:cNvSpPr>
            <p:nvPr/>
          </p:nvSpPr>
          <p:spPr bwMode="auto">
            <a:xfrm>
              <a:off x="7494588" y="5664200"/>
              <a:ext cx="100013" cy="209550"/>
            </a:xfrm>
            <a:custGeom>
              <a:avLst/>
              <a:gdLst>
                <a:gd name="T0" fmla="*/ 0 w 25"/>
                <a:gd name="T1" fmla="*/ 0 h 53"/>
                <a:gd name="T2" fmla="*/ 76010 w 25"/>
                <a:gd name="T3" fmla="*/ 209550 h 53"/>
                <a:gd name="T4" fmla="*/ 100013 w 25"/>
                <a:gd name="T5" fmla="*/ 209550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3" name="Freeform 36">
              <a:extLst>
                <a:ext uri="{FF2B5EF4-FFF2-40B4-BE49-F238E27FC236}">
                  <a16:creationId xmlns:a16="http://schemas.microsoft.com/office/drawing/2014/main" xmlns="" id="{CB472312-C9A8-3371-0908-E848D185FDB1}"/>
                </a:ext>
              </a:extLst>
            </p:cNvPr>
            <p:cNvSpPr>
              <a:spLocks/>
            </p:cNvSpPr>
            <p:nvPr/>
          </p:nvSpPr>
          <p:spPr bwMode="auto">
            <a:xfrm>
              <a:off x="7412038" y="5081588"/>
              <a:ext cx="114300" cy="558800"/>
            </a:xfrm>
            <a:custGeom>
              <a:avLst/>
              <a:gdLst>
                <a:gd name="T0" fmla="*/ 0 w 29"/>
                <a:gd name="T1" fmla="*/ 0 h 141"/>
                <a:gd name="T2" fmla="*/ 27590 w 29"/>
                <a:gd name="T3" fmla="*/ 352718 h 141"/>
                <a:gd name="T4" fmla="*/ 70945 w 29"/>
                <a:gd name="T5" fmla="*/ 463685 h 141"/>
                <a:gd name="T6" fmla="*/ 114300 w 29"/>
                <a:gd name="T7" fmla="*/ 558800 h 141"/>
                <a:gd name="T8" fmla="*/ 106417 w 29"/>
                <a:gd name="T9" fmla="*/ 535021 h 141"/>
                <a:gd name="T10" fmla="*/ 31531 w 29"/>
                <a:gd name="T11" fmla="*/ 87189 h 141"/>
                <a:gd name="T12" fmla="*/ 15766 w 29"/>
                <a:gd name="T13" fmla="*/ 43594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4" name="Freeform 37">
              <a:extLst>
                <a:ext uri="{FF2B5EF4-FFF2-40B4-BE49-F238E27FC236}">
                  <a16:creationId xmlns:a16="http://schemas.microsoft.com/office/drawing/2014/main" xmlns="" id="{0562C4BA-3261-B6E0-2C48-82D1FD47C78F}"/>
                </a:ext>
              </a:extLst>
            </p:cNvPr>
            <p:cNvSpPr>
              <a:spLocks/>
            </p:cNvSpPr>
            <p:nvPr/>
          </p:nvSpPr>
          <p:spPr bwMode="auto">
            <a:xfrm>
              <a:off x="7412038" y="4978400"/>
              <a:ext cx="31750" cy="188913"/>
            </a:xfrm>
            <a:custGeom>
              <a:avLst/>
              <a:gdLst>
                <a:gd name="T0" fmla="*/ 0 w 8"/>
                <a:gd name="T1" fmla="*/ 102328 h 48"/>
                <a:gd name="T2" fmla="*/ 15875 w 8"/>
                <a:gd name="T3" fmla="*/ 145620 h 48"/>
                <a:gd name="T4" fmla="*/ 31750 w 8"/>
                <a:gd name="T5" fmla="*/ 188913 h 48"/>
                <a:gd name="T6" fmla="*/ 27781 w 8"/>
                <a:gd name="T7" fmla="*/ 74778 h 48"/>
                <a:gd name="T8" fmla="*/ 0 w 8"/>
                <a:gd name="T9" fmla="*/ 0 h 48"/>
                <a:gd name="T10" fmla="*/ 0 w 8"/>
                <a:gd name="T11" fmla="*/ 15743 h 48"/>
                <a:gd name="T12" fmla="*/ 0 w 8"/>
                <a:gd name="T13" fmla="*/ 10232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sp>
          <p:nvSpPr>
            <p:cNvPr id="1045" name="Freeform 38">
              <a:extLst>
                <a:ext uri="{FF2B5EF4-FFF2-40B4-BE49-F238E27FC236}">
                  <a16:creationId xmlns:a16="http://schemas.microsoft.com/office/drawing/2014/main" xmlns="" id="{26EB6358-E5D4-2215-483C-F212B4F92331}"/>
                </a:ext>
              </a:extLst>
            </p:cNvPr>
            <p:cNvSpPr>
              <a:spLocks/>
            </p:cNvSpPr>
            <p:nvPr/>
          </p:nvSpPr>
          <p:spPr bwMode="auto">
            <a:xfrm>
              <a:off x="7439026" y="5434013"/>
              <a:ext cx="174625" cy="439738"/>
            </a:xfrm>
            <a:custGeom>
              <a:avLst/>
              <a:gdLst>
                <a:gd name="T0" fmla="*/ 43656 w 44"/>
                <a:gd name="T1" fmla="*/ 110925 h 111"/>
                <a:gd name="T2" fmla="*/ 0 w 44"/>
                <a:gd name="T3" fmla="*/ 0 h 111"/>
                <a:gd name="T4" fmla="*/ 43656 w 44"/>
                <a:gd name="T5" fmla="*/ 194119 h 111"/>
                <a:gd name="T6" fmla="*/ 55563 w 44"/>
                <a:gd name="T7" fmla="*/ 229773 h 111"/>
                <a:gd name="T8" fmla="*/ 154781 w 44"/>
                <a:gd name="T9" fmla="*/ 439738 h 111"/>
                <a:gd name="T10" fmla="*/ 174625 w 44"/>
                <a:gd name="T11" fmla="*/ 439738 h 111"/>
                <a:gd name="T12" fmla="*/ 87313 w 44"/>
                <a:gd name="T13" fmla="*/ 206003 h 111"/>
                <a:gd name="T14" fmla="*/ 43656 w 44"/>
                <a:gd name="T15" fmla="*/ 110925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AR" sz="1716"/>
            </a:p>
          </p:txBody>
        </p:sp>
      </p:grpSp>
      <p:sp>
        <p:nvSpPr>
          <p:cNvPr id="7" name="Rectangle 6">
            <a:extLst>
              <a:ext uri="{FF2B5EF4-FFF2-40B4-BE49-F238E27FC236}">
                <a16:creationId xmlns:a16="http://schemas.microsoft.com/office/drawing/2014/main" xmlns="" id="{3AED0EC2-DACC-E6FC-8A6E-A0A9B70C472B}"/>
              </a:ext>
            </a:extLst>
          </p:cNvPr>
          <p:cNvSpPr/>
          <p:nvPr/>
        </p:nvSpPr>
        <p:spPr>
          <a:xfrm>
            <a:off x="1" y="0"/>
            <a:ext cx="1483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xmlns="" id="{4194F12D-A763-B443-D1DF-A2C587D062A3}"/>
              </a:ext>
            </a:extLst>
          </p:cNvPr>
          <p:cNvSpPr>
            <a:spLocks noGrp="1"/>
          </p:cNvSpPr>
          <p:nvPr>
            <p:ph type="title"/>
          </p:nvPr>
        </p:nvSpPr>
        <p:spPr bwMode="auto">
          <a:xfrm>
            <a:off x="2106316" y="623888"/>
            <a:ext cx="7241183"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título del patrón</a:t>
            </a:r>
            <a:endParaRPr lang="en-US" altLang="es-ES"/>
          </a:p>
        </p:txBody>
      </p:sp>
      <p:sp>
        <p:nvSpPr>
          <p:cNvPr id="1030" name="Text Placeholder 2">
            <a:extLst>
              <a:ext uri="{FF2B5EF4-FFF2-40B4-BE49-F238E27FC236}">
                <a16:creationId xmlns:a16="http://schemas.microsoft.com/office/drawing/2014/main" xmlns="" id="{A0330DD5-47D9-4A5E-1DF1-A434D91D623F}"/>
              </a:ext>
            </a:extLst>
          </p:cNvPr>
          <p:cNvSpPr>
            <a:spLocks noGrp="1"/>
          </p:cNvSpPr>
          <p:nvPr>
            <p:ph type="body" idx="1"/>
          </p:nvPr>
        </p:nvSpPr>
        <p:spPr bwMode="auto">
          <a:xfrm>
            <a:off x="2103735" y="2133600"/>
            <a:ext cx="7243763"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endParaRPr lang="en-US" altLang="es-ES"/>
          </a:p>
        </p:txBody>
      </p:sp>
      <p:sp>
        <p:nvSpPr>
          <p:cNvPr id="4" name="Date Placeholder 3">
            <a:extLst>
              <a:ext uri="{FF2B5EF4-FFF2-40B4-BE49-F238E27FC236}">
                <a16:creationId xmlns:a16="http://schemas.microsoft.com/office/drawing/2014/main" xmlns="" id="{6B38190F-AA64-FEB8-BBB4-86A1C84B2D77}"/>
              </a:ext>
            </a:extLst>
          </p:cNvPr>
          <p:cNvSpPr>
            <a:spLocks noGrp="1"/>
          </p:cNvSpPr>
          <p:nvPr>
            <p:ph type="dt" sz="half" idx="2"/>
          </p:nvPr>
        </p:nvSpPr>
        <p:spPr>
          <a:xfrm>
            <a:off x="8418811" y="6130925"/>
            <a:ext cx="931267" cy="369888"/>
          </a:xfrm>
          <a:prstGeom prst="rect">
            <a:avLst/>
          </a:prstGeom>
        </p:spPr>
        <p:txBody>
          <a:bodyPr vert="horz" lIns="91440" tIns="45720" rIns="91440" bIns="45720" rtlCol="0" anchor="ctr"/>
          <a:lstStyle>
            <a:lvl1pPr algn="r" eaLnBrk="1" fontAlgn="auto" hangingPunct="1">
              <a:spcBef>
                <a:spcPts val="0"/>
              </a:spcBef>
              <a:spcAft>
                <a:spcPts val="0"/>
              </a:spcAft>
              <a:defRPr sz="731">
                <a:solidFill>
                  <a:schemeClr val="tx1">
                    <a:tint val="75000"/>
                  </a:schemeClr>
                </a:solidFill>
                <a:latin typeface="+mn-lt"/>
              </a:defRPr>
            </a:lvl1pPr>
          </a:lstStyle>
          <a:p>
            <a:pPr>
              <a:defRPr/>
            </a:pPr>
            <a:fld id="{D88D56B3-7575-488A-B566-2E1BA558A5D8}" type="datetimeFigureOut">
              <a:rPr lang="en-US"/>
              <a:pPr>
                <a:defRPr/>
              </a:pPr>
              <a:t>12/11/2025</a:t>
            </a:fld>
            <a:endParaRPr lang="en-US"/>
          </a:p>
        </p:txBody>
      </p:sp>
      <p:sp>
        <p:nvSpPr>
          <p:cNvPr id="5" name="Footer Placeholder 4">
            <a:extLst>
              <a:ext uri="{FF2B5EF4-FFF2-40B4-BE49-F238E27FC236}">
                <a16:creationId xmlns:a16="http://schemas.microsoft.com/office/drawing/2014/main" xmlns="" id="{64BFE4AC-786B-CADD-197B-EB771D06AD5E}"/>
              </a:ext>
            </a:extLst>
          </p:cNvPr>
          <p:cNvSpPr>
            <a:spLocks noGrp="1"/>
          </p:cNvSpPr>
          <p:nvPr>
            <p:ph type="ftr" sz="quarter" idx="3"/>
          </p:nvPr>
        </p:nvSpPr>
        <p:spPr>
          <a:xfrm>
            <a:off x="2103736" y="6135689"/>
            <a:ext cx="6191250" cy="365125"/>
          </a:xfrm>
          <a:prstGeom prst="rect">
            <a:avLst/>
          </a:prstGeom>
        </p:spPr>
        <p:txBody>
          <a:bodyPr vert="horz" lIns="91440" tIns="45720" rIns="91440" bIns="45720" rtlCol="0" anchor="ctr"/>
          <a:lstStyle>
            <a:lvl1pPr algn="l" eaLnBrk="1" fontAlgn="auto" hangingPunct="1">
              <a:spcBef>
                <a:spcPts val="0"/>
              </a:spcBef>
              <a:spcAft>
                <a:spcPts val="0"/>
              </a:spcAft>
              <a:defRPr sz="731">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A18F52EC-68DE-ADB9-341D-98DB776797F8}"/>
              </a:ext>
            </a:extLst>
          </p:cNvPr>
          <p:cNvSpPr>
            <a:spLocks noGrp="1"/>
          </p:cNvSpPr>
          <p:nvPr>
            <p:ph type="sldNum" sz="quarter" idx="4"/>
          </p:nvPr>
        </p:nvSpPr>
        <p:spPr bwMode="gray">
          <a:xfrm>
            <a:off x="432098" y="787401"/>
            <a:ext cx="6333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25">
                <a:solidFill>
                  <a:srgbClr val="FEFFFF"/>
                </a:solidFill>
              </a:defRPr>
            </a:lvl1pPr>
          </a:lstStyle>
          <a:p>
            <a:fld id="{42A9E073-304A-4F48-94AC-ED4755541995}" type="slidenum">
              <a:rPr lang="en-US" altLang="es-AR"/>
              <a:pPr/>
              <a:t>‹#›</a:t>
            </a:fld>
            <a:endParaRPr lang="en-US" altLang="es-AR"/>
          </a:p>
        </p:txBody>
      </p:sp>
    </p:spTree>
    <p:extLst>
      <p:ext uri="{BB962C8B-B14F-4D97-AF65-F5344CB8AC3E}">
        <p14:creationId xmlns:p14="http://schemas.microsoft.com/office/powerpoint/2010/main" val="1567895538"/>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Lst>
  <p:txStyles>
    <p:titleStyle>
      <a:lvl1pPr algn="l" defTabSz="371475" rtl="0" eaLnBrk="0" fontAlgn="base" hangingPunct="0">
        <a:spcBef>
          <a:spcPct val="0"/>
        </a:spcBef>
        <a:spcAft>
          <a:spcPct val="0"/>
        </a:spcAft>
        <a:defRPr sz="2925" kern="1200">
          <a:solidFill>
            <a:srgbClr val="262626"/>
          </a:solidFill>
          <a:latin typeface="+mj-lt"/>
          <a:ea typeface="+mj-ea"/>
          <a:cs typeface="+mj-cs"/>
        </a:defRPr>
      </a:lvl1pPr>
      <a:lvl2pPr algn="l" defTabSz="371475" rtl="0" eaLnBrk="0" fontAlgn="base" hangingPunct="0">
        <a:spcBef>
          <a:spcPct val="0"/>
        </a:spcBef>
        <a:spcAft>
          <a:spcPct val="0"/>
        </a:spcAft>
        <a:defRPr sz="2925">
          <a:solidFill>
            <a:srgbClr val="262626"/>
          </a:solidFill>
          <a:latin typeface="Century Gothic" panose="020B0502020202020204" pitchFamily="34" charset="0"/>
        </a:defRPr>
      </a:lvl2pPr>
      <a:lvl3pPr algn="l" defTabSz="371475" rtl="0" eaLnBrk="0" fontAlgn="base" hangingPunct="0">
        <a:spcBef>
          <a:spcPct val="0"/>
        </a:spcBef>
        <a:spcAft>
          <a:spcPct val="0"/>
        </a:spcAft>
        <a:defRPr sz="2925">
          <a:solidFill>
            <a:srgbClr val="262626"/>
          </a:solidFill>
          <a:latin typeface="Century Gothic" panose="020B0502020202020204" pitchFamily="34" charset="0"/>
        </a:defRPr>
      </a:lvl3pPr>
      <a:lvl4pPr algn="l" defTabSz="371475" rtl="0" eaLnBrk="0" fontAlgn="base" hangingPunct="0">
        <a:spcBef>
          <a:spcPct val="0"/>
        </a:spcBef>
        <a:spcAft>
          <a:spcPct val="0"/>
        </a:spcAft>
        <a:defRPr sz="2925">
          <a:solidFill>
            <a:srgbClr val="262626"/>
          </a:solidFill>
          <a:latin typeface="Century Gothic" panose="020B0502020202020204" pitchFamily="34" charset="0"/>
        </a:defRPr>
      </a:lvl4pPr>
      <a:lvl5pPr algn="l" defTabSz="371475" rtl="0" eaLnBrk="0" fontAlgn="base" hangingPunct="0">
        <a:spcBef>
          <a:spcPct val="0"/>
        </a:spcBef>
        <a:spcAft>
          <a:spcPct val="0"/>
        </a:spcAft>
        <a:defRPr sz="2925">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8606" indent="-278606" algn="l" defTabSz="371475" rtl="0" eaLnBrk="0" fontAlgn="base" hangingPunct="0">
        <a:spcBef>
          <a:spcPts val="813"/>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603647" indent="-232172" algn="l" defTabSz="371475" rtl="0" eaLnBrk="0" fontAlgn="base" hangingPunct="0">
        <a:spcBef>
          <a:spcPts val="813"/>
        </a:spcBef>
        <a:spcAft>
          <a:spcPct val="0"/>
        </a:spcAft>
        <a:buClr>
          <a:schemeClr val="accent1"/>
        </a:buClr>
        <a:buFont typeface="Wingdings 3" panose="05040102010807070707" pitchFamily="18" charset="2"/>
        <a:buChar char=""/>
        <a:defRPr sz="1300" kern="1200">
          <a:solidFill>
            <a:srgbClr val="404040"/>
          </a:solidFill>
          <a:latin typeface="+mn-lt"/>
          <a:ea typeface="+mn-ea"/>
          <a:cs typeface="+mn-cs"/>
        </a:defRPr>
      </a:lvl2pPr>
      <a:lvl3pPr marL="928688" indent="-185738" algn="l" defTabSz="371475" rtl="0" eaLnBrk="0" fontAlgn="base" hangingPunct="0">
        <a:spcBef>
          <a:spcPts val="813"/>
        </a:spcBef>
        <a:spcAft>
          <a:spcPct val="0"/>
        </a:spcAft>
        <a:buClr>
          <a:schemeClr val="accent1"/>
        </a:buClr>
        <a:buFont typeface="Wingdings 3" panose="05040102010807070707" pitchFamily="18" charset="2"/>
        <a:buChar char=""/>
        <a:defRPr sz="1138" kern="1200">
          <a:solidFill>
            <a:srgbClr val="404040"/>
          </a:solidFill>
          <a:latin typeface="+mn-lt"/>
          <a:ea typeface="+mn-ea"/>
          <a:cs typeface="+mn-cs"/>
        </a:defRPr>
      </a:lvl3pPr>
      <a:lvl4pPr marL="1300163" indent="-185738" algn="l" defTabSz="371475" rtl="0" eaLnBrk="0" fontAlgn="base" hangingPunct="0">
        <a:spcBef>
          <a:spcPts val="813"/>
        </a:spcBef>
        <a:spcAft>
          <a:spcPct val="0"/>
        </a:spcAft>
        <a:buClr>
          <a:schemeClr val="accent1"/>
        </a:buClr>
        <a:buFont typeface="Wingdings 3" panose="05040102010807070707" pitchFamily="18" charset="2"/>
        <a:buChar char=""/>
        <a:defRPr sz="975" kern="1200">
          <a:solidFill>
            <a:srgbClr val="404040"/>
          </a:solidFill>
          <a:latin typeface="+mn-lt"/>
          <a:ea typeface="+mn-ea"/>
          <a:cs typeface="+mn-cs"/>
        </a:defRPr>
      </a:lvl4pPr>
      <a:lvl5pPr marL="1671638" indent="-185738" algn="l" defTabSz="371475" rtl="0" eaLnBrk="0" fontAlgn="base" hangingPunct="0">
        <a:spcBef>
          <a:spcPts val="813"/>
        </a:spcBef>
        <a:spcAft>
          <a:spcPct val="0"/>
        </a:spcAft>
        <a:buClr>
          <a:schemeClr val="accent1"/>
        </a:buClr>
        <a:buFont typeface="Wingdings 3" panose="05040102010807070707" pitchFamily="18" charset="2"/>
        <a:buChar char=""/>
        <a:defRPr sz="975" kern="1200">
          <a:solidFill>
            <a:srgbClr val="404040"/>
          </a:solidFill>
          <a:latin typeface="+mn-lt"/>
          <a:ea typeface="+mn-ea"/>
          <a:cs typeface="+mn-cs"/>
        </a:defRPr>
      </a:lvl5pPr>
      <a:lvl6pPr marL="2043113" indent="-185738" algn="l" defTabSz="371475" rtl="0" eaLnBrk="1" latinLnBrk="0" hangingPunct="1">
        <a:spcBef>
          <a:spcPts val="813"/>
        </a:spcBef>
        <a:spcAft>
          <a:spcPts val="0"/>
        </a:spcAft>
        <a:buClr>
          <a:schemeClr val="accent1"/>
        </a:buClr>
        <a:buFont typeface="Wingdings 3" charset="2"/>
        <a:buChar char=""/>
        <a:defRPr sz="975" kern="1200">
          <a:solidFill>
            <a:schemeClr val="tx1">
              <a:lumMod val="75000"/>
              <a:lumOff val="25000"/>
            </a:schemeClr>
          </a:solidFill>
          <a:latin typeface="+mn-lt"/>
          <a:ea typeface="+mn-ea"/>
          <a:cs typeface="+mn-cs"/>
        </a:defRPr>
      </a:lvl6pPr>
      <a:lvl7pPr marL="2414588" indent="-185738" algn="l" defTabSz="371475" rtl="0" eaLnBrk="1" latinLnBrk="0" hangingPunct="1">
        <a:spcBef>
          <a:spcPts val="813"/>
        </a:spcBef>
        <a:spcAft>
          <a:spcPts val="0"/>
        </a:spcAft>
        <a:buClr>
          <a:schemeClr val="accent1"/>
        </a:buClr>
        <a:buFont typeface="Wingdings 3" charset="2"/>
        <a:buChar char=""/>
        <a:defRPr sz="975" kern="1200">
          <a:solidFill>
            <a:schemeClr val="tx1">
              <a:lumMod val="75000"/>
              <a:lumOff val="25000"/>
            </a:schemeClr>
          </a:solidFill>
          <a:latin typeface="+mn-lt"/>
          <a:ea typeface="+mn-ea"/>
          <a:cs typeface="+mn-cs"/>
        </a:defRPr>
      </a:lvl7pPr>
      <a:lvl8pPr marL="2786063" indent="-185738" algn="l" defTabSz="371475" rtl="0" eaLnBrk="1" latinLnBrk="0" hangingPunct="1">
        <a:spcBef>
          <a:spcPts val="813"/>
        </a:spcBef>
        <a:spcAft>
          <a:spcPts val="0"/>
        </a:spcAft>
        <a:buClr>
          <a:schemeClr val="accent1"/>
        </a:buClr>
        <a:buFont typeface="Wingdings 3" charset="2"/>
        <a:buChar char=""/>
        <a:defRPr sz="975" kern="1200">
          <a:solidFill>
            <a:schemeClr val="tx1">
              <a:lumMod val="75000"/>
              <a:lumOff val="25000"/>
            </a:schemeClr>
          </a:solidFill>
          <a:latin typeface="+mn-lt"/>
          <a:ea typeface="+mn-ea"/>
          <a:cs typeface="+mn-cs"/>
        </a:defRPr>
      </a:lvl8pPr>
      <a:lvl9pPr marL="3157538" indent="-185738" algn="l" defTabSz="371475" rtl="0" eaLnBrk="1" latinLnBrk="0" hangingPunct="1">
        <a:spcBef>
          <a:spcPts val="813"/>
        </a:spcBef>
        <a:spcAft>
          <a:spcPts val="0"/>
        </a:spcAft>
        <a:buClr>
          <a:schemeClr val="accent1"/>
        </a:buClr>
        <a:buFont typeface="Wingdings 3" charset="2"/>
        <a:buChar char=""/>
        <a:defRPr sz="975" kern="1200">
          <a:solidFill>
            <a:schemeClr val="tx1">
              <a:lumMod val="75000"/>
              <a:lumOff val="25000"/>
            </a:schemeClr>
          </a:solidFill>
          <a:latin typeface="+mn-lt"/>
          <a:ea typeface="+mn-ea"/>
          <a:cs typeface="+mn-cs"/>
        </a:defRPr>
      </a:lvl9pPr>
    </p:bodyStyle>
    <p:otherStyle>
      <a:defPPr>
        <a:defRPr lang="en-US"/>
      </a:defPPr>
      <a:lvl1pPr marL="0" algn="l" defTabSz="371475" rtl="0" eaLnBrk="1" latinLnBrk="0" hangingPunct="1">
        <a:defRPr sz="1463" kern="1200">
          <a:solidFill>
            <a:schemeClr val="tx1"/>
          </a:solidFill>
          <a:latin typeface="+mn-lt"/>
          <a:ea typeface="+mn-ea"/>
          <a:cs typeface="+mn-cs"/>
        </a:defRPr>
      </a:lvl1pPr>
      <a:lvl2pPr marL="371475" algn="l" defTabSz="371475" rtl="0" eaLnBrk="1" latinLnBrk="0" hangingPunct="1">
        <a:defRPr sz="1463" kern="1200">
          <a:solidFill>
            <a:schemeClr val="tx1"/>
          </a:solidFill>
          <a:latin typeface="+mn-lt"/>
          <a:ea typeface="+mn-ea"/>
          <a:cs typeface="+mn-cs"/>
        </a:defRPr>
      </a:lvl2pPr>
      <a:lvl3pPr marL="742950" algn="l" defTabSz="371475" rtl="0" eaLnBrk="1" latinLnBrk="0" hangingPunct="1">
        <a:defRPr sz="1463" kern="1200">
          <a:solidFill>
            <a:schemeClr val="tx1"/>
          </a:solidFill>
          <a:latin typeface="+mn-lt"/>
          <a:ea typeface="+mn-ea"/>
          <a:cs typeface="+mn-cs"/>
        </a:defRPr>
      </a:lvl3pPr>
      <a:lvl4pPr marL="1114425" algn="l" defTabSz="371475" rtl="0" eaLnBrk="1" latinLnBrk="0" hangingPunct="1">
        <a:defRPr sz="1463" kern="1200">
          <a:solidFill>
            <a:schemeClr val="tx1"/>
          </a:solidFill>
          <a:latin typeface="+mn-lt"/>
          <a:ea typeface="+mn-ea"/>
          <a:cs typeface="+mn-cs"/>
        </a:defRPr>
      </a:lvl4pPr>
      <a:lvl5pPr marL="1485900" algn="l" defTabSz="371475" rtl="0" eaLnBrk="1" latinLnBrk="0" hangingPunct="1">
        <a:defRPr sz="1463" kern="1200">
          <a:solidFill>
            <a:schemeClr val="tx1"/>
          </a:solidFill>
          <a:latin typeface="+mn-lt"/>
          <a:ea typeface="+mn-ea"/>
          <a:cs typeface="+mn-cs"/>
        </a:defRPr>
      </a:lvl5pPr>
      <a:lvl6pPr marL="1857375" algn="l" defTabSz="371475" rtl="0" eaLnBrk="1" latinLnBrk="0" hangingPunct="1">
        <a:defRPr sz="1463" kern="1200">
          <a:solidFill>
            <a:schemeClr val="tx1"/>
          </a:solidFill>
          <a:latin typeface="+mn-lt"/>
          <a:ea typeface="+mn-ea"/>
          <a:cs typeface="+mn-cs"/>
        </a:defRPr>
      </a:lvl6pPr>
      <a:lvl7pPr marL="2228850" algn="l" defTabSz="371475" rtl="0" eaLnBrk="1" latinLnBrk="0" hangingPunct="1">
        <a:defRPr sz="1463" kern="1200">
          <a:solidFill>
            <a:schemeClr val="tx1"/>
          </a:solidFill>
          <a:latin typeface="+mn-lt"/>
          <a:ea typeface="+mn-ea"/>
          <a:cs typeface="+mn-cs"/>
        </a:defRPr>
      </a:lvl7pPr>
      <a:lvl8pPr marL="2600325" algn="l" defTabSz="371475" rtl="0" eaLnBrk="1" latinLnBrk="0" hangingPunct="1">
        <a:defRPr sz="1463" kern="1200">
          <a:solidFill>
            <a:schemeClr val="tx1"/>
          </a:solidFill>
          <a:latin typeface="+mn-lt"/>
          <a:ea typeface="+mn-ea"/>
          <a:cs typeface="+mn-cs"/>
        </a:defRPr>
      </a:lvl8pPr>
      <a:lvl9pPr marL="2971800" algn="l" defTabSz="371475"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hyperlink" Target="https://dnpeiu.educacion.gob.ar/uni"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mailto:pilaga@siu.edu.ar" TargetMode="External"/><Relationship Id="rId2" Type="http://schemas.openxmlformats.org/officeDocument/2006/relationships/hyperlink" Target="mailto:Laura.pla@educacion.Gob.ar" TargetMode="External"/><Relationship Id="rId1" Type="http://schemas.openxmlformats.org/officeDocument/2006/relationships/slideLayout" Target="../slideLayouts/slideLayout5.xml"/><Relationship Id="rId4" Type="http://schemas.openxmlformats.org/officeDocument/2006/relationships/hyperlink" Target="mailto:equipospu@siu.edu.ar"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532EA60-475B-A60A-1D41-BAADDF48014B}"/>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xmlns="" id="{3EFB7295-8520-4BBA-C978-F55B18C4BA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8" y="260648"/>
            <a:ext cx="9911614" cy="6192688"/>
          </a:xfrm>
          <a:prstGeom prst="rect">
            <a:avLst/>
          </a:prstGeom>
        </p:spPr>
      </p:pic>
      <p:sp>
        <p:nvSpPr>
          <p:cNvPr id="4099" name="2 Marcador de contenido">
            <a:extLst>
              <a:ext uri="{FF2B5EF4-FFF2-40B4-BE49-F238E27FC236}">
                <a16:creationId xmlns:a16="http://schemas.microsoft.com/office/drawing/2014/main" xmlns="" id="{3471515E-8699-57A1-62B3-CD79CC2957B1}"/>
              </a:ext>
            </a:extLst>
          </p:cNvPr>
          <p:cNvSpPr>
            <a:spLocks noGrp="1"/>
          </p:cNvSpPr>
          <p:nvPr>
            <p:ph idx="4294967295"/>
          </p:nvPr>
        </p:nvSpPr>
        <p:spPr>
          <a:xfrm>
            <a:off x="1766646" y="1916834"/>
            <a:ext cx="5131594" cy="364331"/>
          </a:xfrm>
          <a:prstGeom prst="rect">
            <a:avLst/>
          </a:prstGeom>
        </p:spPr>
        <p:txBody>
          <a:bodyPr/>
          <a:lstStyle/>
          <a:p>
            <a:pPr marL="0" indent="0">
              <a:buNone/>
            </a:pPr>
            <a:r>
              <a:rPr lang="es-ES" altLang="es-MX" sz="2100" b="1" dirty="0">
                <a:solidFill>
                  <a:schemeClr val="bg1"/>
                </a:solidFill>
                <a:latin typeface="Lora" pitchFamily="2" charset="0"/>
              </a:rPr>
              <a:t>Jornada sobre Cierre de Cuenta</a:t>
            </a:r>
            <a:endParaRPr lang="es-AR" altLang="es-MX" sz="2100" b="1" dirty="0">
              <a:solidFill>
                <a:schemeClr val="bg1"/>
              </a:solidFill>
              <a:latin typeface="Lora" pitchFamily="2" charset="0"/>
            </a:endParaRPr>
          </a:p>
        </p:txBody>
      </p:sp>
      <p:pic>
        <p:nvPicPr>
          <p:cNvPr id="2" name="Gráfico 1">
            <a:extLst>
              <a:ext uri="{FF2B5EF4-FFF2-40B4-BE49-F238E27FC236}">
                <a16:creationId xmlns:a16="http://schemas.microsoft.com/office/drawing/2014/main" xmlns="" id="{9F62986B-DE47-635A-771A-448CE1F2EF2C}"/>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031344" y="1106743"/>
            <a:ext cx="434171" cy="392069"/>
          </a:xfrm>
          <a:prstGeom prst="rect">
            <a:avLst/>
          </a:prstGeom>
        </p:spPr>
      </p:pic>
      <p:sp>
        <p:nvSpPr>
          <p:cNvPr id="3" name="CuadroTexto 2">
            <a:extLst>
              <a:ext uri="{FF2B5EF4-FFF2-40B4-BE49-F238E27FC236}">
                <a16:creationId xmlns:a16="http://schemas.microsoft.com/office/drawing/2014/main" xmlns="" id="{1821AE13-3090-1989-01C8-D5A2189A19F7}"/>
              </a:ext>
            </a:extLst>
          </p:cNvPr>
          <p:cNvSpPr txBox="1"/>
          <p:nvPr/>
        </p:nvSpPr>
        <p:spPr>
          <a:xfrm>
            <a:off x="1640844" y="2591679"/>
            <a:ext cx="5383205" cy="1985159"/>
          </a:xfrm>
          <a:prstGeom prst="rect">
            <a:avLst/>
          </a:prstGeom>
          <a:noFill/>
        </p:spPr>
        <p:txBody>
          <a:bodyPr wrap="none" rtlCol="0">
            <a:spAutoFit/>
          </a:bodyPr>
          <a:lstStyle/>
          <a:p>
            <a:pPr algn="ctr"/>
            <a:endParaRPr lang="es-ES" sz="3300" b="1" dirty="0">
              <a:solidFill>
                <a:schemeClr val="bg1">
                  <a:lumMod val="95000"/>
                </a:schemeClr>
              </a:solidFill>
              <a:latin typeface="Lora" pitchFamily="2" charset="0"/>
            </a:endParaRPr>
          </a:p>
          <a:p>
            <a:pPr algn="ctr"/>
            <a:r>
              <a:rPr lang="es-ES" sz="3300" b="1" dirty="0">
                <a:solidFill>
                  <a:schemeClr val="bg1">
                    <a:lumMod val="95000"/>
                  </a:schemeClr>
                </a:solidFill>
                <a:latin typeface="Lora" pitchFamily="2" charset="0"/>
              </a:rPr>
              <a:t>Universidades Nacionales</a:t>
            </a:r>
          </a:p>
          <a:p>
            <a:pPr algn="ctr"/>
            <a:endParaRPr lang="es-ES" sz="3300" b="1" dirty="0">
              <a:solidFill>
                <a:schemeClr val="bg1">
                  <a:lumMod val="95000"/>
                </a:schemeClr>
              </a:solidFill>
              <a:latin typeface="Lora" pitchFamily="2" charset="0"/>
            </a:endParaRPr>
          </a:p>
          <a:p>
            <a:pPr algn="ctr"/>
            <a:r>
              <a:rPr lang="es-ES" sz="2400" b="1" dirty="0">
                <a:solidFill>
                  <a:schemeClr val="bg1">
                    <a:lumMod val="95000"/>
                  </a:schemeClr>
                </a:solidFill>
                <a:latin typeface="Lora" pitchFamily="2" charset="0"/>
              </a:rPr>
              <a:t>Cierre 2025</a:t>
            </a:r>
            <a:endParaRPr lang="es-AR" sz="2400" b="1" dirty="0">
              <a:solidFill>
                <a:schemeClr val="bg1">
                  <a:lumMod val="95000"/>
                </a:schemeClr>
              </a:solidFill>
              <a:latin typeface="Lora" pitchFamily="2" charset="0"/>
            </a:endParaRPr>
          </a:p>
        </p:txBody>
      </p:sp>
    </p:spTree>
    <p:extLst>
      <p:ext uri="{BB962C8B-B14F-4D97-AF65-F5344CB8AC3E}">
        <p14:creationId xmlns:p14="http://schemas.microsoft.com/office/powerpoint/2010/main" val="4010363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0" y="1990109"/>
            <a:ext cx="9906000" cy="541337"/>
          </a:xfrm>
          <a:prstGeom prst="rect">
            <a:avLst/>
          </a:prstGeom>
        </p:spPr>
        <p:txBody>
          <a:bodyPr/>
          <a:lstStyle/>
          <a:p>
            <a:r>
              <a:rPr lang="es-AR" sz="3200" b="1" dirty="0">
                <a:solidFill>
                  <a:srgbClr val="7030A0"/>
                </a:solidFill>
              </a:rPr>
              <a:t/>
            </a:r>
            <a:br>
              <a:rPr lang="es-AR" sz="3200" b="1" dirty="0">
                <a:solidFill>
                  <a:srgbClr val="7030A0"/>
                </a:solidFill>
              </a:rPr>
            </a:br>
            <a:r>
              <a:rPr lang="es-AR" sz="3200" b="1" dirty="0">
                <a:solidFill>
                  <a:srgbClr val="7030A0"/>
                </a:solidFill>
              </a:rPr>
              <a:t>IMPORTANTE: </a:t>
            </a:r>
            <a:br>
              <a:rPr lang="es-AR" sz="3200" b="1" dirty="0">
                <a:solidFill>
                  <a:srgbClr val="7030A0"/>
                </a:solidFill>
              </a:rPr>
            </a:br>
            <a:r>
              <a:rPr lang="es-AR" sz="3200" b="1" dirty="0">
                <a:solidFill>
                  <a:srgbClr val="7030A0"/>
                </a:solidFill>
              </a:rPr>
              <a:t/>
            </a:r>
            <a:br>
              <a:rPr lang="es-AR" sz="3200" b="1" dirty="0">
                <a:solidFill>
                  <a:srgbClr val="7030A0"/>
                </a:solidFill>
              </a:rPr>
            </a:br>
            <a:r>
              <a:rPr lang="es-AR" sz="2400" b="1" dirty="0">
                <a:solidFill>
                  <a:srgbClr val="7030A0"/>
                </a:solidFill>
              </a:rPr>
              <a:t>Las transferencias recibidas de la Administración Nacional deben registrarse por el </a:t>
            </a:r>
            <a:r>
              <a:rPr lang="es-AR" sz="2400" b="1" u="sng" dirty="0">
                <a:solidFill>
                  <a:srgbClr val="7030A0"/>
                </a:solidFill>
              </a:rPr>
              <a:t>devengado</a:t>
            </a:r>
            <a:r>
              <a:rPr lang="es-AR" sz="2400" b="1" dirty="0">
                <a:solidFill>
                  <a:srgbClr val="7030A0"/>
                </a:solidFill>
              </a:rPr>
              <a:t> (que se informa trimestralmente desde la CGN). </a:t>
            </a:r>
            <a:br>
              <a:rPr lang="es-AR" sz="2400" b="1" dirty="0">
                <a:solidFill>
                  <a:srgbClr val="7030A0"/>
                </a:solidFill>
              </a:rPr>
            </a:br>
            <a:r>
              <a:rPr lang="es-AR" sz="2400" b="1" dirty="0">
                <a:solidFill>
                  <a:srgbClr val="7030A0"/>
                </a:solidFill>
              </a:rPr>
              <a:t>Esto se cruza con el </a:t>
            </a:r>
            <a:r>
              <a:rPr lang="es-AR" sz="2400" b="1" dirty="0" err="1">
                <a:solidFill>
                  <a:srgbClr val="7030A0"/>
                </a:solidFill>
              </a:rPr>
              <a:t>Esidif</a:t>
            </a:r>
            <a:r>
              <a:rPr lang="es-AR" sz="2400" b="1" dirty="0">
                <a:solidFill>
                  <a:srgbClr val="7030A0"/>
                </a:solidFill>
              </a:rPr>
              <a:t>.</a:t>
            </a:r>
            <a:br>
              <a:rPr lang="es-AR" sz="2400" b="1" dirty="0">
                <a:solidFill>
                  <a:srgbClr val="7030A0"/>
                </a:solidFill>
              </a:rPr>
            </a:br>
            <a:r>
              <a:rPr lang="es-AR" sz="2400" b="1" dirty="0">
                <a:solidFill>
                  <a:srgbClr val="7030A0"/>
                </a:solidFill>
              </a:rPr>
              <a:t/>
            </a:r>
            <a:br>
              <a:rPr lang="es-AR" sz="2400" b="1" dirty="0">
                <a:solidFill>
                  <a:srgbClr val="7030A0"/>
                </a:solidFill>
              </a:rPr>
            </a:br>
            <a:r>
              <a:rPr lang="es-AR" sz="2400" b="1" dirty="0">
                <a:solidFill>
                  <a:srgbClr val="7030A0"/>
                </a:solidFill>
              </a:rPr>
              <a:t>No se deben registrar los créditos asignados.</a:t>
            </a:r>
            <a:r>
              <a:rPr lang="es-AR" sz="3200" b="1" dirty="0">
                <a:solidFill>
                  <a:srgbClr val="7030A0"/>
                </a:solidFill>
              </a:rPr>
              <a:t/>
            </a:r>
            <a:br>
              <a:rPr lang="es-AR" sz="3200" b="1" dirty="0">
                <a:solidFill>
                  <a:srgbClr val="7030A0"/>
                </a:solidFill>
              </a:rPr>
            </a:br>
            <a:r>
              <a:rPr lang="es-AR" sz="3200" b="1" dirty="0">
                <a:solidFill>
                  <a:srgbClr val="7030A0"/>
                </a:solidFill>
              </a:rPr>
              <a:t/>
            </a:r>
            <a:br>
              <a:rPr lang="es-AR" sz="3200" b="1" dirty="0">
                <a:solidFill>
                  <a:srgbClr val="7030A0"/>
                </a:solidFill>
              </a:rPr>
            </a:br>
            <a:r>
              <a:rPr lang="es-AR" sz="1800" b="1" dirty="0">
                <a:solidFill>
                  <a:schemeClr val="tx2">
                    <a:lumMod val="75000"/>
                  </a:schemeClr>
                </a:solidFill>
              </a:rPr>
              <a:t/>
            </a:r>
            <a:br>
              <a:rPr lang="es-AR" sz="1800" b="1" dirty="0">
                <a:solidFill>
                  <a:schemeClr val="tx2">
                    <a:lumMod val="75000"/>
                  </a:schemeClr>
                </a:solidFill>
              </a:rPr>
            </a:br>
            <a:r>
              <a:rPr lang="es-AR" sz="1800" b="1" dirty="0">
                <a:solidFill>
                  <a:schemeClr val="tx2">
                    <a:lumMod val="75000"/>
                  </a:schemeClr>
                </a:solidFill>
              </a:rPr>
              <a:t/>
            </a:r>
            <a:br>
              <a:rPr lang="es-AR" sz="1800" b="1" dirty="0">
                <a:solidFill>
                  <a:schemeClr val="tx2">
                    <a:lumMod val="75000"/>
                  </a:schemeClr>
                </a:solidFill>
              </a:rPr>
            </a:br>
            <a:endParaRPr lang="es-AR" sz="1600" b="1" dirty="0">
              <a:solidFill>
                <a:schemeClr val="tx2">
                  <a:lumMod val="75000"/>
                </a:schemeClr>
              </a:solidFill>
            </a:endParaRPr>
          </a:p>
        </p:txBody>
      </p:sp>
      <p:sp>
        <p:nvSpPr>
          <p:cNvPr id="3" name="1 Título"/>
          <p:cNvSpPr txBox="1">
            <a:spLocks/>
          </p:cNvSpPr>
          <p:nvPr/>
        </p:nvSpPr>
        <p:spPr>
          <a:xfrm>
            <a:off x="704528" y="1377466"/>
            <a:ext cx="8784976" cy="4755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AR" sz="3200" b="1" dirty="0">
                <a:solidFill>
                  <a:srgbClr val="0070C0"/>
                </a:solidFill>
              </a:rPr>
              <a:t>Registro de Transferencias</a:t>
            </a:r>
          </a:p>
        </p:txBody>
      </p:sp>
    </p:spTree>
    <p:extLst>
      <p:ext uri="{BB962C8B-B14F-4D97-AF65-F5344CB8AC3E}">
        <p14:creationId xmlns:p14="http://schemas.microsoft.com/office/powerpoint/2010/main" val="925386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0" y="1642006"/>
            <a:ext cx="9906000" cy="541338"/>
          </a:xfrm>
          <a:prstGeom prst="rect">
            <a:avLst/>
          </a:prstGeom>
        </p:spPr>
        <p:txBody>
          <a:bodyPr/>
          <a:lstStyle/>
          <a:p>
            <a:r>
              <a:rPr lang="es-AR" sz="3200" b="1" dirty="0">
                <a:solidFill>
                  <a:srgbClr val="7030A0"/>
                </a:solidFill>
              </a:rPr>
              <a:t>Carga en SIFEP</a:t>
            </a:r>
            <a:br>
              <a:rPr lang="es-AR" sz="3200" b="1" dirty="0">
                <a:solidFill>
                  <a:srgbClr val="7030A0"/>
                </a:solidFill>
              </a:rPr>
            </a:br>
            <a:r>
              <a:rPr lang="es-AR" sz="3200" b="1" dirty="0">
                <a:solidFill>
                  <a:srgbClr val="7030A0"/>
                </a:solidFill>
              </a:rPr>
              <a:t/>
            </a:r>
            <a:br>
              <a:rPr lang="es-AR" sz="3200" b="1" dirty="0">
                <a:solidFill>
                  <a:srgbClr val="7030A0"/>
                </a:solidFill>
              </a:rPr>
            </a:br>
            <a:r>
              <a:rPr lang="es-AR" sz="2400" b="1" dirty="0">
                <a:solidFill>
                  <a:srgbClr val="7030A0"/>
                </a:solidFill>
              </a:rPr>
              <a:t/>
            </a:r>
            <a:br>
              <a:rPr lang="es-AR" sz="2400" b="1" dirty="0">
                <a:solidFill>
                  <a:srgbClr val="7030A0"/>
                </a:solidFill>
              </a:rPr>
            </a:br>
            <a:r>
              <a:rPr lang="es-AR" sz="1800" b="1" dirty="0">
                <a:solidFill>
                  <a:schemeClr val="tx2">
                    <a:lumMod val="75000"/>
                  </a:schemeClr>
                </a:solidFill>
              </a:rPr>
              <a:t/>
            </a:r>
            <a:br>
              <a:rPr lang="es-AR" sz="1800" b="1" dirty="0">
                <a:solidFill>
                  <a:schemeClr val="tx2">
                    <a:lumMod val="75000"/>
                  </a:schemeClr>
                </a:solidFill>
              </a:rPr>
            </a:br>
            <a:r>
              <a:rPr lang="es-AR" sz="1800" b="1" dirty="0">
                <a:solidFill>
                  <a:schemeClr val="tx2">
                    <a:lumMod val="75000"/>
                  </a:schemeClr>
                </a:solidFill>
              </a:rPr>
              <a:t/>
            </a:r>
            <a:br>
              <a:rPr lang="es-AR" sz="1800" b="1" dirty="0">
                <a:solidFill>
                  <a:schemeClr val="tx2">
                    <a:lumMod val="75000"/>
                  </a:schemeClr>
                </a:solidFill>
              </a:rPr>
            </a:br>
            <a:endParaRPr lang="es-AR" sz="1600" b="1" dirty="0">
              <a:solidFill>
                <a:schemeClr val="tx2">
                  <a:lumMod val="75000"/>
                </a:schemeClr>
              </a:solidFill>
            </a:endParaRPr>
          </a:p>
        </p:txBody>
      </p:sp>
      <p:sp>
        <p:nvSpPr>
          <p:cNvPr id="3" name="1 Título"/>
          <p:cNvSpPr txBox="1">
            <a:spLocks/>
          </p:cNvSpPr>
          <p:nvPr/>
        </p:nvSpPr>
        <p:spPr>
          <a:xfrm>
            <a:off x="0" y="1166444"/>
            <a:ext cx="9906000" cy="4755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AR" sz="3200" b="1" dirty="0">
                <a:solidFill>
                  <a:srgbClr val="0070C0"/>
                </a:solidFill>
              </a:rPr>
              <a:t>Registro de Transferencias</a:t>
            </a:r>
          </a:p>
        </p:txBody>
      </p:sp>
      <p:pic>
        <p:nvPicPr>
          <p:cNvPr id="8" name="Imagen 7">
            <a:extLst>
              <a:ext uri="{FF2B5EF4-FFF2-40B4-BE49-F238E27FC236}">
                <a16:creationId xmlns:a16="http://schemas.microsoft.com/office/drawing/2014/main" xmlns="" id="{B992EFD9-3396-2098-1277-55BAEAE2CE33}"/>
              </a:ext>
            </a:extLst>
          </p:cNvPr>
          <p:cNvPicPr>
            <a:picLocks noChangeAspect="1"/>
          </p:cNvPicPr>
          <p:nvPr/>
        </p:nvPicPr>
        <p:blipFill>
          <a:blip r:embed="rId3"/>
          <a:stretch>
            <a:fillRect/>
          </a:stretch>
        </p:blipFill>
        <p:spPr>
          <a:xfrm>
            <a:off x="1038225" y="2679794"/>
            <a:ext cx="3914775" cy="2667000"/>
          </a:xfrm>
          <a:prstGeom prst="rect">
            <a:avLst/>
          </a:prstGeom>
        </p:spPr>
      </p:pic>
      <p:sp>
        <p:nvSpPr>
          <p:cNvPr id="17" name="3 Rectángulo">
            <a:extLst>
              <a:ext uri="{FF2B5EF4-FFF2-40B4-BE49-F238E27FC236}">
                <a16:creationId xmlns:a16="http://schemas.microsoft.com/office/drawing/2014/main" xmlns="" id="{C3B74B1A-85A1-9DB7-4299-690E58387BCB}"/>
              </a:ext>
            </a:extLst>
          </p:cNvPr>
          <p:cNvSpPr/>
          <p:nvPr/>
        </p:nvSpPr>
        <p:spPr>
          <a:xfrm>
            <a:off x="560512" y="2176248"/>
            <a:ext cx="8064896" cy="707886"/>
          </a:xfrm>
          <a:prstGeom prst="rect">
            <a:avLst/>
          </a:prstGeom>
        </p:spPr>
        <p:txBody>
          <a:bodyPr wrap="square">
            <a:spAutoFit/>
          </a:bodyPr>
          <a:lstStyle/>
          <a:p>
            <a:pPr marL="285750" indent="-285750">
              <a:buFont typeface="Arial" panose="020B0604020202020204" pitchFamily="34" charset="0"/>
              <a:buChar char="•"/>
            </a:pPr>
            <a:r>
              <a:rPr lang="es-AR" sz="2000" b="1" dirty="0">
                <a:solidFill>
                  <a:schemeClr val="tx2">
                    <a:lumMod val="75000"/>
                  </a:schemeClr>
                </a:solidFill>
              </a:rPr>
              <a:t>Antes de enviar el AIF, verificar la correcta imputación</a:t>
            </a:r>
          </a:p>
          <a:p>
            <a:pPr marL="285750" indent="-285750">
              <a:buFont typeface="Arial" panose="020B0604020202020204" pitchFamily="34" charset="0"/>
              <a:buChar char="•"/>
            </a:pPr>
            <a:endParaRPr lang="es-AR" sz="2000" dirty="0"/>
          </a:p>
        </p:txBody>
      </p:sp>
      <p:pic>
        <p:nvPicPr>
          <p:cNvPr id="19" name="Imagen 18">
            <a:extLst>
              <a:ext uri="{FF2B5EF4-FFF2-40B4-BE49-F238E27FC236}">
                <a16:creationId xmlns:a16="http://schemas.microsoft.com/office/drawing/2014/main" xmlns="" id="{64EE719E-D43D-B583-38BC-A2DEDF38AC06}"/>
              </a:ext>
            </a:extLst>
          </p:cNvPr>
          <p:cNvPicPr>
            <a:picLocks noChangeAspect="1"/>
          </p:cNvPicPr>
          <p:nvPr/>
        </p:nvPicPr>
        <p:blipFill>
          <a:blip r:embed="rId4"/>
          <a:stretch>
            <a:fillRect/>
          </a:stretch>
        </p:blipFill>
        <p:spPr>
          <a:xfrm>
            <a:off x="5241032" y="2717586"/>
            <a:ext cx="3771900" cy="2571750"/>
          </a:xfrm>
          <a:prstGeom prst="rect">
            <a:avLst/>
          </a:prstGeom>
        </p:spPr>
      </p:pic>
    </p:spTree>
    <p:extLst>
      <p:ext uri="{BB962C8B-B14F-4D97-AF65-F5344CB8AC3E}">
        <p14:creationId xmlns:p14="http://schemas.microsoft.com/office/powerpoint/2010/main" val="37774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779E6E53-9E1B-6A74-57EA-86C364F4C7C1}"/>
              </a:ext>
            </a:extLst>
          </p:cNvPr>
          <p:cNvPicPr>
            <a:picLocks noChangeAspect="1"/>
          </p:cNvPicPr>
          <p:nvPr/>
        </p:nvPicPr>
        <p:blipFill>
          <a:blip r:embed="rId2"/>
          <a:stretch>
            <a:fillRect/>
          </a:stretch>
        </p:blipFill>
        <p:spPr>
          <a:xfrm>
            <a:off x="640296" y="2492896"/>
            <a:ext cx="8625408" cy="3289283"/>
          </a:xfrm>
          <a:prstGeom prst="rect">
            <a:avLst/>
          </a:prstGeom>
        </p:spPr>
      </p:pic>
      <p:sp>
        <p:nvSpPr>
          <p:cNvPr id="6" name="3 Rectángulo"/>
          <p:cNvSpPr/>
          <p:nvPr/>
        </p:nvSpPr>
        <p:spPr>
          <a:xfrm>
            <a:off x="704528" y="1268760"/>
            <a:ext cx="8064896" cy="1015663"/>
          </a:xfrm>
          <a:prstGeom prst="rect">
            <a:avLst/>
          </a:prstGeom>
        </p:spPr>
        <p:txBody>
          <a:bodyPr wrap="square">
            <a:spAutoFit/>
          </a:bodyPr>
          <a:lstStyle/>
          <a:p>
            <a:pPr marL="285750" indent="-285750">
              <a:buFont typeface="Arial" panose="020B0604020202020204" pitchFamily="34" charset="0"/>
              <a:buChar char="•"/>
            </a:pPr>
            <a:r>
              <a:rPr lang="es-AR" sz="2000" b="1" dirty="0">
                <a:solidFill>
                  <a:schemeClr val="tx2">
                    <a:lumMod val="75000"/>
                  </a:schemeClr>
                </a:solidFill>
              </a:rPr>
              <a:t>Indicar el mayor detalle posible en la Procedencia o Destino, si es mas de una entidad utilizar una línea por cada una de ellas. </a:t>
            </a:r>
          </a:p>
          <a:p>
            <a:pPr marL="285750" indent="-285750">
              <a:buFont typeface="Arial" panose="020B0604020202020204" pitchFamily="34" charset="0"/>
              <a:buChar char="•"/>
            </a:pPr>
            <a:endParaRPr lang="es-AR" sz="2000" dirty="0"/>
          </a:p>
        </p:txBody>
      </p:sp>
    </p:spTree>
    <p:extLst>
      <p:ext uri="{BB962C8B-B14F-4D97-AF65-F5344CB8AC3E}">
        <p14:creationId xmlns:p14="http://schemas.microsoft.com/office/powerpoint/2010/main" val="26211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2185991" y="357780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s-AR" altLang="es-AR" sz="1800">
              <a:latin typeface="Arial" pitchFamily="34" charset="0"/>
              <a:cs typeface="Arial" pitchFamily="34" charset="0"/>
            </a:endParaRPr>
          </a:p>
        </p:txBody>
      </p:sp>
      <p:sp>
        <p:nvSpPr>
          <p:cNvPr id="7" name="6 Rectángulo"/>
          <p:cNvSpPr/>
          <p:nvPr/>
        </p:nvSpPr>
        <p:spPr>
          <a:xfrm>
            <a:off x="776536" y="1396821"/>
            <a:ext cx="8136904" cy="1761764"/>
          </a:xfrm>
          <a:prstGeom prst="rect">
            <a:avLst/>
          </a:prstGeom>
        </p:spPr>
        <p:txBody>
          <a:bodyPr wrap="square">
            <a:spAutoFit/>
          </a:bodyPr>
          <a:lstStyle/>
          <a:p>
            <a:r>
              <a:rPr lang="es-AR" sz="2400" b="1" dirty="0">
                <a:solidFill>
                  <a:srgbClr val="00B050"/>
                </a:solidFill>
              </a:rPr>
              <a:t>Formulario Estados Contables</a:t>
            </a:r>
          </a:p>
          <a:p>
            <a:r>
              <a:rPr lang="es-AR" dirty="0">
                <a:solidFill>
                  <a:schemeClr val="accent1">
                    <a:lumMod val="75000"/>
                  </a:schemeClr>
                </a:solidFill>
              </a:rPr>
              <a:t>Descargar </a:t>
            </a:r>
            <a:r>
              <a:rPr lang="es-AR" dirty="0" err="1">
                <a:solidFill>
                  <a:schemeClr val="accent1">
                    <a:lumMod val="75000"/>
                  </a:schemeClr>
                </a:solidFill>
              </a:rPr>
              <a:t>Template</a:t>
            </a:r>
            <a:r>
              <a:rPr lang="es-AR" dirty="0">
                <a:solidFill>
                  <a:schemeClr val="accent1">
                    <a:lumMod val="75000"/>
                  </a:schemeClr>
                </a:solidFill>
              </a:rPr>
              <a:t> de Estados Contables y completar.</a:t>
            </a:r>
            <a:br>
              <a:rPr lang="es-AR" dirty="0">
                <a:solidFill>
                  <a:schemeClr val="accent1">
                    <a:lumMod val="75000"/>
                  </a:schemeClr>
                </a:solidFill>
              </a:rPr>
            </a:br>
            <a:endParaRPr lang="es-AR" dirty="0">
              <a:solidFill>
                <a:schemeClr val="accent1">
                  <a:lumMod val="75000"/>
                </a:schemeClr>
              </a:solidFill>
            </a:endParaRPr>
          </a:p>
          <a:p>
            <a:endParaRPr lang="es-AR" dirty="0">
              <a:solidFill>
                <a:schemeClr val="accent1">
                  <a:lumMod val="75000"/>
                </a:schemeClr>
              </a:solidFill>
            </a:endParaRPr>
          </a:p>
          <a:p>
            <a:endParaRPr lang="es-AR" dirty="0">
              <a:solidFill>
                <a:schemeClr val="accent1">
                  <a:lumMod val="75000"/>
                </a:schemeClr>
              </a:solidFill>
            </a:endParaRPr>
          </a:p>
        </p:txBody>
      </p:sp>
      <p:pic>
        <p:nvPicPr>
          <p:cNvPr id="3" name="Imagen 2">
            <a:extLst>
              <a:ext uri="{FF2B5EF4-FFF2-40B4-BE49-F238E27FC236}">
                <a16:creationId xmlns:a16="http://schemas.microsoft.com/office/drawing/2014/main" xmlns="" id="{6700542F-FA43-7F4C-C5E2-04E43144975B}"/>
              </a:ext>
            </a:extLst>
          </p:cNvPr>
          <p:cNvPicPr>
            <a:picLocks noChangeAspect="1"/>
          </p:cNvPicPr>
          <p:nvPr/>
        </p:nvPicPr>
        <p:blipFill>
          <a:blip r:embed="rId3"/>
          <a:stretch>
            <a:fillRect/>
          </a:stretch>
        </p:blipFill>
        <p:spPr>
          <a:xfrm>
            <a:off x="920552" y="2396085"/>
            <a:ext cx="7560840" cy="4024983"/>
          </a:xfrm>
          <a:prstGeom prst="rect">
            <a:avLst/>
          </a:prstGeom>
        </p:spPr>
      </p:pic>
    </p:spTree>
    <p:extLst>
      <p:ext uri="{BB962C8B-B14F-4D97-AF65-F5344CB8AC3E}">
        <p14:creationId xmlns:p14="http://schemas.microsoft.com/office/powerpoint/2010/main" val="3858648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E53CC9FE-E5A3-D2EC-4CC0-41255E82F304}"/>
              </a:ext>
            </a:extLst>
          </p:cNvPr>
          <p:cNvSpPr txBox="1"/>
          <p:nvPr/>
        </p:nvSpPr>
        <p:spPr>
          <a:xfrm>
            <a:off x="2072680" y="1270171"/>
            <a:ext cx="6004892" cy="4642681"/>
          </a:xfrm>
          <a:prstGeom prst="rect">
            <a:avLst/>
          </a:prstGeom>
          <a:noFill/>
        </p:spPr>
        <p:txBody>
          <a:bodyPr wrap="square">
            <a:spAutoFit/>
          </a:bodyPr>
          <a:lstStyle/>
          <a:p>
            <a:r>
              <a:rPr lang="es-AR" dirty="0">
                <a:solidFill>
                  <a:schemeClr val="accent1">
                    <a:lumMod val="75000"/>
                  </a:schemeClr>
                </a:solidFill>
              </a:rPr>
              <a:t>Además, una vez </a:t>
            </a:r>
            <a:r>
              <a:rPr lang="es-AR" b="1" dirty="0">
                <a:solidFill>
                  <a:schemeClr val="accent1">
                    <a:lumMod val="75000"/>
                  </a:schemeClr>
                </a:solidFill>
              </a:rPr>
              <a:t>importado</a:t>
            </a:r>
            <a:r>
              <a:rPr lang="es-AR" dirty="0">
                <a:solidFill>
                  <a:schemeClr val="accent1">
                    <a:lumMod val="75000"/>
                  </a:schemeClr>
                </a:solidFill>
              </a:rPr>
              <a:t> el Formulario de EECC, se deben </a:t>
            </a:r>
            <a:r>
              <a:rPr lang="es-AR" dirty="0" smtClean="0">
                <a:solidFill>
                  <a:schemeClr val="accent1">
                    <a:lumMod val="75000"/>
                  </a:schemeClr>
                </a:solidFill>
              </a:rPr>
              <a:t>adjuntar: </a:t>
            </a:r>
            <a:endParaRPr lang="es-AR" dirty="0">
              <a:solidFill>
                <a:schemeClr val="accent1">
                  <a:lumMod val="75000"/>
                </a:schemeClr>
              </a:solidFill>
            </a:endParaRPr>
          </a:p>
          <a:p>
            <a:endParaRPr lang="es-AR" dirty="0">
              <a:solidFill>
                <a:schemeClr val="accent1">
                  <a:lumMod val="75000"/>
                </a:schemeClr>
              </a:solidFill>
            </a:endParaRPr>
          </a:p>
          <a:p>
            <a:pPr marL="342900" indent="-342900">
              <a:buFont typeface="Arial" panose="020B0604020202020204" pitchFamily="34" charset="0"/>
              <a:buChar char="•"/>
            </a:pPr>
            <a:r>
              <a:rPr lang="es-AR" dirty="0">
                <a:solidFill>
                  <a:schemeClr val="accent1">
                    <a:lumMod val="75000"/>
                  </a:schemeClr>
                </a:solidFill>
              </a:rPr>
              <a:t>Balance General comparativo con el ejercicio anterior</a:t>
            </a:r>
          </a:p>
          <a:p>
            <a:pPr marL="342900" indent="-342900">
              <a:buFont typeface="Arial" panose="020B0604020202020204" pitchFamily="34" charset="0"/>
              <a:buChar char="•"/>
            </a:pPr>
            <a:r>
              <a:rPr lang="es-AR" dirty="0">
                <a:solidFill>
                  <a:schemeClr val="accent1">
                    <a:lumMod val="75000"/>
                  </a:schemeClr>
                </a:solidFill>
              </a:rPr>
              <a:t>Estado de Resultados</a:t>
            </a:r>
          </a:p>
          <a:p>
            <a:pPr marL="342900" indent="-342900">
              <a:buFont typeface="Arial" panose="020B0604020202020204" pitchFamily="34" charset="0"/>
              <a:buChar char="•"/>
            </a:pPr>
            <a:r>
              <a:rPr lang="es-AR" dirty="0">
                <a:solidFill>
                  <a:schemeClr val="accent1">
                    <a:lumMod val="75000"/>
                  </a:schemeClr>
                </a:solidFill>
              </a:rPr>
              <a:t>Estado de Evolución del Patrimonio Neto</a:t>
            </a:r>
          </a:p>
          <a:p>
            <a:pPr marL="342900" indent="-342900">
              <a:buFont typeface="Arial" panose="020B0604020202020204" pitchFamily="34" charset="0"/>
              <a:buChar char="•"/>
            </a:pPr>
            <a:r>
              <a:rPr lang="es-AR" dirty="0">
                <a:solidFill>
                  <a:schemeClr val="accent1">
                    <a:lumMod val="75000"/>
                  </a:schemeClr>
                </a:solidFill>
              </a:rPr>
              <a:t>Estado de Origen y Aplicación de Fondos</a:t>
            </a:r>
          </a:p>
          <a:p>
            <a:pPr marL="342900" indent="-342900">
              <a:buFont typeface="Arial" panose="020B0604020202020204" pitchFamily="34" charset="0"/>
              <a:buChar char="•"/>
            </a:pPr>
            <a:r>
              <a:rPr lang="es-AR" dirty="0">
                <a:solidFill>
                  <a:schemeClr val="accent1">
                    <a:lumMod val="75000"/>
                  </a:schemeClr>
                </a:solidFill>
              </a:rPr>
              <a:t>Cuadro 6</a:t>
            </a:r>
          </a:p>
          <a:p>
            <a:pPr marL="342900" indent="-342900">
              <a:buFont typeface="Arial" panose="020B0604020202020204" pitchFamily="34" charset="0"/>
              <a:buChar char="•"/>
            </a:pPr>
            <a:r>
              <a:rPr lang="es-AR" dirty="0">
                <a:solidFill>
                  <a:schemeClr val="accent1">
                    <a:lumMod val="75000"/>
                  </a:schemeClr>
                </a:solidFill>
              </a:rPr>
              <a:t>Cuadro 7.1</a:t>
            </a:r>
          </a:p>
          <a:p>
            <a:pPr marL="342900" indent="-342900">
              <a:buFont typeface="Arial" panose="020B0604020202020204" pitchFamily="34" charset="0"/>
              <a:buChar char="•"/>
            </a:pPr>
            <a:r>
              <a:rPr lang="es-AR" dirty="0">
                <a:solidFill>
                  <a:schemeClr val="accent1">
                    <a:lumMod val="75000"/>
                  </a:schemeClr>
                </a:solidFill>
              </a:rPr>
              <a:t>Anexos </a:t>
            </a:r>
          </a:p>
          <a:p>
            <a:pPr marL="342900" indent="-342900">
              <a:buFont typeface="Arial" panose="020B0604020202020204" pitchFamily="34" charset="0"/>
              <a:buChar char="•"/>
            </a:pPr>
            <a:r>
              <a:rPr lang="es-AR" dirty="0">
                <a:solidFill>
                  <a:schemeClr val="accent1">
                    <a:lumMod val="75000"/>
                  </a:schemeClr>
                </a:solidFill>
              </a:rPr>
              <a:t>Notas </a:t>
            </a:r>
          </a:p>
          <a:p>
            <a:pPr marL="342900" indent="-342900">
              <a:buFont typeface="Arial" panose="020B0604020202020204" pitchFamily="34" charset="0"/>
              <a:buChar char="•"/>
            </a:pPr>
            <a:endParaRPr lang="es-AR" dirty="0">
              <a:solidFill>
                <a:schemeClr val="accent1">
                  <a:lumMod val="75000"/>
                </a:schemeClr>
              </a:solidFill>
            </a:endParaRPr>
          </a:p>
          <a:p>
            <a:r>
              <a:rPr lang="es-AR" b="1" dirty="0">
                <a:solidFill>
                  <a:schemeClr val="accent1">
                    <a:lumMod val="75000"/>
                  </a:schemeClr>
                </a:solidFill>
              </a:rPr>
              <a:t>Y luego de controlar, ejecutar ENVIAR</a:t>
            </a:r>
            <a:endParaRPr lang="es-AR" b="1" dirty="0"/>
          </a:p>
        </p:txBody>
      </p:sp>
    </p:spTree>
    <p:extLst>
      <p:ext uri="{BB962C8B-B14F-4D97-AF65-F5344CB8AC3E}">
        <p14:creationId xmlns:p14="http://schemas.microsoft.com/office/powerpoint/2010/main" val="134530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560512" y="2161350"/>
            <a:ext cx="8784976" cy="4755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AR" sz="3200" b="1" dirty="0">
                <a:solidFill>
                  <a:srgbClr val="FF0000"/>
                </a:solidFill>
              </a:rPr>
              <a:t>Importante. Informar en SIFEP</a:t>
            </a:r>
          </a:p>
        </p:txBody>
      </p:sp>
      <p:sp>
        <p:nvSpPr>
          <p:cNvPr id="4" name="3 Rectángulo"/>
          <p:cNvSpPr/>
          <p:nvPr/>
        </p:nvSpPr>
        <p:spPr>
          <a:xfrm>
            <a:off x="1424608" y="2899970"/>
            <a:ext cx="7128792" cy="1815882"/>
          </a:xfrm>
          <a:prstGeom prst="rect">
            <a:avLst/>
          </a:prstGeom>
        </p:spPr>
        <p:txBody>
          <a:bodyPr wrap="square">
            <a:spAutoFit/>
          </a:bodyPr>
          <a:lstStyle/>
          <a:p>
            <a:pPr marL="342900" indent="-342900">
              <a:buFont typeface="Arial" panose="020B0604020202020204" pitchFamily="34" charset="0"/>
              <a:buChar char="•"/>
            </a:pPr>
            <a:r>
              <a:rPr lang="es-AR" sz="2400" dirty="0">
                <a:solidFill>
                  <a:schemeClr val="accent1">
                    <a:lumMod val="75000"/>
                  </a:schemeClr>
                </a:solidFill>
              </a:rPr>
              <a:t>Información sobre últimos Estados Contables Auditados por AGN</a:t>
            </a:r>
          </a:p>
          <a:p>
            <a:r>
              <a:rPr lang="es-AR" sz="2400" b="1" dirty="0"/>
              <a:t/>
            </a:r>
            <a:br>
              <a:rPr lang="es-AR" sz="2400" b="1" dirty="0"/>
            </a:br>
            <a:r>
              <a:rPr lang="es-AR" sz="2400" b="1" dirty="0">
                <a:solidFill>
                  <a:schemeClr val="accent1">
                    <a:lumMod val="75000"/>
                  </a:schemeClr>
                </a:solidFill>
              </a:rPr>
              <a:t/>
            </a:r>
            <a:br>
              <a:rPr lang="es-AR" sz="2400" b="1" dirty="0">
                <a:solidFill>
                  <a:schemeClr val="accent1">
                    <a:lumMod val="75000"/>
                  </a:schemeClr>
                </a:solidFill>
              </a:rPr>
            </a:br>
            <a:endParaRPr lang="es-AR" sz="1600" b="1" dirty="0">
              <a:solidFill>
                <a:schemeClr val="accent1">
                  <a:lumMod val="75000"/>
                </a:schemeClr>
              </a:solidFill>
            </a:endParaRPr>
          </a:p>
        </p:txBody>
      </p:sp>
    </p:spTree>
    <p:extLst>
      <p:ext uri="{BB962C8B-B14F-4D97-AF65-F5344CB8AC3E}">
        <p14:creationId xmlns:p14="http://schemas.microsoft.com/office/powerpoint/2010/main" val="3382813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560512" y="1945326"/>
            <a:ext cx="8784976" cy="4755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s-AR" sz="3200" b="1" dirty="0">
              <a:solidFill>
                <a:srgbClr val="FF0000"/>
              </a:solidFill>
            </a:endParaRPr>
          </a:p>
        </p:txBody>
      </p:sp>
      <p:sp>
        <p:nvSpPr>
          <p:cNvPr id="4" name="3 Rectángulo"/>
          <p:cNvSpPr/>
          <p:nvPr/>
        </p:nvSpPr>
        <p:spPr>
          <a:xfrm>
            <a:off x="920552" y="1720840"/>
            <a:ext cx="8568952" cy="3416320"/>
          </a:xfrm>
          <a:prstGeom prst="rect">
            <a:avLst/>
          </a:prstGeom>
        </p:spPr>
        <p:txBody>
          <a:bodyPr wrap="square">
            <a:spAutoFit/>
          </a:bodyPr>
          <a:lstStyle/>
          <a:p>
            <a:pPr algn="ctr"/>
            <a:r>
              <a:rPr lang="es-AR" sz="3200" b="1" dirty="0">
                <a:solidFill>
                  <a:srgbClr val="00B050"/>
                </a:solidFill>
              </a:rPr>
              <a:t>Información sobre últimos Estados Contables</a:t>
            </a:r>
            <a:br>
              <a:rPr lang="es-AR" sz="3200" b="1" dirty="0">
                <a:solidFill>
                  <a:srgbClr val="00B050"/>
                </a:solidFill>
              </a:rPr>
            </a:br>
            <a:r>
              <a:rPr lang="es-AR" sz="3200" b="1" dirty="0">
                <a:solidFill>
                  <a:srgbClr val="00B050"/>
                </a:solidFill>
              </a:rPr>
              <a:t> Auditados por AGN</a:t>
            </a:r>
          </a:p>
          <a:p>
            <a:pPr algn="just"/>
            <a:r>
              <a:rPr lang="es-AR" sz="1600" b="1" dirty="0">
                <a:solidFill>
                  <a:schemeClr val="accent1">
                    <a:lumMod val="75000"/>
                  </a:schemeClr>
                </a:solidFill>
              </a:rPr>
              <a:t/>
            </a:r>
            <a:br>
              <a:rPr lang="es-AR" sz="1600" b="1" dirty="0">
                <a:solidFill>
                  <a:schemeClr val="accent1">
                    <a:lumMod val="75000"/>
                  </a:schemeClr>
                </a:solidFill>
              </a:rPr>
            </a:br>
            <a:r>
              <a:rPr lang="es-AR" sz="2000" dirty="0">
                <a:solidFill>
                  <a:schemeClr val="accent1">
                    <a:lumMod val="75000"/>
                  </a:schemeClr>
                </a:solidFill>
              </a:rPr>
              <a:t>Si la entidad cuenta con EECC auditados por AGN, el usuario debe cargar los campos </a:t>
            </a:r>
            <a:r>
              <a:rPr lang="es-AR" sz="2000" b="1" dirty="0">
                <a:solidFill>
                  <a:schemeClr val="accent1">
                    <a:lumMod val="75000"/>
                  </a:schemeClr>
                </a:solidFill>
              </a:rPr>
              <a:t>Dictamen, Fecha Dictamen</a:t>
            </a:r>
            <a:r>
              <a:rPr lang="es-AR" sz="2000" dirty="0">
                <a:solidFill>
                  <a:schemeClr val="accent1">
                    <a:lumMod val="75000"/>
                  </a:schemeClr>
                </a:solidFill>
              </a:rPr>
              <a:t> e indicar que </a:t>
            </a:r>
            <a:r>
              <a:rPr lang="es-AR" sz="2000" b="1" dirty="0">
                <a:solidFill>
                  <a:schemeClr val="accent1">
                    <a:lumMod val="75000"/>
                  </a:schemeClr>
                </a:solidFill>
              </a:rPr>
              <a:t>SI</a:t>
            </a:r>
            <a:r>
              <a:rPr lang="es-AR" sz="2000" dirty="0">
                <a:solidFill>
                  <a:schemeClr val="accent1">
                    <a:lumMod val="75000"/>
                  </a:schemeClr>
                </a:solidFill>
              </a:rPr>
              <a:t> cuenta con EECC Auditados </a:t>
            </a:r>
            <a:r>
              <a:rPr lang="es-AR" sz="2000" b="1" dirty="0">
                <a:solidFill>
                  <a:schemeClr val="accent1">
                    <a:lumMod val="75000"/>
                  </a:schemeClr>
                </a:solidFill>
              </a:rPr>
              <a:t>en el campo correspondiente</a:t>
            </a:r>
            <a:r>
              <a:rPr lang="es-AR" sz="2000" dirty="0">
                <a:solidFill>
                  <a:schemeClr val="accent1">
                    <a:lumMod val="75000"/>
                  </a:schemeClr>
                </a:solidFill>
              </a:rPr>
              <a:t>. </a:t>
            </a:r>
          </a:p>
          <a:p>
            <a:endParaRPr lang="es-AR" sz="2000" dirty="0">
              <a:solidFill>
                <a:schemeClr val="accent1">
                  <a:lumMod val="75000"/>
                </a:schemeClr>
              </a:solidFill>
            </a:endParaRPr>
          </a:p>
          <a:p>
            <a:pPr algn="just"/>
            <a:r>
              <a:rPr lang="es-AR" sz="2000" b="1" dirty="0">
                <a:solidFill>
                  <a:schemeClr val="accent1">
                    <a:lumMod val="75000"/>
                  </a:schemeClr>
                </a:solidFill>
              </a:rPr>
              <a:t>En caso contrario</a:t>
            </a:r>
            <a:r>
              <a:rPr lang="es-AR" sz="2000" dirty="0">
                <a:solidFill>
                  <a:schemeClr val="accent1">
                    <a:lumMod val="75000"/>
                  </a:schemeClr>
                </a:solidFill>
              </a:rPr>
              <a:t>, solo deberá indicar que </a:t>
            </a:r>
            <a:r>
              <a:rPr lang="es-AR" sz="2000" b="1" dirty="0">
                <a:solidFill>
                  <a:schemeClr val="accent1">
                    <a:lumMod val="75000"/>
                  </a:schemeClr>
                </a:solidFill>
              </a:rPr>
              <a:t>NO cuenta con EECC Auditados </a:t>
            </a:r>
            <a:r>
              <a:rPr lang="es-AR" sz="2000" dirty="0">
                <a:solidFill>
                  <a:schemeClr val="accent1">
                    <a:lumMod val="75000"/>
                  </a:schemeClr>
                </a:solidFill>
              </a:rPr>
              <a:t>en el campo correspondiente. </a:t>
            </a:r>
          </a:p>
          <a:p>
            <a:endParaRPr lang="es-AR" sz="1600" b="1" dirty="0">
              <a:solidFill>
                <a:schemeClr val="accent1">
                  <a:lumMod val="75000"/>
                </a:schemeClr>
              </a:solidFill>
            </a:endParaRPr>
          </a:p>
        </p:txBody>
      </p:sp>
    </p:spTree>
    <p:extLst>
      <p:ext uri="{BB962C8B-B14F-4D97-AF65-F5344CB8AC3E}">
        <p14:creationId xmlns:p14="http://schemas.microsoft.com/office/powerpoint/2010/main" val="276236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16496" y="1595152"/>
            <a:ext cx="8851617" cy="3820148"/>
          </a:xfrm>
          <a:prstGeom prst="rect">
            <a:avLst/>
          </a:prstGeom>
        </p:spPr>
        <p:txBody>
          <a:bodyPr wrap="square">
            <a:spAutoFit/>
          </a:bodyPr>
          <a:lstStyle/>
          <a:p>
            <a:pPr algn="ctr"/>
            <a:r>
              <a:rPr lang="es-AR" sz="3600" b="1" dirty="0">
                <a:solidFill>
                  <a:srgbClr val="00B050"/>
                </a:solidFill>
              </a:rPr>
              <a:t>Información sobre últimos Estados Contables Auditados por AGN</a:t>
            </a:r>
          </a:p>
          <a:p>
            <a:pPr algn="ctr"/>
            <a:r>
              <a:rPr lang="es-AR" b="1" dirty="0">
                <a:solidFill>
                  <a:srgbClr val="00B050"/>
                </a:solidFill>
              </a:rPr>
              <a:t/>
            </a:r>
            <a:br>
              <a:rPr lang="es-AR" b="1" dirty="0">
                <a:solidFill>
                  <a:srgbClr val="00B050"/>
                </a:solidFill>
              </a:rPr>
            </a:br>
            <a:endParaRPr lang="es-AR" b="1" dirty="0">
              <a:solidFill>
                <a:srgbClr val="00B050"/>
              </a:solidFill>
            </a:endParaRPr>
          </a:p>
          <a:p>
            <a:endParaRPr lang="es-AR" sz="1600" b="1" dirty="0">
              <a:solidFill>
                <a:schemeClr val="accent1">
                  <a:lumMod val="75000"/>
                </a:schemeClr>
              </a:solidFill>
            </a:endParaRPr>
          </a:p>
          <a:p>
            <a:endParaRPr lang="es-AR" sz="1600" b="1" dirty="0">
              <a:solidFill>
                <a:schemeClr val="accent1">
                  <a:lumMod val="75000"/>
                </a:schemeClr>
              </a:solidFill>
            </a:endParaRPr>
          </a:p>
          <a:p>
            <a:endParaRPr lang="es-AR" sz="1600" b="1" dirty="0">
              <a:solidFill>
                <a:schemeClr val="accent1">
                  <a:lumMod val="75000"/>
                </a:schemeClr>
              </a:solidFill>
            </a:endParaRPr>
          </a:p>
          <a:p>
            <a:endParaRPr lang="es-AR" sz="1600" b="1" dirty="0">
              <a:solidFill>
                <a:schemeClr val="accent1">
                  <a:lumMod val="75000"/>
                </a:schemeClr>
              </a:solidFill>
            </a:endParaRPr>
          </a:p>
          <a:p>
            <a:endParaRPr lang="es-AR" sz="1600" b="1" dirty="0">
              <a:solidFill>
                <a:schemeClr val="accent1">
                  <a:lumMod val="75000"/>
                </a:schemeClr>
              </a:solidFill>
            </a:endParaRPr>
          </a:p>
          <a:p>
            <a:endParaRPr lang="es-AR" sz="1600" b="1" dirty="0">
              <a:solidFill>
                <a:schemeClr val="accent1">
                  <a:lumMod val="75000"/>
                </a:schemeClr>
              </a:solidFill>
            </a:endParaRPr>
          </a:p>
          <a:p>
            <a:r>
              <a:rPr lang="es-AR" sz="1600" b="1" dirty="0">
                <a:solidFill>
                  <a:schemeClr val="accent1">
                    <a:lumMod val="75000"/>
                  </a:schemeClr>
                </a:solidFill>
              </a:rPr>
              <a:t/>
            </a:r>
            <a:br>
              <a:rPr lang="es-AR" sz="1600" b="1" dirty="0">
                <a:solidFill>
                  <a:schemeClr val="accent1">
                    <a:lumMod val="75000"/>
                  </a:schemeClr>
                </a:solidFill>
              </a:rPr>
            </a:br>
            <a:endParaRPr lang="es-AR" sz="1600" b="1" dirty="0">
              <a:solidFill>
                <a:schemeClr val="accent1">
                  <a:lumMod val="75000"/>
                </a:schemeClr>
              </a:solidFill>
            </a:endParaRPr>
          </a:p>
        </p:txBody>
      </p:sp>
      <p:pic>
        <p:nvPicPr>
          <p:cNvPr id="3" name="Imagen 2">
            <a:extLst>
              <a:ext uri="{FF2B5EF4-FFF2-40B4-BE49-F238E27FC236}">
                <a16:creationId xmlns:a16="http://schemas.microsoft.com/office/drawing/2014/main" xmlns="" id="{165F7013-F771-2BB0-5DD8-79C6F9E45783}"/>
              </a:ext>
            </a:extLst>
          </p:cNvPr>
          <p:cNvPicPr>
            <a:picLocks noChangeAspect="1"/>
          </p:cNvPicPr>
          <p:nvPr/>
        </p:nvPicPr>
        <p:blipFill>
          <a:blip r:embed="rId3"/>
          <a:stretch>
            <a:fillRect/>
          </a:stretch>
        </p:blipFill>
        <p:spPr>
          <a:xfrm>
            <a:off x="263753" y="3140968"/>
            <a:ext cx="9225751" cy="1801366"/>
          </a:xfrm>
          <a:prstGeom prst="rect">
            <a:avLst/>
          </a:prstGeom>
        </p:spPr>
      </p:pic>
    </p:spTree>
    <p:extLst>
      <p:ext uri="{BB962C8B-B14F-4D97-AF65-F5344CB8AC3E}">
        <p14:creationId xmlns:p14="http://schemas.microsoft.com/office/powerpoint/2010/main" val="1965268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txBox="1">
            <a:spLocks/>
          </p:cNvSpPr>
          <p:nvPr/>
        </p:nvSpPr>
        <p:spPr>
          <a:xfrm>
            <a:off x="560512" y="1844824"/>
            <a:ext cx="8784976" cy="4755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s-AR" sz="3200" b="1" dirty="0">
              <a:solidFill>
                <a:srgbClr val="FF0000"/>
              </a:solidFill>
            </a:endParaRPr>
          </a:p>
        </p:txBody>
      </p:sp>
      <p:sp>
        <p:nvSpPr>
          <p:cNvPr id="4" name="3 Rectángulo"/>
          <p:cNvSpPr/>
          <p:nvPr/>
        </p:nvSpPr>
        <p:spPr>
          <a:xfrm>
            <a:off x="992560" y="1772816"/>
            <a:ext cx="7776864" cy="3724096"/>
          </a:xfrm>
          <a:prstGeom prst="rect">
            <a:avLst/>
          </a:prstGeom>
        </p:spPr>
        <p:txBody>
          <a:bodyPr wrap="square">
            <a:spAutoFit/>
          </a:bodyPr>
          <a:lstStyle/>
          <a:p>
            <a:pPr algn="ctr"/>
            <a:r>
              <a:rPr lang="es-AR" sz="3200" b="1" dirty="0">
                <a:solidFill>
                  <a:srgbClr val="00B050"/>
                </a:solidFill>
              </a:rPr>
              <a:t>Información sobre últimos Estados Contables</a:t>
            </a:r>
            <a:br>
              <a:rPr lang="es-AR" sz="3200" b="1" dirty="0">
                <a:solidFill>
                  <a:srgbClr val="00B050"/>
                </a:solidFill>
              </a:rPr>
            </a:br>
            <a:r>
              <a:rPr lang="es-AR" sz="3200" b="1" dirty="0">
                <a:solidFill>
                  <a:srgbClr val="00B050"/>
                </a:solidFill>
              </a:rPr>
              <a:t> Auditados por AGN</a:t>
            </a:r>
            <a:r>
              <a:rPr lang="es-AR" sz="3200" b="1" dirty="0"/>
              <a:t/>
            </a:r>
            <a:br>
              <a:rPr lang="es-AR" sz="3200" b="1" dirty="0"/>
            </a:br>
            <a:endParaRPr lang="es-AR" sz="3200" b="1" dirty="0"/>
          </a:p>
          <a:p>
            <a:r>
              <a:rPr lang="es-AR" sz="2000" b="1" dirty="0">
                <a:solidFill>
                  <a:schemeClr val="accent1">
                    <a:lumMod val="75000"/>
                  </a:schemeClr>
                </a:solidFill>
              </a:rPr>
              <a:t>Validaciones: </a:t>
            </a:r>
            <a:br>
              <a:rPr lang="es-AR" sz="2000" b="1" dirty="0">
                <a:solidFill>
                  <a:schemeClr val="accent1">
                    <a:lumMod val="75000"/>
                  </a:schemeClr>
                </a:solidFill>
              </a:rPr>
            </a:br>
            <a:r>
              <a:rPr lang="es-AR" sz="2000" dirty="0">
                <a:solidFill>
                  <a:schemeClr val="accent1">
                    <a:lumMod val="75000"/>
                  </a:schemeClr>
                </a:solidFill>
              </a:rPr>
              <a:t>El campo Fecha de Dictamen no puede ser mayor que la fecha del día de carga. </a:t>
            </a:r>
          </a:p>
          <a:p>
            <a:pPr algn="ctr"/>
            <a:r>
              <a:rPr lang="es-AR" sz="2000" dirty="0">
                <a:solidFill>
                  <a:schemeClr val="accent1">
                    <a:lumMod val="75000"/>
                  </a:schemeClr>
                </a:solidFill>
              </a:rPr>
              <a:t/>
            </a:r>
            <a:br>
              <a:rPr lang="es-AR" sz="2000" dirty="0">
                <a:solidFill>
                  <a:schemeClr val="accent1">
                    <a:lumMod val="75000"/>
                  </a:schemeClr>
                </a:solidFill>
              </a:rPr>
            </a:br>
            <a:r>
              <a:rPr lang="es-AR" sz="2000" b="1" dirty="0">
                <a:solidFill>
                  <a:schemeClr val="accent1">
                    <a:lumMod val="75000"/>
                  </a:schemeClr>
                </a:solidFill>
              </a:rPr>
              <a:t>Al momento de enviar el formulario de EECC a la CGN, el sistema verificará si la entidad ha cargado información sobre sus EECC Auditados para el ejercicio.</a:t>
            </a:r>
          </a:p>
        </p:txBody>
      </p:sp>
    </p:spTree>
    <p:extLst>
      <p:ext uri="{BB962C8B-B14F-4D97-AF65-F5344CB8AC3E}">
        <p14:creationId xmlns:p14="http://schemas.microsoft.com/office/powerpoint/2010/main" val="3543742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1064568" y="1628800"/>
            <a:ext cx="7772400" cy="1103312"/>
          </a:xfrm>
          <a:prstGeom prst="rect">
            <a:avLst/>
          </a:prstGeom>
        </p:spPr>
        <p:txBody>
          <a:bodyPr/>
          <a:lstStyle/>
          <a:p>
            <a:r>
              <a:rPr lang="es-AR" b="1" dirty="0">
                <a:solidFill>
                  <a:schemeClr val="tx2">
                    <a:lumMod val="75000"/>
                  </a:schemeClr>
                </a:solidFill>
              </a:rPr>
              <a:t/>
            </a:r>
            <a:br>
              <a:rPr lang="es-AR" b="1" dirty="0">
                <a:solidFill>
                  <a:schemeClr val="tx2">
                    <a:lumMod val="75000"/>
                  </a:schemeClr>
                </a:solidFill>
              </a:rPr>
            </a:br>
            <a:r>
              <a:rPr lang="es-AR" b="1" dirty="0">
                <a:solidFill>
                  <a:schemeClr val="tx2">
                    <a:lumMod val="75000"/>
                  </a:schemeClr>
                </a:solidFill>
              </a:rPr>
              <a:t>¡Muchas gracias!</a:t>
            </a:r>
            <a:br>
              <a:rPr lang="es-AR" b="1" dirty="0">
                <a:solidFill>
                  <a:schemeClr val="tx2">
                    <a:lumMod val="75000"/>
                  </a:schemeClr>
                </a:solidFill>
              </a:rPr>
            </a:br>
            <a:r>
              <a:rPr lang="es-AR" b="1" dirty="0">
                <a:solidFill>
                  <a:schemeClr val="tx2">
                    <a:lumMod val="75000"/>
                  </a:schemeClr>
                </a:solidFill>
              </a:rPr>
              <a:t/>
            </a:r>
            <a:br>
              <a:rPr lang="es-AR" b="1" dirty="0">
                <a:solidFill>
                  <a:schemeClr val="tx2">
                    <a:lumMod val="75000"/>
                  </a:schemeClr>
                </a:solidFill>
              </a:rPr>
            </a:br>
            <a:r>
              <a:rPr lang="es-AR" sz="3200" b="1" dirty="0">
                <a:solidFill>
                  <a:schemeClr val="tx2">
                    <a:lumMod val="75000"/>
                  </a:schemeClr>
                </a:solidFill>
              </a:rPr>
              <a:t>Pueden contactarnos en:  </a:t>
            </a:r>
            <a:r>
              <a:rPr lang="es-AR" sz="2800" b="1" dirty="0" smtClean="0"/>
              <a:t>sifepdaif@</a:t>
            </a:r>
            <a:r>
              <a:rPr lang="es-AR" sz="2800" b="1" dirty="0" smtClean="0"/>
              <a:t>mecon.gov.ar   (por AIF)</a:t>
            </a:r>
            <a:r>
              <a:rPr lang="es-AR" sz="2800" b="1" dirty="0"/>
              <a:t/>
            </a:r>
            <a:br>
              <a:rPr lang="es-AR" sz="2800" b="1" dirty="0"/>
            </a:br>
            <a:r>
              <a:rPr lang="es-AR" sz="2800" b="1" dirty="0"/>
              <a:t>    </a:t>
            </a:r>
            <a:r>
              <a:rPr lang="es-AR" sz="2800" b="1" dirty="0" smtClean="0"/>
              <a:t>sifepdpc@</a:t>
            </a:r>
            <a:r>
              <a:rPr lang="es-AR" sz="2800" b="1" dirty="0" smtClean="0"/>
              <a:t>mecon.gov.ar  (por </a:t>
            </a:r>
            <a:r>
              <a:rPr lang="es-AR" sz="2800" b="1" dirty="0" smtClean="0"/>
              <a:t>EECC)</a:t>
            </a:r>
            <a:r>
              <a:rPr lang="es-AR" sz="2800" b="1" dirty="0"/>
              <a:t/>
            </a:r>
            <a:br>
              <a:rPr lang="es-AR" sz="2800" b="1" dirty="0"/>
            </a:br>
            <a:r>
              <a:rPr lang="es-AR" sz="2800" b="1" dirty="0" smtClean="0"/>
              <a:t>lmuino@mecon.gov.ar        (por EECC)</a:t>
            </a:r>
            <a:br>
              <a:rPr lang="es-AR" sz="2800" b="1" dirty="0" smtClean="0"/>
            </a:br>
            <a:r>
              <a:rPr lang="es-AR" sz="2800" b="1" dirty="0" err="1" smtClean="0"/>
              <a:t>inversionesfinancieras</a:t>
            </a:r>
            <a:r>
              <a:rPr lang="es-AR" sz="2800" b="1" dirty="0" smtClean="0"/>
              <a:t>@</a:t>
            </a:r>
            <a:r>
              <a:rPr lang="es-ES" sz="2800" b="1" dirty="0" smtClean="0"/>
              <a:t>mecon.gov.ar (</a:t>
            </a:r>
            <a:r>
              <a:rPr lang="es-ES" sz="2800" b="1" dirty="0" smtClean="0">
                <a:solidFill>
                  <a:schemeClr val="tx2">
                    <a:lumMod val="75000"/>
                  </a:schemeClr>
                </a:solidFill>
              </a:rPr>
              <a:t>Cuadro 15)</a:t>
            </a:r>
            <a:r>
              <a:rPr lang="es-AR" sz="2800" b="1" dirty="0" smtClean="0">
                <a:solidFill>
                  <a:schemeClr val="tx2">
                    <a:lumMod val="75000"/>
                  </a:schemeClr>
                </a:solidFill>
              </a:rPr>
              <a:t> </a:t>
            </a:r>
            <a:endParaRPr lang="es-AR" sz="3200" b="1" dirty="0">
              <a:solidFill>
                <a:schemeClr val="tx2">
                  <a:lumMod val="75000"/>
                </a:schemeClr>
              </a:solidFill>
            </a:endParaRPr>
          </a:p>
        </p:txBody>
      </p:sp>
    </p:spTree>
    <p:extLst>
      <p:ext uri="{BB962C8B-B14F-4D97-AF65-F5344CB8AC3E}">
        <p14:creationId xmlns:p14="http://schemas.microsoft.com/office/powerpoint/2010/main" val="129641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a:extLst>
              <a:ext uri="{FF2B5EF4-FFF2-40B4-BE49-F238E27FC236}">
                <a16:creationId xmlns:a16="http://schemas.microsoft.com/office/drawing/2014/main" xmlns="" id="{A93B5872-4A3C-EFF7-D3B2-7D8E5B3896DB}"/>
              </a:ext>
            </a:extLst>
          </p:cNvPr>
          <p:cNvSpPr txBox="1">
            <a:spLocks/>
          </p:cNvSpPr>
          <p:nvPr/>
        </p:nvSpPr>
        <p:spPr>
          <a:xfrm>
            <a:off x="0" y="1844675"/>
            <a:ext cx="9905999" cy="692150"/>
          </a:xfrm>
          <a:prstGeom prst="rect">
            <a:avLst/>
          </a:prstGeom>
        </p:spPr>
        <p:txBody>
          <a:bodyPr>
            <a:normAutofit/>
          </a:bodyPr>
          <a:lstStyle>
            <a:lvl1pPr algn="ctr" defTabSz="571478" rtl="0" eaLnBrk="1" latinLnBrk="0" hangingPunct="1">
              <a:spcBef>
                <a:spcPct val="0"/>
              </a:spcBef>
              <a:buNone/>
              <a:defRPr sz="2750" kern="1200">
                <a:solidFill>
                  <a:schemeClr val="tx1"/>
                </a:solidFill>
                <a:latin typeface="+mj-lt"/>
                <a:ea typeface="+mj-ea"/>
                <a:cs typeface="+mj-cs"/>
              </a:defRPr>
            </a:lvl1pPr>
          </a:lstStyle>
          <a:p>
            <a:r>
              <a:rPr lang="es-AR" sz="3200" b="1" dirty="0">
                <a:solidFill>
                  <a:schemeClr val="accent1">
                    <a:lumMod val="75000"/>
                  </a:schemeClr>
                </a:solidFill>
              </a:rPr>
              <a:t>Marco Normativo</a:t>
            </a:r>
            <a:endParaRPr lang="es-AR" sz="4400" b="1" dirty="0">
              <a:solidFill>
                <a:schemeClr val="accent1">
                  <a:lumMod val="75000"/>
                </a:schemeClr>
              </a:solidFill>
            </a:endParaRPr>
          </a:p>
        </p:txBody>
      </p:sp>
      <p:sp>
        <p:nvSpPr>
          <p:cNvPr id="2" name="1 Título">
            <a:extLst>
              <a:ext uri="{FF2B5EF4-FFF2-40B4-BE49-F238E27FC236}">
                <a16:creationId xmlns:a16="http://schemas.microsoft.com/office/drawing/2014/main" xmlns="" id="{0D8EEAF8-5964-CD33-AA67-EBB21FE938D0}"/>
              </a:ext>
            </a:extLst>
          </p:cNvPr>
          <p:cNvSpPr txBox="1">
            <a:spLocks/>
          </p:cNvSpPr>
          <p:nvPr/>
        </p:nvSpPr>
        <p:spPr>
          <a:xfrm>
            <a:off x="848544" y="3212976"/>
            <a:ext cx="8640960" cy="691753"/>
          </a:xfrm>
          <a:prstGeom prst="rect">
            <a:avLst/>
          </a:prstGeom>
        </p:spPr>
        <p:txBody>
          <a:bodyPr vert="horz" lIns="91440" tIns="45720" rIns="91440" bIns="45720" rtlCol="0" anchor="ctr">
            <a:noAutofit/>
          </a:bodyPr>
          <a:lstStyle/>
          <a:p>
            <a:pPr algn="ctr">
              <a:spcBef>
                <a:spcPct val="0"/>
              </a:spcBef>
              <a:defRPr/>
            </a:pPr>
            <a:endParaRPr lang="es-AR" sz="2400" b="1" dirty="0">
              <a:solidFill>
                <a:schemeClr val="accent1">
                  <a:lumMod val="75000"/>
                </a:schemeClr>
              </a:solidFill>
              <a:latin typeface="+mj-lt"/>
              <a:ea typeface="+mj-ea"/>
              <a:cs typeface="+mj-cs"/>
            </a:endParaRPr>
          </a:p>
          <a:p>
            <a:pPr algn="ctr">
              <a:spcBef>
                <a:spcPct val="0"/>
              </a:spcBef>
              <a:defRPr/>
            </a:pPr>
            <a:endParaRPr lang="es-AR" sz="2400" b="1" dirty="0">
              <a:solidFill>
                <a:schemeClr val="accent1">
                  <a:lumMod val="75000"/>
                </a:schemeClr>
              </a:solidFill>
              <a:latin typeface="+mj-lt"/>
              <a:ea typeface="+mj-ea"/>
              <a:cs typeface="+mj-cs"/>
            </a:endParaRPr>
          </a:p>
          <a:p>
            <a:pPr>
              <a:spcBef>
                <a:spcPct val="0"/>
              </a:spcBef>
              <a:buFont typeface="Arial" pitchFamily="34" charset="0"/>
              <a:buChar char="•"/>
              <a:defRPr/>
            </a:pPr>
            <a:r>
              <a:rPr lang="es-AR" sz="2400" b="1" dirty="0">
                <a:solidFill>
                  <a:schemeClr val="accent1">
                    <a:lumMod val="75000"/>
                  </a:schemeClr>
                </a:solidFill>
                <a:latin typeface="+mj-lt"/>
                <a:ea typeface="+mj-ea"/>
                <a:cs typeface="+mj-cs"/>
              </a:rPr>
              <a:t>Resolución de cierre de ejercicio:   </a:t>
            </a:r>
            <a:r>
              <a:rPr lang="es-AR" sz="2400" dirty="0">
                <a:solidFill>
                  <a:schemeClr val="accent1">
                    <a:lumMod val="75000"/>
                  </a:schemeClr>
                </a:solidFill>
                <a:latin typeface="+mj-lt"/>
                <a:ea typeface="+mj-ea"/>
                <a:cs typeface="+mj-cs"/>
              </a:rPr>
              <a:t>RESOL- 2025-</a:t>
            </a:r>
            <a:r>
              <a:rPr lang="es-AR" sz="2400" dirty="0">
                <a:solidFill>
                  <a:srgbClr val="FF0000"/>
                </a:solidFill>
                <a:latin typeface="+mj-lt"/>
                <a:ea typeface="+mj-ea"/>
                <a:cs typeface="+mj-cs"/>
              </a:rPr>
              <a:t>NN</a:t>
            </a:r>
            <a:r>
              <a:rPr lang="es-AR" sz="2400" dirty="0">
                <a:solidFill>
                  <a:schemeClr val="accent1">
                    <a:lumMod val="75000"/>
                  </a:schemeClr>
                </a:solidFill>
                <a:latin typeface="+mj-lt"/>
                <a:ea typeface="+mj-ea"/>
                <a:cs typeface="+mj-cs"/>
              </a:rPr>
              <a:t>-APN-SH#MEC   </a:t>
            </a:r>
          </a:p>
          <a:p>
            <a:pPr>
              <a:spcBef>
                <a:spcPct val="0"/>
              </a:spcBef>
              <a:buFont typeface="Arial" pitchFamily="34" charset="0"/>
              <a:buChar char="•"/>
              <a:defRPr/>
            </a:pPr>
            <a:endParaRPr lang="es-AR" sz="2400" b="1" dirty="0">
              <a:solidFill>
                <a:schemeClr val="accent1">
                  <a:lumMod val="75000"/>
                </a:schemeClr>
              </a:solidFill>
              <a:latin typeface="+mj-lt"/>
              <a:ea typeface="+mj-ea"/>
              <a:cs typeface="+mj-cs"/>
            </a:endParaRPr>
          </a:p>
          <a:p>
            <a:pPr lvl="0">
              <a:spcBef>
                <a:spcPct val="0"/>
              </a:spcBef>
              <a:buFont typeface="Arial" pitchFamily="34" charset="0"/>
              <a:buChar char="•"/>
              <a:defRPr/>
            </a:pPr>
            <a:r>
              <a:rPr lang="es-AR" sz="2400" b="1" dirty="0">
                <a:solidFill>
                  <a:schemeClr val="accent1">
                    <a:lumMod val="75000"/>
                  </a:schemeClr>
                </a:solidFill>
                <a:latin typeface="+mj-lt"/>
                <a:ea typeface="+mj-ea"/>
                <a:cs typeface="+mj-cs"/>
              </a:rPr>
              <a:t>Manual de Cierre de Ejercicio: </a:t>
            </a:r>
            <a:r>
              <a:rPr lang="es-AR" sz="2400" dirty="0">
                <a:solidFill>
                  <a:schemeClr val="accent1">
                    <a:lumMod val="75000"/>
                  </a:schemeClr>
                </a:solidFill>
                <a:latin typeface="+mj-lt"/>
                <a:ea typeface="+mj-ea"/>
                <a:cs typeface="+mj-cs"/>
              </a:rPr>
              <a:t>Disposición CGN </a:t>
            </a:r>
            <a:r>
              <a:rPr lang="es-AR" sz="2400" dirty="0" err="1">
                <a:solidFill>
                  <a:schemeClr val="accent1">
                    <a:lumMod val="75000"/>
                  </a:schemeClr>
                </a:solidFill>
                <a:latin typeface="+mj-lt"/>
                <a:ea typeface="+mj-ea"/>
                <a:cs typeface="+mj-cs"/>
              </a:rPr>
              <a:t>Nº</a:t>
            </a:r>
            <a:r>
              <a:rPr lang="es-AR" sz="2400" dirty="0">
                <a:solidFill>
                  <a:schemeClr val="accent1">
                    <a:lumMod val="75000"/>
                  </a:schemeClr>
                </a:solidFill>
                <a:latin typeface="+mj-lt"/>
                <a:ea typeface="+mj-ea"/>
                <a:cs typeface="+mj-cs"/>
              </a:rPr>
              <a:t> 9/2023 y modificatorias. </a:t>
            </a:r>
          </a:p>
          <a:p>
            <a:pPr>
              <a:spcBef>
                <a:spcPct val="0"/>
              </a:spcBef>
              <a:defRPr/>
            </a:pPr>
            <a:r>
              <a:rPr lang="es-AR" sz="2400" b="1" dirty="0">
                <a:solidFill>
                  <a:schemeClr val="accent1">
                    <a:lumMod val="75000"/>
                  </a:schemeClr>
                </a:solidFill>
                <a:latin typeface="+mj-lt"/>
                <a:ea typeface="+mj-ea"/>
                <a:cs typeface="+mj-cs"/>
              </a:rPr>
              <a:t> </a:t>
            </a:r>
          </a:p>
          <a:p>
            <a:pPr lvl="0">
              <a:spcBef>
                <a:spcPct val="0"/>
              </a:spcBef>
              <a:buFont typeface="Arial" pitchFamily="34" charset="0"/>
              <a:buChar char="•"/>
              <a:defRPr/>
            </a:pPr>
            <a:r>
              <a:rPr lang="es-AR" sz="2400" b="1" dirty="0">
                <a:solidFill>
                  <a:schemeClr val="accent1">
                    <a:lumMod val="75000"/>
                  </a:schemeClr>
                </a:solidFill>
                <a:latin typeface="+mj-lt"/>
                <a:ea typeface="+mj-ea"/>
                <a:cs typeface="+mj-cs"/>
              </a:rPr>
              <a:t>Pautas de presentación: </a:t>
            </a:r>
            <a:r>
              <a:rPr lang="es-AR" sz="2400" dirty="0">
                <a:solidFill>
                  <a:schemeClr val="accent1">
                    <a:lumMod val="75000"/>
                  </a:schemeClr>
                </a:solidFill>
                <a:latin typeface="+mj-lt"/>
                <a:ea typeface="+mj-ea"/>
                <a:cs typeface="+mj-cs"/>
              </a:rPr>
              <a:t>Disposición CGN </a:t>
            </a:r>
            <a:r>
              <a:rPr lang="es-AR" sz="2400" dirty="0" err="1">
                <a:solidFill>
                  <a:schemeClr val="accent1">
                    <a:lumMod val="75000"/>
                  </a:schemeClr>
                </a:solidFill>
                <a:latin typeface="+mj-lt"/>
                <a:ea typeface="+mj-ea"/>
                <a:cs typeface="+mj-cs"/>
              </a:rPr>
              <a:t>Nº</a:t>
            </a:r>
            <a:r>
              <a:rPr lang="es-AR" sz="2400" dirty="0">
                <a:solidFill>
                  <a:schemeClr val="accent1">
                    <a:lumMod val="75000"/>
                  </a:schemeClr>
                </a:solidFill>
                <a:latin typeface="+mj-lt"/>
                <a:ea typeface="+mj-ea"/>
                <a:cs typeface="+mj-cs"/>
              </a:rPr>
              <a:t> </a:t>
            </a:r>
            <a:r>
              <a:rPr lang="es-AR" sz="2400" dirty="0">
                <a:solidFill>
                  <a:srgbClr val="FF0000"/>
                </a:solidFill>
                <a:latin typeface="+mj-lt"/>
                <a:ea typeface="+mj-ea"/>
                <a:cs typeface="+mj-cs"/>
              </a:rPr>
              <a:t>NN</a:t>
            </a:r>
            <a:r>
              <a:rPr lang="es-AR" sz="2400" dirty="0">
                <a:solidFill>
                  <a:schemeClr val="accent1">
                    <a:lumMod val="75000"/>
                  </a:schemeClr>
                </a:solidFill>
                <a:latin typeface="+mj-lt"/>
                <a:ea typeface="+mj-ea"/>
                <a:cs typeface="+mj-cs"/>
              </a:rPr>
              <a:t>/2025</a:t>
            </a:r>
            <a:endParaRPr lang="es-AR" sz="2000" dirty="0">
              <a:solidFill>
                <a:schemeClr val="accent1">
                  <a:lumMod val="75000"/>
                </a:schemeClr>
              </a:solidFill>
              <a:latin typeface="+mj-lt"/>
              <a:ea typeface="+mj-ea"/>
              <a:cs typeface="+mj-cs"/>
            </a:endParaRPr>
          </a:p>
        </p:txBody>
      </p:sp>
    </p:spTree>
    <p:extLst>
      <p:ext uri="{BB962C8B-B14F-4D97-AF65-F5344CB8AC3E}">
        <p14:creationId xmlns:p14="http://schemas.microsoft.com/office/powerpoint/2010/main" val="2753065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967BCE39-E45C-FFE4-0444-C563FB3E00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 y="1"/>
            <a:ext cx="9904377" cy="6669360"/>
          </a:xfrm>
          <a:prstGeom prst="rect">
            <a:avLst/>
          </a:prstGeom>
        </p:spPr>
      </p:pic>
    </p:spTree>
    <p:extLst>
      <p:ext uri="{BB962C8B-B14F-4D97-AF65-F5344CB8AC3E}">
        <p14:creationId xmlns:p14="http://schemas.microsoft.com/office/powerpoint/2010/main" val="2288065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6486CC6-F8FE-1CC3-7AAE-B35C61CEA4EC}"/>
              </a:ext>
            </a:extLst>
          </p:cNvPr>
          <p:cNvSpPr>
            <a:spLocks noGrp="1"/>
          </p:cNvSpPr>
          <p:nvPr>
            <p:ph type="ctrTitle"/>
          </p:nvPr>
        </p:nvSpPr>
        <p:spPr>
          <a:xfrm>
            <a:off x="354708" y="791270"/>
            <a:ext cx="9415859" cy="3732808"/>
          </a:xfrm>
        </p:spPr>
        <p:txBody>
          <a:bodyPr rtlCol="0">
            <a:noAutofit/>
          </a:bodyPr>
          <a:lstStyle/>
          <a:p>
            <a:pPr algn="ctr" eaLnBrk="1" fontAlgn="auto" hangingPunct="1">
              <a:spcAft>
                <a:spcPts val="0"/>
              </a:spcAft>
              <a:defRPr/>
            </a:pPr>
            <a:r>
              <a:rPr lang="es-ES" sz="357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Cierre de Ejercicio</a:t>
            </a:r>
            <a:r>
              <a:rPr lang="es-ES" sz="325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s-ES" sz="325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92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a:t>
            </a:r>
            <a:r>
              <a:rPr lang="es-ES" sz="325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ES" sz="325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357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Ejecución Presupuestaria​</a:t>
            </a:r>
            <a:br>
              <a:rPr lang="es-ES" sz="357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Subsecretaria de Políticas Universitarias​</a:t>
            </a:r>
            <a:b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Universidades Publicas</a:t>
            </a:r>
          </a:p>
        </p:txBody>
      </p:sp>
      <p:sp>
        <p:nvSpPr>
          <p:cNvPr id="3" name="Subtítulo 2">
            <a:extLst>
              <a:ext uri="{FF2B5EF4-FFF2-40B4-BE49-F238E27FC236}">
                <a16:creationId xmlns:a16="http://schemas.microsoft.com/office/drawing/2014/main" xmlns="" id="{27195619-124D-F26A-AB5F-BC66944CD61F}"/>
              </a:ext>
            </a:extLst>
          </p:cNvPr>
          <p:cNvSpPr>
            <a:spLocks noGrp="1"/>
          </p:cNvSpPr>
          <p:nvPr>
            <p:ph type="subTitle" idx="1"/>
          </p:nvPr>
        </p:nvSpPr>
        <p:spPr>
          <a:xfrm>
            <a:off x="2103735" y="4524078"/>
            <a:ext cx="7243763" cy="915789"/>
          </a:xfrm>
        </p:spPr>
        <p:txBody>
          <a:bodyPr rtlCol="0">
            <a:normAutofit fontScale="92500" lnSpcReduction="20000"/>
          </a:bodyPr>
          <a:lstStyle/>
          <a:p>
            <a:pPr algn="r" eaLnBrk="1" hangingPunct="1">
              <a:spcAft>
                <a:spcPts val="0"/>
              </a:spcAft>
              <a:defRPr/>
            </a:pPr>
            <a:endParaRPr lang="es-AR" sz="162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a:p>
            <a:pPr algn="r" eaLnBrk="1" hangingPunct="1">
              <a:spcAft>
                <a:spcPts val="0"/>
              </a:spcAft>
              <a:defRPr/>
            </a:pPr>
            <a:r>
              <a:rPr lang="es-AR" sz="1788"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Presupuesto Universitario</a:t>
            </a:r>
            <a:r>
              <a:rPr lang="en-US" sz="1788"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a:t>
            </a:r>
          </a:p>
          <a:p>
            <a:pPr algn="r" eaLnBrk="1" hangingPunct="1">
              <a:spcAft>
                <a:spcPts val="0"/>
              </a:spcAft>
              <a:defRPr/>
            </a:pPr>
            <a:r>
              <a:rPr lang="es-AR" sz="1788" dirty="0" err="1">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DNPCeIU</a:t>
            </a:r>
            <a:r>
              <a:rPr lang="es-AR" sz="1788"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 - SSPU</a:t>
            </a:r>
            <a:endParaRPr lang="es-ES" sz="1788"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a:p>
            <a:pPr eaLnBrk="1" fontAlgn="auto" hangingPunct="1">
              <a:spcAft>
                <a:spcPts val="0"/>
              </a:spcAft>
              <a:defRPr/>
            </a:pPr>
            <a:endParaRPr lang="es-E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6738191-3751-27D5-DB2A-3AE34AA2300B}"/>
              </a:ext>
            </a:extLst>
          </p:cNvPr>
          <p:cNvSpPr>
            <a:spLocks noGrp="1"/>
          </p:cNvSpPr>
          <p:nvPr>
            <p:ph type="ctrTitle"/>
          </p:nvPr>
        </p:nvSpPr>
        <p:spPr>
          <a:xfrm>
            <a:off x="-239911" y="2620268"/>
            <a:ext cx="9415859" cy="799703"/>
          </a:xfrm>
        </p:spPr>
        <p:txBody>
          <a:bodyPr rtlCol="0">
            <a:noAutofit/>
          </a:bodyPr>
          <a:lstStyle/>
          <a:p>
            <a:pPr algn="ctr" eaLnBrk="1" hangingPunct="1">
              <a:lnSpc>
                <a:spcPct val="200000"/>
              </a:lnSpc>
              <a:spcAft>
                <a:spcPts val="0"/>
              </a:spcAft>
              <a:defRPr/>
            </a:pPr>
            <a:r>
              <a:rPr lang="es-AR" sz="3575" u="sng"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Marco Normativo:</a:t>
            </a:r>
            <a:r>
              <a:rPr lang="en-US" sz="357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n-US" sz="3575"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600" dirty="0">
                <a:solidFill>
                  <a:schemeClr val="tx1">
                    <a:lumMod val="85000"/>
                    <a:lumOff val="15000"/>
                  </a:schemeClr>
                </a:solidFill>
              </a:rPr>
              <a:t/>
            </a:r>
            <a:br>
              <a:rPr lang="en-US" sz="2600" dirty="0">
                <a:solidFill>
                  <a:schemeClr val="tx1">
                    <a:lumMod val="85000"/>
                    <a:lumOff val="15000"/>
                  </a:schemeClr>
                </a:solidFill>
              </a:rPr>
            </a:br>
            <a:endParaRPr lang="es-ES" sz="2600"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Subtítulo 3">
            <a:extLst>
              <a:ext uri="{FF2B5EF4-FFF2-40B4-BE49-F238E27FC236}">
                <a16:creationId xmlns:a16="http://schemas.microsoft.com/office/drawing/2014/main" xmlns="" id="{CAE02BC2-93D8-4D31-13A7-792F949F5D6A}"/>
              </a:ext>
            </a:extLst>
          </p:cNvPr>
          <p:cNvSpPr>
            <a:spLocks noGrp="1"/>
          </p:cNvSpPr>
          <p:nvPr>
            <p:ph type="subTitle" idx="1"/>
          </p:nvPr>
        </p:nvSpPr>
        <p:spPr>
          <a:xfrm>
            <a:off x="1235671" y="2123678"/>
            <a:ext cx="9290745" cy="2931815"/>
          </a:xfrm>
        </p:spPr>
        <p:txBody>
          <a:bodyPr rtlCol="0">
            <a:normAutofit/>
          </a:bodyPr>
          <a:lstStyle/>
          <a:p>
            <a:pPr marL="232172" indent="-232172" algn="just" eaLnBrk="1" fontAlgn="auto" hangingPunct="1">
              <a:lnSpc>
                <a:spcPct val="200000"/>
              </a:lnSpc>
              <a:spcAft>
                <a:spcPts val="0"/>
              </a:spcAft>
              <a:buFont typeface="Wingdings" panose="05000000000000000000" pitchFamily="2" charset="2"/>
              <a:buChar char="v"/>
              <a:defRPr/>
            </a:pPr>
            <a:r>
              <a:rPr lang="es-AR"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Disposición Secretaria de Hacienda </a:t>
            </a:r>
          </a:p>
          <a:p>
            <a:pPr marL="232172" indent="-232172" algn="just" eaLnBrk="1" fontAlgn="auto" hangingPunct="1">
              <a:lnSpc>
                <a:spcPct val="200000"/>
              </a:lnSpc>
              <a:spcAft>
                <a:spcPts val="0"/>
              </a:spcAft>
              <a:buFont typeface="Wingdings" panose="05000000000000000000" pitchFamily="2" charset="2"/>
              <a:buChar char="v"/>
              <a:defRPr/>
            </a:pPr>
            <a:r>
              <a:rPr lang="es-AR"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Resolución Contaduría General de la Nación </a:t>
            </a:r>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232172" indent="-232172" algn="just" eaLnBrk="1" fontAlgn="auto" hangingPunct="1">
              <a:lnSpc>
                <a:spcPct val="200000"/>
              </a:lnSpc>
              <a:spcAft>
                <a:spcPts val="0"/>
              </a:spcAft>
              <a:buFont typeface="Wingdings" panose="05000000000000000000" pitchFamily="2" charset="2"/>
              <a:buChar char="v"/>
              <a:defRPr/>
            </a:pPr>
            <a:r>
              <a:rPr lang="es-AR"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Resolución Ministerial N°1397/95</a:t>
            </a:r>
            <a:endParaRPr lang="es-E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4D1CCBC4-EA2D-FF32-E75B-BA3777CE897C}"/>
              </a:ext>
            </a:extLst>
          </p:cNvPr>
          <p:cNvSpPr>
            <a:spLocks noGrp="1"/>
          </p:cNvSpPr>
          <p:nvPr>
            <p:ph idx="1"/>
          </p:nvPr>
        </p:nvSpPr>
        <p:spPr>
          <a:xfrm>
            <a:off x="194767" y="642938"/>
            <a:ext cx="9531945" cy="5307707"/>
          </a:xfrm>
        </p:spPr>
        <p:txBody>
          <a:bodyPr rtlCol="0">
            <a:normAutofit/>
          </a:bodyPr>
          <a:lstStyle/>
          <a:p>
            <a:pPr marL="0" indent="0" algn="ctr" eaLnBrk="1" hangingPunct="1">
              <a:spcAft>
                <a:spcPts val="0"/>
              </a:spcAft>
              <a:buNone/>
              <a:defRPr/>
            </a:pPr>
            <a:r>
              <a:rPr lang="es-AR" sz="2925" b="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Consideraciones Generales:</a:t>
            </a:r>
            <a:r>
              <a:rPr lang="en-US" sz="2275" dirty="0">
                <a:solidFill>
                  <a:schemeClr val="tx1">
                    <a:lumMod val="75000"/>
                    <a:lumOff val="25000"/>
                  </a:schemeClr>
                </a:solidFill>
              </a:rPr>
              <a:t>​</a:t>
            </a:r>
          </a:p>
          <a:p>
            <a:pPr marL="0" indent="0" algn="just" eaLnBrk="1" hangingPunct="1">
              <a:spcAft>
                <a:spcPts val="0"/>
              </a:spcAft>
              <a:buNone/>
              <a:defRPr/>
            </a:pPr>
            <a:endParaRPr lang="en-US" sz="2275" dirty="0">
              <a:solidFill>
                <a:schemeClr val="tx1">
                  <a:lumMod val="75000"/>
                  <a:lumOff val="25000"/>
                </a:schemeClr>
              </a:solidFill>
            </a:endParaRPr>
          </a:p>
          <a:p>
            <a:pPr algn="just" eaLnBrk="1" hangingPunct="1">
              <a:lnSpc>
                <a:spcPct val="200000"/>
              </a:lnSpc>
              <a:spcAft>
                <a:spcPts val="0"/>
              </a:spcAft>
              <a:buFont typeface="Wingdings" panose="05000000000000000000" pitchFamily="2" charset="2"/>
              <a:buChar char="v"/>
              <a:defRPr/>
            </a:pPr>
            <a:r>
              <a:rPr lang="es-AR" sz="2275" b="1" dirty="0">
                <a:solidFill>
                  <a:schemeClr val="tx1">
                    <a:lumMod val="75000"/>
                    <a:lumOff val="25000"/>
                  </a:schemeClr>
                </a:solidFill>
                <a:latin typeface="Arial" panose="020B0604020202020204" pitchFamily="34" charset="0"/>
                <a:cs typeface="Arial" panose="020B0604020202020204" pitchFamily="34" charset="0"/>
              </a:rPr>
              <a:t>Envíos: mensual; semestral y anual</a:t>
            </a:r>
            <a:r>
              <a:rPr lang="en-US" sz="2275"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AR" sz="2275" b="1" dirty="0">
                <a:solidFill>
                  <a:schemeClr val="tx1">
                    <a:lumMod val="75000"/>
                    <a:lumOff val="25000"/>
                  </a:schemeClr>
                </a:solidFill>
                <a:latin typeface="Arial" panose="020B0604020202020204" pitchFamily="34" charset="0"/>
                <a:cs typeface="Arial" panose="020B0604020202020204" pitchFamily="34" charset="0"/>
              </a:rPr>
              <a:t>Información solicitada para uso interno (Anuario) y externo (AGN)</a:t>
            </a:r>
            <a:r>
              <a:rPr lang="en-US" sz="2275"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sz="2275" b="1" dirty="0">
                <a:solidFill>
                  <a:schemeClr val="tx1">
                    <a:lumMod val="75000"/>
                    <a:lumOff val="25000"/>
                  </a:schemeClr>
                </a:solidFill>
                <a:latin typeface="Arial" panose="020B0604020202020204" pitchFamily="34" charset="0"/>
                <a:cs typeface="Arial" panose="020B0604020202020204" pitchFamily="34" charset="0"/>
              </a:rPr>
              <a:t>Formato Excel y/o Word, según corresponda; y en formato “.PDF” firmado por máxima autoridad</a:t>
            </a:r>
            <a:r>
              <a:rPr lang="es-AR" sz="2275"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AR" sz="2275" b="1" dirty="0">
                <a:solidFill>
                  <a:schemeClr val="tx1">
                    <a:lumMod val="75000"/>
                    <a:lumOff val="25000"/>
                  </a:schemeClr>
                </a:solidFill>
                <a:latin typeface="Arial" panose="020B0604020202020204" pitchFamily="34" charset="0"/>
                <a:cs typeface="Arial" panose="020B0604020202020204" pitchFamily="34" charset="0"/>
              </a:rPr>
              <a:t>Formato de los archivos solicitados “min…” vs “.XLS”</a:t>
            </a:r>
            <a:endParaRPr lang="en-US" sz="2275" dirty="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s-ES" dirty="0">
              <a:solidFill>
                <a:schemeClr val="tx1">
                  <a:lumMod val="75000"/>
                  <a:lumOff val="2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E48C13C5-C15B-70BD-6BED-828A89F5D15B}"/>
              </a:ext>
            </a:extLst>
          </p:cNvPr>
          <p:cNvSpPr>
            <a:spLocks noGrp="1"/>
          </p:cNvSpPr>
          <p:nvPr>
            <p:ph idx="1"/>
          </p:nvPr>
        </p:nvSpPr>
        <p:spPr>
          <a:xfrm>
            <a:off x="183158" y="765473"/>
            <a:ext cx="9722842" cy="5146477"/>
          </a:xfrm>
        </p:spPr>
        <p:txBody>
          <a:bodyPr rtlCol="0">
            <a:normAutofit/>
          </a:bodyPr>
          <a:lstStyle/>
          <a:p>
            <a:pPr marL="0" indent="0" algn="ctr" eaLnBrk="1" hangingPunct="1">
              <a:spcAft>
                <a:spcPts val="0"/>
              </a:spcAft>
              <a:buNone/>
              <a:defRPr/>
            </a:pPr>
            <a:r>
              <a:rPr lang="es-AR" sz="2925" b="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Transferencias Devengadas:</a:t>
            </a:r>
            <a:r>
              <a:rPr lang="en-US" sz="2925"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algn="just" eaLnBrk="1" hangingPunct="1">
              <a:lnSpc>
                <a:spcPct val="200000"/>
              </a:lnSpc>
              <a:spcAft>
                <a:spcPts val="0"/>
              </a:spcAft>
              <a:buNone/>
              <a:defRPr/>
            </a:pPr>
            <a:r>
              <a:rPr lang="es-ES" sz="2600" b="1" dirty="0">
                <a:solidFill>
                  <a:schemeClr val="tx1">
                    <a:lumMod val="75000"/>
                    <a:lumOff val="25000"/>
                  </a:schemeClr>
                </a:solidFill>
                <a:latin typeface="Arial" panose="020B0604020202020204" pitchFamily="34" charset="0"/>
                <a:cs typeface="Arial" panose="020B0604020202020204" pitchFamily="34" charset="0"/>
              </a:rPr>
              <a:t>Se pueden bajar del </a:t>
            </a:r>
            <a:r>
              <a:rPr lang="es-ES" sz="2600" b="1" dirty="0" err="1">
                <a:solidFill>
                  <a:schemeClr val="tx1">
                    <a:lumMod val="75000"/>
                    <a:lumOff val="25000"/>
                  </a:schemeClr>
                </a:solidFill>
                <a:latin typeface="Arial" panose="020B0604020202020204" pitchFamily="34" charset="0"/>
                <a:cs typeface="Arial" panose="020B0604020202020204" pitchFamily="34" charset="0"/>
              </a:rPr>
              <a:t>SiCPRes</a:t>
            </a:r>
            <a:r>
              <a:rPr lang="es-ES" sz="2600" b="1" dirty="0">
                <a:solidFill>
                  <a:schemeClr val="tx1">
                    <a:lumMod val="75000"/>
                    <a:lumOff val="25000"/>
                  </a:schemeClr>
                </a:solidFill>
                <a:latin typeface="Arial" panose="020B0604020202020204" pitchFamily="34" charset="0"/>
                <a:cs typeface="Arial" panose="020B0604020202020204" pitchFamily="34" charset="0"/>
              </a:rPr>
              <a:t> (sistema de consultas de resoluciones, pagos y rendiciones) con usuario y clave correspondiente</a:t>
            </a:r>
            <a:r>
              <a:rPr lang="es-AR" sz="2600" b="1" dirty="0">
                <a:solidFill>
                  <a:schemeClr val="tx1">
                    <a:lumMod val="75000"/>
                    <a:lumOff val="25000"/>
                  </a:schemeClr>
                </a:solidFill>
                <a:latin typeface="Arial" panose="020B0604020202020204" pitchFamily="34" charset="0"/>
                <a:cs typeface="Arial" panose="020B0604020202020204" pitchFamily="34" charset="0"/>
              </a:rPr>
              <a:t>:</a:t>
            </a:r>
            <a:r>
              <a:rPr lang="es-AR" sz="2275" dirty="0">
                <a:solidFill>
                  <a:schemeClr val="tx1">
                    <a:lumMod val="75000"/>
                    <a:lumOff val="25000"/>
                  </a:schemeClr>
                </a:solidFill>
                <a:latin typeface="Arial" panose="020B0604020202020204" pitchFamily="34" charset="0"/>
                <a:cs typeface="Arial" panose="020B0604020202020204" pitchFamily="34" charset="0"/>
              </a:rPr>
              <a:t>​</a:t>
            </a:r>
          </a:p>
          <a:p>
            <a:pPr marL="0" indent="0" algn="just" eaLnBrk="1" hangingPunct="1">
              <a:lnSpc>
                <a:spcPct val="200000"/>
              </a:lnSpc>
              <a:spcAft>
                <a:spcPts val="0"/>
              </a:spcAft>
              <a:buNone/>
              <a:defRPr/>
            </a:pPr>
            <a:endParaRPr lang="es-AR" dirty="0">
              <a:solidFill>
                <a:schemeClr val="tx1">
                  <a:lumMod val="75000"/>
                  <a:lumOff val="25000"/>
                </a:schemeClr>
              </a:solidFill>
            </a:endParaRPr>
          </a:p>
          <a:p>
            <a:pPr marL="0" indent="0" algn="ctr" eaLnBrk="1" hangingPunct="1">
              <a:spcAft>
                <a:spcPts val="0"/>
              </a:spcAft>
              <a:buNone/>
              <a:defRPr/>
            </a:pPr>
            <a:r>
              <a:rPr lang="es-AR" sz="2925" b="1" dirty="0">
                <a:solidFill>
                  <a:schemeClr val="tx1">
                    <a:lumMod val="75000"/>
                    <a:lumOff val="25000"/>
                  </a:schemeClr>
                </a:solidFill>
              </a:rPr>
              <a:t> </a:t>
            </a:r>
            <a:r>
              <a:rPr lang="es-ES" sz="3250" b="1" u="sng" dirty="0">
                <a:solidFill>
                  <a:schemeClr val="tx1"/>
                </a:solidFill>
                <a:hlinkClick r:id="rId2"/>
              </a:rPr>
              <a:t>https://dnpeiu.educacion.gob.ar/uni</a:t>
            </a:r>
            <a:r>
              <a:rPr lang="es-ES" sz="3250" b="1" dirty="0">
                <a:solidFill>
                  <a:schemeClr val="tx1"/>
                </a:solidFill>
              </a:rPr>
              <a:t> </a:t>
            </a:r>
            <a:r>
              <a:rPr lang="es-ES" sz="3250" b="1" u="sng" dirty="0" err="1">
                <a:solidFill>
                  <a:schemeClr val="accent1">
                    <a:lumMod val="60000"/>
                    <a:lumOff val="40000"/>
                  </a:schemeClr>
                </a:solidFill>
              </a:rPr>
              <a:t>v_datos</a:t>
            </a:r>
            <a:r>
              <a:rPr lang="es-ES" sz="3250" b="1" u="sng" dirty="0">
                <a:solidFill>
                  <a:schemeClr val="accent1">
                    <a:lumMod val="60000"/>
                    <a:lumOff val="40000"/>
                  </a:schemeClr>
                </a:solidFill>
              </a:rPr>
              <a:t>/</a:t>
            </a:r>
            <a:r>
              <a:rPr lang="es-ES" sz="3250" b="1" u="sng" dirty="0" err="1">
                <a:solidFill>
                  <a:schemeClr val="accent1">
                    <a:lumMod val="60000"/>
                    <a:lumOff val="40000"/>
                  </a:schemeClr>
                </a:solidFill>
              </a:rPr>
              <a:t>ingresar.php</a:t>
            </a:r>
            <a:endParaRPr lang="es-AR" sz="3250" b="1" u="sng" dirty="0">
              <a:solidFill>
                <a:schemeClr val="accent1">
                  <a:lumMod val="60000"/>
                  <a:lumOff val="40000"/>
                </a:schemeClr>
              </a:solidFill>
            </a:endParaRPr>
          </a:p>
          <a:p>
            <a:pPr marL="0" indent="0" eaLnBrk="1" fontAlgn="auto" hangingPunct="1">
              <a:spcAft>
                <a:spcPts val="0"/>
              </a:spcAft>
              <a:buNone/>
              <a:defRPr/>
            </a:pPr>
            <a:endParaRPr lang="es-ES" dirty="0">
              <a:solidFill>
                <a:schemeClr val="tx1">
                  <a:lumMod val="75000"/>
                  <a:lumOff val="2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A7C212E2-652B-7018-8367-5FF86FFA82FB}"/>
              </a:ext>
            </a:extLst>
          </p:cNvPr>
          <p:cNvSpPr>
            <a:spLocks noGrp="1"/>
          </p:cNvSpPr>
          <p:nvPr>
            <p:ph idx="1"/>
          </p:nvPr>
        </p:nvSpPr>
        <p:spPr>
          <a:xfrm>
            <a:off x="239911" y="791270"/>
            <a:ext cx="9107587" cy="4655046"/>
          </a:xfrm>
        </p:spPr>
        <p:txBody>
          <a:bodyPr rtlCol="0">
            <a:normAutofit/>
          </a:bodyPr>
          <a:lstStyle/>
          <a:p>
            <a:pPr marL="0" indent="0" algn="ctr" eaLnBrk="1" hangingPunct="1">
              <a:spcAft>
                <a:spcPts val="0"/>
              </a:spcAft>
              <a:buNone/>
              <a:defRPr/>
            </a:pPr>
            <a:r>
              <a:rPr lang="es-AR" sz="2925" b="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Envío de archivos:</a:t>
            </a:r>
            <a:r>
              <a:rPr lang="en-US" sz="2925"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eaLnBrk="1" hangingPunct="1">
              <a:spcAft>
                <a:spcPts val="0"/>
              </a:spcAft>
              <a:buNone/>
              <a:defRPr/>
            </a:pPr>
            <a:endParaRPr lang="es-AR" b="1" dirty="0">
              <a:solidFill>
                <a:schemeClr val="tx1">
                  <a:lumMod val="75000"/>
                  <a:lumOff val="25000"/>
                </a:schemeClr>
              </a:solidFill>
              <a:latin typeface="Arial" panose="020B0604020202020204" pitchFamily="34" charset="0"/>
              <a:cs typeface="Arial" panose="020B0604020202020204" pitchFamily="34" charset="0"/>
            </a:endParaRPr>
          </a:p>
          <a:p>
            <a:pPr marL="0" indent="0" algn="just" eaLnBrk="1" hangingPunct="1">
              <a:lnSpc>
                <a:spcPct val="200000"/>
              </a:lnSpc>
              <a:spcAft>
                <a:spcPts val="0"/>
              </a:spcAft>
              <a:buNone/>
              <a:defRPr/>
            </a:pPr>
            <a:r>
              <a:rPr lang="es-AR" sz="2925" b="1" dirty="0">
                <a:solidFill>
                  <a:schemeClr val="tx1">
                    <a:lumMod val="75000"/>
                    <a:lumOff val="25000"/>
                  </a:schemeClr>
                </a:solidFill>
                <a:latin typeface="Arial" panose="020B0604020202020204" pitchFamily="34" charset="0"/>
                <a:cs typeface="Arial" panose="020B0604020202020204" pitchFamily="34" charset="0"/>
              </a:rPr>
              <a:t>A través del </a:t>
            </a:r>
            <a:r>
              <a:rPr lang="es-ES" sz="2925" b="1" dirty="0">
                <a:solidFill>
                  <a:schemeClr val="tx1">
                    <a:lumMod val="75000"/>
                    <a:lumOff val="25000"/>
                  </a:schemeClr>
                </a:solidFill>
                <a:latin typeface="Arial" panose="020B0604020202020204" pitchFamily="34" charset="0"/>
                <a:cs typeface="Arial" panose="020B0604020202020204" pitchFamily="34" charset="0"/>
              </a:rPr>
              <a:t>Importador Presupuestario web con usuario y clave correspondiente</a:t>
            </a:r>
            <a:r>
              <a:rPr lang="es-AR" sz="2925" b="1" dirty="0">
                <a:solidFill>
                  <a:schemeClr val="tx1">
                    <a:lumMod val="75000"/>
                    <a:lumOff val="25000"/>
                  </a:schemeClr>
                </a:solidFill>
                <a:latin typeface="Arial" panose="020B0604020202020204" pitchFamily="34" charset="0"/>
                <a:cs typeface="Arial" panose="020B0604020202020204" pitchFamily="34" charset="0"/>
              </a:rPr>
              <a:t>:</a:t>
            </a:r>
            <a:r>
              <a:rPr lang="es-AR" b="1" dirty="0">
                <a:solidFill>
                  <a:schemeClr val="tx1">
                    <a:lumMod val="75000"/>
                    <a:lumOff val="25000"/>
                  </a:schemeClr>
                </a:solidFill>
                <a:latin typeface="Arial" panose="020B0604020202020204" pitchFamily="34" charset="0"/>
                <a:cs typeface="Arial" panose="020B0604020202020204" pitchFamily="34" charset="0"/>
              </a:rPr>
              <a:t> </a:t>
            </a:r>
          </a:p>
          <a:p>
            <a:pPr marL="0" indent="0" eaLnBrk="1" hangingPunct="1">
              <a:spcAft>
                <a:spcPts val="0"/>
              </a:spcAft>
              <a:buNone/>
              <a:defRPr/>
            </a:pPr>
            <a:endParaRPr lang="es-AR" b="1" dirty="0">
              <a:solidFill>
                <a:schemeClr val="tx1">
                  <a:lumMod val="75000"/>
                  <a:lumOff val="25000"/>
                </a:schemeClr>
              </a:solidFill>
              <a:latin typeface="Arial" panose="020B0604020202020204" pitchFamily="34" charset="0"/>
              <a:cs typeface="Arial" panose="020B0604020202020204" pitchFamily="34" charset="0"/>
            </a:endParaRPr>
          </a:p>
          <a:p>
            <a:pPr marL="0" indent="0" algn="ctr" eaLnBrk="1" hangingPunct="1">
              <a:spcAft>
                <a:spcPts val="0"/>
              </a:spcAft>
              <a:buNone/>
              <a:defRPr/>
            </a:pPr>
            <a:r>
              <a:rPr lang="es-ES" sz="2600" b="1" dirty="0">
                <a:solidFill>
                  <a:schemeClr val="accent1">
                    <a:lumMod val="60000"/>
                    <a:lumOff val="40000"/>
                  </a:schemeClr>
                </a:solidFill>
                <a:latin typeface="Arial" panose="020B0604020202020204" pitchFamily="34" charset="0"/>
                <a:cs typeface="Arial" panose="020B0604020202020204" pitchFamily="34" charset="0"/>
              </a:rPr>
              <a:t>URL: http://spupedidos.siu.edu.ar</a:t>
            </a:r>
            <a:endParaRPr lang="es-AR" sz="2600" dirty="0">
              <a:solidFill>
                <a:schemeClr val="accent1">
                  <a:lumMod val="60000"/>
                  <a:lumOff val="40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s-ES" dirty="0">
              <a:solidFill>
                <a:schemeClr val="tx1">
                  <a:lumMod val="75000"/>
                  <a:lumOff val="25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8F670258-E7F9-59AE-09B2-CEA7DCDEBB17}"/>
              </a:ext>
            </a:extLst>
          </p:cNvPr>
          <p:cNvSpPr>
            <a:spLocks noGrp="1"/>
          </p:cNvSpPr>
          <p:nvPr>
            <p:ph idx="1"/>
          </p:nvPr>
        </p:nvSpPr>
        <p:spPr>
          <a:xfrm>
            <a:off x="308610" y="768668"/>
            <a:ext cx="9597390" cy="5446395"/>
          </a:xfrm>
        </p:spPr>
        <p:txBody>
          <a:bodyPr rtlCol="0">
            <a:normAutofit fontScale="77500" lnSpcReduction="20000"/>
          </a:bodyPr>
          <a:lstStyle/>
          <a:p>
            <a:pPr marL="0" indent="0" algn="ctr" eaLnBrk="1" hangingPunct="1">
              <a:spcAft>
                <a:spcPts val="0"/>
              </a:spcAft>
              <a:buNone/>
              <a:defRPr/>
            </a:pPr>
            <a:r>
              <a:rPr lang="es-ES" sz="2925" b="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Cuadros solicitados: </a:t>
            </a:r>
            <a:endParaRPr lang="es-ES" sz="2925" b="1" u="sng" strike="sngStrike"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 – “Cuenta Ahorro – Inversión – Financiamiento – Universidades. Nacionales”</a:t>
            </a:r>
            <a:r>
              <a:rPr lang="en-US"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10.1.1 – “Cuenta Ahorro – Inversión – Financiamiento – Universidades Nacionales – Transferencias de la Administración Nacional”</a:t>
            </a:r>
            <a:r>
              <a:rPr lang="en-US"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10.1.2 – “Estado de Composición del Crédito de cierre por Objeto del Gasto, Fuente de Financiamiento y Función”</a:t>
            </a:r>
            <a:r>
              <a:rPr lang="en-US"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10.1.2.1 – “Estado de Ejecución Presupuestaria de Gastos por Inciso, Fuente de Financiamiento y Función”</a:t>
            </a:r>
            <a:r>
              <a:rPr lang="en-US"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10.1.2.3 – “Ejecución de Programas Especiales de Financiamiento por Jurisdicción Nacional”</a:t>
            </a:r>
            <a:r>
              <a:rPr lang="en-US"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10.1.3 – “Estado de Ejecución Presupuestaria – Estado de Recursos”</a:t>
            </a:r>
            <a:r>
              <a:rPr lang="en-US" dirty="0">
                <a:solidFill>
                  <a:schemeClr val="tx1">
                    <a:lumMod val="75000"/>
                    <a:lumOff val="25000"/>
                  </a:schemeClr>
                </a:solidFill>
                <a:latin typeface="Arial" panose="020B0604020202020204" pitchFamily="34" charset="0"/>
                <a:cs typeface="Arial" panose="020B0604020202020204" pitchFamily="34" charset="0"/>
              </a:rPr>
              <a:t>​</a:t>
            </a:r>
          </a:p>
          <a:p>
            <a:pPr algn="just" eaLnBrk="1" hangingPunct="1">
              <a:lnSpc>
                <a:spcPct val="200000"/>
              </a:lnSpc>
              <a:spcAft>
                <a:spcPts val="0"/>
              </a:spcAft>
              <a:buFont typeface="Wingdings" panose="05000000000000000000" pitchFamily="2" charset="2"/>
              <a:buChar char="v"/>
              <a:defRPr/>
            </a:pPr>
            <a:r>
              <a:rPr lang="es-ES" b="1" dirty="0">
                <a:solidFill>
                  <a:schemeClr val="tx1">
                    <a:lumMod val="75000"/>
                    <a:lumOff val="25000"/>
                  </a:schemeClr>
                </a:solidFill>
                <a:latin typeface="Arial" panose="020B0604020202020204" pitchFamily="34" charset="0"/>
                <a:cs typeface="Arial" panose="020B0604020202020204" pitchFamily="34" charset="0"/>
              </a:rPr>
              <a:t>Cuadro 10.1.5 – “Detalle de Gastos de Capital – Inversión Real Directa - Universidades Nacionales”</a:t>
            </a:r>
            <a:endParaRPr lang="es-AR" dirty="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s-ES" dirty="0">
              <a:solidFill>
                <a:schemeClr val="tx1">
                  <a:lumMod val="75000"/>
                  <a:lumOff val="25000"/>
                </a:schemeClr>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026EE94B-9612-69BB-0581-48A045D99E1D}"/>
              </a:ext>
            </a:extLst>
          </p:cNvPr>
          <p:cNvSpPr>
            <a:spLocks noGrp="1"/>
          </p:cNvSpPr>
          <p:nvPr>
            <p:ph idx="1"/>
          </p:nvPr>
        </p:nvSpPr>
        <p:spPr>
          <a:xfrm>
            <a:off x="1017687" y="837704"/>
            <a:ext cx="8684518" cy="4471888"/>
          </a:xfrm>
        </p:spPr>
        <p:txBody>
          <a:bodyPr rtlCol="0">
            <a:normAutofit/>
          </a:bodyPr>
          <a:lstStyle/>
          <a:p>
            <a:pPr marL="0" indent="0" algn="just" eaLnBrk="1" hangingPunct="1">
              <a:spcAft>
                <a:spcPts val="0"/>
              </a:spcAft>
              <a:buNone/>
              <a:defRPr/>
            </a:pPr>
            <a:r>
              <a:rPr lang="es-ES" sz="3250" b="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Archivos </a:t>
            </a:r>
            <a:r>
              <a:rPr lang="es-ES" sz="3250" b="1" i="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s-ES" sz="3250" b="1" i="1" dirty="0" err="1">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txt</a:t>
            </a:r>
            <a:r>
              <a:rPr lang="es-ES" sz="3250" b="1" i="1"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s-ES" sz="2275" b="1" dirty="0">
                <a:solidFill>
                  <a:schemeClr val="tx1">
                    <a:lumMod val="75000"/>
                    <a:lumOff val="25000"/>
                  </a:schemeClr>
                </a:solidFill>
                <a:latin typeface="Arial" panose="020B0604020202020204" pitchFamily="34" charset="0"/>
                <a:cs typeface="Arial" panose="020B0604020202020204" pitchFamily="34" charset="0"/>
              </a:rPr>
              <a:t>deben enviarse en cada importación,    original y rectificativa </a:t>
            </a:r>
            <a:r>
              <a:rPr lang="es-ES" sz="2275" dirty="0">
                <a:solidFill>
                  <a:schemeClr val="tx1">
                    <a:lumMod val="75000"/>
                    <a:lumOff val="25000"/>
                  </a:schemeClr>
                </a:solidFill>
                <a:latin typeface="Arial" panose="020B0604020202020204" pitchFamily="34" charset="0"/>
                <a:cs typeface="Arial" panose="020B0604020202020204" pitchFamily="34" charset="0"/>
              </a:rPr>
              <a:t>​</a:t>
            </a:r>
          </a:p>
          <a:p>
            <a:pPr marL="0" indent="0" eaLnBrk="1" hangingPunct="1">
              <a:spcAft>
                <a:spcPts val="0"/>
              </a:spcAft>
              <a:buNone/>
              <a:defRPr/>
            </a:pPr>
            <a:endParaRPr lang="es-ES" sz="2275" b="1" dirty="0">
              <a:solidFill>
                <a:schemeClr val="tx1">
                  <a:lumMod val="75000"/>
                  <a:lumOff val="25000"/>
                </a:schemeClr>
              </a:solidFill>
              <a:latin typeface="Arial" panose="020B0604020202020204" pitchFamily="34" charset="0"/>
              <a:cs typeface="Arial" panose="020B0604020202020204" pitchFamily="34" charset="0"/>
            </a:endParaRPr>
          </a:p>
          <a:p>
            <a:pPr marL="0" indent="0" eaLnBrk="1" hangingPunct="1">
              <a:spcAft>
                <a:spcPts val="0"/>
              </a:spcAft>
              <a:buNone/>
              <a:defRPr/>
            </a:pPr>
            <a:r>
              <a:rPr lang="es-ES" sz="2600" b="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Son 4:</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spcAft>
                <a:spcPts val="0"/>
              </a:spcAft>
              <a:buFont typeface="Wingdings" panose="05000000000000000000" pitchFamily="2" charset="2"/>
              <a:buChar char="Ø"/>
              <a:defRPr/>
            </a:pPr>
            <a:r>
              <a:rPr lang="es-ES" sz="2600" b="1" dirty="0">
                <a:solidFill>
                  <a:schemeClr val="tx1">
                    <a:lumMod val="75000"/>
                    <a:lumOff val="25000"/>
                  </a:schemeClr>
                </a:solidFill>
                <a:latin typeface="Arial" panose="020B0604020202020204" pitchFamily="34" charset="0"/>
                <a:cs typeface="Arial" panose="020B0604020202020204" pitchFamily="34" charset="0"/>
              </a:rPr>
              <a:t>Credito.txt</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spcAft>
                <a:spcPts val="0"/>
              </a:spcAft>
              <a:buFont typeface="Wingdings" panose="05000000000000000000" pitchFamily="2" charset="2"/>
              <a:buChar char="Ø"/>
              <a:defRPr/>
            </a:pPr>
            <a:r>
              <a:rPr lang="es-ES" sz="2600" b="1" dirty="0">
                <a:solidFill>
                  <a:schemeClr val="tx1">
                    <a:lumMod val="75000"/>
                    <a:lumOff val="25000"/>
                  </a:schemeClr>
                </a:solidFill>
                <a:latin typeface="Arial" panose="020B0604020202020204" pitchFamily="34" charset="0"/>
                <a:cs typeface="Arial" panose="020B0604020202020204" pitchFamily="34" charset="0"/>
              </a:rPr>
              <a:t>Ejecucion.txt</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spcAft>
                <a:spcPts val="0"/>
              </a:spcAft>
              <a:buFont typeface="Wingdings" panose="05000000000000000000" pitchFamily="2" charset="2"/>
              <a:buChar char="Ø"/>
              <a:defRPr/>
            </a:pPr>
            <a:r>
              <a:rPr lang="es-ES" sz="2600" b="1" dirty="0">
                <a:solidFill>
                  <a:schemeClr val="tx1">
                    <a:lumMod val="75000"/>
                    <a:lumOff val="25000"/>
                  </a:schemeClr>
                </a:solidFill>
                <a:latin typeface="Arial" panose="020B0604020202020204" pitchFamily="34" charset="0"/>
                <a:cs typeface="Arial" panose="020B0604020202020204" pitchFamily="34" charset="0"/>
              </a:rPr>
              <a:t>Recursos.txt</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spcAft>
                <a:spcPts val="0"/>
              </a:spcAft>
              <a:buFont typeface="Wingdings" panose="05000000000000000000" pitchFamily="2" charset="2"/>
              <a:buChar char="Ø"/>
              <a:defRPr/>
            </a:pPr>
            <a:r>
              <a:rPr lang="es-ES" sz="2600" b="1" dirty="0">
                <a:solidFill>
                  <a:schemeClr val="tx1">
                    <a:lumMod val="75000"/>
                    <a:lumOff val="25000"/>
                  </a:schemeClr>
                </a:solidFill>
                <a:latin typeface="Arial" panose="020B0604020202020204" pitchFamily="34" charset="0"/>
                <a:cs typeface="Arial" panose="020B0604020202020204" pitchFamily="34" charset="0"/>
              </a:rPr>
              <a:t>Versiones.txt</a:t>
            </a:r>
            <a:endParaRPr lang="en-US" sz="2600" dirty="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s-ES" dirty="0">
              <a:solidFill>
                <a:schemeClr val="tx1">
                  <a:lumMod val="75000"/>
                  <a:lumOff val="2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D45DA16-F817-4DEB-B8C5-668C54E58F3E}"/>
              </a:ext>
            </a:extLst>
          </p:cNvPr>
          <p:cNvSpPr>
            <a:spLocks noGrp="1"/>
          </p:cNvSpPr>
          <p:nvPr>
            <p:ph idx="1"/>
          </p:nvPr>
        </p:nvSpPr>
        <p:spPr>
          <a:xfrm>
            <a:off x="296665" y="768053"/>
            <a:ext cx="9486801" cy="5303838"/>
          </a:xfrm>
        </p:spPr>
        <p:txBody>
          <a:bodyPr rtlCol="0">
            <a:normAutofit/>
          </a:bodyPr>
          <a:lstStyle/>
          <a:p>
            <a:pPr marL="0" indent="0" algn="ctr" eaLnBrk="1" hangingPunct="1">
              <a:spcAft>
                <a:spcPts val="0"/>
              </a:spcAft>
              <a:buNone/>
              <a:defRPr/>
            </a:pPr>
            <a:r>
              <a:rPr lang="es-AR" sz="3250" b="1" i="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Observaciones comunes</a:t>
            </a:r>
            <a:r>
              <a:rPr lang="es-AR" sz="3250" b="1"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3250" u="sng" dirty="0">
                <a:solidFill>
                  <a:schemeClr val="tx1">
                    <a:lumMod val="75000"/>
                    <a:lumOff val="2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indent="0" eaLnBrk="1" hangingPunct="1">
              <a:spcAft>
                <a:spcPts val="0"/>
              </a:spcAft>
              <a:buNone/>
              <a:defRPr/>
            </a:pPr>
            <a:r>
              <a:rPr lang="es-AR"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lnSpc>
                <a:spcPct val="150000"/>
              </a:lnSpc>
              <a:spcAft>
                <a:spcPts val="0"/>
              </a:spcAft>
              <a:buFont typeface="Wingdings" panose="05000000000000000000" pitchFamily="2" charset="2"/>
              <a:buChar char="v"/>
              <a:defRPr/>
            </a:pPr>
            <a:r>
              <a:rPr lang="es-AR" sz="2600" b="1" dirty="0">
                <a:solidFill>
                  <a:schemeClr val="tx1">
                    <a:lumMod val="75000"/>
                    <a:lumOff val="25000"/>
                  </a:schemeClr>
                </a:solidFill>
                <a:latin typeface="Arial" panose="020B0604020202020204" pitchFamily="34" charset="0"/>
                <a:cs typeface="Arial" panose="020B0604020202020204" pitchFamily="34" charset="0"/>
              </a:rPr>
              <a:t>Resoluciones con diferentes importes</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lnSpc>
                <a:spcPct val="150000"/>
              </a:lnSpc>
              <a:spcAft>
                <a:spcPts val="0"/>
              </a:spcAft>
              <a:buFont typeface="Wingdings" panose="05000000000000000000" pitchFamily="2" charset="2"/>
              <a:buChar char="v"/>
              <a:defRPr/>
            </a:pPr>
            <a:r>
              <a:rPr lang="es-AR" sz="2600" b="1" dirty="0">
                <a:solidFill>
                  <a:schemeClr val="tx1">
                    <a:lumMod val="75000"/>
                    <a:lumOff val="25000"/>
                  </a:schemeClr>
                </a:solidFill>
                <a:latin typeface="Arial" panose="020B0604020202020204" pitchFamily="34" charset="0"/>
                <a:cs typeface="Arial" panose="020B0604020202020204" pitchFamily="34" charset="0"/>
              </a:rPr>
              <a:t>Incorporan resoluciones de otros ejercicios </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lnSpc>
                <a:spcPct val="150000"/>
              </a:lnSpc>
              <a:spcAft>
                <a:spcPts val="0"/>
              </a:spcAft>
              <a:buFont typeface="Wingdings" panose="05000000000000000000" pitchFamily="2" charset="2"/>
              <a:buChar char="v"/>
              <a:defRPr/>
            </a:pPr>
            <a:r>
              <a:rPr lang="es-AR" sz="2600" b="1" dirty="0">
                <a:solidFill>
                  <a:schemeClr val="tx1">
                    <a:lumMod val="75000"/>
                    <a:lumOff val="25000"/>
                  </a:schemeClr>
                </a:solidFill>
                <a:latin typeface="Arial" panose="020B0604020202020204" pitchFamily="34" charset="0"/>
                <a:cs typeface="Arial" panose="020B0604020202020204" pitchFamily="34" charset="0"/>
              </a:rPr>
              <a:t>Informan resoluciones en diferente fuente</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lnSpc>
                <a:spcPct val="150000"/>
              </a:lnSpc>
              <a:spcAft>
                <a:spcPts val="0"/>
              </a:spcAft>
              <a:buFont typeface="Wingdings" panose="05000000000000000000" pitchFamily="2" charset="2"/>
              <a:buChar char="v"/>
              <a:defRPr/>
            </a:pPr>
            <a:r>
              <a:rPr lang="es-AR" sz="2600" b="1" dirty="0">
                <a:solidFill>
                  <a:schemeClr val="tx1">
                    <a:lumMod val="75000"/>
                    <a:lumOff val="25000"/>
                  </a:schemeClr>
                </a:solidFill>
                <a:latin typeface="Arial" panose="020B0604020202020204" pitchFamily="34" charset="0"/>
                <a:cs typeface="Arial" panose="020B0604020202020204" pitchFamily="34" charset="0"/>
              </a:rPr>
              <a:t>Informan resoluciones no informadas por la SPU</a:t>
            </a:r>
            <a:r>
              <a:rPr lang="en-US" sz="2600"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lnSpc>
                <a:spcPct val="150000"/>
              </a:lnSpc>
              <a:spcAft>
                <a:spcPts val="0"/>
              </a:spcAft>
              <a:buFont typeface="Wingdings" panose="05000000000000000000" pitchFamily="2" charset="2"/>
              <a:buChar char="v"/>
              <a:defRPr/>
            </a:pPr>
            <a:r>
              <a:rPr lang="es-AR" sz="2600" b="1" dirty="0">
                <a:solidFill>
                  <a:schemeClr val="tx1">
                    <a:lumMod val="75000"/>
                    <a:lumOff val="25000"/>
                  </a:schemeClr>
                </a:solidFill>
                <a:latin typeface="Arial" panose="020B0604020202020204" pitchFamily="34" charset="0"/>
                <a:cs typeface="Arial" panose="020B0604020202020204" pitchFamily="34" charset="0"/>
              </a:rPr>
              <a:t>Omiten resoluciones informadas por la SPU</a:t>
            </a:r>
            <a:endParaRPr lang="en-US" sz="2600" dirty="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s-ES" dirty="0">
              <a:solidFill>
                <a:schemeClr val="tx1">
                  <a:lumMod val="75000"/>
                  <a:lumOff val="25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C470E9EA-C2E5-BE5A-6D19-69F17D972F8A}"/>
              </a:ext>
            </a:extLst>
          </p:cNvPr>
          <p:cNvSpPr>
            <a:spLocks noGrp="1"/>
          </p:cNvSpPr>
          <p:nvPr>
            <p:ph idx="1"/>
          </p:nvPr>
        </p:nvSpPr>
        <p:spPr>
          <a:xfrm>
            <a:off x="1119585" y="1249164"/>
            <a:ext cx="8227914" cy="4197152"/>
          </a:xfrm>
        </p:spPr>
        <p:txBody>
          <a:bodyPr rtlCol="0">
            <a:normAutofit/>
          </a:bodyPr>
          <a:lstStyle/>
          <a:p>
            <a:pPr marL="0" indent="0" algn="ctr" eaLnBrk="1" hangingPunct="1">
              <a:spcAft>
                <a:spcPts val="0"/>
              </a:spcAft>
              <a:buNone/>
              <a:defRPr/>
            </a:pPr>
            <a:r>
              <a:rPr lang="es-AR" sz="2925" b="1" u="sng" dirty="0">
                <a:solidFill>
                  <a:schemeClr val="tx1">
                    <a:lumMod val="75000"/>
                    <a:lumOff val="25000"/>
                  </a:schemeClr>
                </a:solidFill>
                <a:effectLst>
                  <a:outerShdw blurRad="38100" dist="38100" dir="2700000" algn="tl">
                    <a:srgbClr val="000000">
                      <a:alpha val="43137"/>
                    </a:srgbClr>
                  </a:outerShdw>
                </a:effectLst>
              </a:rPr>
              <a:t>Contactos:</a:t>
            </a:r>
            <a:r>
              <a:rPr lang="en-US" sz="2925" u="sng" dirty="0">
                <a:solidFill>
                  <a:schemeClr val="tx1">
                    <a:lumMod val="75000"/>
                    <a:lumOff val="25000"/>
                  </a:schemeClr>
                </a:solidFill>
                <a:effectLst>
                  <a:outerShdw blurRad="38100" dist="38100" dir="2700000" algn="tl">
                    <a:srgbClr val="000000">
                      <a:alpha val="43137"/>
                    </a:srgbClr>
                  </a:outerShdw>
                </a:effectLst>
              </a:rPr>
              <a:t>​</a:t>
            </a:r>
          </a:p>
          <a:p>
            <a:pPr marL="0" indent="0" eaLnBrk="1" hangingPunct="1">
              <a:spcAft>
                <a:spcPts val="0"/>
              </a:spcAft>
              <a:buNone/>
              <a:defRPr/>
            </a:pPr>
            <a:r>
              <a:rPr lang="es-AR" dirty="0">
                <a:solidFill>
                  <a:schemeClr val="tx1">
                    <a:lumMod val="75000"/>
                    <a:lumOff val="25000"/>
                  </a:schemeClr>
                </a:solidFill>
              </a:rPr>
              <a:t>​</a:t>
            </a:r>
          </a:p>
          <a:p>
            <a:pPr eaLnBrk="1" hangingPunct="1">
              <a:spcAft>
                <a:spcPts val="0"/>
              </a:spcAft>
              <a:buFont typeface="Wingdings" panose="05000000000000000000" pitchFamily="2" charset="2"/>
              <a:buChar char="v"/>
              <a:defRPr/>
            </a:pPr>
            <a:r>
              <a:rPr lang="en-US" sz="2275" dirty="0" err="1">
                <a:solidFill>
                  <a:schemeClr val="tx1">
                    <a:lumMod val="75000"/>
                    <a:lumOff val="25000"/>
                  </a:schemeClr>
                </a:solidFill>
                <a:latin typeface="Arial" panose="020B0604020202020204" pitchFamily="34" charset="0"/>
                <a:cs typeface="Arial" panose="020B0604020202020204" pitchFamily="34" charset="0"/>
              </a:rPr>
              <a:t>DNPCeIU</a:t>
            </a:r>
            <a:r>
              <a:rPr lang="en-US" sz="2275" dirty="0">
                <a:solidFill>
                  <a:schemeClr val="tx1">
                    <a:lumMod val="75000"/>
                    <a:lumOff val="25000"/>
                  </a:schemeClr>
                </a:solidFill>
                <a:latin typeface="Arial" panose="020B0604020202020204" pitchFamily="34" charset="0"/>
                <a:cs typeface="Arial" panose="020B0604020202020204" pitchFamily="34" charset="0"/>
              </a:rPr>
              <a:t>: </a:t>
            </a:r>
            <a:r>
              <a:rPr lang="en-US" sz="2275" dirty="0" err="1">
                <a:solidFill>
                  <a:schemeClr val="tx1">
                    <a:lumMod val="75000"/>
                    <a:lumOff val="25000"/>
                  </a:schemeClr>
                </a:solidFill>
                <a:latin typeface="Arial" panose="020B0604020202020204" pitchFamily="34" charset="0"/>
                <a:cs typeface="Arial" panose="020B0604020202020204" pitchFamily="34" charset="0"/>
              </a:rPr>
              <a:t>Cra</a:t>
            </a:r>
            <a:r>
              <a:rPr lang="en-US" sz="2275" dirty="0">
                <a:solidFill>
                  <a:schemeClr val="tx1">
                    <a:lumMod val="75000"/>
                    <a:lumOff val="25000"/>
                  </a:schemeClr>
                </a:solidFill>
                <a:latin typeface="Arial" panose="020B0604020202020204" pitchFamily="34" charset="0"/>
                <a:cs typeface="Arial" panose="020B0604020202020204" pitchFamily="34" charset="0"/>
              </a:rPr>
              <a:t> Ma. Laura </a:t>
            </a:r>
            <a:r>
              <a:rPr lang="en-US" sz="2275" dirty="0" err="1">
                <a:solidFill>
                  <a:schemeClr val="tx1">
                    <a:lumMod val="75000"/>
                    <a:lumOff val="25000"/>
                  </a:schemeClr>
                </a:solidFill>
                <a:latin typeface="Arial" panose="020B0604020202020204" pitchFamily="34" charset="0"/>
                <a:cs typeface="Arial" panose="020B0604020202020204" pitchFamily="34" charset="0"/>
              </a:rPr>
              <a:t>Pla</a:t>
            </a:r>
            <a:r>
              <a:rPr lang="en-US" sz="2275" dirty="0">
                <a:solidFill>
                  <a:schemeClr val="tx1">
                    <a:lumMod val="75000"/>
                    <a:lumOff val="25000"/>
                  </a:schemeClr>
                </a:solidFill>
                <a:latin typeface="Arial" panose="020B0604020202020204" pitchFamily="34" charset="0"/>
                <a:cs typeface="Arial" panose="020B0604020202020204" pitchFamily="34" charset="0"/>
              </a:rPr>
              <a:t>​</a:t>
            </a:r>
          </a:p>
          <a:p>
            <a:pPr marL="0" indent="0" eaLnBrk="1" hangingPunct="1">
              <a:spcAft>
                <a:spcPts val="0"/>
              </a:spcAft>
              <a:buNone/>
              <a:defRPr/>
            </a:pPr>
            <a:r>
              <a:rPr lang="es-ES" sz="2275" u="sng" dirty="0">
                <a:solidFill>
                  <a:schemeClr val="tx1">
                    <a:lumMod val="75000"/>
                    <a:lumOff val="25000"/>
                  </a:schemeClr>
                </a:solidFill>
                <a:latin typeface="Arial" panose="020B0604020202020204" pitchFamily="34" charset="0"/>
                <a:cs typeface="Arial" panose="020B0604020202020204" pitchFamily="34" charset="0"/>
                <a:hlinkClick r:id="rId2"/>
              </a:rPr>
              <a:t>Laura.pla@educacion.Gob.ar</a:t>
            </a:r>
            <a:r>
              <a:rPr lang="es-ES" sz="2275" dirty="0">
                <a:solidFill>
                  <a:schemeClr val="tx1">
                    <a:lumMod val="75000"/>
                    <a:lumOff val="25000"/>
                  </a:schemeClr>
                </a:solidFill>
                <a:latin typeface="Arial" panose="020B0604020202020204" pitchFamily="34" charset="0"/>
                <a:cs typeface="Arial" panose="020B0604020202020204" pitchFamily="34" charset="0"/>
              </a:rPr>
              <a:t>​</a:t>
            </a:r>
          </a:p>
          <a:p>
            <a:pPr marL="0" indent="0" eaLnBrk="1" hangingPunct="1">
              <a:spcAft>
                <a:spcPts val="0"/>
              </a:spcAft>
              <a:buNone/>
              <a:defRPr/>
            </a:pPr>
            <a:r>
              <a:rPr lang="es-ES" sz="2275" dirty="0">
                <a:solidFill>
                  <a:schemeClr val="tx1">
                    <a:lumMod val="75000"/>
                    <a:lumOff val="25000"/>
                  </a:schemeClr>
                </a:solidFill>
                <a:latin typeface="Arial" panose="020B0604020202020204" pitchFamily="34" charset="0"/>
                <a:cs typeface="Arial" panose="020B0604020202020204" pitchFamily="34" charset="0"/>
              </a:rPr>
              <a:t>Laurapla.spu@gmail.com</a:t>
            </a:r>
            <a:r>
              <a:rPr lang="en-US" sz="2275" dirty="0">
                <a:solidFill>
                  <a:schemeClr val="tx1">
                    <a:lumMod val="75000"/>
                    <a:lumOff val="25000"/>
                  </a:schemeClr>
                </a:solidFill>
                <a:latin typeface="Arial" panose="020B0604020202020204" pitchFamily="34" charset="0"/>
                <a:cs typeface="Arial" panose="020B0604020202020204" pitchFamily="34" charset="0"/>
              </a:rPr>
              <a:t>​</a:t>
            </a:r>
          </a:p>
          <a:p>
            <a:pPr marL="0" indent="0" eaLnBrk="1" hangingPunct="1">
              <a:spcAft>
                <a:spcPts val="0"/>
              </a:spcAft>
              <a:buNone/>
              <a:defRPr/>
            </a:pPr>
            <a:r>
              <a:rPr lang="es-ES" sz="2275" dirty="0">
                <a:solidFill>
                  <a:schemeClr val="tx1">
                    <a:lumMod val="75000"/>
                    <a:lumOff val="25000"/>
                  </a:schemeClr>
                </a:solidFill>
                <a:latin typeface="Arial" panose="020B0604020202020204" pitchFamily="34" charset="0"/>
                <a:cs typeface="Arial" panose="020B0604020202020204" pitchFamily="34" charset="0"/>
              </a:rPr>
              <a:t>​</a:t>
            </a:r>
          </a:p>
          <a:p>
            <a:pPr eaLnBrk="1" hangingPunct="1">
              <a:spcAft>
                <a:spcPts val="0"/>
              </a:spcAft>
              <a:buFont typeface="Wingdings" panose="05000000000000000000" pitchFamily="2" charset="2"/>
              <a:buChar char="v"/>
              <a:defRPr/>
            </a:pPr>
            <a:r>
              <a:rPr lang="es-ES" sz="2275" dirty="0">
                <a:solidFill>
                  <a:schemeClr val="tx1">
                    <a:lumMod val="75000"/>
                    <a:lumOff val="25000"/>
                  </a:schemeClr>
                </a:solidFill>
                <a:latin typeface="Arial" panose="020B0604020202020204" pitchFamily="34" charset="0"/>
                <a:cs typeface="Arial" panose="020B0604020202020204" pitchFamily="34" charset="0"/>
              </a:rPr>
              <a:t>Equipo </a:t>
            </a:r>
            <a:r>
              <a:rPr lang="es-ES" sz="2275" dirty="0" err="1">
                <a:solidFill>
                  <a:schemeClr val="tx1">
                    <a:lumMod val="75000"/>
                    <a:lumOff val="25000"/>
                  </a:schemeClr>
                </a:solidFill>
                <a:latin typeface="Arial" panose="020B0604020202020204" pitchFamily="34" charset="0"/>
                <a:cs typeface="Arial" panose="020B0604020202020204" pitchFamily="34" charset="0"/>
              </a:rPr>
              <a:t>Pilagá</a:t>
            </a:r>
            <a:r>
              <a:rPr lang="es-ES" sz="2275" dirty="0">
                <a:solidFill>
                  <a:schemeClr val="tx1">
                    <a:lumMod val="75000"/>
                    <a:lumOff val="25000"/>
                  </a:schemeClr>
                </a:solidFill>
                <a:latin typeface="Arial" panose="020B0604020202020204" pitchFamily="34" charset="0"/>
                <a:cs typeface="Arial" panose="020B0604020202020204" pitchFamily="34" charset="0"/>
              </a:rPr>
              <a:t> (SIU): </a:t>
            </a:r>
            <a:r>
              <a:rPr lang="es-ES" sz="2275" u="sng" dirty="0">
                <a:solidFill>
                  <a:schemeClr val="tx1">
                    <a:lumMod val="75000"/>
                    <a:lumOff val="25000"/>
                  </a:schemeClr>
                </a:solidFill>
                <a:latin typeface="Arial" panose="020B0604020202020204" pitchFamily="34" charset="0"/>
                <a:cs typeface="Arial" panose="020B0604020202020204" pitchFamily="34" charset="0"/>
                <a:hlinkClick r:id="rId3"/>
              </a:rPr>
              <a:t>pilaga@siu.edu.ar</a:t>
            </a:r>
            <a:r>
              <a:rPr lang="es-ES" sz="2275" dirty="0">
                <a:solidFill>
                  <a:schemeClr val="tx1">
                    <a:lumMod val="75000"/>
                    <a:lumOff val="25000"/>
                  </a:schemeClr>
                </a:solidFill>
                <a:latin typeface="Arial" panose="020B0604020202020204" pitchFamily="34" charset="0"/>
                <a:cs typeface="Arial" panose="020B0604020202020204" pitchFamily="34" charset="0"/>
              </a:rPr>
              <a:t> y/o ​</a:t>
            </a:r>
          </a:p>
          <a:p>
            <a:pPr marL="0" indent="0" eaLnBrk="1" hangingPunct="1">
              <a:spcAft>
                <a:spcPts val="0"/>
              </a:spcAft>
              <a:buNone/>
              <a:defRPr/>
            </a:pPr>
            <a:r>
              <a:rPr lang="es-ES" sz="2275" u="sng" dirty="0">
                <a:solidFill>
                  <a:schemeClr val="tx1">
                    <a:lumMod val="75000"/>
                    <a:lumOff val="25000"/>
                  </a:schemeClr>
                </a:solidFill>
                <a:latin typeface="Arial" panose="020B0604020202020204" pitchFamily="34" charset="0"/>
                <a:cs typeface="Arial" panose="020B0604020202020204" pitchFamily="34" charset="0"/>
                <a:hlinkClick r:id="rId4"/>
              </a:rPr>
              <a:t>equipospu@siu.edu.ar</a:t>
            </a:r>
            <a:endParaRPr lang="es-ES" sz="2275" dirty="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endParaRPr lang="es-ES" dirty="0">
              <a:solidFill>
                <a:schemeClr val="tx1">
                  <a:lumMod val="75000"/>
                  <a:lumOff val="2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920552" y="1988840"/>
            <a:ext cx="8229600" cy="690563"/>
          </a:xfrm>
          <a:prstGeom prst="rect">
            <a:avLst/>
          </a:prstGeom>
        </p:spPr>
        <p:txBody>
          <a:bodyPr>
            <a:normAutofit fontScale="90000"/>
          </a:bodyPr>
          <a:lstStyle/>
          <a:p>
            <a:r>
              <a:rPr lang="es-AR" b="1" dirty="0">
                <a:solidFill>
                  <a:schemeClr val="accent1">
                    <a:lumMod val="75000"/>
                  </a:schemeClr>
                </a:solidFill>
              </a:rPr>
              <a:t>Presentación de cuadros de cierre e información complementaria</a:t>
            </a:r>
            <a:endParaRPr lang="es-AR" sz="3600" b="1" dirty="0">
              <a:solidFill>
                <a:schemeClr val="accent1">
                  <a:lumMod val="75000"/>
                </a:schemeClr>
              </a:solidFill>
            </a:endParaRPr>
          </a:p>
        </p:txBody>
      </p:sp>
      <p:sp>
        <p:nvSpPr>
          <p:cNvPr id="3" name="2 CuadroTexto"/>
          <p:cNvSpPr txBox="1"/>
          <p:nvPr/>
        </p:nvSpPr>
        <p:spPr>
          <a:xfrm>
            <a:off x="2792760" y="3645024"/>
            <a:ext cx="4104456" cy="1077218"/>
          </a:xfrm>
          <a:prstGeom prst="rect">
            <a:avLst/>
          </a:prstGeom>
          <a:noFill/>
        </p:spPr>
        <p:txBody>
          <a:bodyPr wrap="square" rtlCol="0">
            <a:spAutoFit/>
          </a:bodyPr>
          <a:lstStyle/>
          <a:p>
            <a:pPr algn="ctr"/>
            <a:r>
              <a:rPr lang="es-AR" sz="3200" b="1" dirty="0">
                <a:effectLst>
                  <a:outerShdw blurRad="38100" dist="38100" dir="2700000" algn="tl">
                    <a:srgbClr val="000000">
                      <a:alpha val="43137"/>
                    </a:srgbClr>
                  </a:outerShdw>
                </a:effectLst>
              </a:rPr>
              <a:t>FECHA LÍMITE:</a:t>
            </a:r>
          </a:p>
          <a:p>
            <a:pPr algn="ctr"/>
            <a:r>
              <a:rPr lang="es-AR" sz="3200" b="1" dirty="0">
                <a:effectLst>
                  <a:outerShdw blurRad="38100" dist="38100" dir="2700000" algn="tl">
                    <a:srgbClr val="000000">
                      <a:alpha val="43137"/>
                    </a:srgbClr>
                  </a:outerShdw>
                </a:effectLst>
              </a:rPr>
              <a:t> 28 DE FEBRERO 2026</a:t>
            </a:r>
          </a:p>
        </p:txBody>
      </p:sp>
    </p:spTree>
    <p:extLst>
      <p:ext uri="{BB962C8B-B14F-4D97-AF65-F5344CB8AC3E}">
        <p14:creationId xmlns:p14="http://schemas.microsoft.com/office/powerpoint/2010/main" val="140154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704528" y="1937488"/>
            <a:ext cx="8229600" cy="530225"/>
          </a:xfrm>
          <a:prstGeom prst="rect">
            <a:avLst/>
          </a:prstGeom>
        </p:spPr>
        <p:txBody>
          <a:bodyPr>
            <a:noAutofit/>
          </a:bodyPr>
          <a:lstStyle/>
          <a:p>
            <a:pPr algn="l"/>
            <a:r>
              <a:rPr lang="es-AR" sz="2800" b="1" dirty="0">
                <a:solidFill>
                  <a:srgbClr val="0070C0"/>
                </a:solidFill>
              </a:rPr>
              <a:t>Deben presentar:</a:t>
            </a:r>
            <a:br>
              <a:rPr lang="es-AR" sz="2800" b="1" dirty="0">
                <a:solidFill>
                  <a:srgbClr val="0070C0"/>
                </a:solidFill>
              </a:rPr>
            </a:br>
            <a:r>
              <a:rPr lang="es-AR" sz="2800" dirty="0">
                <a:solidFill>
                  <a:srgbClr val="0070C0"/>
                </a:solidFill>
              </a:rPr>
              <a:t>Datos generales</a:t>
            </a:r>
            <a:r>
              <a:rPr lang="es-AR" sz="2800" b="1" dirty="0">
                <a:solidFill>
                  <a:srgbClr val="0070C0"/>
                </a:solidFill>
              </a:rPr>
              <a:t/>
            </a:r>
            <a:br>
              <a:rPr lang="es-AR" sz="2800" b="1" dirty="0">
                <a:solidFill>
                  <a:srgbClr val="0070C0"/>
                </a:solidFill>
              </a:rPr>
            </a:br>
            <a:r>
              <a:rPr lang="es-AR" sz="2800" dirty="0">
                <a:solidFill>
                  <a:srgbClr val="0070C0"/>
                </a:solidFill>
              </a:rPr>
              <a:t>Cuadro 6 – 7.1 - 9</a:t>
            </a:r>
            <a:br>
              <a:rPr lang="es-AR" sz="2800" dirty="0">
                <a:solidFill>
                  <a:srgbClr val="0070C0"/>
                </a:solidFill>
              </a:rPr>
            </a:br>
            <a:r>
              <a:rPr lang="es-AR" sz="2800" dirty="0">
                <a:solidFill>
                  <a:srgbClr val="0070C0"/>
                </a:solidFill>
              </a:rPr>
              <a:t>Cuadro 10.2, 10.2.1, 10.2.2, 10.2.3 (Ahorro Inversión Financiamiento y cuadros anexos)</a:t>
            </a:r>
            <a:br>
              <a:rPr lang="es-AR" sz="2800" dirty="0">
                <a:solidFill>
                  <a:srgbClr val="0070C0"/>
                </a:solidFill>
              </a:rPr>
            </a:br>
            <a:r>
              <a:rPr lang="es-AR" sz="2800" dirty="0">
                <a:solidFill>
                  <a:srgbClr val="0070C0"/>
                </a:solidFill>
              </a:rPr>
              <a:t>Cuadro 15 Inventario de Inversiones Financieras</a:t>
            </a:r>
            <a:br>
              <a:rPr lang="es-AR" sz="2800" dirty="0">
                <a:solidFill>
                  <a:srgbClr val="0070C0"/>
                </a:solidFill>
              </a:rPr>
            </a:br>
            <a:r>
              <a:rPr lang="es-AR" sz="2800" dirty="0">
                <a:solidFill>
                  <a:srgbClr val="0070C0"/>
                </a:solidFill>
              </a:rPr>
              <a:t>Estados Contables (Balance, Estado de Resultados, Estado de Evolución de Patrimonio Neto, Estado de Origen y aplicación de Fondos) y sus correspondientes Notas y Anexos</a:t>
            </a:r>
            <a:endParaRPr lang="es-AR" sz="2800" dirty="0">
              <a:solidFill>
                <a:srgbClr val="0070C0"/>
              </a:solidFill>
            </a:endParaRPr>
          </a:p>
        </p:txBody>
      </p:sp>
      <p:sp>
        <p:nvSpPr>
          <p:cNvPr id="6" name="Rectangle 1"/>
          <p:cNvSpPr>
            <a:spLocks noChangeArrowheads="1"/>
          </p:cNvSpPr>
          <p:nvPr/>
        </p:nvSpPr>
        <p:spPr bwMode="auto">
          <a:xfrm>
            <a:off x="2797823" y="357780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s-AR" altLang="es-AR" sz="1800">
              <a:latin typeface="Arial" pitchFamily="34" charset="0"/>
              <a:cs typeface="Arial" pitchFamily="34" charset="0"/>
            </a:endParaRPr>
          </a:p>
        </p:txBody>
      </p:sp>
      <p:sp>
        <p:nvSpPr>
          <p:cNvPr id="7" name="1 Título"/>
          <p:cNvSpPr txBox="1">
            <a:spLocks/>
          </p:cNvSpPr>
          <p:nvPr/>
        </p:nvSpPr>
        <p:spPr>
          <a:xfrm>
            <a:off x="838200" y="1314872"/>
            <a:ext cx="8229600" cy="529568"/>
          </a:xfrm>
          <a:prstGeom prst="rect">
            <a:avLst/>
          </a:prstGeom>
        </p:spPr>
        <p:txBody>
          <a:bodyP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AR" sz="4000" b="1" dirty="0">
                <a:solidFill>
                  <a:schemeClr val="accent4">
                    <a:lumMod val="75000"/>
                  </a:schemeClr>
                </a:solidFill>
              </a:rPr>
              <a:t>Universidades Nacionales</a:t>
            </a:r>
          </a:p>
        </p:txBody>
      </p:sp>
    </p:spTree>
    <p:extLst>
      <p:ext uri="{BB962C8B-B14F-4D97-AF65-F5344CB8AC3E}">
        <p14:creationId xmlns:p14="http://schemas.microsoft.com/office/powerpoint/2010/main" val="1019108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992560" y="1484784"/>
            <a:ext cx="8229600" cy="530225"/>
          </a:xfrm>
          <a:prstGeom prst="rect">
            <a:avLst/>
          </a:prstGeom>
        </p:spPr>
        <p:txBody>
          <a:bodyPr>
            <a:normAutofit fontScale="90000"/>
          </a:bodyPr>
          <a:lstStyle/>
          <a:p>
            <a:r>
              <a:rPr lang="es-AR" sz="4000" b="1" dirty="0">
                <a:solidFill>
                  <a:srgbClr val="0070C0"/>
                </a:solidFill>
              </a:rPr>
              <a:t>Carga mediante SIFEP</a:t>
            </a:r>
            <a:br>
              <a:rPr lang="es-AR" sz="4000" b="1" dirty="0">
                <a:solidFill>
                  <a:srgbClr val="0070C0"/>
                </a:solidFill>
              </a:rPr>
            </a:br>
            <a:endParaRPr lang="es-AR" sz="4000" b="1" dirty="0">
              <a:solidFill>
                <a:srgbClr val="FF0000"/>
              </a:solidFill>
            </a:endParaRPr>
          </a:p>
        </p:txBody>
      </p:sp>
      <p:sp>
        <p:nvSpPr>
          <p:cNvPr id="3" name="2 Marcador de contenido"/>
          <p:cNvSpPr>
            <a:spLocks noGrp="1"/>
          </p:cNvSpPr>
          <p:nvPr>
            <p:ph idx="4294967295"/>
          </p:nvPr>
        </p:nvSpPr>
        <p:spPr>
          <a:xfrm>
            <a:off x="776344" y="2348880"/>
            <a:ext cx="8429625" cy="3744416"/>
          </a:xfrm>
          <a:prstGeom prst="rect">
            <a:avLst/>
          </a:prstGeom>
        </p:spPr>
        <p:txBody>
          <a:bodyPr>
            <a:noAutofit/>
          </a:bodyPr>
          <a:lstStyle/>
          <a:p>
            <a:pPr algn="just"/>
            <a:r>
              <a:rPr lang="es-AR" sz="2000" dirty="0">
                <a:solidFill>
                  <a:schemeClr val="accent1">
                    <a:lumMod val="75000"/>
                  </a:schemeClr>
                </a:solidFill>
              </a:rPr>
              <a:t>Se carga información general de contactos en las opciones DATOS GENERALES, CUENTA AIF, ESTADOS </a:t>
            </a:r>
            <a:r>
              <a:rPr lang="es-AR" sz="2000" dirty="0" smtClean="0">
                <a:solidFill>
                  <a:schemeClr val="accent1">
                    <a:lumMod val="75000"/>
                  </a:schemeClr>
                </a:solidFill>
              </a:rPr>
              <a:t>CONTABLES, </a:t>
            </a:r>
            <a:r>
              <a:rPr lang="es-AR" sz="2000" b="1" dirty="0" smtClean="0">
                <a:solidFill>
                  <a:schemeClr val="accent1">
                    <a:lumMod val="75000"/>
                  </a:schemeClr>
                </a:solidFill>
              </a:rPr>
              <a:t>ÚLTIMOS </a:t>
            </a:r>
            <a:r>
              <a:rPr lang="es-AR" sz="2000" b="1" dirty="0">
                <a:solidFill>
                  <a:schemeClr val="accent1">
                    <a:lumMod val="75000"/>
                  </a:schemeClr>
                </a:solidFill>
              </a:rPr>
              <a:t>ESTADOS CONTABLES AUDITADOS POR AGN</a:t>
            </a:r>
          </a:p>
          <a:p>
            <a:pPr algn="just"/>
            <a:r>
              <a:rPr lang="es-AR" sz="2000" dirty="0">
                <a:solidFill>
                  <a:schemeClr val="accent1">
                    <a:lumMod val="75000"/>
                  </a:schemeClr>
                </a:solidFill>
              </a:rPr>
              <a:t>La información de AIF y ESTADOS CONTABLES se ingresa cargando en SIFEP los archivos </a:t>
            </a:r>
            <a:r>
              <a:rPr lang="es-AR" sz="2000" dirty="0" err="1">
                <a:solidFill>
                  <a:schemeClr val="accent1">
                    <a:lumMod val="75000"/>
                  </a:schemeClr>
                </a:solidFill>
              </a:rPr>
              <a:t>Template</a:t>
            </a:r>
            <a:r>
              <a:rPr lang="es-AR" sz="2000" dirty="0">
                <a:solidFill>
                  <a:schemeClr val="accent1">
                    <a:lumMod val="75000"/>
                  </a:schemeClr>
                </a:solidFill>
              </a:rPr>
              <a:t> (que pueden completarse manualmente o bien obtenerse del Pilagá) y se deben remitir a la CGN mediante el botón ENVIAR cuando la información esté conformada.</a:t>
            </a:r>
          </a:p>
          <a:p>
            <a:pPr algn="just"/>
            <a:r>
              <a:rPr lang="es-AR" sz="2000" dirty="0">
                <a:solidFill>
                  <a:schemeClr val="accent1">
                    <a:lumMod val="75000"/>
                  </a:schemeClr>
                </a:solidFill>
              </a:rPr>
              <a:t>Una vez completada y guardada la carga el formulario queda en estado INGRESADO.   Recordar proceder al ENVIO para que CGN pueda verlo.</a:t>
            </a:r>
          </a:p>
          <a:p>
            <a:pPr algn="just"/>
            <a:endParaRPr lang="es-AR" sz="2000" dirty="0">
              <a:solidFill>
                <a:schemeClr val="accent1">
                  <a:lumMod val="75000"/>
                </a:schemeClr>
              </a:solidFill>
            </a:endParaRPr>
          </a:p>
        </p:txBody>
      </p:sp>
    </p:spTree>
    <p:extLst>
      <p:ext uri="{BB962C8B-B14F-4D97-AF65-F5344CB8AC3E}">
        <p14:creationId xmlns:p14="http://schemas.microsoft.com/office/powerpoint/2010/main" val="3858648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646238"/>
            <a:ext cx="8429625" cy="3781425"/>
          </a:xfrm>
          <a:prstGeom prst="rect">
            <a:avLst/>
          </a:prstGeom>
        </p:spPr>
        <p:txBody>
          <a:bodyPr>
            <a:noAutofit/>
          </a:bodyPr>
          <a:lstStyle/>
          <a:p>
            <a:pPr algn="just"/>
            <a:endParaRPr lang="es-AR" sz="2400" dirty="0">
              <a:solidFill>
                <a:schemeClr val="accent1">
                  <a:lumMod val="75000"/>
                </a:schemeClr>
              </a:solidFill>
            </a:endParaRPr>
          </a:p>
          <a:p>
            <a:pPr algn="just"/>
            <a:endParaRPr lang="es-AR" sz="2400" dirty="0">
              <a:solidFill>
                <a:schemeClr val="accent1">
                  <a:lumMod val="75000"/>
                </a:schemeClr>
              </a:solidFill>
            </a:endParaRPr>
          </a:p>
        </p:txBody>
      </p:sp>
      <p:sp>
        <p:nvSpPr>
          <p:cNvPr id="6" name="Rectangle 1"/>
          <p:cNvSpPr>
            <a:spLocks noChangeArrowheads="1"/>
          </p:cNvSpPr>
          <p:nvPr/>
        </p:nvSpPr>
        <p:spPr bwMode="auto">
          <a:xfrm>
            <a:off x="2185991" y="357780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s-AR" altLang="es-AR" sz="1800">
              <a:latin typeface="Arial" pitchFamily="34" charset="0"/>
              <a:cs typeface="Arial" pitchFamily="34" charset="0"/>
            </a:endParaRPr>
          </a:p>
        </p:txBody>
      </p:sp>
      <p:sp>
        <p:nvSpPr>
          <p:cNvPr id="7" name="6 Rectángulo"/>
          <p:cNvSpPr/>
          <p:nvPr/>
        </p:nvSpPr>
        <p:spPr>
          <a:xfrm>
            <a:off x="755848" y="1803588"/>
            <a:ext cx="8373616" cy="3785652"/>
          </a:xfrm>
          <a:prstGeom prst="rect">
            <a:avLst/>
          </a:prstGeom>
        </p:spPr>
        <p:txBody>
          <a:bodyPr wrap="square">
            <a:spAutoFit/>
          </a:bodyPr>
          <a:lstStyle/>
          <a:p>
            <a:r>
              <a:rPr lang="es-AR" sz="2000" b="1" dirty="0">
                <a:solidFill>
                  <a:srgbClr val="7030A0"/>
                </a:solidFill>
              </a:rPr>
              <a:t>Formulario Cuenta AIF</a:t>
            </a:r>
            <a:br>
              <a:rPr lang="es-AR" sz="2000" b="1" dirty="0">
                <a:solidFill>
                  <a:srgbClr val="7030A0"/>
                </a:solidFill>
              </a:rPr>
            </a:br>
            <a:r>
              <a:rPr lang="es-AR" sz="2000" dirty="0">
                <a:solidFill>
                  <a:schemeClr val="accent1">
                    <a:lumMod val="75000"/>
                  </a:schemeClr>
                </a:solidFill>
              </a:rPr>
              <a:t>La carga es mediante un </a:t>
            </a:r>
            <a:r>
              <a:rPr lang="es-AR" sz="2000" dirty="0" err="1">
                <a:solidFill>
                  <a:schemeClr val="accent1">
                    <a:lumMod val="75000"/>
                  </a:schemeClr>
                </a:solidFill>
              </a:rPr>
              <a:t>Template</a:t>
            </a:r>
            <a:r>
              <a:rPr lang="es-AR" sz="2000" dirty="0">
                <a:solidFill>
                  <a:schemeClr val="accent1">
                    <a:lumMod val="75000"/>
                  </a:schemeClr>
                </a:solidFill>
              </a:rPr>
              <a:t> que se puede descargar desde el SIFEP y completarse manualmente, o bien obtenerse desde el Pilagá.</a:t>
            </a:r>
          </a:p>
          <a:p>
            <a:r>
              <a:rPr lang="es-AR" sz="2000" dirty="0">
                <a:solidFill>
                  <a:schemeClr val="accent1">
                    <a:lumMod val="75000"/>
                  </a:schemeClr>
                </a:solidFill>
              </a:rPr>
              <a:t>El formulario consta de cuatro solapas: AIF, Transferencias, Bienes y Servicios, e IRD. </a:t>
            </a:r>
            <a:br>
              <a:rPr lang="es-AR" sz="2000" dirty="0">
                <a:solidFill>
                  <a:schemeClr val="accent1">
                    <a:lumMod val="75000"/>
                  </a:schemeClr>
                </a:solidFill>
              </a:rPr>
            </a:br>
            <a:r>
              <a:rPr lang="es-AR" sz="2000" b="1" dirty="0">
                <a:solidFill>
                  <a:schemeClr val="accent1">
                    <a:lumMod val="75000"/>
                  </a:schemeClr>
                </a:solidFill>
              </a:rPr>
              <a:t>AIF</a:t>
            </a:r>
          </a:p>
          <a:p>
            <a:r>
              <a:rPr lang="es-AR" sz="2000" dirty="0">
                <a:solidFill>
                  <a:schemeClr val="accent1">
                    <a:lumMod val="75000"/>
                  </a:schemeClr>
                </a:solidFill>
              </a:rPr>
              <a:t>Contiene el esquema Ahorro – Inversión - Financiamiento definido en el Manual de Cierre de Ejercicio</a:t>
            </a:r>
          </a:p>
          <a:p>
            <a:r>
              <a:rPr lang="es-AR" sz="2000" b="1" dirty="0">
                <a:solidFill>
                  <a:schemeClr val="accent1">
                    <a:lumMod val="75000"/>
                  </a:schemeClr>
                </a:solidFill>
              </a:rPr>
              <a:t>Transferencias</a:t>
            </a:r>
            <a:r>
              <a:rPr lang="es-AR" sz="2000" dirty="0">
                <a:solidFill>
                  <a:schemeClr val="accent1">
                    <a:lumMod val="75000"/>
                  </a:schemeClr>
                </a:solidFill>
              </a:rPr>
              <a:t>, contiene el detalle de dicho rubro que es muy relevante para los controles de cierre y la consolidación de la información a nivel SPN</a:t>
            </a:r>
          </a:p>
          <a:p>
            <a:r>
              <a:rPr lang="es-AR" sz="2000" b="1" dirty="0">
                <a:solidFill>
                  <a:schemeClr val="accent1">
                    <a:lumMod val="75000"/>
                  </a:schemeClr>
                </a:solidFill>
              </a:rPr>
              <a:t>Bienes y Servicios </a:t>
            </a:r>
            <a:r>
              <a:rPr lang="es-AR" sz="2000" dirty="0">
                <a:solidFill>
                  <a:schemeClr val="accent1">
                    <a:lumMod val="75000"/>
                  </a:schemeClr>
                </a:solidFill>
              </a:rPr>
              <a:t>e </a:t>
            </a:r>
            <a:r>
              <a:rPr lang="es-AR" sz="2000" b="1" dirty="0">
                <a:solidFill>
                  <a:schemeClr val="accent1">
                    <a:lumMod val="75000"/>
                  </a:schemeClr>
                </a:solidFill>
              </a:rPr>
              <a:t>IRD</a:t>
            </a:r>
            <a:r>
              <a:rPr lang="es-AR" sz="2000" dirty="0">
                <a:solidFill>
                  <a:schemeClr val="accent1">
                    <a:lumMod val="75000"/>
                  </a:schemeClr>
                </a:solidFill>
              </a:rPr>
              <a:t> detalle de rubros relevantes para el análisis y para abastecer estadísticas fiscales.</a:t>
            </a:r>
          </a:p>
        </p:txBody>
      </p:sp>
    </p:spTree>
    <p:extLst>
      <p:ext uri="{BB962C8B-B14F-4D97-AF65-F5344CB8AC3E}">
        <p14:creationId xmlns:p14="http://schemas.microsoft.com/office/powerpoint/2010/main" val="385864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1646238"/>
            <a:ext cx="8429625" cy="3781425"/>
          </a:xfrm>
          <a:prstGeom prst="rect">
            <a:avLst/>
          </a:prstGeom>
        </p:spPr>
        <p:txBody>
          <a:bodyPr>
            <a:noAutofit/>
          </a:bodyPr>
          <a:lstStyle/>
          <a:p>
            <a:pPr algn="just"/>
            <a:endParaRPr lang="es-AR" sz="2400" dirty="0">
              <a:solidFill>
                <a:schemeClr val="accent1">
                  <a:lumMod val="75000"/>
                </a:schemeClr>
              </a:solidFill>
            </a:endParaRPr>
          </a:p>
          <a:p>
            <a:pPr algn="just"/>
            <a:endParaRPr lang="es-AR" sz="2400" dirty="0">
              <a:solidFill>
                <a:schemeClr val="accent1">
                  <a:lumMod val="75000"/>
                </a:schemeClr>
              </a:solidFill>
            </a:endParaRPr>
          </a:p>
        </p:txBody>
      </p:sp>
      <p:sp>
        <p:nvSpPr>
          <p:cNvPr id="6" name="Rectangle 1"/>
          <p:cNvSpPr>
            <a:spLocks noChangeArrowheads="1"/>
          </p:cNvSpPr>
          <p:nvPr/>
        </p:nvSpPr>
        <p:spPr bwMode="auto">
          <a:xfrm>
            <a:off x="2185991" y="357780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s-AR" altLang="es-AR" sz="1800">
              <a:latin typeface="Arial" pitchFamily="34" charset="0"/>
              <a:cs typeface="Arial" pitchFamily="34" charset="0"/>
            </a:endParaRPr>
          </a:p>
        </p:txBody>
      </p:sp>
      <p:sp>
        <p:nvSpPr>
          <p:cNvPr id="7" name="6 Rectángulo"/>
          <p:cNvSpPr/>
          <p:nvPr/>
        </p:nvSpPr>
        <p:spPr>
          <a:xfrm>
            <a:off x="766192" y="1196752"/>
            <a:ext cx="8373616" cy="4642681"/>
          </a:xfrm>
          <a:prstGeom prst="rect">
            <a:avLst/>
          </a:prstGeom>
        </p:spPr>
        <p:txBody>
          <a:bodyPr wrap="square">
            <a:spAutoFit/>
          </a:bodyPr>
          <a:lstStyle/>
          <a:p>
            <a:endParaRPr lang="es-AR" b="1" dirty="0">
              <a:solidFill>
                <a:schemeClr val="accent1">
                  <a:lumMod val="75000"/>
                </a:schemeClr>
              </a:solidFill>
            </a:endParaRPr>
          </a:p>
          <a:p>
            <a:r>
              <a:rPr lang="es-AR" b="1" dirty="0">
                <a:solidFill>
                  <a:schemeClr val="accent1">
                    <a:lumMod val="75000"/>
                  </a:schemeClr>
                </a:solidFill>
              </a:rPr>
              <a:t>Validaciones del Sistema</a:t>
            </a:r>
          </a:p>
          <a:p>
            <a:r>
              <a:rPr lang="es-AR" b="1" dirty="0">
                <a:solidFill>
                  <a:schemeClr val="accent1">
                    <a:lumMod val="75000"/>
                  </a:schemeClr>
                </a:solidFill>
              </a:rPr>
              <a:t>No puede ser enviado si  la tabla de Datos Generales  está vacía.</a:t>
            </a:r>
          </a:p>
          <a:p>
            <a:endParaRPr lang="es-AR" dirty="0">
              <a:solidFill>
                <a:schemeClr val="accent1">
                  <a:lumMod val="75000"/>
                </a:schemeClr>
              </a:solidFill>
            </a:endParaRPr>
          </a:p>
          <a:p>
            <a:pPr algn="just"/>
            <a:r>
              <a:rPr lang="es-AR" dirty="0">
                <a:solidFill>
                  <a:schemeClr val="accent1">
                    <a:lumMod val="75000"/>
                  </a:schemeClr>
                </a:solidFill>
              </a:rPr>
              <a:t>El sistema valida la consistencia del esquema AIF, controlando el siguiente cálculo: (Ingresos Corrientes + Ingresos de Capital + Fuentes Financieras) - (Gastos Corrientes + Gastos de capital + Aplicaciones Financieras) = 0 (CERO).</a:t>
            </a:r>
          </a:p>
          <a:p>
            <a:pPr algn="just"/>
            <a:endParaRPr lang="es-AR" dirty="0">
              <a:solidFill>
                <a:schemeClr val="accent1">
                  <a:lumMod val="75000"/>
                </a:schemeClr>
              </a:solidFill>
            </a:endParaRPr>
          </a:p>
          <a:p>
            <a:pPr algn="just"/>
            <a:r>
              <a:rPr lang="es-AR" dirty="0">
                <a:solidFill>
                  <a:schemeClr val="accent1">
                    <a:lumMod val="75000"/>
                  </a:schemeClr>
                </a:solidFill>
              </a:rPr>
              <a:t>El valor que se cargue para IRD en el AIF según la desagregación establecida debe coincidir con el total que se informó en la solapa IRD.</a:t>
            </a:r>
          </a:p>
          <a:p>
            <a:pPr algn="just"/>
            <a:endParaRPr lang="es-AR" dirty="0">
              <a:solidFill>
                <a:schemeClr val="accent1">
                  <a:lumMod val="75000"/>
                </a:schemeClr>
              </a:solidFill>
            </a:endParaRPr>
          </a:p>
          <a:p>
            <a:pPr algn="just"/>
            <a:r>
              <a:rPr lang="es-AR" dirty="0">
                <a:solidFill>
                  <a:schemeClr val="accent1">
                    <a:lumMod val="75000"/>
                  </a:schemeClr>
                </a:solidFill>
              </a:rPr>
              <a:t>En el caso que no se cumpla con alguna de las mencionadas validaciones, el formulario </a:t>
            </a:r>
            <a:r>
              <a:rPr lang="es-AR" b="1" i="1" dirty="0">
                <a:solidFill>
                  <a:schemeClr val="accent1">
                    <a:lumMod val="75000"/>
                  </a:schemeClr>
                </a:solidFill>
              </a:rPr>
              <a:t>no se podrá</a:t>
            </a:r>
            <a:r>
              <a:rPr lang="es-AR" dirty="0">
                <a:solidFill>
                  <a:schemeClr val="accent1">
                    <a:lumMod val="75000"/>
                  </a:schemeClr>
                </a:solidFill>
              </a:rPr>
              <a:t> enviar al OR.</a:t>
            </a:r>
            <a:endParaRPr lang="es-AR" b="1" dirty="0">
              <a:solidFill>
                <a:schemeClr val="accent1">
                  <a:lumMod val="75000"/>
                </a:schemeClr>
              </a:solidFill>
            </a:endParaRPr>
          </a:p>
        </p:txBody>
      </p:sp>
    </p:spTree>
    <p:extLst>
      <p:ext uri="{BB962C8B-B14F-4D97-AF65-F5344CB8AC3E}">
        <p14:creationId xmlns:p14="http://schemas.microsoft.com/office/powerpoint/2010/main" val="4253690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idx="4294967295"/>
          </p:nvPr>
        </p:nvSpPr>
        <p:spPr>
          <a:xfrm>
            <a:off x="704528" y="1412776"/>
            <a:ext cx="8785225" cy="474662"/>
          </a:xfrm>
          <a:prstGeom prst="rect">
            <a:avLst/>
          </a:prstGeom>
        </p:spPr>
        <p:txBody>
          <a:bodyPr>
            <a:noAutofit/>
          </a:bodyPr>
          <a:lstStyle/>
          <a:p>
            <a:r>
              <a:rPr lang="es-AR" sz="3200" b="1" dirty="0">
                <a:solidFill>
                  <a:srgbClr val="0070C0"/>
                </a:solidFill>
              </a:rPr>
              <a:t>Envío de observaciones - Recepción de Respuestas</a:t>
            </a:r>
          </a:p>
        </p:txBody>
      </p:sp>
      <p:sp>
        <p:nvSpPr>
          <p:cNvPr id="3" name="2 Marcador de contenido"/>
          <p:cNvSpPr>
            <a:spLocks noGrp="1"/>
          </p:cNvSpPr>
          <p:nvPr>
            <p:ph idx="4294967295"/>
          </p:nvPr>
        </p:nvSpPr>
        <p:spPr>
          <a:xfrm>
            <a:off x="737393" y="2276872"/>
            <a:ext cx="8431213" cy="3960440"/>
          </a:xfrm>
          <a:prstGeom prst="rect">
            <a:avLst/>
          </a:prstGeom>
        </p:spPr>
        <p:txBody>
          <a:bodyPr>
            <a:noAutofit/>
          </a:bodyPr>
          <a:lstStyle/>
          <a:p>
            <a:pPr algn="just"/>
            <a:r>
              <a:rPr lang="es-AR" sz="2000" b="1" dirty="0">
                <a:solidFill>
                  <a:schemeClr val="accent1">
                    <a:lumMod val="75000"/>
                  </a:schemeClr>
                </a:solidFill>
              </a:rPr>
              <a:t>Observaciones:  </a:t>
            </a:r>
            <a:r>
              <a:rPr lang="es-AR" sz="2000" dirty="0">
                <a:solidFill>
                  <a:schemeClr val="accent1">
                    <a:lumMod val="75000"/>
                  </a:schemeClr>
                </a:solidFill>
              </a:rPr>
              <a:t>Se enviarán Nota en GDE vía mail.</a:t>
            </a:r>
          </a:p>
          <a:p>
            <a:pPr algn="just"/>
            <a:r>
              <a:rPr lang="es-AR" sz="2000" b="1" dirty="0">
                <a:solidFill>
                  <a:schemeClr val="accent1">
                    <a:lumMod val="75000"/>
                  </a:schemeClr>
                </a:solidFill>
              </a:rPr>
              <a:t>Respuestas: </a:t>
            </a:r>
            <a:r>
              <a:rPr lang="es-AR" sz="2000" dirty="0">
                <a:solidFill>
                  <a:schemeClr val="accent1">
                    <a:lumMod val="75000"/>
                  </a:schemeClr>
                </a:solidFill>
              </a:rPr>
              <a:t>Nota firmada enviada por mail</a:t>
            </a:r>
          </a:p>
          <a:p>
            <a:pPr algn="just"/>
            <a:r>
              <a:rPr lang="es-AR" sz="2000" b="1" dirty="0">
                <a:solidFill>
                  <a:schemeClr val="accent1">
                    <a:lumMod val="75000"/>
                  </a:schemeClr>
                </a:solidFill>
              </a:rPr>
              <a:t>Reemplazo de cuadros: </a:t>
            </a:r>
            <a:r>
              <a:rPr lang="es-AR" sz="2000" dirty="0">
                <a:solidFill>
                  <a:schemeClr val="accent1">
                    <a:lumMod val="75000"/>
                  </a:schemeClr>
                </a:solidFill>
              </a:rPr>
              <a:t>se deberá enviar un nuevo cuadro en el SIFEP</a:t>
            </a:r>
          </a:p>
          <a:p>
            <a:pPr algn="just"/>
            <a:r>
              <a:rPr lang="es-AR" sz="2000" dirty="0">
                <a:solidFill>
                  <a:schemeClr val="accent1">
                    <a:lumMod val="75000"/>
                  </a:schemeClr>
                </a:solidFill>
              </a:rPr>
              <a:t>Las observaciones y respuestas referidas al cuadro 15 - Inventario de Inversiones Financieras - se efectuarán y remitirán, respectivamente, a través del correo electrónico: inversionesfinancieras@mecon.gov.ar. </a:t>
            </a:r>
          </a:p>
          <a:p>
            <a:pPr algn="just"/>
            <a:endParaRPr lang="es-AR" sz="2000" b="1" dirty="0">
              <a:solidFill>
                <a:schemeClr val="accent1">
                  <a:lumMod val="75000"/>
                </a:schemeClr>
              </a:solidFill>
            </a:endParaRPr>
          </a:p>
          <a:p>
            <a:pPr marL="457200" lvl="1" indent="0" algn="just">
              <a:buNone/>
            </a:pPr>
            <a:endParaRPr lang="es-AR" sz="1800" dirty="0">
              <a:solidFill>
                <a:schemeClr val="accent1">
                  <a:lumMod val="75000"/>
                </a:schemeClr>
              </a:solidFill>
            </a:endParaRPr>
          </a:p>
        </p:txBody>
      </p:sp>
    </p:spTree>
    <p:extLst>
      <p:ext uri="{BB962C8B-B14F-4D97-AF65-F5344CB8AC3E}">
        <p14:creationId xmlns:p14="http://schemas.microsoft.com/office/powerpoint/2010/main" val="2867647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0" y="2405169"/>
            <a:ext cx="9906000" cy="541337"/>
          </a:xfrm>
          <a:prstGeom prst="rect">
            <a:avLst/>
          </a:prstGeom>
        </p:spPr>
        <p:txBody>
          <a:bodyPr/>
          <a:lstStyle/>
          <a:p>
            <a:r>
              <a:rPr lang="es-AR" sz="3200" b="1" dirty="0">
                <a:solidFill>
                  <a:srgbClr val="7030A0"/>
                </a:solidFill>
              </a:rPr>
              <a:t>Devengado</a:t>
            </a:r>
            <a:br>
              <a:rPr lang="es-AR" sz="3200" b="1" dirty="0">
                <a:solidFill>
                  <a:srgbClr val="7030A0"/>
                </a:solidFill>
              </a:rPr>
            </a:br>
            <a:r>
              <a:rPr lang="es-AR" sz="3200" b="1" dirty="0">
                <a:solidFill>
                  <a:srgbClr val="00B050"/>
                </a:solidFill>
              </a:rPr>
              <a:t/>
            </a:r>
            <a:br>
              <a:rPr lang="es-AR" sz="3200" b="1" dirty="0">
                <a:solidFill>
                  <a:srgbClr val="00B050"/>
                </a:solidFill>
              </a:rPr>
            </a:br>
            <a:r>
              <a:rPr lang="es-AR" sz="2400" b="1" dirty="0">
                <a:solidFill>
                  <a:schemeClr val="tx2">
                    <a:lumMod val="75000"/>
                  </a:schemeClr>
                </a:solidFill>
              </a:rPr>
              <a:t/>
            </a:r>
            <a:br>
              <a:rPr lang="es-AR" sz="2400" b="1" dirty="0">
                <a:solidFill>
                  <a:schemeClr val="tx2">
                    <a:lumMod val="75000"/>
                  </a:schemeClr>
                </a:solidFill>
              </a:rPr>
            </a:br>
            <a:r>
              <a:rPr lang="es-AR" sz="1800" b="1" dirty="0">
                <a:solidFill>
                  <a:schemeClr val="tx2">
                    <a:lumMod val="75000"/>
                  </a:schemeClr>
                </a:solidFill>
              </a:rPr>
              <a:t/>
            </a:r>
            <a:br>
              <a:rPr lang="es-AR" sz="1800" b="1" dirty="0">
                <a:solidFill>
                  <a:schemeClr val="tx2">
                    <a:lumMod val="75000"/>
                  </a:schemeClr>
                </a:solidFill>
              </a:rPr>
            </a:br>
            <a:r>
              <a:rPr lang="es-AR" sz="1800" b="1" dirty="0">
                <a:solidFill>
                  <a:schemeClr val="tx2">
                    <a:lumMod val="75000"/>
                  </a:schemeClr>
                </a:solidFill>
              </a:rPr>
              <a:t/>
            </a:r>
            <a:br>
              <a:rPr lang="es-AR" sz="1800" b="1" dirty="0">
                <a:solidFill>
                  <a:schemeClr val="tx2">
                    <a:lumMod val="75000"/>
                  </a:schemeClr>
                </a:solidFill>
              </a:rPr>
            </a:br>
            <a:endParaRPr lang="es-AR" sz="1600" b="1" dirty="0">
              <a:solidFill>
                <a:schemeClr val="tx2">
                  <a:lumMod val="75000"/>
                </a:schemeClr>
              </a:solidFill>
            </a:endParaRPr>
          </a:p>
        </p:txBody>
      </p:sp>
      <p:sp>
        <p:nvSpPr>
          <p:cNvPr id="3" name="1 Título"/>
          <p:cNvSpPr txBox="1">
            <a:spLocks/>
          </p:cNvSpPr>
          <p:nvPr/>
        </p:nvSpPr>
        <p:spPr>
          <a:xfrm>
            <a:off x="0" y="1700808"/>
            <a:ext cx="9906000" cy="4755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AR" sz="3200" b="1" dirty="0">
                <a:solidFill>
                  <a:srgbClr val="0070C0"/>
                </a:solidFill>
              </a:rPr>
              <a:t>Registro de Transferencias</a:t>
            </a:r>
          </a:p>
        </p:txBody>
      </p:sp>
      <p:sp>
        <p:nvSpPr>
          <p:cNvPr id="4" name="3 Rectángulo"/>
          <p:cNvSpPr/>
          <p:nvPr/>
        </p:nvSpPr>
        <p:spPr>
          <a:xfrm>
            <a:off x="920552" y="3218200"/>
            <a:ext cx="8064896" cy="1938992"/>
          </a:xfrm>
          <a:prstGeom prst="rect">
            <a:avLst/>
          </a:prstGeom>
        </p:spPr>
        <p:txBody>
          <a:bodyPr wrap="square">
            <a:spAutoFit/>
          </a:bodyPr>
          <a:lstStyle/>
          <a:p>
            <a:pPr marL="285750" indent="-285750" algn="just">
              <a:buFont typeface="Arial" panose="020B0604020202020204" pitchFamily="34" charset="0"/>
              <a:buChar char="•"/>
            </a:pPr>
            <a:r>
              <a:rPr lang="es-AR" sz="2000" dirty="0">
                <a:solidFill>
                  <a:schemeClr val="tx2">
                    <a:lumMod val="75000"/>
                  </a:schemeClr>
                </a:solidFill>
              </a:rPr>
              <a:t>Permite consolidar y calcular el resultado del Sector Público Nacional no Financiero (eliminando operaciones entre las distintas entidades que abultan el resultado del </a:t>
            </a:r>
            <a:r>
              <a:rPr lang="es-AR" sz="2000" dirty="0" err="1">
                <a:solidFill>
                  <a:schemeClr val="tx2">
                    <a:lumMod val="75000"/>
                  </a:schemeClr>
                </a:solidFill>
              </a:rPr>
              <a:t>SPNnoF</a:t>
            </a:r>
            <a:r>
              <a:rPr lang="es-AR" sz="2000" dirty="0">
                <a:solidFill>
                  <a:schemeClr val="tx2">
                    <a:lumMod val="75000"/>
                  </a:schemeClr>
                </a:solidFill>
              </a:rPr>
              <a:t>)</a:t>
            </a:r>
          </a:p>
          <a:p>
            <a:pPr marL="285750" indent="-285750" algn="just">
              <a:buFont typeface="Arial" panose="020B0604020202020204" pitchFamily="34" charset="0"/>
              <a:buChar char="•"/>
            </a:pPr>
            <a:endParaRPr lang="es-AR" sz="2000" dirty="0">
              <a:solidFill>
                <a:schemeClr val="tx2">
                  <a:lumMod val="75000"/>
                </a:schemeClr>
              </a:solidFill>
            </a:endParaRPr>
          </a:p>
          <a:p>
            <a:pPr marL="285750" indent="-285750" algn="just">
              <a:buFont typeface="Arial" panose="020B0604020202020204" pitchFamily="34" charset="0"/>
              <a:buChar char="•"/>
            </a:pPr>
            <a:r>
              <a:rPr lang="es-AR" sz="2000" dirty="0">
                <a:solidFill>
                  <a:schemeClr val="tx2">
                    <a:lumMod val="75000"/>
                  </a:schemeClr>
                </a:solidFill>
              </a:rPr>
              <a:t>Posibilita resolver las sucesivas observaciones de AGN en cada auditoría sobre la Cuenta de Inversión respecto de las operaciones no eliminadas.</a:t>
            </a:r>
            <a:endParaRPr lang="es-AR" sz="2000" dirty="0"/>
          </a:p>
        </p:txBody>
      </p:sp>
    </p:spTree>
    <p:extLst>
      <p:ext uri="{BB962C8B-B14F-4D97-AF65-F5344CB8AC3E}">
        <p14:creationId xmlns:p14="http://schemas.microsoft.com/office/powerpoint/2010/main" val="1285121702"/>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4710</TotalTime>
  <Words>889</Words>
  <Application>Microsoft Office PowerPoint</Application>
  <PresentationFormat>A4 Paper (210x297 mm)</PresentationFormat>
  <Paragraphs>155</Paragraphs>
  <Slides>29</Slides>
  <Notes>16</Notes>
  <HiddenSlides>0</HiddenSlides>
  <MMClips>0</MMClips>
  <ScaleCrop>false</ScaleCrop>
  <HeadingPairs>
    <vt:vector size="4" baseType="variant">
      <vt:variant>
        <vt:lpstr>Theme</vt:lpstr>
      </vt:variant>
      <vt:variant>
        <vt:i4>4</vt:i4>
      </vt:variant>
      <vt:variant>
        <vt:lpstr>Slide Titles</vt:lpstr>
      </vt:variant>
      <vt:variant>
        <vt:i4>29</vt:i4>
      </vt:variant>
    </vt:vector>
  </HeadingPairs>
  <TitlesOfParts>
    <vt:vector size="33" baseType="lpstr">
      <vt:lpstr>Diseño personalizado</vt:lpstr>
      <vt:lpstr>Tema de Office</vt:lpstr>
      <vt:lpstr>1_Diseño personalizado</vt:lpstr>
      <vt:lpstr>Espiral</vt:lpstr>
      <vt:lpstr>PowerPoint Presentation</vt:lpstr>
      <vt:lpstr>PowerPoint Presentation</vt:lpstr>
      <vt:lpstr>Presentación de cuadros de cierre e información complementaria</vt:lpstr>
      <vt:lpstr>Deben presentar: Datos generales Cuadro 6 – 7.1 - 9 Cuadro 10.2, 10.2.1, 10.2.2, 10.2.3 (Ahorro Inversión Financiamiento y cuadros anexos) Cuadro 15 Inventario de Inversiones Financieras Estados Contables (Balance, Estado de Resultados, Estado de Evolución de Patrimonio Neto, Estado de Origen y aplicación de Fondos) y sus correspondientes Notas y Anexos</vt:lpstr>
      <vt:lpstr>Carga mediante SIFEP </vt:lpstr>
      <vt:lpstr>PowerPoint Presentation</vt:lpstr>
      <vt:lpstr>PowerPoint Presentation</vt:lpstr>
      <vt:lpstr>Envío de observaciones - Recepción de Respuestas</vt:lpstr>
      <vt:lpstr>Devengado     </vt:lpstr>
      <vt:lpstr> IMPORTANTE:   Las transferencias recibidas de la Administración Nacional deben registrarse por el devengado (que se informa trimestralmente desde la CGN).  Esto se cruza con el Esidif.  No se deben registrar los créditos asignados.    </vt:lpstr>
      <vt:lpstr>Carga en SIFEP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¡Muchas gracias!  Pueden contactarnos en:  sifepdaif@mecon.gov.ar   (por AIF)     sifepdpc@mecon.gov.ar  (por EECC) lmuino@mecon.gov.ar        (por EECC) inversionesfinancieras@mecon.gov.ar (Cuadro 15) </vt:lpstr>
      <vt:lpstr>PowerPoint Presentation</vt:lpstr>
      <vt:lpstr>Cierre de Ejercicio​ Y Ejecución Presupuestaria​  ​ Subsecretaria de Políticas Universitarias​  Universidades Publicas</vt:lpstr>
      <vt:lpstr>Marco Normativo:​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III JORNADA DE CONTADURÍAS JURISDICCIONALES</dc:title>
  <dc:creator>Andrea Nievas</dc:creator>
  <cp:lastModifiedBy>Lucas Martín Muiño</cp:lastModifiedBy>
  <cp:revision>253</cp:revision>
  <cp:lastPrinted>2017-12-14T18:50:08Z</cp:lastPrinted>
  <dcterms:created xsi:type="dcterms:W3CDTF">2017-10-18T20:01:29Z</dcterms:created>
  <dcterms:modified xsi:type="dcterms:W3CDTF">2025-12-11T19:11:58Z</dcterms:modified>
</cp:coreProperties>
</file>