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</p:sldMasterIdLst>
  <p:notesMasterIdLst>
    <p:notesMasterId r:id="rId27"/>
  </p:notesMasterIdLst>
  <p:sldIdLst>
    <p:sldId id="306" r:id="rId3"/>
    <p:sldId id="257" r:id="rId4"/>
    <p:sldId id="258" r:id="rId5"/>
    <p:sldId id="259" r:id="rId6"/>
    <p:sldId id="285" r:id="rId7"/>
    <p:sldId id="260" r:id="rId8"/>
    <p:sldId id="261" r:id="rId9"/>
    <p:sldId id="286" r:id="rId10"/>
    <p:sldId id="287" r:id="rId11"/>
    <p:sldId id="288" r:id="rId12"/>
    <p:sldId id="263" r:id="rId13"/>
    <p:sldId id="289" r:id="rId14"/>
    <p:sldId id="291" r:id="rId15"/>
    <p:sldId id="267" r:id="rId16"/>
    <p:sldId id="268" r:id="rId17"/>
    <p:sldId id="292" r:id="rId18"/>
    <p:sldId id="270" r:id="rId19"/>
    <p:sldId id="295" r:id="rId20"/>
    <p:sldId id="296" r:id="rId21"/>
    <p:sldId id="272" r:id="rId22"/>
    <p:sldId id="300" r:id="rId23"/>
    <p:sldId id="301" r:id="rId24"/>
    <p:sldId id="305" r:id="rId25"/>
    <p:sldId id="281" r:id="rId26"/>
  </p:sldIdLst>
  <p:sldSz cx="12192000" cy="6858000"/>
  <p:notesSz cx="6858000" cy="9926638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Roboto" charset="0"/>
      <p:regular r:id="rId32"/>
      <p:bold r:id="rId33"/>
      <p:italic r:id="rId34"/>
      <p:boldItalic r:id="rId35"/>
    </p:embeddedFont>
    <p:embeddedFont>
      <p:font typeface="Lora" charset="0"/>
      <p:regular r:id="rId36"/>
      <p:bold r:id="rId37"/>
      <p:italic r:id="rId38"/>
      <p:boldItalic r:id="rId39"/>
    </p:embeddedFont>
    <p:embeddedFont>
      <p:font typeface="Encode Sans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45">
          <p15:clr>
            <a:srgbClr val="9AA0A6"/>
          </p15:clr>
        </p15:guide>
        <p15:guide id="2" orient="horz" pos="510">
          <p15:clr>
            <a:srgbClr val="9AA0A6"/>
          </p15:clr>
        </p15:guide>
        <p15:guide id="3" pos="1970">
          <p15:clr>
            <a:srgbClr val="9AA0A6"/>
          </p15:clr>
        </p15:guide>
        <p15:guide id="4" pos="6844">
          <p15:clr>
            <a:srgbClr val="9AA0A6"/>
          </p15:clr>
        </p15:guide>
        <p15:guide id="5" pos="6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73A1E39-1F43-4899-BAFF-2644E73FBA9E}">
  <a:tblStyle styleId="{273A1E39-1F43-4899-BAFF-2644E73FBA9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716" y="-726"/>
      </p:cViewPr>
      <p:guideLst>
        <p:guide orient="horz" pos="645"/>
        <p:guide orient="horz" pos="510"/>
        <p:guide pos="1971"/>
        <p:guide pos="6844"/>
        <p:guide pos="6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901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1280341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717750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44335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CF2E0C-A9A4-58B0-794A-E95B0A6FC2BD}" type="slidenum">
              <a:rPr/>
              <a:pPr>
                <a:defRPr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" name="Google Shape;3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9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21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3" name="Google Shape;4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2abfd72b0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2abfd72b0f6_0_3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g2abfd72b0f6_0_36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24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" type="blank">
  <p:cSld name="BLANK">
    <p:bg>
      <p:bgPr>
        <a:solidFill>
          <a:srgbClr val="090A1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868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558211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98835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6868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ECON" type="blank" userDrawn="1">
  <p:cSld name="MECON">
    <p:bg>
      <p:bgPr>
        <a:solidFill>
          <a:srgbClr val="090A1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8899344" name="Google Shape;16;p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6994809" name="Google Shape;17;p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7756138" name="Google Shape;18;p2"/>
          <p:cNvSpPr txBox="1">
            <a:spLocks noGrp="1"/>
          </p:cNvSpPr>
          <p:nvPr>
            <p:ph type="sldNum" idx="12"/>
          </p:nvPr>
        </p:nvSpPr>
        <p:spPr bwMode="auto"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04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ECON 2" userDrawn="1">
  <p:cSld name="MECON 2">
    <p:bg>
      <p:bgPr>
        <a:solidFill>
          <a:srgbClr val="090A1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979825" name="Google Shape;20;p3"/>
          <p:cNvSpPr txBox="1">
            <a:spLocks noGrp="1"/>
          </p:cNvSpPr>
          <p:nvPr>
            <p:ph type="sldNum" idx="12"/>
          </p:nvPr>
        </p:nvSpPr>
        <p:spPr bwMode="auto"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  <p:sp>
        <p:nvSpPr>
          <p:cNvPr id="1645770676" name="Google Shape;21;p3"/>
          <p:cNvSpPr/>
          <p:nvPr/>
        </p:nvSpPr>
        <p:spPr bwMode="auto">
          <a:xfrm flipH="1">
            <a:off x="-136350" y="-68825"/>
            <a:ext cx="2890200" cy="7065600"/>
          </a:xfrm>
          <a:prstGeom prst="rect">
            <a:avLst/>
          </a:prstGeom>
          <a:solidFill>
            <a:srgbClr val="25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400"/>
              <a:defRPr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MECON 1" userDrawn="1">
  <p:cSld name="MECON 1">
    <p:bg>
      <p:bgPr>
        <a:solidFill>
          <a:srgbClr val="282A4E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95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_TEXT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753179" name="Google Shape;24;p5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7604917" name="Google Shape;25;p5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91737472" name="Google Shape;26;p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8685673" name="Google Shape;27;p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8583941" name="Google Shape;28;p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9627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BJECT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8846955" name="Google Shape;30;p6"/>
          <p:cNvSpPr/>
          <p:nvPr/>
        </p:nvSpPr>
        <p:spPr bwMode="auto"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25618819" name="Google Shape;31;p6"/>
          <p:cNvSpPr/>
          <p:nvPr/>
        </p:nvSpPr>
        <p:spPr bwMode="auto"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713602139" name="Google Shape;32;p6"/>
          <p:cNvSpPr/>
          <p:nvPr/>
        </p:nvSpPr>
        <p:spPr bwMode="auto"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144897274" name="Google Shape;33;p6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65434469" name="Google Shape;34;p6"/>
          <p:cNvSpPr txBox="1">
            <a:spLocks noGrp="1"/>
          </p:cNvSpPr>
          <p:nvPr>
            <p:ph type="body" idx="1"/>
          </p:nvPr>
        </p:nvSpPr>
        <p:spPr bwMode="auto"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01292813" name="Google Shape;35;p6"/>
          <p:cNvSpPr txBox="1">
            <a:spLocks noGrp="1"/>
          </p:cNvSpPr>
          <p:nvPr>
            <p:ph type="dt" idx="10"/>
          </p:nvPr>
        </p:nvSpPr>
        <p:spPr bwMode="auto"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2734379" name="Google Shape;36;p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2940460" name="Google Shape;37;p6"/>
          <p:cNvSpPr txBox="1">
            <a:spLocks noGrp="1"/>
          </p:cNvSpPr>
          <p:nvPr>
            <p:ph type="sldNum" idx="12"/>
          </p:nvPr>
        </p:nvSpPr>
        <p:spPr bwMode="auto"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154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ECTION_HEADER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0996871" name="Google Shape;39;p7"/>
          <p:cNvSpPr/>
          <p:nvPr/>
        </p:nvSpPr>
        <p:spPr bwMode="auto"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0513431" name="Google Shape;40;p7"/>
          <p:cNvSpPr/>
          <p:nvPr/>
        </p:nvSpPr>
        <p:spPr bwMode="auto"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2176283" name="Google Shape;41;p7"/>
          <p:cNvSpPr txBox="1">
            <a:spLocks noGrp="1"/>
          </p:cNvSpPr>
          <p:nvPr>
            <p:ph type="title"/>
          </p:nvPr>
        </p:nvSpPr>
        <p:spPr bwMode="auto"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2364660" name="Google Shape;42;p7"/>
          <p:cNvSpPr txBox="1">
            <a:spLocks noGrp="1"/>
          </p:cNvSpPr>
          <p:nvPr>
            <p:ph type="body" idx="1"/>
          </p:nvPr>
        </p:nvSpPr>
        <p:spPr bwMode="auto"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82979892" name="Google Shape;43;p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662477" name="Google Shape;44;p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1605087" name="Google Shape;45;p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15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_OBJECTS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9897088" name="Google Shape;47;p8"/>
          <p:cNvSpPr/>
          <p:nvPr/>
        </p:nvSpPr>
        <p:spPr bwMode="auto"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7633681" name="Google Shape;48;p8"/>
          <p:cNvSpPr/>
          <p:nvPr/>
        </p:nvSpPr>
        <p:spPr bwMode="auto"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28488067" name="Google Shape;49;p8"/>
          <p:cNvSpPr/>
          <p:nvPr/>
        </p:nvSpPr>
        <p:spPr bwMode="auto"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835773056" name="Google Shape;50;p8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50863644" name="Google Shape;51;p8"/>
          <p:cNvSpPr txBox="1">
            <a:spLocks noGrp="1"/>
          </p:cNvSpPr>
          <p:nvPr>
            <p:ph type="body" idx="1"/>
          </p:nvPr>
        </p:nvSpPr>
        <p:spPr bwMode="auto"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9521092" name="Google Shape;52;p8"/>
          <p:cNvSpPr txBox="1">
            <a:spLocks noGrp="1"/>
          </p:cNvSpPr>
          <p:nvPr>
            <p:ph type="body" idx="2"/>
          </p:nvPr>
        </p:nvSpPr>
        <p:spPr bwMode="auto"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8150769" name="Google Shape;53;p8"/>
          <p:cNvSpPr txBox="1">
            <a:spLocks noGrp="1"/>
          </p:cNvSpPr>
          <p:nvPr>
            <p:ph type="dt" idx="10"/>
          </p:nvPr>
        </p:nvSpPr>
        <p:spPr bwMode="auto"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4303623" name="Google Shape;54;p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576465" name="Google Shape;55;p8"/>
          <p:cNvSpPr txBox="1">
            <a:spLocks noGrp="1"/>
          </p:cNvSpPr>
          <p:nvPr>
            <p:ph type="sldNum" idx="12"/>
          </p:nvPr>
        </p:nvSpPr>
        <p:spPr bwMode="auto"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90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2">
  <p:cSld name="BLANK_2">
    <p:bg>
      <p:bgPr>
        <a:solidFill>
          <a:srgbClr val="090A1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36351" y="-68825"/>
            <a:ext cx="2890200" cy="7065600"/>
          </a:xfrm>
          <a:prstGeom prst="rect">
            <a:avLst/>
          </a:prstGeom>
          <a:solidFill>
            <a:srgbClr val="25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WO_OBJECTS_WITH_TEXT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8979825" name="Google Shape;57;p9"/>
          <p:cNvSpPr/>
          <p:nvPr/>
        </p:nvSpPr>
        <p:spPr bwMode="auto"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23810055" name="Google Shape;58;p9"/>
          <p:cNvSpPr/>
          <p:nvPr/>
        </p:nvSpPr>
        <p:spPr bwMode="auto"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5849252" name="Google Shape;59;p9"/>
          <p:cNvSpPr/>
          <p:nvPr/>
        </p:nvSpPr>
        <p:spPr bwMode="auto"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43206807" name="Google Shape;60;p9"/>
          <p:cNvSpPr txBox="1">
            <a:spLocks noGrp="1"/>
          </p:cNvSpPr>
          <p:nvPr>
            <p:ph type="title"/>
          </p:nvPr>
        </p:nvSpPr>
        <p:spPr bwMode="auto"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89593446" name="Google Shape;61;p9"/>
          <p:cNvSpPr txBox="1">
            <a:spLocks noGrp="1"/>
          </p:cNvSpPr>
          <p:nvPr>
            <p:ph type="body" idx="1"/>
          </p:nvPr>
        </p:nvSpPr>
        <p:spPr bwMode="auto"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155938245" name="Google Shape;62;p9"/>
          <p:cNvSpPr txBox="1">
            <a:spLocks noGrp="1"/>
          </p:cNvSpPr>
          <p:nvPr>
            <p:ph type="body" idx="2"/>
          </p:nvPr>
        </p:nvSpPr>
        <p:spPr bwMode="auto"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31190571" name="Google Shape;63;p9"/>
          <p:cNvSpPr txBox="1">
            <a:spLocks noGrp="1"/>
          </p:cNvSpPr>
          <p:nvPr>
            <p:ph type="body" idx="3"/>
          </p:nvPr>
        </p:nvSpPr>
        <p:spPr bwMode="auto"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184559864" name="Google Shape;64;p9"/>
          <p:cNvSpPr txBox="1">
            <a:spLocks noGrp="1"/>
          </p:cNvSpPr>
          <p:nvPr>
            <p:ph type="body" idx="4"/>
          </p:nvPr>
        </p:nvSpPr>
        <p:spPr bwMode="auto"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7561699" name="Google Shape;65;p9"/>
          <p:cNvSpPr txBox="1">
            <a:spLocks noGrp="1"/>
          </p:cNvSpPr>
          <p:nvPr>
            <p:ph type="dt" idx="10"/>
          </p:nvPr>
        </p:nvSpPr>
        <p:spPr bwMode="auto"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91438763" name="Google Shape;66;p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19945512" name="Google Shape;67;p9"/>
          <p:cNvSpPr txBox="1">
            <a:spLocks noGrp="1"/>
          </p:cNvSpPr>
          <p:nvPr>
            <p:ph type="sldNum" idx="12"/>
          </p:nvPr>
        </p:nvSpPr>
        <p:spPr bwMode="auto"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46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_ONLY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7460455" name="Google Shape;69;p10"/>
          <p:cNvSpPr/>
          <p:nvPr/>
        </p:nvSpPr>
        <p:spPr bwMode="auto">
          <a:xfrm>
            <a:off x="665853" y="1533525"/>
            <a:ext cx="10917063" cy="379094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54444940" name="Google Shape;70;p10"/>
          <p:cNvSpPr/>
          <p:nvPr/>
        </p:nvSpPr>
        <p:spPr bwMode="auto"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70273659" name="Google Shape;71;p10"/>
          <p:cNvSpPr txBox="1">
            <a:spLocks noGrp="1"/>
          </p:cNvSpPr>
          <p:nvPr>
            <p:ph type="title"/>
          </p:nvPr>
        </p:nvSpPr>
        <p:spPr bwMode="auto"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97918365" name="Google Shape;72;p1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7986352" name="Google Shape;73;p1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1221883" name="Google Shape;74;p1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267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OBJECT_WITH_CAPTION_TEXT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5159369" name="Google Shape;76;p11"/>
          <p:cNvSpPr/>
          <p:nvPr/>
        </p:nvSpPr>
        <p:spPr bwMode="auto"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041853043" name="Google Shape;77;p11"/>
          <p:cNvSpPr/>
          <p:nvPr/>
        </p:nvSpPr>
        <p:spPr bwMode="auto"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50087672" name="Google Shape;78;p11"/>
          <p:cNvSpPr txBox="1">
            <a:spLocks noGrp="1"/>
          </p:cNvSpPr>
          <p:nvPr>
            <p:ph type="title"/>
          </p:nvPr>
        </p:nvSpPr>
        <p:spPr bwMode="auto"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71703146" name="Google Shape;79;p11"/>
          <p:cNvSpPr txBox="1">
            <a:spLocks noGrp="1"/>
          </p:cNvSpPr>
          <p:nvPr>
            <p:ph type="body" idx="1"/>
          </p:nvPr>
        </p:nvSpPr>
        <p:spPr bwMode="auto"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5382134" name="Google Shape;80;p11"/>
          <p:cNvSpPr txBox="1">
            <a:spLocks noGrp="1"/>
          </p:cNvSpPr>
          <p:nvPr>
            <p:ph type="body" idx="2"/>
          </p:nvPr>
        </p:nvSpPr>
        <p:spPr bwMode="auto"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2116588625" name="Google Shape;81;p11"/>
          <p:cNvSpPr txBox="1">
            <a:spLocks noGrp="1"/>
          </p:cNvSpPr>
          <p:nvPr>
            <p:ph type="dt" idx="10"/>
          </p:nvPr>
        </p:nvSpPr>
        <p:spPr bwMode="auto"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2520439" name="Google Shape;82;p1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9998988" name="Google Shape;83;p1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383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PICTURE_WITH_CAPTION_TEXT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10096" name="Google Shape;85;p12"/>
          <p:cNvSpPr/>
          <p:nvPr/>
        </p:nvSpPr>
        <p:spPr bwMode="auto"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946623655" name="Google Shape;86;p12"/>
          <p:cNvSpPr/>
          <p:nvPr/>
        </p:nvSpPr>
        <p:spPr bwMode="auto"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Avenir"/>
              <a:buNone/>
              <a:defRPr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12936072" name="Google Shape;87;p12"/>
          <p:cNvSpPr txBox="1">
            <a:spLocks noGrp="1"/>
          </p:cNvSpPr>
          <p:nvPr>
            <p:ph type="title"/>
          </p:nvPr>
        </p:nvSpPr>
        <p:spPr bwMode="auto"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26420480" name="Google Shape;88;p12"/>
          <p:cNvSpPr>
            <a:spLocks noGrp="1"/>
          </p:cNvSpPr>
          <p:nvPr>
            <p:ph type="pic" idx="2"/>
          </p:nvPr>
        </p:nvSpPr>
        <p:spPr bwMode="auto"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1617936935" name="Google Shape;89;p12"/>
          <p:cNvSpPr txBox="1">
            <a:spLocks noGrp="1"/>
          </p:cNvSpPr>
          <p:nvPr>
            <p:ph type="body" idx="1"/>
          </p:nvPr>
        </p:nvSpPr>
        <p:spPr bwMode="auto"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447406618" name="Google Shape;90;p12"/>
          <p:cNvSpPr txBox="1">
            <a:spLocks noGrp="1"/>
          </p:cNvSpPr>
          <p:nvPr>
            <p:ph type="dt" idx="10"/>
          </p:nvPr>
        </p:nvSpPr>
        <p:spPr bwMode="auto"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4649598" name="Google Shape;91;p1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91123125" name="Google Shape;92;p1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8223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ERTICAL_TITLE_AND_VERTICAL_TEXT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944143" name="Google Shape;94;p13"/>
          <p:cNvSpPr txBox="1">
            <a:spLocks noGrp="1"/>
          </p:cNvSpPr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9568187" name="Google Shape;95;p13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1395447" name="Google Shape;96;p1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5944958" name="Google Shape;97;p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43123777" name="Google Shape;98;p1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004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057732" name="Google Shape;100;p14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2296138" name="Google Shape;101;p14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619897698" name="Google Shape;102;p1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9413085" name="Google Shape;103;p1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35787566" name="Google Shape;104;p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77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1">
  <p:cSld name="BLANK_1">
    <p:bg>
      <p:bgPr>
        <a:solidFill>
          <a:srgbClr val="282A4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558211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98835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58210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98835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345936" y="3203689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115568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40496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65854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0109660" name="Google Shape;10;p1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15986835" name="Google Shape;11;p1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1pPr>
            <a:lvl2pPr marL="914400" marR="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2pPr>
            <a:lvl3pPr marL="1371600" marR="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3pPr>
            <a:lvl4pPr marL="1828800" marR="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4pPr>
            <a:lvl5pPr marL="2286000" marR="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795547960" name="Google Shape;12;p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00375647" name="Google Shape;13;p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539921850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</a:defRPr>
            </a:lvl9pPr>
          </a:lstStyle>
          <a:p>
            <a:pPr>
              <a:defRPr/>
            </a:pPr>
            <a:fld id="{00000000-1234-1234-1234-123412341234}" type="slidenum">
              <a:rPr lang="es-AR"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670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252C4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598031" name="Google Shape;109;p15"/>
          <p:cNvSpPr txBox="1"/>
          <p:nvPr/>
        </p:nvSpPr>
        <p:spPr bwMode="auto">
          <a:xfrm>
            <a:off x="1085064" y="873349"/>
            <a:ext cx="9838903" cy="2301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4BD0FF"/>
              </a:buClr>
              <a:buSzPts val="4400"/>
            </a:pPr>
            <a:r>
              <a:rPr lang="es-AR" altLang="es-AR" sz="5000" b="1" dirty="0">
                <a:solidFill>
                  <a:srgbClr val="FFFFFF"/>
                </a:solidFill>
                <a:latin typeface="Lora"/>
                <a:ea typeface="Lora"/>
                <a:cs typeface="Lora"/>
              </a:rPr>
              <a:t>Puntos críticos en el desarrollo de las tareas de vacunación  </a:t>
            </a:r>
          </a:p>
        </p:txBody>
      </p:sp>
      <p:pic>
        <p:nvPicPr>
          <p:cNvPr id="1553576112" name="Picture 6" descr="mecon+sagyp+senasa (1)-01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073860" y="5357487"/>
            <a:ext cx="5803406" cy="99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1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10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3;p21"/>
          <p:cNvSpPr txBox="1"/>
          <p:nvPr/>
        </p:nvSpPr>
        <p:spPr>
          <a:xfrm>
            <a:off x="3253501" y="551300"/>
            <a:ext cx="8607687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Almacenamiento: Control diario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154653" y="1341438"/>
            <a:ext cx="8713787" cy="4608512"/>
            <a:chOff x="179389" y="1341438"/>
            <a:chExt cx="8713786" cy="4608512"/>
          </a:xfrm>
        </p:grpSpPr>
        <p:pic>
          <p:nvPicPr>
            <p:cNvPr id="12" name="Picture 3" descr="fot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9" y="1341438"/>
              <a:ext cx="5076825" cy="42418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fot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263" y="1412877"/>
              <a:ext cx="3744912" cy="1827213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6" descr="http://www.pce-iberica.es/medidor-detalles-tecnicos/images/termografo-pce-ht11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4126" y="3714750"/>
              <a:ext cx="3765550" cy="18288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14 Rectángulo"/>
            <p:cNvSpPr/>
            <p:nvPr/>
          </p:nvSpPr>
          <p:spPr>
            <a:xfrm>
              <a:off x="5724526" y="3284540"/>
              <a:ext cx="2887663" cy="358775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Planilla de control diario</a:t>
              </a:r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6732589" y="5619750"/>
              <a:ext cx="1933575" cy="33020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termógrafo</a:t>
              </a:r>
            </a:p>
          </p:txBody>
        </p:sp>
        <p:sp>
          <p:nvSpPr>
            <p:cNvPr id="21" name="20 Flecha arriba"/>
            <p:cNvSpPr/>
            <p:nvPr/>
          </p:nvSpPr>
          <p:spPr>
            <a:xfrm>
              <a:off x="1819276" y="4276727"/>
              <a:ext cx="314325" cy="1019175"/>
            </a:xfrm>
            <a:prstGeom prst="upArrow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 lang="es-ES" dirty="0">
                <a:solidFill>
                  <a:srgbClr val="000000"/>
                </a:solidFill>
                <a:latin typeface="Lora"/>
                <a:ea typeface="Lora"/>
                <a:cs typeface="Lora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133475" y="5410200"/>
              <a:ext cx="1828800" cy="374650"/>
            </a:xfrm>
            <a:prstGeom prst="rect">
              <a:avLst/>
            </a:prstGeom>
            <a:solidFill>
              <a:srgbClr val="B2B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" dirty="0">
                  <a:solidFill>
                    <a:srgbClr val="000000"/>
                  </a:solidFill>
                  <a:latin typeface="Lora"/>
                  <a:ea typeface="Lora"/>
                  <a:cs typeface="Lora"/>
                </a:rPr>
                <a:t>termómetro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2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4568475" y="2883325"/>
            <a:ext cx="6782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ES" sz="50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Stock de vacuna </a:t>
            </a:r>
            <a:endParaRPr lang="es-ES" sz="50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2682325" y="1938563"/>
            <a:ext cx="1392475" cy="2784714"/>
          </a:xfrm>
          <a:custGeom>
            <a:avLst/>
            <a:gdLst/>
            <a:ahLst/>
            <a:cxnLst/>
            <a:rect l="l" t="t" r="r" b="b"/>
            <a:pathLst>
              <a:path w="22751" h="45500" fill="none" extrusionOk="0">
                <a:moveTo>
                  <a:pt x="1" y="0"/>
                </a:moveTo>
                <a:cubicBezTo>
                  <a:pt x="6138" y="0"/>
                  <a:pt x="11709" y="2402"/>
                  <a:pt x="15779" y="6338"/>
                </a:cubicBezTo>
                <a:cubicBezTo>
                  <a:pt x="20082" y="10475"/>
                  <a:pt x="22750" y="16312"/>
                  <a:pt x="22750" y="22750"/>
                </a:cubicBezTo>
                <a:cubicBezTo>
                  <a:pt x="22750" y="29421"/>
                  <a:pt x="19882" y="35426"/>
                  <a:pt x="15312" y="39595"/>
                </a:cubicBezTo>
                <a:cubicBezTo>
                  <a:pt x="11275" y="43265"/>
                  <a:pt x="5905" y="45500"/>
                  <a:pt x="1" y="4550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12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Stock de vacuna </a:t>
            </a:r>
            <a:endParaRPr lang="es-AR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es-AR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Objetivo:</a:t>
            </a:r>
          </a:p>
          <a:p>
            <a:pPr>
              <a:buSzPts val="2800"/>
            </a:pPr>
            <a:endParaRPr lang="es-AR" sz="28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MX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s-ES" sz="2100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Determinar que la suma de las dosis aplicadas, más las dosis perdidas más el stock existente sea igual a la cantidad de dosis compradas más el remanente de la campaña anterior</a:t>
            </a:r>
          </a:p>
          <a:p>
            <a:pPr algn="ctr">
              <a:buClr>
                <a:schemeClr val="dk1"/>
              </a:buClr>
              <a:buSzPts val="1100"/>
            </a:pPr>
            <a:endParaRPr lang="es-ES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endParaRPr lang="es-ES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algn="ctr">
              <a:buClr>
                <a:schemeClr val="dk1"/>
              </a:buClr>
              <a:buSzPts val="1100"/>
            </a:pPr>
            <a:r>
              <a:rPr lang="es-ES" sz="2100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Dosis aplicadas + dosis perdidas + stock existente = Dosis compradas + remanente de dosis de la campaña anterior  </a:t>
            </a:r>
          </a:p>
          <a:p>
            <a:pPr algn="ctr">
              <a:buClr>
                <a:schemeClr val="dk1"/>
              </a:buClr>
              <a:buSzPts val="1100"/>
            </a:pPr>
            <a:endParaRPr lang="es-ES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Google Shape;194;p23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3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2" name="Google Shape;195;p23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98;p23"/>
          <p:cNvSpPr/>
          <p:nvPr/>
        </p:nvSpPr>
        <p:spPr bwMode="auto">
          <a:xfrm>
            <a:off x="689813" y="551300"/>
            <a:ext cx="337568" cy="675106"/>
          </a:xfrm>
          <a:custGeom>
            <a:avLst/>
            <a:gdLst/>
            <a:ahLst/>
            <a:cxnLst/>
            <a:rect l="l" t="t" r="r" b="b"/>
            <a:pathLst>
              <a:path w="22751" h="45500" fill="none" extrusionOk="0">
                <a:moveTo>
                  <a:pt x="1" y="0"/>
                </a:moveTo>
                <a:cubicBezTo>
                  <a:pt x="6138" y="0"/>
                  <a:pt x="11709" y="2402"/>
                  <a:pt x="15779" y="6338"/>
                </a:cubicBezTo>
                <a:cubicBezTo>
                  <a:pt x="20082" y="10475"/>
                  <a:pt x="22750" y="16312"/>
                  <a:pt x="22750" y="22750"/>
                </a:cubicBezTo>
                <a:cubicBezTo>
                  <a:pt x="22750" y="29421"/>
                  <a:pt x="19882" y="35426"/>
                  <a:pt x="15312" y="39595"/>
                </a:cubicBezTo>
                <a:cubicBezTo>
                  <a:pt x="11275" y="43265"/>
                  <a:pt x="5905" y="45500"/>
                  <a:pt x="1" y="4550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74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13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/>
              <a:t>Que hay que </a:t>
            </a:r>
            <a:r>
              <a:rPr lang="es-AR" dirty="0" smtClean="0"/>
              <a:t>hacer: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1. Registros </a:t>
            </a:r>
            <a:r>
              <a:rPr lang="es-AR" dirty="0"/>
              <a:t>actualizados de entrada con cantidad de frascos, marca, serie y vencimiento</a:t>
            </a:r>
          </a:p>
          <a:p>
            <a:r>
              <a:rPr lang="es-AR" dirty="0" smtClean="0"/>
              <a:t>2. Registros </a:t>
            </a:r>
            <a:r>
              <a:rPr lang="es-AR" dirty="0"/>
              <a:t>diarios de entrega de vacunas a los vacunadores</a:t>
            </a:r>
          </a:p>
          <a:p>
            <a:r>
              <a:rPr lang="es-AR" dirty="0" smtClean="0"/>
              <a:t>3. Vacuna </a:t>
            </a:r>
            <a:r>
              <a:rPr lang="es-AR" dirty="0"/>
              <a:t>aplicada</a:t>
            </a:r>
          </a:p>
          <a:p>
            <a:r>
              <a:rPr lang="es-AR" dirty="0" smtClean="0"/>
              <a:t>4. Pérdidas</a:t>
            </a:r>
            <a:endParaRPr lang="es-AR" dirty="0"/>
          </a:p>
          <a:p>
            <a:r>
              <a:rPr lang="es-AR" dirty="0" smtClean="0"/>
              <a:t>5. Excedente </a:t>
            </a:r>
            <a:r>
              <a:rPr lang="es-AR" dirty="0"/>
              <a:t>de vacunas</a:t>
            </a:r>
          </a:p>
          <a:p>
            <a:r>
              <a:rPr lang="es-AR" dirty="0" smtClean="0"/>
              <a:t>6. Acciones </a:t>
            </a:r>
            <a:r>
              <a:rPr lang="es-AR" dirty="0"/>
              <a:t>controladas y auditadas por la OL de SENASA.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 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Excedentes </a:t>
            </a:r>
            <a:r>
              <a:rPr lang="es-AR" dirty="0"/>
              <a:t>de dosis.</a:t>
            </a:r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remitos.</a:t>
            </a:r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registro de pérdidas.</a:t>
            </a:r>
          </a:p>
          <a:p>
            <a:endParaRPr lang="es-AR" dirty="0"/>
          </a:p>
          <a:p>
            <a:r>
              <a:rPr lang="es-AR" dirty="0" smtClean="0"/>
              <a:t>- Balance </a:t>
            </a:r>
            <a:r>
              <a:rPr lang="es-AR" dirty="0"/>
              <a:t>al final de cada campaña.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13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Stock de vacuna </a:t>
            </a:r>
            <a:endParaRPr lang="es-AR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" name="Google Shape;194;p23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3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0" name="Google Shape;195;p23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198;p23"/>
          <p:cNvSpPr/>
          <p:nvPr/>
        </p:nvSpPr>
        <p:spPr bwMode="auto">
          <a:xfrm>
            <a:off x="689813" y="551300"/>
            <a:ext cx="337568" cy="675106"/>
          </a:xfrm>
          <a:custGeom>
            <a:avLst/>
            <a:gdLst/>
            <a:ahLst/>
            <a:cxnLst/>
            <a:rect l="l" t="t" r="r" b="b"/>
            <a:pathLst>
              <a:path w="22751" h="45500" fill="none" extrusionOk="0">
                <a:moveTo>
                  <a:pt x="1" y="0"/>
                </a:moveTo>
                <a:cubicBezTo>
                  <a:pt x="6138" y="0"/>
                  <a:pt x="11709" y="2402"/>
                  <a:pt x="15779" y="6338"/>
                </a:cubicBezTo>
                <a:cubicBezTo>
                  <a:pt x="20082" y="10475"/>
                  <a:pt x="22750" y="16312"/>
                  <a:pt x="22750" y="22750"/>
                </a:cubicBezTo>
                <a:cubicBezTo>
                  <a:pt x="22750" y="29421"/>
                  <a:pt x="19882" y="35426"/>
                  <a:pt x="15312" y="39595"/>
                </a:cubicBezTo>
                <a:cubicBezTo>
                  <a:pt x="11275" y="43265"/>
                  <a:pt x="5905" y="45500"/>
                  <a:pt x="1" y="4550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512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6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6"/>
          <p:cNvSpPr txBox="1"/>
          <p:nvPr/>
        </p:nvSpPr>
        <p:spPr>
          <a:xfrm>
            <a:off x="4568475" y="2846275"/>
            <a:ext cx="6023100" cy="1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5000" b="1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1" name="Google Shape;341;p26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1732775" y="1938550"/>
            <a:ext cx="2342027" cy="2784746"/>
          </a:xfrm>
          <a:custGeom>
            <a:avLst/>
            <a:gdLst/>
            <a:ahLst/>
            <a:cxnLst/>
            <a:rect l="l" t="t" r="r" b="b"/>
            <a:pathLst>
              <a:path w="38295" h="45534" fill="none" extrusionOk="0">
                <a:moveTo>
                  <a:pt x="15545" y="1"/>
                </a:moveTo>
                <a:cubicBezTo>
                  <a:pt x="21649" y="1"/>
                  <a:pt x="27220" y="2436"/>
                  <a:pt x="31323" y="6372"/>
                </a:cubicBezTo>
                <a:cubicBezTo>
                  <a:pt x="35626" y="10508"/>
                  <a:pt x="38294" y="16312"/>
                  <a:pt x="38294" y="22750"/>
                </a:cubicBezTo>
                <a:cubicBezTo>
                  <a:pt x="38294" y="29455"/>
                  <a:pt x="35426" y="35459"/>
                  <a:pt x="30822" y="39596"/>
                </a:cubicBezTo>
                <a:cubicBezTo>
                  <a:pt x="26786" y="43298"/>
                  <a:pt x="21416" y="45533"/>
                  <a:pt x="15545" y="45533"/>
                </a:cubicBezTo>
                <a:cubicBezTo>
                  <a:pt x="9540" y="45533"/>
                  <a:pt x="4070" y="43198"/>
                  <a:pt x="0" y="39395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7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15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8" name="Google Shape;348;p27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49" name="Google Shape;349;p27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7"/>
          <p:cNvSpPr txBox="1"/>
          <p:nvPr/>
        </p:nvSpPr>
        <p:spPr>
          <a:xfrm>
            <a:off x="321601" y="1415775"/>
            <a:ext cx="235336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51" name="Google Shape;351;p27"/>
          <p:cNvSpPr/>
          <p:nvPr/>
        </p:nvSpPr>
        <p:spPr>
          <a:xfrm>
            <a:off x="471201" y="551275"/>
            <a:ext cx="567819" cy="675155"/>
          </a:xfrm>
          <a:custGeom>
            <a:avLst/>
            <a:gdLst/>
            <a:ahLst/>
            <a:cxnLst/>
            <a:rect l="l" t="t" r="r" b="b"/>
            <a:pathLst>
              <a:path w="38295" h="45534" fill="none" extrusionOk="0">
                <a:moveTo>
                  <a:pt x="15545" y="1"/>
                </a:moveTo>
                <a:cubicBezTo>
                  <a:pt x="21649" y="1"/>
                  <a:pt x="27220" y="2436"/>
                  <a:pt x="31323" y="6372"/>
                </a:cubicBezTo>
                <a:cubicBezTo>
                  <a:pt x="35626" y="10508"/>
                  <a:pt x="38294" y="16312"/>
                  <a:pt x="38294" y="22750"/>
                </a:cubicBezTo>
                <a:cubicBezTo>
                  <a:pt x="38294" y="29455"/>
                  <a:pt x="35426" y="35459"/>
                  <a:pt x="30822" y="39596"/>
                </a:cubicBezTo>
                <a:cubicBezTo>
                  <a:pt x="26786" y="43298"/>
                  <a:pt x="21416" y="45533"/>
                  <a:pt x="15545" y="45533"/>
                </a:cubicBezTo>
                <a:cubicBezTo>
                  <a:pt x="9540" y="45533"/>
                  <a:pt x="4070" y="43198"/>
                  <a:pt x="0" y="39395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7 Rectángulo"/>
          <p:cNvSpPr>
            <a:spLocks noChangeArrowheads="1"/>
          </p:cNvSpPr>
          <p:nvPr/>
        </p:nvSpPr>
        <p:spPr bwMode="auto">
          <a:xfrm>
            <a:off x="3559158" y="1771499"/>
            <a:ext cx="7775575" cy="2759558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s-MX" sz="2000" dirty="0" smtClean="0">
                <a:solidFill>
                  <a:srgbClr val="000000"/>
                </a:solidFill>
                <a:latin typeface="Lora"/>
                <a:ea typeface="Lora"/>
                <a:cs typeface="Lora"/>
              </a:rPr>
              <a:t>Objetivo:</a:t>
            </a:r>
          </a:p>
          <a:p>
            <a:pPr algn="ctr">
              <a:buSzPts val="1400"/>
            </a:pPr>
            <a:endParaRPr lang="es-MX" sz="2000" dirty="0"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r>
              <a:rPr lang="es-MX" sz="2000" dirty="0" smtClean="0">
                <a:solidFill>
                  <a:srgbClr val="000000"/>
                </a:solidFill>
                <a:latin typeface="Lora"/>
                <a:ea typeface="Lora"/>
                <a:cs typeface="Lora"/>
              </a:rPr>
              <a:t>Optimizar </a:t>
            </a:r>
            <a:r>
              <a:rPr lang="es-MX" sz="2000" dirty="0">
                <a:solidFill>
                  <a:srgbClr val="000000"/>
                </a:solidFill>
                <a:latin typeface="Lora"/>
                <a:ea typeface="Lora"/>
                <a:cs typeface="Lora"/>
              </a:rPr>
              <a:t>la utilización de los recursos humanos disponibles del Plan, para vacunar adecuadamente el 100% de los bovinos del Plan según la estrategia, en el tiempo establecido para la ejecución de la campaña.</a:t>
            </a:r>
            <a:endParaRPr lang="es-ES" sz="2000" dirty="0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16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</a:rPr>
              <a:t>Programación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 smtClean="0"/>
              <a:t>Como debe ser:</a:t>
            </a:r>
          </a:p>
          <a:p>
            <a:endParaRPr lang="es-AR" dirty="0" smtClean="0"/>
          </a:p>
          <a:p>
            <a:r>
              <a:rPr lang="es-AR" dirty="0" smtClean="0"/>
              <a:t>1. Dinámica</a:t>
            </a:r>
          </a:p>
          <a:p>
            <a:endParaRPr lang="es-AR" dirty="0" smtClean="0"/>
          </a:p>
          <a:p>
            <a:r>
              <a:rPr lang="es-AR" dirty="0" smtClean="0"/>
              <a:t>2. Activa</a:t>
            </a:r>
          </a:p>
          <a:p>
            <a:endParaRPr lang="es-AR" dirty="0" smtClean="0"/>
          </a:p>
          <a:p>
            <a:r>
              <a:rPr lang="es-AR" dirty="0" smtClean="0"/>
              <a:t>3. Registrable</a:t>
            </a:r>
          </a:p>
          <a:p>
            <a:endParaRPr lang="es-AR" dirty="0" smtClean="0"/>
          </a:p>
          <a:p>
            <a:r>
              <a:rPr lang="es-AR" dirty="0" smtClean="0"/>
              <a:t>4. Seguimiento de UP</a:t>
            </a:r>
          </a:p>
          <a:p>
            <a:endParaRPr lang="es-AR" dirty="0" smtClean="0"/>
          </a:p>
          <a:p>
            <a:r>
              <a:rPr lang="es-AR" dirty="0" smtClean="0"/>
              <a:t>5. Cumplimiento de las fechas</a:t>
            </a:r>
          </a:p>
          <a:p>
            <a:r>
              <a:rPr lang="es-AR" dirty="0" smtClean="0"/>
              <a:t> de inicio y finalización</a:t>
            </a:r>
          </a:p>
          <a:p>
            <a:endParaRPr lang="es-AR" dirty="0" smtClean="0"/>
          </a:p>
          <a:p>
            <a:r>
              <a:rPr lang="es-AR" dirty="0" smtClean="0"/>
              <a:t>6. Diferencias de stock</a:t>
            </a:r>
            <a:endParaRPr lang="es-AR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Registros incompletos.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coincidencia entre la programación y las actas.</a:t>
            </a:r>
            <a:endParaRPr lang="es-AR" dirty="0"/>
          </a:p>
          <a:p>
            <a:endParaRPr lang="es-AR" dirty="0"/>
          </a:p>
          <a:p>
            <a:pPr marL="342900" indent="-342900">
              <a:buFontTx/>
              <a:buChar char="-"/>
            </a:pPr>
            <a:r>
              <a:rPr lang="es-AR" dirty="0" smtClean="0"/>
              <a:t>- Extensión de la fecha de finalización de la campaña.</a:t>
            </a:r>
          </a:p>
          <a:p>
            <a:pPr marL="342900" indent="-342900">
              <a:buFontTx/>
              <a:buChar char="-"/>
            </a:pPr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- Seguimiento incompletos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Sin acciones ante diferencias de stock.</a:t>
            </a: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9" name="Google Shape;348;p27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Google Shape;349;p27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51;p27"/>
          <p:cNvSpPr/>
          <p:nvPr/>
        </p:nvSpPr>
        <p:spPr>
          <a:xfrm>
            <a:off x="471201" y="551275"/>
            <a:ext cx="567819" cy="675155"/>
          </a:xfrm>
          <a:custGeom>
            <a:avLst/>
            <a:gdLst/>
            <a:ahLst/>
            <a:cxnLst/>
            <a:rect l="l" t="t" r="r" b="b"/>
            <a:pathLst>
              <a:path w="38295" h="45534" fill="none" extrusionOk="0">
                <a:moveTo>
                  <a:pt x="15545" y="1"/>
                </a:moveTo>
                <a:cubicBezTo>
                  <a:pt x="21649" y="1"/>
                  <a:pt x="27220" y="2436"/>
                  <a:pt x="31323" y="6372"/>
                </a:cubicBezTo>
                <a:cubicBezTo>
                  <a:pt x="35626" y="10508"/>
                  <a:pt x="38294" y="16312"/>
                  <a:pt x="38294" y="22750"/>
                </a:cubicBezTo>
                <a:cubicBezTo>
                  <a:pt x="38294" y="29455"/>
                  <a:pt x="35426" y="35459"/>
                  <a:pt x="30822" y="39596"/>
                </a:cubicBezTo>
                <a:cubicBezTo>
                  <a:pt x="26786" y="43298"/>
                  <a:pt x="21416" y="45533"/>
                  <a:pt x="15545" y="45533"/>
                </a:cubicBezTo>
                <a:cubicBezTo>
                  <a:pt x="9540" y="45533"/>
                  <a:pt x="4070" y="43198"/>
                  <a:pt x="0" y="39395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9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31" name="Google Shape;431;p29"/>
          <p:cNvSpPr/>
          <p:nvPr/>
        </p:nvSpPr>
        <p:spPr>
          <a:xfrm>
            <a:off x="1290053" y="1938625"/>
            <a:ext cx="2784775" cy="2784600"/>
          </a:xfrm>
          <a:custGeom>
            <a:avLst/>
            <a:gdLst/>
            <a:ahLst/>
            <a:cxnLst/>
            <a:rect l="l" t="t" r="r" b="b"/>
            <a:pathLst>
              <a:path w="45501" h="45500" fill="none" extrusionOk="0">
                <a:moveTo>
                  <a:pt x="22750" y="0"/>
                </a:moveTo>
                <a:cubicBezTo>
                  <a:pt x="28888" y="0"/>
                  <a:pt x="34425" y="2435"/>
                  <a:pt x="38528" y="6372"/>
                </a:cubicBezTo>
                <a:cubicBezTo>
                  <a:pt x="42831" y="10508"/>
                  <a:pt x="45500" y="16312"/>
                  <a:pt x="45500" y="22750"/>
                </a:cubicBezTo>
                <a:cubicBezTo>
                  <a:pt x="45500" y="29421"/>
                  <a:pt x="42631" y="35426"/>
                  <a:pt x="38061" y="39595"/>
                </a:cubicBezTo>
                <a:cubicBezTo>
                  <a:pt x="33992" y="43265"/>
                  <a:pt x="28621" y="45500"/>
                  <a:pt x="22750" y="45500"/>
                </a:cubicBezTo>
                <a:cubicBezTo>
                  <a:pt x="16746" y="45500"/>
                  <a:pt x="11276" y="43198"/>
                  <a:pt x="7206" y="39395"/>
                </a:cubicBezTo>
                <a:cubicBezTo>
                  <a:pt x="2770" y="35226"/>
                  <a:pt x="1" y="29321"/>
                  <a:pt x="1" y="2275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9"/>
          <p:cNvSpPr txBox="1"/>
          <p:nvPr/>
        </p:nvSpPr>
        <p:spPr>
          <a:xfrm>
            <a:off x="4568475" y="2846275"/>
            <a:ext cx="6023100" cy="1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4700"/>
            </a:pPr>
            <a:r>
              <a:rPr lang="es-MX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</a:t>
            </a:r>
            <a:r>
              <a:rPr lang="es-MX" sz="50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vacuna</a:t>
            </a: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18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463153" y="671600"/>
            <a:ext cx="3783811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r>
              <a:rPr lang="es-AR" dirty="0" smtClean="0"/>
              <a:t>Como debe ser:</a:t>
            </a:r>
          </a:p>
          <a:p>
            <a:endParaRPr lang="es-AR" dirty="0" smtClean="0"/>
          </a:p>
          <a:p>
            <a:r>
              <a:rPr lang="es-AR" dirty="0" smtClean="0"/>
              <a:t>1. Dinámica</a:t>
            </a:r>
          </a:p>
          <a:p>
            <a:endParaRPr lang="es-AR" dirty="0" smtClean="0"/>
          </a:p>
          <a:p>
            <a:r>
              <a:rPr lang="es-AR" dirty="0" smtClean="0"/>
              <a:t>2. Activa</a:t>
            </a:r>
          </a:p>
          <a:p>
            <a:endParaRPr lang="es-AR" dirty="0" smtClean="0"/>
          </a:p>
          <a:p>
            <a:r>
              <a:rPr lang="es-AR" dirty="0" smtClean="0"/>
              <a:t>3. Registrable</a:t>
            </a:r>
          </a:p>
          <a:p>
            <a:endParaRPr lang="es-AR" dirty="0" smtClean="0"/>
          </a:p>
          <a:p>
            <a:r>
              <a:rPr lang="es-AR" dirty="0" smtClean="0"/>
              <a:t>4. Seguimiento de UP</a:t>
            </a:r>
          </a:p>
          <a:p>
            <a:endParaRPr lang="es-AR" dirty="0" smtClean="0"/>
          </a:p>
          <a:p>
            <a:r>
              <a:rPr lang="es-AR" dirty="0" smtClean="0"/>
              <a:t>5. Cumplimiento de las fechas</a:t>
            </a:r>
          </a:p>
          <a:p>
            <a:r>
              <a:rPr lang="es-AR" dirty="0" smtClean="0"/>
              <a:t> de inicio y finalización</a:t>
            </a:r>
          </a:p>
          <a:p>
            <a:endParaRPr lang="es-AR" dirty="0" smtClean="0"/>
          </a:p>
          <a:p>
            <a:r>
              <a:rPr lang="es-AR" dirty="0" smtClean="0"/>
              <a:t>6. Diferencias de stock</a:t>
            </a:r>
            <a:endParaRPr lang="es-AR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detectados: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Registros incompletos.</a:t>
            </a:r>
            <a:endParaRPr lang="es-AR" dirty="0"/>
          </a:p>
          <a:p>
            <a:endParaRPr lang="es-AR" dirty="0"/>
          </a:p>
          <a:p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coincidencia entre la programación y las actas.</a:t>
            </a:r>
            <a:endParaRPr lang="es-AR" dirty="0"/>
          </a:p>
          <a:p>
            <a:endParaRPr lang="es-AR" dirty="0"/>
          </a:p>
          <a:p>
            <a:pPr marL="342900" indent="-342900">
              <a:buFontTx/>
              <a:buChar char="-"/>
            </a:pPr>
            <a:r>
              <a:rPr lang="es-AR" dirty="0" smtClean="0"/>
              <a:t>- Extensión de la fecha de finalización de la campaña.</a:t>
            </a:r>
          </a:p>
          <a:p>
            <a:pPr marL="342900" indent="-342900">
              <a:buFontTx/>
              <a:buChar char="-"/>
            </a:pPr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- Seguimiento incompletos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Sin acciones ante diferencias de stock.</a:t>
            </a:r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9" name="Google Shape;438;p30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5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0" name="Google Shape;439;p30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442;p30"/>
          <p:cNvSpPr/>
          <p:nvPr/>
        </p:nvSpPr>
        <p:spPr bwMode="auto">
          <a:xfrm>
            <a:off x="363975" y="551352"/>
            <a:ext cx="675007" cy="674992"/>
          </a:xfrm>
          <a:custGeom>
            <a:avLst/>
            <a:gdLst/>
            <a:ahLst/>
            <a:cxnLst/>
            <a:rect l="l" t="t" r="r" b="b"/>
            <a:pathLst>
              <a:path w="45501" h="45500" fill="none" extrusionOk="0">
                <a:moveTo>
                  <a:pt x="22750" y="0"/>
                </a:moveTo>
                <a:cubicBezTo>
                  <a:pt x="28888" y="0"/>
                  <a:pt x="34425" y="2435"/>
                  <a:pt x="38528" y="6372"/>
                </a:cubicBezTo>
                <a:cubicBezTo>
                  <a:pt x="42831" y="10508"/>
                  <a:pt x="45500" y="16312"/>
                  <a:pt x="45500" y="22750"/>
                </a:cubicBezTo>
                <a:cubicBezTo>
                  <a:pt x="45500" y="29421"/>
                  <a:pt x="42631" y="35426"/>
                  <a:pt x="38061" y="39595"/>
                </a:cubicBezTo>
                <a:cubicBezTo>
                  <a:pt x="33992" y="43265"/>
                  <a:pt x="28621" y="45500"/>
                  <a:pt x="22750" y="45500"/>
                </a:cubicBezTo>
                <a:cubicBezTo>
                  <a:pt x="16746" y="45500"/>
                  <a:pt x="11276" y="43198"/>
                  <a:pt x="7206" y="39395"/>
                </a:cubicBezTo>
                <a:cubicBezTo>
                  <a:pt x="2770" y="35226"/>
                  <a:pt x="1" y="29321"/>
                  <a:pt x="1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47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19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3273961" y="189186"/>
            <a:ext cx="4088530" cy="6558460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sz="1800" u="sng" kern="1200" dirty="0">
                <a:latin typeface="Lora" charset="0"/>
              </a:rPr>
              <a:t>Resolución SENASA N° 799/2006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AR" sz="1100" kern="1200" dirty="0">
              <a:latin typeface="Lora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1. Jeringas en buen estado de funcionamiento. 1 para Aftosa y 1 para brucelosis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2. Limpias y desinfectadas.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3. Cajas térmicas con refrigerantes      en cantidad suficiente y termómetros.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4. No exponer la vacuna al sol.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5. No vacunar a manga abierta.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6. Graduación correcta (2 ml)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7. Cambiar las agujas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8. No usar la jeringa como picana.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9. Repetir la aplicación en caso de derrame.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s-AR" kern="1200" dirty="0">
                <a:latin typeface="Lora" charset="0"/>
              </a:rPr>
              <a:t>10. Detener la vacunación en caso de observar animales con sintomatología sospechosa.</a:t>
            </a:r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pPr fontAlgn="base"/>
            <a:r>
              <a:rPr lang="es-AR" dirty="0"/>
              <a:t> Desvíos detectados:</a:t>
            </a:r>
          </a:p>
          <a:p>
            <a:pPr fontAlgn="base"/>
            <a:endParaRPr lang="es-MX" dirty="0"/>
          </a:p>
          <a:p>
            <a:pPr fontAlgn="base"/>
            <a:r>
              <a:rPr lang="es-AR" dirty="0" smtClean="0"/>
              <a:t>- Cajas </a:t>
            </a:r>
            <a:r>
              <a:rPr lang="es-AR" dirty="0"/>
              <a:t>de </a:t>
            </a:r>
            <a:r>
              <a:rPr lang="es-AR" dirty="0" err="1"/>
              <a:t>telgopor</a:t>
            </a:r>
            <a:r>
              <a:rPr lang="es-AR" dirty="0"/>
              <a:t> en mal estado. </a:t>
            </a:r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Falta </a:t>
            </a:r>
            <a:r>
              <a:rPr lang="es-AR" dirty="0"/>
              <a:t>de </a:t>
            </a:r>
            <a:r>
              <a:rPr lang="es-AR" dirty="0" smtClean="0"/>
              <a:t>higiene en jeringas.</a:t>
            </a:r>
            <a:endParaRPr lang="es-AR" dirty="0"/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Insuficiente cantidad </a:t>
            </a:r>
            <a:r>
              <a:rPr lang="es-AR" dirty="0"/>
              <a:t>de agujas </a:t>
            </a:r>
            <a:r>
              <a:rPr lang="es-AR" dirty="0" smtClean="0"/>
              <a:t>o en mal estado.</a:t>
            </a:r>
            <a:endParaRPr lang="es-AR" dirty="0"/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Falta </a:t>
            </a:r>
            <a:r>
              <a:rPr lang="es-AR" dirty="0"/>
              <a:t>de termómetros.</a:t>
            </a:r>
          </a:p>
          <a:p>
            <a:pPr fontAlgn="base"/>
            <a:endParaRPr lang="es-AR" dirty="0"/>
          </a:p>
          <a:p>
            <a:pPr fontAlgn="base"/>
            <a:r>
              <a:rPr lang="es-AR" dirty="0" smtClean="0"/>
              <a:t>- Vacunación </a:t>
            </a:r>
            <a:r>
              <a:rPr lang="es-AR" dirty="0"/>
              <a:t>a manga abierta.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9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" name="Google Shape;438;p30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5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3" name="Google Shape;439;p30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4" name="Google Shape;442;p30"/>
          <p:cNvSpPr/>
          <p:nvPr/>
        </p:nvSpPr>
        <p:spPr bwMode="auto">
          <a:xfrm>
            <a:off x="363975" y="551352"/>
            <a:ext cx="675007" cy="674992"/>
          </a:xfrm>
          <a:custGeom>
            <a:avLst/>
            <a:gdLst/>
            <a:ahLst/>
            <a:cxnLst/>
            <a:rect l="l" t="t" r="r" b="b"/>
            <a:pathLst>
              <a:path w="45501" h="45500" fill="none" extrusionOk="0">
                <a:moveTo>
                  <a:pt x="22750" y="0"/>
                </a:moveTo>
                <a:cubicBezTo>
                  <a:pt x="28888" y="0"/>
                  <a:pt x="34425" y="2435"/>
                  <a:pt x="38528" y="6372"/>
                </a:cubicBezTo>
                <a:cubicBezTo>
                  <a:pt x="42831" y="10508"/>
                  <a:pt x="45500" y="16312"/>
                  <a:pt x="45500" y="22750"/>
                </a:cubicBezTo>
                <a:cubicBezTo>
                  <a:pt x="45500" y="29421"/>
                  <a:pt x="42631" y="35426"/>
                  <a:pt x="38061" y="39595"/>
                </a:cubicBezTo>
                <a:cubicBezTo>
                  <a:pt x="33992" y="43265"/>
                  <a:pt x="28621" y="45500"/>
                  <a:pt x="22750" y="45500"/>
                </a:cubicBezTo>
                <a:cubicBezTo>
                  <a:pt x="16746" y="45500"/>
                  <a:pt x="11276" y="43198"/>
                  <a:pt x="7206" y="39395"/>
                </a:cubicBezTo>
                <a:cubicBezTo>
                  <a:pt x="2770" y="35226"/>
                  <a:pt x="1" y="29321"/>
                  <a:pt x="1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3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 flipH="1">
            <a:off x="-136225" y="-68825"/>
            <a:ext cx="4265700" cy="7065600"/>
          </a:xfrm>
          <a:prstGeom prst="rect">
            <a:avLst/>
          </a:prstGeom>
          <a:solidFill>
            <a:srgbClr val="252C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9244251" y="63190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2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420499" y="1068520"/>
            <a:ext cx="6562235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Objetivo de la </a:t>
            </a:r>
            <a:r>
              <a:rPr lang="es-ES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vacunación</a:t>
            </a:r>
            <a:endParaRPr lang="es-ES" sz="24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Conservación y manejo de la vacuna 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lvl="0">
              <a:lnSpc>
                <a:spcPct val="115000"/>
              </a:lnSpc>
              <a:buSzPts val="2000"/>
            </a:pPr>
            <a:r>
              <a:rPr lang="es-ES" sz="24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Stock de vacuna 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Programación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400" b="1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Aplicación de la vacuna</a:t>
            </a:r>
            <a:endParaRPr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 smtClean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400" b="1" i="0" u="none" strike="noStrike" cap="none" dirty="0" smtClean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>
              <a:buSzPts val="2000"/>
              <a:defRPr/>
            </a:pPr>
            <a:endParaRPr lang="es-ES" sz="24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lang="es-AR" sz="2400" b="1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21103" y="976400"/>
            <a:ext cx="31176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i="0" u="none" strike="noStrike" cap="none" dirty="0">
                <a:solidFill>
                  <a:srgbClr val="B2B5DE"/>
                </a:solidFill>
                <a:latin typeface="Lora"/>
                <a:ea typeface="Lora"/>
                <a:cs typeface="Lora"/>
                <a:sym typeface="Lora"/>
              </a:rPr>
              <a:t>Contenido</a:t>
            </a:r>
            <a:endParaRPr sz="1400" i="0" u="none" strike="noStrike" cap="none" dirty="0">
              <a:solidFill>
                <a:srgbClr val="B2B5DE"/>
              </a:solidFill>
              <a:latin typeface="Lora"/>
              <a:ea typeface="Lora"/>
              <a:cs typeface="Lora"/>
              <a:sym typeface="Lora"/>
            </a:endParaRPr>
          </a:p>
          <a:p>
            <a:pPr lvl="0">
              <a:buSzPts val="2400"/>
            </a:pPr>
            <a:r>
              <a:rPr lang="es-MX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Puntos </a:t>
            </a:r>
            <a:r>
              <a:rPr lang="es-MX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críticos en el desarrollo de las tareas de vacunación </a:t>
            </a: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691675" y="1068520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4691675" y="1898724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4691675" y="2728928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4691675" y="3559132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4691675" y="4389336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5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4691675" y="5219540"/>
            <a:ext cx="473100" cy="473100"/>
          </a:xfrm>
          <a:prstGeom prst="ellipse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AR" sz="2000" b="1" i="0" u="none" strike="noStrike" cap="none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2000" b="1" i="0" u="none" strike="noStrike" cap="none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1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1"/>
          <p:cNvSpPr txBox="1"/>
          <p:nvPr/>
        </p:nvSpPr>
        <p:spPr>
          <a:xfrm>
            <a:off x="4568474" y="2959525"/>
            <a:ext cx="7239897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AR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5000" b="1" i="0" u="none" strike="noStrike" cap="none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7" name="Google Shape;467;p31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6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21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2979675" y="671600"/>
            <a:ext cx="4597936" cy="5414202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latin typeface="Lora"/>
                <a:ea typeface="Lora"/>
                <a:cs typeface="Lora"/>
              </a:defRPr>
            </a:lvl1pPr>
          </a:lstStyle>
          <a:p>
            <a:pPr marL="457200" indent="-457200" algn="l">
              <a:buAutoNum type="arabicPeriod"/>
            </a:pPr>
            <a:endParaRPr lang="es-MX" sz="1600" dirty="0" smtClean="0"/>
          </a:p>
          <a:p>
            <a:pPr algn="l"/>
            <a:r>
              <a:rPr lang="es-MX" sz="1600" dirty="0"/>
              <a:t>Resolución SENASA </a:t>
            </a:r>
            <a:r>
              <a:rPr lang="es-MX" sz="1600" dirty="0" smtClean="0"/>
              <a:t>711/2025</a:t>
            </a:r>
          </a:p>
          <a:p>
            <a:pPr marL="457200" indent="-457200" algn="l">
              <a:buAutoNum type="arabicPeriod"/>
            </a:pPr>
            <a:r>
              <a:rPr lang="es-MX" sz="1600" dirty="0" smtClean="0"/>
              <a:t>Único </a:t>
            </a:r>
            <a:r>
              <a:rPr lang="es-MX" sz="1600" dirty="0"/>
              <a:t>documento válido</a:t>
            </a:r>
            <a:r>
              <a:rPr lang="es-MX" sz="1600" dirty="0" smtClean="0"/>
              <a:t>. Puede realizarse en formato papel o de manera digital a través de la aplicación SIGSA App vacunación.</a:t>
            </a:r>
            <a:endParaRPr lang="es-MX" sz="1600" dirty="0"/>
          </a:p>
          <a:p>
            <a:pPr marL="457200" indent="-457200" algn="l">
              <a:buAutoNum type="arabicPeriod"/>
            </a:pPr>
            <a:r>
              <a:rPr lang="es-MX" sz="1600" dirty="0" smtClean="0"/>
              <a:t>Se </a:t>
            </a:r>
            <a:r>
              <a:rPr lang="es-MX" sz="1600" dirty="0"/>
              <a:t>emitirá por </a:t>
            </a:r>
            <a:r>
              <a:rPr lang="es-MX" sz="1600" dirty="0" smtClean="0"/>
              <a:t>du</a:t>
            </a:r>
            <a:r>
              <a:rPr lang="es-MX" sz="1600" dirty="0" smtClean="0"/>
              <a:t>plicado</a:t>
            </a:r>
            <a:r>
              <a:rPr lang="es-MX" sz="1600" dirty="0"/>
              <a:t>, debiéndose entregar: original </a:t>
            </a:r>
            <a:r>
              <a:rPr lang="es-MX" sz="1600" dirty="0" smtClean="0"/>
              <a:t>para </a:t>
            </a:r>
            <a:r>
              <a:rPr lang="es-MX" sz="1600" dirty="0"/>
              <a:t>propietario/responsable de los animales </a:t>
            </a:r>
            <a:r>
              <a:rPr lang="es-MX" sz="1600" dirty="0" smtClean="0"/>
              <a:t>vacunados y el duplicado </a:t>
            </a:r>
            <a:r>
              <a:rPr lang="es-MX" sz="1600" dirty="0"/>
              <a:t>para </a:t>
            </a:r>
            <a:r>
              <a:rPr lang="es-MX" sz="1600" dirty="0" smtClean="0"/>
              <a:t>el </a:t>
            </a:r>
            <a:r>
              <a:rPr lang="es-MX" sz="1600" dirty="0"/>
              <a:t>Plan local.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C</a:t>
            </a:r>
            <a:r>
              <a:rPr lang="es-MX" sz="1600" dirty="0" smtClean="0"/>
              <a:t>arácter </a:t>
            </a:r>
            <a:r>
              <a:rPr lang="es-MX" sz="1600" dirty="0"/>
              <a:t>de Declaración </a:t>
            </a:r>
            <a:r>
              <a:rPr lang="es-MX" sz="1600" dirty="0" smtClean="0"/>
              <a:t>Jurada</a:t>
            </a:r>
            <a:endParaRPr lang="es-MX" sz="1600" dirty="0"/>
          </a:p>
          <a:p>
            <a:pPr marL="457200" indent="-457200" algn="l">
              <a:buAutoNum type="arabicPeriod"/>
            </a:pPr>
            <a:r>
              <a:rPr lang="es-MX" sz="1600" dirty="0"/>
              <a:t>Cada vacunador al arribar a la Sede Operativa entregará las Actas de Vacunación confeccionadas en el día, al programador o Coordinador del Plan</a:t>
            </a:r>
          </a:p>
          <a:p>
            <a:pPr marL="457200" indent="-457200" algn="l">
              <a:buAutoNum type="arabicPeriod"/>
            </a:pPr>
            <a:r>
              <a:rPr lang="es-MX" sz="1600" dirty="0"/>
              <a:t>Plazo máximo carga de actas: 7 días</a:t>
            </a:r>
          </a:p>
          <a:p>
            <a:pPr marL="457200" indent="-457200" algn="l">
              <a:buAutoNum type="arabicPeriod"/>
            </a:pPr>
            <a:endParaRPr lang="es-MX" sz="1600" dirty="0"/>
          </a:p>
        </p:txBody>
      </p:sp>
      <p:sp>
        <p:nvSpPr>
          <p:cNvPr id="12" name="5 CuadroTexto"/>
          <p:cNvSpPr txBox="1">
            <a:spLocks noChangeArrowheads="1"/>
          </p:cNvSpPr>
          <p:nvPr/>
        </p:nvSpPr>
        <p:spPr bwMode="auto">
          <a:xfrm>
            <a:off x="7877164" y="671602"/>
            <a:ext cx="3887209" cy="541420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SzPts val="1400"/>
              <a:buNone/>
              <a:defRPr sz="2000">
                <a:solidFill>
                  <a:srgbClr val="FFFFFF"/>
                </a:solidFill>
                <a:latin typeface="Lora" charset="0"/>
                <a:ea typeface="Lora"/>
                <a:cs typeface="Lora"/>
              </a:defRPr>
            </a:lvl1pPr>
          </a:lstStyle>
          <a:p>
            <a:r>
              <a:rPr lang="es-AR" dirty="0"/>
              <a:t> </a:t>
            </a:r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r>
              <a:rPr lang="es-AR" dirty="0" smtClean="0"/>
              <a:t> </a:t>
            </a:r>
            <a:r>
              <a:rPr lang="es-AR" dirty="0"/>
              <a:t>Desvíos </a:t>
            </a:r>
            <a:r>
              <a:rPr lang="es-AR" dirty="0" smtClean="0"/>
              <a:t>detectados:</a:t>
            </a:r>
          </a:p>
          <a:p>
            <a:endParaRPr lang="es-AR" dirty="0" smtClean="0"/>
          </a:p>
          <a:p>
            <a:pPr marL="342900" indent="-342900">
              <a:buFontTx/>
              <a:buChar char="-"/>
            </a:pPr>
            <a:r>
              <a:rPr lang="es-MX" dirty="0" smtClean="0"/>
              <a:t>Encabezado </a:t>
            </a:r>
            <a:r>
              <a:rPr lang="es-MX" dirty="0"/>
              <a:t>incompleto</a:t>
            </a:r>
            <a:r>
              <a:rPr lang="es-MX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s-MX" dirty="0" smtClean="0"/>
              <a:t> </a:t>
            </a:r>
            <a:endParaRPr lang="es-MX" dirty="0"/>
          </a:p>
          <a:p>
            <a:r>
              <a:rPr lang="es-MX" dirty="0" smtClean="0"/>
              <a:t>- DDJJ de otras especies </a:t>
            </a:r>
            <a:r>
              <a:rPr lang="es-MX" dirty="0"/>
              <a:t>sin </a:t>
            </a:r>
          </a:p>
          <a:p>
            <a:r>
              <a:rPr lang="es-MX" dirty="0"/>
              <a:t>    completar 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r>
              <a:rPr lang="es-MX" dirty="0" smtClean="0"/>
              <a:t>- Sin </a:t>
            </a:r>
            <a:r>
              <a:rPr lang="es-MX" dirty="0"/>
              <a:t>firma del titular /responsable </a:t>
            </a:r>
          </a:p>
          <a:p>
            <a:r>
              <a:rPr lang="es-MX" dirty="0"/>
              <a:t>     del establecimiento</a:t>
            </a:r>
            <a:r>
              <a:rPr lang="es-MX" dirty="0" smtClean="0"/>
              <a:t>.</a:t>
            </a:r>
          </a:p>
          <a:p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 smtClean="0"/>
              <a:t>- Corregidas </a:t>
            </a:r>
            <a:r>
              <a:rPr lang="es-MX" dirty="0"/>
              <a:t>sin enmendar</a:t>
            </a:r>
            <a:r>
              <a:rPr lang="es-MX" dirty="0" smtClean="0"/>
              <a:t>.</a:t>
            </a:r>
          </a:p>
          <a:p>
            <a:pPr marL="342900" indent="-342900">
              <a:buFontTx/>
              <a:buChar char="-"/>
            </a:pPr>
            <a:endParaRPr lang="es-MX" dirty="0"/>
          </a:p>
          <a:p>
            <a:pPr marL="342900" indent="-342900">
              <a:buFontTx/>
              <a:buChar char="-"/>
            </a:pPr>
            <a:r>
              <a:rPr lang="es-MX" dirty="0" smtClean="0"/>
              <a:t>- Anuladas</a:t>
            </a:r>
            <a:r>
              <a:rPr lang="es-MX" dirty="0"/>
              <a:t>. </a:t>
            </a:r>
            <a:endParaRPr lang="es-MX" dirty="0" smtClean="0"/>
          </a:p>
          <a:p>
            <a:pPr marL="342900" indent="-342900">
              <a:buFontTx/>
              <a:buChar char="-"/>
            </a:pPr>
            <a:endParaRPr lang="es-MX" dirty="0"/>
          </a:p>
          <a:p>
            <a:r>
              <a:rPr lang="es-MX" dirty="0"/>
              <a:t>- Plazo de carga superior </a:t>
            </a:r>
            <a:r>
              <a:rPr lang="es-MX" dirty="0" smtClean="0"/>
              <a:t>a 7 </a:t>
            </a:r>
            <a:r>
              <a:rPr lang="es-MX" dirty="0"/>
              <a:t>días.</a:t>
            </a:r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sp>
        <p:nvSpPr>
          <p:cNvPr id="9" name="Google Shape;499;p33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6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0" name="Google Shape;500;p33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3870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pPr/>
              <a:t>22</a:t>
            </a:fld>
            <a:endParaRPr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298771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24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Confección de actas</a:t>
            </a:r>
            <a:endParaRPr lang="es-MX" sz="24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11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algn="ctr">
              <a:buSzPts val="2400"/>
            </a:pPr>
            <a:endParaRPr sz="24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919" y="379880"/>
            <a:ext cx="8640233" cy="5903913"/>
          </a:xfrm>
          <a:prstGeom prst="rect">
            <a:avLst/>
          </a:prstGeom>
          <a:noFill/>
        </p:spPr>
      </p:pic>
      <p:sp>
        <p:nvSpPr>
          <p:cNvPr id="8" name="Google Shape;499;p33"/>
          <p:cNvSpPr txBox="1"/>
          <p:nvPr/>
        </p:nvSpPr>
        <p:spPr bwMode="auto"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</a:rPr>
              <a:t>6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</a:endParaRPr>
          </a:p>
        </p:txBody>
      </p:sp>
      <p:sp>
        <p:nvSpPr>
          <p:cNvPr id="10" name="Google Shape;500;p33"/>
          <p:cNvSpPr/>
          <p:nvPr/>
        </p:nvSpPr>
        <p:spPr bwMode="auto">
          <a:xfrm>
            <a:off x="363924" y="551294"/>
            <a:ext cx="675106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i="0" u="none" strike="noStrike" cap="none">
              <a:solidFill>
                <a:srgbClr val="000000"/>
              </a:solidFill>
              <a:latin typeface="Lora"/>
              <a:ea typeface="Lora"/>
              <a:cs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377520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1;p20"/>
          <p:cNvSpPr txBox="1"/>
          <p:nvPr/>
        </p:nvSpPr>
        <p:spPr>
          <a:xfrm>
            <a:off x="3790020" y="-81958"/>
            <a:ext cx="494408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1100"/>
            </a:pPr>
            <a:r>
              <a:rPr lang="es-MX" sz="3200" b="1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Resumen</a:t>
            </a:r>
            <a:endParaRPr sz="3200" b="1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933030" y="539034"/>
            <a:ext cx="8858250" cy="6192838"/>
            <a:chOff x="123825" y="44450"/>
            <a:chExt cx="8858250" cy="6192838"/>
          </a:xfrm>
        </p:grpSpPr>
        <p:sp>
          <p:nvSpPr>
            <p:cNvPr id="9" name="15 CuadroTexto"/>
            <p:cNvSpPr txBox="1">
              <a:spLocks noChangeArrowheads="1"/>
            </p:cNvSpPr>
            <p:nvPr/>
          </p:nvSpPr>
          <p:spPr bwMode="auto">
            <a:xfrm>
              <a:off x="428625" y="5500688"/>
              <a:ext cx="3357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0" name="12 Elipse"/>
            <p:cNvSpPr>
              <a:spLocks noChangeArrowheads="1"/>
            </p:cNvSpPr>
            <p:nvPr/>
          </p:nvSpPr>
          <p:spPr bwMode="auto">
            <a:xfrm>
              <a:off x="250825" y="71438"/>
              <a:ext cx="2733675" cy="2205037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_tradnl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1. ELABORACION DE VACUNA DE CALIDAD – CONTROL OFICIAL DE SERIES </a:t>
              </a:r>
            </a:p>
          </p:txBody>
        </p:sp>
        <p:sp>
          <p:nvSpPr>
            <p:cNvPr id="11" name="15 Elipse"/>
            <p:cNvSpPr>
              <a:spLocks noChangeArrowheads="1"/>
            </p:cNvSpPr>
            <p:nvPr/>
          </p:nvSpPr>
          <p:spPr bwMode="auto">
            <a:xfrm>
              <a:off x="3203575" y="44450"/>
              <a:ext cx="2881313" cy="2233613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2.CONSERVACION Y MANEJO  DE VACUNA </a:t>
              </a:r>
            </a:p>
          </p:txBody>
        </p:sp>
        <p:sp>
          <p:nvSpPr>
            <p:cNvPr id="12" name="16 Elipse"/>
            <p:cNvSpPr>
              <a:spLocks noChangeArrowheads="1"/>
            </p:cNvSpPr>
            <p:nvPr/>
          </p:nvSpPr>
          <p:spPr bwMode="auto">
            <a:xfrm>
              <a:off x="123825" y="2133600"/>
              <a:ext cx="28971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4.PROGRAMACION ACTIVA Y DINAMICA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3" name="17 Elipse"/>
            <p:cNvSpPr>
              <a:spLocks noChangeArrowheads="1"/>
            </p:cNvSpPr>
            <p:nvPr/>
          </p:nvSpPr>
          <p:spPr bwMode="auto">
            <a:xfrm>
              <a:off x="3348038" y="3860800"/>
              <a:ext cx="2673350" cy="2233613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7. CORRECTA CONFECCION DE ACTAS</a:t>
              </a:r>
            </a:p>
          </p:txBody>
        </p:sp>
        <p:sp>
          <p:nvSpPr>
            <p:cNvPr id="14" name="18 Elipse"/>
            <p:cNvSpPr>
              <a:spLocks noChangeArrowheads="1"/>
            </p:cNvSpPr>
            <p:nvPr/>
          </p:nvSpPr>
          <p:spPr bwMode="auto">
            <a:xfrm>
              <a:off x="6283325" y="4005263"/>
              <a:ext cx="26812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8. DETECCION DE DIFERENCIAS DE STOCK</a:t>
              </a:r>
            </a:p>
          </p:txBody>
        </p:sp>
        <p:sp>
          <p:nvSpPr>
            <p:cNvPr id="15" name="19 Elipse"/>
            <p:cNvSpPr>
              <a:spLocks noChangeArrowheads="1"/>
            </p:cNvSpPr>
            <p:nvPr/>
          </p:nvSpPr>
          <p:spPr bwMode="auto">
            <a:xfrm>
              <a:off x="6300788" y="2205038"/>
              <a:ext cx="2681287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5. APLICACIÓN DE LA VACUNA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6" name="20 Elipse"/>
            <p:cNvSpPr>
              <a:spLocks noChangeArrowheads="1"/>
            </p:cNvSpPr>
            <p:nvPr/>
          </p:nvSpPr>
          <p:spPr bwMode="auto">
            <a:xfrm>
              <a:off x="6283325" y="115888"/>
              <a:ext cx="2681288" cy="2160587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3.CONTROL DE STOCK DE VACUNA</a:t>
              </a:r>
            </a:p>
          </p:txBody>
        </p:sp>
        <p:sp>
          <p:nvSpPr>
            <p:cNvPr id="17" name="21 Elipse"/>
            <p:cNvSpPr>
              <a:spLocks noChangeArrowheads="1"/>
            </p:cNvSpPr>
            <p:nvPr/>
          </p:nvSpPr>
          <p:spPr bwMode="auto">
            <a:xfrm>
              <a:off x="377825" y="4005263"/>
              <a:ext cx="2681288" cy="2232025"/>
            </a:xfrm>
            <a:prstGeom prst="ellipse">
              <a:avLst/>
            </a:prstGeom>
            <a:solidFill>
              <a:srgbClr val="B2B5DE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ora"/>
                  <a:ea typeface="Lora"/>
                  <a:cs typeface="Lora"/>
                </a:rPr>
                <a:t>6. VACUNACION DEL 100% DEL RODEO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endParaRPr kumimoji="0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ora"/>
                <a:ea typeface="Lora"/>
                <a:cs typeface="Lora"/>
              </a:endParaRP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2915816" y="2348856"/>
              <a:ext cx="3672408" cy="1512168"/>
            </a:xfrm>
            <a:prstGeom prst="roundRect">
              <a:avLst/>
            </a:prstGeom>
            <a:solidFill>
              <a:srgbClr val="002060"/>
            </a:solidFill>
            <a:ln>
              <a:solidFill>
                <a:srgbClr val="00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" charset="0"/>
                  <a:ea typeface="Lora"/>
                  <a:cs typeface="Lora"/>
                </a:rPr>
                <a:t>GARANTIA DEL PROCEDIMIENTO DE VACUNACION</a:t>
              </a:r>
              <a:endPara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charset="0"/>
                <a:ea typeface="Lora"/>
                <a:cs typeface="Lo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34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xmlns="" id="{B4334656-2603-1595-6CFB-64C086850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04" y="3152811"/>
            <a:ext cx="3113477" cy="57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2676236" y="1926327"/>
            <a:ext cx="967795" cy="387963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4568475" y="2883325"/>
            <a:ext cx="66396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4700"/>
            </a:pPr>
            <a:r>
              <a:rPr lang="es-AR" sz="50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50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10500" b="1" i="0" u="none" strike="noStrike" cap="none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4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21100" y="671600"/>
            <a:ext cx="517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99992" y="548328"/>
            <a:ext cx="234625" cy="94055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endParaRPr lang="es-AR" sz="2800" b="1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 smtClean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MX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>
              <a:buClr>
                <a:schemeClr val="dk1"/>
              </a:buClr>
              <a:buSzPts val="1100"/>
            </a:pPr>
            <a:endParaRPr lang="es-AR" sz="2100" dirty="0">
              <a:solidFill>
                <a:srgbClr val="002060"/>
              </a:solidFill>
              <a:latin typeface="Lora"/>
              <a:ea typeface="Lora"/>
              <a:cs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3545511" y="1529952"/>
            <a:ext cx="7775575" cy="2759558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SzPts val="1400"/>
            </a:pPr>
            <a:r>
              <a:rPr lang="es-AR" sz="20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Qué debemos lograr</a:t>
            </a:r>
            <a:r>
              <a:rPr lang="es-AR" sz="20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…….</a:t>
            </a:r>
            <a:endParaRPr lang="es-MX" sz="2000" dirty="0" smtClean="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endParaRPr lang="es-MX" sz="2000" dirty="0">
              <a:latin typeface="Lora"/>
              <a:ea typeface="Lora"/>
              <a:cs typeface="Lora"/>
            </a:endParaRPr>
          </a:p>
          <a:p>
            <a:pPr algn="ctr">
              <a:buSzPts val="1400"/>
            </a:pPr>
            <a:r>
              <a:rPr lang="es-ES" sz="2000" dirty="0">
                <a:latin typeface="Lora"/>
                <a:ea typeface="Lora"/>
                <a:cs typeface="Lora"/>
              </a:rPr>
              <a:t>“Niveles inmunitarios óptimos en donde la inmunidad es lo suficientemente buena para evitar la aparición clínica y para impedir la transmisión de </a:t>
            </a:r>
            <a:r>
              <a:rPr lang="es-ES" sz="2000" dirty="0" smtClean="0">
                <a:latin typeface="Lora"/>
                <a:ea typeface="Lora"/>
                <a:cs typeface="Lora"/>
              </a:rPr>
              <a:t>la fiebre </a:t>
            </a:r>
            <a:r>
              <a:rPr lang="es-ES" sz="2000" dirty="0">
                <a:latin typeface="Lora"/>
                <a:ea typeface="Lora"/>
                <a:cs typeface="Lora"/>
              </a:rPr>
              <a:t>aftosa”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5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21100" y="671600"/>
            <a:ext cx="5178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699992" y="548328"/>
            <a:ext cx="234625" cy="94055"/>
          </a:xfrm>
          <a:custGeom>
            <a:avLst/>
            <a:gdLst/>
            <a:ahLst/>
            <a:cxnLst/>
            <a:rect l="l" t="t" r="r" b="b"/>
            <a:pathLst>
              <a:path w="15813" h="6339" fill="none" extrusionOk="0">
                <a:moveTo>
                  <a:pt x="1" y="1"/>
                </a:moveTo>
                <a:cubicBezTo>
                  <a:pt x="6139" y="1"/>
                  <a:pt x="11709" y="2402"/>
                  <a:pt x="15812" y="6338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321601" y="1415775"/>
            <a:ext cx="1916633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SzPts val="2400"/>
            </a:pPr>
            <a:r>
              <a:rPr lang="es-AR" sz="2400" b="1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Objetivo de la vacunación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253500" y="475100"/>
            <a:ext cx="7679400" cy="5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2800"/>
            </a:pPr>
            <a:r>
              <a:rPr lang="es-AR" altLang="es-AR" sz="2800" b="1" dirty="0" smtClean="0">
                <a:solidFill>
                  <a:srgbClr val="002060"/>
                </a:solidFill>
                <a:latin typeface="Lora"/>
                <a:ea typeface="Lora"/>
                <a:cs typeface="Lora"/>
              </a:rPr>
              <a:t>El </a:t>
            </a:r>
            <a:r>
              <a:rPr lang="es-AR" altLang="es-AR" sz="2800" b="1" dirty="0">
                <a:solidFill>
                  <a:srgbClr val="002060"/>
                </a:solidFill>
                <a:latin typeface="Lora"/>
                <a:ea typeface="Lora"/>
                <a:cs typeface="Lora"/>
              </a:rPr>
              <a:t>logro de este objetivo depende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AR" sz="2100" i="0" u="none" strike="noStrike" cap="none" dirty="0" smtClean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4B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grpSp>
        <p:nvGrpSpPr>
          <p:cNvPr id="9" name="2 Grupo"/>
          <p:cNvGrpSpPr>
            <a:grpSpLocks/>
          </p:cNvGrpSpPr>
          <p:nvPr/>
        </p:nvGrpSpPr>
        <p:grpSpPr bwMode="auto">
          <a:xfrm>
            <a:off x="3374541" y="1223470"/>
            <a:ext cx="7812087" cy="4978400"/>
            <a:chOff x="395288" y="1052513"/>
            <a:chExt cx="8139132" cy="5610609"/>
          </a:xfrm>
        </p:grpSpPr>
        <p:sp>
          <p:nvSpPr>
            <p:cNvPr id="10" name="9 Elipse"/>
            <p:cNvSpPr/>
            <p:nvPr/>
          </p:nvSpPr>
          <p:spPr bwMode="auto">
            <a:xfrm>
              <a:off x="2555359" y="2059775"/>
              <a:ext cx="3456774" cy="3182803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AR" sz="2000" dirty="0" smtClean="0">
                  <a:solidFill>
                    <a:srgbClr val="FFFFFF"/>
                  </a:solidFill>
                  <a:latin typeface="Lora" charset="0"/>
                  <a:ea typeface="Lora"/>
                  <a:cs typeface="Lora"/>
                </a:rPr>
                <a:t>Niveles </a:t>
              </a:r>
              <a:r>
                <a:rPr lang="es-AR" sz="2000" dirty="0">
                  <a:solidFill>
                    <a:srgbClr val="FFFFFF"/>
                  </a:solidFill>
                  <a:latin typeface="Lora" charset="0"/>
                  <a:ea typeface="Lora"/>
                  <a:cs typeface="Lora"/>
                </a:rPr>
                <a:t>de Inmunidad alcanzados</a:t>
              </a:r>
            </a:p>
          </p:txBody>
        </p:sp>
        <p:sp>
          <p:nvSpPr>
            <p:cNvPr id="11" name="10 Elipse"/>
            <p:cNvSpPr/>
            <p:nvPr/>
          </p:nvSpPr>
          <p:spPr bwMode="auto">
            <a:xfrm>
              <a:off x="395288" y="1052513"/>
              <a:ext cx="2881197" cy="2737319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>
                  <a:latin typeface="Lora"/>
                  <a:ea typeface="Lora"/>
                  <a:cs typeface="Lora"/>
                </a:rPr>
                <a:t>1. CALIDAD DE LA VACUNA: Capacidad de inducción de anticuerpos contra cepas circulantes.</a:t>
              </a:r>
            </a:p>
          </p:txBody>
        </p:sp>
        <p:sp>
          <p:nvSpPr>
            <p:cNvPr id="12" name="11 Elipse"/>
            <p:cNvSpPr/>
            <p:nvPr/>
          </p:nvSpPr>
          <p:spPr bwMode="auto">
            <a:xfrm>
              <a:off x="5292660" y="1052513"/>
              <a:ext cx="3167332" cy="2832142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>
                  <a:latin typeface="Lora"/>
                  <a:ea typeface="Lora"/>
                  <a:cs typeface="Lora"/>
                </a:rPr>
                <a:t>2. ESTRATEGIA DE VACUNACIÓN:    Categorías,   frecuencias,       momento.</a:t>
              </a:r>
            </a:p>
          </p:txBody>
        </p:sp>
        <p:sp>
          <p:nvSpPr>
            <p:cNvPr id="13" name="12 Elipse"/>
            <p:cNvSpPr/>
            <p:nvPr/>
          </p:nvSpPr>
          <p:spPr bwMode="auto">
            <a:xfrm>
              <a:off x="482947" y="3730792"/>
              <a:ext cx="3025092" cy="2853610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 smtClean="0">
                  <a:latin typeface="Lora"/>
                  <a:ea typeface="Lora"/>
                  <a:cs typeface="Lora"/>
                </a:rPr>
                <a:t>3</a:t>
              </a:r>
              <a:r>
                <a:rPr lang="es-ES_tradnl" sz="1600" dirty="0">
                  <a:latin typeface="Lora"/>
                  <a:ea typeface="Lora"/>
                  <a:cs typeface="Lora"/>
                </a:rPr>
                <a:t>. COBERTURA VACUNAL: Proporción de animales vacunados</a:t>
              </a:r>
              <a:endParaRPr lang="es-AR" sz="1600" dirty="0">
                <a:latin typeface="Lora"/>
                <a:ea typeface="Lora"/>
                <a:cs typeface="Lora"/>
              </a:endParaRPr>
            </a:p>
          </p:txBody>
        </p:sp>
        <p:sp>
          <p:nvSpPr>
            <p:cNvPr id="14" name="13 Elipse"/>
            <p:cNvSpPr/>
            <p:nvPr/>
          </p:nvSpPr>
          <p:spPr bwMode="auto">
            <a:xfrm>
              <a:off x="5152074" y="3811301"/>
              <a:ext cx="3382346" cy="2851821"/>
            </a:xfrm>
            <a:prstGeom prst="ellipse">
              <a:avLst/>
            </a:prstGeom>
            <a:solidFill>
              <a:srgbClr val="B2B5DE"/>
            </a:solidFill>
            <a:ln>
              <a:solidFill>
                <a:schemeClr val="tx1"/>
              </a:solidFill>
            </a:ln>
            <a:extLst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SzPts val="1400"/>
              </a:pPr>
              <a:r>
                <a:rPr lang="es-ES_tradnl" sz="1600" dirty="0" smtClean="0">
                  <a:latin typeface="Lora"/>
                  <a:ea typeface="Lora"/>
                  <a:cs typeface="Lora"/>
                </a:rPr>
                <a:t>4.OPERATIVIDAD</a:t>
              </a:r>
              <a:r>
                <a:rPr lang="es-ES_tradnl" sz="1600" dirty="0">
                  <a:latin typeface="Lora"/>
                  <a:ea typeface="Lora"/>
                  <a:cs typeface="Lora"/>
                </a:rPr>
                <a:t>: Control de la cadena de frío y correcta aplicación </a:t>
              </a:r>
              <a:endParaRPr lang="es-ES" sz="1600" dirty="0">
                <a:latin typeface="Lora"/>
                <a:ea typeface="Lora"/>
                <a:cs typeface="Lor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0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C4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1290075" y="1938565"/>
            <a:ext cx="2784715" cy="2784714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4568475" y="2883325"/>
            <a:ext cx="6782700" cy="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4700"/>
            </a:pPr>
            <a:r>
              <a:rPr lang="es-MX" sz="50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</a:t>
            </a:r>
            <a:r>
              <a:rPr lang="es-MX" sz="5000" b="1" dirty="0" smtClean="0">
                <a:solidFill>
                  <a:schemeClr val="lt1"/>
                </a:solidFill>
                <a:latin typeface="Lora"/>
                <a:ea typeface="Lora"/>
                <a:cs typeface="Lora"/>
              </a:rPr>
              <a:t>vacuna</a:t>
            </a:r>
            <a:endParaRPr sz="5000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sz="4700" b="1" i="0" u="none" strike="noStrike" cap="none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2042701" y="2369300"/>
            <a:ext cx="1125300" cy="17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s-AR" sz="11500" b="1" i="0" u="none" strike="noStrike" cap="none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10500" b="1" i="0" u="none" strike="noStrike" cap="none" dirty="0">
              <a:solidFill>
                <a:srgbClr val="00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2590277" y="1938577"/>
            <a:ext cx="1484551" cy="148461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7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5 CuadroTexto"/>
          <p:cNvSpPr txBox="1">
            <a:spLocks noChangeArrowheads="1"/>
          </p:cNvSpPr>
          <p:nvPr/>
        </p:nvSpPr>
        <p:spPr bwMode="auto">
          <a:xfrm>
            <a:off x="7624127" y="739641"/>
            <a:ext cx="4056063" cy="553833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400"/>
              <a:buNone/>
              <a:defRPr>
                <a:latin typeface="Lora"/>
                <a:ea typeface="Lora"/>
                <a:cs typeface="Lora"/>
              </a:defRPr>
            </a:lvl1pPr>
          </a:lstStyle>
          <a:p>
            <a:pPr algn="ctr"/>
            <a:r>
              <a:rPr lang="es-AR" sz="2000" dirty="0">
                <a:solidFill>
                  <a:schemeClr val="bg1"/>
                </a:solidFill>
                <a:latin typeface="Lora" charset="0"/>
              </a:rPr>
              <a:t>Desvíos detectados </a:t>
            </a:r>
          </a:p>
          <a:p>
            <a:endParaRPr lang="es-AR" sz="2000" dirty="0">
              <a:solidFill>
                <a:schemeClr val="bg1"/>
              </a:solidFill>
              <a:latin typeface="Lora" charset="0"/>
            </a:endParaRP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Falta de Acta de recepción o incompleta.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Remitos de laboratorio faltantes.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Almacenamiento en cajas de </a:t>
            </a:r>
            <a:r>
              <a:rPr lang="es-AR" sz="2000" dirty="0" err="1">
                <a:solidFill>
                  <a:schemeClr val="bg1"/>
                </a:solidFill>
                <a:latin typeface="Lora" charset="0"/>
              </a:rPr>
              <a:t>telgopor</a:t>
            </a:r>
            <a:r>
              <a:rPr lang="es-AR" sz="2000" dirty="0">
                <a:solidFill>
                  <a:schemeClr val="bg1"/>
                </a:solidFill>
                <a:latin typeface="Lora" charset="0"/>
              </a:rPr>
              <a:t> cerradas 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Falta de control y registro diario de temperatura.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Hallazgos de vacunas vencidas.</a:t>
            </a:r>
          </a:p>
          <a:p>
            <a:r>
              <a:rPr lang="es-AR" sz="2000" dirty="0">
                <a:solidFill>
                  <a:schemeClr val="bg1"/>
                </a:solidFill>
                <a:latin typeface="Lora" charset="0"/>
              </a:rPr>
              <a:t> - Hallazgos de vacunas congeladas.</a:t>
            </a:r>
          </a:p>
          <a:p>
            <a:endParaRPr lang="es-AR" sz="2000" dirty="0">
              <a:solidFill>
                <a:schemeClr val="bg1"/>
              </a:solidFill>
              <a:latin typeface="Lora" charset="0"/>
            </a:endParaRP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3397642" y="728720"/>
            <a:ext cx="3781079" cy="5549255"/>
          </a:xfrm>
          <a:prstGeom prst="rect">
            <a:avLst/>
          </a:prstGeom>
          <a:solidFill>
            <a:srgbClr val="B2B5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buSzPts val="1400"/>
              <a:buNone/>
              <a:defRPr>
                <a:latin typeface="Lora"/>
                <a:ea typeface="Lora"/>
                <a:cs typeface="Lora"/>
              </a:defRPr>
            </a:lvl1pPr>
          </a:lstStyle>
          <a:p>
            <a:pPr algn="ctr"/>
            <a:r>
              <a:rPr lang="es-AR" sz="2000" dirty="0"/>
              <a:t>Resolución 33/2002</a:t>
            </a:r>
          </a:p>
          <a:p>
            <a:endParaRPr lang="es-AR" sz="2000" dirty="0"/>
          </a:p>
          <a:p>
            <a:r>
              <a:rPr lang="es-AR" sz="2000" dirty="0"/>
              <a:t>1. Recepción de la vacuna bajo control de personal de SENASA.</a:t>
            </a:r>
          </a:p>
          <a:p>
            <a:endParaRPr lang="es-AR" sz="2000" dirty="0"/>
          </a:p>
          <a:p>
            <a:r>
              <a:rPr lang="es-AR" sz="2000" dirty="0"/>
              <a:t>2. Confección de actas de recepción.</a:t>
            </a:r>
          </a:p>
          <a:p>
            <a:endParaRPr lang="es-AR" sz="2000" dirty="0"/>
          </a:p>
          <a:p>
            <a:r>
              <a:rPr lang="es-AR" sz="2000" dirty="0"/>
              <a:t>3. Heladeras en cantidad suficiente y en buen estado de funcionamiento.</a:t>
            </a:r>
          </a:p>
          <a:p>
            <a:endParaRPr lang="es-AR" sz="2000" dirty="0"/>
          </a:p>
          <a:p>
            <a:r>
              <a:rPr lang="es-AR" sz="2000" dirty="0"/>
              <a:t>4. Equipo electrógeno alternativo.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8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1 Grupo"/>
          <p:cNvGrpSpPr>
            <a:grpSpLocks/>
          </p:cNvGrpSpPr>
          <p:nvPr/>
        </p:nvGrpSpPr>
        <p:grpSpPr bwMode="auto">
          <a:xfrm>
            <a:off x="3455993" y="1284641"/>
            <a:ext cx="8008124" cy="5224879"/>
            <a:chOff x="288926" y="549276"/>
            <a:chExt cx="8243887" cy="5435599"/>
          </a:xfrm>
        </p:grpSpPr>
        <p:pic>
          <p:nvPicPr>
            <p:cNvPr id="12" name="Picture 7" descr="foto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1" y="620715"/>
              <a:ext cx="3692525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0" descr="foto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888" y="3284538"/>
              <a:ext cx="4225925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foto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625" y="549276"/>
              <a:ext cx="4167188" cy="2627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foto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26" y="3284538"/>
              <a:ext cx="3851275" cy="2700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Google Shape;173;p21"/>
          <p:cNvSpPr txBox="1"/>
          <p:nvPr/>
        </p:nvSpPr>
        <p:spPr>
          <a:xfrm>
            <a:off x="3253501" y="551300"/>
            <a:ext cx="7282572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Recepción de vacuna: Control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i="0" u="none" strike="noStrike" cap="none" dirty="0">
              <a:solidFill>
                <a:srgbClr val="002060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  <p:extLst>
      <p:ext uri="{BB962C8B-B14F-4D97-AF65-F5344CB8AC3E}">
        <p14:creationId xmlns:p14="http://schemas.microsoft.com/office/powerpoint/2010/main" val="33423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sldNum" idx="12"/>
          </p:nvPr>
        </p:nvSpPr>
        <p:spPr>
          <a:xfrm>
            <a:off x="8984451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>
                <a:latin typeface="Lora"/>
                <a:ea typeface="Lora"/>
                <a:cs typeface="Lora"/>
                <a:sym typeface="Lora"/>
              </a:rPr>
              <a:t>9</a:t>
            </a:fld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521100" y="671600"/>
            <a:ext cx="6750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AR" sz="2400" b="1" i="0" u="none" strike="noStrike" cap="none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2</a:t>
            </a:r>
            <a:endParaRPr sz="2000" i="0" u="none" strike="noStrike" cap="none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363924" y="551294"/>
            <a:ext cx="675107" cy="675106"/>
          </a:xfrm>
          <a:custGeom>
            <a:avLst/>
            <a:gdLst/>
            <a:ahLst/>
            <a:cxnLst/>
            <a:rect l="l" t="t" r="r" b="b"/>
            <a:pathLst>
              <a:path w="45500" h="45500" fill="none" extrusionOk="0">
                <a:moveTo>
                  <a:pt x="45500" y="22750"/>
                </a:moveTo>
                <a:cubicBezTo>
                  <a:pt x="45500" y="35326"/>
                  <a:pt x="35292" y="45500"/>
                  <a:pt x="22750" y="45500"/>
                </a:cubicBezTo>
                <a:cubicBezTo>
                  <a:pt x="10174" y="45500"/>
                  <a:pt x="0" y="35326"/>
                  <a:pt x="0" y="22750"/>
                </a:cubicBezTo>
                <a:cubicBezTo>
                  <a:pt x="0" y="10208"/>
                  <a:pt x="10174" y="1"/>
                  <a:pt x="22750" y="1"/>
                </a:cubicBezTo>
                <a:cubicBezTo>
                  <a:pt x="35292" y="1"/>
                  <a:pt x="45500" y="10208"/>
                  <a:pt x="45500" y="22750"/>
                </a:cubicBezTo>
                <a:close/>
              </a:path>
            </a:pathLst>
          </a:custGeom>
          <a:noFill/>
          <a:ln w="28575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21600" y="1415775"/>
            <a:ext cx="2190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s-MX" sz="2400" b="1" dirty="0">
                <a:solidFill>
                  <a:schemeClr val="lt1"/>
                </a:solidFill>
                <a:latin typeface="Lora"/>
                <a:ea typeface="Lora"/>
                <a:cs typeface="Lora"/>
              </a:rPr>
              <a:t>Conservación y manejo de la vacuna</a:t>
            </a:r>
            <a:endParaRPr lang="es-MX" sz="2400" dirty="0"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676065" y="551302"/>
            <a:ext cx="365081" cy="365097"/>
          </a:xfrm>
          <a:custGeom>
            <a:avLst/>
            <a:gdLst/>
            <a:ahLst/>
            <a:cxnLst/>
            <a:rect l="l" t="t" r="r" b="b"/>
            <a:pathLst>
              <a:path w="22750" h="22751" fill="none" extrusionOk="0">
                <a:moveTo>
                  <a:pt x="0" y="1"/>
                </a:moveTo>
                <a:cubicBezTo>
                  <a:pt x="6138" y="1"/>
                  <a:pt x="11675" y="2436"/>
                  <a:pt x="15778" y="6372"/>
                </a:cubicBezTo>
                <a:cubicBezTo>
                  <a:pt x="20081" y="10508"/>
                  <a:pt x="22750" y="16313"/>
                  <a:pt x="22750" y="22750"/>
                </a:cubicBezTo>
              </a:path>
            </a:pathLst>
          </a:custGeom>
          <a:noFill/>
          <a:ln w="76200" cap="flat" cmpd="sng">
            <a:solidFill>
              <a:srgbClr val="FFFFFF"/>
            </a:solidFill>
            <a:prstDash val="solid"/>
            <a:miter lim="3335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73;p21"/>
          <p:cNvSpPr txBox="1"/>
          <p:nvPr/>
        </p:nvSpPr>
        <p:spPr>
          <a:xfrm>
            <a:off x="3253501" y="551300"/>
            <a:ext cx="8607687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800"/>
            </a:pPr>
            <a:r>
              <a:rPr lang="es-MX" sz="2800" b="1" dirty="0">
                <a:solidFill>
                  <a:srgbClr val="002060"/>
                </a:solidFill>
                <a:latin typeface="Lora"/>
                <a:ea typeface="Lora"/>
                <a:cs typeface="Lora"/>
                <a:sym typeface="Lora"/>
              </a:rPr>
              <a:t>Almacenamiento: Control diario y registro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0" i="0" u="none" strike="noStrike" cap="none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00206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" name="3 Marcador de contenid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0426" y="1546162"/>
            <a:ext cx="3384551" cy="3921125"/>
          </a:xfrm>
          <a:prstGeom prst="rect">
            <a:avLst/>
          </a:prstGeom>
        </p:spPr>
      </p:pic>
      <p:pic>
        <p:nvPicPr>
          <p:cNvPr id="18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314" y="1833499"/>
            <a:ext cx="302577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62" y="1500122"/>
            <a:ext cx="1800225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48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1029</Words>
  <Application>Microsoft Office PowerPoint</Application>
  <PresentationFormat>Personalizado</PresentationFormat>
  <Paragraphs>309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</vt:lpstr>
      <vt:lpstr>Calibri</vt:lpstr>
      <vt:lpstr>Roboto</vt:lpstr>
      <vt:lpstr>Lora</vt:lpstr>
      <vt:lpstr>Avenir</vt:lpstr>
      <vt:lpstr>Encode Sans</vt:lpstr>
      <vt:lpstr>AccentBoxVTI</vt:lpstr>
      <vt:lpstr>1_AccentBoxVTI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parenti</dc:creator>
  <cp:lastModifiedBy>Mariana Sowul</cp:lastModifiedBy>
  <cp:revision>51</cp:revision>
  <dcterms:modified xsi:type="dcterms:W3CDTF">2026-01-29T18:25:59Z</dcterms:modified>
</cp:coreProperties>
</file>