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256" r:id="rId2"/>
    <p:sldId id="328" r:id="rId3"/>
    <p:sldId id="312" r:id="rId4"/>
    <p:sldId id="330" r:id="rId5"/>
    <p:sldId id="277" r:id="rId6"/>
    <p:sldId id="305" r:id="rId7"/>
    <p:sldId id="317" r:id="rId8"/>
    <p:sldId id="315" r:id="rId9"/>
    <p:sldId id="309" r:id="rId10"/>
    <p:sldId id="282" r:id="rId11"/>
    <p:sldId id="259" r:id="rId12"/>
    <p:sldId id="286" r:id="rId13"/>
    <p:sldId id="260" r:id="rId14"/>
    <p:sldId id="265" r:id="rId15"/>
    <p:sldId id="261" r:id="rId16"/>
    <p:sldId id="262" r:id="rId17"/>
    <p:sldId id="301" r:id="rId18"/>
    <p:sldId id="290" r:id="rId19"/>
  </p:sldIdLst>
  <p:sldSz cx="9144000" cy="6858000" type="screen4x3"/>
  <p:notesSz cx="7010400" cy="92964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207" autoAdjust="0"/>
    <p:restoredTop sz="91543" autoAdjust="0"/>
  </p:normalViewPr>
  <p:slideViewPr>
    <p:cSldViewPr>
      <p:cViewPr varScale="1">
        <p:scale>
          <a:sx n="107" d="100"/>
          <a:sy n="107" d="100"/>
        </p:scale>
        <p:origin x="-173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5" d="100"/>
          <a:sy n="55" d="100"/>
        </p:scale>
        <p:origin x="-2844" y="-90"/>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55D8D896-244D-4E53-A717-5FC5C2925DD0}" type="datetimeFigureOut">
              <a:rPr lang="es-AR" smtClean="0"/>
              <a:t>15/12/2017</a:t>
            </a:fld>
            <a:endParaRPr lang="es-AR"/>
          </a:p>
        </p:txBody>
      </p:sp>
      <p:sp>
        <p:nvSpPr>
          <p:cNvPr id="4" name="3 Marcador de pie de página"/>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s-AR"/>
          </a:p>
        </p:txBody>
      </p:sp>
      <p:sp>
        <p:nvSpPr>
          <p:cNvPr id="5" name="4 Marcador de número de diapositiva"/>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A06A881E-EDE0-433B-A9AA-D679E3AE998E}" type="slidenum">
              <a:rPr lang="es-AR" smtClean="0"/>
              <a:t>‹Nº›</a:t>
            </a:fld>
            <a:endParaRPr lang="es-AR"/>
          </a:p>
        </p:txBody>
      </p:sp>
    </p:spTree>
    <p:extLst>
      <p:ext uri="{BB962C8B-B14F-4D97-AF65-F5344CB8AC3E}">
        <p14:creationId xmlns:p14="http://schemas.microsoft.com/office/powerpoint/2010/main" val="190931052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98981036-0073-478A-ABD2-2A5D24A49CD4}" type="datetimeFigureOut">
              <a:rPr lang="es-AR" smtClean="0"/>
              <a:t>15/12/2017</a:t>
            </a:fld>
            <a:endParaRPr lang="es-AR"/>
          </a:p>
        </p:txBody>
      </p:sp>
      <p:sp>
        <p:nvSpPr>
          <p:cNvPr id="4" name="3 Marcador de imagen de diapositiva"/>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24307EE3-142C-4E9D-8479-9A3C6A4A7D00}" type="slidenum">
              <a:rPr lang="es-AR" smtClean="0"/>
              <a:t>‹Nº›</a:t>
            </a:fld>
            <a:endParaRPr lang="es-AR"/>
          </a:p>
        </p:txBody>
      </p:sp>
    </p:spTree>
    <p:extLst>
      <p:ext uri="{BB962C8B-B14F-4D97-AF65-F5344CB8AC3E}">
        <p14:creationId xmlns:p14="http://schemas.microsoft.com/office/powerpoint/2010/main" val="615351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a:t>
            </a:fld>
            <a:endParaRPr lang="es-AR"/>
          </a:p>
        </p:txBody>
      </p:sp>
    </p:spTree>
    <p:extLst>
      <p:ext uri="{BB962C8B-B14F-4D97-AF65-F5344CB8AC3E}">
        <p14:creationId xmlns:p14="http://schemas.microsoft.com/office/powerpoint/2010/main" val="2409317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10</a:t>
            </a:fld>
            <a:endParaRPr lang="es-AR"/>
          </a:p>
        </p:txBody>
      </p:sp>
    </p:spTree>
    <p:extLst>
      <p:ext uri="{BB962C8B-B14F-4D97-AF65-F5344CB8AC3E}">
        <p14:creationId xmlns:p14="http://schemas.microsoft.com/office/powerpoint/2010/main" val="29824736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11</a:t>
            </a:fld>
            <a:endParaRPr lang="es-AR"/>
          </a:p>
        </p:txBody>
      </p:sp>
    </p:spTree>
    <p:extLst>
      <p:ext uri="{BB962C8B-B14F-4D97-AF65-F5344CB8AC3E}">
        <p14:creationId xmlns:p14="http://schemas.microsoft.com/office/powerpoint/2010/main" val="2566982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12</a:t>
            </a:fld>
            <a:endParaRPr lang="es-AR"/>
          </a:p>
        </p:txBody>
      </p:sp>
    </p:spTree>
    <p:extLst>
      <p:ext uri="{BB962C8B-B14F-4D97-AF65-F5344CB8AC3E}">
        <p14:creationId xmlns:p14="http://schemas.microsoft.com/office/powerpoint/2010/main" val="1724481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13</a:t>
            </a:fld>
            <a:endParaRPr lang="es-AR"/>
          </a:p>
        </p:txBody>
      </p:sp>
    </p:spTree>
    <p:extLst>
      <p:ext uri="{BB962C8B-B14F-4D97-AF65-F5344CB8AC3E}">
        <p14:creationId xmlns:p14="http://schemas.microsoft.com/office/powerpoint/2010/main" val="39590856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14</a:t>
            </a:fld>
            <a:endParaRPr lang="es-AR"/>
          </a:p>
        </p:txBody>
      </p:sp>
    </p:spTree>
    <p:extLst>
      <p:ext uri="{BB962C8B-B14F-4D97-AF65-F5344CB8AC3E}">
        <p14:creationId xmlns:p14="http://schemas.microsoft.com/office/powerpoint/2010/main" val="31435345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15</a:t>
            </a:fld>
            <a:endParaRPr lang="es-AR"/>
          </a:p>
        </p:txBody>
      </p:sp>
    </p:spTree>
    <p:extLst>
      <p:ext uri="{BB962C8B-B14F-4D97-AF65-F5344CB8AC3E}">
        <p14:creationId xmlns:p14="http://schemas.microsoft.com/office/powerpoint/2010/main" val="18811959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16</a:t>
            </a:fld>
            <a:endParaRPr lang="es-AR"/>
          </a:p>
        </p:txBody>
      </p:sp>
    </p:spTree>
    <p:extLst>
      <p:ext uri="{BB962C8B-B14F-4D97-AF65-F5344CB8AC3E}">
        <p14:creationId xmlns:p14="http://schemas.microsoft.com/office/powerpoint/2010/main" val="31496043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17</a:t>
            </a:fld>
            <a:endParaRPr lang="es-AR"/>
          </a:p>
        </p:txBody>
      </p:sp>
    </p:spTree>
    <p:extLst>
      <p:ext uri="{BB962C8B-B14F-4D97-AF65-F5344CB8AC3E}">
        <p14:creationId xmlns:p14="http://schemas.microsoft.com/office/powerpoint/2010/main" val="31496043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18</a:t>
            </a:fld>
            <a:endParaRPr lang="es-AR"/>
          </a:p>
        </p:txBody>
      </p:sp>
    </p:spTree>
    <p:extLst>
      <p:ext uri="{BB962C8B-B14F-4D97-AF65-F5344CB8AC3E}">
        <p14:creationId xmlns:p14="http://schemas.microsoft.com/office/powerpoint/2010/main" val="3330819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a:p>
        </p:txBody>
      </p:sp>
      <p:sp>
        <p:nvSpPr>
          <p:cNvPr id="4" name="3 Marcador de número de diapositiva"/>
          <p:cNvSpPr>
            <a:spLocks noGrp="1"/>
          </p:cNvSpPr>
          <p:nvPr>
            <p:ph type="sldNum" sz="quarter" idx="10"/>
          </p:nvPr>
        </p:nvSpPr>
        <p:spPr/>
        <p:txBody>
          <a:bodyPr/>
          <a:lstStyle/>
          <a:p>
            <a:fld id="{24307EE3-142C-4E9D-8479-9A3C6A4A7D00}" type="slidenum">
              <a:rPr lang="es-AR" smtClean="0"/>
              <a:t>2</a:t>
            </a:fld>
            <a:endParaRPr lang="es-AR"/>
          </a:p>
        </p:txBody>
      </p:sp>
    </p:spTree>
    <p:extLst>
      <p:ext uri="{BB962C8B-B14F-4D97-AF65-F5344CB8AC3E}">
        <p14:creationId xmlns:p14="http://schemas.microsoft.com/office/powerpoint/2010/main" val="2982473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t>3</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t>4</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t>5</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t>6</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t>7</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t>8</a:t>
            </a:fld>
            <a:endParaRPr lang="es-AR"/>
          </a:p>
        </p:txBody>
      </p:sp>
    </p:spTree>
    <p:extLst>
      <p:ext uri="{BB962C8B-B14F-4D97-AF65-F5344CB8AC3E}">
        <p14:creationId xmlns:p14="http://schemas.microsoft.com/office/powerpoint/2010/main" val="1217996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24307EE3-142C-4E9D-8479-9A3C6A4A7D00}" type="slidenum">
              <a:rPr lang="es-AR" smtClean="0"/>
              <a:t>9</a:t>
            </a:fld>
            <a:endParaRPr lang="es-AR"/>
          </a:p>
        </p:txBody>
      </p:sp>
    </p:spTree>
    <p:extLst>
      <p:ext uri="{BB962C8B-B14F-4D97-AF65-F5344CB8AC3E}">
        <p14:creationId xmlns:p14="http://schemas.microsoft.com/office/powerpoint/2010/main" val="1217996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24616144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56863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405958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2"/>
          <p:cNvPicPr>
            <a:picLocks noChangeAspect="1" noChangeArrowheads="1"/>
          </p:cNvPicPr>
          <p:nvPr userDrawn="1"/>
        </p:nvPicPr>
        <p:blipFill>
          <a:blip r:embed="rId5" cstate="print"/>
          <a:srcRect/>
          <a:stretch>
            <a:fillRect/>
          </a:stretch>
        </p:blipFill>
        <p:spPr bwMode="auto">
          <a:xfrm>
            <a:off x="0" y="0"/>
            <a:ext cx="9144000" cy="260648"/>
          </a:xfrm>
          <a:prstGeom prst="rect">
            <a:avLst/>
          </a:prstGeom>
          <a:noFill/>
          <a:ln w="9525">
            <a:noFill/>
            <a:miter lim="800000"/>
            <a:headEnd/>
            <a:tailEnd/>
          </a:ln>
        </p:spPr>
      </p:pic>
      <p:pic>
        <p:nvPicPr>
          <p:cNvPr id="8" name="Picture 2"/>
          <p:cNvPicPr>
            <a:picLocks noChangeAspect="1" noChangeArrowheads="1"/>
          </p:cNvPicPr>
          <p:nvPr userDrawn="1"/>
        </p:nvPicPr>
        <p:blipFill>
          <a:blip r:embed="rId5" cstate="print"/>
          <a:srcRect/>
          <a:stretch>
            <a:fillRect/>
          </a:stretch>
        </p:blipFill>
        <p:spPr bwMode="auto">
          <a:xfrm>
            <a:off x="0" y="6597352"/>
            <a:ext cx="9144000" cy="260648"/>
          </a:xfrm>
          <a:prstGeom prst="rect">
            <a:avLst/>
          </a:prstGeom>
          <a:noFill/>
          <a:ln w="9525">
            <a:noFill/>
            <a:miter lim="800000"/>
            <a:headEnd/>
            <a:tailEnd/>
          </a:ln>
        </p:spPr>
      </p:pic>
      <p:sp>
        <p:nvSpPr>
          <p:cNvPr id="2" name="1 CuadroTexto"/>
          <p:cNvSpPr txBox="1"/>
          <p:nvPr userDrawn="1"/>
        </p:nvSpPr>
        <p:spPr>
          <a:xfrm>
            <a:off x="35496" y="6597352"/>
            <a:ext cx="4900701" cy="261610"/>
          </a:xfrm>
          <a:prstGeom prst="rect">
            <a:avLst/>
          </a:prstGeom>
          <a:noFill/>
        </p:spPr>
        <p:txBody>
          <a:bodyPr wrap="none" rtlCol="0">
            <a:spAutoFit/>
          </a:bodyPr>
          <a:lstStyle/>
          <a:p>
            <a:r>
              <a:rPr lang="es-AR" sz="1100" b="1" dirty="0" smtClean="0">
                <a:solidFill>
                  <a:schemeClr val="bg1"/>
                </a:solidFill>
              </a:rPr>
              <a:t>Dirección</a:t>
            </a:r>
            <a:r>
              <a:rPr lang="es-AR" sz="1100" b="1" baseline="0" dirty="0" smtClean="0">
                <a:solidFill>
                  <a:schemeClr val="bg1"/>
                </a:solidFill>
              </a:rPr>
              <a:t> de Análisis e Información Financiera – Contaduría General de la Nación</a:t>
            </a:r>
            <a:endParaRPr lang="es-AR" sz="1100" b="1" dirty="0">
              <a:solidFill>
                <a:schemeClr val="bg1"/>
              </a:solidFill>
            </a:endParaRPr>
          </a:p>
        </p:txBody>
      </p:sp>
    </p:spTree>
    <p:extLst>
      <p:ext uri="{BB962C8B-B14F-4D97-AF65-F5344CB8AC3E}">
        <p14:creationId xmlns:p14="http://schemas.microsoft.com/office/powerpoint/2010/main" val="25460660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251520" y="1196752"/>
            <a:ext cx="6120680" cy="1288765"/>
          </a:xfrm>
          <a:prstGeom prst="rect">
            <a:avLst/>
          </a:prstGeom>
        </p:spPr>
        <p:txBody>
          <a:bodyPr>
            <a:noAutofit/>
          </a:bodyPr>
          <a:lstStyle/>
          <a:p>
            <a:r>
              <a:rPr lang="es-AR" sz="4800" b="1" cap="all" dirty="0" smtClean="0">
                <a:solidFill>
                  <a:srgbClr val="002060"/>
                </a:solidFill>
                <a:ea typeface="Verdana" panose="020B0604030504040204" pitchFamily="34" charset="0"/>
                <a:cs typeface="Verdana" panose="020B0604030504040204" pitchFamily="34" charset="0"/>
              </a:rPr>
              <a:t>J</a:t>
            </a:r>
            <a:r>
              <a:rPr lang="es-AR" sz="4800" b="1" cap="small" dirty="0" smtClean="0">
                <a:solidFill>
                  <a:srgbClr val="002060"/>
                </a:solidFill>
                <a:ea typeface="Verdana" panose="020B0604030504040204" pitchFamily="34" charset="0"/>
                <a:cs typeface="Verdana" panose="020B0604030504040204" pitchFamily="34" charset="0"/>
              </a:rPr>
              <a:t>ORNADA DE CIERRE DE EJERCICIO 2017</a:t>
            </a:r>
            <a:endParaRPr lang="es-AR" sz="4800" b="1" cap="small" dirty="0">
              <a:solidFill>
                <a:srgbClr val="002060"/>
              </a:solidFill>
              <a:ea typeface="Verdana" panose="020B0604030504040204" pitchFamily="34" charset="0"/>
              <a:cs typeface="Verdana" panose="020B0604030504040204" pitchFamily="34" charset="0"/>
            </a:endParaRPr>
          </a:p>
        </p:txBody>
      </p:sp>
      <p:sp>
        <p:nvSpPr>
          <p:cNvPr id="3" name="2 Subtítulo"/>
          <p:cNvSpPr>
            <a:spLocks noGrp="1"/>
          </p:cNvSpPr>
          <p:nvPr>
            <p:ph type="subTitle" idx="4294967295"/>
          </p:nvPr>
        </p:nvSpPr>
        <p:spPr>
          <a:xfrm>
            <a:off x="179512" y="3933056"/>
            <a:ext cx="8784976" cy="720080"/>
          </a:xfrm>
          <a:prstGeom prst="rect">
            <a:avLst/>
          </a:prstGeom>
        </p:spPr>
        <p:txBody>
          <a:bodyPr>
            <a:normAutofit/>
          </a:bodyPr>
          <a:lstStyle/>
          <a:p>
            <a:pPr marL="0" indent="0" algn="ctr">
              <a:buNone/>
            </a:pPr>
            <a:r>
              <a:rPr lang="es-AR" sz="4000" b="1" dirty="0" smtClean="0">
                <a:solidFill>
                  <a:schemeClr val="accent1">
                    <a:lumMod val="75000"/>
                  </a:schemeClr>
                </a:solidFill>
                <a:effectLst>
                  <a:outerShdw blurRad="38100" dist="38100" dir="2700000" algn="tl">
                    <a:srgbClr val="000000">
                      <a:alpha val="43137"/>
                    </a:srgbClr>
                  </a:outerShdw>
                </a:effectLst>
              </a:rPr>
              <a:t>Organismos de Administración Central</a:t>
            </a:r>
          </a:p>
          <a:p>
            <a:endParaRPr lang="es-AR"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1318" y="1199179"/>
            <a:ext cx="1807066" cy="1666089"/>
          </a:xfrm>
          <a:prstGeom prst="rect">
            <a:avLst/>
          </a:prstGeom>
        </p:spPr>
      </p:pic>
      <p:sp>
        <p:nvSpPr>
          <p:cNvPr id="5" name="2 Subtítulo"/>
          <p:cNvSpPr txBox="1">
            <a:spLocks/>
          </p:cNvSpPr>
          <p:nvPr/>
        </p:nvSpPr>
        <p:spPr>
          <a:xfrm>
            <a:off x="2339752" y="5733256"/>
            <a:ext cx="4065019" cy="720080"/>
          </a:xfrm>
          <a:prstGeom prst="rect">
            <a:avLst/>
          </a:prstGeom>
        </p:spPr>
        <p:txBody>
          <a:bodyPr>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Font typeface="Arial" panose="020B0604020202020204" pitchFamily="34" charset="0"/>
              <a:buNone/>
            </a:pPr>
            <a:r>
              <a:rPr lang="es-AR" sz="2800" b="1" dirty="0" smtClean="0">
                <a:solidFill>
                  <a:schemeClr val="accent1">
                    <a:lumMod val="75000"/>
                  </a:schemeClr>
                </a:solidFill>
                <a:effectLst>
                  <a:outerShdw blurRad="38100" dist="38100" dir="2700000" algn="tl">
                    <a:srgbClr val="000000">
                      <a:alpha val="43137"/>
                    </a:srgbClr>
                  </a:outerShdw>
                </a:effectLst>
              </a:rPr>
              <a:t>13-12-2017</a:t>
            </a:r>
          </a:p>
          <a:p>
            <a:endParaRPr lang="es-AR" sz="2000" dirty="0"/>
          </a:p>
        </p:txBody>
      </p:sp>
    </p:spTree>
    <p:extLst>
      <p:ext uri="{BB962C8B-B14F-4D97-AF65-F5344CB8AC3E}">
        <p14:creationId xmlns:p14="http://schemas.microsoft.com/office/powerpoint/2010/main" val="864946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539552" y="2492896"/>
            <a:ext cx="8229600" cy="922114"/>
          </a:xfrm>
          <a:prstGeom prst="rect">
            <a:avLst/>
          </a:prstGeom>
        </p:spPr>
        <p:txBody>
          <a:bodyPr>
            <a:normAutofit fontScale="90000"/>
          </a:bodyPr>
          <a:lstStyle/>
          <a:p>
            <a:r>
              <a:rPr lang="es-AR" b="1" dirty="0" smtClean="0">
                <a:solidFill>
                  <a:schemeClr val="accent1">
                    <a:lumMod val="75000"/>
                  </a:schemeClr>
                </a:solidFill>
              </a:rPr>
              <a:t>Algunos recordatorios </a:t>
            </a:r>
            <a:br>
              <a:rPr lang="es-AR" b="1" dirty="0" smtClean="0">
                <a:solidFill>
                  <a:schemeClr val="accent1">
                    <a:lumMod val="75000"/>
                  </a:schemeClr>
                </a:solidFill>
              </a:rPr>
            </a:br>
            <a:r>
              <a:rPr lang="es-AR" b="1" dirty="0" smtClean="0">
                <a:solidFill>
                  <a:schemeClr val="accent1">
                    <a:lumMod val="75000"/>
                  </a:schemeClr>
                </a:solidFill>
              </a:rPr>
              <a:t>de registro de operaciones</a:t>
            </a:r>
            <a:r>
              <a:rPr lang="es-AR" sz="3600" b="1" dirty="0" smtClean="0">
                <a:solidFill>
                  <a:schemeClr val="accent1">
                    <a:lumMod val="75000"/>
                  </a:schemeClr>
                </a:solidFill>
              </a:rPr>
              <a:t/>
            </a:r>
            <a:br>
              <a:rPr lang="es-AR" sz="3600" b="1" dirty="0" smtClean="0">
                <a:solidFill>
                  <a:schemeClr val="accent1">
                    <a:lumMod val="75000"/>
                  </a:schemeClr>
                </a:solidFill>
              </a:rPr>
            </a:br>
            <a:endParaRPr lang="es-AR" sz="3600" b="1" dirty="0">
              <a:solidFill>
                <a:schemeClr val="accent1">
                  <a:lumMod val="75000"/>
                </a:schemeClr>
              </a:solidFill>
            </a:endParaRPr>
          </a:p>
        </p:txBody>
      </p:sp>
    </p:spTree>
    <p:extLst>
      <p:ext uri="{BB962C8B-B14F-4D97-AF65-F5344CB8AC3E}">
        <p14:creationId xmlns:p14="http://schemas.microsoft.com/office/powerpoint/2010/main" val="47401050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467544" y="692696"/>
            <a:ext cx="8229600" cy="5760640"/>
          </a:xfrm>
          <a:prstGeom prst="rect">
            <a:avLst/>
          </a:prstGeom>
        </p:spPr>
        <p:txBody>
          <a:bodyPr>
            <a:noAutofit/>
          </a:bodyPr>
          <a:lstStyle/>
          <a:p>
            <a:pPr marL="0" indent="0" algn="ctr">
              <a:buNone/>
            </a:pPr>
            <a:r>
              <a:rPr lang="es-AR" b="1" dirty="0" smtClean="0">
                <a:solidFill>
                  <a:srgbClr val="00B0F0"/>
                </a:solidFill>
              </a:rPr>
              <a:t>Transferencias a Universidades Nacionales</a:t>
            </a:r>
          </a:p>
          <a:p>
            <a:pPr marL="0" indent="0" algn="ctr">
              <a:buNone/>
            </a:pPr>
            <a:endParaRPr lang="es-AR" sz="1100" b="1" dirty="0" smtClean="0">
              <a:solidFill>
                <a:srgbClr val="00B0F0"/>
              </a:solidFill>
            </a:endParaRPr>
          </a:p>
          <a:p>
            <a:pPr marL="400050" lvl="1" algn="just">
              <a:buFont typeface="Arial" panose="020B0604020202020204" pitchFamily="34" charset="0"/>
              <a:buChar char="•"/>
            </a:pPr>
            <a:r>
              <a:rPr lang="es-AR" sz="2200" dirty="0">
                <a:solidFill>
                  <a:schemeClr val="accent1">
                    <a:lumMod val="75000"/>
                  </a:schemeClr>
                </a:solidFill>
              </a:rPr>
              <a:t>Imputación correcta de las partidas </a:t>
            </a:r>
            <a:r>
              <a:rPr lang="es-AR" sz="2200" dirty="0" err="1">
                <a:solidFill>
                  <a:schemeClr val="accent1">
                    <a:lumMod val="75000"/>
                  </a:schemeClr>
                </a:solidFill>
              </a:rPr>
              <a:t>subparciales</a:t>
            </a:r>
            <a:r>
              <a:rPr lang="es-AR" sz="2200" dirty="0">
                <a:solidFill>
                  <a:schemeClr val="accent1">
                    <a:lumMod val="75000"/>
                  </a:schemeClr>
                </a:solidFill>
              </a:rPr>
              <a:t> (se carga en el sector de presupuesto del SAF, es indicativa)</a:t>
            </a:r>
          </a:p>
          <a:p>
            <a:pPr marL="400050" lvl="1" algn="just">
              <a:buFont typeface="Arial" panose="020B0604020202020204" pitchFamily="34" charset="0"/>
              <a:buChar char="•"/>
            </a:pPr>
            <a:r>
              <a:rPr lang="es-AR" sz="2200" dirty="0" smtClean="0">
                <a:solidFill>
                  <a:schemeClr val="accent1">
                    <a:lumMod val="75000"/>
                  </a:schemeClr>
                </a:solidFill>
              </a:rPr>
              <a:t>Uso de la partida 5.6: usar exclusivamente para transferencias a Universidades Nacionales. Esto excluye los servicios prestados por Universidades a los organismos, que se imputan al inciso 3, y fondos dirigidos a Universidades Privadas, etc.</a:t>
            </a:r>
          </a:p>
          <a:p>
            <a:pPr marL="400050" lvl="1" algn="just">
              <a:buFont typeface="Arial" panose="020B0604020202020204" pitchFamily="34" charset="0"/>
              <a:buChar char="•"/>
            </a:pPr>
            <a:r>
              <a:rPr lang="es-AR" sz="2200" dirty="0" smtClean="0">
                <a:solidFill>
                  <a:schemeClr val="accent1">
                    <a:lumMod val="75000"/>
                  </a:schemeClr>
                </a:solidFill>
              </a:rPr>
              <a:t>En </a:t>
            </a:r>
            <a:r>
              <a:rPr lang="es-AR" sz="2200" dirty="0">
                <a:solidFill>
                  <a:schemeClr val="accent1">
                    <a:lumMod val="75000"/>
                  </a:schemeClr>
                </a:solidFill>
              </a:rPr>
              <a:t>caso de tratarse de convenios con UUNN, especificar el N° de Resolución en las observaciones de la Orden de </a:t>
            </a:r>
            <a:r>
              <a:rPr lang="es-AR" sz="2200" dirty="0" smtClean="0">
                <a:solidFill>
                  <a:schemeClr val="accent1">
                    <a:lumMod val="75000"/>
                  </a:schemeClr>
                </a:solidFill>
              </a:rPr>
              <a:t>Pago. (Será de gran utilidad además notificar </a:t>
            </a:r>
            <a:r>
              <a:rPr lang="es-AR" sz="2200" dirty="0">
                <a:solidFill>
                  <a:schemeClr val="accent1">
                    <a:lumMod val="75000"/>
                  </a:schemeClr>
                </a:solidFill>
              </a:rPr>
              <a:t>y enviar documentación de respaldo a la Universidad </a:t>
            </a:r>
            <a:r>
              <a:rPr lang="es-AR" sz="2200" dirty="0" smtClean="0">
                <a:solidFill>
                  <a:schemeClr val="accent1">
                    <a:lumMod val="75000"/>
                  </a:schemeClr>
                </a:solidFill>
              </a:rPr>
              <a:t>receptora). </a:t>
            </a:r>
            <a:endParaRPr lang="es-AR" sz="2200" dirty="0">
              <a:solidFill>
                <a:schemeClr val="accent1">
                  <a:lumMod val="75000"/>
                </a:schemeClr>
              </a:solidFill>
            </a:endParaRPr>
          </a:p>
          <a:p>
            <a:pPr marL="0" indent="0" algn="ctr">
              <a:buNone/>
            </a:pPr>
            <a:endParaRPr lang="es-AR" sz="2400" b="1" dirty="0" smtClean="0"/>
          </a:p>
          <a:p>
            <a:pPr marL="0" indent="0" algn="ctr">
              <a:buNone/>
            </a:pPr>
            <a:r>
              <a:rPr lang="es-AR" sz="2400" b="1" dirty="0">
                <a:solidFill>
                  <a:schemeClr val="accent1">
                    <a:lumMod val="75000"/>
                  </a:schemeClr>
                </a:solidFill>
              </a:rPr>
              <a:t>SE REALIZA UN SEGUIMIENTO DETALLADO DE ESTA </a:t>
            </a:r>
            <a:r>
              <a:rPr lang="es-AR" sz="2400" b="1" dirty="0" smtClean="0">
                <a:solidFill>
                  <a:schemeClr val="accent1">
                    <a:lumMod val="75000"/>
                  </a:schemeClr>
                </a:solidFill>
              </a:rPr>
              <a:t>PARTIDA</a:t>
            </a:r>
            <a:endParaRPr lang="es-AR" sz="2400" dirty="0" smtClean="0">
              <a:solidFill>
                <a:schemeClr val="accent1">
                  <a:lumMod val="75000"/>
                </a:schemeClr>
              </a:solidFill>
            </a:endParaRPr>
          </a:p>
          <a:p>
            <a:pPr marL="0" indent="0" algn="ctr">
              <a:buNone/>
            </a:pPr>
            <a:r>
              <a:rPr lang="es-AR" sz="2400" b="1" dirty="0" smtClean="0">
                <a:solidFill>
                  <a:schemeClr val="accent1">
                    <a:lumMod val="75000"/>
                  </a:schemeClr>
                </a:solidFill>
              </a:rPr>
              <a:t>PARA LA CONSOLIDACIÓN DEL SECTOR PÚBLICO NACIONAL </a:t>
            </a:r>
            <a:endParaRPr lang="es-AR" sz="2400" b="1" dirty="0">
              <a:solidFill>
                <a:schemeClr val="accent1">
                  <a:lumMod val="75000"/>
                </a:schemeClr>
              </a:solidFill>
            </a:endParaRPr>
          </a:p>
        </p:txBody>
      </p:sp>
    </p:spTree>
    <p:extLst>
      <p:ext uri="{BB962C8B-B14F-4D97-AF65-F5344CB8AC3E}">
        <p14:creationId xmlns:p14="http://schemas.microsoft.com/office/powerpoint/2010/main" val="33746135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467544" y="1052736"/>
            <a:ext cx="8229600" cy="4608512"/>
          </a:xfrm>
          <a:prstGeom prst="rect">
            <a:avLst/>
          </a:prstGeom>
        </p:spPr>
        <p:txBody>
          <a:bodyPr>
            <a:noAutofit/>
          </a:bodyPr>
          <a:lstStyle/>
          <a:p>
            <a:pPr marL="0" indent="0" algn="ctr">
              <a:buNone/>
            </a:pPr>
            <a:r>
              <a:rPr lang="es-AR" b="1" dirty="0" smtClean="0">
                <a:solidFill>
                  <a:srgbClr val="00B0F0"/>
                </a:solidFill>
              </a:rPr>
              <a:t>Transferencias a Otras entidades del SPN</a:t>
            </a:r>
          </a:p>
          <a:p>
            <a:pPr marL="0" indent="0">
              <a:buNone/>
            </a:pPr>
            <a:endParaRPr lang="es-AR" sz="1400" b="1" dirty="0" smtClean="0">
              <a:solidFill>
                <a:srgbClr val="00B0F0"/>
              </a:solidFill>
            </a:endParaRPr>
          </a:p>
          <a:p>
            <a:pPr marL="400050" lvl="1" algn="just">
              <a:buFont typeface="Arial" panose="020B0604020202020204" pitchFamily="34" charset="0"/>
              <a:buChar char="•"/>
            </a:pPr>
            <a:r>
              <a:rPr lang="es-AR" sz="2200" dirty="0">
                <a:solidFill>
                  <a:schemeClr val="accent1">
                    <a:lumMod val="75000"/>
                  </a:schemeClr>
                </a:solidFill>
              </a:rPr>
              <a:t>Imputación correcta de las subparciales (se carga en el sector de presupuesto del SAF, es indicativa) y de los objetos del gasto.</a:t>
            </a:r>
          </a:p>
          <a:p>
            <a:pPr marL="400050" lvl="1" algn="just">
              <a:buFont typeface="Arial" panose="020B0604020202020204" pitchFamily="34" charset="0"/>
              <a:buChar char="•"/>
            </a:pPr>
            <a:r>
              <a:rPr lang="es-AR" sz="2200" dirty="0">
                <a:solidFill>
                  <a:schemeClr val="accent1">
                    <a:lumMod val="75000"/>
                  </a:schemeClr>
                </a:solidFill>
              </a:rPr>
              <a:t>No usar partida 5 si se tratara por ejemplo de la prestación de un servicio.</a:t>
            </a:r>
          </a:p>
          <a:p>
            <a:pPr marL="400050" lvl="1" algn="just">
              <a:buFont typeface="Arial" panose="020B0604020202020204" pitchFamily="34" charset="0"/>
              <a:buChar char="•"/>
            </a:pPr>
            <a:r>
              <a:rPr lang="es-AR" sz="2200" dirty="0">
                <a:solidFill>
                  <a:schemeClr val="accent1">
                    <a:lumMod val="75000"/>
                  </a:schemeClr>
                </a:solidFill>
              </a:rPr>
              <a:t>Se hacen controles con información de los Beneficiarios y con Información Contable y Financiera de los Receptores.</a:t>
            </a:r>
          </a:p>
          <a:p>
            <a:pPr marL="0" indent="0" algn="ctr">
              <a:buNone/>
            </a:pPr>
            <a:endParaRPr lang="es-AR" sz="2400" b="1" dirty="0" smtClean="0"/>
          </a:p>
          <a:p>
            <a:pPr marL="0" indent="0" algn="ctr">
              <a:buNone/>
            </a:pPr>
            <a:r>
              <a:rPr lang="es-AR" sz="2400" b="1" dirty="0">
                <a:solidFill>
                  <a:schemeClr val="accent1">
                    <a:lumMod val="75000"/>
                  </a:schemeClr>
                </a:solidFill>
              </a:rPr>
              <a:t>SE HACE UN SEGUIMIENTO DETALLADO DE ESTA </a:t>
            </a:r>
            <a:r>
              <a:rPr lang="es-AR" sz="2400" b="1" dirty="0" smtClean="0">
                <a:solidFill>
                  <a:schemeClr val="accent1">
                    <a:lumMod val="75000"/>
                  </a:schemeClr>
                </a:solidFill>
              </a:rPr>
              <a:t>PARTIDA </a:t>
            </a:r>
          </a:p>
          <a:p>
            <a:pPr marL="0" indent="0" algn="ctr">
              <a:buNone/>
            </a:pPr>
            <a:r>
              <a:rPr lang="es-AR" sz="2400" b="1" dirty="0">
                <a:solidFill>
                  <a:schemeClr val="accent1">
                    <a:lumMod val="75000"/>
                  </a:schemeClr>
                </a:solidFill>
              </a:rPr>
              <a:t>PARA LA </a:t>
            </a:r>
            <a:r>
              <a:rPr lang="es-AR" sz="2400" b="1" dirty="0" smtClean="0">
                <a:solidFill>
                  <a:schemeClr val="accent1">
                    <a:lumMod val="75000"/>
                  </a:schemeClr>
                </a:solidFill>
              </a:rPr>
              <a:t>CONSOLIDACIÓN </a:t>
            </a:r>
            <a:r>
              <a:rPr lang="es-AR" sz="2400" b="1" dirty="0">
                <a:solidFill>
                  <a:schemeClr val="accent1">
                    <a:lumMod val="75000"/>
                  </a:schemeClr>
                </a:solidFill>
              </a:rPr>
              <a:t>DEL SECTOR </a:t>
            </a:r>
            <a:r>
              <a:rPr lang="es-AR" sz="2400" b="1" dirty="0" smtClean="0">
                <a:solidFill>
                  <a:schemeClr val="accent1">
                    <a:lumMod val="75000"/>
                  </a:schemeClr>
                </a:solidFill>
              </a:rPr>
              <a:t>PÚBLICO </a:t>
            </a:r>
            <a:r>
              <a:rPr lang="es-AR" sz="2400" b="1" dirty="0">
                <a:solidFill>
                  <a:schemeClr val="accent1">
                    <a:lumMod val="75000"/>
                  </a:schemeClr>
                </a:solidFill>
              </a:rPr>
              <a:t>NACIONAL </a:t>
            </a:r>
          </a:p>
        </p:txBody>
      </p:sp>
    </p:spTree>
    <p:extLst>
      <p:ext uri="{BB962C8B-B14F-4D97-AF65-F5344CB8AC3E}">
        <p14:creationId xmlns:p14="http://schemas.microsoft.com/office/powerpoint/2010/main" val="2325311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467544" y="1268760"/>
            <a:ext cx="8291264" cy="4464496"/>
          </a:xfrm>
          <a:prstGeom prst="rect">
            <a:avLst/>
          </a:prstGeom>
        </p:spPr>
        <p:txBody>
          <a:bodyPr>
            <a:noAutofit/>
          </a:bodyPr>
          <a:lstStyle/>
          <a:p>
            <a:pPr marL="0" indent="0" algn="ctr">
              <a:buNone/>
            </a:pPr>
            <a:r>
              <a:rPr lang="es-AR" b="1" dirty="0" smtClean="0">
                <a:solidFill>
                  <a:srgbClr val="00B0F0"/>
                </a:solidFill>
              </a:rPr>
              <a:t>Correcta imputación de la Ubicación Geográfica</a:t>
            </a:r>
          </a:p>
          <a:p>
            <a:pPr marL="0" indent="0" algn="ctr">
              <a:buNone/>
            </a:pPr>
            <a:endParaRPr lang="es-AR" sz="1000" b="1" dirty="0" smtClean="0">
              <a:solidFill>
                <a:srgbClr val="00B0F0"/>
              </a:solidFill>
            </a:endParaRPr>
          </a:p>
          <a:p>
            <a:pPr marL="400050" lvl="1" algn="just">
              <a:buFont typeface="Arial" panose="020B0604020202020204" pitchFamily="34" charset="0"/>
              <a:buChar char="•"/>
            </a:pPr>
            <a:r>
              <a:rPr lang="es-AR" sz="2200" dirty="0">
                <a:solidFill>
                  <a:schemeClr val="accent1">
                    <a:lumMod val="75000"/>
                  </a:schemeClr>
                </a:solidFill>
              </a:rPr>
              <a:t>Imputación correcta de la UG, debe ser coherente con el lugar de la prestación.</a:t>
            </a:r>
          </a:p>
          <a:p>
            <a:pPr marL="400050" lvl="1" algn="just">
              <a:buFont typeface="Arial" panose="020B0604020202020204" pitchFamily="34" charset="0"/>
              <a:buChar char="•"/>
            </a:pPr>
            <a:r>
              <a:rPr lang="es-AR" sz="2200" dirty="0">
                <a:solidFill>
                  <a:schemeClr val="accent1">
                    <a:lumMod val="75000"/>
                  </a:schemeClr>
                </a:solidFill>
              </a:rPr>
              <a:t>Repasar las pautas de imputación de UG del Clasificador Presupuestario.</a:t>
            </a:r>
          </a:p>
          <a:p>
            <a:pPr marL="400050" lvl="1" algn="just">
              <a:buFont typeface="Arial" panose="020B0604020202020204" pitchFamily="34" charset="0"/>
              <a:buChar char="•"/>
            </a:pPr>
            <a:r>
              <a:rPr lang="es-AR" sz="2200" dirty="0">
                <a:solidFill>
                  <a:schemeClr val="accent1">
                    <a:lumMod val="75000"/>
                  </a:schemeClr>
                </a:solidFill>
              </a:rPr>
              <a:t>Es </a:t>
            </a:r>
            <a:r>
              <a:rPr lang="es-AR" sz="2200" dirty="0" smtClean="0">
                <a:solidFill>
                  <a:schemeClr val="accent1">
                    <a:lumMod val="75000"/>
                  </a:schemeClr>
                </a:solidFill>
              </a:rPr>
              <a:t>Indicativa. Al </a:t>
            </a:r>
            <a:r>
              <a:rPr lang="es-AR" sz="2200" dirty="0">
                <a:solidFill>
                  <a:schemeClr val="accent1">
                    <a:lumMod val="75000"/>
                  </a:schemeClr>
                </a:solidFill>
              </a:rPr>
              <a:t>momento de elaborar el presupuesto puede desconocerse la UG que se utilizará.  Sin embargo en el momento de la Ejecución debe imputarse donde corresponde (ya se conoce el Beneficiario).</a:t>
            </a:r>
          </a:p>
          <a:p>
            <a:pPr marL="0" indent="0" algn="just">
              <a:buNone/>
            </a:pPr>
            <a:r>
              <a:rPr lang="es-AR" sz="2200" b="1" dirty="0">
                <a:solidFill>
                  <a:schemeClr val="accent1">
                    <a:lumMod val="75000"/>
                  </a:schemeClr>
                </a:solidFill>
              </a:rPr>
              <a:t>ESPECIAL ATENCIÓN CON TRANSFERENCIAS A PROVINCIAS Y MUNICIPIOS Y ORGANISMOS OFICIALES. </a:t>
            </a:r>
          </a:p>
        </p:txBody>
      </p:sp>
    </p:spTree>
    <p:extLst>
      <p:ext uri="{BB962C8B-B14F-4D97-AF65-F5344CB8AC3E}">
        <p14:creationId xmlns:p14="http://schemas.microsoft.com/office/powerpoint/2010/main" val="22011042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457200" y="332657"/>
            <a:ext cx="8229600" cy="5040560"/>
          </a:xfrm>
          <a:prstGeom prst="rect">
            <a:avLst/>
          </a:prstGeom>
        </p:spPr>
        <p:txBody>
          <a:bodyPr>
            <a:normAutofit/>
          </a:bodyPr>
          <a:lstStyle/>
          <a:p>
            <a:pPr marL="0" indent="0" algn="ctr">
              <a:buNone/>
            </a:pPr>
            <a:endParaRPr lang="es-AR" sz="2800" b="1" dirty="0" smtClean="0">
              <a:solidFill>
                <a:srgbClr val="00B0F0"/>
              </a:solidFill>
            </a:endParaRPr>
          </a:p>
          <a:p>
            <a:pPr marL="0" indent="0" algn="ctr">
              <a:buNone/>
            </a:pPr>
            <a:r>
              <a:rPr lang="es-AR" b="1" dirty="0" smtClean="0">
                <a:solidFill>
                  <a:srgbClr val="00B0F0"/>
                </a:solidFill>
              </a:rPr>
              <a:t>Inconsistencias</a:t>
            </a:r>
          </a:p>
          <a:p>
            <a:pPr marL="0" indent="0" algn="ctr">
              <a:buNone/>
            </a:pPr>
            <a:endParaRPr lang="es-AR" sz="2800" b="1" dirty="0">
              <a:solidFill>
                <a:srgbClr val="00B0F0"/>
              </a:solidFill>
            </a:endParaRPr>
          </a:p>
          <a:p>
            <a:pPr marL="400050" lvl="1" algn="just">
              <a:buFont typeface="Arial" panose="020B0604020202020204" pitchFamily="34" charset="0"/>
              <a:buChar char="•"/>
            </a:pPr>
            <a:r>
              <a:rPr lang="es-AR" sz="2200" dirty="0">
                <a:solidFill>
                  <a:schemeClr val="accent1">
                    <a:lumMod val="75000"/>
                  </a:schemeClr>
                </a:solidFill>
              </a:rPr>
              <a:t>El receptor de figurativas debe ser cuidadoso en la imputación del Tipo 41, cuando se trata de una figurativa devengada en ejercicios anteriores, caso en el cual corresponde imputar el recurso como Subconcepto 2 (Ejercicios Anteriores</a:t>
            </a:r>
            <a:r>
              <a:rPr lang="es-AR" sz="2200" dirty="0" smtClean="0">
                <a:solidFill>
                  <a:schemeClr val="accent1">
                    <a:lumMod val="75000"/>
                  </a:schemeClr>
                </a:solidFill>
              </a:rPr>
              <a:t>), </a:t>
            </a:r>
            <a:r>
              <a:rPr lang="es-AR" sz="2200" dirty="0">
                <a:solidFill>
                  <a:schemeClr val="accent1">
                    <a:lumMod val="75000"/>
                  </a:schemeClr>
                </a:solidFill>
              </a:rPr>
              <a:t>ante la duda comuníquese con el Cedente o consulte a la DAIF.</a:t>
            </a:r>
          </a:p>
          <a:p>
            <a:pPr marL="400050" lvl="1" algn="just">
              <a:buFont typeface="Arial" panose="020B0604020202020204" pitchFamily="34" charset="0"/>
              <a:buChar char="•"/>
            </a:pPr>
            <a:r>
              <a:rPr lang="es-AR" sz="2200" dirty="0">
                <a:solidFill>
                  <a:schemeClr val="accent1">
                    <a:lumMod val="75000"/>
                  </a:schemeClr>
                </a:solidFill>
              </a:rPr>
              <a:t>Cuando se carga un comprobante IR o </a:t>
            </a:r>
            <a:r>
              <a:rPr lang="es-AR" sz="2200" dirty="0" smtClean="0">
                <a:solidFill>
                  <a:schemeClr val="accent1">
                    <a:lumMod val="75000"/>
                  </a:schemeClr>
                </a:solidFill>
              </a:rPr>
              <a:t>CMIR de tipo 41, no olvidarse de ingresar el </a:t>
            </a:r>
            <a:r>
              <a:rPr lang="es-AR" sz="2200" dirty="0">
                <a:solidFill>
                  <a:schemeClr val="accent1">
                    <a:lumMod val="75000"/>
                  </a:schemeClr>
                </a:solidFill>
              </a:rPr>
              <a:t>código de SAF </a:t>
            </a:r>
            <a:r>
              <a:rPr lang="es-AR" sz="2200" dirty="0" smtClean="0">
                <a:solidFill>
                  <a:schemeClr val="accent1">
                    <a:lumMod val="75000"/>
                  </a:schemeClr>
                </a:solidFill>
              </a:rPr>
              <a:t>Cedente.</a:t>
            </a:r>
            <a:endParaRPr lang="es-AR" sz="2200" dirty="0">
              <a:solidFill>
                <a:schemeClr val="accent1">
                  <a:lumMod val="75000"/>
                </a:schemeClr>
              </a:solidFill>
            </a:endParaRPr>
          </a:p>
          <a:p>
            <a:pPr marL="400050" lvl="1" algn="just">
              <a:buFont typeface="Arial" panose="020B0604020202020204" pitchFamily="34" charset="0"/>
              <a:buChar char="•"/>
            </a:pPr>
            <a:r>
              <a:rPr lang="es-AR" sz="2200" dirty="0">
                <a:solidFill>
                  <a:schemeClr val="accent1">
                    <a:lumMod val="75000"/>
                  </a:schemeClr>
                </a:solidFill>
              </a:rPr>
              <a:t>Comuníquense habitualmente entre Cedentes y Receptores, para evitar errores en </a:t>
            </a:r>
            <a:r>
              <a:rPr lang="es-AR" sz="2200" dirty="0" smtClean="0">
                <a:solidFill>
                  <a:schemeClr val="accent1">
                    <a:lumMod val="75000"/>
                  </a:schemeClr>
                </a:solidFill>
              </a:rPr>
              <a:t>la imputación.</a:t>
            </a:r>
            <a:endParaRPr lang="es-AR" sz="2200" dirty="0">
              <a:solidFill>
                <a:schemeClr val="accent1">
                  <a:lumMod val="75000"/>
                </a:schemeClr>
              </a:solidFill>
            </a:endParaRPr>
          </a:p>
        </p:txBody>
      </p:sp>
    </p:spTree>
    <p:extLst>
      <p:ext uri="{BB962C8B-B14F-4D97-AF65-F5344CB8AC3E}">
        <p14:creationId xmlns:p14="http://schemas.microsoft.com/office/powerpoint/2010/main" val="15507471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467544" y="1052736"/>
            <a:ext cx="8280920" cy="4320480"/>
          </a:xfrm>
          <a:prstGeom prst="rect">
            <a:avLst/>
          </a:prstGeom>
        </p:spPr>
        <p:txBody>
          <a:bodyPr>
            <a:noAutofit/>
          </a:bodyPr>
          <a:lstStyle/>
          <a:p>
            <a:pPr marL="0" indent="0" algn="ctr">
              <a:buNone/>
            </a:pPr>
            <a:r>
              <a:rPr lang="es-AR" b="1" dirty="0" smtClean="0">
                <a:solidFill>
                  <a:srgbClr val="00B0F0"/>
                </a:solidFill>
              </a:rPr>
              <a:t>Fuentes Externas de Financiamiento (21 y 22)</a:t>
            </a:r>
          </a:p>
          <a:p>
            <a:pPr marL="0" indent="0">
              <a:buNone/>
            </a:pPr>
            <a:endParaRPr lang="es-AR" sz="2000" b="1" dirty="0">
              <a:solidFill>
                <a:srgbClr val="00B0F0"/>
              </a:solidFill>
            </a:endParaRPr>
          </a:p>
          <a:p>
            <a:pPr marL="400050" lvl="1" algn="just">
              <a:buFont typeface="Arial" panose="020B0604020202020204" pitchFamily="34" charset="0"/>
              <a:buChar char="•"/>
            </a:pPr>
            <a:r>
              <a:rPr lang="es-AR" sz="2000" dirty="0">
                <a:solidFill>
                  <a:schemeClr val="accent1">
                    <a:lumMod val="75000"/>
                  </a:schemeClr>
                </a:solidFill>
              </a:rPr>
              <a:t>Los comprobantes de Fuente 22 SIEMPRE deben tener código de SIGADE distinto de 0.</a:t>
            </a:r>
          </a:p>
          <a:p>
            <a:pPr marL="400050" lvl="1" algn="just">
              <a:buFont typeface="Arial" panose="020B0604020202020204" pitchFamily="34" charset="0"/>
              <a:buChar char="•"/>
            </a:pPr>
            <a:r>
              <a:rPr lang="es-AR" sz="2000" dirty="0">
                <a:solidFill>
                  <a:schemeClr val="accent1">
                    <a:lumMod val="75000"/>
                  </a:schemeClr>
                </a:solidFill>
              </a:rPr>
              <a:t>El comprobante de devengado y de pagado deberá tener el mismo código SIGADE que su compromiso correspondiente.</a:t>
            </a:r>
          </a:p>
          <a:p>
            <a:pPr marL="400050" lvl="1" algn="just">
              <a:buFont typeface="Arial" panose="020B0604020202020204" pitchFamily="34" charset="0"/>
              <a:buChar char="•"/>
            </a:pPr>
            <a:r>
              <a:rPr lang="es-AR" sz="2000" dirty="0">
                <a:solidFill>
                  <a:schemeClr val="accent1">
                    <a:lumMod val="75000"/>
                  </a:schemeClr>
                </a:solidFill>
              </a:rPr>
              <a:t>Cuando asocio una Categoría programática a una UEPEX, sólo ESA UEPEX </a:t>
            </a:r>
            <a:r>
              <a:rPr lang="es-AR" sz="2000" dirty="0" smtClean="0">
                <a:solidFill>
                  <a:schemeClr val="accent1">
                    <a:lumMod val="75000"/>
                  </a:schemeClr>
                </a:solidFill>
              </a:rPr>
              <a:t> puede ejecutar en </a:t>
            </a:r>
            <a:r>
              <a:rPr lang="es-AR" sz="2000" dirty="0">
                <a:solidFill>
                  <a:schemeClr val="accent1">
                    <a:lumMod val="75000"/>
                  </a:schemeClr>
                </a:solidFill>
              </a:rPr>
              <a:t>dicha categoría. </a:t>
            </a:r>
            <a:r>
              <a:rPr lang="es-AR" sz="2000" dirty="0" smtClean="0">
                <a:solidFill>
                  <a:schemeClr val="accent1">
                    <a:lumMod val="75000"/>
                  </a:schemeClr>
                </a:solidFill>
              </a:rPr>
              <a:t>(Circular </a:t>
            </a:r>
            <a:r>
              <a:rPr lang="es-AR" sz="2000" dirty="0">
                <a:solidFill>
                  <a:schemeClr val="accent1">
                    <a:lumMod val="75000"/>
                  </a:schemeClr>
                </a:solidFill>
              </a:rPr>
              <a:t>ONP Nº </a:t>
            </a:r>
            <a:r>
              <a:rPr lang="es-AR" sz="2000" dirty="0" smtClean="0">
                <a:solidFill>
                  <a:schemeClr val="accent1">
                    <a:lumMod val="75000"/>
                  </a:schemeClr>
                </a:solidFill>
              </a:rPr>
              <a:t>4/96)</a:t>
            </a:r>
            <a:endParaRPr lang="es-AR" sz="2000" dirty="0">
              <a:solidFill>
                <a:schemeClr val="accent1">
                  <a:lumMod val="75000"/>
                </a:schemeClr>
              </a:solidFill>
            </a:endParaRPr>
          </a:p>
          <a:p>
            <a:pPr marL="400050" lvl="1" algn="just">
              <a:buFont typeface="Arial" panose="020B0604020202020204" pitchFamily="34" charset="0"/>
              <a:buChar char="•"/>
            </a:pPr>
            <a:r>
              <a:rPr lang="es-AR" sz="2000" dirty="0" smtClean="0">
                <a:solidFill>
                  <a:schemeClr val="accent1">
                    <a:lumMod val="75000"/>
                  </a:schemeClr>
                </a:solidFill>
              </a:rPr>
              <a:t>Si </a:t>
            </a:r>
            <a:r>
              <a:rPr lang="es-AR" sz="2000" dirty="0">
                <a:solidFill>
                  <a:schemeClr val="accent1">
                    <a:lumMod val="75000"/>
                  </a:schemeClr>
                </a:solidFill>
              </a:rPr>
              <a:t>se carga un comprobante de recurso IR de Fuente 21, previamente </a:t>
            </a:r>
            <a:r>
              <a:rPr lang="es-AR" sz="2000" dirty="0" smtClean="0">
                <a:solidFill>
                  <a:schemeClr val="accent1">
                    <a:lumMod val="75000"/>
                  </a:schemeClr>
                </a:solidFill>
              </a:rPr>
              <a:t>la Coordinación de Recursos y Gastos de la CGN debe dar el </a:t>
            </a:r>
            <a:r>
              <a:rPr lang="es-AR" sz="2000" dirty="0">
                <a:solidFill>
                  <a:schemeClr val="accent1">
                    <a:lumMod val="75000"/>
                  </a:schemeClr>
                </a:solidFill>
              </a:rPr>
              <a:t>alta de la Donación. </a:t>
            </a:r>
            <a:r>
              <a:rPr lang="es-AR" sz="2000" dirty="0" smtClean="0">
                <a:solidFill>
                  <a:schemeClr val="accent1">
                    <a:lumMod val="75000"/>
                  </a:schemeClr>
                </a:solidFill>
              </a:rPr>
              <a:t>El procedimiento de carga está establecido en la Circular </a:t>
            </a:r>
            <a:r>
              <a:rPr lang="es-AR" sz="2000" dirty="0">
                <a:solidFill>
                  <a:schemeClr val="accent1">
                    <a:lumMod val="75000"/>
                  </a:schemeClr>
                </a:solidFill>
              </a:rPr>
              <a:t>CGN </a:t>
            </a:r>
            <a:r>
              <a:rPr lang="es-AR" sz="2000" dirty="0" smtClean="0">
                <a:solidFill>
                  <a:schemeClr val="accent1">
                    <a:lumMod val="75000"/>
                  </a:schemeClr>
                </a:solidFill>
              </a:rPr>
              <a:t>N° 11/04</a:t>
            </a:r>
            <a:r>
              <a:rPr lang="es-AR" sz="2000" dirty="0">
                <a:solidFill>
                  <a:schemeClr val="accent1">
                    <a:lumMod val="75000"/>
                  </a:schemeClr>
                </a:solidFill>
              </a:rPr>
              <a:t>.</a:t>
            </a:r>
          </a:p>
        </p:txBody>
      </p:sp>
    </p:spTree>
    <p:extLst>
      <p:ext uri="{BB962C8B-B14F-4D97-AF65-F5344CB8AC3E}">
        <p14:creationId xmlns:p14="http://schemas.microsoft.com/office/powerpoint/2010/main" val="3178640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457200" y="476672"/>
            <a:ext cx="8229600" cy="5649491"/>
          </a:xfrm>
          <a:prstGeom prst="rect">
            <a:avLst/>
          </a:prstGeom>
        </p:spPr>
        <p:txBody>
          <a:bodyPr>
            <a:normAutofit/>
          </a:bodyPr>
          <a:lstStyle/>
          <a:p>
            <a:pPr marL="0" indent="0" algn="ctr">
              <a:buNone/>
            </a:pPr>
            <a:endParaRPr lang="es-AR" b="1" dirty="0" smtClean="0">
              <a:solidFill>
                <a:srgbClr val="00B0F0"/>
              </a:solidFill>
            </a:endParaRPr>
          </a:p>
          <a:p>
            <a:pPr marL="0" indent="0" algn="ctr">
              <a:buNone/>
            </a:pPr>
            <a:r>
              <a:rPr lang="es-AR" b="1" dirty="0" smtClean="0">
                <a:solidFill>
                  <a:srgbClr val="00B0F0"/>
                </a:solidFill>
              </a:rPr>
              <a:t>Articulado</a:t>
            </a:r>
          </a:p>
          <a:p>
            <a:pPr marL="0" indent="0" algn="ctr">
              <a:buNone/>
            </a:pPr>
            <a:endParaRPr lang="es-AR" b="1" dirty="0">
              <a:solidFill>
                <a:srgbClr val="00B0F0"/>
              </a:solidFill>
            </a:endParaRPr>
          </a:p>
          <a:p>
            <a:pPr marL="400050" lvl="1" algn="just">
              <a:buFont typeface="Arial" panose="020B0604020202020204" pitchFamily="34" charset="0"/>
              <a:buChar char="•"/>
            </a:pPr>
            <a:r>
              <a:rPr lang="es-AR" sz="2400" dirty="0">
                <a:solidFill>
                  <a:schemeClr val="accent1">
                    <a:lumMod val="75000"/>
                  </a:schemeClr>
                </a:solidFill>
              </a:rPr>
              <a:t>Se recomienda comunicarse con la DAIF previamente a </a:t>
            </a:r>
            <a:r>
              <a:rPr lang="es-AR" sz="2400" dirty="0" smtClean="0">
                <a:solidFill>
                  <a:schemeClr val="accent1">
                    <a:lumMod val="75000"/>
                  </a:schemeClr>
                </a:solidFill>
              </a:rPr>
              <a:t>enviar la respuesta formal</a:t>
            </a:r>
            <a:r>
              <a:rPr lang="es-AR" sz="2400" dirty="0">
                <a:solidFill>
                  <a:schemeClr val="accent1">
                    <a:lumMod val="75000"/>
                  </a:schemeClr>
                </a:solidFill>
              </a:rPr>
              <a:t>, </a:t>
            </a:r>
            <a:r>
              <a:rPr lang="es-AR" sz="2400" dirty="0" smtClean="0">
                <a:solidFill>
                  <a:schemeClr val="accent1">
                    <a:lumMod val="75000"/>
                  </a:schemeClr>
                </a:solidFill>
              </a:rPr>
              <a:t>dado que </a:t>
            </a:r>
            <a:r>
              <a:rPr lang="es-AR" sz="2400" dirty="0">
                <a:solidFill>
                  <a:schemeClr val="accent1">
                    <a:lumMod val="75000"/>
                  </a:schemeClr>
                </a:solidFill>
              </a:rPr>
              <a:t>habitualmente se omiten </a:t>
            </a:r>
            <a:r>
              <a:rPr lang="es-AR" sz="2400" dirty="0" smtClean="0">
                <a:solidFill>
                  <a:schemeClr val="accent1">
                    <a:lumMod val="75000"/>
                  </a:schemeClr>
                </a:solidFill>
              </a:rPr>
              <a:t>artículos en la misma. El diálogo previo </a:t>
            </a:r>
            <a:r>
              <a:rPr lang="es-AR" sz="2400" dirty="0">
                <a:solidFill>
                  <a:schemeClr val="accent1">
                    <a:lumMod val="75000"/>
                  </a:schemeClr>
                </a:solidFill>
              </a:rPr>
              <a:t>con el analista evita la sucesión de reclamos y </a:t>
            </a:r>
            <a:r>
              <a:rPr lang="es-AR" sz="2400" dirty="0" smtClean="0">
                <a:solidFill>
                  <a:schemeClr val="accent1">
                    <a:lumMod val="75000"/>
                  </a:schemeClr>
                </a:solidFill>
              </a:rPr>
              <a:t>respuestas</a:t>
            </a:r>
            <a:r>
              <a:rPr lang="es-AR" sz="2400" dirty="0">
                <a:solidFill>
                  <a:schemeClr val="accent1">
                    <a:lumMod val="75000"/>
                  </a:schemeClr>
                </a:solidFill>
              </a:rPr>
              <a:t>.</a:t>
            </a:r>
          </a:p>
          <a:p>
            <a:endParaRPr lang="es-AR" dirty="0"/>
          </a:p>
        </p:txBody>
      </p:sp>
    </p:spTree>
    <p:extLst>
      <p:ext uri="{BB962C8B-B14F-4D97-AF65-F5344CB8AC3E}">
        <p14:creationId xmlns:p14="http://schemas.microsoft.com/office/powerpoint/2010/main" val="32901888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4294967295"/>
          </p:nvPr>
        </p:nvSpPr>
        <p:spPr>
          <a:xfrm>
            <a:off x="179512" y="260648"/>
            <a:ext cx="8784976" cy="5256584"/>
          </a:xfrm>
          <a:prstGeom prst="rect">
            <a:avLst/>
          </a:prstGeom>
        </p:spPr>
        <p:txBody>
          <a:bodyPr>
            <a:normAutofit fontScale="25000" lnSpcReduction="20000"/>
          </a:bodyPr>
          <a:lstStyle/>
          <a:p>
            <a:pPr marL="0" indent="0" algn="ctr">
              <a:buNone/>
            </a:pPr>
            <a:endParaRPr lang="es-AR" b="1" dirty="0" smtClean="0">
              <a:solidFill>
                <a:srgbClr val="00B0F0"/>
              </a:solidFill>
            </a:endParaRPr>
          </a:p>
          <a:p>
            <a:pPr marL="0" indent="0" algn="ctr">
              <a:buNone/>
            </a:pPr>
            <a:r>
              <a:rPr lang="es-AR" sz="9800" b="1" dirty="0" smtClean="0">
                <a:solidFill>
                  <a:srgbClr val="00B0F0"/>
                </a:solidFill>
              </a:rPr>
              <a:t>Caducidad de Órdenes de Pago</a:t>
            </a:r>
          </a:p>
          <a:p>
            <a:pPr marL="0" indent="0" algn="ctr">
              <a:buNone/>
            </a:pPr>
            <a:endParaRPr lang="es-AR" b="1" dirty="0">
              <a:solidFill>
                <a:srgbClr val="00B0F0"/>
              </a:solidFill>
            </a:endParaRPr>
          </a:p>
          <a:p>
            <a:pPr marL="0" indent="0" algn="just">
              <a:lnSpc>
                <a:spcPct val="120000"/>
              </a:lnSpc>
              <a:buNone/>
            </a:pPr>
            <a:r>
              <a:rPr lang="es-AR" sz="8000" dirty="0" smtClean="0">
                <a:solidFill>
                  <a:schemeClr val="accent1">
                    <a:lumMod val="75000"/>
                  </a:schemeClr>
                </a:solidFill>
              </a:rPr>
              <a:t>De </a:t>
            </a:r>
            <a:r>
              <a:rPr lang="es-AR" sz="8000" dirty="0">
                <a:solidFill>
                  <a:schemeClr val="accent1">
                    <a:lumMod val="75000"/>
                  </a:schemeClr>
                </a:solidFill>
              </a:rPr>
              <a:t>acuerdo al proyecto de Ley de Presupuesto 2018:</a:t>
            </a:r>
          </a:p>
          <a:p>
            <a:pPr marL="0" indent="0" algn="just">
              <a:lnSpc>
                <a:spcPct val="120000"/>
              </a:lnSpc>
              <a:buNone/>
            </a:pPr>
            <a:endParaRPr lang="es-AR" sz="8000" dirty="0" smtClean="0">
              <a:solidFill>
                <a:schemeClr val="accent1">
                  <a:lumMod val="75000"/>
                </a:schemeClr>
              </a:solidFill>
            </a:endParaRPr>
          </a:p>
          <a:p>
            <a:pPr marL="0" indent="0" algn="just">
              <a:lnSpc>
                <a:spcPct val="120000"/>
              </a:lnSpc>
              <a:buNone/>
            </a:pPr>
            <a:r>
              <a:rPr lang="es-AR" sz="8000" dirty="0" smtClean="0">
                <a:solidFill>
                  <a:schemeClr val="accent1">
                    <a:lumMod val="75000"/>
                  </a:schemeClr>
                </a:solidFill>
              </a:rPr>
              <a:t>“</a:t>
            </a:r>
            <a:r>
              <a:rPr lang="es-AR" sz="8000" dirty="0">
                <a:solidFill>
                  <a:schemeClr val="accent1">
                    <a:lumMod val="75000"/>
                  </a:schemeClr>
                </a:solidFill>
              </a:rPr>
              <a:t>Al cierre del ejercicio 2017, caducarán todas las órdenes de pago emitidas durante el año 2015 y anteriores que registren saldos pendientes de cancelación. </a:t>
            </a:r>
          </a:p>
          <a:p>
            <a:pPr marL="0" indent="0" algn="just">
              <a:lnSpc>
                <a:spcPct val="120000"/>
              </a:lnSpc>
              <a:buNone/>
            </a:pPr>
            <a:r>
              <a:rPr lang="es-AR" sz="8000" dirty="0" smtClean="0">
                <a:solidFill>
                  <a:schemeClr val="accent1">
                    <a:lumMod val="75000"/>
                  </a:schemeClr>
                </a:solidFill>
              </a:rPr>
              <a:t>Para </a:t>
            </a:r>
            <a:r>
              <a:rPr lang="es-AR" sz="8000" dirty="0">
                <a:solidFill>
                  <a:schemeClr val="accent1">
                    <a:lumMod val="75000"/>
                  </a:schemeClr>
                </a:solidFill>
              </a:rPr>
              <a:t>las emitidas en el año 2016 que registren pagos parciales durante el año 2017, la caducidad operará al cierre del ejercicio 2018. </a:t>
            </a:r>
          </a:p>
          <a:p>
            <a:pPr marL="0" indent="0" algn="just">
              <a:lnSpc>
                <a:spcPct val="120000"/>
              </a:lnSpc>
              <a:buNone/>
            </a:pPr>
            <a:r>
              <a:rPr lang="es-AR" sz="8000" dirty="0" smtClean="0">
                <a:solidFill>
                  <a:schemeClr val="accent1">
                    <a:lumMod val="75000"/>
                  </a:schemeClr>
                </a:solidFill>
              </a:rPr>
              <a:t>Por </a:t>
            </a:r>
            <a:r>
              <a:rPr lang="es-AR" sz="8000" dirty="0">
                <a:solidFill>
                  <a:schemeClr val="accent1">
                    <a:lumMod val="75000"/>
                  </a:schemeClr>
                </a:solidFill>
              </a:rPr>
              <a:t>su parte aquellas correspondientes al período 2017 a las que se les hubiese realizado pagos parciales durante el ejercicio 2018, caducarán al cierre del ejercicio </a:t>
            </a:r>
            <a:r>
              <a:rPr lang="es-AR" sz="8000" dirty="0" smtClean="0">
                <a:solidFill>
                  <a:schemeClr val="accent1">
                    <a:lumMod val="75000"/>
                  </a:schemeClr>
                </a:solidFill>
              </a:rPr>
              <a:t>2019.”</a:t>
            </a:r>
          </a:p>
          <a:p>
            <a:pPr marL="0" indent="0" algn="ctr">
              <a:lnSpc>
                <a:spcPct val="120000"/>
              </a:lnSpc>
              <a:buNone/>
            </a:pPr>
            <a:endParaRPr lang="es-AR" sz="4300" b="1" dirty="0" smtClean="0">
              <a:solidFill>
                <a:schemeClr val="accent1">
                  <a:lumMod val="75000"/>
                </a:schemeClr>
              </a:solidFill>
            </a:endParaRPr>
          </a:p>
          <a:p>
            <a:pPr marL="0" indent="0" algn="ctr">
              <a:lnSpc>
                <a:spcPct val="120000"/>
              </a:lnSpc>
              <a:buNone/>
            </a:pPr>
            <a:r>
              <a:rPr lang="es-AR" sz="8000" b="1" dirty="0" smtClean="0">
                <a:solidFill>
                  <a:schemeClr val="accent1">
                    <a:lumMod val="75000"/>
                  </a:schemeClr>
                </a:solidFill>
              </a:rPr>
              <a:t>AL </a:t>
            </a:r>
            <a:r>
              <a:rPr lang="es-AR" sz="8000" b="1" dirty="0">
                <a:solidFill>
                  <a:schemeClr val="accent1">
                    <a:lumMod val="75000"/>
                  </a:schemeClr>
                </a:solidFill>
              </a:rPr>
              <a:t>CIERRE 2017:</a:t>
            </a:r>
          </a:p>
          <a:p>
            <a:pPr marL="0" indent="0">
              <a:lnSpc>
                <a:spcPct val="120000"/>
              </a:lnSpc>
              <a:buNone/>
            </a:pPr>
            <a:r>
              <a:rPr lang="es-AR" sz="8000" dirty="0">
                <a:solidFill>
                  <a:schemeClr val="accent1">
                    <a:lumMod val="75000"/>
                  </a:schemeClr>
                </a:solidFill>
              </a:rPr>
              <a:t> </a:t>
            </a:r>
            <a:r>
              <a:rPr lang="es-AR" sz="8000" b="1" dirty="0">
                <a:solidFill>
                  <a:schemeClr val="accent1">
                    <a:lumMod val="75000"/>
                  </a:schemeClr>
                </a:solidFill>
              </a:rPr>
              <a:t> </a:t>
            </a:r>
            <a:r>
              <a:rPr lang="es-AR" sz="8000" b="1" dirty="0" smtClean="0">
                <a:solidFill>
                  <a:schemeClr val="accent1">
                    <a:lumMod val="75000"/>
                  </a:schemeClr>
                </a:solidFill>
              </a:rPr>
              <a:t>1 </a:t>
            </a:r>
            <a:r>
              <a:rPr lang="es-AR" sz="8000" b="1" dirty="0">
                <a:solidFill>
                  <a:schemeClr val="accent1">
                    <a:lumMod val="75000"/>
                  </a:schemeClr>
                </a:solidFill>
              </a:rPr>
              <a:t>- LAS OP CON SALDO DE 2015 PARA ATRÁS CON O SIN PAGOS PARCIALES, CADUCAN SALVO QUE CONFORMEN UNA OBLIGACIÓN JUDICIAL.</a:t>
            </a:r>
          </a:p>
          <a:p>
            <a:pPr marL="0" indent="0" algn="just">
              <a:lnSpc>
                <a:spcPct val="120000"/>
              </a:lnSpc>
              <a:buNone/>
            </a:pPr>
            <a:r>
              <a:rPr lang="es-AR" sz="8000" b="1" dirty="0">
                <a:solidFill>
                  <a:schemeClr val="accent1">
                    <a:lumMod val="75000"/>
                  </a:schemeClr>
                </a:solidFill>
              </a:rPr>
              <a:t> </a:t>
            </a:r>
          </a:p>
          <a:p>
            <a:pPr marL="0" indent="0" algn="just">
              <a:lnSpc>
                <a:spcPct val="120000"/>
              </a:lnSpc>
              <a:buNone/>
            </a:pPr>
            <a:r>
              <a:rPr lang="es-AR" sz="8000" b="1" dirty="0">
                <a:solidFill>
                  <a:schemeClr val="accent1">
                    <a:lumMod val="75000"/>
                  </a:schemeClr>
                </a:solidFill>
              </a:rPr>
              <a:t>2 - LAS OP DE EJERCICIO 2016 SIN PAGOS PARCIALES, CADUCAN, SALVO QUE CONFORMEN UNA OBLIGACIÓN JUDICIAL (LO USUAL).</a:t>
            </a:r>
          </a:p>
          <a:p>
            <a:pPr marL="0" indent="0" algn="just">
              <a:buNone/>
            </a:pPr>
            <a:endParaRPr lang="es-AR" sz="5600" dirty="0">
              <a:solidFill>
                <a:schemeClr val="accent1">
                  <a:lumMod val="75000"/>
                </a:schemeClr>
              </a:solidFill>
            </a:endParaRPr>
          </a:p>
          <a:p>
            <a:endParaRPr lang="es-AR" sz="4200" b="1" dirty="0">
              <a:solidFill>
                <a:schemeClr val="accent1">
                  <a:lumMod val="75000"/>
                </a:schemeClr>
              </a:solidFill>
            </a:endParaRPr>
          </a:p>
        </p:txBody>
      </p:sp>
    </p:spTree>
    <p:extLst>
      <p:ext uri="{BB962C8B-B14F-4D97-AF65-F5344CB8AC3E}">
        <p14:creationId xmlns:p14="http://schemas.microsoft.com/office/powerpoint/2010/main" val="140240005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idx="4294967295"/>
          </p:nvPr>
        </p:nvSpPr>
        <p:spPr>
          <a:xfrm>
            <a:off x="685800" y="2130425"/>
            <a:ext cx="7772400" cy="1470025"/>
          </a:xfrm>
          <a:prstGeom prst="rect">
            <a:avLst/>
          </a:prstGeom>
        </p:spPr>
        <p:txBody>
          <a:bodyPr/>
          <a:lstStyle/>
          <a:p>
            <a:r>
              <a:rPr lang="es-AR" b="1" dirty="0">
                <a:solidFill>
                  <a:schemeClr val="tx2">
                    <a:lumMod val="75000"/>
                  </a:schemeClr>
                </a:solidFill>
              </a:rPr>
              <a:t>¡</a:t>
            </a:r>
            <a:r>
              <a:rPr lang="es-AR" b="1" dirty="0" smtClean="0">
                <a:solidFill>
                  <a:schemeClr val="tx2">
                    <a:lumMod val="75000"/>
                  </a:schemeClr>
                </a:solidFill>
              </a:rPr>
              <a:t>Muchas gracias!</a:t>
            </a:r>
            <a:br>
              <a:rPr lang="es-AR" b="1" dirty="0" smtClean="0">
                <a:solidFill>
                  <a:schemeClr val="tx2">
                    <a:lumMod val="75000"/>
                  </a:schemeClr>
                </a:solidFill>
              </a:rPr>
            </a:br>
            <a:r>
              <a:rPr lang="es-AR" b="1" dirty="0">
                <a:solidFill>
                  <a:schemeClr val="tx2">
                    <a:lumMod val="75000"/>
                  </a:schemeClr>
                </a:solidFill>
              </a:rPr>
              <a:t/>
            </a:r>
            <a:br>
              <a:rPr lang="es-AR" b="1" dirty="0">
                <a:solidFill>
                  <a:schemeClr val="tx2">
                    <a:lumMod val="75000"/>
                  </a:schemeClr>
                </a:solidFill>
              </a:rPr>
            </a:br>
            <a:r>
              <a:rPr lang="es-AR" sz="3600" b="1" dirty="0" smtClean="0">
                <a:solidFill>
                  <a:schemeClr val="tx2">
                    <a:lumMod val="75000"/>
                  </a:schemeClr>
                </a:solidFill>
              </a:rPr>
              <a:t>Pueden contactarnos en </a:t>
            </a:r>
            <a:r>
              <a:rPr lang="es-AR" sz="3200" b="1" dirty="0" smtClean="0">
                <a:solidFill>
                  <a:schemeClr val="tx2">
                    <a:lumMod val="75000"/>
                  </a:schemeClr>
                </a:solidFill>
              </a:rPr>
              <a:t>cierredaif@mecon.gov.ar</a:t>
            </a:r>
            <a:endParaRPr lang="es-AR" sz="3200" b="1" dirty="0">
              <a:solidFill>
                <a:schemeClr val="tx2">
                  <a:lumMod val="75000"/>
                </a:schemeClr>
              </a:solidFill>
            </a:endParaRPr>
          </a:p>
        </p:txBody>
      </p:sp>
    </p:spTree>
    <p:extLst>
      <p:ext uri="{BB962C8B-B14F-4D97-AF65-F5344CB8AC3E}">
        <p14:creationId xmlns:p14="http://schemas.microsoft.com/office/powerpoint/2010/main" val="12925560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539552" y="2492896"/>
            <a:ext cx="8229600" cy="922114"/>
          </a:xfrm>
          <a:prstGeom prst="rect">
            <a:avLst/>
          </a:prstGeom>
        </p:spPr>
        <p:txBody>
          <a:bodyPr>
            <a:normAutofit fontScale="90000"/>
          </a:bodyPr>
          <a:lstStyle/>
          <a:p>
            <a:r>
              <a:rPr lang="es-AR" b="1" dirty="0" smtClean="0">
                <a:solidFill>
                  <a:schemeClr val="accent1">
                    <a:lumMod val="75000"/>
                  </a:schemeClr>
                </a:solidFill>
              </a:rPr>
              <a:t>Presentación de cuadros de cierre e información complementaria</a:t>
            </a:r>
            <a:endParaRPr lang="es-AR" sz="3600" b="1" dirty="0">
              <a:solidFill>
                <a:schemeClr val="accent1">
                  <a:lumMod val="75000"/>
                </a:schemeClr>
              </a:solidFill>
            </a:endParaRPr>
          </a:p>
        </p:txBody>
      </p:sp>
    </p:spTree>
    <p:extLst>
      <p:ext uri="{BB962C8B-B14F-4D97-AF65-F5344CB8AC3E}">
        <p14:creationId xmlns:p14="http://schemas.microsoft.com/office/powerpoint/2010/main" val="140154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57200" y="490662"/>
            <a:ext cx="8229600" cy="706090"/>
          </a:xfrm>
          <a:prstGeom prst="rect">
            <a:avLst/>
          </a:prstGeom>
        </p:spPr>
        <p:txBody>
          <a:bodyPr>
            <a:normAutofit/>
          </a:bodyPr>
          <a:lstStyle/>
          <a:p>
            <a:r>
              <a:rPr lang="es-AR" sz="4000" b="1" dirty="0" smtClean="0">
                <a:solidFill>
                  <a:schemeClr val="accent4">
                    <a:lumMod val="75000"/>
                  </a:schemeClr>
                </a:solidFill>
              </a:rPr>
              <a:t>Presentación</a:t>
            </a:r>
            <a:endParaRPr lang="es-AR" sz="4000" b="1" dirty="0">
              <a:solidFill>
                <a:schemeClr val="accent4">
                  <a:lumMod val="75000"/>
                </a:schemeClr>
              </a:solidFill>
            </a:endParaRPr>
          </a:p>
        </p:txBody>
      </p:sp>
      <p:sp>
        <p:nvSpPr>
          <p:cNvPr id="3" name="2 Marcador de contenido"/>
          <p:cNvSpPr>
            <a:spLocks noGrp="1"/>
          </p:cNvSpPr>
          <p:nvPr>
            <p:ph idx="4294967295"/>
          </p:nvPr>
        </p:nvSpPr>
        <p:spPr>
          <a:xfrm>
            <a:off x="323528" y="1052736"/>
            <a:ext cx="8430426" cy="5040560"/>
          </a:xfrm>
          <a:prstGeom prst="rect">
            <a:avLst/>
          </a:prstGeom>
        </p:spPr>
        <p:txBody>
          <a:bodyPr>
            <a:noAutofit/>
          </a:bodyPr>
          <a:lstStyle/>
          <a:p>
            <a:pPr algn="just"/>
            <a:r>
              <a:rPr lang="es-AR" sz="2400" dirty="0" smtClean="0">
                <a:solidFill>
                  <a:schemeClr val="accent1">
                    <a:lumMod val="75000"/>
                  </a:schemeClr>
                </a:solidFill>
              </a:rPr>
              <a:t>Tipo de Trámite: </a:t>
            </a:r>
          </a:p>
          <a:p>
            <a:pPr marL="0" indent="0" algn="ctr">
              <a:buNone/>
            </a:pPr>
            <a:r>
              <a:rPr lang="es-AR" sz="2800" b="1" dirty="0" smtClean="0">
                <a:solidFill>
                  <a:schemeClr val="accent1">
                    <a:lumMod val="75000"/>
                  </a:schemeClr>
                </a:solidFill>
              </a:rPr>
              <a:t>Gene00188 Presentación Cierre de Cuenta Anual</a:t>
            </a:r>
          </a:p>
          <a:p>
            <a:pPr algn="just"/>
            <a:r>
              <a:rPr lang="es-AR" sz="2400" dirty="0" smtClean="0">
                <a:solidFill>
                  <a:schemeClr val="accent1">
                    <a:lumMod val="75000"/>
                  </a:schemeClr>
                </a:solidFill>
              </a:rPr>
              <a:t>Informes de Firma Conjunta</a:t>
            </a:r>
          </a:p>
          <a:p>
            <a:pPr algn="just"/>
            <a:endParaRPr lang="es-AR" sz="2400" dirty="0">
              <a:solidFill>
                <a:schemeClr val="accent1">
                  <a:lumMod val="75000"/>
                </a:schemeClr>
              </a:solidFill>
            </a:endParaRPr>
          </a:p>
          <a:p>
            <a:pPr algn="just"/>
            <a:endParaRPr lang="es-AR" sz="2400" dirty="0" smtClean="0">
              <a:solidFill>
                <a:schemeClr val="accent1">
                  <a:lumMod val="75000"/>
                </a:schemeClr>
              </a:solidFill>
            </a:endParaRPr>
          </a:p>
          <a:p>
            <a:pPr algn="just"/>
            <a:endParaRPr lang="es-AR" sz="2400" dirty="0">
              <a:solidFill>
                <a:schemeClr val="accent1">
                  <a:lumMod val="75000"/>
                </a:schemeClr>
              </a:solidFill>
            </a:endParaRPr>
          </a:p>
          <a:p>
            <a:pPr algn="just"/>
            <a:endParaRPr lang="es-AR" sz="2400" dirty="0" smtClean="0">
              <a:solidFill>
                <a:schemeClr val="accent1">
                  <a:lumMod val="75000"/>
                </a:schemeClr>
              </a:solidFill>
            </a:endParaRPr>
          </a:p>
          <a:p>
            <a:pPr algn="just"/>
            <a:endParaRPr lang="es-AR" sz="2400" dirty="0">
              <a:solidFill>
                <a:schemeClr val="accent1">
                  <a:lumMod val="75000"/>
                </a:schemeClr>
              </a:solidFill>
            </a:endParaRPr>
          </a:p>
          <a:p>
            <a:pPr algn="just"/>
            <a:endParaRPr lang="es-AR" sz="2400" dirty="0" smtClean="0">
              <a:solidFill>
                <a:schemeClr val="accent1">
                  <a:lumMod val="75000"/>
                </a:schemeClr>
              </a:solidFill>
            </a:endParaRPr>
          </a:p>
          <a:p>
            <a:pPr algn="just"/>
            <a:endParaRPr lang="es-AR" sz="2400" dirty="0">
              <a:solidFill>
                <a:schemeClr val="accent1">
                  <a:lumMod val="75000"/>
                </a:schemeClr>
              </a:solidFill>
            </a:endParaRPr>
          </a:p>
          <a:p>
            <a:pPr algn="just"/>
            <a:r>
              <a:rPr lang="es-AR" sz="2400" dirty="0" smtClean="0">
                <a:solidFill>
                  <a:schemeClr val="accent1">
                    <a:lumMod val="75000"/>
                  </a:schemeClr>
                </a:solidFill>
              </a:rPr>
              <a:t>Informe Cierre de Cuenta Sector Público</a:t>
            </a:r>
          </a:p>
          <a:p>
            <a:pPr algn="just"/>
            <a:endParaRPr lang="es-AR" sz="2400" dirty="0" smtClean="0">
              <a:solidFill>
                <a:schemeClr val="accent1">
                  <a:lumMod val="75000"/>
                </a:schemeClr>
              </a:solidFill>
            </a:endParaRPr>
          </a:p>
          <a:p>
            <a:pPr algn="just"/>
            <a:endParaRPr lang="es-AR" sz="2400" dirty="0" smtClean="0">
              <a:solidFill>
                <a:schemeClr val="accent1">
                  <a:lumMod val="75000"/>
                </a:schemeClr>
              </a:solidFill>
            </a:endParaRPr>
          </a:p>
        </p:txBody>
      </p:sp>
      <p:graphicFrame>
        <p:nvGraphicFramePr>
          <p:cNvPr id="4" name="3 Tabla"/>
          <p:cNvGraphicFramePr>
            <a:graphicFrameLocks noGrp="1"/>
          </p:cNvGraphicFramePr>
          <p:nvPr>
            <p:extLst>
              <p:ext uri="{D42A27DB-BD31-4B8C-83A1-F6EECF244321}">
                <p14:modId xmlns:p14="http://schemas.microsoft.com/office/powerpoint/2010/main" val="3406421208"/>
              </p:ext>
            </p:extLst>
          </p:nvPr>
        </p:nvGraphicFramePr>
        <p:xfrm>
          <a:off x="1115616" y="2492896"/>
          <a:ext cx="6768752" cy="3053746"/>
        </p:xfrm>
        <a:graphic>
          <a:graphicData uri="http://schemas.openxmlformats.org/drawingml/2006/table">
            <a:tbl>
              <a:tblPr firstRow="1" firstCol="1" bandRow="1">
                <a:tableStyleId>{5C22544A-7EE6-4342-B048-85BDC9FD1C3A}</a:tableStyleId>
              </a:tblPr>
              <a:tblGrid>
                <a:gridCol w="5694796"/>
                <a:gridCol w="1073956"/>
              </a:tblGrid>
              <a:tr h="72010">
                <a:tc>
                  <a:txBody>
                    <a:bodyPr/>
                    <a:lstStyle/>
                    <a:p>
                      <a:pPr algn="just">
                        <a:lnSpc>
                          <a:spcPct val="115000"/>
                        </a:lnSpc>
                        <a:spcAft>
                          <a:spcPts val="0"/>
                        </a:spcAft>
                      </a:pPr>
                      <a:endParaRPr lang="es-AR" sz="100" dirty="0" smtClean="0">
                        <a:effectLst/>
                        <a:latin typeface="+mn-lt"/>
                        <a:ea typeface="Calibri"/>
                        <a:cs typeface="Times New Roman"/>
                      </a:endParaRPr>
                    </a:p>
                  </a:txBody>
                  <a:tcPr marL="68580" marR="68580" marT="0" marB="0"/>
                </a:tc>
                <a:tc>
                  <a:txBody>
                    <a:bodyPr/>
                    <a:lstStyle/>
                    <a:p>
                      <a:pPr algn="ctr">
                        <a:lnSpc>
                          <a:spcPct val="115000"/>
                        </a:lnSpc>
                        <a:spcAft>
                          <a:spcPts val="0"/>
                        </a:spcAft>
                      </a:pPr>
                      <a:endParaRPr lang="es-AR" sz="100" dirty="0">
                        <a:effectLst/>
                        <a:latin typeface="Calibri"/>
                        <a:ea typeface="Calibri"/>
                        <a:cs typeface="Times New Roman"/>
                      </a:endParaRPr>
                    </a:p>
                  </a:txBody>
                  <a:tcPr marL="68580" marR="68580" marT="0" marB="0"/>
                </a:tc>
              </a:tr>
              <a:tr h="331304">
                <a:tc>
                  <a:txBody>
                    <a:bodyPr/>
                    <a:lstStyle/>
                    <a:p>
                      <a:pPr algn="just">
                        <a:lnSpc>
                          <a:spcPct val="115000"/>
                        </a:lnSpc>
                        <a:spcAft>
                          <a:spcPts val="0"/>
                        </a:spcAft>
                      </a:pPr>
                      <a:r>
                        <a:rPr lang="es-AR" sz="1800" dirty="0">
                          <a:effectLst/>
                        </a:rPr>
                        <a:t>Informe Cierre de Cuenta, Administración Central</a:t>
                      </a:r>
                      <a:endParaRPr lang="es-A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AR" sz="1800" dirty="0">
                          <a:effectLst/>
                        </a:rPr>
                        <a:t>IFCAC</a:t>
                      </a:r>
                      <a:endParaRPr lang="es-AR" sz="1800" dirty="0">
                        <a:effectLst/>
                        <a:latin typeface="Calibri"/>
                        <a:ea typeface="Calibri"/>
                        <a:cs typeface="Times New Roman"/>
                      </a:endParaRPr>
                    </a:p>
                  </a:txBody>
                  <a:tcPr marL="68580" marR="68580" marT="0" marB="0"/>
                </a:tc>
              </a:tr>
              <a:tr h="331304">
                <a:tc>
                  <a:txBody>
                    <a:bodyPr/>
                    <a:lstStyle/>
                    <a:p>
                      <a:pPr algn="just">
                        <a:lnSpc>
                          <a:spcPct val="115000"/>
                        </a:lnSpc>
                        <a:spcAft>
                          <a:spcPts val="0"/>
                        </a:spcAft>
                      </a:pPr>
                      <a:r>
                        <a:rPr lang="es-AR" sz="1800" dirty="0">
                          <a:effectLst/>
                        </a:rPr>
                        <a:t>Informe Cierre de Cuenta, Bienes (con capacidad 100MB)</a:t>
                      </a:r>
                      <a:endParaRPr lang="es-A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AR" sz="1800" dirty="0">
                          <a:effectLst/>
                        </a:rPr>
                        <a:t>IFCAB </a:t>
                      </a:r>
                      <a:endParaRPr lang="es-AR" sz="1800" dirty="0">
                        <a:effectLst/>
                        <a:latin typeface="Calibri"/>
                        <a:ea typeface="Calibri"/>
                        <a:cs typeface="Times New Roman"/>
                      </a:endParaRPr>
                    </a:p>
                  </a:txBody>
                  <a:tcPr marL="68580" marR="68580" marT="0" marB="0"/>
                </a:tc>
              </a:tr>
              <a:tr h="331304">
                <a:tc>
                  <a:txBody>
                    <a:bodyPr/>
                    <a:lstStyle/>
                    <a:p>
                      <a:pPr algn="just">
                        <a:lnSpc>
                          <a:spcPct val="115000"/>
                        </a:lnSpc>
                        <a:spcAft>
                          <a:spcPts val="0"/>
                        </a:spcAft>
                      </a:pPr>
                      <a:r>
                        <a:rPr lang="es-AR" sz="1800">
                          <a:effectLst/>
                        </a:rPr>
                        <a:t>Informe Cierre de Cuenta, UEPEX (*)</a:t>
                      </a:r>
                      <a:endParaRPr lang="es-A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es-AR" sz="1800" dirty="0">
                          <a:effectLst/>
                        </a:rPr>
                        <a:t>IFCPE</a:t>
                      </a:r>
                      <a:endParaRPr lang="es-AR" sz="1800" dirty="0">
                        <a:effectLst/>
                        <a:latin typeface="Calibri"/>
                        <a:ea typeface="Calibri"/>
                        <a:cs typeface="Times New Roman"/>
                      </a:endParaRPr>
                    </a:p>
                  </a:txBody>
                  <a:tcPr marL="68580" marR="68580" marT="0" marB="0"/>
                </a:tc>
              </a:tr>
              <a:tr h="331304">
                <a:tc>
                  <a:txBody>
                    <a:bodyPr/>
                    <a:lstStyle/>
                    <a:p>
                      <a:pPr algn="just">
                        <a:lnSpc>
                          <a:spcPct val="115000"/>
                        </a:lnSpc>
                        <a:spcAft>
                          <a:spcPts val="0"/>
                        </a:spcAft>
                      </a:pPr>
                      <a:r>
                        <a:rPr lang="es-AR" sz="1800">
                          <a:effectLst/>
                        </a:rPr>
                        <a:t>Informe Cierre de Cuenta, Organismos Descentralizados</a:t>
                      </a:r>
                      <a:endParaRPr lang="es-AR" sz="1800">
                        <a:effectLst/>
                        <a:latin typeface="Calibri"/>
                        <a:ea typeface="Calibri"/>
                        <a:cs typeface="Times New Roman"/>
                      </a:endParaRPr>
                    </a:p>
                  </a:txBody>
                  <a:tcPr marL="68580" marR="68580" marT="0" marB="0"/>
                </a:tc>
                <a:tc>
                  <a:txBody>
                    <a:bodyPr/>
                    <a:lstStyle/>
                    <a:p>
                      <a:pPr algn="ctr">
                        <a:lnSpc>
                          <a:spcPct val="115000"/>
                        </a:lnSpc>
                        <a:spcAft>
                          <a:spcPts val="0"/>
                        </a:spcAft>
                      </a:pPr>
                      <a:r>
                        <a:rPr lang="es-AR" sz="1800" dirty="0">
                          <a:effectLst/>
                        </a:rPr>
                        <a:t>IFCOC</a:t>
                      </a:r>
                      <a:endParaRPr lang="es-AR" sz="1800" dirty="0">
                        <a:effectLst/>
                        <a:latin typeface="Calibri"/>
                        <a:ea typeface="Calibri"/>
                        <a:cs typeface="Times New Roman"/>
                      </a:endParaRPr>
                    </a:p>
                  </a:txBody>
                  <a:tcPr marL="68580" marR="68580" marT="0" marB="0"/>
                </a:tc>
              </a:tr>
              <a:tr h="331304">
                <a:tc>
                  <a:txBody>
                    <a:bodyPr/>
                    <a:lstStyle/>
                    <a:p>
                      <a:pPr algn="just">
                        <a:lnSpc>
                          <a:spcPct val="115000"/>
                        </a:lnSpc>
                        <a:spcAft>
                          <a:spcPts val="0"/>
                        </a:spcAft>
                      </a:pPr>
                      <a:r>
                        <a:rPr lang="es-AR" sz="1800" dirty="0">
                          <a:effectLst/>
                        </a:rPr>
                        <a:t>Informe Cierre de </a:t>
                      </a:r>
                      <a:r>
                        <a:rPr lang="es-AR" sz="1800" dirty="0" smtClean="0">
                          <a:effectLst/>
                        </a:rPr>
                        <a:t>Cuenta, </a:t>
                      </a:r>
                      <a:r>
                        <a:rPr lang="es-AR" sz="1800" dirty="0">
                          <a:effectLst/>
                        </a:rPr>
                        <a:t>Juicios</a:t>
                      </a:r>
                      <a:endParaRPr lang="es-A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AR" sz="1800" dirty="0">
                          <a:effectLst/>
                        </a:rPr>
                        <a:t>IFCJU</a:t>
                      </a:r>
                      <a:endParaRPr lang="es-AR" sz="1800" dirty="0">
                        <a:effectLst/>
                        <a:latin typeface="Calibri"/>
                        <a:ea typeface="Calibri"/>
                        <a:cs typeface="Times New Roman"/>
                      </a:endParaRPr>
                    </a:p>
                  </a:txBody>
                  <a:tcPr marL="68580" marR="68580" marT="0" marB="0"/>
                </a:tc>
              </a:tr>
              <a:tr h="331304">
                <a:tc>
                  <a:txBody>
                    <a:bodyPr/>
                    <a:lstStyle/>
                    <a:p>
                      <a:pPr algn="just">
                        <a:lnSpc>
                          <a:spcPct val="115000"/>
                        </a:lnSpc>
                        <a:spcAft>
                          <a:spcPts val="0"/>
                        </a:spcAft>
                      </a:pPr>
                      <a:r>
                        <a:rPr lang="es-AR" sz="1800" dirty="0">
                          <a:effectLst/>
                        </a:rPr>
                        <a:t>Informe Estados Financieros UEPEX (*)</a:t>
                      </a:r>
                      <a:endParaRPr lang="es-A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AR" sz="1800" dirty="0">
                          <a:effectLst/>
                        </a:rPr>
                        <a:t>ESTFI</a:t>
                      </a:r>
                      <a:endParaRPr lang="es-AR" sz="1800" dirty="0">
                        <a:effectLst/>
                        <a:latin typeface="Calibri"/>
                        <a:ea typeface="Calibri"/>
                        <a:cs typeface="Times New Roman"/>
                      </a:endParaRPr>
                    </a:p>
                  </a:txBody>
                  <a:tcPr marL="68580" marR="68580" marT="0" marB="0"/>
                </a:tc>
              </a:tr>
              <a:tr h="331304">
                <a:tc>
                  <a:txBody>
                    <a:bodyPr/>
                    <a:lstStyle/>
                    <a:p>
                      <a:pPr algn="just">
                        <a:lnSpc>
                          <a:spcPct val="115000"/>
                        </a:lnSpc>
                        <a:spcAft>
                          <a:spcPts val="0"/>
                        </a:spcAft>
                      </a:pPr>
                      <a:r>
                        <a:rPr lang="es-AR" sz="1800" dirty="0">
                          <a:effectLst/>
                        </a:rPr>
                        <a:t>Informe Cierre de Cuenta, Empresas del Estado</a:t>
                      </a:r>
                      <a:endParaRPr lang="es-A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AR" sz="1800" dirty="0">
                          <a:effectLst/>
                        </a:rPr>
                        <a:t>IFCSE</a:t>
                      </a:r>
                      <a:endParaRPr lang="es-AR" sz="1800" dirty="0">
                        <a:effectLst/>
                        <a:latin typeface="Calibri"/>
                        <a:ea typeface="Calibri"/>
                        <a:cs typeface="Times New Roman"/>
                      </a:endParaRPr>
                    </a:p>
                  </a:txBody>
                  <a:tcPr marL="68580" marR="68580" marT="0" marB="0"/>
                </a:tc>
              </a:tr>
              <a:tr h="331304">
                <a:tc>
                  <a:txBody>
                    <a:bodyPr/>
                    <a:lstStyle/>
                    <a:p>
                      <a:pPr algn="just">
                        <a:lnSpc>
                          <a:spcPct val="115000"/>
                        </a:lnSpc>
                        <a:spcAft>
                          <a:spcPts val="0"/>
                        </a:spcAft>
                      </a:pPr>
                      <a:r>
                        <a:rPr lang="es-AR" sz="1800" dirty="0">
                          <a:effectLst/>
                        </a:rPr>
                        <a:t>Informe Cierre de Cuenta, Entes Públicos</a:t>
                      </a:r>
                      <a:endParaRPr lang="es-A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AR" sz="1800" dirty="0">
                          <a:effectLst/>
                        </a:rPr>
                        <a:t>IFCEP</a:t>
                      </a:r>
                      <a:endParaRPr lang="es-AR" sz="1800" dirty="0">
                        <a:effectLst/>
                        <a:latin typeface="Calibri"/>
                        <a:ea typeface="Calibri"/>
                        <a:cs typeface="Times New Roman"/>
                      </a:endParaRPr>
                    </a:p>
                  </a:txBody>
                  <a:tcPr marL="68580" marR="68580" marT="0" marB="0"/>
                </a:tc>
              </a:tr>
              <a:tr h="331304">
                <a:tc>
                  <a:txBody>
                    <a:bodyPr/>
                    <a:lstStyle/>
                    <a:p>
                      <a:pPr algn="just">
                        <a:lnSpc>
                          <a:spcPct val="115000"/>
                        </a:lnSpc>
                        <a:spcAft>
                          <a:spcPts val="0"/>
                        </a:spcAft>
                      </a:pPr>
                      <a:r>
                        <a:rPr lang="es-AR" sz="1800" dirty="0">
                          <a:effectLst/>
                        </a:rPr>
                        <a:t>Informe Cierre de Cuenta, Fondos Fiduciarios</a:t>
                      </a:r>
                      <a:endParaRPr lang="es-AR" sz="1800" dirty="0">
                        <a:effectLst/>
                        <a:latin typeface="Calibri"/>
                        <a:ea typeface="Calibri"/>
                        <a:cs typeface="Times New Roman"/>
                      </a:endParaRPr>
                    </a:p>
                  </a:txBody>
                  <a:tcPr marL="68580" marR="68580" marT="0" marB="0"/>
                </a:tc>
                <a:tc>
                  <a:txBody>
                    <a:bodyPr/>
                    <a:lstStyle/>
                    <a:p>
                      <a:pPr algn="ctr">
                        <a:lnSpc>
                          <a:spcPct val="115000"/>
                        </a:lnSpc>
                        <a:spcAft>
                          <a:spcPts val="0"/>
                        </a:spcAft>
                      </a:pPr>
                      <a:r>
                        <a:rPr lang="es-AR" sz="1800" dirty="0">
                          <a:effectLst/>
                        </a:rPr>
                        <a:t>IFCFO</a:t>
                      </a:r>
                      <a:endParaRPr lang="es-AR" sz="1800" dirty="0">
                        <a:effectLst/>
                        <a:latin typeface="Calibri"/>
                        <a:ea typeface="Calibri"/>
                        <a:cs typeface="Times New Roman"/>
                      </a:endParaRPr>
                    </a:p>
                  </a:txBody>
                  <a:tcPr marL="68580" marR="68580" marT="0" marB="0"/>
                </a:tc>
              </a:tr>
            </a:tbl>
          </a:graphicData>
        </a:graphic>
      </p:graphicFrame>
    </p:spTree>
    <p:extLst>
      <p:ext uri="{BB962C8B-B14F-4D97-AF65-F5344CB8AC3E}">
        <p14:creationId xmlns:p14="http://schemas.microsoft.com/office/powerpoint/2010/main" val="10191087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57200" y="490662"/>
            <a:ext cx="8229600" cy="706090"/>
          </a:xfrm>
          <a:prstGeom prst="rect">
            <a:avLst/>
          </a:prstGeom>
        </p:spPr>
        <p:txBody>
          <a:bodyPr>
            <a:normAutofit/>
          </a:bodyPr>
          <a:lstStyle/>
          <a:p>
            <a:r>
              <a:rPr lang="es-AR" sz="4000" b="1" dirty="0" smtClean="0">
                <a:solidFill>
                  <a:srgbClr val="00B050"/>
                </a:solidFill>
              </a:rPr>
              <a:t>Presentación con GDE</a:t>
            </a:r>
            <a:endParaRPr lang="es-AR" sz="4000" b="1" dirty="0">
              <a:solidFill>
                <a:srgbClr val="00B050"/>
              </a:solidFill>
            </a:endParaRPr>
          </a:p>
        </p:txBody>
      </p:sp>
      <p:sp>
        <p:nvSpPr>
          <p:cNvPr id="3" name="2 Marcador de contenido"/>
          <p:cNvSpPr>
            <a:spLocks noGrp="1"/>
          </p:cNvSpPr>
          <p:nvPr>
            <p:ph idx="4294967295"/>
          </p:nvPr>
        </p:nvSpPr>
        <p:spPr>
          <a:xfrm>
            <a:off x="323528" y="1268760"/>
            <a:ext cx="8430426" cy="4781128"/>
          </a:xfrm>
          <a:prstGeom prst="rect">
            <a:avLst/>
          </a:prstGeom>
        </p:spPr>
        <p:txBody>
          <a:bodyPr>
            <a:noAutofit/>
          </a:bodyPr>
          <a:lstStyle/>
          <a:p>
            <a:pPr algn="just"/>
            <a:r>
              <a:rPr lang="es-AR" sz="2400" dirty="0">
                <a:solidFill>
                  <a:schemeClr val="accent1">
                    <a:lumMod val="75000"/>
                  </a:schemeClr>
                </a:solidFill>
              </a:rPr>
              <a:t>CUADROS DE CIERRE: generar expediente y dirigirlo a Repartición DAIF#MHA, Sector EDANINFI  </a:t>
            </a:r>
            <a:r>
              <a:rPr lang="es-AR" sz="2400" b="1" dirty="0">
                <a:solidFill>
                  <a:schemeClr val="accent1">
                    <a:lumMod val="75000"/>
                  </a:schemeClr>
                </a:solidFill>
              </a:rPr>
              <a:t>Vencimiento 20/2</a:t>
            </a:r>
          </a:p>
          <a:p>
            <a:pPr algn="just"/>
            <a:endParaRPr lang="es-AR" sz="2400" dirty="0" smtClean="0">
              <a:solidFill>
                <a:schemeClr val="accent1">
                  <a:lumMod val="75000"/>
                </a:schemeClr>
              </a:solidFill>
            </a:endParaRPr>
          </a:p>
          <a:p>
            <a:pPr algn="just"/>
            <a:r>
              <a:rPr lang="es-AR" sz="2400" dirty="0" smtClean="0">
                <a:solidFill>
                  <a:schemeClr val="accent1">
                    <a:lumMod val="75000"/>
                  </a:schemeClr>
                </a:solidFill>
              </a:rPr>
              <a:t>Juicios: generar expediente y dirigirlo a Repartición DNYS#MHA,  Sector EDNORSIS. </a:t>
            </a:r>
            <a:r>
              <a:rPr lang="es-AR" sz="2400" b="1" dirty="0" smtClean="0">
                <a:solidFill>
                  <a:schemeClr val="accent1">
                    <a:lumMod val="75000"/>
                  </a:schemeClr>
                </a:solidFill>
              </a:rPr>
              <a:t>Vencimiento: antes del 1/3</a:t>
            </a:r>
            <a:endParaRPr lang="es-AR" sz="2400" b="1" dirty="0">
              <a:solidFill>
                <a:schemeClr val="accent1">
                  <a:lumMod val="75000"/>
                </a:schemeClr>
              </a:solidFill>
            </a:endParaRPr>
          </a:p>
          <a:p>
            <a:pPr algn="just"/>
            <a:endParaRPr lang="es-AR" sz="2400" dirty="0" smtClean="0">
              <a:solidFill>
                <a:schemeClr val="accent1">
                  <a:lumMod val="75000"/>
                </a:schemeClr>
              </a:solidFill>
            </a:endParaRPr>
          </a:p>
          <a:p>
            <a:pPr algn="just"/>
            <a:r>
              <a:rPr lang="es-AR" sz="2400" dirty="0" smtClean="0">
                <a:solidFill>
                  <a:schemeClr val="accent1">
                    <a:lumMod val="75000"/>
                  </a:schemeClr>
                </a:solidFill>
              </a:rPr>
              <a:t>Estados Financieros UEPEX generar expediente y dirigirlo a Repartición DPC#MNA, Sector EDPROCON  </a:t>
            </a:r>
            <a:r>
              <a:rPr lang="es-AR" sz="2400" b="1" dirty="0" smtClean="0">
                <a:solidFill>
                  <a:schemeClr val="accent1">
                    <a:lumMod val="75000"/>
                  </a:schemeClr>
                </a:solidFill>
              </a:rPr>
              <a:t>Vencimiento: 28/2</a:t>
            </a:r>
            <a:endParaRPr lang="es-AR" sz="2400" b="1" dirty="0">
              <a:solidFill>
                <a:schemeClr val="accent1">
                  <a:lumMod val="75000"/>
                </a:schemeClr>
              </a:solidFill>
            </a:endParaRPr>
          </a:p>
          <a:p>
            <a:pPr algn="just"/>
            <a:endParaRPr lang="es-AR" sz="2400" dirty="0" smtClean="0">
              <a:solidFill>
                <a:schemeClr val="accent1">
                  <a:lumMod val="75000"/>
                </a:schemeClr>
              </a:solidFill>
            </a:endParaRPr>
          </a:p>
          <a:p>
            <a:pPr algn="just"/>
            <a:r>
              <a:rPr lang="es-AR" sz="2400" dirty="0" smtClean="0">
                <a:solidFill>
                  <a:schemeClr val="accent1">
                    <a:lumMod val="75000"/>
                  </a:schemeClr>
                </a:solidFill>
              </a:rPr>
              <a:t>METAS FISICAS ONP  vía ESIDIF </a:t>
            </a:r>
            <a:r>
              <a:rPr lang="es-AR" sz="2400" b="1" dirty="0">
                <a:solidFill>
                  <a:schemeClr val="accent1">
                    <a:lumMod val="75000"/>
                  </a:schemeClr>
                </a:solidFill>
              </a:rPr>
              <a:t>Vencimiento </a:t>
            </a:r>
            <a:r>
              <a:rPr lang="es-AR" sz="2400" b="1" dirty="0" smtClean="0">
                <a:solidFill>
                  <a:schemeClr val="accent1">
                    <a:lumMod val="75000"/>
                  </a:schemeClr>
                </a:solidFill>
              </a:rPr>
              <a:t>antes del 2/3</a:t>
            </a:r>
            <a:endParaRPr lang="es-AR" sz="2400" b="1" dirty="0">
              <a:solidFill>
                <a:schemeClr val="accent1">
                  <a:lumMod val="75000"/>
                </a:schemeClr>
              </a:solidFill>
            </a:endParaRPr>
          </a:p>
          <a:p>
            <a:pPr algn="just"/>
            <a:endParaRPr lang="es-AR" sz="2400" dirty="0" smtClean="0">
              <a:solidFill>
                <a:schemeClr val="accent1">
                  <a:lumMod val="75000"/>
                </a:schemeClr>
              </a:solidFill>
            </a:endParaRPr>
          </a:p>
          <a:p>
            <a:pPr algn="just"/>
            <a:endParaRPr lang="es-AR" sz="2400" dirty="0" smtClean="0">
              <a:solidFill>
                <a:schemeClr val="accent1">
                  <a:lumMod val="75000"/>
                </a:schemeClr>
              </a:solidFill>
            </a:endParaRPr>
          </a:p>
        </p:txBody>
      </p:sp>
    </p:spTree>
    <p:extLst>
      <p:ext uri="{BB962C8B-B14F-4D97-AF65-F5344CB8AC3E}">
        <p14:creationId xmlns:p14="http://schemas.microsoft.com/office/powerpoint/2010/main" val="3324663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57200" y="490662"/>
            <a:ext cx="8229600" cy="706090"/>
          </a:xfrm>
          <a:prstGeom prst="rect">
            <a:avLst/>
          </a:prstGeom>
        </p:spPr>
        <p:txBody>
          <a:bodyPr>
            <a:normAutofit/>
          </a:bodyPr>
          <a:lstStyle/>
          <a:p>
            <a:r>
              <a:rPr lang="es-AR" sz="4000" b="1" dirty="0" smtClean="0">
                <a:solidFill>
                  <a:srgbClr val="00B050"/>
                </a:solidFill>
              </a:rPr>
              <a:t>Presentación con GDE</a:t>
            </a:r>
            <a:endParaRPr lang="es-AR" sz="4000" b="1" dirty="0">
              <a:solidFill>
                <a:srgbClr val="00B050"/>
              </a:solidFill>
            </a:endParaRPr>
          </a:p>
        </p:txBody>
      </p:sp>
      <p:sp>
        <p:nvSpPr>
          <p:cNvPr id="3" name="2 Marcador de contenido"/>
          <p:cNvSpPr>
            <a:spLocks noGrp="1"/>
          </p:cNvSpPr>
          <p:nvPr>
            <p:ph idx="4294967295"/>
          </p:nvPr>
        </p:nvSpPr>
        <p:spPr>
          <a:xfrm>
            <a:off x="323528" y="1268760"/>
            <a:ext cx="8430426" cy="4781128"/>
          </a:xfrm>
          <a:prstGeom prst="rect">
            <a:avLst/>
          </a:prstGeom>
        </p:spPr>
        <p:txBody>
          <a:bodyPr>
            <a:noAutofit/>
          </a:bodyPr>
          <a:lstStyle/>
          <a:p>
            <a:pPr algn="just"/>
            <a:r>
              <a:rPr lang="es-AR" sz="2400" dirty="0" smtClean="0">
                <a:solidFill>
                  <a:schemeClr val="accent1">
                    <a:lumMod val="75000"/>
                  </a:schemeClr>
                </a:solidFill>
              </a:rPr>
              <a:t>Sólo un Expediente Electrónico</a:t>
            </a:r>
          </a:p>
          <a:p>
            <a:pPr algn="just"/>
            <a:endParaRPr lang="es-AR" sz="2400" dirty="0" smtClean="0">
              <a:solidFill>
                <a:schemeClr val="accent1">
                  <a:lumMod val="75000"/>
                </a:schemeClr>
              </a:solidFill>
            </a:endParaRPr>
          </a:p>
          <a:p>
            <a:pPr algn="just"/>
            <a:r>
              <a:rPr lang="es-AR" sz="2400" dirty="0" smtClean="0">
                <a:solidFill>
                  <a:schemeClr val="accent1">
                    <a:lumMod val="75000"/>
                  </a:schemeClr>
                </a:solidFill>
              </a:rPr>
              <a:t>Que contenga un solo Informe Cierre de Cuenta UEPEX (IFCPE), un solo Informe Cierre de Cuenta Administración Central (IFCAC) y un solo Informe Cierre de Cuenta Bienes (IFCAB)</a:t>
            </a:r>
          </a:p>
          <a:p>
            <a:pPr algn="just"/>
            <a:endParaRPr lang="es-AR" sz="2400" b="1" dirty="0" smtClean="0">
              <a:solidFill>
                <a:schemeClr val="accent1">
                  <a:lumMod val="75000"/>
                </a:schemeClr>
              </a:solidFill>
            </a:endParaRPr>
          </a:p>
          <a:p>
            <a:pPr algn="just"/>
            <a:r>
              <a:rPr lang="es-AR" sz="2400" b="1" dirty="0" smtClean="0">
                <a:solidFill>
                  <a:schemeClr val="accent1">
                    <a:lumMod val="75000"/>
                  </a:schemeClr>
                </a:solidFill>
              </a:rPr>
              <a:t>NO INCLUIR ARCHIVOS DE TRABAJO</a:t>
            </a:r>
            <a:r>
              <a:rPr lang="es-AR" sz="2400" dirty="0" smtClean="0">
                <a:solidFill>
                  <a:schemeClr val="accent1">
                    <a:lumMod val="75000"/>
                  </a:schemeClr>
                </a:solidFill>
              </a:rPr>
              <a:t>. Solamente tienen validez los archivos EMBEBIDOS</a:t>
            </a:r>
          </a:p>
          <a:p>
            <a:pPr algn="just"/>
            <a:endParaRPr lang="es-AR" sz="2400" dirty="0" smtClean="0">
              <a:solidFill>
                <a:schemeClr val="accent1">
                  <a:lumMod val="75000"/>
                </a:schemeClr>
              </a:solidFill>
            </a:endParaRPr>
          </a:p>
          <a:p>
            <a:pPr algn="just"/>
            <a:r>
              <a:rPr lang="es-AR" sz="2400" dirty="0" smtClean="0">
                <a:solidFill>
                  <a:schemeClr val="accent1">
                    <a:lumMod val="75000"/>
                  </a:schemeClr>
                </a:solidFill>
              </a:rPr>
              <a:t>No realizar pase del Expediente en paralelo, solamente a las direcciones indicadas en la disposición.</a:t>
            </a:r>
          </a:p>
          <a:p>
            <a:pPr algn="just"/>
            <a:endParaRPr lang="es-AR" sz="2000" dirty="0" smtClean="0">
              <a:solidFill>
                <a:schemeClr val="accent1">
                  <a:lumMod val="75000"/>
                </a:schemeClr>
              </a:solidFill>
            </a:endParaRPr>
          </a:p>
        </p:txBody>
      </p:sp>
    </p:spTree>
    <p:extLst>
      <p:ext uri="{BB962C8B-B14F-4D97-AF65-F5344CB8AC3E}">
        <p14:creationId xmlns:p14="http://schemas.microsoft.com/office/powerpoint/2010/main" val="7149476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57200" y="490662"/>
            <a:ext cx="8229600" cy="706090"/>
          </a:xfrm>
          <a:prstGeom prst="rect">
            <a:avLst/>
          </a:prstGeom>
        </p:spPr>
        <p:txBody>
          <a:bodyPr>
            <a:normAutofit/>
          </a:bodyPr>
          <a:lstStyle/>
          <a:p>
            <a:r>
              <a:rPr lang="es-AR" sz="4000" b="1" dirty="0" smtClean="0">
                <a:solidFill>
                  <a:srgbClr val="00B050"/>
                </a:solidFill>
              </a:rPr>
              <a:t>Presentación con GDE</a:t>
            </a:r>
            <a:endParaRPr lang="es-AR" sz="4000" b="1" dirty="0">
              <a:solidFill>
                <a:srgbClr val="00B050"/>
              </a:solidFill>
            </a:endParaRPr>
          </a:p>
        </p:txBody>
      </p:sp>
      <p:sp>
        <p:nvSpPr>
          <p:cNvPr id="3" name="2 Marcador de contenido"/>
          <p:cNvSpPr>
            <a:spLocks noGrp="1"/>
          </p:cNvSpPr>
          <p:nvPr>
            <p:ph idx="4294967295"/>
          </p:nvPr>
        </p:nvSpPr>
        <p:spPr>
          <a:xfrm>
            <a:off x="323528" y="1268760"/>
            <a:ext cx="8430426" cy="4781128"/>
          </a:xfrm>
          <a:prstGeom prst="rect">
            <a:avLst/>
          </a:prstGeom>
        </p:spPr>
        <p:txBody>
          <a:bodyPr>
            <a:noAutofit/>
          </a:bodyPr>
          <a:lstStyle/>
          <a:p>
            <a:pPr algn="just"/>
            <a:r>
              <a:rPr lang="es-AR" sz="2400" dirty="0" smtClean="0">
                <a:solidFill>
                  <a:schemeClr val="accent1">
                    <a:lumMod val="75000"/>
                  </a:schemeClr>
                </a:solidFill>
              </a:rPr>
              <a:t>Cierre Incompleto:  se adjuntará un documento al EE  con el detalle de la información faltante y se devolverá al remitente.</a:t>
            </a:r>
          </a:p>
          <a:p>
            <a:pPr algn="just"/>
            <a:endParaRPr lang="es-AR" sz="2400" dirty="0" smtClean="0">
              <a:solidFill>
                <a:schemeClr val="accent1">
                  <a:lumMod val="75000"/>
                </a:schemeClr>
              </a:solidFill>
            </a:endParaRPr>
          </a:p>
          <a:p>
            <a:pPr algn="just"/>
            <a:r>
              <a:rPr lang="es-AR" sz="2400" dirty="0" smtClean="0">
                <a:solidFill>
                  <a:schemeClr val="accent1">
                    <a:lumMod val="75000"/>
                  </a:schemeClr>
                </a:solidFill>
              </a:rPr>
              <a:t>Para completarlo, se deberá incluir el Informe de Cierre correspondiente que contenga la información faltante.</a:t>
            </a:r>
          </a:p>
          <a:p>
            <a:pPr algn="just"/>
            <a:endParaRPr lang="es-AR" sz="2000" dirty="0" smtClean="0">
              <a:solidFill>
                <a:schemeClr val="accent1">
                  <a:lumMod val="75000"/>
                </a:schemeClr>
              </a:solidFill>
            </a:endParaRPr>
          </a:p>
          <a:p>
            <a:pPr algn="just"/>
            <a:r>
              <a:rPr lang="es-AR" sz="2400" dirty="0" smtClean="0">
                <a:solidFill>
                  <a:schemeClr val="accent1">
                    <a:lumMod val="75000"/>
                  </a:schemeClr>
                </a:solidFill>
              </a:rPr>
              <a:t>Observaciones tras el análisis: </a:t>
            </a:r>
          </a:p>
          <a:p>
            <a:pPr lvl="1" algn="just"/>
            <a:r>
              <a:rPr lang="es-AR" sz="2400" dirty="0" smtClean="0">
                <a:solidFill>
                  <a:schemeClr val="accent1">
                    <a:lumMod val="75000"/>
                  </a:schemeClr>
                </a:solidFill>
              </a:rPr>
              <a:t>Se enviará documento en GDE al SAF que será vinculado al EE.</a:t>
            </a:r>
          </a:p>
          <a:p>
            <a:pPr lvl="1" algn="just"/>
            <a:r>
              <a:rPr lang="es-AR" sz="2400" dirty="0" smtClean="0">
                <a:solidFill>
                  <a:schemeClr val="accent1">
                    <a:lumMod val="75000"/>
                  </a:schemeClr>
                </a:solidFill>
              </a:rPr>
              <a:t>Las respuestas se recibirán por Nota CCOO con la indicación del Informe debidamente firmado a vincular al EE. </a:t>
            </a:r>
            <a:r>
              <a:rPr lang="es-AR" sz="2400" b="1" dirty="0" smtClean="0">
                <a:solidFill>
                  <a:schemeClr val="accent1">
                    <a:lumMod val="75000"/>
                  </a:schemeClr>
                </a:solidFill>
              </a:rPr>
              <a:t>No generar nuevo Expediente</a:t>
            </a:r>
            <a:r>
              <a:rPr lang="es-AR" sz="2400" dirty="0" smtClean="0">
                <a:solidFill>
                  <a:schemeClr val="accent1">
                    <a:lumMod val="75000"/>
                  </a:schemeClr>
                </a:solidFill>
              </a:rPr>
              <a:t> </a:t>
            </a:r>
          </a:p>
        </p:txBody>
      </p:sp>
    </p:spTree>
    <p:extLst>
      <p:ext uri="{BB962C8B-B14F-4D97-AF65-F5344CB8AC3E}">
        <p14:creationId xmlns:p14="http://schemas.microsoft.com/office/powerpoint/2010/main" val="16952855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57200" y="490662"/>
            <a:ext cx="8229600" cy="706090"/>
          </a:xfrm>
          <a:prstGeom prst="rect">
            <a:avLst/>
          </a:prstGeom>
        </p:spPr>
        <p:txBody>
          <a:bodyPr>
            <a:normAutofit/>
          </a:bodyPr>
          <a:lstStyle/>
          <a:p>
            <a:r>
              <a:rPr lang="es-AR" sz="4000" b="1" dirty="0" smtClean="0">
                <a:solidFill>
                  <a:schemeClr val="accent6">
                    <a:lumMod val="75000"/>
                  </a:schemeClr>
                </a:solidFill>
              </a:rPr>
              <a:t>Presentación sin GDE</a:t>
            </a:r>
            <a:endParaRPr lang="es-AR" sz="4000" b="1" dirty="0">
              <a:solidFill>
                <a:schemeClr val="accent6">
                  <a:lumMod val="75000"/>
                </a:schemeClr>
              </a:solidFill>
            </a:endParaRPr>
          </a:p>
        </p:txBody>
      </p:sp>
      <p:sp>
        <p:nvSpPr>
          <p:cNvPr id="3" name="2 Marcador de contenido"/>
          <p:cNvSpPr>
            <a:spLocks noGrp="1"/>
          </p:cNvSpPr>
          <p:nvPr>
            <p:ph idx="4294967295"/>
          </p:nvPr>
        </p:nvSpPr>
        <p:spPr>
          <a:xfrm>
            <a:off x="323528" y="1268760"/>
            <a:ext cx="8430426" cy="4781128"/>
          </a:xfrm>
          <a:prstGeom prst="rect">
            <a:avLst/>
          </a:prstGeom>
        </p:spPr>
        <p:txBody>
          <a:bodyPr>
            <a:noAutofit/>
          </a:bodyPr>
          <a:lstStyle/>
          <a:p>
            <a:pPr algn="just"/>
            <a:r>
              <a:rPr lang="es-AR" sz="2400" dirty="0" smtClean="0">
                <a:solidFill>
                  <a:schemeClr val="accent1">
                    <a:lumMod val="75000"/>
                  </a:schemeClr>
                </a:solidFill>
              </a:rPr>
              <a:t>En la Mesa de Entradas General del Ministerio de Hacienda, en tres fechas distintas:</a:t>
            </a:r>
          </a:p>
          <a:p>
            <a:pPr lvl="1" algn="just"/>
            <a:r>
              <a:rPr lang="es-AR" sz="2000" dirty="0" smtClean="0">
                <a:solidFill>
                  <a:schemeClr val="accent1">
                    <a:lumMod val="75000"/>
                  </a:schemeClr>
                </a:solidFill>
              </a:rPr>
              <a:t>Cuadros de Cierre  </a:t>
            </a:r>
            <a:r>
              <a:rPr lang="es-AR" sz="2000" b="1" dirty="0" smtClean="0">
                <a:solidFill>
                  <a:schemeClr val="accent1">
                    <a:lumMod val="75000"/>
                  </a:schemeClr>
                </a:solidFill>
              </a:rPr>
              <a:t>Vencimiento   </a:t>
            </a:r>
            <a:r>
              <a:rPr lang="es-AR" sz="2000" b="1" dirty="0">
                <a:solidFill>
                  <a:schemeClr val="accent1">
                    <a:lumMod val="75000"/>
                  </a:schemeClr>
                </a:solidFill>
              </a:rPr>
              <a:t>20/2</a:t>
            </a:r>
          </a:p>
          <a:p>
            <a:pPr lvl="1" algn="just"/>
            <a:r>
              <a:rPr lang="es-AR" sz="2000" dirty="0" smtClean="0">
                <a:solidFill>
                  <a:schemeClr val="accent1">
                    <a:lumMod val="75000"/>
                  </a:schemeClr>
                </a:solidFill>
              </a:rPr>
              <a:t>Información de Juicios </a:t>
            </a:r>
            <a:r>
              <a:rPr lang="es-AR" sz="2000" b="1" dirty="0" smtClean="0">
                <a:solidFill>
                  <a:schemeClr val="accent1">
                    <a:lumMod val="75000"/>
                  </a:schemeClr>
                </a:solidFill>
              </a:rPr>
              <a:t>Vencimiento antes del 1/3</a:t>
            </a:r>
          </a:p>
          <a:p>
            <a:pPr lvl="1" algn="just"/>
            <a:r>
              <a:rPr lang="es-AR" sz="2000" dirty="0" smtClean="0">
                <a:solidFill>
                  <a:schemeClr val="accent1">
                    <a:lumMod val="75000"/>
                  </a:schemeClr>
                </a:solidFill>
              </a:rPr>
              <a:t>Estados Financieros UEPEX </a:t>
            </a:r>
            <a:r>
              <a:rPr lang="es-AR" sz="2000" b="1" dirty="0">
                <a:solidFill>
                  <a:schemeClr val="accent1">
                    <a:lumMod val="75000"/>
                  </a:schemeClr>
                </a:solidFill>
              </a:rPr>
              <a:t>Vencimiento  28/2</a:t>
            </a:r>
          </a:p>
          <a:p>
            <a:pPr algn="just"/>
            <a:endParaRPr lang="es-AR" sz="2400" dirty="0" smtClean="0">
              <a:solidFill>
                <a:schemeClr val="accent1">
                  <a:lumMod val="75000"/>
                </a:schemeClr>
              </a:solidFill>
            </a:endParaRPr>
          </a:p>
          <a:p>
            <a:pPr algn="just"/>
            <a:r>
              <a:rPr lang="es-AR" sz="2400" dirty="0" smtClean="0">
                <a:solidFill>
                  <a:schemeClr val="accent1">
                    <a:lumMod val="75000"/>
                  </a:schemeClr>
                </a:solidFill>
              </a:rPr>
              <a:t>La Mesa del </a:t>
            </a:r>
            <a:r>
              <a:rPr lang="es-AR" sz="2400" b="1" dirty="0" smtClean="0">
                <a:solidFill>
                  <a:schemeClr val="accent1">
                    <a:lumMod val="75000"/>
                  </a:schemeClr>
                </a:solidFill>
              </a:rPr>
              <a:t>Ministerio de Hacienda</a:t>
            </a:r>
            <a:r>
              <a:rPr lang="es-AR" sz="2400" dirty="0" smtClean="0">
                <a:solidFill>
                  <a:schemeClr val="accent1">
                    <a:lumMod val="75000"/>
                  </a:schemeClr>
                </a:solidFill>
              </a:rPr>
              <a:t> la enviará a la Mesa CGN quien la deriva a las Direcciones correspondientes</a:t>
            </a:r>
          </a:p>
          <a:p>
            <a:pPr algn="just"/>
            <a:endParaRPr lang="es-AR" sz="2400" dirty="0" smtClean="0">
              <a:solidFill>
                <a:schemeClr val="accent1">
                  <a:lumMod val="75000"/>
                </a:schemeClr>
              </a:solidFill>
            </a:endParaRPr>
          </a:p>
          <a:p>
            <a:pPr algn="just"/>
            <a:r>
              <a:rPr lang="es-AR" sz="2400" dirty="0" err="1" smtClean="0">
                <a:solidFill>
                  <a:schemeClr val="accent1">
                    <a:lumMod val="75000"/>
                  </a:schemeClr>
                </a:solidFill>
              </a:rPr>
              <a:t>Via</a:t>
            </a:r>
            <a:r>
              <a:rPr lang="es-AR" sz="2400" dirty="0" smtClean="0">
                <a:solidFill>
                  <a:schemeClr val="accent1">
                    <a:lumMod val="75000"/>
                  </a:schemeClr>
                </a:solidFill>
              </a:rPr>
              <a:t> eSIDIF Metas Físicas ONP </a:t>
            </a:r>
            <a:r>
              <a:rPr lang="es-AR" sz="2000" b="1" dirty="0">
                <a:solidFill>
                  <a:schemeClr val="accent1">
                    <a:lumMod val="75000"/>
                  </a:schemeClr>
                </a:solidFill>
              </a:rPr>
              <a:t>Vencimiento </a:t>
            </a:r>
            <a:r>
              <a:rPr lang="es-AR" sz="2000" b="1" dirty="0" smtClean="0">
                <a:solidFill>
                  <a:schemeClr val="accent1">
                    <a:lumMod val="75000"/>
                  </a:schemeClr>
                </a:solidFill>
              </a:rPr>
              <a:t>antes del 2/3</a:t>
            </a:r>
            <a:endParaRPr lang="es-AR" sz="2400" b="1" dirty="0">
              <a:solidFill>
                <a:schemeClr val="accent1">
                  <a:lumMod val="75000"/>
                </a:schemeClr>
              </a:solidFill>
            </a:endParaRPr>
          </a:p>
          <a:p>
            <a:pPr algn="just"/>
            <a:endParaRPr lang="es-AR" sz="2000" dirty="0">
              <a:solidFill>
                <a:schemeClr val="accent1">
                  <a:lumMod val="75000"/>
                </a:schemeClr>
              </a:solidFill>
            </a:endParaRPr>
          </a:p>
          <a:p>
            <a:pPr algn="just"/>
            <a:endParaRPr lang="es-AR" sz="2400" dirty="0" smtClean="0">
              <a:solidFill>
                <a:schemeClr val="accent1">
                  <a:lumMod val="75000"/>
                </a:schemeClr>
              </a:solidFill>
            </a:endParaRPr>
          </a:p>
          <a:p>
            <a:pPr algn="just"/>
            <a:endParaRPr lang="es-AR" sz="2400" dirty="0" smtClean="0">
              <a:solidFill>
                <a:schemeClr val="accent1">
                  <a:lumMod val="75000"/>
                </a:schemeClr>
              </a:solidFill>
            </a:endParaRPr>
          </a:p>
          <a:p>
            <a:pPr algn="just"/>
            <a:endParaRPr lang="es-AR" sz="2000" dirty="0" smtClean="0">
              <a:solidFill>
                <a:schemeClr val="accent1">
                  <a:lumMod val="75000"/>
                </a:schemeClr>
              </a:solidFill>
            </a:endParaRPr>
          </a:p>
        </p:txBody>
      </p:sp>
    </p:spTree>
    <p:extLst>
      <p:ext uri="{BB962C8B-B14F-4D97-AF65-F5344CB8AC3E}">
        <p14:creationId xmlns:p14="http://schemas.microsoft.com/office/powerpoint/2010/main" val="22406363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57200" y="490662"/>
            <a:ext cx="8229600" cy="706090"/>
          </a:xfrm>
          <a:prstGeom prst="rect">
            <a:avLst/>
          </a:prstGeom>
        </p:spPr>
        <p:txBody>
          <a:bodyPr>
            <a:normAutofit/>
          </a:bodyPr>
          <a:lstStyle/>
          <a:p>
            <a:r>
              <a:rPr lang="es-AR" sz="4000" b="1" dirty="0" smtClean="0">
                <a:solidFill>
                  <a:schemeClr val="accent6">
                    <a:lumMod val="75000"/>
                  </a:schemeClr>
                </a:solidFill>
              </a:rPr>
              <a:t>Presentación sin GDE</a:t>
            </a:r>
            <a:endParaRPr lang="es-AR" sz="4000" b="1" dirty="0">
              <a:solidFill>
                <a:schemeClr val="accent6">
                  <a:lumMod val="75000"/>
                </a:schemeClr>
              </a:solidFill>
            </a:endParaRPr>
          </a:p>
        </p:txBody>
      </p:sp>
      <p:sp>
        <p:nvSpPr>
          <p:cNvPr id="3" name="2 Marcador de contenido"/>
          <p:cNvSpPr>
            <a:spLocks noGrp="1"/>
          </p:cNvSpPr>
          <p:nvPr>
            <p:ph idx="4294967295"/>
          </p:nvPr>
        </p:nvSpPr>
        <p:spPr>
          <a:xfrm>
            <a:off x="323528" y="1268760"/>
            <a:ext cx="8430426" cy="4781128"/>
          </a:xfrm>
          <a:prstGeom prst="rect">
            <a:avLst/>
          </a:prstGeom>
        </p:spPr>
        <p:txBody>
          <a:bodyPr>
            <a:noAutofit/>
          </a:bodyPr>
          <a:lstStyle/>
          <a:p>
            <a:pPr algn="just"/>
            <a:r>
              <a:rPr lang="es-AR" sz="2400" dirty="0" smtClean="0">
                <a:solidFill>
                  <a:schemeClr val="accent1">
                    <a:lumMod val="75000"/>
                  </a:schemeClr>
                </a:solidFill>
              </a:rPr>
              <a:t>En la Mesa de Entradas General del Ministerio de Hacienda que hará solo un Expediente Electrónico.</a:t>
            </a:r>
          </a:p>
          <a:p>
            <a:pPr algn="just"/>
            <a:r>
              <a:rPr lang="es-AR" sz="2400" dirty="0" smtClean="0">
                <a:solidFill>
                  <a:schemeClr val="accent1">
                    <a:lumMod val="75000"/>
                  </a:schemeClr>
                </a:solidFill>
              </a:rPr>
              <a:t>Con hojas sueltas, no anilladas, impresas en buena calidad</a:t>
            </a:r>
          </a:p>
          <a:p>
            <a:pPr algn="just"/>
            <a:r>
              <a:rPr lang="es-AR" sz="2400" dirty="0" smtClean="0">
                <a:solidFill>
                  <a:schemeClr val="accent1">
                    <a:lumMod val="75000"/>
                  </a:schemeClr>
                </a:solidFill>
              </a:rPr>
              <a:t>Cierre </a:t>
            </a:r>
            <a:r>
              <a:rPr lang="es-AR" sz="2400" dirty="0">
                <a:solidFill>
                  <a:schemeClr val="accent1">
                    <a:lumMod val="75000"/>
                  </a:schemeClr>
                </a:solidFill>
              </a:rPr>
              <a:t>Incompleto:  se </a:t>
            </a:r>
            <a:r>
              <a:rPr lang="es-AR" sz="2400" dirty="0" smtClean="0">
                <a:solidFill>
                  <a:schemeClr val="accent1">
                    <a:lumMod val="75000"/>
                  </a:schemeClr>
                </a:solidFill>
              </a:rPr>
              <a:t>elaborará Nota en GDE con lo faltante y se remitirá al correo NOTIF.</a:t>
            </a:r>
          </a:p>
          <a:p>
            <a:pPr algn="just"/>
            <a:r>
              <a:rPr lang="es-AR" sz="2400" dirty="0" smtClean="0">
                <a:solidFill>
                  <a:schemeClr val="accent1">
                    <a:lumMod val="75000"/>
                  </a:schemeClr>
                </a:solidFill>
              </a:rPr>
              <a:t>Para </a:t>
            </a:r>
            <a:r>
              <a:rPr lang="es-AR" sz="2400" dirty="0">
                <a:solidFill>
                  <a:schemeClr val="accent1">
                    <a:lumMod val="75000"/>
                  </a:schemeClr>
                </a:solidFill>
              </a:rPr>
              <a:t>completarlo, se deberá </a:t>
            </a:r>
            <a:r>
              <a:rPr lang="es-AR" sz="2400" dirty="0" smtClean="0">
                <a:solidFill>
                  <a:schemeClr val="accent1">
                    <a:lumMod val="75000"/>
                  </a:schemeClr>
                </a:solidFill>
              </a:rPr>
              <a:t>presentar en la Mesa de Entradas de la CGN la documentación faltante. </a:t>
            </a:r>
          </a:p>
          <a:p>
            <a:pPr algn="just"/>
            <a:r>
              <a:rPr lang="es-AR" sz="2400" dirty="0" smtClean="0">
                <a:solidFill>
                  <a:schemeClr val="accent1">
                    <a:lumMod val="75000"/>
                  </a:schemeClr>
                </a:solidFill>
              </a:rPr>
              <a:t>LA CGN escanea y vincula al Expediente existente.</a:t>
            </a:r>
          </a:p>
          <a:p>
            <a:pPr algn="just"/>
            <a:r>
              <a:rPr lang="es-AR" sz="2400" b="1" dirty="0" smtClean="0">
                <a:solidFill>
                  <a:schemeClr val="accent1">
                    <a:lumMod val="75000"/>
                  </a:schemeClr>
                </a:solidFill>
              </a:rPr>
              <a:t>NO presentar faltantes en la MESA DEL MINISTERIO, NO GENERAR NUEVO EXPEDIENTE</a:t>
            </a:r>
          </a:p>
          <a:p>
            <a:pPr algn="just"/>
            <a:endParaRPr lang="es-AR" sz="2000" dirty="0">
              <a:solidFill>
                <a:schemeClr val="accent1">
                  <a:lumMod val="75000"/>
                </a:schemeClr>
              </a:solidFill>
            </a:endParaRPr>
          </a:p>
          <a:p>
            <a:pPr algn="just"/>
            <a:endParaRPr lang="es-AR" sz="2400" dirty="0" smtClean="0">
              <a:solidFill>
                <a:schemeClr val="accent1">
                  <a:lumMod val="75000"/>
                </a:schemeClr>
              </a:solidFill>
            </a:endParaRPr>
          </a:p>
          <a:p>
            <a:pPr algn="just"/>
            <a:endParaRPr lang="es-AR" sz="2400" dirty="0" smtClean="0">
              <a:solidFill>
                <a:schemeClr val="accent1">
                  <a:lumMod val="75000"/>
                </a:schemeClr>
              </a:solidFill>
            </a:endParaRPr>
          </a:p>
          <a:p>
            <a:pPr algn="just"/>
            <a:endParaRPr lang="es-AR" sz="2000" dirty="0" smtClean="0">
              <a:solidFill>
                <a:schemeClr val="accent1">
                  <a:lumMod val="75000"/>
                </a:schemeClr>
              </a:solidFill>
            </a:endParaRPr>
          </a:p>
        </p:txBody>
      </p:sp>
    </p:spTree>
    <p:extLst>
      <p:ext uri="{BB962C8B-B14F-4D97-AF65-F5344CB8AC3E}">
        <p14:creationId xmlns:p14="http://schemas.microsoft.com/office/powerpoint/2010/main" val="5714458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idx="4294967295"/>
          </p:nvPr>
        </p:nvSpPr>
        <p:spPr>
          <a:xfrm>
            <a:off x="457200" y="490662"/>
            <a:ext cx="8229600" cy="706090"/>
          </a:xfrm>
          <a:prstGeom prst="rect">
            <a:avLst/>
          </a:prstGeom>
        </p:spPr>
        <p:txBody>
          <a:bodyPr>
            <a:normAutofit/>
          </a:bodyPr>
          <a:lstStyle/>
          <a:p>
            <a:r>
              <a:rPr lang="es-AR" sz="4000" b="1" dirty="0" smtClean="0">
                <a:solidFill>
                  <a:schemeClr val="accent6">
                    <a:lumMod val="75000"/>
                  </a:schemeClr>
                </a:solidFill>
              </a:rPr>
              <a:t>Presentación sin GDE</a:t>
            </a:r>
            <a:endParaRPr lang="es-AR" sz="4000" b="1" dirty="0">
              <a:solidFill>
                <a:schemeClr val="accent6">
                  <a:lumMod val="75000"/>
                </a:schemeClr>
              </a:solidFill>
            </a:endParaRPr>
          </a:p>
        </p:txBody>
      </p:sp>
      <p:sp>
        <p:nvSpPr>
          <p:cNvPr id="3" name="2 Marcador de contenido"/>
          <p:cNvSpPr>
            <a:spLocks noGrp="1"/>
          </p:cNvSpPr>
          <p:nvPr>
            <p:ph idx="4294967295"/>
          </p:nvPr>
        </p:nvSpPr>
        <p:spPr>
          <a:xfrm>
            <a:off x="323528" y="1268760"/>
            <a:ext cx="8430426" cy="4781128"/>
          </a:xfrm>
          <a:prstGeom prst="rect">
            <a:avLst/>
          </a:prstGeom>
        </p:spPr>
        <p:txBody>
          <a:bodyPr>
            <a:noAutofit/>
          </a:bodyPr>
          <a:lstStyle/>
          <a:p>
            <a:pPr algn="just"/>
            <a:endParaRPr lang="es-AR" sz="2000" dirty="0">
              <a:solidFill>
                <a:schemeClr val="accent1">
                  <a:lumMod val="75000"/>
                </a:schemeClr>
              </a:solidFill>
            </a:endParaRPr>
          </a:p>
          <a:p>
            <a:pPr marL="0" indent="0" algn="just">
              <a:buNone/>
            </a:pPr>
            <a:r>
              <a:rPr lang="es-AR" sz="2400" dirty="0">
                <a:solidFill>
                  <a:schemeClr val="accent1">
                    <a:lumMod val="75000"/>
                  </a:schemeClr>
                </a:solidFill>
              </a:rPr>
              <a:t>Observaciones tras el análisis: </a:t>
            </a:r>
          </a:p>
          <a:p>
            <a:pPr marL="342900" lvl="1" indent="-342900" algn="just">
              <a:buFont typeface="Arial" panose="020B0604020202020204" pitchFamily="34" charset="0"/>
              <a:buChar char="•"/>
            </a:pPr>
            <a:r>
              <a:rPr lang="es-AR" sz="2400" dirty="0">
                <a:solidFill>
                  <a:schemeClr val="accent1">
                    <a:lumMod val="75000"/>
                  </a:schemeClr>
                </a:solidFill>
              </a:rPr>
              <a:t>Se hará Nota Externa en GDE, se enviará </a:t>
            </a:r>
            <a:r>
              <a:rPr lang="es-AR" sz="2400" dirty="0" err="1">
                <a:solidFill>
                  <a:schemeClr val="accent1">
                    <a:lumMod val="75000"/>
                  </a:schemeClr>
                </a:solidFill>
              </a:rPr>
              <a:t>pdf</a:t>
            </a:r>
            <a:r>
              <a:rPr lang="es-AR" sz="2400" dirty="0">
                <a:solidFill>
                  <a:schemeClr val="accent1">
                    <a:lumMod val="75000"/>
                  </a:schemeClr>
                </a:solidFill>
              </a:rPr>
              <a:t> de la NOTA al mail de NOTIF del SAF.  Se vinculará al EE.</a:t>
            </a:r>
          </a:p>
          <a:p>
            <a:pPr marL="342900" lvl="1" indent="-342900" algn="just">
              <a:buFont typeface="Arial" panose="020B0604020202020204" pitchFamily="34" charset="0"/>
              <a:buChar char="•"/>
            </a:pPr>
            <a:r>
              <a:rPr lang="es-AR" sz="2400" dirty="0">
                <a:solidFill>
                  <a:schemeClr val="accent1">
                    <a:lumMod val="75000"/>
                  </a:schemeClr>
                </a:solidFill>
              </a:rPr>
              <a:t>Las respuestas se recibirán en la MESA DE ENTRADAS DE LA  CGN</a:t>
            </a:r>
          </a:p>
          <a:p>
            <a:pPr algn="just"/>
            <a:r>
              <a:rPr lang="es-AR" sz="2400" dirty="0" smtClean="0">
                <a:solidFill>
                  <a:schemeClr val="accent1">
                    <a:lumMod val="75000"/>
                  </a:schemeClr>
                </a:solidFill>
              </a:rPr>
              <a:t>LA </a:t>
            </a:r>
            <a:r>
              <a:rPr lang="es-AR" sz="2400" dirty="0">
                <a:solidFill>
                  <a:schemeClr val="accent1">
                    <a:lumMod val="75000"/>
                  </a:schemeClr>
                </a:solidFill>
              </a:rPr>
              <a:t>CGN escanea y vincula al Expediente existente.</a:t>
            </a:r>
          </a:p>
          <a:p>
            <a:pPr algn="just"/>
            <a:r>
              <a:rPr lang="es-AR" sz="2400" b="1" dirty="0">
                <a:solidFill>
                  <a:schemeClr val="accent1">
                    <a:lumMod val="75000"/>
                  </a:schemeClr>
                </a:solidFill>
              </a:rPr>
              <a:t>NO presentar </a:t>
            </a:r>
            <a:r>
              <a:rPr lang="es-AR" sz="2400" b="1" dirty="0" smtClean="0">
                <a:solidFill>
                  <a:schemeClr val="accent1">
                    <a:lumMod val="75000"/>
                  </a:schemeClr>
                </a:solidFill>
              </a:rPr>
              <a:t>nueva información </a:t>
            </a:r>
            <a:r>
              <a:rPr lang="es-AR" sz="2400" b="1" dirty="0">
                <a:solidFill>
                  <a:schemeClr val="accent1">
                    <a:lumMod val="75000"/>
                  </a:schemeClr>
                </a:solidFill>
              </a:rPr>
              <a:t>en la MESA DEL MINISTERIO, NO GENERAR NUEVO EXPEDIENTE</a:t>
            </a:r>
          </a:p>
          <a:p>
            <a:pPr algn="just"/>
            <a:endParaRPr lang="es-AR" sz="2400" dirty="0" smtClean="0">
              <a:solidFill>
                <a:schemeClr val="accent1">
                  <a:lumMod val="75000"/>
                </a:schemeClr>
              </a:solidFill>
            </a:endParaRPr>
          </a:p>
          <a:p>
            <a:pPr algn="just"/>
            <a:endParaRPr lang="es-AR" sz="2400" dirty="0" smtClean="0">
              <a:solidFill>
                <a:schemeClr val="accent1">
                  <a:lumMod val="75000"/>
                </a:schemeClr>
              </a:solidFill>
            </a:endParaRPr>
          </a:p>
          <a:p>
            <a:pPr algn="just"/>
            <a:endParaRPr lang="es-AR" sz="2000" dirty="0" smtClean="0">
              <a:solidFill>
                <a:schemeClr val="accent1">
                  <a:lumMod val="75000"/>
                </a:schemeClr>
              </a:solidFill>
            </a:endParaRPr>
          </a:p>
        </p:txBody>
      </p:sp>
    </p:spTree>
    <p:extLst>
      <p:ext uri="{BB962C8B-B14F-4D97-AF65-F5344CB8AC3E}">
        <p14:creationId xmlns:p14="http://schemas.microsoft.com/office/powerpoint/2010/main" val="250853670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2805</TotalTime>
  <Words>1195</Words>
  <Application>Microsoft Office PowerPoint</Application>
  <PresentationFormat>Presentación en pantalla (4:3)</PresentationFormat>
  <Paragraphs>157</Paragraphs>
  <Slides>18</Slides>
  <Notes>18</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Tema de Office</vt:lpstr>
      <vt:lpstr>JORNADA DE CIERRE DE EJERCICIO 2017</vt:lpstr>
      <vt:lpstr>Presentación de cuadros de cierre e información complementaria</vt:lpstr>
      <vt:lpstr>Presentación</vt:lpstr>
      <vt:lpstr>Presentación con GDE</vt:lpstr>
      <vt:lpstr>Presentación con GDE</vt:lpstr>
      <vt:lpstr>Presentación con GDE</vt:lpstr>
      <vt:lpstr>Presentación sin GDE</vt:lpstr>
      <vt:lpstr>Presentación sin GDE</vt:lpstr>
      <vt:lpstr>Presentación sin GDE</vt:lpstr>
      <vt:lpstr>Algunos recordatorios  de registro de operaciones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¡Muchas gracias!  Pueden contactarnos en cierredaif@mecon.gov.ar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III JORNADA DE CONTADURÍAS JURISDICCIONALES</dc:title>
  <cp:lastModifiedBy>Ana Laura Kiezela</cp:lastModifiedBy>
  <cp:revision>148</cp:revision>
  <cp:lastPrinted>2017-10-27T14:34:10Z</cp:lastPrinted>
  <dcterms:created xsi:type="dcterms:W3CDTF">2017-10-18T20:01:29Z</dcterms:created>
  <dcterms:modified xsi:type="dcterms:W3CDTF">2017-12-15T19:50:31Z</dcterms:modified>
</cp:coreProperties>
</file>