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Lst>
  <p:notesMasterIdLst>
    <p:notesMasterId r:id="rId27"/>
  </p:notesMasterIdLst>
  <p:handoutMasterIdLst>
    <p:handoutMasterId r:id="rId28"/>
  </p:handoutMasterIdLst>
  <p:sldIdLst>
    <p:sldId id="256" r:id="rId2"/>
    <p:sldId id="337" r:id="rId3"/>
    <p:sldId id="328" r:id="rId4"/>
    <p:sldId id="312" r:id="rId5"/>
    <p:sldId id="338" r:id="rId6"/>
    <p:sldId id="330" r:id="rId7"/>
    <p:sldId id="346" r:id="rId8"/>
    <p:sldId id="331" r:id="rId9"/>
    <p:sldId id="340" r:id="rId10"/>
    <p:sldId id="342" r:id="rId11"/>
    <p:sldId id="344" r:id="rId12"/>
    <p:sldId id="333" r:id="rId13"/>
    <p:sldId id="355" r:id="rId14"/>
    <p:sldId id="357" r:id="rId15"/>
    <p:sldId id="341" r:id="rId16"/>
    <p:sldId id="318" r:id="rId17"/>
    <p:sldId id="351" r:id="rId18"/>
    <p:sldId id="349" r:id="rId19"/>
    <p:sldId id="350" r:id="rId20"/>
    <p:sldId id="347" r:id="rId21"/>
    <p:sldId id="353" r:id="rId22"/>
    <p:sldId id="354" r:id="rId23"/>
    <p:sldId id="348" r:id="rId24"/>
    <p:sldId id="358" r:id="rId25"/>
    <p:sldId id="332" r:id="rId26"/>
  </p:sldIdLst>
  <p:sldSz cx="9144000" cy="5143500" type="screen16x9"/>
  <p:notesSz cx="7010400" cy="92964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8" autoAdjust="0"/>
    <p:restoredTop sz="94494" autoAdjust="0"/>
  </p:normalViewPr>
  <p:slideViewPr>
    <p:cSldViewPr>
      <p:cViewPr>
        <p:scale>
          <a:sx n="100" d="100"/>
          <a:sy n="100" d="100"/>
        </p:scale>
        <p:origin x="-917" y="-264"/>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5" d="100"/>
          <a:sy n="55" d="100"/>
        </p:scale>
        <p:origin x="-2844" y="-90"/>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55D8D896-244D-4E53-A717-5FC5C2925DD0}" type="datetimeFigureOut">
              <a:rPr lang="es-AR" smtClean="0"/>
              <a:pPr/>
              <a:t>16/12/2022</a:t>
            </a:fld>
            <a:endParaRPr lang="es-AR"/>
          </a:p>
        </p:txBody>
      </p:sp>
      <p:sp>
        <p:nvSpPr>
          <p:cNvPr id="4" name="3 Marcador de pie de página"/>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s-AR"/>
          </a:p>
        </p:txBody>
      </p:sp>
      <p:sp>
        <p:nvSpPr>
          <p:cNvPr id="5" name="4 Marcador de número de diapositiva"/>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A06A881E-EDE0-433B-A9AA-D679E3AE998E}" type="slidenum">
              <a:rPr lang="es-AR" smtClean="0"/>
              <a:pPr/>
              <a:t>‹Nº›</a:t>
            </a:fld>
            <a:endParaRPr lang="es-AR"/>
          </a:p>
        </p:txBody>
      </p:sp>
    </p:spTree>
    <p:extLst>
      <p:ext uri="{BB962C8B-B14F-4D97-AF65-F5344CB8AC3E}">
        <p14:creationId xmlns:p14="http://schemas.microsoft.com/office/powerpoint/2010/main" val="19093105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98981036-0073-478A-ABD2-2A5D24A49CD4}" type="datetimeFigureOut">
              <a:rPr lang="es-AR" smtClean="0"/>
              <a:pPr/>
              <a:t>16/12/2022</a:t>
            </a:fld>
            <a:endParaRPr lang="es-AR"/>
          </a:p>
        </p:txBody>
      </p:sp>
      <p:sp>
        <p:nvSpPr>
          <p:cNvPr id="4" name="3 Marcador de imagen de diapositiva"/>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24307EE3-142C-4E9D-8479-9A3C6A4A7D00}" type="slidenum">
              <a:rPr lang="es-AR" smtClean="0"/>
              <a:pPr/>
              <a:t>‹Nº›</a:t>
            </a:fld>
            <a:endParaRPr lang="es-AR"/>
          </a:p>
        </p:txBody>
      </p:sp>
    </p:spTree>
    <p:extLst>
      <p:ext uri="{BB962C8B-B14F-4D97-AF65-F5344CB8AC3E}">
        <p14:creationId xmlns:p14="http://schemas.microsoft.com/office/powerpoint/2010/main" val="615351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1</a:t>
            </a:fld>
            <a:endParaRPr lang="es-AR"/>
          </a:p>
        </p:txBody>
      </p:sp>
    </p:spTree>
    <p:extLst>
      <p:ext uri="{BB962C8B-B14F-4D97-AF65-F5344CB8AC3E}">
        <p14:creationId xmlns:p14="http://schemas.microsoft.com/office/powerpoint/2010/main" val="24093178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10</a:t>
            </a:fld>
            <a:endParaRPr lang="es-AR"/>
          </a:p>
        </p:txBody>
      </p:sp>
    </p:spTree>
    <p:extLst>
      <p:ext uri="{BB962C8B-B14F-4D97-AF65-F5344CB8AC3E}">
        <p14:creationId xmlns:p14="http://schemas.microsoft.com/office/powerpoint/2010/main" val="1217996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11</a:t>
            </a:fld>
            <a:endParaRPr lang="es-AR"/>
          </a:p>
        </p:txBody>
      </p:sp>
    </p:spTree>
    <p:extLst>
      <p:ext uri="{BB962C8B-B14F-4D97-AF65-F5344CB8AC3E}">
        <p14:creationId xmlns:p14="http://schemas.microsoft.com/office/powerpoint/2010/main" val="1217996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12</a:t>
            </a:fld>
            <a:endParaRPr lang="es-AR"/>
          </a:p>
        </p:txBody>
      </p:sp>
    </p:spTree>
    <p:extLst>
      <p:ext uri="{BB962C8B-B14F-4D97-AF65-F5344CB8AC3E}">
        <p14:creationId xmlns:p14="http://schemas.microsoft.com/office/powerpoint/2010/main" val="33308196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13</a:t>
            </a:fld>
            <a:endParaRPr lang="es-AR"/>
          </a:p>
        </p:txBody>
      </p:sp>
    </p:spTree>
    <p:extLst>
      <p:ext uri="{BB962C8B-B14F-4D97-AF65-F5344CB8AC3E}">
        <p14:creationId xmlns:p14="http://schemas.microsoft.com/office/powerpoint/2010/main" val="33308196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14</a:t>
            </a:fld>
            <a:endParaRPr lang="es-AR"/>
          </a:p>
        </p:txBody>
      </p:sp>
    </p:spTree>
    <p:extLst>
      <p:ext uri="{BB962C8B-B14F-4D97-AF65-F5344CB8AC3E}">
        <p14:creationId xmlns:p14="http://schemas.microsoft.com/office/powerpoint/2010/main" val="33308196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15</a:t>
            </a:fld>
            <a:endParaRPr lang="es-AR"/>
          </a:p>
        </p:txBody>
      </p:sp>
    </p:spTree>
    <p:extLst>
      <p:ext uri="{BB962C8B-B14F-4D97-AF65-F5344CB8AC3E}">
        <p14:creationId xmlns:p14="http://schemas.microsoft.com/office/powerpoint/2010/main" val="1217996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16</a:t>
            </a:fld>
            <a:endParaRPr lang="es-AR"/>
          </a:p>
        </p:txBody>
      </p:sp>
    </p:spTree>
    <p:extLst>
      <p:ext uri="{BB962C8B-B14F-4D97-AF65-F5344CB8AC3E}">
        <p14:creationId xmlns:p14="http://schemas.microsoft.com/office/powerpoint/2010/main" val="33308196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17</a:t>
            </a:fld>
            <a:endParaRPr lang="es-AR"/>
          </a:p>
        </p:txBody>
      </p:sp>
    </p:spTree>
    <p:extLst>
      <p:ext uri="{BB962C8B-B14F-4D97-AF65-F5344CB8AC3E}">
        <p14:creationId xmlns:p14="http://schemas.microsoft.com/office/powerpoint/2010/main" val="33308196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18</a:t>
            </a:fld>
            <a:endParaRPr lang="es-AR"/>
          </a:p>
        </p:txBody>
      </p:sp>
    </p:spTree>
    <p:extLst>
      <p:ext uri="{BB962C8B-B14F-4D97-AF65-F5344CB8AC3E}">
        <p14:creationId xmlns:p14="http://schemas.microsoft.com/office/powerpoint/2010/main" val="33308196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19</a:t>
            </a:fld>
            <a:endParaRPr lang="es-AR"/>
          </a:p>
        </p:txBody>
      </p:sp>
    </p:spTree>
    <p:extLst>
      <p:ext uri="{BB962C8B-B14F-4D97-AF65-F5344CB8AC3E}">
        <p14:creationId xmlns:p14="http://schemas.microsoft.com/office/powerpoint/2010/main" val="33308196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2</a:t>
            </a:fld>
            <a:endParaRPr lang="es-AR"/>
          </a:p>
        </p:txBody>
      </p:sp>
    </p:spTree>
    <p:extLst>
      <p:ext uri="{BB962C8B-B14F-4D97-AF65-F5344CB8AC3E}">
        <p14:creationId xmlns:p14="http://schemas.microsoft.com/office/powerpoint/2010/main" val="24093178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20</a:t>
            </a:fld>
            <a:endParaRPr lang="es-AR"/>
          </a:p>
        </p:txBody>
      </p:sp>
    </p:spTree>
    <p:extLst>
      <p:ext uri="{BB962C8B-B14F-4D97-AF65-F5344CB8AC3E}">
        <p14:creationId xmlns:p14="http://schemas.microsoft.com/office/powerpoint/2010/main" val="33308196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21</a:t>
            </a:fld>
            <a:endParaRPr lang="es-AR"/>
          </a:p>
        </p:txBody>
      </p:sp>
    </p:spTree>
    <p:extLst>
      <p:ext uri="{BB962C8B-B14F-4D97-AF65-F5344CB8AC3E}">
        <p14:creationId xmlns:p14="http://schemas.microsoft.com/office/powerpoint/2010/main" val="333081965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22</a:t>
            </a:fld>
            <a:endParaRPr lang="es-AR"/>
          </a:p>
        </p:txBody>
      </p:sp>
    </p:spTree>
    <p:extLst>
      <p:ext uri="{BB962C8B-B14F-4D97-AF65-F5344CB8AC3E}">
        <p14:creationId xmlns:p14="http://schemas.microsoft.com/office/powerpoint/2010/main" val="33308196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23</a:t>
            </a:fld>
            <a:endParaRPr lang="es-AR"/>
          </a:p>
        </p:txBody>
      </p:sp>
    </p:spTree>
    <p:extLst>
      <p:ext uri="{BB962C8B-B14F-4D97-AF65-F5344CB8AC3E}">
        <p14:creationId xmlns:p14="http://schemas.microsoft.com/office/powerpoint/2010/main" val="33308196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24</a:t>
            </a:fld>
            <a:endParaRPr lang="es-AR"/>
          </a:p>
        </p:txBody>
      </p:sp>
    </p:spTree>
    <p:extLst>
      <p:ext uri="{BB962C8B-B14F-4D97-AF65-F5344CB8AC3E}">
        <p14:creationId xmlns:p14="http://schemas.microsoft.com/office/powerpoint/2010/main" val="33308196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25</a:t>
            </a:fld>
            <a:endParaRPr lang="es-AR"/>
          </a:p>
        </p:txBody>
      </p:sp>
    </p:spTree>
    <p:extLst>
      <p:ext uri="{BB962C8B-B14F-4D97-AF65-F5344CB8AC3E}">
        <p14:creationId xmlns:p14="http://schemas.microsoft.com/office/powerpoint/2010/main" val="3330819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3</a:t>
            </a:fld>
            <a:endParaRPr lang="es-AR"/>
          </a:p>
        </p:txBody>
      </p:sp>
    </p:spTree>
    <p:extLst>
      <p:ext uri="{BB962C8B-B14F-4D97-AF65-F5344CB8AC3E}">
        <p14:creationId xmlns:p14="http://schemas.microsoft.com/office/powerpoint/2010/main" val="29824736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4</a:t>
            </a:fld>
            <a:endParaRPr lang="es-AR"/>
          </a:p>
        </p:txBody>
      </p:sp>
    </p:spTree>
    <p:extLst>
      <p:ext uri="{BB962C8B-B14F-4D97-AF65-F5344CB8AC3E}">
        <p14:creationId xmlns:p14="http://schemas.microsoft.com/office/powerpoint/2010/main" val="1217996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5</a:t>
            </a:fld>
            <a:endParaRPr lang="es-AR"/>
          </a:p>
        </p:txBody>
      </p:sp>
    </p:spTree>
    <p:extLst>
      <p:ext uri="{BB962C8B-B14F-4D97-AF65-F5344CB8AC3E}">
        <p14:creationId xmlns:p14="http://schemas.microsoft.com/office/powerpoint/2010/main" val="1217996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6</a:t>
            </a:fld>
            <a:endParaRPr lang="es-AR"/>
          </a:p>
        </p:txBody>
      </p:sp>
    </p:spTree>
    <p:extLst>
      <p:ext uri="{BB962C8B-B14F-4D97-AF65-F5344CB8AC3E}">
        <p14:creationId xmlns:p14="http://schemas.microsoft.com/office/powerpoint/2010/main" val="1217996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7</a:t>
            </a:fld>
            <a:endParaRPr lang="es-AR"/>
          </a:p>
        </p:txBody>
      </p:sp>
    </p:spTree>
    <p:extLst>
      <p:ext uri="{BB962C8B-B14F-4D97-AF65-F5344CB8AC3E}">
        <p14:creationId xmlns:p14="http://schemas.microsoft.com/office/powerpoint/2010/main" val="1217996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8</a:t>
            </a:fld>
            <a:endParaRPr lang="es-AR"/>
          </a:p>
        </p:txBody>
      </p:sp>
    </p:spTree>
    <p:extLst>
      <p:ext uri="{BB962C8B-B14F-4D97-AF65-F5344CB8AC3E}">
        <p14:creationId xmlns:p14="http://schemas.microsoft.com/office/powerpoint/2010/main" val="1217996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24307EE3-142C-4E9D-8479-9A3C6A4A7D00}" type="slidenum">
              <a:rPr lang="es-AR" smtClean="0"/>
              <a:pPr/>
              <a:t>9</a:t>
            </a:fld>
            <a:endParaRPr lang="es-AR"/>
          </a:p>
        </p:txBody>
      </p:sp>
    </p:spTree>
    <p:extLst>
      <p:ext uri="{BB962C8B-B14F-4D97-AF65-F5344CB8AC3E}">
        <p14:creationId xmlns:p14="http://schemas.microsoft.com/office/powerpoint/2010/main" val="1217996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Diapositiva de título">
    <p:spTree>
      <p:nvGrpSpPr>
        <p:cNvPr id="1" name=""/>
        <p:cNvGrpSpPr/>
        <p:nvPr/>
      </p:nvGrpSpPr>
      <p:grpSpPr>
        <a:xfrm>
          <a:off x="0" y="0"/>
          <a:ext cx="0" cy="0"/>
          <a:chOff x="0" y="0"/>
          <a:chExt cx="0" cy="0"/>
        </a:xfrm>
      </p:grpSpPr>
      <p:pic>
        <p:nvPicPr>
          <p:cNvPr id="2" name="Imagen 1" descr="t1.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 y="4646860"/>
            <a:ext cx="9144016" cy="496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61614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9_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686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0_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6863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1_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6863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2_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6863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3_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6863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4_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6863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5_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6863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6_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6863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7_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6863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8_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686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6863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9_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6863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0_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6863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24616144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2461614449"/>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68634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686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686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686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6863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686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7_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686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_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686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jpe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3.jpe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2" name="Picture 2" descr="cgn chico"/>
          <p:cNvPicPr preferRelativeResize="0">
            <a:picLocks noChangeArrowheads="1"/>
          </p:cNvPicPr>
          <p:nvPr/>
        </p:nvPicPr>
        <p:blipFill>
          <a:blip r:embed="rId26" cstate="print">
            <a:extLst>
              <a:ext uri="{28A0092B-C50C-407E-A947-70E740481C1C}">
                <a14:useLocalDpi xmlns:a14="http://schemas.microsoft.com/office/drawing/2010/main" val="0"/>
              </a:ext>
            </a:extLst>
          </a:blip>
          <a:srcRect/>
          <a:stretch>
            <a:fillRect/>
          </a:stretch>
        </p:blipFill>
        <p:spPr bwMode="auto">
          <a:xfrm>
            <a:off x="8227172" y="51472"/>
            <a:ext cx="809324" cy="655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2 Rectángulo"/>
          <p:cNvSpPr/>
          <p:nvPr/>
        </p:nvSpPr>
        <p:spPr bwMode="auto">
          <a:xfrm>
            <a:off x="1336011" y="61485"/>
            <a:ext cx="6908401" cy="645931"/>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s-AR" sz="2000" b="1" i="0" dirty="0" smtClean="0">
                <a:solidFill>
                  <a:schemeClr val="tx2">
                    <a:lumMod val="60000"/>
                    <a:lumOff val="40000"/>
                  </a:schemeClr>
                </a:solidFill>
                <a:effectLst>
                  <a:outerShdw blurRad="38100" dist="38100" dir="2700000" algn="tl">
                    <a:srgbClr val="000000">
                      <a:alpha val="43137"/>
                    </a:srgbClr>
                  </a:outerShdw>
                </a:effectLst>
                <a:latin typeface="Arial" pitchFamily="34" charset="0"/>
              </a:rPr>
              <a:t>CIERRE</a:t>
            </a:r>
            <a:r>
              <a:rPr lang="es-AR" sz="2000" b="1" i="0" baseline="0" dirty="0" smtClean="0">
                <a:solidFill>
                  <a:schemeClr val="tx2">
                    <a:lumMod val="60000"/>
                    <a:lumOff val="40000"/>
                  </a:schemeClr>
                </a:solidFill>
                <a:effectLst>
                  <a:outerShdw blurRad="38100" dist="38100" dir="2700000" algn="tl">
                    <a:srgbClr val="000000">
                      <a:alpha val="43137"/>
                    </a:srgbClr>
                  </a:outerShdw>
                </a:effectLst>
                <a:latin typeface="Arial" pitchFamily="34" charset="0"/>
              </a:rPr>
              <a:t> DE EJERCICIO 2022</a:t>
            </a:r>
            <a:endParaRPr lang="es-AR" sz="2000" b="1" i="0" dirty="0">
              <a:solidFill>
                <a:schemeClr val="tx2">
                  <a:lumMod val="60000"/>
                  <a:lumOff val="40000"/>
                </a:schemeClr>
              </a:solidFill>
              <a:effectLst>
                <a:outerShdw blurRad="38100" dist="38100" dir="2700000" algn="tl">
                  <a:srgbClr val="000000">
                    <a:alpha val="43137"/>
                  </a:srgbClr>
                </a:outerShdw>
              </a:effectLst>
              <a:latin typeface="Arial" pitchFamily="34" charset="0"/>
            </a:endParaRPr>
          </a:p>
        </p:txBody>
      </p:sp>
      <p:pic>
        <p:nvPicPr>
          <p:cNvPr id="16" name="13 Imagen"/>
          <p:cNvPicPr preferRelativeResize="0">
            <a:picLocks/>
          </p:cNvPicPr>
          <p:nvPr/>
        </p:nvPicPr>
        <p:blipFill>
          <a:blip r:embed="rId27" cstate="print">
            <a:extLst>
              <a:ext uri="{28A0092B-C50C-407E-A947-70E740481C1C}">
                <a14:useLocalDpi xmlns:a14="http://schemas.microsoft.com/office/drawing/2010/main" val="0"/>
              </a:ext>
            </a:extLst>
          </a:blip>
          <a:stretch>
            <a:fillRect/>
          </a:stretch>
        </p:blipFill>
        <p:spPr>
          <a:xfrm>
            <a:off x="35496" y="59345"/>
            <a:ext cx="2064106" cy="691957"/>
          </a:xfrm>
          <a:prstGeom prst="rect">
            <a:avLst/>
          </a:prstGeom>
        </p:spPr>
      </p:pic>
      <p:pic>
        <p:nvPicPr>
          <p:cNvPr id="17" name="Imagen 1" descr="t1.jpg"/>
          <p:cNvPicPr>
            <a:picLocks noChangeAspect="1"/>
          </p:cNvPicPr>
          <p:nvPr userDrawn="1"/>
        </p:nvPicPr>
        <p:blipFill>
          <a:blip r:embed="rId28" cstate="print">
            <a:extLst>
              <a:ext uri="{28A0092B-C50C-407E-A947-70E740481C1C}">
                <a14:useLocalDpi xmlns:a14="http://schemas.microsoft.com/office/drawing/2010/main" val="0"/>
              </a:ext>
            </a:extLst>
          </a:blip>
          <a:srcRect/>
          <a:stretch>
            <a:fillRect/>
          </a:stretch>
        </p:blipFill>
        <p:spPr bwMode="auto">
          <a:xfrm>
            <a:off x="0" y="4731990"/>
            <a:ext cx="9144000" cy="411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18964257"/>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 id="2147483681" r:id="rId14"/>
    <p:sldLayoutId id="2147483682" r:id="rId15"/>
    <p:sldLayoutId id="2147483683" r:id="rId16"/>
    <p:sldLayoutId id="2147483684" r:id="rId17"/>
    <p:sldLayoutId id="2147483685" r:id="rId18"/>
    <p:sldLayoutId id="2147483686" r:id="rId19"/>
    <p:sldLayoutId id="2147483687" r:id="rId20"/>
    <p:sldLayoutId id="2147483688" r:id="rId21"/>
    <p:sldLayoutId id="2147483689" r:id="rId22"/>
    <p:sldLayoutId id="2147483690" r:id="rId23"/>
    <p:sldLayoutId id="2147483691" r:id="rId2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3" Type="http://schemas.openxmlformats.org/officeDocument/2006/relationships/hyperlink" Target="https://www.argentina.gob.ar/economia/sechacienda/cgn/normativa-cierre" TargetMode="External"/><Relationship Id="rId2" Type="http://schemas.openxmlformats.org/officeDocument/2006/relationships/notesSlide" Target="../notesSlides/notesSlide2.xml"/><Relationship Id="rId1" Type="http://schemas.openxmlformats.org/officeDocument/2006/relationships/slideLayout" Target="../slideLayouts/slideLayout23.xml"/><Relationship Id="rId4" Type="http://schemas.openxmlformats.org/officeDocument/2006/relationships/hyperlink" Target="https://www.argentina.gob.ar/economia/sechacienda/cgn/disposiciones2022"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2.xml"/><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3" Type="http://schemas.openxmlformats.org/officeDocument/2006/relationships/hyperlink" Target="mailto:sifepdaif@mecon.gov.ar" TargetMode="External"/><Relationship Id="rId2" Type="http://schemas.openxmlformats.org/officeDocument/2006/relationships/notesSlide" Target="../notesSlides/notesSlide25.xml"/><Relationship Id="rId1" Type="http://schemas.openxmlformats.org/officeDocument/2006/relationships/slideLayout" Target="../slideLayouts/slideLayout23.xml"/><Relationship Id="rId5" Type="http://schemas.openxmlformats.org/officeDocument/2006/relationships/hyperlink" Target="mailto:inversionesfinancieras@mecon.gov.ar" TargetMode="External"/><Relationship Id="rId4" Type="http://schemas.openxmlformats.org/officeDocument/2006/relationships/hyperlink" Target="mailto:sifepdpc@mecon.gov.ar"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1 Título"/>
          <p:cNvSpPr txBox="1">
            <a:spLocks/>
          </p:cNvSpPr>
          <p:nvPr/>
        </p:nvSpPr>
        <p:spPr>
          <a:xfrm>
            <a:off x="827584" y="1419622"/>
            <a:ext cx="7560840" cy="2142238"/>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s-AR" sz="4400" b="1" cap="small" dirty="0">
                <a:solidFill>
                  <a:schemeClr val="tx2">
                    <a:lumMod val="60000"/>
                    <a:lumOff val="40000"/>
                  </a:schemeClr>
                </a:solidFill>
                <a:ea typeface="Verdana" panose="020B0604030504040204" pitchFamily="34" charset="0"/>
                <a:cs typeface="Verdana" panose="020B0604030504040204" pitchFamily="34" charset="0"/>
              </a:rPr>
              <a:t>j</a:t>
            </a:r>
            <a:r>
              <a:rPr kumimoji="0" lang="es-AR" sz="4400" b="1" i="0" u="none" strike="noStrike" kern="1200" cap="small" spc="0" normalizeH="0" baseline="0" noProof="0" dirty="0" smtClean="0">
                <a:ln>
                  <a:noFill/>
                </a:ln>
                <a:solidFill>
                  <a:schemeClr val="tx2">
                    <a:lumMod val="60000"/>
                    <a:lumOff val="40000"/>
                  </a:schemeClr>
                </a:solidFill>
                <a:effectLst/>
                <a:uLnTx/>
                <a:uFillTx/>
                <a:ea typeface="Verdana" panose="020B0604030504040204" pitchFamily="34" charset="0"/>
                <a:cs typeface="Verdana" panose="020B0604030504040204" pitchFamily="34" charset="0"/>
              </a:rPr>
              <a:t>ornada de cierre de</a:t>
            </a:r>
            <a:r>
              <a:rPr kumimoji="0" lang="es-AR" sz="4400" b="1" i="0" u="none" strike="noStrike" kern="1200" cap="small" spc="0" normalizeH="0" noProof="0" dirty="0" smtClean="0">
                <a:ln>
                  <a:noFill/>
                </a:ln>
                <a:solidFill>
                  <a:schemeClr val="tx2">
                    <a:lumMod val="60000"/>
                    <a:lumOff val="40000"/>
                  </a:schemeClr>
                </a:solidFill>
                <a:effectLst/>
                <a:uLnTx/>
                <a:uFillTx/>
                <a:ea typeface="Verdana" panose="020B0604030504040204" pitchFamily="34" charset="0"/>
                <a:cs typeface="Verdana" panose="020B0604030504040204" pitchFamily="34" charset="0"/>
              </a:rPr>
              <a:t> ejercicio</a:t>
            </a:r>
          </a:p>
          <a:p>
            <a:pPr marL="0" marR="0" lvl="0" indent="0" algn="ctr" defTabSz="914400" rtl="0" eaLnBrk="1" fontAlgn="auto" latinLnBrk="0" hangingPunct="1">
              <a:lnSpc>
                <a:spcPct val="100000"/>
              </a:lnSpc>
              <a:spcBef>
                <a:spcPct val="0"/>
              </a:spcBef>
              <a:spcAft>
                <a:spcPts val="0"/>
              </a:spcAft>
              <a:buClrTx/>
              <a:buSzTx/>
              <a:buFontTx/>
              <a:buNone/>
              <a:tabLst/>
              <a:defRPr/>
            </a:pPr>
            <a:r>
              <a:rPr lang="es-AR" sz="4400" b="1" cap="small" baseline="0" dirty="0" smtClean="0">
                <a:solidFill>
                  <a:schemeClr val="tx2">
                    <a:lumMod val="60000"/>
                    <a:lumOff val="40000"/>
                  </a:schemeClr>
                </a:solidFill>
                <a:ea typeface="Verdana" panose="020B0604030504040204" pitchFamily="34" charset="0"/>
                <a:cs typeface="Verdana" panose="020B0604030504040204" pitchFamily="34" charset="0"/>
              </a:rPr>
              <a:t>empresas públicas, fondos fiduciarios,</a:t>
            </a:r>
            <a:r>
              <a:rPr lang="es-AR" sz="4400" b="1" cap="small" dirty="0" smtClean="0">
                <a:solidFill>
                  <a:schemeClr val="tx2">
                    <a:lumMod val="60000"/>
                    <a:lumOff val="40000"/>
                  </a:schemeClr>
                </a:solidFill>
                <a:ea typeface="Verdana" panose="020B0604030504040204" pitchFamily="34" charset="0"/>
                <a:cs typeface="Verdana" panose="020B0604030504040204" pitchFamily="34" charset="0"/>
              </a:rPr>
              <a:t> entes públicos</a:t>
            </a:r>
            <a:endParaRPr lang="es-AR" sz="4400" b="1" cap="small" baseline="0" dirty="0" smtClean="0">
              <a:solidFill>
                <a:schemeClr val="tx2">
                  <a:lumMod val="60000"/>
                  <a:lumOff val="40000"/>
                </a:schemeClr>
              </a:solidFill>
              <a:ea typeface="Verdana" panose="020B0604030504040204" pitchFamily="34" charset="0"/>
              <a:cs typeface="Verdana" panose="020B0604030504040204" pitchFamily="34"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s-AR" sz="4800" b="1" i="0" u="none" strike="noStrike" kern="1200" cap="small" spc="0" normalizeH="0" baseline="0" noProof="0" dirty="0">
              <a:ln>
                <a:noFill/>
              </a:ln>
              <a:solidFill>
                <a:srgbClr val="002060"/>
              </a:solidFill>
              <a:effectLst/>
              <a:uLnTx/>
              <a:uFillTx/>
              <a:latin typeface="+mj-lt"/>
              <a:ea typeface="Verdana" panose="020B0604030504040204" pitchFamily="34" charset="0"/>
              <a:cs typeface="Verdana" panose="020B0604030504040204" pitchFamily="34" charset="0"/>
            </a:endParaRPr>
          </a:p>
        </p:txBody>
      </p:sp>
      <p:sp>
        <p:nvSpPr>
          <p:cNvPr id="8" name="1 CuadroTexto"/>
          <p:cNvSpPr txBox="1">
            <a:spLocks noChangeArrowheads="1"/>
          </p:cNvSpPr>
          <p:nvPr/>
        </p:nvSpPr>
        <p:spPr bwMode="auto">
          <a:xfrm>
            <a:off x="323529" y="4155926"/>
            <a:ext cx="8496944" cy="356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024" tIns="54512" rIns="109024" bIns="54512">
            <a:spAutoFit/>
          </a:bodyPr>
          <a:lstStyle>
            <a:lvl1pPr eaLnBrk="0" hangingPunct="0">
              <a:defRPr sz="2000">
                <a:solidFill>
                  <a:srgbClr val="777777"/>
                </a:solidFill>
                <a:latin typeface="Arial" charset="0"/>
                <a:ea typeface="MS PGothic" pitchFamily="34" charset="-128"/>
              </a:defRPr>
            </a:lvl1pPr>
            <a:lvl2pPr marL="742950" indent="-285750" eaLnBrk="0" hangingPunct="0">
              <a:defRPr sz="2000">
                <a:solidFill>
                  <a:srgbClr val="777777"/>
                </a:solidFill>
                <a:latin typeface="Arial" charset="0"/>
                <a:ea typeface="MS PGothic" pitchFamily="34" charset="-128"/>
              </a:defRPr>
            </a:lvl2pPr>
            <a:lvl3pPr marL="1143000" indent="-228600" eaLnBrk="0" hangingPunct="0">
              <a:defRPr sz="2000">
                <a:solidFill>
                  <a:srgbClr val="777777"/>
                </a:solidFill>
                <a:latin typeface="Arial" charset="0"/>
                <a:ea typeface="MS PGothic" pitchFamily="34" charset="-128"/>
              </a:defRPr>
            </a:lvl3pPr>
            <a:lvl4pPr marL="1600200" indent="-228600" eaLnBrk="0" hangingPunct="0">
              <a:defRPr sz="2000">
                <a:solidFill>
                  <a:srgbClr val="777777"/>
                </a:solidFill>
                <a:latin typeface="Arial" charset="0"/>
                <a:ea typeface="MS PGothic" pitchFamily="34" charset="-128"/>
              </a:defRPr>
            </a:lvl4pPr>
            <a:lvl5pPr marL="2057400" indent="-228600" eaLnBrk="0" hangingPunct="0">
              <a:defRPr sz="2000">
                <a:solidFill>
                  <a:srgbClr val="777777"/>
                </a:solidFill>
                <a:latin typeface="Arial" charset="0"/>
                <a:ea typeface="MS PGothic" pitchFamily="34" charset="-128"/>
              </a:defRPr>
            </a:lvl5pPr>
            <a:lvl6pPr marL="2514600" indent="-228600" eaLnBrk="0" fontAlgn="base" hangingPunct="0">
              <a:spcBef>
                <a:spcPct val="0"/>
              </a:spcBef>
              <a:spcAft>
                <a:spcPct val="0"/>
              </a:spcAft>
              <a:defRPr sz="2000">
                <a:solidFill>
                  <a:srgbClr val="777777"/>
                </a:solidFill>
                <a:latin typeface="Arial" charset="0"/>
                <a:ea typeface="MS PGothic" pitchFamily="34" charset="-128"/>
              </a:defRPr>
            </a:lvl6pPr>
            <a:lvl7pPr marL="2971800" indent="-228600" eaLnBrk="0" fontAlgn="base" hangingPunct="0">
              <a:spcBef>
                <a:spcPct val="0"/>
              </a:spcBef>
              <a:spcAft>
                <a:spcPct val="0"/>
              </a:spcAft>
              <a:defRPr sz="2000">
                <a:solidFill>
                  <a:srgbClr val="777777"/>
                </a:solidFill>
                <a:latin typeface="Arial" charset="0"/>
                <a:ea typeface="MS PGothic" pitchFamily="34" charset="-128"/>
              </a:defRPr>
            </a:lvl7pPr>
            <a:lvl8pPr marL="3429000" indent="-228600" eaLnBrk="0" fontAlgn="base" hangingPunct="0">
              <a:spcBef>
                <a:spcPct val="0"/>
              </a:spcBef>
              <a:spcAft>
                <a:spcPct val="0"/>
              </a:spcAft>
              <a:defRPr sz="2000">
                <a:solidFill>
                  <a:srgbClr val="777777"/>
                </a:solidFill>
                <a:latin typeface="Arial" charset="0"/>
                <a:ea typeface="MS PGothic" pitchFamily="34" charset="-128"/>
              </a:defRPr>
            </a:lvl8pPr>
            <a:lvl9pPr marL="3886200" indent="-228600" eaLnBrk="0" fontAlgn="base" hangingPunct="0">
              <a:spcBef>
                <a:spcPct val="0"/>
              </a:spcBef>
              <a:spcAft>
                <a:spcPct val="0"/>
              </a:spcAft>
              <a:defRPr sz="2000">
                <a:solidFill>
                  <a:srgbClr val="777777"/>
                </a:solidFill>
                <a:latin typeface="Arial" charset="0"/>
                <a:ea typeface="MS PGothic" pitchFamily="34" charset="-128"/>
              </a:defRPr>
            </a:lvl9pPr>
          </a:lstStyle>
          <a:p>
            <a:pPr algn="ctr"/>
            <a:r>
              <a:rPr lang="es-ES" altLang="es-AR" sz="1600" b="1" dirty="0" smtClean="0">
                <a:solidFill>
                  <a:srgbClr val="0B588E"/>
                </a:solidFill>
                <a:latin typeface="Calibri" pitchFamily="34" charset="0"/>
              </a:rPr>
              <a:t>16 </a:t>
            </a:r>
            <a:r>
              <a:rPr lang="es-ES" altLang="es-AR" sz="1600" b="1" dirty="0">
                <a:solidFill>
                  <a:srgbClr val="0B588E"/>
                </a:solidFill>
                <a:latin typeface="Calibri" pitchFamily="34" charset="0"/>
              </a:rPr>
              <a:t>de Diciembre de </a:t>
            </a:r>
            <a:r>
              <a:rPr lang="es-ES" altLang="es-AR" sz="1600" b="1" dirty="0" smtClean="0">
                <a:solidFill>
                  <a:srgbClr val="0B588E"/>
                </a:solidFill>
                <a:latin typeface="Calibri" pitchFamily="34" charset="0"/>
              </a:rPr>
              <a:t>2022</a:t>
            </a:r>
            <a:endParaRPr lang="es-ES" altLang="es-AR" sz="1600" b="1" dirty="0">
              <a:solidFill>
                <a:srgbClr val="0B588E"/>
              </a:solidFill>
              <a:latin typeface="Calibri" pitchFamily="34" charset="0"/>
            </a:endParaRPr>
          </a:p>
        </p:txBody>
      </p:sp>
    </p:spTree>
    <p:extLst>
      <p:ext uri="{BB962C8B-B14F-4D97-AF65-F5344CB8AC3E}">
        <p14:creationId xmlns:p14="http://schemas.microsoft.com/office/powerpoint/2010/main" val="8649461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0" y="788988"/>
            <a:ext cx="8429625" cy="3781425"/>
          </a:xfrm>
          <a:prstGeom prst="rect">
            <a:avLst/>
          </a:prstGeom>
        </p:spPr>
        <p:txBody>
          <a:bodyPr>
            <a:noAutofit/>
          </a:bodyPr>
          <a:lstStyle/>
          <a:p>
            <a:pPr algn="just"/>
            <a:endParaRPr lang="es-AR" sz="2400" dirty="0" smtClean="0">
              <a:solidFill>
                <a:schemeClr val="accent1">
                  <a:lumMod val="75000"/>
                </a:schemeClr>
              </a:solidFill>
            </a:endParaRPr>
          </a:p>
          <a:p>
            <a:pPr algn="just"/>
            <a:endParaRPr lang="es-AR" sz="2400" dirty="0" smtClean="0">
              <a:solidFill>
                <a:schemeClr val="accent1">
                  <a:lumMod val="75000"/>
                </a:schemeClr>
              </a:solidFill>
            </a:endParaRPr>
          </a:p>
        </p:txBody>
      </p:sp>
      <p:sp>
        <p:nvSpPr>
          <p:cNvPr id="6" name="Rectangle 1"/>
          <p:cNvSpPr>
            <a:spLocks noChangeArrowheads="1"/>
          </p:cNvSpPr>
          <p:nvPr/>
        </p:nvSpPr>
        <p:spPr bwMode="auto">
          <a:xfrm>
            <a:off x="1804990" y="272055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AR" altLang="es-AR"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6 Rectángulo"/>
          <p:cNvSpPr/>
          <p:nvPr/>
        </p:nvSpPr>
        <p:spPr>
          <a:xfrm>
            <a:off x="374848" y="946338"/>
            <a:ext cx="8373616" cy="3785652"/>
          </a:xfrm>
          <a:prstGeom prst="rect">
            <a:avLst/>
          </a:prstGeom>
        </p:spPr>
        <p:txBody>
          <a:bodyPr wrap="square">
            <a:spAutoFit/>
          </a:bodyPr>
          <a:lstStyle/>
          <a:p>
            <a:r>
              <a:rPr lang="es-AR" sz="2000" b="1" dirty="0" smtClean="0">
                <a:solidFill>
                  <a:srgbClr val="7030A0"/>
                </a:solidFill>
              </a:rPr>
              <a:t>Formulario </a:t>
            </a:r>
            <a:r>
              <a:rPr lang="es-AR" sz="2000" b="1" dirty="0">
                <a:solidFill>
                  <a:srgbClr val="7030A0"/>
                </a:solidFill>
              </a:rPr>
              <a:t>Cuenta AIF</a:t>
            </a:r>
            <a:br>
              <a:rPr lang="es-AR" sz="2000" b="1" dirty="0">
                <a:solidFill>
                  <a:srgbClr val="7030A0"/>
                </a:solidFill>
              </a:rPr>
            </a:br>
            <a:r>
              <a:rPr lang="es-AR" sz="2000" dirty="0" smtClean="0">
                <a:solidFill>
                  <a:schemeClr val="accent1">
                    <a:lumMod val="75000"/>
                  </a:schemeClr>
                </a:solidFill>
              </a:rPr>
              <a:t>La </a:t>
            </a:r>
            <a:r>
              <a:rPr lang="es-AR" sz="2000" dirty="0">
                <a:solidFill>
                  <a:schemeClr val="accent1">
                    <a:lumMod val="75000"/>
                  </a:schemeClr>
                </a:solidFill>
              </a:rPr>
              <a:t>carga </a:t>
            </a:r>
            <a:r>
              <a:rPr lang="es-AR" sz="2000" dirty="0" smtClean="0">
                <a:solidFill>
                  <a:schemeClr val="accent1">
                    <a:lumMod val="75000"/>
                  </a:schemeClr>
                </a:solidFill>
              </a:rPr>
              <a:t>es </a:t>
            </a:r>
            <a:r>
              <a:rPr lang="es-AR" sz="2000" dirty="0">
                <a:solidFill>
                  <a:schemeClr val="accent1">
                    <a:lumMod val="75000"/>
                  </a:schemeClr>
                </a:solidFill>
              </a:rPr>
              <a:t>manual. Cuando el sistema detecta que no existe formulario ingresado para el ejercicio a informar, despliega por defecto, un formulario nuevo para completar.</a:t>
            </a:r>
          </a:p>
          <a:p>
            <a:r>
              <a:rPr lang="es-AR" sz="2000" dirty="0">
                <a:solidFill>
                  <a:schemeClr val="accent1">
                    <a:lumMod val="75000"/>
                  </a:schemeClr>
                </a:solidFill>
              </a:rPr>
              <a:t>El formulario consta de cuatro solapas: AIF, Transferencias, Bienes y Servicios, e IRD. </a:t>
            </a:r>
            <a:br>
              <a:rPr lang="es-AR" sz="2000" dirty="0">
                <a:solidFill>
                  <a:schemeClr val="accent1">
                    <a:lumMod val="75000"/>
                  </a:schemeClr>
                </a:solidFill>
              </a:rPr>
            </a:br>
            <a:r>
              <a:rPr lang="es-AR" sz="2000" b="1" i="1" dirty="0" smtClean="0">
                <a:solidFill>
                  <a:schemeClr val="accent1">
                    <a:lumMod val="75000"/>
                  </a:schemeClr>
                </a:solidFill>
              </a:rPr>
              <a:t>Solapa </a:t>
            </a:r>
            <a:r>
              <a:rPr lang="es-AR" sz="2000" b="1" i="1" dirty="0">
                <a:solidFill>
                  <a:schemeClr val="accent1">
                    <a:lumMod val="75000"/>
                  </a:schemeClr>
                </a:solidFill>
              </a:rPr>
              <a:t>AIF</a:t>
            </a:r>
            <a:endParaRPr lang="es-AR" sz="2000" b="1" dirty="0">
              <a:solidFill>
                <a:schemeClr val="accent1">
                  <a:lumMod val="75000"/>
                </a:schemeClr>
              </a:solidFill>
            </a:endParaRPr>
          </a:p>
          <a:p>
            <a:r>
              <a:rPr lang="es-AR" sz="2000" dirty="0">
                <a:solidFill>
                  <a:schemeClr val="accent1">
                    <a:lumMod val="75000"/>
                  </a:schemeClr>
                </a:solidFill>
              </a:rPr>
              <a:t>Contiene el esquema Ahorro – Inversión - Financiamiento definido </a:t>
            </a:r>
            <a:r>
              <a:rPr lang="es-AR" sz="2000" dirty="0" smtClean="0">
                <a:solidFill>
                  <a:schemeClr val="accent1">
                    <a:lumMod val="75000"/>
                  </a:schemeClr>
                </a:solidFill>
              </a:rPr>
              <a:t>en la </a:t>
            </a:r>
            <a:r>
              <a:rPr lang="es-AR" sz="2000" dirty="0" err="1" smtClean="0">
                <a:solidFill>
                  <a:schemeClr val="accent1">
                    <a:lumMod val="75000"/>
                  </a:schemeClr>
                </a:solidFill>
              </a:rPr>
              <a:t>Disp</a:t>
            </a:r>
            <a:r>
              <a:rPr lang="es-AR" sz="2000" dirty="0" smtClean="0">
                <a:solidFill>
                  <a:schemeClr val="accent1">
                    <a:lumMod val="75000"/>
                  </a:schemeClr>
                </a:solidFill>
              </a:rPr>
              <a:t> 71/10 CGN</a:t>
            </a:r>
            <a:endParaRPr lang="es-AR" sz="2000" dirty="0">
              <a:solidFill>
                <a:schemeClr val="accent1">
                  <a:lumMod val="75000"/>
                </a:schemeClr>
              </a:solidFill>
            </a:endParaRPr>
          </a:p>
          <a:p>
            <a:r>
              <a:rPr lang="es-AR" sz="2000" dirty="0" smtClean="0">
                <a:solidFill>
                  <a:schemeClr val="accent1">
                    <a:lumMod val="75000"/>
                  </a:schemeClr>
                </a:solidFill>
              </a:rPr>
              <a:t>La carga se realiza en </a:t>
            </a:r>
            <a:r>
              <a:rPr lang="es-AR" sz="2000" dirty="0">
                <a:solidFill>
                  <a:schemeClr val="accent1">
                    <a:lumMod val="75000"/>
                  </a:schemeClr>
                </a:solidFill>
              </a:rPr>
              <a:t>las celdas </a:t>
            </a:r>
            <a:r>
              <a:rPr lang="es-AR" sz="2000" dirty="0" smtClean="0">
                <a:solidFill>
                  <a:schemeClr val="accent1">
                    <a:lumMod val="75000"/>
                  </a:schemeClr>
                </a:solidFill>
              </a:rPr>
              <a:t>editables.</a:t>
            </a:r>
            <a:r>
              <a:rPr lang="es-AR" sz="2000" dirty="0">
                <a:solidFill>
                  <a:schemeClr val="accent1">
                    <a:lumMod val="75000"/>
                  </a:schemeClr>
                </a:solidFill>
              </a:rPr>
              <a:t>  </a:t>
            </a:r>
            <a:endParaRPr lang="es-AR" sz="2000" dirty="0" smtClean="0">
              <a:solidFill>
                <a:schemeClr val="accent1">
                  <a:lumMod val="75000"/>
                </a:schemeClr>
              </a:solidFill>
            </a:endParaRPr>
          </a:p>
          <a:p>
            <a:r>
              <a:rPr lang="es-AR" sz="2000" dirty="0" smtClean="0">
                <a:solidFill>
                  <a:schemeClr val="accent1">
                    <a:lumMod val="75000"/>
                  </a:schemeClr>
                </a:solidFill>
              </a:rPr>
              <a:t>Las </a:t>
            </a:r>
            <a:r>
              <a:rPr lang="es-AR" sz="2000" dirty="0">
                <a:solidFill>
                  <a:schemeClr val="accent1">
                    <a:lumMod val="75000"/>
                  </a:schemeClr>
                </a:solidFill>
              </a:rPr>
              <a:t>celdas no editables corresponden a cálculos automáticos del sistema o </a:t>
            </a:r>
            <a:r>
              <a:rPr lang="es-AR" sz="2000" dirty="0" smtClean="0">
                <a:solidFill>
                  <a:schemeClr val="accent1">
                    <a:lumMod val="75000"/>
                  </a:schemeClr>
                </a:solidFill>
              </a:rPr>
              <a:t>a los </a:t>
            </a:r>
            <a:r>
              <a:rPr lang="es-AR" sz="2000" dirty="0">
                <a:solidFill>
                  <a:schemeClr val="accent1">
                    <a:lumMod val="75000"/>
                  </a:schemeClr>
                </a:solidFill>
              </a:rPr>
              <a:t>totales obtenidos por carga en las otras </a:t>
            </a:r>
            <a:r>
              <a:rPr lang="es-AR" sz="2000" dirty="0" smtClean="0">
                <a:solidFill>
                  <a:schemeClr val="accent1">
                    <a:lumMod val="75000"/>
                  </a:schemeClr>
                </a:solidFill>
              </a:rPr>
              <a:t>solapas</a:t>
            </a:r>
            <a:endParaRPr lang="es-AR" sz="2000" b="1" dirty="0" smtClean="0">
              <a:solidFill>
                <a:schemeClr val="accent1">
                  <a:lumMod val="75000"/>
                </a:schemeClr>
              </a:solidFill>
            </a:endParaRPr>
          </a:p>
        </p:txBody>
      </p:sp>
    </p:spTree>
    <p:extLst>
      <p:ext uri="{BB962C8B-B14F-4D97-AF65-F5344CB8AC3E}">
        <p14:creationId xmlns:p14="http://schemas.microsoft.com/office/powerpoint/2010/main" val="38586486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0" y="788988"/>
            <a:ext cx="8429625" cy="3781425"/>
          </a:xfrm>
          <a:prstGeom prst="rect">
            <a:avLst/>
          </a:prstGeom>
        </p:spPr>
        <p:txBody>
          <a:bodyPr>
            <a:noAutofit/>
          </a:bodyPr>
          <a:lstStyle/>
          <a:p>
            <a:pPr algn="just"/>
            <a:endParaRPr lang="es-AR" sz="2400" dirty="0" smtClean="0">
              <a:solidFill>
                <a:schemeClr val="accent1">
                  <a:lumMod val="75000"/>
                </a:schemeClr>
              </a:solidFill>
            </a:endParaRPr>
          </a:p>
          <a:p>
            <a:pPr algn="just"/>
            <a:endParaRPr lang="es-AR" sz="2400" dirty="0" smtClean="0">
              <a:solidFill>
                <a:schemeClr val="accent1">
                  <a:lumMod val="75000"/>
                </a:schemeClr>
              </a:solidFill>
            </a:endParaRPr>
          </a:p>
        </p:txBody>
      </p:sp>
      <p:sp>
        <p:nvSpPr>
          <p:cNvPr id="6" name="Rectangle 1"/>
          <p:cNvSpPr>
            <a:spLocks noChangeArrowheads="1"/>
          </p:cNvSpPr>
          <p:nvPr/>
        </p:nvSpPr>
        <p:spPr bwMode="auto">
          <a:xfrm>
            <a:off x="1804990" y="272055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AR" altLang="es-AR"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6 Rectángulo"/>
          <p:cNvSpPr/>
          <p:nvPr/>
        </p:nvSpPr>
        <p:spPr>
          <a:xfrm>
            <a:off x="323528" y="833064"/>
            <a:ext cx="8373616" cy="3970318"/>
          </a:xfrm>
          <a:prstGeom prst="rect">
            <a:avLst/>
          </a:prstGeom>
        </p:spPr>
        <p:txBody>
          <a:bodyPr wrap="square">
            <a:spAutoFit/>
          </a:bodyPr>
          <a:lstStyle/>
          <a:p>
            <a:endParaRPr lang="es-AR" b="1" dirty="0" smtClean="0">
              <a:solidFill>
                <a:schemeClr val="accent1">
                  <a:lumMod val="75000"/>
                </a:schemeClr>
              </a:solidFill>
            </a:endParaRPr>
          </a:p>
          <a:p>
            <a:r>
              <a:rPr lang="es-AR" b="1" dirty="0" smtClean="0">
                <a:solidFill>
                  <a:schemeClr val="accent1">
                    <a:lumMod val="75000"/>
                  </a:schemeClr>
                </a:solidFill>
              </a:rPr>
              <a:t>Validaciones del Sistema</a:t>
            </a:r>
          </a:p>
          <a:p>
            <a:endParaRPr lang="es-AR" b="1" dirty="0" smtClean="0">
              <a:solidFill>
                <a:schemeClr val="accent1">
                  <a:lumMod val="75000"/>
                </a:schemeClr>
              </a:solidFill>
            </a:endParaRPr>
          </a:p>
          <a:p>
            <a:r>
              <a:rPr lang="es-AR" b="1" dirty="0" smtClean="0">
                <a:solidFill>
                  <a:schemeClr val="accent1">
                    <a:lumMod val="75000"/>
                  </a:schemeClr>
                </a:solidFill>
              </a:rPr>
              <a:t>No puede ser enviado si  la tabla de Datos Generales  está vacía.</a:t>
            </a:r>
          </a:p>
          <a:p>
            <a:endParaRPr lang="es-AR" dirty="0" smtClean="0">
              <a:solidFill>
                <a:schemeClr val="accent1">
                  <a:lumMod val="75000"/>
                </a:schemeClr>
              </a:solidFill>
            </a:endParaRPr>
          </a:p>
          <a:p>
            <a:r>
              <a:rPr lang="es-AR" dirty="0" smtClean="0">
                <a:solidFill>
                  <a:schemeClr val="accent1">
                    <a:lumMod val="75000"/>
                  </a:schemeClr>
                </a:solidFill>
              </a:rPr>
              <a:t>El sistema valida </a:t>
            </a:r>
            <a:r>
              <a:rPr lang="es-AR" dirty="0">
                <a:solidFill>
                  <a:schemeClr val="accent1">
                    <a:lumMod val="75000"/>
                  </a:schemeClr>
                </a:solidFill>
              </a:rPr>
              <a:t>la consistencia del esquema AIF, controlando el siguiente cálculo: (Ingresos Corrientes + Ingresos de Capital + Fuentes Financieras) - (Gastos Corrientes + Gastos de capital + Aplicaciones Financieras) = 0 (CERO).</a:t>
            </a:r>
          </a:p>
          <a:p>
            <a:endParaRPr lang="es-AR" dirty="0" smtClean="0">
              <a:solidFill>
                <a:schemeClr val="accent1">
                  <a:lumMod val="75000"/>
                </a:schemeClr>
              </a:solidFill>
            </a:endParaRPr>
          </a:p>
          <a:p>
            <a:r>
              <a:rPr lang="es-AR" dirty="0" smtClean="0">
                <a:solidFill>
                  <a:schemeClr val="accent1">
                    <a:lumMod val="75000"/>
                  </a:schemeClr>
                </a:solidFill>
              </a:rPr>
              <a:t>El </a:t>
            </a:r>
            <a:r>
              <a:rPr lang="es-AR" dirty="0">
                <a:solidFill>
                  <a:schemeClr val="accent1">
                    <a:lumMod val="75000"/>
                  </a:schemeClr>
                </a:solidFill>
              </a:rPr>
              <a:t>valor que se cargue para IRD en el AIF según la desagregación establecida debe coincidir con el total que se informó en la solapa IRD.</a:t>
            </a:r>
          </a:p>
          <a:p>
            <a:endParaRPr lang="es-AR" dirty="0" smtClean="0">
              <a:solidFill>
                <a:schemeClr val="accent1">
                  <a:lumMod val="75000"/>
                </a:schemeClr>
              </a:solidFill>
            </a:endParaRPr>
          </a:p>
          <a:p>
            <a:r>
              <a:rPr lang="es-AR" dirty="0" smtClean="0">
                <a:solidFill>
                  <a:schemeClr val="accent1">
                    <a:lumMod val="75000"/>
                  </a:schemeClr>
                </a:solidFill>
              </a:rPr>
              <a:t>En </a:t>
            </a:r>
            <a:r>
              <a:rPr lang="es-AR" dirty="0">
                <a:solidFill>
                  <a:schemeClr val="accent1">
                    <a:lumMod val="75000"/>
                  </a:schemeClr>
                </a:solidFill>
              </a:rPr>
              <a:t>el caso que no se cumpla con alguna de las mencionadas validaciones, el formulario </a:t>
            </a:r>
            <a:r>
              <a:rPr lang="es-AR" b="1" i="1" dirty="0">
                <a:solidFill>
                  <a:schemeClr val="accent1">
                    <a:lumMod val="75000"/>
                  </a:schemeClr>
                </a:solidFill>
              </a:rPr>
              <a:t>no se podrá</a:t>
            </a:r>
            <a:r>
              <a:rPr lang="es-AR" dirty="0">
                <a:solidFill>
                  <a:schemeClr val="accent1">
                    <a:lumMod val="75000"/>
                  </a:schemeClr>
                </a:solidFill>
              </a:rPr>
              <a:t> enviar al OR</a:t>
            </a:r>
            <a:r>
              <a:rPr lang="es-AR" dirty="0" smtClean="0">
                <a:solidFill>
                  <a:schemeClr val="accent1">
                    <a:lumMod val="75000"/>
                  </a:schemeClr>
                </a:solidFill>
              </a:rPr>
              <a:t>.</a:t>
            </a:r>
            <a:endParaRPr lang="es-AR" b="1" dirty="0">
              <a:solidFill>
                <a:schemeClr val="accent1">
                  <a:lumMod val="75000"/>
                </a:schemeClr>
              </a:solidFill>
            </a:endParaRPr>
          </a:p>
        </p:txBody>
      </p:sp>
    </p:spTree>
    <p:extLst>
      <p:ext uri="{BB962C8B-B14F-4D97-AF65-F5344CB8AC3E}">
        <p14:creationId xmlns:p14="http://schemas.microsoft.com/office/powerpoint/2010/main" val="42536907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idx="4294967295"/>
          </p:nvPr>
        </p:nvSpPr>
        <p:spPr>
          <a:xfrm>
            <a:off x="1835696" y="1526357"/>
            <a:ext cx="5072608" cy="541337"/>
          </a:xfrm>
          <a:prstGeom prst="rect">
            <a:avLst/>
          </a:prstGeom>
        </p:spPr>
        <p:txBody>
          <a:bodyPr/>
          <a:lstStyle/>
          <a:p>
            <a:r>
              <a:rPr lang="es-AR" sz="3200" b="1" dirty="0" smtClean="0">
                <a:solidFill>
                  <a:srgbClr val="7030A0"/>
                </a:solidFill>
              </a:rPr>
              <a:t>Devengado</a:t>
            </a:r>
            <a:br>
              <a:rPr lang="es-AR" sz="3200" b="1" dirty="0" smtClean="0">
                <a:solidFill>
                  <a:srgbClr val="7030A0"/>
                </a:solidFill>
              </a:rPr>
            </a:br>
            <a:r>
              <a:rPr lang="es-AR" sz="3200" b="1" dirty="0" smtClean="0">
                <a:solidFill>
                  <a:srgbClr val="00B050"/>
                </a:solidFill>
              </a:rPr>
              <a:t/>
            </a:r>
            <a:br>
              <a:rPr lang="es-AR" sz="3200" b="1" dirty="0" smtClean="0">
                <a:solidFill>
                  <a:srgbClr val="00B050"/>
                </a:solidFill>
              </a:rPr>
            </a:br>
            <a:r>
              <a:rPr lang="es-AR" sz="2400" b="1" dirty="0" smtClean="0">
                <a:solidFill>
                  <a:schemeClr val="tx2">
                    <a:lumMod val="75000"/>
                  </a:schemeClr>
                </a:solidFill>
              </a:rPr>
              <a:t/>
            </a:r>
            <a:br>
              <a:rPr lang="es-AR" sz="2400" b="1" dirty="0" smtClean="0">
                <a:solidFill>
                  <a:schemeClr val="tx2">
                    <a:lumMod val="75000"/>
                  </a:schemeClr>
                </a:solidFill>
              </a:rPr>
            </a:br>
            <a:r>
              <a:rPr lang="es-AR" sz="1800" b="1" dirty="0" smtClean="0">
                <a:solidFill>
                  <a:schemeClr val="tx2">
                    <a:lumMod val="75000"/>
                  </a:schemeClr>
                </a:solidFill>
              </a:rPr>
              <a:t/>
            </a:r>
            <a:br>
              <a:rPr lang="es-AR" sz="1800" b="1" dirty="0" smtClean="0">
                <a:solidFill>
                  <a:schemeClr val="tx2">
                    <a:lumMod val="75000"/>
                  </a:schemeClr>
                </a:solidFill>
              </a:rPr>
            </a:br>
            <a:r>
              <a:rPr lang="es-AR" sz="1800" b="1" dirty="0" smtClean="0">
                <a:solidFill>
                  <a:schemeClr val="tx2">
                    <a:lumMod val="75000"/>
                  </a:schemeClr>
                </a:solidFill>
              </a:rPr>
              <a:t/>
            </a:r>
            <a:br>
              <a:rPr lang="es-AR" sz="1800" b="1" dirty="0" smtClean="0">
                <a:solidFill>
                  <a:schemeClr val="tx2">
                    <a:lumMod val="75000"/>
                  </a:schemeClr>
                </a:solidFill>
              </a:rPr>
            </a:br>
            <a:endParaRPr lang="es-AR" sz="1600" b="1" dirty="0">
              <a:solidFill>
                <a:schemeClr val="tx2">
                  <a:lumMod val="75000"/>
                </a:schemeClr>
              </a:solidFill>
            </a:endParaRPr>
          </a:p>
        </p:txBody>
      </p:sp>
      <p:sp>
        <p:nvSpPr>
          <p:cNvPr id="3" name="1 Título"/>
          <p:cNvSpPr txBox="1">
            <a:spLocks/>
          </p:cNvSpPr>
          <p:nvPr/>
        </p:nvSpPr>
        <p:spPr>
          <a:xfrm>
            <a:off x="179512" y="987574"/>
            <a:ext cx="8784976" cy="47556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AR" sz="3200" b="1" dirty="0" smtClean="0">
                <a:solidFill>
                  <a:srgbClr val="0070C0"/>
                </a:solidFill>
              </a:rPr>
              <a:t>Registro de Transferencias</a:t>
            </a:r>
            <a:endParaRPr lang="es-AR" sz="3200" b="1" dirty="0">
              <a:solidFill>
                <a:srgbClr val="0070C0"/>
              </a:solidFill>
            </a:endParaRPr>
          </a:p>
        </p:txBody>
      </p:sp>
      <p:sp>
        <p:nvSpPr>
          <p:cNvPr id="4" name="3 Rectángulo"/>
          <p:cNvSpPr/>
          <p:nvPr/>
        </p:nvSpPr>
        <p:spPr>
          <a:xfrm>
            <a:off x="539552" y="2211710"/>
            <a:ext cx="8064896" cy="1938992"/>
          </a:xfrm>
          <a:prstGeom prst="rect">
            <a:avLst/>
          </a:prstGeom>
        </p:spPr>
        <p:txBody>
          <a:bodyPr wrap="square">
            <a:spAutoFit/>
          </a:bodyPr>
          <a:lstStyle/>
          <a:p>
            <a:pPr marL="285750" indent="-285750">
              <a:buFont typeface="Arial" panose="020B0604020202020204" pitchFamily="34" charset="0"/>
              <a:buChar char="•"/>
            </a:pPr>
            <a:r>
              <a:rPr lang="es-AR" sz="2000" b="1" dirty="0" smtClean="0">
                <a:solidFill>
                  <a:schemeClr val="tx2">
                    <a:lumMod val="75000"/>
                  </a:schemeClr>
                </a:solidFill>
              </a:rPr>
              <a:t>Permite consolidar y </a:t>
            </a:r>
            <a:r>
              <a:rPr lang="es-AR" sz="2000" b="1" dirty="0">
                <a:solidFill>
                  <a:schemeClr val="tx2">
                    <a:lumMod val="75000"/>
                  </a:schemeClr>
                </a:solidFill>
              </a:rPr>
              <a:t>calcular el resultado del Sector Público </a:t>
            </a:r>
            <a:r>
              <a:rPr lang="es-AR" sz="2000" b="1" dirty="0" smtClean="0">
                <a:solidFill>
                  <a:schemeClr val="tx2">
                    <a:lumMod val="75000"/>
                  </a:schemeClr>
                </a:solidFill>
              </a:rPr>
              <a:t>Nacional no Financiero (eliminando operaciones entre las distintas entidades que abultan el resultado del </a:t>
            </a:r>
            <a:r>
              <a:rPr lang="es-AR" sz="2000" b="1" dirty="0" err="1" smtClean="0">
                <a:solidFill>
                  <a:schemeClr val="tx2">
                    <a:lumMod val="75000"/>
                  </a:schemeClr>
                </a:solidFill>
              </a:rPr>
              <a:t>SPNnoF</a:t>
            </a:r>
            <a:r>
              <a:rPr lang="es-AR" sz="2000" b="1" dirty="0" smtClean="0">
                <a:solidFill>
                  <a:schemeClr val="tx2">
                    <a:lumMod val="75000"/>
                  </a:schemeClr>
                </a:solidFill>
              </a:rPr>
              <a:t>)</a:t>
            </a:r>
          </a:p>
          <a:p>
            <a:pPr marL="285750" indent="-285750">
              <a:buFont typeface="Arial" panose="020B0604020202020204" pitchFamily="34" charset="0"/>
              <a:buChar char="•"/>
            </a:pPr>
            <a:endParaRPr lang="es-AR" sz="2000" b="1" dirty="0" smtClean="0">
              <a:solidFill>
                <a:schemeClr val="tx2">
                  <a:lumMod val="75000"/>
                </a:schemeClr>
              </a:solidFill>
            </a:endParaRPr>
          </a:p>
          <a:p>
            <a:pPr marL="285750" indent="-285750">
              <a:buFont typeface="Arial" panose="020B0604020202020204" pitchFamily="34" charset="0"/>
              <a:buChar char="•"/>
            </a:pPr>
            <a:r>
              <a:rPr lang="es-AR" sz="2000" b="1" dirty="0" smtClean="0">
                <a:solidFill>
                  <a:schemeClr val="tx2">
                    <a:lumMod val="75000"/>
                  </a:schemeClr>
                </a:solidFill>
              </a:rPr>
              <a:t>Posibilita resolver las sucesivas observaciones de AGN en cada auditoría sobre la Cuenta de Inversión respecto de las operaciones no eliminadas.</a:t>
            </a:r>
            <a:endParaRPr lang="es-AR" sz="2000" dirty="0"/>
          </a:p>
        </p:txBody>
      </p:sp>
    </p:spTree>
    <p:extLst>
      <p:ext uri="{BB962C8B-B14F-4D97-AF65-F5344CB8AC3E}">
        <p14:creationId xmlns:p14="http://schemas.microsoft.com/office/powerpoint/2010/main" val="12851217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idx="4294967295"/>
          </p:nvPr>
        </p:nvSpPr>
        <p:spPr>
          <a:xfrm>
            <a:off x="1763688" y="1563638"/>
            <a:ext cx="5576664" cy="541337"/>
          </a:xfrm>
          <a:prstGeom prst="rect">
            <a:avLst/>
          </a:prstGeom>
        </p:spPr>
        <p:txBody>
          <a:bodyPr/>
          <a:lstStyle/>
          <a:p>
            <a:r>
              <a:rPr lang="es-AR" sz="3200" b="1" dirty="0" smtClean="0">
                <a:solidFill>
                  <a:srgbClr val="7030A0"/>
                </a:solidFill>
              </a:rPr>
              <a:t>Carga en SIFEP</a:t>
            </a:r>
            <a:br>
              <a:rPr lang="es-AR" sz="3200" b="1" dirty="0" smtClean="0">
                <a:solidFill>
                  <a:srgbClr val="7030A0"/>
                </a:solidFill>
              </a:rPr>
            </a:br>
            <a:r>
              <a:rPr lang="es-AR" sz="2400" b="1" dirty="0" smtClean="0">
                <a:solidFill>
                  <a:srgbClr val="7030A0"/>
                </a:solidFill>
              </a:rPr>
              <a:t/>
            </a:r>
            <a:br>
              <a:rPr lang="es-AR" sz="2400" b="1" dirty="0" smtClean="0">
                <a:solidFill>
                  <a:srgbClr val="7030A0"/>
                </a:solidFill>
              </a:rPr>
            </a:br>
            <a:r>
              <a:rPr lang="es-AR" sz="1800" b="1" dirty="0" smtClean="0">
                <a:solidFill>
                  <a:schemeClr val="tx2">
                    <a:lumMod val="75000"/>
                  </a:schemeClr>
                </a:solidFill>
              </a:rPr>
              <a:t/>
            </a:r>
            <a:br>
              <a:rPr lang="es-AR" sz="1800" b="1" dirty="0" smtClean="0">
                <a:solidFill>
                  <a:schemeClr val="tx2">
                    <a:lumMod val="75000"/>
                  </a:schemeClr>
                </a:solidFill>
              </a:rPr>
            </a:br>
            <a:r>
              <a:rPr lang="es-AR" sz="1800" b="1" dirty="0" smtClean="0">
                <a:solidFill>
                  <a:schemeClr val="tx2">
                    <a:lumMod val="75000"/>
                  </a:schemeClr>
                </a:solidFill>
              </a:rPr>
              <a:t/>
            </a:r>
            <a:br>
              <a:rPr lang="es-AR" sz="1800" b="1" dirty="0" smtClean="0">
                <a:solidFill>
                  <a:schemeClr val="tx2">
                    <a:lumMod val="75000"/>
                  </a:schemeClr>
                </a:solidFill>
              </a:rPr>
            </a:br>
            <a:endParaRPr lang="es-AR" sz="1600" b="1" dirty="0">
              <a:solidFill>
                <a:schemeClr val="tx2">
                  <a:lumMod val="75000"/>
                </a:schemeClr>
              </a:solidFill>
            </a:endParaRPr>
          </a:p>
        </p:txBody>
      </p:sp>
      <p:sp>
        <p:nvSpPr>
          <p:cNvPr id="3" name="1 Título"/>
          <p:cNvSpPr txBox="1">
            <a:spLocks/>
          </p:cNvSpPr>
          <p:nvPr/>
        </p:nvSpPr>
        <p:spPr>
          <a:xfrm>
            <a:off x="179512" y="987574"/>
            <a:ext cx="8784976" cy="47556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AR" sz="3200" b="1" dirty="0" smtClean="0">
                <a:solidFill>
                  <a:srgbClr val="0070C0"/>
                </a:solidFill>
              </a:rPr>
              <a:t>Registro de Transferencias</a:t>
            </a:r>
            <a:endParaRPr lang="es-AR" sz="3200" b="1" dirty="0">
              <a:solidFill>
                <a:srgbClr val="0070C0"/>
              </a:solidFill>
            </a:endParaRPr>
          </a:p>
        </p:txBody>
      </p:sp>
      <p:sp>
        <p:nvSpPr>
          <p:cNvPr id="4" name="3 Rectángulo"/>
          <p:cNvSpPr/>
          <p:nvPr/>
        </p:nvSpPr>
        <p:spPr>
          <a:xfrm>
            <a:off x="539552" y="2067694"/>
            <a:ext cx="8064896" cy="707886"/>
          </a:xfrm>
          <a:prstGeom prst="rect">
            <a:avLst/>
          </a:prstGeom>
        </p:spPr>
        <p:txBody>
          <a:bodyPr wrap="square">
            <a:spAutoFit/>
          </a:bodyPr>
          <a:lstStyle/>
          <a:p>
            <a:pPr marL="285750" indent="-285750">
              <a:buFont typeface="Arial" panose="020B0604020202020204" pitchFamily="34" charset="0"/>
              <a:buChar char="•"/>
            </a:pPr>
            <a:r>
              <a:rPr lang="es-AR" sz="2000" b="1" dirty="0" smtClean="0">
                <a:solidFill>
                  <a:schemeClr val="tx2">
                    <a:lumMod val="75000"/>
                  </a:schemeClr>
                </a:solidFill>
              </a:rPr>
              <a:t>Exponer en la línea correspondiente</a:t>
            </a:r>
          </a:p>
          <a:p>
            <a:pPr marL="285750" indent="-285750">
              <a:buFont typeface="Arial" panose="020B0604020202020204" pitchFamily="34" charset="0"/>
              <a:buChar char="•"/>
            </a:pPr>
            <a:endParaRPr lang="es-AR" sz="2000"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463" y="2499742"/>
            <a:ext cx="5553075" cy="181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253869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idx="4294967295"/>
          </p:nvPr>
        </p:nvSpPr>
        <p:spPr>
          <a:xfrm>
            <a:off x="1115616" y="1347614"/>
            <a:ext cx="6656784" cy="541338"/>
          </a:xfrm>
          <a:prstGeom prst="rect">
            <a:avLst/>
          </a:prstGeom>
        </p:spPr>
        <p:txBody>
          <a:bodyPr/>
          <a:lstStyle/>
          <a:p>
            <a:r>
              <a:rPr lang="es-AR" sz="3200" b="1" dirty="0" smtClean="0">
                <a:solidFill>
                  <a:srgbClr val="7030A0"/>
                </a:solidFill>
              </a:rPr>
              <a:t>Carga en SIFEP</a:t>
            </a:r>
            <a:br>
              <a:rPr lang="es-AR" sz="3200" b="1" dirty="0" smtClean="0">
                <a:solidFill>
                  <a:srgbClr val="7030A0"/>
                </a:solidFill>
              </a:rPr>
            </a:br>
            <a:r>
              <a:rPr lang="es-AR" sz="2400" b="1" dirty="0" smtClean="0">
                <a:solidFill>
                  <a:srgbClr val="7030A0"/>
                </a:solidFill>
              </a:rPr>
              <a:t/>
            </a:r>
            <a:br>
              <a:rPr lang="es-AR" sz="2400" b="1" dirty="0" smtClean="0">
                <a:solidFill>
                  <a:srgbClr val="7030A0"/>
                </a:solidFill>
              </a:rPr>
            </a:br>
            <a:r>
              <a:rPr lang="es-AR" sz="1800" b="1" dirty="0" smtClean="0">
                <a:solidFill>
                  <a:schemeClr val="tx2">
                    <a:lumMod val="75000"/>
                  </a:schemeClr>
                </a:solidFill>
              </a:rPr>
              <a:t/>
            </a:r>
            <a:br>
              <a:rPr lang="es-AR" sz="1800" b="1" dirty="0" smtClean="0">
                <a:solidFill>
                  <a:schemeClr val="tx2">
                    <a:lumMod val="75000"/>
                  </a:schemeClr>
                </a:solidFill>
              </a:rPr>
            </a:br>
            <a:r>
              <a:rPr lang="es-AR" sz="1800" b="1" dirty="0" smtClean="0">
                <a:solidFill>
                  <a:schemeClr val="tx2">
                    <a:lumMod val="75000"/>
                  </a:schemeClr>
                </a:solidFill>
              </a:rPr>
              <a:t/>
            </a:r>
            <a:br>
              <a:rPr lang="es-AR" sz="1800" b="1" dirty="0" smtClean="0">
                <a:solidFill>
                  <a:schemeClr val="tx2">
                    <a:lumMod val="75000"/>
                  </a:schemeClr>
                </a:solidFill>
              </a:rPr>
            </a:br>
            <a:endParaRPr lang="es-AR" sz="1600" b="1" dirty="0">
              <a:solidFill>
                <a:schemeClr val="tx2">
                  <a:lumMod val="75000"/>
                </a:schemeClr>
              </a:solidFill>
            </a:endParaRPr>
          </a:p>
        </p:txBody>
      </p:sp>
      <p:sp>
        <p:nvSpPr>
          <p:cNvPr id="3" name="1 Título"/>
          <p:cNvSpPr txBox="1">
            <a:spLocks/>
          </p:cNvSpPr>
          <p:nvPr/>
        </p:nvSpPr>
        <p:spPr>
          <a:xfrm>
            <a:off x="179512" y="771550"/>
            <a:ext cx="8784976" cy="47556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AR" sz="3200" b="1" dirty="0" smtClean="0">
                <a:solidFill>
                  <a:srgbClr val="0070C0"/>
                </a:solidFill>
              </a:rPr>
              <a:t>Registro de Transferencias</a:t>
            </a:r>
            <a:endParaRPr lang="es-AR" sz="3200" b="1" dirty="0">
              <a:solidFill>
                <a:srgbClr val="0070C0"/>
              </a:solidFill>
            </a:endParaRPr>
          </a:p>
        </p:txBody>
      </p:sp>
      <p:sp>
        <p:nvSpPr>
          <p:cNvPr id="4" name="3 Rectángulo"/>
          <p:cNvSpPr/>
          <p:nvPr/>
        </p:nvSpPr>
        <p:spPr>
          <a:xfrm>
            <a:off x="539552" y="1995686"/>
            <a:ext cx="8064896" cy="1015663"/>
          </a:xfrm>
          <a:prstGeom prst="rect">
            <a:avLst/>
          </a:prstGeom>
        </p:spPr>
        <p:txBody>
          <a:bodyPr wrap="square">
            <a:spAutoFit/>
          </a:bodyPr>
          <a:lstStyle/>
          <a:p>
            <a:pPr marL="285750" indent="-285750">
              <a:buFont typeface="Arial" panose="020B0604020202020204" pitchFamily="34" charset="0"/>
              <a:buChar char="•"/>
            </a:pPr>
            <a:r>
              <a:rPr lang="es-AR" sz="2000" b="1" dirty="0" smtClean="0">
                <a:solidFill>
                  <a:schemeClr val="tx2">
                    <a:lumMod val="75000"/>
                  </a:schemeClr>
                </a:solidFill>
              </a:rPr>
              <a:t>Indicar el mayor detalle posible en la Procedencia o Destino, si es más de una entidad utilizar una línea por cada una de ellas. </a:t>
            </a:r>
          </a:p>
          <a:p>
            <a:pPr marL="285750" indent="-285750">
              <a:buFont typeface="Arial" panose="020B0604020202020204" pitchFamily="34" charset="0"/>
              <a:buChar char="•"/>
            </a:pPr>
            <a:endParaRPr lang="es-AR" sz="2000"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66825" y="2787774"/>
            <a:ext cx="6610350" cy="1733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4 Flecha derecha"/>
          <p:cNvSpPr/>
          <p:nvPr/>
        </p:nvSpPr>
        <p:spPr>
          <a:xfrm>
            <a:off x="899592" y="4011910"/>
            <a:ext cx="432048"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7" name="6 CuadroTexto"/>
          <p:cNvSpPr txBox="1"/>
          <p:nvPr/>
        </p:nvSpPr>
        <p:spPr>
          <a:xfrm>
            <a:off x="1331640" y="3950935"/>
            <a:ext cx="1440160" cy="253916"/>
          </a:xfrm>
          <a:prstGeom prst="rect">
            <a:avLst/>
          </a:prstGeom>
          <a:solidFill>
            <a:schemeClr val="tx2">
              <a:lumMod val="20000"/>
              <a:lumOff val="80000"/>
            </a:schemeClr>
          </a:solidFill>
        </p:spPr>
        <p:txBody>
          <a:bodyPr wrap="square" rtlCol="0">
            <a:spAutoFit/>
          </a:bodyPr>
          <a:lstStyle/>
          <a:p>
            <a:r>
              <a:rPr lang="es-AR" sz="1050" dirty="0" err="1" smtClean="0"/>
              <a:t>Saf</a:t>
            </a:r>
            <a:r>
              <a:rPr lang="es-AR" sz="1050" dirty="0" smtClean="0"/>
              <a:t> 356 – </a:t>
            </a:r>
            <a:r>
              <a:rPr lang="es-AR" sz="1050" dirty="0" err="1" smtClean="0"/>
              <a:t>Oblig</a:t>
            </a:r>
            <a:r>
              <a:rPr lang="es-AR" sz="1050" dirty="0" smtClean="0"/>
              <a:t> Tesoro</a:t>
            </a:r>
            <a:endParaRPr lang="es-AR" sz="1050" dirty="0"/>
          </a:p>
        </p:txBody>
      </p:sp>
      <p:sp>
        <p:nvSpPr>
          <p:cNvPr id="9" name="8 CuadroTexto"/>
          <p:cNvSpPr txBox="1"/>
          <p:nvPr/>
        </p:nvSpPr>
        <p:spPr>
          <a:xfrm>
            <a:off x="1299295" y="4238967"/>
            <a:ext cx="1440160" cy="276999"/>
          </a:xfrm>
          <a:prstGeom prst="rect">
            <a:avLst/>
          </a:prstGeom>
          <a:solidFill>
            <a:schemeClr val="tx2">
              <a:lumMod val="20000"/>
              <a:lumOff val="80000"/>
            </a:schemeClr>
          </a:solidFill>
        </p:spPr>
        <p:txBody>
          <a:bodyPr wrap="square" rtlCol="0">
            <a:spAutoFit/>
          </a:bodyPr>
          <a:lstStyle/>
          <a:p>
            <a:r>
              <a:rPr lang="es-AR" sz="1200" dirty="0" err="1" smtClean="0"/>
              <a:t>Saf</a:t>
            </a:r>
            <a:r>
              <a:rPr lang="es-AR" sz="1200" dirty="0" smtClean="0"/>
              <a:t> 850- </a:t>
            </a:r>
            <a:r>
              <a:rPr lang="es-AR" sz="1200" dirty="0" err="1" smtClean="0"/>
              <a:t>ANses</a:t>
            </a:r>
            <a:endParaRPr lang="es-AR" sz="1200" dirty="0"/>
          </a:p>
        </p:txBody>
      </p:sp>
      <p:sp>
        <p:nvSpPr>
          <p:cNvPr id="10" name="9 CuadroTexto"/>
          <p:cNvSpPr txBox="1"/>
          <p:nvPr/>
        </p:nvSpPr>
        <p:spPr>
          <a:xfrm>
            <a:off x="1331640" y="3950935"/>
            <a:ext cx="1440160" cy="276999"/>
          </a:xfrm>
          <a:prstGeom prst="rect">
            <a:avLst/>
          </a:prstGeom>
          <a:solidFill>
            <a:schemeClr val="tx2">
              <a:lumMod val="20000"/>
              <a:lumOff val="80000"/>
            </a:schemeClr>
          </a:solidFill>
        </p:spPr>
        <p:txBody>
          <a:bodyPr wrap="square" rtlCol="0">
            <a:spAutoFit/>
          </a:bodyPr>
          <a:lstStyle/>
          <a:p>
            <a:r>
              <a:rPr lang="es-AR" sz="1200" dirty="0" err="1" smtClean="0"/>
              <a:t>Saf</a:t>
            </a:r>
            <a:r>
              <a:rPr lang="es-AR" sz="1200" dirty="0" smtClean="0"/>
              <a:t> 356</a:t>
            </a:r>
            <a:endParaRPr lang="es-AR" sz="1200" dirty="0"/>
          </a:p>
        </p:txBody>
      </p:sp>
      <p:sp>
        <p:nvSpPr>
          <p:cNvPr id="11" name="10 CuadroTexto"/>
          <p:cNvSpPr txBox="1"/>
          <p:nvPr/>
        </p:nvSpPr>
        <p:spPr>
          <a:xfrm>
            <a:off x="2843808" y="4238967"/>
            <a:ext cx="1440160" cy="276999"/>
          </a:xfrm>
          <a:prstGeom prst="rect">
            <a:avLst/>
          </a:prstGeom>
          <a:solidFill>
            <a:schemeClr val="tx2">
              <a:lumMod val="20000"/>
              <a:lumOff val="80000"/>
            </a:schemeClr>
          </a:solidFill>
        </p:spPr>
        <p:txBody>
          <a:bodyPr wrap="square" rtlCol="0">
            <a:spAutoFit/>
          </a:bodyPr>
          <a:lstStyle/>
          <a:p>
            <a:r>
              <a:rPr lang="es-AR" sz="1200" dirty="0" smtClean="0"/>
              <a:t>15.000.000</a:t>
            </a:r>
            <a:endParaRPr lang="es-AR" sz="1200" dirty="0"/>
          </a:p>
        </p:txBody>
      </p:sp>
      <p:sp>
        <p:nvSpPr>
          <p:cNvPr id="13" name="12 CuadroTexto"/>
          <p:cNvSpPr txBox="1"/>
          <p:nvPr/>
        </p:nvSpPr>
        <p:spPr>
          <a:xfrm>
            <a:off x="2843808" y="3939902"/>
            <a:ext cx="1440160" cy="276999"/>
          </a:xfrm>
          <a:prstGeom prst="rect">
            <a:avLst/>
          </a:prstGeom>
          <a:solidFill>
            <a:schemeClr val="tx2">
              <a:lumMod val="20000"/>
              <a:lumOff val="80000"/>
            </a:schemeClr>
          </a:solidFill>
        </p:spPr>
        <p:txBody>
          <a:bodyPr wrap="square" rtlCol="0">
            <a:spAutoFit/>
          </a:bodyPr>
          <a:lstStyle/>
          <a:p>
            <a:r>
              <a:rPr lang="es-AR" sz="1200" dirty="0" smtClean="0"/>
              <a:t>10.000.000</a:t>
            </a:r>
            <a:endParaRPr lang="es-AR" sz="1200" dirty="0"/>
          </a:p>
        </p:txBody>
      </p:sp>
    </p:spTree>
    <p:extLst>
      <p:ext uri="{BB962C8B-B14F-4D97-AF65-F5344CB8AC3E}">
        <p14:creationId xmlns:p14="http://schemas.microsoft.com/office/powerpoint/2010/main" val="3777455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804990" y="272055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AR" altLang="es-AR"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6 Rectángulo"/>
          <p:cNvSpPr/>
          <p:nvPr/>
        </p:nvSpPr>
        <p:spPr>
          <a:xfrm>
            <a:off x="467544" y="987574"/>
            <a:ext cx="8136904" cy="3785652"/>
          </a:xfrm>
          <a:prstGeom prst="rect">
            <a:avLst/>
          </a:prstGeom>
        </p:spPr>
        <p:txBody>
          <a:bodyPr wrap="square">
            <a:spAutoFit/>
          </a:bodyPr>
          <a:lstStyle/>
          <a:p>
            <a:r>
              <a:rPr lang="es-AR" sz="2400" b="1" dirty="0" smtClean="0">
                <a:solidFill>
                  <a:srgbClr val="00B050"/>
                </a:solidFill>
              </a:rPr>
              <a:t>Formulario </a:t>
            </a:r>
            <a:r>
              <a:rPr lang="es-AR" sz="2400" b="1" dirty="0">
                <a:solidFill>
                  <a:srgbClr val="00B050"/>
                </a:solidFill>
              </a:rPr>
              <a:t>Estados Contables</a:t>
            </a:r>
          </a:p>
          <a:p>
            <a:r>
              <a:rPr lang="es-AR" dirty="0" smtClean="0">
                <a:solidFill>
                  <a:schemeClr val="accent1">
                    <a:lumMod val="75000"/>
                  </a:schemeClr>
                </a:solidFill>
              </a:rPr>
              <a:t>Se </a:t>
            </a:r>
            <a:r>
              <a:rPr lang="es-AR" dirty="0">
                <a:solidFill>
                  <a:schemeClr val="accent1">
                    <a:lumMod val="75000"/>
                  </a:schemeClr>
                </a:solidFill>
              </a:rPr>
              <a:t>debe informar a modo de resumen el detalle que se muestra en la pantalla, tanto para el ejercicio que se cierra como para el año anterior. </a:t>
            </a:r>
            <a:endParaRPr lang="es-AR" dirty="0" smtClean="0">
              <a:solidFill>
                <a:schemeClr val="accent1">
                  <a:lumMod val="75000"/>
                </a:schemeClr>
              </a:solidFill>
            </a:endParaRPr>
          </a:p>
          <a:p>
            <a:r>
              <a:rPr lang="es-AR" dirty="0">
                <a:solidFill>
                  <a:schemeClr val="accent1">
                    <a:lumMod val="75000"/>
                  </a:schemeClr>
                </a:solidFill>
              </a:rPr>
              <a:t/>
            </a:r>
            <a:br>
              <a:rPr lang="es-AR" dirty="0">
                <a:solidFill>
                  <a:schemeClr val="accent1">
                    <a:lumMod val="75000"/>
                  </a:schemeClr>
                </a:solidFill>
              </a:rPr>
            </a:br>
            <a:r>
              <a:rPr lang="es-AR" dirty="0" smtClean="0">
                <a:solidFill>
                  <a:schemeClr val="accent1">
                    <a:lumMod val="75000"/>
                  </a:schemeClr>
                </a:solidFill>
              </a:rPr>
              <a:t>Además se debe adjuntar : </a:t>
            </a:r>
            <a:endParaRPr lang="es-AR" dirty="0">
              <a:solidFill>
                <a:schemeClr val="accent1">
                  <a:lumMod val="75000"/>
                </a:schemeClr>
              </a:solidFill>
            </a:endParaRPr>
          </a:p>
          <a:p>
            <a:pPr marL="342900" indent="-342900">
              <a:buFont typeface="Arial" panose="020B0604020202020204" pitchFamily="34" charset="0"/>
              <a:buChar char="•"/>
            </a:pPr>
            <a:r>
              <a:rPr lang="es-AR" dirty="0">
                <a:solidFill>
                  <a:schemeClr val="accent1">
                    <a:lumMod val="75000"/>
                  </a:schemeClr>
                </a:solidFill>
              </a:rPr>
              <a:t>Balance General comparativo con el ejercicio anterior</a:t>
            </a:r>
          </a:p>
          <a:p>
            <a:pPr marL="342900" indent="-342900">
              <a:buFont typeface="Arial" panose="020B0604020202020204" pitchFamily="34" charset="0"/>
              <a:buChar char="•"/>
            </a:pPr>
            <a:r>
              <a:rPr lang="es-AR" dirty="0">
                <a:solidFill>
                  <a:schemeClr val="accent1">
                    <a:lumMod val="75000"/>
                  </a:schemeClr>
                </a:solidFill>
              </a:rPr>
              <a:t>Estado de Resultados</a:t>
            </a:r>
          </a:p>
          <a:p>
            <a:pPr marL="342900" indent="-342900">
              <a:buFont typeface="Arial" panose="020B0604020202020204" pitchFamily="34" charset="0"/>
              <a:buChar char="•"/>
            </a:pPr>
            <a:r>
              <a:rPr lang="es-AR" dirty="0">
                <a:solidFill>
                  <a:schemeClr val="accent1">
                    <a:lumMod val="75000"/>
                  </a:schemeClr>
                </a:solidFill>
              </a:rPr>
              <a:t>Estado de Evolución del Patrimonio Neto</a:t>
            </a:r>
          </a:p>
          <a:p>
            <a:pPr marL="342900" indent="-342900">
              <a:buFont typeface="Arial" panose="020B0604020202020204" pitchFamily="34" charset="0"/>
              <a:buChar char="•"/>
            </a:pPr>
            <a:r>
              <a:rPr lang="es-AR" dirty="0">
                <a:solidFill>
                  <a:schemeClr val="accent1">
                    <a:lumMod val="75000"/>
                  </a:schemeClr>
                </a:solidFill>
              </a:rPr>
              <a:t>Estado de Origen y Aplicación de Fondos</a:t>
            </a:r>
          </a:p>
          <a:p>
            <a:pPr marL="342900" indent="-342900">
              <a:buFont typeface="Arial" panose="020B0604020202020204" pitchFamily="34" charset="0"/>
              <a:buChar char="•"/>
            </a:pPr>
            <a:r>
              <a:rPr lang="es-AR" dirty="0" smtClean="0">
                <a:solidFill>
                  <a:schemeClr val="accent1">
                    <a:lumMod val="75000"/>
                  </a:schemeClr>
                </a:solidFill>
              </a:rPr>
              <a:t>Cuadro </a:t>
            </a:r>
            <a:r>
              <a:rPr lang="es-AR" dirty="0">
                <a:solidFill>
                  <a:schemeClr val="accent1">
                    <a:lumMod val="75000"/>
                  </a:schemeClr>
                </a:solidFill>
              </a:rPr>
              <a:t>6</a:t>
            </a:r>
          </a:p>
          <a:p>
            <a:pPr marL="342900" indent="-342900">
              <a:buFont typeface="Arial" panose="020B0604020202020204" pitchFamily="34" charset="0"/>
              <a:buChar char="•"/>
            </a:pPr>
            <a:r>
              <a:rPr lang="es-AR" dirty="0" smtClean="0">
                <a:solidFill>
                  <a:schemeClr val="accent1">
                    <a:lumMod val="75000"/>
                  </a:schemeClr>
                </a:solidFill>
              </a:rPr>
              <a:t>Anexos </a:t>
            </a:r>
            <a:endParaRPr lang="es-AR" dirty="0">
              <a:solidFill>
                <a:schemeClr val="accent1">
                  <a:lumMod val="75000"/>
                </a:schemeClr>
              </a:solidFill>
            </a:endParaRPr>
          </a:p>
          <a:p>
            <a:pPr marL="342900" indent="-342900">
              <a:buFont typeface="Arial" panose="020B0604020202020204" pitchFamily="34" charset="0"/>
              <a:buChar char="•"/>
            </a:pPr>
            <a:r>
              <a:rPr lang="es-AR" dirty="0">
                <a:solidFill>
                  <a:schemeClr val="accent1">
                    <a:lumMod val="75000"/>
                  </a:schemeClr>
                </a:solidFill>
              </a:rPr>
              <a:t>Memorias</a:t>
            </a:r>
          </a:p>
          <a:p>
            <a:pPr marL="342900" indent="-342900">
              <a:buFont typeface="Arial" panose="020B0604020202020204" pitchFamily="34" charset="0"/>
              <a:buChar char="•"/>
            </a:pPr>
            <a:r>
              <a:rPr lang="es-AR" dirty="0">
                <a:solidFill>
                  <a:schemeClr val="accent1">
                    <a:lumMod val="75000"/>
                  </a:schemeClr>
                </a:solidFill>
              </a:rPr>
              <a:t>Notas </a:t>
            </a:r>
            <a:endParaRPr lang="es-AR" dirty="0" smtClean="0">
              <a:solidFill>
                <a:schemeClr val="accent1">
                  <a:lumMod val="75000"/>
                </a:schemeClr>
              </a:solidFill>
            </a:endParaRPr>
          </a:p>
        </p:txBody>
      </p:sp>
    </p:spTree>
    <p:extLst>
      <p:ext uri="{BB962C8B-B14F-4D97-AF65-F5344CB8AC3E}">
        <p14:creationId xmlns:p14="http://schemas.microsoft.com/office/powerpoint/2010/main" val="38586486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Título"/>
          <p:cNvSpPr txBox="1">
            <a:spLocks/>
          </p:cNvSpPr>
          <p:nvPr/>
        </p:nvSpPr>
        <p:spPr>
          <a:xfrm>
            <a:off x="179512" y="1304100"/>
            <a:ext cx="8784976" cy="47556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AR" sz="3200" b="1" dirty="0" smtClean="0">
                <a:solidFill>
                  <a:srgbClr val="FF0000"/>
                </a:solidFill>
              </a:rPr>
              <a:t>Importante. Informar en SIFEP</a:t>
            </a:r>
            <a:endParaRPr lang="es-AR" sz="3200" b="1" dirty="0">
              <a:solidFill>
                <a:srgbClr val="FF0000"/>
              </a:solidFill>
            </a:endParaRPr>
          </a:p>
        </p:txBody>
      </p:sp>
      <p:sp>
        <p:nvSpPr>
          <p:cNvPr id="4" name="3 Rectángulo"/>
          <p:cNvSpPr/>
          <p:nvPr/>
        </p:nvSpPr>
        <p:spPr>
          <a:xfrm>
            <a:off x="1043608" y="2042720"/>
            <a:ext cx="7128792" cy="2185214"/>
          </a:xfrm>
          <a:prstGeom prst="rect">
            <a:avLst/>
          </a:prstGeom>
        </p:spPr>
        <p:txBody>
          <a:bodyPr wrap="square">
            <a:spAutoFit/>
          </a:bodyPr>
          <a:lstStyle/>
          <a:p>
            <a:pPr marL="342900" indent="-342900">
              <a:buFont typeface="Arial" panose="020B0604020202020204" pitchFamily="34" charset="0"/>
              <a:buChar char="•"/>
            </a:pPr>
            <a:r>
              <a:rPr lang="es-AR" sz="2400" b="1" dirty="0" smtClean="0">
                <a:solidFill>
                  <a:schemeClr val="accent1">
                    <a:lumMod val="75000"/>
                  </a:schemeClr>
                </a:solidFill>
              </a:rPr>
              <a:t>Información </a:t>
            </a:r>
            <a:r>
              <a:rPr lang="es-AR" sz="2400" b="1" dirty="0">
                <a:solidFill>
                  <a:schemeClr val="accent1">
                    <a:lumMod val="75000"/>
                  </a:schemeClr>
                </a:solidFill>
              </a:rPr>
              <a:t>sobre últimos Estados Contables Auditados por </a:t>
            </a:r>
            <a:r>
              <a:rPr lang="es-AR" sz="2400" b="1" dirty="0" smtClean="0">
                <a:solidFill>
                  <a:schemeClr val="accent1">
                    <a:lumMod val="75000"/>
                  </a:schemeClr>
                </a:solidFill>
              </a:rPr>
              <a:t>AGN</a:t>
            </a:r>
          </a:p>
          <a:p>
            <a:pPr marL="342900" indent="-342900">
              <a:buFont typeface="Arial" panose="020B0604020202020204" pitchFamily="34" charset="0"/>
              <a:buChar char="•"/>
            </a:pPr>
            <a:endParaRPr lang="es-AR" sz="2400" b="1" dirty="0">
              <a:solidFill>
                <a:schemeClr val="accent1">
                  <a:lumMod val="75000"/>
                </a:schemeClr>
              </a:solidFill>
            </a:endParaRPr>
          </a:p>
          <a:p>
            <a:pPr marL="342900" indent="-342900">
              <a:buFont typeface="Arial" panose="020B0604020202020204" pitchFamily="34" charset="0"/>
              <a:buChar char="•"/>
            </a:pPr>
            <a:r>
              <a:rPr lang="es-AR" sz="2400" b="1" dirty="0">
                <a:solidFill>
                  <a:schemeClr val="accent1">
                    <a:lumMod val="75000"/>
                  </a:schemeClr>
                </a:solidFill>
              </a:rPr>
              <a:t>Integración Patrimonial</a:t>
            </a:r>
            <a:r>
              <a:rPr lang="es-AR" sz="2400" b="1" dirty="0"/>
              <a:t/>
            </a:r>
            <a:br>
              <a:rPr lang="es-AR" sz="2400" b="1" dirty="0"/>
            </a:br>
            <a:r>
              <a:rPr lang="es-AR" sz="2400" b="1" dirty="0">
                <a:solidFill>
                  <a:schemeClr val="accent1">
                    <a:lumMod val="75000"/>
                  </a:schemeClr>
                </a:solidFill>
              </a:rPr>
              <a:t/>
            </a:r>
            <a:br>
              <a:rPr lang="es-AR" sz="2400" b="1" dirty="0">
                <a:solidFill>
                  <a:schemeClr val="accent1">
                    <a:lumMod val="75000"/>
                  </a:schemeClr>
                </a:solidFill>
              </a:rPr>
            </a:br>
            <a:endParaRPr lang="es-AR" sz="1600" b="1" dirty="0" smtClean="0">
              <a:solidFill>
                <a:schemeClr val="accent1">
                  <a:lumMod val="75000"/>
                </a:schemeClr>
              </a:solidFill>
            </a:endParaRPr>
          </a:p>
        </p:txBody>
      </p:sp>
    </p:spTree>
    <p:extLst>
      <p:ext uri="{BB962C8B-B14F-4D97-AF65-F5344CB8AC3E}">
        <p14:creationId xmlns:p14="http://schemas.microsoft.com/office/powerpoint/2010/main" val="33828135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Título"/>
          <p:cNvSpPr txBox="1">
            <a:spLocks/>
          </p:cNvSpPr>
          <p:nvPr/>
        </p:nvSpPr>
        <p:spPr>
          <a:xfrm>
            <a:off x="179512" y="1088076"/>
            <a:ext cx="8784976" cy="47556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s-AR" sz="3200" b="1" dirty="0">
              <a:solidFill>
                <a:srgbClr val="FF0000"/>
              </a:solidFill>
            </a:endParaRPr>
          </a:p>
        </p:txBody>
      </p:sp>
      <p:sp>
        <p:nvSpPr>
          <p:cNvPr id="4" name="3 Rectángulo"/>
          <p:cNvSpPr/>
          <p:nvPr/>
        </p:nvSpPr>
        <p:spPr>
          <a:xfrm>
            <a:off x="611560" y="1419622"/>
            <a:ext cx="7920880" cy="2800767"/>
          </a:xfrm>
          <a:prstGeom prst="rect">
            <a:avLst/>
          </a:prstGeom>
        </p:spPr>
        <p:txBody>
          <a:bodyPr wrap="square">
            <a:spAutoFit/>
          </a:bodyPr>
          <a:lstStyle/>
          <a:p>
            <a:pPr algn="ctr"/>
            <a:r>
              <a:rPr lang="es-AR" sz="2400" b="1" dirty="0" smtClean="0">
                <a:solidFill>
                  <a:srgbClr val="00B050"/>
                </a:solidFill>
              </a:rPr>
              <a:t>Información </a:t>
            </a:r>
            <a:r>
              <a:rPr lang="es-AR" sz="2400" b="1" dirty="0">
                <a:solidFill>
                  <a:srgbClr val="00B050"/>
                </a:solidFill>
              </a:rPr>
              <a:t>sobre últimos Estados </a:t>
            </a:r>
            <a:r>
              <a:rPr lang="es-AR" sz="2400" b="1" dirty="0" smtClean="0">
                <a:solidFill>
                  <a:srgbClr val="00B050"/>
                </a:solidFill>
              </a:rPr>
              <a:t>Contables</a:t>
            </a:r>
            <a:br>
              <a:rPr lang="es-AR" sz="2400" b="1" dirty="0" smtClean="0">
                <a:solidFill>
                  <a:srgbClr val="00B050"/>
                </a:solidFill>
              </a:rPr>
            </a:br>
            <a:r>
              <a:rPr lang="es-AR" sz="2400" b="1" dirty="0" smtClean="0">
                <a:solidFill>
                  <a:srgbClr val="00B050"/>
                </a:solidFill>
              </a:rPr>
              <a:t> </a:t>
            </a:r>
            <a:r>
              <a:rPr lang="es-AR" sz="2400" b="1" dirty="0">
                <a:solidFill>
                  <a:srgbClr val="00B050"/>
                </a:solidFill>
              </a:rPr>
              <a:t>Auditados por </a:t>
            </a:r>
            <a:r>
              <a:rPr lang="es-AR" sz="2400" b="1" dirty="0" smtClean="0">
                <a:solidFill>
                  <a:srgbClr val="00B050"/>
                </a:solidFill>
              </a:rPr>
              <a:t>AGN</a:t>
            </a:r>
          </a:p>
          <a:p>
            <a:r>
              <a:rPr lang="es-AR" sz="1600" b="1" dirty="0">
                <a:solidFill>
                  <a:schemeClr val="accent1">
                    <a:lumMod val="75000"/>
                  </a:schemeClr>
                </a:solidFill>
              </a:rPr>
              <a:t/>
            </a:r>
            <a:br>
              <a:rPr lang="es-AR" sz="1600" b="1" dirty="0">
                <a:solidFill>
                  <a:schemeClr val="accent1">
                    <a:lumMod val="75000"/>
                  </a:schemeClr>
                </a:solidFill>
              </a:rPr>
            </a:br>
            <a:r>
              <a:rPr lang="es-AR" sz="1600" dirty="0">
                <a:solidFill>
                  <a:schemeClr val="accent1">
                    <a:lumMod val="75000"/>
                  </a:schemeClr>
                </a:solidFill>
              </a:rPr>
              <a:t>Si la entidad cuenta con EECC </a:t>
            </a:r>
            <a:r>
              <a:rPr lang="es-AR" sz="1600" dirty="0" smtClean="0">
                <a:solidFill>
                  <a:schemeClr val="accent1">
                    <a:lumMod val="75000"/>
                  </a:schemeClr>
                </a:solidFill>
              </a:rPr>
              <a:t>auditados por AGN, </a:t>
            </a:r>
            <a:r>
              <a:rPr lang="es-AR" sz="1600" dirty="0">
                <a:solidFill>
                  <a:schemeClr val="accent1">
                    <a:lumMod val="75000"/>
                  </a:schemeClr>
                </a:solidFill>
              </a:rPr>
              <a:t>el usuario debe cargar los campos </a:t>
            </a:r>
            <a:r>
              <a:rPr lang="es-AR" sz="1600" b="1" dirty="0">
                <a:solidFill>
                  <a:schemeClr val="accent1">
                    <a:lumMod val="75000"/>
                  </a:schemeClr>
                </a:solidFill>
              </a:rPr>
              <a:t>Dictamen, Fecha Dictamen</a:t>
            </a:r>
            <a:r>
              <a:rPr lang="es-AR" sz="1600" dirty="0">
                <a:solidFill>
                  <a:schemeClr val="accent1">
                    <a:lumMod val="75000"/>
                  </a:schemeClr>
                </a:solidFill>
              </a:rPr>
              <a:t> e indicar que </a:t>
            </a:r>
            <a:r>
              <a:rPr lang="es-AR" sz="1600" b="1" dirty="0">
                <a:solidFill>
                  <a:schemeClr val="accent1">
                    <a:lumMod val="75000"/>
                  </a:schemeClr>
                </a:solidFill>
              </a:rPr>
              <a:t>SI</a:t>
            </a:r>
            <a:r>
              <a:rPr lang="es-AR" sz="1600" dirty="0">
                <a:solidFill>
                  <a:schemeClr val="accent1">
                    <a:lumMod val="75000"/>
                  </a:schemeClr>
                </a:solidFill>
              </a:rPr>
              <a:t> cuenta con EECC Auditados </a:t>
            </a:r>
            <a:r>
              <a:rPr lang="es-AR" sz="1600" b="1" dirty="0">
                <a:solidFill>
                  <a:schemeClr val="accent1">
                    <a:lumMod val="75000"/>
                  </a:schemeClr>
                </a:solidFill>
              </a:rPr>
              <a:t>en el campo correspondiente</a:t>
            </a:r>
            <a:r>
              <a:rPr lang="es-AR" sz="1600" dirty="0">
                <a:solidFill>
                  <a:schemeClr val="accent1">
                    <a:lumMod val="75000"/>
                  </a:schemeClr>
                </a:solidFill>
              </a:rPr>
              <a:t>. </a:t>
            </a:r>
            <a:br>
              <a:rPr lang="es-AR" sz="1600" dirty="0">
                <a:solidFill>
                  <a:schemeClr val="accent1">
                    <a:lumMod val="75000"/>
                  </a:schemeClr>
                </a:solidFill>
              </a:rPr>
            </a:br>
            <a:endParaRPr lang="es-AR" sz="1600" dirty="0" smtClean="0">
              <a:solidFill>
                <a:schemeClr val="accent1">
                  <a:lumMod val="75000"/>
                </a:schemeClr>
              </a:solidFill>
            </a:endParaRPr>
          </a:p>
          <a:p>
            <a:r>
              <a:rPr lang="es-AR" sz="1600" b="1" dirty="0" smtClean="0">
                <a:solidFill>
                  <a:schemeClr val="accent1">
                    <a:lumMod val="75000"/>
                  </a:schemeClr>
                </a:solidFill>
              </a:rPr>
              <a:t>En </a:t>
            </a:r>
            <a:r>
              <a:rPr lang="es-AR" sz="1600" b="1" dirty="0">
                <a:solidFill>
                  <a:schemeClr val="accent1">
                    <a:lumMod val="75000"/>
                  </a:schemeClr>
                </a:solidFill>
              </a:rPr>
              <a:t>caso contrario</a:t>
            </a:r>
            <a:r>
              <a:rPr lang="es-AR" sz="1600" dirty="0">
                <a:solidFill>
                  <a:schemeClr val="accent1">
                    <a:lumMod val="75000"/>
                  </a:schemeClr>
                </a:solidFill>
              </a:rPr>
              <a:t>, </a:t>
            </a:r>
            <a:r>
              <a:rPr lang="es-AR" sz="1600" dirty="0" smtClean="0">
                <a:solidFill>
                  <a:schemeClr val="accent1">
                    <a:lumMod val="75000"/>
                  </a:schemeClr>
                </a:solidFill>
              </a:rPr>
              <a:t>solo </a:t>
            </a:r>
            <a:r>
              <a:rPr lang="es-AR" sz="1600" dirty="0">
                <a:solidFill>
                  <a:schemeClr val="accent1">
                    <a:lumMod val="75000"/>
                  </a:schemeClr>
                </a:solidFill>
              </a:rPr>
              <a:t>deberá indicar que </a:t>
            </a:r>
            <a:r>
              <a:rPr lang="es-AR" sz="1600" b="1" dirty="0">
                <a:solidFill>
                  <a:schemeClr val="accent1">
                    <a:lumMod val="75000"/>
                  </a:schemeClr>
                </a:solidFill>
              </a:rPr>
              <a:t>NO cuenta con EECC Auditados </a:t>
            </a:r>
            <a:r>
              <a:rPr lang="es-AR" sz="1600" dirty="0">
                <a:solidFill>
                  <a:schemeClr val="accent1">
                    <a:lumMod val="75000"/>
                  </a:schemeClr>
                </a:solidFill>
              </a:rPr>
              <a:t>en el campo correspondiente. </a:t>
            </a:r>
            <a:endParaRPr lang="es-AR" sz="1600" dirty="0" smtClean="0">
              <a:solidFill>
                <a:schemeClr val="accent1">
                  <a:lumMod val="75000"/>
                </a:schemeClr>
              </a:solidFill>
            </a:endParaRPr>
          </a:p>
          <a:p>
            <a:endParaRPr lang="es-AR" sz="1600" b="1" dirty="0" smtClean="0">
              <a:solidFill>
                <a:schemeClr val="accent1">
                  <a:lumMod val="75000"/>
                </a:schemeClr>
              </a:solidFill>
            </a:endParaRPr>
          </a:p>
        </p:txBody>
      </p:sp>
    </p:spTree>
    <p:extLst>
      <p:ext uri="{BB962C8B-B14F-4D97-AF65-F5344CB8AC3E}">
        <p14:creationId xmlns:p14="http://schemas.microsoft.com/office/powerpoint/2010/main" val="2762368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1203598"/>
            <a:ext cx="8568952" cy="3354765"/>
          </a:xfrm>
          <a:prstGeom prst="rect">
            <a:avLst/>
          </a:prstGeom>
        </p:spPr>
        <p:txBody>
          <a:bodyPr wrap="square">
            <a:spAutoFit/>
          </a:bodyPr>
          <a:lstStyle/>
          <a:p>
            <a:pPr algn="ctr"/>
            <a:r>
              <a:rPr lang="es-AR" sz="2400" b="1" dirty="0" smtClean="0">
                <a:solidFill>
                  <a:srgbClr val="00B050"/>
                </a:solidFill>
              </a:rPr>
              <a:t>Información </a:t>
            </a:r>
            <a:r>
              <a:rPr lang="es-AR" sz="2400" b="1" dirty="0">
                <a:solidFill>
                  <a:srgbClr val="00B050"/>
                </a:solidFill>
              </a:rPr>
              <a:t>sobre últimos Estados </a:t>
            </a:r>
            <a:r>
              <a:rPr lang="es-AR" sz="2400" b="1" dirty="0" smtClean="0">
                <a:solidFill>
                  <a:srgbClr val="00B050"/>
                </a:solidFill>
              </a:rPr>
              <a:t>Contables</a:t>
            </a:r>
            <a:br>
              <a:rPr lang="es-AR" sz="2400" b="1" dirty="0" smtClean="0">
                <a:solidFill>
                  <a:srgbClr val="00B050"/>
                </a:solidFill>
              </a:rPr>
            </a:br>
            <a:r>
              <a:rPr lang="es-AR" sz="2400" b="1" dirty="0" smtClean="0">
                <a:solidFill>
                  <a:srgbClr val="00B050"/>
                </a:solidFill>
              </a:rPr>
              <a:t> </a:t>
            </a:r>
            <a:r>
              <a:rPr lang="es-AR" sz="2400" b="1" dirty="0">
                <a:solidFill>
                  <a:srgbClr val="00B050"/>
                </a:solidFill>
              </a:rPr>
              <a:t>Auditados por </a:t>
            </a:r>
            <a:r>
              <a:rPr lang="es-AR" sz="2400" b="1" dirty="0" smtClean="0">
                <a:solidFill>
                  <a:srgbClr val="00B050"/>
                </a:solidFill>
              </a:rPr>
              <a:t>AGN</a:t>
            </a:r>
          </a:p>
          <a:p>
            <a:pPr algn="ctr"/>
            <a:r>
              <a:rPr lang="es-AR" b="1" dirty="0">
                <a:solidFill>
                  <a:srgbClr val="00B050"/>
                </a:solidFill>
              </a:rPr>
              <a:t/>
            </a:r>
            <a:br>
              <a:rPr lang="es-AR" b="1" dirty="0">
                <a:solidFill>
                  <a:srgbClr val="00B050"/>
                </a:solidFill>
              </a:rPr>
            </a:br>
            <a:endParaRPr lang="es-AR" b="1" dirty="0" smtClean="0">
              <a:solidFill>
                <a:srgbClr val="00B050"/>
              </a:solidFill>
            </a:endParaRPr>
          </a:p>
          <a:p>
            <a:endParaRPr lang="es-AR" sz="1600" b="1" dirty="0">
              <a:solidFill>
                <a:schemeClr val="accent1">
                  <a:lumMod val="75000"/>
                </a:schemeClr>
              </a:solidFill>
            </a:endParaRPr>
          </a:p>
          <a:p>
            <a:endParaRPr lang="es-AR" sz="1600" b="1" dirty="0" smtClean="0">
              <a:solidFill>
                <a:schemeClr val="accent1">
                  <a:lumMod val="75000"/>
                </a:schemeClr>
              </a:solidFill>
            </a:endParaRPr>
          </a:p>
          <a:p>
            <a:endParaRPr lang="es-AR" sz="1600" b="1" dirty="0">
              <a:solidFill>
                <a:schemeClr val="accent1">
                  <a:lumMod val="75000"/>
                </a:schemeClr>
              </a:solidFill>
            </a:endParaRPr>
          </a:p>
          <a:p>
            <a:endParaRPr lang="es-AR" sz="1600" b="1" dirty="0" smtClean="0">
              <a:solidFill>
                <a:schemeClr val="accent1">
                  <a:lumMod val="75000"/>
                </a:schemeClr>
              </a:solidFill>
            </a:endParaRPr>
          </a:p>
          <a:p>
            <a:endParaRPr lang="es-AR" sz="1600" b="1" dirty="0">
              <a:solidFill>
                <a:schemeClr val="accent1">
                  <a:lumMod val="75000"/>
                </a:schemeClr>
              </a:solidFill>
            </a:endParaRPr>
          </a:p>
          <a:p>
            <a:endParaRPr lang="es-AR" sz="1600" b="1" dirty="0" smtClean="0">
              <a:solidFill>
                <a:schemeClr val="accent1">
                  <a:lumMod val="75000"/>
                </a:schemeClr>
              </a:solidFill>
            </a:endParaRPr>
          </a:p>
          <a:p>
            <a:r>
              <a:rPr lang="es-AR" sz="1600" b="1" dirty="0">
                <a:solidFill>
                  <a:schemeClr val="accent1">
                    <a:lumMod val="75000"/>
                  </a:schemeClr>
                </a:solidFill>
              </a:rPr>
              <a:t/>
            </a:r>
            <a:br>
              <a:rPr lang="es-AR" sz="1600" b="1" dirty="0">
                <a:solidFill>
                  <a:schemeClr val="accent1">
                    <a:lumMod val="75000"/>
                  </a:schemeClr>
                </a:solidFill>
              </a:rPr>
            </a:br>
            <a:endParaRPr lang="es-AR" sz="1600" b="1" dirty="0" smtClean="0">
              <a:solidFill>
                <a:schemeClr val="accent1">
                  <a:lumMod val="75000"/>
                </a:schemeClr>
              </a:solidFill>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0708" y="2283718"/>
            <a:ext cx="8410575" cy="1905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652681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Título"/>
          <p:cNvSpPr txBox="1">
            <a:spLocks/>
          </p:cNvSpPr>
          <p:nvPr/>
        </p:nvSpPr>
        <p:spPr>
          <a:xfrm>
            <a:off x="179512" y="987574"/>
            <a:ext cx="8784976" cy="47556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s-AR" sz="3200" b="1" dirty="0">
              <a:solidFill>
                <a:srgbClr val="FF0000"/>
              </a:solidFill>
            </a:endParaRPr>
          </a:p>
        </p:txBody>
      </p:sp>
      <p:sp>
        <p:nvSpPr>
          <p:cNvPr id="4" name="3 Rectángulo"/>
          <p:cNvSpPr/>
          <p:nvPr/>
        </p:nvSpPr>
        <p:spPr>
          <a:xfrm>
            <a:off x="611560" y="1419622"/>
            <a:ext cx="7776864" cy="2339102"/>
          </a:xfrm>
          <a:prstGeom prst="rect">
            <a:avLst/>
          </a:prstGeom>
        </p:spPr>
        <p:txBody>
          <a:bodyPr wrap="square">
            <a:spAutoFit/>
          </a:bodyPr>
          <a:lstStyle/>
          <a:p>
            <a:pPr algn="ctr"/>
            <a:r>
              <a:rPr lang="es-AR" sz="2400" b="1" dirty="0" smtClean="0">
                <a:solidFill>
                  <a:srgbClr val="00B050"/>
                </a:solidFill>
              </a:rPr>
              <a:t>Información </a:t>
            </a:r>
            <a:r>
              <a:rPr lang="es-AR" sz="2400" b="1" dirty="0">
                <a:solidFill>
                  <a:srgbClr val="00B050"/>
                </a:solidFill>
              </a:rPr>
              <a:t>sobre últimos Estados </a:t>
            </a:r>
            <a:r>
              <a:rPr lang="es-AR" sz="2400" b="1" dirty="0" smtClean="0">
                <a:solidFill>
                  <a:srgbClr val="00B050"/>
                </a:solidFill>
              </a:rPr>
              <a:t>Contables</a:t>
            </a:r>
            <a:br>
              <a:rPr lang="es-AR" sz="2400" b="1" dirty="0" smtClean="0">
                <a:solidFill>
                  <a:srgbClr val="00B050"/>
                </a:solidFill>
              </a:rPr>
            </a:br>
            <a:r>
              <a:rPr lang="es-AR" sz="2400" b="1" dirty="0" smtClean="0">
                <a:solidFill>
                  <a:srgbClr val="00B050"/>
                </a:solidFill>
              </a:rPr>
              <a:t> </a:t>
            </a:r>
            <a:r>
              <a:rPr lang="es-AR" sz="2400" b="1" dirty="0">
                <a:solidFill>
                  <a:srgbClr val="00B050"/>
                </a:solidFill>
              </a:rPr>
              <a:t>Auditados por AGN</a:t>
            </a:r>
            <a:r>
              <a:rPr lang="es-AR" b="1" dirty="0"/>
              <a:t/>
            </a:r>
            <a:br>
              <a:rPr lang="es-AR" b="1" dirty="0"/>
            </a:br>
            <a:endParaRPr lang="es-AR" b="1" dirty="0" smtClean="0"/>
          </a:p>
          <a:p>
            <a:r>
              <a:rPr lang="es-AR" sz="1600" b="1" dirty="0" smtClean="0">
                <a:solidFill>
                  <a:schemeClr val="accent1">
                    <a:lumMod val="75000"/>
                  </a:schemeClr>
                </a:solidFill>
              </a:rPr>
              <a:t>Validaciones: </a:t>
            </a:r>
            <a:r>
              <a:rPr lang="es-AR" sz="1600" b="1" dirty="0">
                <a:solidFill>
                  <a:schemeClr val="accent1">
                    <a:lumMod val="75000"/>
                  </a:schemeClr>
                </a:solidFill>
              </a:rPr>
              <a:t/>
            </a:r>
            <a:br>
              <a:rPr lang="es-AR" sz="1600" b="1" dirty="0">
                <a:solidFill>
                  <a:schemeClr val="accent1">
                    <a:lumMod val="75000"/>
                  </a:schemeClr>
                </a:solidFill>
              </a:rPr>
            </a:br>
            <a:r>
              <a:rPr lang="es-AR" sz="1600" dirty="0" smtClean="0">
                <a:solidFill>
                  <a:schemeClr val="accent1">
                    <a:lumMod val="75000"/>
                  </a:schemeClr>
                </a:solidFill>
              </a:rPr>
              <a:t>El </a:t>
            </a:r>
            <a:r>
              <a:rPr lang="es-AR" sz="1600" dirty="0">
                <a:solidFill>
                  <a:schemeClr val="accent1">
                    <a:lumMod val="75000"/>
                  </a:schemeClr>
                </a:solidFill>
              </a:rPr>
              <a:t>campo Fecha de Dictamen no puede ser mayor que la fecha del día de carga. </a:t>
            </a:r>
            <a:endParaRPr lang="es-AR" sz="1600" dirty="0" smtClean="0">
              <a:solidFill>
                <a:schemeClr val="accent1">
                  <a:lumMod val="75000"/>
                </a:schemeClr>
              </a:solidFill>
            </a:endParaRPr>
          </a:p>
          <a:p>
            <a:r>
              <a:rPr lang="es-AR" sz="1600" dirty="0">
                <a:solidFill>
                  <a:schemeClr val="accent1">
                    <a:lumMod val="75000"/>
                  </a:schemeClr>
                </a:solidFill>
              </a:rPr>
              <a:t/>
            </a:r>
            <a:br>
              <a:rPr lang="es-AR" sz="1600" dirty="0">
                <a:solidFill>
                  <a:schemeClr val="accent1">
                    <a:lumMod val="75000"/>
                  </a:schemeClr>
                </a:solidFill>
              </a:rPr>
            </a:br>
            <a:r>
              <a:rPr lang="es-AR" sz="1600" b="1" dirty="0">
                <a:solidFill>
                  <a:schemeClr val="accent1">
                    <a:lumMod val="75000"/>
                  </a:schemeClr>
                </a:solidFill>
              </a:rPr>
              <a:t>Al momento de enviar el formulario de EECC a la CGN, el sistema verificará si la entidad ha cargado información sobre sus EECC Auditados para el ejercicio</a:t>
            </a:r>
            <a:r>
              <a:rPr lang="es-AR" sz="1600" b="1" dirty="0" smtClean="0">
                <a:solidFill>
                  <a:schemeClr val="accent1">
                    <a:lumMod val="75000"/>
                  </a:schemeClr>
                </a:solidFill>
              </a:rPr>
              <a:t>.</a:t>
            </a:r>
            <a:endParaRPr lang="es-AR" sz="2400" b="1" dirty="0">
              <a:solidFill>
                <a:schemeClr val="accent1">
                  <a:lumMod val="75000"/>
                </a:schemeClr>
              </a:solidFill>
            </a:endParaRPr>
          </a:p>
        </p:txBody>
      </p:sp>
    </p:spTree>
    <p:extLst>
      <p:ext uri="{BB962C8B-B14F-4D97-AF65-F5344CB8AC3E}">
        <p14:creationId xmlns:p14="http://schemas.microsoft.com/office/powerpoint/2010/main" val="35437420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idx="4294967295"/>
          </p:nvPr>
        </p:nvSpPr>
        <p:spPr>
          <a:xfrm>
            <a:off x="0" y="915566"/>
            <a:ext cx="8496300" cy="485775"/>
          </a:xfrm>
          <a:prstGeom prst="rect">
            <a:avLst/>
          </a:prstGeom>
        </p:spPr>
        <p:txBody>
          <a:bodyPr>
            <a:noAutofit/>
          </a:bodyPr>
          <a:lstStyle/>
          <a:p>
            <a:r>
              <a:rPr lang="es-AR" sz="4000" b="1" dirty="0" smtClean="0">
                <a:solidFill>
                  <a:schemeClr val="accent1">
                    <a:lumMod val="75000"/>
                  </a:schemeClr>
                </a:solidFill>
              </a:rPr>
              <a:t>Marco Normativo</a:t>
            </a:r>
            <a:endParaRPr lang="es-AR" sz="4000" b="1" dirty="0">
              <a:solidFill>
                <a:schemeClr val="accent1">
                  <a:lumMod val="75000"/>
                </a:schemeClr>
              </a:solidFill>
            </a:endParaRPr>
          </a:p>
        </p:txBody>
      </p:sp>
      <p:sp>
        <p:nvSpPr>
          <p:cNvPr id="3" name="2 Rectángulo"/>
          <p:cNvSpPr/>
          <p:nvPr/>
        </p:nvSpPr>
        <p:spPr>
          <a:xfrm>
            <a:off x="560252" y="1779662"/>
            <a:ext cx="7992888" cy="2769989"/>
          </a:xfrm>
          <a:prstGeom prst="rect">
            <a:avLst/>
          </a:prstGeom>
        </p:spPr>
        <p:txBody>
          <a:bodyPr wrap="square">
            <a:spAutoFit/>
          </a:bodyPr>
          <a:lstStyle/>
          <a:p>
            <a:pPr marL="342900" lvl="0" indent="-342900">
              <a:buFont typeface="Arial" panose="020B0604020202020204" pitchFamily="34" charset="0"/>
              <a:buChar char="•"/>
            </a:pPr>
            <a:r>
              <a:rPr lang="es-AR" sz="2400" b="1" dirty="0" smtClean="0">
                <a:solidFill>
                  <a:schemeClr val="accent1">
                    <a:lumMod val="75000"/>
                  </a:schemeClr>
                </a:solidFill>
              </a:rPr>
              <a:t>Resolución de Cierre Ejercicio Res </a:t>
            </a:r>
            <a:r>
              <a:rPr lang="es-AR" sz="2400" b="1" dirty="0">
                <a:solidFill>
                  <a:schemeClr val="accent1">
                    <a:lumMod val="75000"/>
                  </a:schemeClr>
                </a:solidFill>
              </a:rPr>
              <a:t>SH Nº </a:t>
            </a:r>
            <a:r>
              <a:rPr lang="es-AR" sz="2400" b="1" dirty="0" smtClean="0">
                <a:solidFill>
                  <a:schemeClr val="accent1">
                    <a:lumMod val="75000"/>
                  </a:schemeClr>
                </a:solidFill>
              </a:rPr>
              <a:t>246/2022</a:t>
            </a:r>
          </a:p>
          <a:p>
            <a:pPr marL="342900" indent="-342900">
              <a:buFont typeface="Arial" panose="020B0604020202020204" pitchFamily="34" charset="0"/>
              <a:buChar char="•"/>
            </a:pPr>
            <a:r>
              <a:rPr lang="es-AR" sz="2400" b="1" dirty="0" smtClean="0">
                <a:solidFill>
                  <a:schemeClr val="accent1">
                    <a:lumMod val="75000"/>
                  </a:schemeClr>
                </a:solidFill>
              </a:rPr>
              <a:t>Manual </a:t>
            </a:r>
            <a:r>
              <a:rPr lang="es-AR" sz="2400" b="1" dirty="0">
                <a:solidFill>
                  <a:schemeClr val="accent1">
                    <a:lumMod val="75000"/>
                  </a:schemeClr>
                </a:solidFill>
              </a:rPr>
              <a:t>de Cierre de ejercicio </a:t>
            </a:r>
            <a:r>
              <a:rPr lang="es-AR" sz="2400" b="1" dirty="0" smtClean="0">
                <a:solidFill>
                  <a:schemeClr val="accent1">
                    <a:lumMod val="75000"/>
                  </a:schemeClr>
                </a:solidFill>
              </a:rPr>
              <a:t>Disp. 71/10 CGN y sus modificatorias  </a:t>
            </a:r>
          </a:p>
          <a:p>
            <a:r>
              <a:rPr lang="es-AR" sz="1400" dirty="0" smtClean="0">
                <a:solidFill>
                  <a:schemeClr val="accent1">
                    <a:lumMod val="75000"/>
                  </a:schemeClr>
                </a:solidFill>
              </a:rPr>
              <a:t>         </a:t>
            </a:r>
            <a:r>
              <a:rPr lang="es-AR" sz="1400" dirty="0" smtClean="0">
                <a:solidFill>
                  <a:schemeClr val="accent1">
                    <a:lumMod val="75000"/>
                  </a:schemeClr>
                </a:solidFill>
                <a:hlinkClick r:id="rId3"/>
              </a:rPr>
              <a:t>https</a:t>
            </a:r>
            <a:r>
              <a:rPr lang="es-AR" sz="1400" dirty="0">
                <a:solidFill>
                  <a:schemeClr val="accent1">
                    <a:lumMod val="75000"/>
                  </a:schemeClr>
                </a:solidFill>
                <a:hlinkClick r:id="rId3"/>
              </a:rPr>
              <a:t>://</a:t>
            </a:r>
            <a:r>
              <a:rPr lang="es-AR" sz="1400" dirty="0" smtClean="0">
                <a:solidFill>
                  <a:schemeClr val="accent1">
                    <a:lumMod val="75000"/>
                  </a:schemeClr>
                </a:solidFill>
                <a:hlinkClick r:id="rId3"/>
              </a:rPr>
              <a:t>www.argentina.gob.ar/economia/sechacienda/cgn/normativa-cierre</a:t>
            </a:r>
            <a:endParaRPr lang="es-AR" sz="1400" dirty="0" smtClean="0">
              <a:solidFill>
                <a:schemeClr val="accent1">
                  <a:lumMod val="75000"/>
                </a:schemeClr>
              </a:solidFill>
            </a:endParaRPr>
          </a:p>
          <a:p>
            <a:endParaRPr lang="es-AR" sz="1400" dirty="0" smtClean="0">
              <a:solidFill>
                <a:schemeClr val="accent1">
                  <a:lumMod val="75000"/>
                </a:schemeClr>
              </a:solidFill>
            </a:endParaRPr>
          </a:p>
          <a:p>
            <a:pPr marL="342900" indent="-342900">
              <a:buFont typeface="Arial" panose="020B0604020202020204" pitchFamily="34" charset="0"/>
              <a:buChar char="•"/>
            </a:pPr>
            <a:r>
              <a:rPr lang="es-AR" sz="2400" b="1" dirty="0" smtClean="0">
                <a:solidFill>
                  <a:schemeClr val="accent1">
                    <a:lumMod val="75000"/>
                  </a:schemeClr>
                </a:solidFill>
              </a:rPr>
              <a:t>Pautas para la presentación del cierre de ejercicio 2022 Disp. 7/2022 CGN</a:t>
            </a:r>
          </a:p>
          <a:p>
            <a:r>
              <a:rPr lang="es-AR" sz="1400" dirty="0">
                <a:solidFill>
                  <a:schemeClr val="accent1">
                    <a:lumMod val="75000"/>
                  </a:schemeClr>
                </a:solidFill>
              </a:rPr>
              <a:t> </a:t>
            </a:r>
            <a:r>
              <a:rPr lang="es-AR" sz="1400" dirty="0" smtClean="0">
                <a:solidFill>
                  <a:schemeClr val="accent1">
                    <a:lumMod val="75000"/>
                  </a:schemeClr>
                </a:solidFill>
              </a:rPr>
              <a:t>          </a:t>
            </a:r>
            <a:r>
              <a:rPr lang="es-AR" sz="1400" dirty="0" smtClean="0">
                <a:solidFill>
                  <a:schemeClr val="accent1">
                    <a:lumMod val="75000"/>
                  </a:schemeClr>
                </a:solidFill>
                <a:hlinkClick r:id="rId4"/>
              </a:rPr>
              <a:t>https</a:t>
            </a:r>
            <a:r>
              <a:rPr lang="es-AR" sz="1400" dirty="0">
                <a:solidFill>
                  <a:schemeClr val="accent1">
                    <a:lumMod val="75000"/>
                  </a:schemeClr>
                </a:solidFill>
                <a:hlinkClick r:id="rId4"/>
              </a:rPr>
              <a:t>://</a:t>
            </a:r>
            <a:r>
              <a:rPr lang="es-AR" sz="1400" dirty="0" smtClean="0">
                <a:solidFill>
                  <a:schemeClr val="accent1">
                    <a:lumMod val="75000"/>
                  </a:schemeClr>
                </a:solidFill>
                <a:hlinkClick r:id="rId4"/>
              </a:rPr>
              <a:t>www.argentina.gob.ar/economia/sechacienda/cgn/disposiciones2022</a:t>
            </a:r>
            <a:endParaRPr lang="es-AR" sz="1400" dirty="0" smtClean="0">
              <a:solidFill>
                <a:schemeClr val="accent1">
                  <a:lumMod val="75000"/>
                </a:schemeClr>
              </a:solidFill>
            </a:endParaRPr>
          </a:p>
          <a:p>
            <a:endParaRPr lang="es-AR" sz="1200" dirty="0"/>
          </a:p>
        </p:txBody>
      </p:sp>
    </p:spTree>
    <p:extLst>
      <p:ext uri="{BB962C8B-B14F-4D97-AF65-F5344CB8AC3E}">
        <p14:creationId xmlns:p14="http://schemas.microsoft.com/office/powerpoint/2010/main" val="27530653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Título"/>
          <p:cNvSpPr txBox="1">
            <a:spLocks/>
          </p:cNvSpPr>
          <p:nvPr/>
        </p:nvSpPr>
        <p:spPr>
          <a:xfrm>
            <a:off x="179512" y="987574"/>
            <a:ext cx="8784976" cy="47556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s-AR" sz="3200" b="1" dirty="0">
              <a:solidFill>
                <a:srgbClr val="FF0000"/>
              </a:solidFill>
            </a:endParaRPr>
          </a:p>
        </p:txBody>
      </p:sp>
      <p:sp>
        <p:nvSpPr>
          <p:cNvPr id="4" name="3 Rectángulo"/>
          <p:cNvSpPr/>
          <p:nvPr/>
        </p:nvSpPr>
        <p:spPr>
          <a:xfrm>
            <a:off x="683568" y="1275606"/>
            <a:ext cx="7920880" cy="2800767"/>
          </a:xfrm>
          <a:prstGeom prst="rect">
            <a:avLst/>
          </a:prstGeom>
        </p:spPr>
        <p:txBody>
          <a:bodyPr wrap="square">
            <a:spAutoFit/>
          </a:bodyPr>
          <a:lstStyle/>
          <a:p>
            <a:pPr algn="ctr"/>
            <a:r>
              <a:rPr lang="es-AR" sz="2400" b="1" dirty="0" smtClean="0">
                <a:solidFill>
                  <a:schemeClr val="accent6">
                    <a:lumMod val="75000"/>
                  </a:schemeClr>
                </a:solidFill>
              </a:rPr>
              <a:t>Integración </a:t>
            </a:r>
            <a:r>
              <a:rPr lang="es-AR" sz="2400" b="1" dirty="0">
                <a:solidFill>
                  <a:schemeClr val="accent6">
                    <a:lumMod val="75000"/>
                  </a:schemeClr>
                </a:solidFill>
              </a:rPr>
              <a:t>Patrimonial</a:t>
            </a:r>
            <a:r>
              <a:rPr lang="es-AR" sz="1600" b="1" dirty="0">
                <a:solidFill>
                  <a:schemeClr val="accent1">
                    <a:lumMod val="75000"/>
                  </a:schemeClr>
                </a:solidFill>
              </a:rPr>
              <a:t/>
            </a:r>
            <a:br>
              <a:rPr lang="es-AR" sz="1600" b="1" dirty="0">
                <a:solidFill>
                  <a:schemeClr val="accent1">
                    <a:lumMod val="75000"/>
                  </a:schemeClr>
                </a:solidFill>
              </a:rPr>
            </a:br>
            <a:endParaRPr lang="es-AR" sz="1600" b="1" dirty="0" smtClean="0">
              <a:solidFill>
                <a:schemeClr val="accent1">
                  <a:lumMod val="75000"/>
                </a:schemeClr>
              </a:solidFill>
            </a:endParaRPr>
          </a:p>
          <a:p>
            <a:r>
              <a:rPr lang="es-AR" sz="1600" dirty="0" smtClean="0">
                <a:solidFill>
                  <a:schemeClr val="accent1">
                    <a:lumMod val="75000"/>
                  </a:schemeClr>
                </a:solidFill>
              </a:rPr>
              <a:t>Se deberá </a:t>
            </a:r>
            <a:r>
              <a:rPr lang="es-AR" sz="1600" dirty="0">
                <a:solidFill>
                  <a:schemeClr val="accent1">
                    <a:lumMod val="75000"/>
                  </a:schemeClr>
                </a:solidFill>
              </a:rPr>
              <a:t>informar </a:t>
            </a:r>
            <a:r>
              <a:rPr lang="es-AR" sz="1600" dirty="0" smtClean="0">
                <a:solidFill>
                  <a:schemeClr val="accent1">
                    <a:lumMod val="75000"/>
                  </a:schemeClr>
                </a:solidFill>
              </a:rPr>
              <a:t>el </a:t>
            </a:r>
            <a:r>
              <a:rPr lang="es-AR" sz="1600" dirty="0">
                <a:solidFill>
                  <a:schemeClr val="accent1">
                    <a:lumMod val="75000"/>
                  </a:schemeClr>
                </a:solidFill>
              </a:rPr>
              <a:t>Patrimonio Neto, el Porcentaje de Integración Estatal y como está compuesto, con su correspondiente desagregación y detalle. </a:t>
            </a:r>
            <a:endParaRPr lang="es-AR" sz="1600" dirty="0" smtClean="0">
              <a:solidFill>
                <a:schemeClr val="accent1">
                  <a:lumMod val="75000"/>
                </a:schemeClr>
              </a:solidFill>
            </a:endParaRPr>
          </a:p>
          <a:p>
            <a:r>
              <a:rPr lang="es-AR" sz="1600" dirty="0">
                <a:solidFill>
                  <a:schemeClr val="accent1">
                    <a:lumMod val="75000"/>
                  </a:schemeClr>
                </a:solidFill>
              </a:rPr>
              <a:t/>
            </a:r>
            <a:br>
              <a:rPr lang="es-AR" sz="1600" dirty="0">
                <a:solidFill>
                  <a:schemeClr val="accent1">
                    <a:lumMod val="75000"/>
                  </a:schemeClr>
                </a:solidFill>
              </a:rPr>
            </a:br>
            <a:r>
              <a:rPr lang="es-AR" sz="1600" dirty="0" smtClean="0">
                <a:solidFill>
                  <a:schemeClr val="accent1">
                    <a:lumMod val="75000"/>
                  </a:schemeClr>
                </a:solidFill>
              </a:rPr>
              <a:t>Se cargará </a:t>
            </a:r>
            <a:r>
              <a:rPr lang="es-AR" sz="1600" dirty="0">
                <a:solidFill>
                  <a:schemeClr val="accent1">
                    <a:lumMod val="75000"/>
                  </a:schemeClr>
                </a:solidFill>
              </a:rPr>
              <a:t>primero la información correspondiente al Patrimonio Neto y el Porcentaje de Integración Estatal, luego, deberá guardar esta información para, posteriormente, cargar el detalle de la Composición Patrimonial. </a:t>
            </a:r>
            <a:endParaRPr lang="es-AR" sz="1600" dirty="0" smtClean="0">
              <a:solidFill>
                <a:schemeClr val="accent1">
                  <a:lumMod val="75000"/>
                </a:schemeClr>
              </a:solidFill>
            </a:endParaRPr>
          </a:p>
          <a:p>
            <a:endParaRPr lang="es-AR" sz="1600" b="1" dirty="0" smtClean="0">
              <a:solidFill>
                <a:schemeClr val="accent1">
                  <a:lumMod val="75000"/>
                </a:schemeClr>
              </a:solidFill>
            </a:endParaRPr>
          </a:p>
          <a:p>
            <a:pPr marL="742950" lvl="2" indent="-285750">
              <a:buFont typeface="Arial" panose="020B0604020202020204" pitchFamily="34" charset="0"/>
              <a:buChar char="•"/>
            </a:pPr>
            <a:endParaRPr lang="es-AR" sz="2400" b="1" dirty="0">
              <a:solidFill>
                <a:schemeClr val="accent1">
                  <a:lumMod val="75000"/>
                </a:schemeClr>
              </a:solidFill>
            </a:endParaRPr>
          </a:p>
        </p:txBody>
      </p:sp>
    </p:spTree>
    <p:extLst>
      <p:ext uri="{BB962C8B-B14F-4D97-AF65-F5344CB8AC3E}">
        <p14:creationId xmlns:p14="http://schemas.microsoft.com/office/powerpoint/2010/main" val="38118545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Título"/>
          <p:cNvSpPr txBox="1">
            <a:spLocks/>
          </p:cNvSpPr>
          <p:nvPr/>
        </p:nvSpPr>
        <p:spPr>
          <a:xfrm>
            <a:off x="179512" y="987574"/>
            <a:ext cx="8784976" cy="47556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s-AR" sz="3200" b="1" dirty="0">
              <a:solidFill>
                <a:srgbClr val="FF0000"/>
              </a:solidFill>
            </a:endParaRPr>
          </a:p>
        </p:txBody>
      </p:sp>
      <p:sp>
        <p:nvSpPr>
          <p:cNvPr id="4" name="3 Rectángulo"/>
          <p:cNvSpPr/>
          <p:nvPr/>
        </p:nvSpPr>
        <p:spPr>
          <a:xfrm>
            <a:off x="683568" y="1275606"/>
            <a:ext cx="7920880" cy="1323439"/>
          </a:xfrm>
          <a:prstGeom prst="rect">
            <a:avLst/>
          </a:prstGeom>
        </p:spPr>
        <p:txBody>
          <a:bodyPr wrap="square">
            <a:spAutoFit/>
          </a:bodyPr>
          <a:lstStyle/>
          <a:p>
            <a:pPr algn="ctr"/>
            <a:r>
              <a:rPr lang="es-AR" sz="2400" b="1" dirty="0" smtClean="0">
                <a:solidFill>
                  <a:schemeClr val="accent6">
                    <a:lumMod val="75000"/>
                  </a:schemeClr>
                </a:solidFill>
              </a:rPr>
              <a:t>Integración </a:t>
            </a:r>
            <a:r>
              <a:rPr lang="es-AR" sz="2400" b="1" dirty="0">
                <a:solidFill>
                  <a:schemeClr val="accent6">
                    <a:lumMod val="75000"/>
                  </a:schemeClr>
                </a:solidFill>
              </a:rPr>
              <a:t>Patrimonial</a:t>
            </a:r>
            <a:r>
              <a:rPr lang="es-AR" sz="1600" b="1" dirty="0">
                <a:solidFill>
                  <a:schemeClr val="accent1">
                    <a:lumMod val="75000"/>
                  </a:schemeClr>
                </a:solidFill>
              </a:rPr>
              <a:t/>
            </a:r>
            <a:br>
              <a:rPr lang="es-AR" sz="1600" b="1" dirty="0">
                <a:solidFill>
                  <a:schemeClr val="accent1">
                    <a:lumMod val="75000"/>
                  </a:schemeClr>
                </a:solidFill>
              </a:rPr>
            </a:br>
            <a:endParaRPr lang="es-AR" sz="1600" b="1" dirty="0" smtClean="0">
              <a:solidFill>
                <a:schemeClr val="accent1">
                  <a:lumMod val="75000"/>
                </a:schemeClr>
              </a:solidFill>
            </a:endParaRPr>
          </a:p>
          <a:p>
            <a:endParaRPr lang="es-AR" sz="1600" b="1" dirty="0" smtClean="0">
              <a:solidFill>
                <a:schemeClr val="accent1">
                  <a:lumMod val="75000"/>
                </a:schemeClr>
              </a:solidFill>
            </a:endParaRPr>
          </a:p>
          <a:p>
            <a:pPr marL="742950" lvl="2" indent="-285750">
              <a:buFont typeface="Arial" panose="020B0604020202020204" pitchFamily="34" charset="0"/>
              <a:buChar char="•"/>
            </a:pPr>
            <a:endParaRPr lang="es-AR" sz="2400" b="1" dirty="0">
              <a:solidFill>
                <a:schemeClr val="accent1">
                  <a:lumMod val="75000"/>
                </a:schemeClr>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3413" y="1955651"/>
            <a:ext cx="7877175" cy="2200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1 Rectángulo"/>
          <p:cNvSpPr/>
          <p:nvPr/>
        </p:nvSpPr>
        <p:spPr>
          <a:xfrm>
            <a:off x="683568" y="3723878"/>
            <a:ext cx="1152128" cy="216024"/>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sz="1200" dirty="0" smtClean="0">
                <a:solidFill>
                  <a:schemeClr val="tx1"/>
                </a:solidFill>
              </a:rPr>
              <a:t>10,000</a:t>
            </a:r>
            <a:endParaRPr lang="es-AR" sz="1200" dirty="0">
              <a:solidFill>
                <a:schemeClr val="tx1"/>
              </a:solidFill>
            </a:endParaRPr>
          </a:p>
        </p:txBody>
      </p:sp>
      <p:sp>
        <p:nvSpPr>
          <p:cNvPr id="5" name="4 Flecha abajo"/>
          <p:cNvSpPr/>
          <p:nvPr/>
        </p:nvSpPr>
        <p:spPr>
          <a:xfrm rot="7609013">
            <a:off x="8343259" y="3811807"/>
            <a:ext cx="338188" cy="5961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22768821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Título"/>
          <p:cNvSpPr txBox="1">
            <a:spLocks/>
          </p:cNvSpPr>
          <p:nvPr/>
        </p:nvSpPr>
        <p:spPr>
          <a:xfrm>
            <a:off x="179512" y="987574"/>
            <a:ext cx="8784976" cy="47556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s-AR" sz="3200" b="1" dirty="0">
              <a:solidFill>
                <a:srgbClr val="FF0000"/>
              </a:solidFill>
            </a:endParaRPr>
          </a:p>
        </p:txBody>
      </p:sp>
      <p:sp>
        <p:nvSpPr>
          <p:cNvPr id="4" name="3 Rectángulo"/>
          <p:cNvSpPr/>
          <p:nvPr/>
        </p:nvSpPr>
        <p:spPr>
          <a:xfrm>
            <a:off x="683568" y="1275606"/>
            <a:ext cx="7920880" cy="1077218"/>
          </a:xfrm>
          <a:prstGeom prst="rect">
            <a:avLst/>
          </a:prstGeom>
        </p:spPr>
        <p:txBody>
          <a:bodyPr wrap="square">
            <a:spAutoFit/>
          </a:bodyPr>
          <a:lstStyle/>
          <a:p>
            <a:pPr algn="ctr"/>
            <a:r>
              <a:rPr lang="es-AR" sz="2400" b="1" dirty="0" smtClean="0">
                <a:solidFill>
                  <a:schemeClr val="accent6">
                    <a:lumMod val="75000"/>
                  </a:schemeClr>
                </a:solidFill>
              </a:rPr>
              <a:t>Integración </a:t>
            </a:r>
            <a:r>
              <a:rPr lang="es-AR" sz="2400" b="1" dirty="0">
                <a:solidFill>
                  <a:schemeClr val="accent6">
                    <a:lumMod val="75000"/>
                  </a:schemeClr>
                </a:solidFill>
              </a:rPr>
              <a:t>Patrimonial</a:t>
            </a:r>
            <a:r>
              <a:rPr lang="es-AR" sz="1600" b="1" dirty="0">
                <a:solidFill>
                  <a:schemeClr val="accent1">
                    <a:lumMod val="75000"/>
                  </a:schemeClr>
                </a:solidFill>
              </a:rPr>
              <a:t/>
            </a:r>
            <a:br>
              <a:rPr lang="es-AR" sz="1600" b="1" dirty="0">
                <a:solidFill>
                  <a:schemeClr val="accent1">
                    <a:lumMod val="75000"/>
                  </a:schemeClr>
                </a:solidFill>
              </a:rPr>
            </a:br>
            <a:endParaRPr lang="es-AR" sz="1600" b="1" dirty="0" smtClean="0">
              <a:solidFill>
                <a:schemeClr val="accent1">
                  <a:lumMod val="75000"/>
                </a:schemeClr>
              </a:solidFill>
            </a:endParaRPr>
          </a:p>
          <a:p>
            <a:pPr marL="742950" lvl="2" indent="-285750">
              <a:buFont typeface="Arial" panose="020B0604020202020204" pitchFamily="34" charset="0"/>
              <a:buChar char="•"/>
            </a:pPr>
            <a:endParaRPr lang="es-AR" sz="2400" b="1" dirty="0">
              <a:solidFill>
                <a:schemeClr val="accent1">
                  <a:lumMod val="75000"/>
                </a:schemeClr>
              </a:solidFill>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2963" y="1873349"/>
            <a:ext cx="7458075" cy="2714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768821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915566"/>
            <a:ext cx="8568952" cy="3816429"/>
          </a:xfrm>
          <a:prstGeom prst="rect">
            <a:avLst/>
          </a:prstGeom>
        </p:spPr>
        <p:txBody>
          <a:bodyPr wrap="square">
            <a:spAutoFit/>
          </a:bodyPr>
          <a:lstStyle/>
          <a:p>
            <a:pPr algn="ctr"/>
            <a:r>
              <a:rPr lang="es-AR" sz="2400" b="1" dirty="0" smtClean="0">
                <a:solidFill>
                  <a:schemeClr val="accent6">
                    <a:lumMod val="75000"/>
                  </a:schemeClr>
                </a:solidFill>
              </a:rPr>
              <a:t>Integración </a:t>
            </a:r>
            <a:r>
              <a:rPr lang="es-AR" sz="2400" b="1" dirty="0">
                <a:solidFill>
                  <a:schemeClr val="accent6">
                    <a:lumMod val="75000"/>
                  </a:schemeClr>
                </a:solidFill>
              </a:rPr>
              <a:t>Patrimonial</a:t>
            </a:r>
            <a:r>
              <a:rPr lang="es-AR" sz="1600" b="1" dirty="0">
                <a:solidFill>
                  <a:schemeClr val="accent6">
                    <a:lumMod val="75000"/>
                  </a:schemeClr>
                </a:solidFill>
              </a:rPr>
              <a:t/>
            </a:r>
            <a:br>
              <a:rPr lang="es-AR" sz="1600" b="1" dirty="0">
                <a:solidFill>
                  <a:schemeClr val="accent6">
                    <a:lumMod val="75000"/>
                  </a:schemeClr>
                </a:solidFill>
              </a:rPr>
            </a:br>
            <a:endParaRPr lang="es-AR" sz="1600" b="1" dirty="0">
              <a:solidFill>
                <a:schemeClr val="accent6">
                  <a:lumMod val="75000"/>
                </a:schemeClr>
              </a:solidFill>
            </a:endParaRPr>
          </a:p>
          <a:p>
            <a:r>
              <a:rPr lang="es-AR" sz="1600" b="1" dirty="0" smtClean="0">
                <a:solidFill>
                  <a:schemeClr val="accent1">
                    <a:lumMod val="75000"/>
                  </a:schemeClr>
                </a:solidFill>
              </a:rPr>
              <a:t>Validaciones</a:t>
            </a:r>
            <a:r>
              <a:rPr lang="es-AR" sz="1600" b="1" dirty="0">
                <a:solidFill>
                  <a:schemeClr val="accent1">
                    <a:lumMod val="75000"/>
                  </a:schemeClr>
                </a:solidFill>
              </a:rPr>
              <a:t/>
            </a:r>
            <a:br>
              <a:rPr lang="es-AR" sz="1600" b="1" dirty="0">
                <a:solidFill>
                  <a:schemeClr val="accent1">
                    <a:lumMod val="75000"/>
                  </a:schemeClr>
                </a:solidFill>
              </a:rPr>
            </a:br>
            <a:r>
              <a:rPr lang="es-AR" sz="1600" dirty="0">
                <a:solidFill>
                  <a:schemeClr val="accent1">
                    <a:lumMod val="75000"/>
                  </a:schemeClr>
                </a:solidFill>
              </a:rPr>
              <a:t>La sumatoria de los porcentajes de integración informados en la Composición Patrimonial debe corresponderse con el Porcentaje total de Integración Estatal</a:t>
            </a:r>
            <a:r>
              <a:rPr lang="es-AR" sz="1600" dirty="0" smtClean="0">
                <a:solidFill>
                  <a:schemeClr val="accent1">
                    <a:lumMod val="75000"/>
                  </a:schemeClr>
                </a:solidFill>
              </a:rPr>
              <a:t>.</a:t>
            </a:r>
          </a:p>
          <a:p>
            <a:r>
              <a:rPr lang="es-AR" sz="1600" dirty="0" smtClean="0">
                <a:solidFill>
                  <a:schemeClr val="accent1">
                    <a:lumMod val="75000"/>
                  </a:schemeClr>
                </a:solidFill>
              </a:rPr>
              <a:t> </a:t>
            </a:r>
            <a:r>
              <a:rPr lang="es-AR" sz="1600" dirty="0">
                <a:solidFill>
                  <a:schemeClr val="accent1">
                    <a:lumMod val="75000"/>
                  </a:schemeClr>
                </a:solidFill>
              </a:rPr>
              <a:t/>
            </a:r>
            <a:br>
              <a:rPr lang="es-AR" sz="1600" dirty="0">
                <a:solidFill>
                  <a:schemeClr val="accent1">
                    <a:lumMod val="75000"/>
                  </a:schemeClr>
                </a:solidFill>
              </a:rPr>
            </a:br>
            <a:r>
              <a:rPr lang="es-AR" sz="1600" dirty="0">
                <a:solidFill>
                  <a:schemeClr val="accent1">
                    <a:lumMod val="75000"/>
                  </a:schemeClr>
                </a:solidFill>
              </a:rPr>
              <a:t>Para informar las Entidades correspondientes a los detalles de la Composición Patrimonial, se debe seleccionar alguna entidad de la Administración Pública, tales como organismos, Ministerios, Empresas, Fondos Fiduciarios, Otros Entes, etc., de la lista de valores disponible. </a:t>
            </a:r>
            <a:endParaRPr lang="es-AR" sz="1600" dirty="0" smtClean="0">
              <a:solidFill>
                <a:schemeClr val="accent1">
                  <a:lumMod val="75000"/>
                </a:schemeClr>
              </a:solidFill>
            </a:endParaRPr>
          </a:p>
          <a:p>
            <a:r>
              <a:rPr lang="es-AR" sz="1600" dirty="0">
                <a:solidFill>
                  <a:schemeClr val="accent1">
                    <a:lumMod val="75000"/>
                  </a:schemeClr>
                </a:solidFill>
              </a:rPr>
              <a:t/>
            </a:r>
            <a:br>
              <a:rPr lang="es-AR" sz="1600" dirty="0">
                <a:solidFill>
                  <a:schemeClr val="accent1">
                    <a:lumMod val="75000"/>
                  </a:schemeClr>
                </a:solidFill>
              </a:rPr>
            </a:br>
            <a:r>
              <a:rPr lang="es-AR" sz="1600" b="1" dirty="0" smtClean="0">
                <a:solidFill>
                  <a:schemeClr val="accent1">
                    <a:lumMod val="75000"/>
                  </a:schemeClr>
                </a:solidFill>
              </a:rPr>
              <a:t>Al </a:t>
            </a:r>
            <a:r>
              <a:rPr lang="es-AR" sz="1600" b="1" dirty="0">
                <a:solidFill>
                  <a:schemeClr val="accent1">
                    <a:lumMod val="75000"/>
                  </a:schemeClr>
                </a:solidFill>
              </a:rPr>
              <a:t>momento de enviar un formulario de EECC a la CGN, el sistema verificará si la empresa ha informado su integración patrimonial. </a:t>
            </a:r>
          </a:p>
          <a:p>
            <a:endParaRPr lang="es-AR" dirty="0"/>
          </a:p>
          <a:p>
            <a:pPr marL="742950" lvl="2" indent="-285750">
              <a:buFont typeface="Arial" panose="020B0604020202020204" pitchFamily="34" charset="0"/>
              <a:buChar char="•"/>
            </a:pPr>
            <a:endParaRPr lang="es-AR" sz="2400" b="1" dirty="0">
              <a:solidFill>
                <a:schemeClr val="accent1">
                  <a:lumMod val="75000"/>
                </a:schemeClr>
              </a:solidFill>
            </a:endParaRPr>
          </a:p>
        </p:txBody>
      </p:sp>
    </p:spTree>
    <p:extLst>
      <p:ext uri="{BB962C8B-B14F-4D97-AF65-F5344CB8AC3E}">
        <p14:creationId xmlns:p14="http://schemas.microsoft.com/office/powerpoint/2010/main" val="28605744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915566"/>
            <a:ext cx="8568952" cy="3600986"/>
          </a:xfrm>
          <a:prstGeom prst="rect">
            <a:avLst/>
          </a:prstGeom>
        </p:spPr>
        <p:txBody>
          <a:bodyPr wrap="square">
            <a:spAutoFit/>
          </a:bodyPr>
          <a:lstStyle/>
          <a:p>
            <a:pPr algn="ctr"/>
            <a:r>
              <a:rPr lang="es-AR" sz="2400" b="1" dirty="0" smtClean="0">
                <a:solidFill>
                  <a:srgbClr val="92D050"/>
                </a:solidFill>
              </a:rPr>
              <a:t>Inversiones Financieras</a:t>
            </a:r>
            <a:endParaRPr lang="es-AR" sz="1600" b="1" dirty="0">
              <a:solidFill>
                <a:srgbClr val="92D050"/>
              </a:solidFill>
            </a:endParaRPr>
          </a:p>
          <a:p>
            <a:endParaRPr lang="es-AR" dirty="0" smtClean="0"/>
          </a:p>
          <a:p>
            <a:endParaRPr lang="es-AR" dirty="0" smtClean="0"/>
          </a:p>
          <a:p>
            <a:pPr marL="285750" indent="-285750">
              <a:buFont typeface="Wingdings" panose="05000000000000000000" pitchFamily="2" charset="2"/>
              <a:buChar char="Ø"/>
            </a:pPr>
            <a:r>
              <a:rPr lang="es-AR" dirty="0" smtClean="0">
                <a:solidFill>
                  <a:schemeClr val="tx2"/>
                </a:solidFill>
              </a:rPr>
              <a:t>Disposición CGN N° 8/2022. Cuadro N° 15 “ Inventario de Inversiones Financieras”</a:t>
            </a:r>
          </a:p>
          <a:p>
            <a:pPr marL="285750" indent="-285750">
              <a:buFont typeface="Wingdings" panose="05000000000000000000" pitchFamily="2" charset="2"/>
              <a:buChar char="Ø"/>
            </a:pPr>
            <a:r>
              <a:rPr lang="es-AR" dirty="0" smtClean="0">
                <a:solidFill>
                  <a:schemeClr val="tx2"/>
                </a:solidFill>
              </a:rPr>
              <a:t>Se amplía el alcance a Fondos Fiduciarios y Otros Entes</a:t>
            </a:r>
          </a:p>
          <a:p>
            <a:pPr marL="285750" indent="-285750">
              <a:buFont typeface="Wingdings" panose="05000000000000000000" pitchFamily="2" charset="2"/>
              <a:buChar char="Ø"/>
            </a:pPr>
            <a:r>
              <a:rPr lang="es-AR" dirty="0">
                <a:solidFill>
                  <a:schemeClr val="tx2"/>
                </a:solidFill>
              </a:rPr>
              <a:t>4to trimestre: </a:t>
            </a:r>
            <a:r>
              <a:rPr lang="es-AR" smtClean="0">
                <a:solidFill>
                  <a:schemeClr val="tx2"/>
                </a:solidFill>
              </a:rPr>
              <a:t>fecha límite 28 </a:t>
            </a:r>
            <a:r>
              <a:rPr lang="es-AR" dirty="0">
                <a:solidFill>
                  <a:schemeClr val="tx2"/>
                </a:solidFill>
              </a:rPr>
              <a:t>de febrero de 2023</a:t>
            </a:r>
          </a:p>
          <a:p>
            <a:pPr marL="285750" indent="-285750">
              <a:buFont typeface="Wingdings" panose="05000000000000000000" pitchFamily="2" charset="2"/>
              <a:buChar char="Ø"/>
            </a:pPr>
            <a:r>
              <a:rPr lang="es-AR" dirty="0" smtClean="0">
                <a:solidFill>
                  <a:schemeClr val="tx2"/>
                </a:solidFill>
              </a:rPr>
              <a:t>Resto de los trimestres: entrega hasta 10 días posteriores al cierre del trimestre</a:t>
            </a:r>
          </a:p>
          <a:p>
            <a:pPr marL="285750" indent="-285750">
              <a:buFont typeface="Wingdings" panose="05000000000000000000" pitchFamily="2" charset="2"/>
              <a:buChar char="Ø"/>
            </a:pPr>
            <a:r>
              <a:rPr lang="es-AR" dirty="0" smtClean="0">
                <a:solidFill>
                  <a:schemeClr val="tx2"/>
                </a:solidFill>
              </a:rPr>
              <a:t>Carga manual. Disponible en SIFEP a partir de febrero 2023</a:t>
            </a:r>
          </a:p>
          <a:p>
            <a:pPr marL="285750" indent="-285750">
              <a:buFont typeface="Wingdings" panose="05000000000000000000" pitchFamily="2" charset="2"/>
              <a:buChar char="Ø"/>
            </a:pPr>
            <a:r>
              <a:rPr lang="es-AR" dirty="0" smtClean="0">
                <a:solidFill>
                  <a:schemeClr val="tx2"/>
                </a:solidFill>
              </a:rPr>
              <a:t>Consultas: </a:t>
            </a:r>
            <a:r>
              <a:rPr lang="es-AR" b="1" dirty="0" smtClean="0">
                <a:solidFill>
                  <a:schemeClr val="tx2"/>
                </a:solidFill>
              </a:rPr>
              <a:t>inversionesfinancieras@mecon.gov.ar</a:t>
            </a:r>
          </a:p>
          <a:p>
            <a:endParaRPr lang="es-AR" dirty="0"/>
          </a:p>
          <a:p>
            <a:endParaRPr lang="es-AR" dirty="0"/>
          </a:p>
          <a:p>
            <a:pPr marL="742950" lvl="2" indent="-285750">
              <a:buFont typeface="Arial" panose="020B0604020202020204" pitchFamily="34" charset="0"/>
              <a:buChar char="•"/>
            </a:pPr>
            <a:endParaRPr lang="es-AR" sz="2400" b="1" dirty="0">
              <a:solidFill>
                <a:schemeClr val="accent1">
                  <a:lumMod val="75000"/>
                </a:schemeClr>
              </a:solidFill>
            </a:endParaRPr>
          </a:p>
        </p:txBody>
      </p:sp>
    </p:spTree>
    <p:extLst>
      <p:ext uri="{BB962C8B-B14F-4D97-AF65-F5344CB8AC3E}">
        <p14:creationId xmlns:p14="http://schemas.microsoft.com/office/powerpoint/2010/main" val="27501682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idx="4294967295"/>
          </p:nvPr>
        </p:nvSpPr>
        <p:spPr>
          <a:xfrm>
            <a:off x="251520" y="950913"/>
            <a:ext cx="8640960" cy="468709"/>
          </a:xfrm>
          <a:prstGeom prst="rect">
            <a:avLst/>
          </a:prstGeom>
        </p:spPr>
        <p:txBody>
          <a:bodyPr/>
          <a:lstStyle/>
          <a:p>
            <a:r>
              <a:rPr lang="es-AR" b="1" dirty="0" smtClean="0">
                <a:solidFill>
                  <a:schemeClr val="tx2">
                    <a:lumMod val="75000"/>
                  </a:schemeClr>
                </a:solidFill>
              </a:rPr>
              <a:t>¡Muchas gracias!</a:t>
            </a:r>
            <a:br>
              <a:rPr lang="es-AR" b="1" dirty="0" smtClean="0">
                <a:solidFill>
                  <a:schemeClr val="tx2">
                    <a:lumMod val="75000"/>
                  </a:schemeClr>
                </a:solidFill>
              </a:rPr>
            </a:br>
            <a:r>
              <a:rPr lang="es-AR" sz="2800" b="1" dirty="0" smtClean="0">
                <a:solidFill>
                  <a:schemeClr val="tx2">
                    <a:lumMod val="75000"/>
                  </a:schemeClr>
                </a:solidFill>
              </a:rPr>
              <a:t> </a:t>
            </a:r>
            <a:r>
              <a:rPr lang="es-AR" b="1" dirty="0">
                <a:solidFill>
                  <a:schemeClr val="tx2">
                    <a:lumMod val="75000"/>
                  </a:schemeClr>
                </a:solidFill>
              </a:rPr>
              <a:t/>
            </a:r>
            <a:br>
              <a:rPr lang="es-AR" b="1" dirty="0">
                <a:solidFill>
                  <a:schemeClr val="tx2">
                    <a:lumMod val="75000"/>
                  </a:schemeClr>
                </a:solidFill>
              </a:rPr>
            </a:br>
            <a:r>
              <a:rPr lang="es-AR" sz="3600" b="1" dirty="0" smtClean="0">
                <a:solidFill>
                  <a:schemeClr val="tx2">
                    <a:lumMod val="75000"/>
                  </a:schemeClr>
                </a:solidFill>
              </a:rPr>
              <a:t>Pueden contactarnos en </a:t>
            </a:r>
            <a:r>
              <a:rPr lang="es-AR" sz="3200" b="1" dirty="0" smtClean="0">
                <a:solidFill>
                  <a:schemeClr val="tx2">
                    <a:lumMod val="75000"/>
                  </a:schemeClr>
                </a:solidFill>
              </a:rPr>
              <a:t/>
            </a:r>
            <a:br>
              <a:rPr lang="es-AR" sz="3200" b="1" dirty="0" smtClean="0">
                <a:solidFill>
                  <a:schemeClr val="tx2">
                    <a:lumMod val="75000"/>
                  </a:schemeClr>
                </a:solidFill>
              </a:rPr>
            </a:br>
            <a:r>
              <a:rPr lang="es-AR" sz="3600" b="1" dirty="0" smtClean="0">
                <a:solidFill>
                  <a:schemeClr val="tx2">
                    <a:lumMod val="75000"/>
                  </a:schemeClr>
                </a:solidFill>
              </a:rPr>
              <a:t> </a:t>
            </a:r>
            <a:r>
              <a:rPr lang="es-AR" sz="2800" b="1" dirty="0" smtClean="0">
                <a:solidFill>
                  <a:schemeClr val="tx2">
                    <a:lumMod val="75000"/>
                  </a:schemeClr>
                </a:solidFill>
                <a:hlinkClick r:id="rId3"/>
              </a:rPr>
              <a:t>sifepdaif@mecon.gov.ar</a:t>
            </a:r>
            <a:r>
              <a:rPr lang="es-AR" sz="2800" b="1" dirty="0" smtClean="0">
                <a:solidFill>
                  <a:schemeClr val="tx2">
                    <a:lumMod val="75000"/>
                  </a:schemeClr>
                </a:solidFill>
              </a:rPr>
              <a:t>      por AIF</a:t>
            </a:r>
            <a:br>
              <a:rPr lang="es-AR" sz="2800" b="1" dirty="0" smtClean="0">
                <a:solidFill>
                  <a:schemeClr val="tx2">
                    <a:lumMod val="75000"/>
                  </a:schemeClr>
                </a:solidFill>
              </a:rPr>
            </a:br>
            <a:r>
              <a:rPr lang="es-AR" sz="2800" b="1" dirty="0" smtClean="0">
                <a:solidFill>
                  <a:schemeClr val="tx2">
                    <a:lumMod val="75000"/>
                  </a:schemeClr>
                </a:solidFill>
              </a:rPr>
              <a:t>    </a:t>
            </a:r>
            <a:r>
              <a:rPr lang="es-AR" sz="2800" b="1" dirty="0" smtClean="0">
                <a:solidFill>
                  <a:schemeClr val="tx2">
                    <a:lumMod val="75000"/>
                  </a:schemeClr>
                </a:solidFill>
                <a:hlinkClick r:id="rId4"/>
              </a:rPr>
              <a:t>sifepdpc@mecon.gov.ar</a:t>
            </a:r>
            <a:r>
              <a:rPr lang="es-AR" sz="2800" b="1" dirty="0" smtClean="0">
                <a:solidFill>
                  <a:schemeClr val="tx2">
                    <a:lumMod val="75000"/>
                  </a:schemeClr>
                </a:solidFill>
              </a:rPr>
              <a:t>       por EECC</a:t>
            </a:r>
            <a:br>
              <a:rPr lang="es-AR" sz="2800" b="1" dirty="0" smtClean="0">
                <a:solidFill>
                  <a:schemeClr val="tx2">
                    <a:lumMod val="75000"/>
                  </a:schemeClr>
                </a:solidFill>
              </a:rPr>
            </a:br>
            <a:r>
              <a:rPr lang="es-AR" sz="2800" b="1" dirty="0" smtClean="0">
                <a:solidFill>
                  <a:schemeClr val="tx2">
                    <a:lumMod val="75000"/>
                  </a:schemeClr>
                </a:solidFill>
                <a:hlinkClick r:id="rId5"/>
              </a:rPr>
              <a:t>inversionesfinancieras@mecon.gov.ar</a:t>
            </a:r>
            <a:r>
              <a:rPr lang="es-AR" sz="2800" b="1" dirty="0" smtClean="0">
                <a:solidFill>
                  <a:schemeClr val="tx2">
                    <a:lumMod val="75000"/>
                  </a:schemeClr>
                </a:solidFill>
              </a:rPr>
              <a:t>  por Cuadro 15</a:t>
            </a:r>
            <a:endParaRPr lang="es-AR" sz="2800" b="1" dirty="0">
              <a:solidFill>
                <a:schemeClr val="tx2">
                  <a:lumMod val="75000"/>
                </a:schemeClr>
              </a:solidFill>
            </a:endParaRPr>
          </a:p>
        </p:txBody>
      </p:sp>
    </p:spTree>
    <p:extLst>
      <p:ext uri="{BB962C8B-B14F-4D97-AF65-F5344CB8AC3E}">
        <p14:creationId xmlns:p14="http://schemas.microsoft.com/office/powerpoint/2010/main" val="1296413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467544" y="1438275"/>
            <a:ext cx="8229600" cy="690563"/>
          </a:xfrm>
          <a:prstGeom prst="rect">
            <a:avLst/>
          </a:prstGeom>
        </p:spPr>
        <p:txBody>
          <a:bodyPr>
            <a:normAutofit fontScale="90000"/>
          </a:bodyPr>
          <a:lstStyle/>
          <a:p>
            <a:r>
              <a:rPr lang="es-AR" b="1" dirty="0" smtClean="0">
                <a:solidFill>
                  <a:schemeClr val="accent1">
                    <a:lumMod val="75000"/>
                  </a:schemeClr>
                </a:solidFill>
              </a:rPr>
              <a:t>Presentación de cuadros de cierre e información complementaria</a:t>
            </a:r>
            <a:endParaRPr lang="es-AR" sz="3600" b="1" dirty="0">
              <a:solidFill>
                <a:schemeClr val="accent1">
                  <a:lumMod val="75000"/>
                </a:schemeClr>
              </a:solidFill>
            </a:endParaRPr>
          </a:p>
        </p:txBody>
      </p:sp>
      <p:sp>
        <p:nvSpPr>
          <p:cNvPr id="3" name="2 CuadroTexto"/>
          <p:cNvSpPr txBox="1"/>
          <p:nvPr/>
        </p:nvSpPr>
        <p:spPr>
          <a:xfrm>
            <a:off x="2411760" y="2787774"/>
            <a:ext cx="4104456" cy="1077218"/>
          </a:xfrm>
          <a:prstGeom prst="rect">
            <a:avLst/>
          </a:prstGeom>
          <a:noFill/>
        </p:spPr>
        <p:txBody>
          <a:bodyPr wrap="square" rtlCol="0">
            <a:spAutoFit/>
          </a:bodyPr>
          <a:lstStyle/>
          <a:p>
            <a:pPr algn="ctr"/>
            <a:r>
              <a:rPr lang="es-AR" sz="3200" b="1" dirty="0" smtClean="0">
                <a:effectLst>
                  <a:outerShdw blurRad="38100" dist="38100" dir="2700000" algn="tl">
                    <a:srgbClr val="000000">
                      <a:alpha val="43137"/>
                    </a:srgbClr>
                  </a:outerShdw>
                </a:effectLst>
              </a:rPr>
              <a:t>FECHA LÍMITE:</a:t>
            </a:r>
          </a:p>
          <a:p>
            <a:pPr algn="ctr"/>
            <a:r>
              <a:rPr lang="es-AR" sz="3200" b="1" dirty="0" smtClean="0">
                <a:effectLst>
                  <a:outerShdw blurRad="38100" dist="38100" dir="2700000" algn="tl">
                    <a:srgbClr val="000000">
                      <a:alpha val="43137"/>
                    </a:srgbClr>
                  </a:outerShdw>
                </a:effectLst>
              </a:rPr>
              <a:t> 28 DE FEBRERO 2022</a:t>
            </a:r>
            <a:endParaRPr lang="es-AR" sz="3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01548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518864" y="1546225"/>
            <a:ext cx="8229600" cy="528638"/>
          </a:xfrm>
          <a:prstGeom prst="rect">
            <a:avLst/>
          </a:prstGeom>
        </p:spPr>
        <p:txBody>
          <a:bodyPr>
            <a:noAutofit/>
          </a:bodyPr>
          <a:lstStyle/>
          <a:p>
            <a:pPr algn="l"/>
            <a:r>
              <a:rPr lang="es-AR" sz="3200" b="1" dirty="0" smtClean="0">
                <a:solidFill>
                  <a:srgbClr val="0070C0"/>
                </a:solidFill>
              </a:rPr>
              <a:t>Deben presentar a través de SIFEP:</a:t>
            </a:r>
            <a:br>
              <a:rPr lang="es-AR" sz="3200" b="1" dirty="0" smtClean="0">
                <a:solidFill>
                  <a:srgbClr val="0070C0"/>
                </a:solidFill>
              </a:rPr>
            </a:br>
            <a:r>
              <a:rPr lang="es-AR" sz="1800" b="1" dirty="0" smtClean="0">
                <a:solidFill>
                  <a:srgbClr val="0070C0"/>
                </a:solidFill>
              </a:rPr>
              <a:t/>
            </a:r>
            <a:br>
              <a:rPr lang="es-AR" sz="1800" b="1" dirty="0" smtClean="0">
                <a:solidFill>
                  <a:srgbClr val="0070C0"/>
                </a:solidFill>
              </a:rPr>
            </a:br>
            <a:r>
              <a:rPr lang="es-AR" sz="2000" dirty="0" smtClean="0">
                <a:solidFill>
                  <a:srgbClr val="0070C0"/>
                </a:solidFill>
              </a:rPr>
              <a:t>Cuadro </a:t>
            </a:r>
            <a:r>
              <a:rPr lang="es-AR" sz="2000" dirty="0">
                <a:solidFill>
                  <a:srgbClr val="0070C0"/>
                </a:solidFill>
              </a:rPr>
              <a:t>10.2, 10.2.1, 10.2.2, 10.2.3 (Ahorro Inversión Financiamiento y cuadros anexos)</a:t>
            </a:r>
            <a:br>
              <a:rPr lang="es-AR" sz="2000" dirty="0">
                <a:solidFill>
                  <a:srgbClr val="0070C0"/>
                </a:solidFill>
              </a:rPr>
            </a:br>
            <a:r>
              <a:rPr lang="es-AR" sz="2000" dirty="0">
                <a:solidFill>
                  <a:srgbClr val="0070C0"/>
                </a:solidFill>
              </a:rPr>
              <a:t>Cuadro </a:t>
            </a:r>
            <a:r>
              <a:rPr lang="es-AR" sz="2000" dirty="0" smtClean="0">
                <a:solidFill>
                  <a:srgbClr val="0070C0"/>
                </a:solidFill>
              </a:rPr>
              <a:t>6 - Estado de la Deuda Pública Indirecta</a:t>
            </a:r>
            <a:br>
              <a:rPr lang="es-AR" sz="2000" dirty="0" smtClean="0">
                <a:solidFill>
                  <a:srgbClr val="0070C0"/>
                </a:solidFill>
              </a:rPr>
            </a:br>
            <a:r>
              <a:rPr lang="es-AR" sz="2000" dirty="0" smtClean="0">
                <a:solidFill>
                  <a:srgbClr val="0070C0"/>
                </a:solidFill>
              </a:rPr>
              <a:t>Estados Contables (Balance, Estado de Resultados, Estado de Evolución de Patrimonio Neto, Estado de Origen y aplicación de Fondos)</a:t>
            </a:r>
            <a:br>
              <a:rPr lang="es-AR" sz="2000" dirty="0" smtClean="0">
                <a:solidFill>
                  <a:srgbClr val="0070C0"/>
                </a:solidFill>
              </a:rPr>
            </a:br>
            <a:r>
              <a:rPr lang="es-AR" sz="2000" dirty="0" smtClean="0">
                <a:solidFill>
                  <a:srgbClr val="0070C0"/>
                </a:solidFill>
              </a:rPr>
              <a:t>Cuadro 15 - Inventario de Inversiones Financieras</a:t>
            </a:r>
            <a:endParaRPr lang="es-AR" sz="2000" dirty="0">
              <a:solidFill>
                <a:srgbClr val="0070C0"/>
              </a:solidFill>
            </a:endParaRPr>
          </a:p>
        </p:txBody>
      </p:sp>
      <p:sp>
        <p:nvSpPr>
          <p:cNvPr id="6" name="Rectangle 1"/>
          <p:cNvSpPr>
            <a:spLocks noChangeArrowheads="1"/>
          </p:cNvSpPr>
          <p:nvPr/>
        </p:nvSpPr>
        <p:spPr bwMode="auto">
          <a:xfrm>
            <a:off x="2323854" y="272055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AR" altLang="es-AR"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1 Título"/>
          <p:cNvSpPr txBox="1">
            <a:spLocks/>
          </p:cNvSpPr>
          <p:nvPr/>
        </p:nvSpPr>
        <p:spPr>
          <a:xfrm>
            <a:off x="467544" y="915566"/>
            <a:ext cx="8229600" cy="529568"/>
          </a:xfrm>
          <a:prstGeom prst="rect">
            <a:avLst/>
          </a:prstGeom>
        </p:spPr>
        <p:txBody>
          <a:bodyP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AR" sz="4000" b="1" dirty="0" smtClean="0">
                <a:solidFill>
                  <a:schemeClr val="accent4">
                    <a:lumMod val="75000"/>
                  </a:schemeClr>
                </a:solidFill>
              </a:rPr>
              <a:t>Empresas Públicas</a:t>
            </a:r>
            <a:endParaRPr lang="es-AR" sz="4000" b="1" dirty="0">
              <a:solidFill>
                <a:schemeClr val="accent4">
                  <a:lumMod val="75000"/>
                </a:schemeClr>
              </a:solidFill>
            </a:endParaRPr>
          </a:p>
        </p:txBody>
      </p:sp>
    </p:spTree>
    <p:extLst>
      <p:ext uri="{BB962C8B-B14F-4D97-AF65-F5344CB8AC3E}">
        <p14:creationId xmlns:p14="http://schemas.microsoft.com/office/powerpoint/2010/main" val="10191087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302840" y="699542"/>
            <a:ext cx="8229600" cy="528637"/>
          </a:xfrm>
          <a:prstGeom prst="rect">
            <a:avLst/>
          </a:prstGeom>
        </p:spPr>
        <p:txBody>
          <a:bodyPr>
            <a:normAutofit fontScale="90000"/>
          </a:bodyPr>
          <a:lstStyle/>
          <a:p>
            <a:r>
              <a:rPr lang="es-AR" sz="4000" b="1" dirty="0" smtClean="0">
                <a:solidFill>
                  <a:schemeClr val="accent6">
                    <a:lumMod val="75000"/>
                  </a:schemeClr>
                </a:solidFill>
              </a:rPr>
              <a:t>Fondos Fiduciarios</a:t>
            </a:r>
            <a:endParaRPr lang="es-AR" sz="4000" b="1" dirty="0">
              <a:solidFill>
                <a:schemeClr val="accent6">
                  <a:lumMod val="75000"/>
                </a:schemeClr>
              </a:solidFill>
            </a:endParaRPr>
          </a:p>
        </p:txBody>
      </p:sp>
      <p:sp>
        <p:nvSpPr>
          <p:cNvPr id="5" name="1 Título"/>
          <p:cNvSpPr txBox="1">
            <a:spLocks/>
          </p:cNvSpPr>
          <p:nvPr/>
        </p:nvSpPr>
        <p:spPr>
          <a:xfrm>
            <a:off x="395536" y="1419622"/>
            <a:ext cx="8424936" cy="3168352"/>
          </a:xfrm>
          <a:prstGeom prst="rect">
            <a:avLst/>
          </a:prstGeom>
        </p:spPr>
        <p:txBody>
          <a:bodyPr>
            <a:normAutofit fontScale="8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AR" sz="3200" b="1" dirty="0" smtClean="0">
                <a:solidFill>
                  <a:srgbClr val="0070C0"/>
                </a:solidFill>
              </a:rPr>
              <a:t>Deben presentar a través de SIFEP:</a:t>
            </a:r>
          </a:p>
          <a:p>
            <a:pPr algn="l">
              <a:lnSpc>
                <a:spcPct val="120000"/>
              </a:lnSpc>
            </a:pPr>
            <a:r>
              <a:rPr lang="es-AR" sz="1900" b="1" dirty="0" smtClean="0">
                <a:solidFill>
                  <a:srgbClr val="0070C0"/>
                </a:solidFill>
              </a:rPr>
              <a:t/>
            </a:r>
            <a:br>
              <a:rPr lang="es-AR" sz="1900" b="1" dirty="0" smtClean="0">
                <a:solidFill>
                  <a:srgbClr val="0070C0"/>
                </a:solidFill>
              </a:rPr>
            </a:br>
            <a:r>
              <a:rPr lang="es-AR" sz="2200" dirty="0" smtClean="0">
                <a:solidFill>
                  <a:srgbClr val="0070C0"/>
                </a:solidFill>
              </a:rPr>
              <a:t>Cuadro 10.3, 10.3.1, 10.3.2, 10.3.3, 10.3.4 (Ahorro Inversión Financiamiento y cuadros anexos)</a:t>
            </a:r>
          </a:p>
          <a:p>
            <a:pPr algn="l">
              <a:lnSpc>
                <a:spcPct val="120000"/>
              </a:lnSpc>
            </a:pPr>
            <a:r>
              <a:rPr lang="es-AR" sz="2200" dirty="0">
                <a:solidFill>
                  <a:srgbClr val="0070C0"/>
                </a:solidFill>
              </a:rPr>
              <a:t>Cuadro 15 </a:t>
            </a:r>
            <a:r>
              <a:rPr lang="es-AR" sz="2200" dirty="0" smtClean="0">
                <a:solidFill>
                  <a:srgbClr val="0070C0"/>
                </a:solidFill>
              </a:rPr>
              <a:t>- Inventario </a:t>
            </a:r>
            <a:r>
              <a:rPr lang="es-AR" sz="2200" dirty="0">
                <a:solidFill>
                  <a:srgbClr val="0070C0"/>
                </a:solidFill>
              </a:rPr>
              <a:t>de Inversiones Financieras</a:t>
            </a:r>
            <a:r>
              <a:rPr lang="es-AR" sz="2200" dirty="0" smtClean="0">
                <a:solidFill>
                  <a:srgbClr val="0070C0"/>
                </a:solidFill>
              </a:rPr>
              <a:t/>
            </a:r>
            <a:br>
              <a:rPr lang="es-AR" sz="2200" dirty="0" smtClean="0">
                <a:solidFill>
                  <a:srgbClr val="0070C0"/>
                </a:solidFill>
              </a:rPr>
            </a:br>
            <a:r>
              <a:rPr lang="es-AR" sz="2200" dirty="0" smtClean="0">
                <a:solidFill>
                  <a:srgbClr val="0070C0"/>
                </a:solidFill>
              </a:rPr>
              <a:t>Estados Contables (Balance, Estado de Resultados, Estado de Evolución de Patrimonio Neto, Estado de Origen y aplicación de Fondos)</a:t>
            </a:r>
          </a:p>
          <a:p>
            <a:pPr algn="l">
              <a:lnSpc>
                <a:spcPct val="120000"/>
              </a:lnSpc>
            </a:pPr>
            <a:r>
              <a:rPr lang="es-AR" sz="2200" dirty="0" smtClean="0">
                <a:solidFill>
                  <a:srgbClr val="0070C0"/>
                </a:solidFill>
              </a:rPr>
              <a:t>Información complementaria:  Denominación y saldo de los fondos, fecha y norma legal de constitución, movimientos del ejercicio que se cierra, identificación de los fideicomisarios, contrato de fideicomiso y doc. complementarios</a:t>
            </a:r>
          </a:p>
          <a:p>
            <a:pPr algn="l"/>
            <a:endParaRPr lang="es-AR" sz="3600" b="1" dirty="0">
              <a:solidFill>
                <a:srgbClr val="0070C0"/>
              </a:solidFill>
            </a:endParaRPr>
          </a:p>
        </p:txBody>
      </p:sp>
    </p:spTree>
    <p:extLst>
      <p:ext uri="{BB962C8B-B14F-4D97-AF65-F5344CB8AC3E}">
        <p14:creationId xmlns:p14="http://schemas.microsoft.com/office/powerpoint/2010/main" val="30155791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323528" y="771550"/>
            <a:ext cx="8229600" cy="530225"/>
          </a:xfrm>
          <a:prstGeom prst="rect">
            <a:avLst/>
          </a:prstGeom>
        </p:spPr>
        <p:txBody>
          <a:bodyPr>
            <a:normAutofit fontScale="90000"/>
          </a:bodyPr>
          <a:lstStyle/>
          <a:p>
            <a:r>
              <a:rPr lang="es-AR" sz="4000" b="1" dirty="0" smtClean="0">
                <a:solidFill>
                  <a:srgbClr val="00B050"/>
                </a:solidFill>
              </a:rPr>
              <a:t>Entes Públicos</a:t>
            </a:r>
            <a:endParaRPr lang="es-AR" sz="4000" b="1" dirty="0">
              <a:solidFill>
                <a:srgbClr val="00B050"/>
              </a:solidFill>
            </a:endParaRPr>
          </a:p>
        </p:txBody>
      </p:sp>
      <p:sp>
        <p:nvSpPr>
          <p:cNvPr id="5" name="1 Título"/>
          <p:cNvSpPr txBox="1">
            <a:spLocks/>
          </p:cNvSpPr>
          <p:nvPr/>
        </p:nvSpPr>
        <p:spPr>
          <a:xfrm>
            <a:off x="323528" y="1419622"/>
            <a:ext cx="8229600" cy="2916324"/>
          </a:xfrm>
          <a:prstGeom prst="rect">
            <a:avLst/>
          </a:prstGeom>
        </p:spPr>
        <p:txBody>
          <a:bodyP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AR" sz="3200" b="1" dirty="0" smtClean="0">
                <a:solidFill>
                  <a:srgbClr val="0070C0"/>
                </a:solidFill>
              </a:rPr>
              <a:t>Deben presentar a través de SIFEP:</a:t>
            </a:r>
            <a:br>
              <a:rPr lang="es-AR" sz="3200" b="1" dirty="0" smtClean="0">
                <a:solidFill>
                  <a:srgbClr val="0070C0"/>
                </a:solidFill>
              </a:rPr>
            </a:br>
            <a:r>
              <a:rPr lang="es-AR" sz="2400" dirty="0" smtClean="0">
                <a:solidFill>
                  <a:srgbClr val="0070C0"/>
                </a:solidFill>
              </a:rPr>
              <a:t/>
            </a:r>
            <a:br>
              <a:rPr lang="es-AR" sz="2400" dirty="0" smtClean="0">
                <a:solidFill>
                  <a:srgbClr val="0070C0"/>
                </a:solidFill>
              </a:rPr>
            </a:br>
            <a:r>
              <a:rPr lang="es-AR" sz="2400" dirty="0" smtClean="0">
                <a:solidFill>
                  <a:srgbClr val="0070C0"/>
                </a:solidFill>
              </a:rPr>
              <a:t>Cuadro 10.4, 10.4.1, 10.4.2, 10.4.3 (Ahorro Inversión Financiamiento y cuadros anexos)</a:t>
            </a:r>
            <a:br>
              <a:rPr lang="es-AR" sz="2400" dirty="0" smtClean="0">
                <a:solidFill>
                  <a:srgbClr val="0070C0"/>
                </a:solidFill>
              </a:rPr>
            </a:br>
            <a:r>
              <a:rPr lang="es-AR" sz="2400" dirty="0" smtClean="0">
                <a:solidFill>
                  <a:srgbClr val="0070C0"/>
                </a:solidFill>
              </a:rPr>
              <a:t>Cuadro </a:t>
            </a:r>
            <a:r>
              <a:rPr lang="es-AR" sz="2400" dirty="0">
                <a:solidFill>
                  <a:srgbClr val="0070C0"/>
                </a:solidFill>
              </a:rPr>
              <a:t>6 </a:t>
            </a:r>
            <a:r>
              <a:rPr lang="es-AR" sz="2400" dirty="0" smtClean="0">
                <a:solidFill>
                  <a:srgbClr val="0070C0"/>
                </a:solidFill>
              </a:rPr>
              <a:t>– Estado de la Deuda Pública Indirecta</a:t>
            </a:r>
          </a:p>
          <a:p>
            <a:pPr algn="l"/>
            <a:r>
              <a:rPr lang="es-AR" sz="2400" dirty="0" smtClean="0">
                <a:solidFill>
                  <a:srgbClr val="0070C0"/>
                </a:solidFill>
              </a:rPr>
              <a:t>Estados Contables (Balance, Estado de Resultados, Estado de Evolución de Patrimonio Neto, Estado de Origen y aplicación de Fondos)</a:t>
            </a:r>
          </a:p>
          <a:p>
            <a:pPr algn="l"/>
            <a:r>
              <a:rPr lang="es-AR" sz="2400" dirty="0">
                <a:solidFill>
                  <a:srgbClr val="0070C0"/>
                </a:solidFill>
              </a:rPr>
              <a:t>Cuadro 15 </a:t>
            </a:r>
            <a:r>
              <a:rPr lang="es-AR" sz="2400" dirty="0" smtClean="0">
                <a:solidFill>
                  <a:srgbClr val="0070C0"/>
                </a:solidFill>
              </a:rPr>
              <a:t>- Inventario </a:t>
            </a:r>
            <a:r>
              <a:rPr lang="es-AR" sz="2400" dirty="0">
                <a:solidFill>
                  <a:srgbClr val="0070C0"/>
                </a:solidFill>
              </a:rPr>
              <a:t>de Inversiones Financieras</a:t>
            </a:r>
          </a:p>
        </p:txBody>
      </p:sp>
    </p:spTree>
    <p:extLst>
      <p:ext uri="{BB962C8B-B14F-4D97-AF65-F5344CB8AC3E}">
        <p14:creationId xmlns:p14="http://schemas.microsoft.com/office/powerpoint/2010/main" val="33246632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0" y="915566"/>
            <a:ext cx="8229600" cy="530225"/>
          </a:xfrm>
          <a:prstGeom prst="rect">
            <a:avLst/>
          </a:prstGeom>
        </p:spPr>
        <p:txBody>
          <a:bodyPr>
            <a:normAutofit fontScale="90000"/>
          </a:bodyPr>
          <a:lstStyle/>
          <a:p>
            <a:r>
              <a:rPr lang="es-AR" sz="4000" b="1" dirty="0" smtClean="0">
                <a:solidFill>
                  <a:srgbClr val="0070C0"/>
                </a:solidFill>
              </a:rPr>
              <a:t>Excepción</a:t>
            </a:r>
            <a:endParaRPr lang="es-AR" sz="4000" b="1" dirty="0">
              <a:solidFill>
                <a:srgbClr val="0070C0"/>
              </a:solidFill>
            </a:endParaRPr>
          </a:p>
        </p:txBody>
      </p:sp>
      <p:sp>
        <p:nvSpPr>
          <p:cNvPr id="3" name="2 Marcador de contenido"/>
          <p:cNvSpPr>
            <a:spLocks noGrp="1"/>
          </p:cNvSpPr>
          <p:nvPr>
            <p:ph idx="4294967295"/>
          </p:nvPr>
        </p:nvSpPr>
        <p:spPr>
          <a:xfrm>
            <a:off x="0" y="2500313"/>
            <a:ext cx="8429625" cy="3584575"/>
          </a:xfrm>
          <a:prstGeom prst="rect">
            <a:avLst/>
          </a:prstGeom>
        </p:spPr>
        <p:txBody>
          <a:bodyPr>
            <a:noAutofit/>
          </a:bodyPr>
          <a:lstStyle/>
          <a:p>
            <a:pPr algn="just"/>
            <a:endParaRPr lang="es-AR" sz="1800" dirty="0" smtClean="0">
              <a:solidFill>
                <a:schemeClr val="accent1">
                  <a:lumMod val="75000"/>
                </a:schemeClr>
              </a:solidFill>
            </a:endParaRPr>
          </a:p>
          <a:p>
            <a:pPr algn="just"/>
            <a:endParaRPr lang="es-AR" sz="1800" dirty="0" smtClean="0">
              <a:solidFill>
                <a:schemeClr val="accent1">
                  <a:lumMod val="75000"/>
                </a:schemeClr>
              </a:solidFill>
            </a:endParaRPr>
          </a:p>
        </p:txBody>
      </p:sp>
      <p:sp>
        <p:nvSpPr>
          <p:cNvPr id="5" name="1 Título"/>
          <p:cNvSpPr txBox="1">
            <a:spLocks/>
          </p:cNvSpPr>
          <p:nvPr/>
        </p:nvSpPr>
        <p:spPr>
          <a:xfrm>
            <a:off x="323528" y="1815666"/>
            <a:ext cx="8229600" cy="2052228"/>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s-AR" sz="2000" dirty="0" smtClean="0">
                <a:solidFill>
                  <a:schemeClr val="accent1">
                    <a:lumMod val="75000"/>
                  </a:schemeClr>
                </a:solidFill>
              </a:rPr>
              <a:t>Aquellas entidades no incluidas </a:t>
            </a:r>
            <a:r>
              <a:rPr lang="es-AR" sz="2000" dirty="0">
                <a:solidFill>
                  <a:schemeClr val="accent1">
                    <a:lumMod val="75000"/>
                  </a:schemeClr>
                </a:solidFill>
              </a:rPr>
              <a:t>en el Presupuesto Consolidado del Sector Público Nacional </a:t>
            </a:r>
            <a:r>
              <a:rPr lang="es-AR" sz="2000" dirty="0" smtClean="0">
                <a:solidFill>
                  <a:schemeClr val="accent1">
                    <a:lumMod val="75000"/>
                  </a:schemeClr>
                </a:solidFill>
              </a:rPr>
              <a:t>quedarán </a:t>
            </a:r>
            <a:r>
              <a:rPr lang="es-AR" sz="2000" b="1" u="sng" dirty="0">
                <a:solidFill>
                  <a:schemeClr val="accent1">
                    <a:lumMod val="75000"/>
                  </a:schemeClr>
                </a:solidFill>
              </a:rPr>
              <a:t>eximidos de presentar</a:t>
            </a:r>
            <a:r>
              <a:rPr lang="es-AR" sz="2000" b="1" dirty="0">
                <a:solidFill>
                  <a:schemeClr val="accent1">
                    <a:lumMod val="75000"/>
                  </a:schemeClr>
                </a:solidFill>
              </a:rPr>
              <a:t> </a:t>
            </a:r>
            <a:r>
              <a:rPr lang="es-AR" sz="2000" dirty="0">
                <a:solidFill>
                  <a:schemeClr val="accent1">
                    <a:lumMod val="75000"/>
                  </a:schemeClr>
                </a:solidFill>
              </a:rPr>
              <a:t>información </a:t>
            </a:r>
            <a:r>
              <a:rPr lang="es-AR" sz="2000" dirty="0" smtClean="0">
                <a:solidFill>
                  <a:schemeClr val="accent1">
                    <a:lumMod val="75000"/>
                  </a:schemeClr>
                </a:solidFill>
              </a:rPr>
              <a:t>presupuestaria (AIF)</a:t>
            </a:r>
          </a:p>
          <a:p>
            <a:pPr algn="l"/>
            <a:endParaRPr lang="es-AR" sz="2000" dirty="0">
              <a:solidFill>
                <a:schemeClr val="accent1">
                  <a:lumMod val="75000"/>
                </a:schemeClr>
              </a:solidFill>
            </a:endParaRPr>
          </a:p>
          <a:p>
            <a:pPr algn="just"/>
            <a:r>
              <a:rPr lang="es-AR" sz="2000" dirty="0" smtClean="0">
                <a:solidFill>
                  <a:schemeClr val="accent1">
                    <a:lumMod val="75000"/>
                  </a:schemeClr>
                </a:solidFill>
              </a:rPr>
              <a:t>Deben presentar </a:t>
            </a:r>
            <a:r>
              <a:rPr lang="es-AR" sz="2000" dirty="0">
                <a:solidFill>
                  <a:schemeClr val="accent1">
                    <a:lumMod val="75000"/>
                  </a:schemeClr>
                </a:solidFill>
              </a:rPr>
              <a:t>los Estados Contables así como </a:t>
            </a:r>
            <a:r>
              <a:rPr lang="es-AR" sz="2000" dirty="0" smtClean="0">
                <a:solidFill>
                  <a:schemeClr val="accent1">
                    <a:lumMod val="75000"/>
                  </a:schemeClr>
                </a:solidFill>
              </a:rPr>
              <a:t>la </a:t>
            </a:r>
            <a:r>
              <a:rPr lang="es-AR" sz="2000" dirty="0">
                <a:solidFill>
                  <a:schemeClr val="accent1">
                    <a:lumMod val="75000"/>
                  </a:schemeClr>
                </a:solidFill>
              </a:rPr>
              <a:t>información complementaria que </a:t>
            </a:r>
            <a:r>
              <a:rPr lang="es-AR" sz="2000" dirty="0" smtClean="0">
                <a:solidFill>
                  <a:schemeClr val="accent1">
                    <a:lumMod val="75000"/>
                  </a:schemeClr>
                </a:solidFill>
              </a:rPr>
              <a:t>solicite </a:t>
            </a:r>
            <a:r>
              <a:rPr lang="es-AR" sz="2000" dirty="0">
                <a:solidFill>
                  <a:schemeClr val="accent1">
                    <a:lumMod val="75000"/>
                  </a:schemeClr>
                </a:solidFill>
              </a:rPr>
              <a:t>la Contaduría General de la Nación.</a:t>
            </a:r>
            <a:endParaRPr lang="es-AR" sz="1400" dirty="0">
              <a:solidFill>
                <a:schemeClr val="accent1">
                  <a:lumMod val="75000"/>
                </a:schemeClr>
              </a:solidFill>
            </a:endParaRPr>
          </a:p>
        </p:txBody>
      </p:sp>
    </p:spTree>
    <p:extLst>
      <p:ext uri="{BB962C8B-B14F-4D97-AF65-F5344CB8AC3E}">
        <p14:creationId xmlns:p14="http://schemas.microsoft.com/office/powerpoint/2010/main" val="6951374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107255" y="1088976"/>
            <a:ext cx="8785225" cy="474662"/>
          </a:xfrm>
          <a:prstGeom prst="rect">
            <a:avLst/>
          </a:prstGeom>
        </p:spPr>
        <p:txBody>
          <a:bodyPr>
            <a:noAutofit/>
          </a:bodyPr>
          <a:lstStyle/>
          <a:p>
            <a:r>
              <a:rPr lang="es-AR" sz="3200" b="1" dirty="0" smtClean="0">
                <a:solidFill>
                  <a:srgbClr val="0070C0"/>
                </a:solidFill>
              </a:rPr>
              <a:t>Envío de observaciones - Recepción de Respuestas</a:t>
            </a:r>
            <a:endParaRPr lang="es-AR" sz="3200" b="1" dirty="0">
              <a:solidFill>
                <a:srgbClr val="0070C0"/>
              </a:solidFill>
            </a:endParaRPr>
          </a:p>
        </p:txBody>
      </p:sp>
      <p:sp>
        <p:nvSpPr>
          <p:cNvPr id="3" name="2 Marcador de contenido"/>
          <p:cNvSpPr>
            <a:spLocks noGrp="1"/>
          </p:cNvSpPr>
          <p:nvPr>
            <p:ph idx="4294967295"/>
          </p:nvPr>
        </p:nvSpPr>
        <p:spPr>
          <a:xfrm>
            <a:off x="395536" y="1707654"/>
            <a:ext cx="8429625" cy="1763712"/>
          </a:xfrm>
          <a:prstGeom prst="rect">
            <a:avLst/>
          </a:prstGeom>
        </p:spPr>
        <p:txBody>
          <a:bodyPr>
            <a:noAutofit/>
          </a:bodyPr>
          <a:lstStyle/>
          <a:p>
            <a:pPr algn="just"/>
            <a:r>
              <a:rPr lang="es-AR" sz="1800" b="1" dirty="0" smtClean="0">
                <a:solidFill>
                  <a:schemeClr val="accent1">
                    <a:lumMod val="75000"/>
                  </a:schemeClr>
                </a:solidFill>
              </a:rPr>
              <a:t>Observaciones: Se enviarán por GDE si tienen GDE o Nota en pdf por mail.</a:t>
            </a:r>
          </a:p>
          <a:p>
            <a:pPr algn="just"/>
            <a:r>
              <a:rPr lang="es-AR" sz="1800" b="1" dirty="0" smtClean="0">
                <a:solidFill>
                  <a:schemeClr val="accent1">
                    <a:lumMod val="75000"/>
                  </a:schemeClr>
                </a:solidFill>
              </a:rPr>
              <a:t>Respuestas:</a:t>
            </a:r>
          </a:p>
          <a:p>
            <a:pPr lvl="1" algn="just"/>
            <a:r>
              <a:rPr lang="es-AR" sz="1800" b="1" dirty="0" smtClean="0">
                <a:solidFill>
                  <a:schemeClr val="accent1">
                    <a:lumMod val="75000"/>
                  </a:schemeClr>
                </a:solidFill>
              </a:rPr>
              <a:t>Por GDE</a:t>
            </a:r>
          </a:p>
          <a:p>
            <a:pPr lvl="1" algn="just"/>
            <a:r>
              <a:rPr lang="es-AR" sz="1800" b="1" dirty="0" smtClean="0">
                <a:solidFill>
                  <a:schemeClr val="accent1">
                    <a:lumMod val="75000"/>
                  </a:schemeClr>
                </a:solidFill>
              </a:rPr>
              <a:t>Nota firmada enviada por mail</a:t>
            </a:r>
          </a:p>
          <a:p>
            <a:pPr algn="just"/>
            <a:r>
              <a:rPr lang="es-AR" sz="1800" b="1" dirty="0" smtClean="0">
                <a:solidFill>
                  <a:schemeClr val="accent1">
                    <a:lumMod val="75000"/>
                  </a:schemeClr>
                </a:solidFill>
              </a:rPr>
              <a:t>Reemplazo </a:t>
            </a:r>
            <a:r>
              <a:rPr lang="es-AR" sz="1800" b="1" dirty="0">
                <a:solidFill>
                  <a:schemeClr val="accent1">
                    <a:lumMod val="75000"/>
                  </a:schemeClr>
                </a:solidFill>
              </a:rPr>
              <a:t>de cuadros</a:t>
            </a:r>
            <a:r>
              <a:rPr lang="es-AR" sz="1800" b="1" dirty="0" smtClean="0">
                <a:solidFill>
                  <a:schemeClr val="accent1">
                    <a:lumMod val="75000"/>
                  </a:schemeClr>
                </a:solidFill>
              </a:rPr>
              <a:t>: se deberá cargar y enviar un nuevo cuadro en el SIFEP </a:t>
            </a:r>
            <a:endParaRPr lang="es-AR" sz="1800" b="1" dirty="0">
              <a:solidFill>
                <a:schemeClr val="accent1">
                  <a:lumMod val="75000"/>
                </a:schemeClr>
              </a:solidFill>
            </a:endParaRPr>
          </a:p>
          <a:p>
            <a:pPr algn="just"/>
            <a:endParaRPr lang="es-AR" sz="1800" b="1" dirty="0">
              <a:solidFill>
                <a:schemeClr val="accent1">
                  <a:lumMod val="75000"/>
                </a:schemeClr>
              </a:solidFill>
            </a:endParaRPr>
          </a:p>
          <a:p>
            <a:pPr marL="457200" lvl="1" indent="0" algn="just">
              <a:buNone/>
            </a:pPr>
            <a:endParaRPr lang="es-AR" sz="1600" dirty="0" smtClean="0">
              <a:solidFill>
                <a:schemeClr val="accent1">
                  <a:lumMod val="75000"/>
                </a:schemeClr>
              </a:solidFill>
            </a:endParaRPr>
          </a:p>
        </p:txBody>
      </p:sp>
    </p:spTree>
    <p:extLst>
      <p:ext uri="{BB962C8B-B14F-4D97-AF65-F5344CB8AC3E}">
        <p14:creationId xmlns:p14="http://schemas.microsoft.com/office/powerpoint/2010/main" val="28676479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0" y="987425"/>
            <a:ext cx="8229600" cy="530225"/>
          </a:xfrm>
          <a:prstGeom prst="rect">
            <a:avLst/>
          </a:prstGeom>
        </p:spPr>
        <p:txBody>
          <a:bodyPr>
            <a:normAutofit fontScale="90000"/>
          </a:bodyPr>
          <a:lstStyle/>
          <a:p>
            <a:r>
              <a:rPr lang="es-AR" sz="4000" b="1" dirty="0" smtClean="0">
                <a:solidFill>
                  <a:srgbClr val="0070C0"/>
                </a:solidFill>
              </a:rPr>
              <a:t>Carga mediante SIFEP</a:t>
            </a:r>
            <a:endParaRPr lang="es-AR" sz="4000" b="1" dirty="0">
              <a:solidFill>
                <a:srgbClr val="0070C0"/>
              </a:solidFill>
            </a:endParaRPr>
          </a:p>
        </p:txBody>
      </p:sp>
      <p:sp>
        <p:nvSpPr>
          <p:cNvPr id="3" name="2 Marcador de contenido"/>
          <p:cNvSpPr>
            <a:spLocks noGrp="1"/>
          </p:cNvSpPr>
          <p:nvPr>
            <p:ph idx="4294967295"/>
          </p:nvPr>
        </p:nvSpPr>
        <p:spPr>
          <a:xfrm>
            <a:off x="390847" y="1654175"/>
            <a:ext cx="8429625" cy="2789238"/>
          </a:xfrm>
          <a:prstGeom prst="rect">
            <a:avLst/>
          </a:prstGeom>
        </p:spPr>
        <p:txBody>
          <a:bodyPr>
            <a:noAutofit/>
          </a:bodyPr>
          <a:lstStyle/>
          <a:p>
            <a:pPr algn="just"/>
            <a:r>
              <a:rPr lang="es-AR" sz="2000" dirty="0" smtClean="0">
                <a:solidFill>
                  <a:schemeClr val="accent1">
                    <a:lumMod val="75000"/>
                  </a:schemeClr>
                </a:solidFill>
              </a:rPr>
              <a:t>Se </a:t>
            </a:r>
            <a:r>
              <a:rPr lang="es-AR" sz="2000" dirty="0">
                <a:solidFill>
                  <a:schemeClr val="accent1">
                    <a:lumMod val="75000"/>
                  </a:schemeClr>
                </a:solidFill>
              </a:rPr>
              <a:t>carga información general de contactos en </a:t>
            </a:r>
            <a:r>
              <a:rPr lang="es-AR" sz="2000" dirty="0" smtClean="0">
                <a:solidFill>
                  <a:schemeClr val="accent1">
                    <a:lumMod val="75000"/>
                  </a:schemeClr>
                </a:solidFill>
              </a:rPr>
              <a:t>las opciones </a:t>
            </a:r>
            <a:r>
              <a:rPr lang="es-AR" sz="2000" dirty="0">
                <a:solidFill>
                  <a:schemeClr val="accent1">
                    <a:lumMod val="75000"/>
                  </a:schemeClr>
                </a:solidFill>
              </a:rPr>
              <a:t>DATOS GENERALES, CUENTA </a:t>
            </a:r>
            <a:r>
              <a:rPr lang="es-AR" sz="2000" dirty="0" smtClean="0">
                <a:solidFill>
                  <a:schemeClr val="accent1">
                    <a:lumMod val="75000"/>
                  </a:schemeClr>
                </a:solidFill>
              </a:rPr>
              <a:t>AIF, ESTADOS CONTABLES, </a:t>
            </a:r>
            <a:r>
              <a:rPr lang="es-AR" sz="2000" b="1" dirty="0" smtClean="0">
                <a:solidFill>
                  <a:schemeClr val="accent1">
                    <a:lumMod val="75000"/>
                  </a:schemeClr>
                </a:solidFill>
              </a:rPr>
              <a:t>INTEGRACION PATRIMONIAL Y ÚLTIMOS ESTADOS CONTABLES AUDITADOS POR AGN</a:t>
            </a:r>
            <a:endParaRPr lang="es-AR" sz="2000" b="1" dirty="0">
              <a:solidFill>
                <a:schemeClr val="accent1">
                  <a:lumMod val="75000"/>
                </a:schemeClr>
              </a:solidFill>
            </a:endParaRPr>
          </a:p>
          <a:p>
            <a:pPr algn="just"/>
            <a:r>
              <a:rPr lang="es-AR" sz="2000" dirty="0">
                <a:solidFill>
                  <a:schemeClr val="accent1">
                    <a:lumMod val="75000"/>
                  </a:schemeClr>
                </a:solidFill>
              </a:rPr>
              <a:t>La información </a:t>
            </a:r>
            <a:r>
              <a:rPr lang="es-AR" sz="2000" dirty="0" smtClean="0">
                <a:solidFill>
                  <a:schemeClr val="accent1">
                    <a:lumMod val="75000"/>
                  </a:schemeClr>
                </a:solidFill>
              </a:rPr>
              <a:t>de AIF y ESTADOS CONTABLES se </a:t>
            </a:r>
            <a:r>
              <a:rPr lang="es-AR" sz="2000" dirty="0">
                <a:solidFill>
                  <a:schemeClr val="accent1">
                    <a:lumMod val="75000"/>
                  </a:schemeClr>
                </a:solidFill>
              </a:rPr>
              <a:t>ingresa mediante carga MANUAL y se deben enviar los formularios a la CGN mediante el botón ENVIAR cuando la información esté conformada</a:t>
            </a:r>
          </a:p>
          <a:p>
            <a:pPr algn="just"/>
            <a:r>
              <a:rPr lang="es-AR" sz="2000" dirty="0" smtClean="0">
                <a:solidFill>
                  <a:schemeClr val="accent1">
                    <a:lumMod val="75000"/>
                  </a:schemeClr>
                </a:solidFill>
              </a:rPr>
              <a:t>Una vez completada y guardada la carga el formulario queda en estado INGRESADO.   Recordar proceder al ENVIO para que CGN pueda verlo.</a:t>
            </a:r>
          </a:p>
          <a:p>
            <a:pPr algn="just"/>
            <a:endParaRPr lang="es-AR" sz="2000" dirty="0" smtClean="0">
              <a:solidFill>
                <a:schemeClr val="accent1">
                  <a:lumMod val="75000"/>
                </a:schemeClr>
              </a:solidFill>
            </a:endParaRPr>
          </a:p>
        </p:txBody>
      </p:sp>
    </p:spTree>
    <p:extLst>
      <p:ext uri="{BB962C8B-B14F-4D97-AF65-F5344CB8AC3E}">
        <p14:creationId xmlns:p14="http://schemas.microsoft.com/office/powerpoint/2010/main" val="385864865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3940</TotalTime>
  <Words>660</Words>
  <Application>Microsoft Office PowerPoint</Application>
  <PresentationFormat>Presentación en pantalla (16:9)</PresentationFormat>
  <Paragraphs>145</Paragraphs>
  <Slides>25</Slides>
  <Notes>25</Notes>
  <HiddenSlides>0</HiddenSlides>
  <MMClips>0</MMClips>
  <ScaleCrop>false</ScaleCrop>
  <HeadingPairs>
    <vt:vector size="4" baseType="variant">
      <vt:variant>
        <vt:lpstr>Tema</vt:lpstr>
      </vt:variant>
      <vt:variant>
        <vt:i4>1</vt:i4>
      </vt:variant>
      <vt:variant>
        <vt:lpstr>Títulos de diapositiva</vt:lpstr>
      </vt:variant>
      <vt:variant>
        <vt:i4>25</vt:i4>
      </vt:variant>
    </vt:vector>
  </HeadingPairs>
  <TitlesOfParts>
    <vt:vector size="26" baseType="lpstr">
      <vt:lpstr>1_Tema de Office</vt:lpstr>
      <vt:lpstr>Presentación de PowerPoint</vt:lpstr>
      <vt:lpstr>Marco Normativo</vt:lpstr>
      <vt:lpstr>Presentación de cuadros de cierre e información complementaria</vt:lpstr>
      <vt:lpstr>Deben presentar a través de SIFEP:  Cuadro 10.2, 10.2.1, 10.2.2, 10.2.3 (Ahorro Inversión Financiamiento y cuadros anexos) Cuadro 6 - Estado de la Deuda Pública Indirecta Estados Contables (Balance, Estado de Resultados, Estado de Evolución de Patrimonio Neto, Estado de Origen y aplicación de Fondos) Cuadro 15 - Inventario de Inversiones Financieras</vt:lpstr>
      <vt:lpstr>Fondos Fiduciarios</vt:lpstr>
      <vt:lpstr>Entes Públicos</vt:lpstr>
      <vt:lpstr>Excepción</vt:lpstr>
      <vt:lpstr>Envío de observaciones - Recepción de Respuestas</vt:lpstr>
      <vt:lpstr>Carga mediante SIFEP</vt:lpstr>
      <vt:lpstr>Presentación de PowerPoint</vt:lpstr>
      <vt:lpstr>Presentación de PowerPoint</vt:lpstr>
      <vt:lpstr>Devengado     </vt:lpstr>
      <vt:lpstr>Carga en SIFEP    </vt:lpstr>
      <vt:lpstr>Carga en SIFEP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¡Muchas gracias!   Pueden contactarnos en   sifepdaif@mecon.gov.ar      por AIF     sifepdpc@mecon.gov.ar       por EECC inversionesfinancieras@mecon.gov.ar  por Cuadro 15</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III JORNADA DE CONTADURÍAS JURISDICCIONALES</dc:title>
  <dc:creator>Andrea Nievas</dc:creator>
  <cp:lastModifiedBy>Silvana Molinaro</cp:lastModifiedBy>
  <cp:revision>237</cp:revision>
  <cp:lastPrinted>2017-12-14T18:50:08Z</cp:lastPrinted>
  <dcterms:created xsi:type="dcterms:W3CDTF">2017-10-18T20:01:29Z</dcterms:created>
  <dcterms:modified xsi:type="dcterms:W3CDTF">2022-12-16T12:38:51Z</dcterms:modified>
</cp:coreProperties>
</file>