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Encode Sans" panose="00000500000000000000" pitchFamily="2" charset="0"/>
      <p:regular r:id="rId19"/>
      <p:bold r:id="rId20"/>
    </p:embeddedFont>
    <p:embeddedFont>
      <p:font typeface="Encode Sans Black" panose="00000A00000000000000" pitchFamily="2" charset="0"/>
      <p:bold r:id="rId21"/>
    </p:embeddedFont>
    <p:embeddedFont>
      <p:font typeface="Encode Sans ExtraBold" panose="00000900000000000000" pitchFamily="2" charset="0"/>
      <p:bold r:id="rId22"/>
    </p:embeddedFont>
    <p:embeddedFont>
      <p:font typeface="Encode Sans Medium" panose="00000600000000000000" pitchFamily="2" charset="0"/>
      <p:regular r:id="rId23"/>
      <p:bold r:id="rId24"/>
    </p:embeddedFont>
    <p:embeddedFont>
      <p:font typeface="Encode Sans SemiBold" panose="00000700000000000000" pitchFamily="2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2F2F2"/>
    <a:srgbClr val="0FB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44370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34d299310b_9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34d299310b_9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En la presente filmina/diapositiva vemos que las exportaciones mineras representan un porcentaje significativo sobre el total de exportaciones de las principales provincias mineras. Esto nos tiene que llevar a considerar la siguiente cuestión: ¿Qué harían estas provincias sin minería? Estas provincias no fueron beneficiadas por el modelo económico tradicional de Argentina, centrado en la actividad agropecuaria e industrial del centro del país. Así, la minería representa un importante ingreso de recursos a estas provincias y a los argentinos y argentinas que allí viven, generando trabajos formales y bien remunerados y empleo indirecto a través de proveedores. También, las divisas generadas por la actividad le permiten a la Argentina financiar su crecimiento, la demanda de importaciones de otros sectores, a la vez que le aporta recaudación al fisco.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38a3adf7d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138a3adf7d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385d156f8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g1385d156f8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8a3adf7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g138a3adf7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385d156f8b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g1385d156f8b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x-none"/>
              <a:t>Quedó mal el logo abajo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385d156f8b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g1385d156f8b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x-none"/>
              <a:t>sacar acentro a peru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85d156f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1385d156f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x-none"/>
              <a:t>resources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50" b="1" i="0">
                <a:solidFill>
                  <a:srgbClr val="31B9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>
                <a:solidFill>
                  <a:schemeClr val="dk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" b="1" i="0" u="none" strike="noStrike" cap="none">
                <a:solidFill>
                  <a:srgbClr val="211F1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" b="1" i="0" u="none" strike="noStrike" cap="none">
                <a:solidFill>
                  <a:srgbClr val="6C6E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234" y="0"/>
            <a:ext cx="85087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6"/>
          <p:cNvSpPr txBox="1"/>
          <p:nvPr/>
        </p:nvSpPr>
        <p:spPr>
          <a:xfrm>
            <a:off x="696900" y="1033600"/>
            <a:ext cx="7346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s-ES" sz="4000" b="1" i="0" u="none" strike="noStrike" cap="none" dirty="0">
                <a:solidFill>
                  <a:srgbClr val="00B0F0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阿根廷</a:t>
            </a:r>
            <a:r>
              <a:rPr lang="zh-CN" altLang="es-ES" sz="4000" b="1" i="0" u="none" strike="noStrike" cap="none" dirty="0">
                <a:solidFill>
                  <a:schemeClr val="dk2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的矿业</a:t>
            </a:r>
            <a:r>
              <a:rPr lang="x-none" sz="4000" b="1" i="0" u="none" strike="noStrike" cap="none" dirty="0">
                <a:solidFill>
                  <a:schemeClr val="dk2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 </a:t>
            </a:r>
            <a:endParaRPr sz="4000" b="1" i="0" u="none" strike="noStrike" cap="none" dirty="0">
              <a:solidFill>
                <a:schemeClr val="dk2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109" name="Google Shape;109;p26"/>
          <p:cNvSpPr txBox="1"/>
          <p:nvPr/>
        </p:nvSpPr>
        <p:spPr>
          <a:xfrm>
            <a:off x="725200" y="3183775"/>
            <a:ext cx="17844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2022</a:t>
            </a:r>
            <a:r>
              <a:rPr lang="zh-CN" altLang="es-ES" sz="16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年</a:t>
            </a:r>
            <a:r>
              <a:rPr lang="es-ES" altLang="zh-CN" sz="16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9</a:t>
            </a:r>
            <a:r>
              <a:rPr lang="zh-CN" altLang="es-ES" sz="16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月</a:t>
            </a:r>
            <a:endParaRPr sz="1300"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10" name="Google Shape;11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28215"/>
            <a:ext cx="9144003" cy="9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223755"/>
            <a:ext cx="9144003" cy="919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"/>
          <p:cNvSpPr txBox="1"/>
          <p:nvPr/>
        </p:nvSpPr>
        <p:spPr>
          <a:xfrm>
            <a:off x="624652" y="502947"/>
            <a:ext cx="73887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zh-CN" altLang="es-ES" sz="1800" b="1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各省矿业出口占比，</a:t>
            </a:r>
            <a:r>
              <a:rPr lang="es-ES" altLang="zh-CN" sz="1800" b="1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2021</a:t>
            </a:r>
            <a:r>
              <a:rPr lang="zh-CN" altLang="es-ES" sz="1800" b="1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年</a:t>
            </a:r>
            <a:endParaRPr sz="1800" b="1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21" name="Google Shape;321;p35"/>
          <p:cNvSpPr/>
          <p:nvPr/>
        </p:nvSpPr>
        <p:spPr>
          <a:xfrm>
            <a:off x="719902" y="923570"/>
            <a:ext cx="7605395" cy="0"/>
          </a:xfrm>
          <a:custGeom>
            <a:avLst/>
            <a:gdLst/>
            <a:ahLst/>
            <a:cxnLst/>
            <a:rect l="l" t="t" r="r" b="b"/>
            <a:pathLst>
              <a:path w="7605395" h="120000" extrusionOk="0">
                <a:moveTo>
                  <a:pt x="0" y="0"/>
                </a:moveTo>
                <a:lnTo>
                  <a:pt x="7604772" y="0"/>
                </a:lnTo>
              </a:path>
            </a:pathLst>
          </a:custGeom>
          <a:noFill/>
          <a:ln w="9525" cap="flat" cmpd="sng">
            <a:solidFill>
              <a:srgbClr val="6C6E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5"/>
          <p:cNvSpPr txBox="1"/>
          <p:nvPr/>
        </p:nvSpPr>
        <p:spPr>
          <a:xfrm>
            <a:off x="7383925" y="3691725"/>
            <a:ext cx="123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00">
                <a:solidFill>
                  <a:srgbClr val="666666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Fuente: INDEC</a:t>
            </a:r>
            <a:endParaRPr sz="900">
              <a:solidFill>
                <a:srgbClr val="666666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pic>
        <p:nvPicPr>
          <p:cNvPr id="323" name="Google Shape;3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350" y="1031336"/>
            <a:ext cx="5798575" cy="3091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23755"/>
            <a:ext cx="9144003" cy="9197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2941721" y="3922295"/>
            <a:ext cx="9023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s-ES" sz="700" dirty="0"/>
              <a:t>矿业出口</a:t>
            </a:r>
            <a:endParaRPr lang="es-ES" sz="7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414252" y="3922295"/>
            <a:ext cx="9023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s-ES" sz="700" dirty="0"/>
              <a:t>其他出口</a:t>
            </a:r>
            <a:endParaRPr lang="es-E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 txBox="1"/>
          <p:nvPr/>
        </p:nvSpPr>
        <p:spPr>
          <a:xfrm>
            <a:off x="690082" y="339281"/>
            <a:ext cx="69054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altLang="es-ES" sz="2000" b="1" dirty="0">
                <a:latin typeface="Encode Sans"/>
                <a:ea typeface="Encode Sans"/>
                <a:cs typeface="Encode Sans"/>
                <a:sym typeface="Encode Sans"/>
              </a:rPr>
              <a:t>矿业领域的重要性和潜力</a:t>
            </a:r>
            <a:endParaRPr sz="2000" b="1" dirty="0"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330" name="Google Shape;3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23755"/>
            <a:ext cx="9144003" cy="91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950" y="1004628"/>
            <a:ext cx="3622500" cy="272254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6"/>
          <p:cNvSpPr txBox="1"/>
          <p:nvPr/>
        </p:nvSpPr>
        <p:spPr>
          <a:xfrm>
            <a:off x="605550" y="3808286"/>
            <a:ext cx="365880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s-AR" sz="750" dirty="0">
                <a:highlight>
                  <a:srgbClr val="FFFFFF"/>
                </a:highlight>
                <a:latin typeface="Encode Sans"/>
                <a:ea typeface="Encode Sans"/>
                <a:cs typeface="Encode Sans"/>
                <a:sym typeface="Encode Sans"/>
              </a:rPr>
              <a:t>年前</a:t>
            </a:r>
            <a:r>
              <a:rPr lang="es-AR" altLang="ja-JP" sz="750" dirty="0">
                <a:highlight>
                  <a:srgbClr val="FFFFFF"/>
                </a:highlight>
                <a:latin typeface="Encode Sans"/>
                <a:ea typeface="Encode Sans"/>
                <a:cs typeface="Encode Sans"/>
                <a:sym typeface="Encode Sans"/>
              </a:rPr>
              <a:t>7</a:t>
            </a:r>
            <a:r>
              <a:rPr lang="ja-JP" altLang="es-AR" sz="750" dirty="0">
                <a:highlight>
                  <a:srgbClr val="FFFFFF"/>
                </a:highlight>
                <a:latin typeface="Encode Sans"/>
                <a:ea typeface="Encode Sans"/>
                <a:cs typeface="Encode Sans"/>
                <a:sym typeface="Encode Sans"/>
              </a:rPr>
              <a:t>个月各省美元离岸价出口总额百分比。来源：阿根廷矿业国务秘书处根据海关数据整理。</a:t>
            </a:r>
            <a:endParaRPr lang="ja-JP" altLang="es-AR" sz="1200" dirty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33" name="Google Shape;333;p36"/>
          <p:cNvSpPr txBox="1"/>
          <p:nvPr/>
        </p:nvSpPr>
        <p:spPr>
          <a:xfrm>
            <a:off x="4604250" y="929416"/>
            <a:ext cx="40932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s-ES" sz="1200" b="1" dirty="0">
                <a:latin typeface="Encode Sans"/>
                <a:ea typeface="Encode Sans"/>
                <a:cs typeface="Encode Sans"/>
                <a:sym typeface="Encode Sans"/>
              </a:rPr>
              <a:t>矿产出口占各省出口总额的百分比</a:t>
            </a:r>
            <a:endParaRPr lang="es-ES" altLang="zh-CN" sz="1200" b="1" dirty="0"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s-ES" sz="1200" b="1" dirty="0">
                <a:latin typeface="Encode Sans"/>
                <a:ea typeface="Encode Sans"/>
                <a:cs typeface="Encode Sans"/>
                <a:sym typeface="Encode Sans"/>
              </a:rPr>
              <a:t>矿产出口额最大的省份*</a:t>
            </a:r>
            <a:endParaRPr sz="1200" b="1" dirty="0"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334" name="Google Shape;33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93" y="1501201"/>
            <a:ext cx="3960182" cy="272255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6"/>
          <p:cNvSpPr/>
          <p:nvPr/>
        </p:nvSpPr>
        <p:spPr>
          <a:xfrm>
            <a:off x="0" y="427565"/>
            <a:ext cx="250825" cy="347980"/>
          </a:xfrm>
          <a:custGeom>
            <a:avLst/>
            <a:gdLst/>
            <a:ahLst/>
            <a:cxnLst/>
            <a:rect l="l" t="t" r="r" b="b"/>
            <a:pathLst>
              <a:path w="250825" h="347980" extrusionOk="0">
                <a:moveTo>
                  <a:pt x="250342" y="0"/>
                </a:moveTo>
                <a:lnTo>
                  <a:pt x="0" y="0"/>
                </a:lnTo>
                <a:lnTo>
                  <a:pt x="0" y="347738"/>
                </a:lnTo>
                <a:lnTo>
                  <a:pt x="250342" y="347738"/>
                </a:lnTo>
                <a:lnTo>
                  <a:pt x="250342" y="0"/>
                </a:lnTo>
                <a:close/>
              </a:path>
            </a:pathLst>
          </a:custGeom>
          <a:solidFill>
            <a:srgbClr val="0FB1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6" name="Google Shape;336;p36"/>
          <p:cNvCxnSpPr/>
          <p:nvPr/>
        </p:nvCxnSpPr>
        <p:spPr>
          <a:xfrm>
            <a:off x="756000" y="761650"/>
            <a:ext cx="7696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3236CCDE-6857-48F4-9DC5-5463085122B6}"/>
              </a:ext>
            </a:extLst>
          </p:cNvPr>
          <p:cNvSpPr/>
          <p:nvPr/>
        </p:nvSpPr>
        <p:spPr>
          <a:xfrm>
            <a:off x="1828800" y="1878713"/>
            <a:ext cx="2131365" cy="11692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CuadroTexto"/>
          <p:cNvSpPr txBox="1"/>
          <p:nvPr/>
        </p:nvSpPr>
        <p:spPr>
          <a:xfrm>
            <a:off x="1892025" y="1996570"/>
            <a:ext cx="1882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s-ES" dirty="0"/>
              <a:t>我国每通过</a:t>
            </a:r>
            <a:r>
              <a:rPr lang="zh-CN" altLang="es-ES" b="1" dirty="0">
                <a:solidFill>
                  <a:srgbClr val="00B0F0"/>
                </a:solidFill>
              </a:rPr>
              <a:t>出口</a:t>
            </a:r>
            <a:r>
              <a:rPr lang="zh-CN" altLang="es-ES" dirty="0"/>
              <a:t>收入</a:t>
            </a:r>
            <a:r>
              <a:rPr lang="es-ES" altLang="zh-CN" b="1" dirty="0">
                <a:solidFill>
                  <a:srgbClr val="00B0F0"/>
                </a:solidFill>
              </a:rPr>
              <a:t>10</a:t>
            </a:r>
            <a:r>
              <a:rPr lang="zh-CN" altLang="es-ES" b="1" dirty="0">
                <a:solidFill>
                  <a:srgbClr val="00B0F0"/>
                </a:solidFill>
              </a:rPr>
              <a:t>美元</a:t>
            </a:r>
            <a:r>
              <a:rPr lang="zh-CN" altLang="es-ES" dirty="0"/>
              <a:t>，对应的</a:t>
            </a:r>
            <a:r>
              <a:rPr lang="zh-CN" altLang="es-ES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进口</a:t>
            </a:r>
            <a:r>
              <a:rPr lang="zh-CN" altLang="es-ES" dirty="0"/>
              <a:t>支出</a:t>
            </a:r>
            <a:r>
              <a:rPr lang="zh-CN" altLang="es-ES" b="1" dirty="0">
                <a:solidFill>
                  <a:srgbClr val="00B0F0"/>
                </a:solidFill>
              </a:rPr>
              <a:t>只有</a:t>
            </a:r>
            <a:r>
              <a:rPr lang="es-ES" altLang="zh-CN" b="1" dirty="0">
                <a:solidFill>
                  <a:srgbClr val="00B0F0"/>
                </a:solidFill>
              </a:rPr>
              <a:t>1</a:t>
            </a:r>
            <a:r>
              <a:rPr lang="zh-CN" altLang="es-ES" b="1" dirty="0">
                <a:solidFill>
                  <a:srgbClr val="00B0F0"/>
                </a:solidFill>
              </a:rPr>
              <a:t>美元</a:t>
            </a:r>
            <a:endParaRPr lang="es-E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/>
          <p:nvPr/>
        </p:nvSpPr>
        <p:spPr>
          <a:xfrm>
            <a:off x="0" y="-8945"/>
            <a:ext cx="3048000" cy="4232700"/>
          </a:xfrm>
          <a:prstGeom prst="rect">
            <a:avLst/>
          </a:prstGeom>
          <a:solidFill>
            <a:srgbClr val="FAFAF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8"/>
          <p:cNvSpPr txBox="1"/>
          <p:nvPr/>
        </p:nvSpPr>
        <p:spPr>
          <a:xfrm>
            <a:off x="568350" y="1267039"/>
            <a:ext cx="23664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zh-CN" altLang="es-ES" sz="12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随着更成熟的项目投入运作，</a:t>
            </a:r>
            <a:r>
              <a:rPr lang="es-ES" altLang="zh-CN" sz="12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2022</a:t>
            </a:r>
            <a:r>
              <a:rPr lang="zh-CN" altLang="es-ES" sz="12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至</a:t>
            </a:r>
            <a:r>
              <a:rPr lang="es-ES" altLang="zh-CN" sz="12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2030</a:t>
            </a:r>
            <a:r>
              <a:rPr lang="zh-CN" altLang="es-ES" sz="12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年间，我国出口总额将接近秘鲁和智利当前出口额。</a:t>
            </a:r>
            <a:endParaRPr sz="1200"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352" name="Google Shape;352;p38"/>
          <p:cNvCxnSpPr/>
          <p:nvPr/>
        </p:nvCxnSpPr>
        <p:spPr>
          <a:xfrm rot="10800000">
            <a:off x="603000" y="1148821"/>
            <a:ext cx="2189400" cy="0"/>
          </a:xfrm>
          <a:prstGeom prst="straightConnector1">
            <a:avLst/>
          </a:prstGeom>
          <a:noFill/>
          <a:ln w="9525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3" name="Google Shape;353;p38"/>
          <p:cNvSpPr txBox="1"/>
          <p:nvPr/>
        </p:nvSpPr>
        <p:spPr>
          <a:xfrm>
            <a:off x="5015332" y="449901"/>
            <a:ext cx="265863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altLang="es-ES" sz="1200" b="1" dirty="0">
                <a:solidFill>
                  <a:srgbClr val="666666"/>
                </a:solidFill>
                <a:latin typeface="Encode Sans Black"/>
                <a:sym typeface="Encode Sans Black"/>
              </a:rPr>
              <a:t>未来金、银、铜、锂矿的出口预期</a:t>
            </a:r>
            <a:endParaRPr lang="zh-CN" altLang="es-AR" sz="1200" b="1" i="0" u="none" strike="noStrike" cap="none" dirty="0">
              <a:solidFill>
                <a:srgbClr val="666666"/>
              </a:solidFill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altLang="es-AR" sz="12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（按</a:t>
            </a:r>
            <a:r>
              <a:rPr lang="es-AR" altLang="zh-CN" sz="12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10</a:t>
            </a:r>
            <a:r>
              <a:rPr lang="zh-CN" altLang="es-AR" sz="12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亿美元计）</a:t>
            </a:r>
            <a:endParaRPr lang="zh-CN" altLang="es-AR" sz="1200" b="0" i="0" u="none" strike="noStrike" cap="none" dirty="0">
              <a:solidFill>
                <a:srgbClr val="666666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54" name="Google Shape;354;p38"/>
          <p:cNvSpPr/>
          <p:nvPr/>
        </p:nvSpPr>
        <p:spPr>
          <a:xfrm>
            <a:off x="3508151" y="3820726"/>
            <a:ext cx="4980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x-none" sz="600" b="0" i="0" u="none" strike="noStrike" cap="none" dirty="0">
                <a:solidFill>
                  <a:srgbClr val="2C2C2C"/>
                </a:solidFill>
                <a:latin typeface="Encode Sans"/>
                <a:ea typeface="Encode Sans"/>
                <a:cs typeface="Encode Sans"/>
                <a:sym typeface="Encode Sans"/>
              </a:rPr>
              <a:t>Fuente: Elaboración propia en base a la cartera de proyectos que desarrolla la Dirección de Economía Minera, Precios de Banco Mundial, S&amp;P y GermanLithium</a:t>
            </a:r>
            <a:endParaRPr sz="600" b="0" i="0" u="none" strike="noStrike" cap="none" dirty="0">
              <a:solidFill>
                <a:srgbClr val="2C2C2C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2C2C2C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55" name="Google Shape;355;p38"/>
          <p:cNvSpPr txBox="1"/>
          <p:nvPr/>
        </p:nvSpPr>
        <p:spPr>
          <a:xfrm>
            <a:off x="499650" y="693013"/>
            <a:ext cx="243510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zh-CN" altLang="es-ES" sz="1500" b="1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保守估计*</a:t>
            </a:r>
            <a:endParaRPr sz="1500"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56" name="Google Shape;356;p38"/>
          <p:cNvSpPr txBox="1"/>
          <p:nvPr/>
        </p:nvSpPr>
        <p:spPr>
          <a:xfrm>
            <a:off x="499650" y="255920"/>
            <a:ext cx="2658639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altLang="es-ES" sz="2400" b="1" i="0" u="none" strike="noStrike" cap="none" dirty="0">
                <a:solidFill>
                  <a:srgbClr val="00BBF1"/>
                </a:solidFill>
                <a:latin typeface="Encode Sans"/>
                <a:ea typeface="Encode Sans"/>
                <a:cs typeface="Encode Sans"/>
                <a:sym typeface="Encode Sans"/>
              </a:rPr>
              <a:t>阿根廷</a:t>
            </a:r>
            <a:endParaRPr sz="2000" b="1" i="0" u="none" strike="noStrike" cap="none" dirty="0">
              <a:solidFill>
                <a:srgbClr val="3D3D3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57" name="Google Shape;357;p38"/>
          <p:cNvSpPr/>
          <p:nvPr/>
        </p:nvSpPr>
        <p:spPr>
          <a:xfrm>
            <a:off x="514499" y="3620598"/>
            <a:ext cx="2366400" cy="45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x-none" sz="7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.</a:t>
            </a:r>
            <a:r>
              <a:rPr lang="zh-CN" altLang="es-ES" sz="7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鉴于市场发生新的变化对长远而言存在影响，对未来价格的参考来源也会发生波动，因此目前的估计也会发生变化。另外随着工程技术的进步，项目也可能发生调整。</a:t>
            </a:r>
            <a:endParaRPr sz="700"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 dirty="0">
              <a:solidFill>
                <a:srgbClr val="2C2C2C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358" name="Google Shape;3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550" y="977151"/>
            <a:ext cx="4585195" cy="28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23755"/>
            <a:ext cx="9144003" cy="91974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8"/>
          <p:cNvSpPr/>
          <p:nvPr/>
        </p:nvSpPr>
        <p:spPr>
          <a:xfrm>
            <a:off x="0" y="427565"/>
            <a:ext cx="250825" cy="347980"/>
          </a:xfrm>
          <a:custGeom>
            <a:avLst/>
            <a:gdLst/>
            <a:ahLst/>
            <a:cxnLst/>
            <a:rect l="l" t="t" r="r" b="b"/>
            <a:pathLst>
              <a:path w="250825" h="347980" extrusionOk="0">
                <a:moveTo>
                  <a:pt x="250342" y="0"/>
                </a:moveTo>
                <a:lnTo>
                  <a:pt x="0" y="0"/>
                </a:lnTo>
                <a:lnTo>
                  <a:pt x="0" y="347738"/>
                </a:lnTo>
                <a:lnTo>
                  <a:pt x="250342" y="347738"/>
                </a:lnTo>
                <a:lnTo>
                  <a:pt x="250342" y="0"/>
                </a:lnTo>
                <a:close/>
              </a:path>
            </a:pathLst>
          </a:custGeom>
          <a:solidFill>
            <a:srgbClr val="0FB1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053263" y="3647129"/>
            <a:ext cx="2887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s-ES" sz="600" dirty="0"/>
              <a:t>铜</a:t>
            </a:r>
            <a:endParaRPr lang="es-ES" sz="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494421" y="3647129"/>
            <a:ext cx="2887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s-ES" sz="600" dirty="0"/>
              <a:t>锂</a:t>
            </a:r>
            <a:endParaRPr lang="es-ES" sz="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903494" y="3647129"/>
            <a:ext cx="2887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s-ES" sz="600" dirty="0"/>
              <a:t>金</a:t>
            </a:r>
            <a:endParaRPr lang="es-ES" sz="6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344652" y="3647129"/>
            <a:ext cx="2887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s-ES" sz="600" dirty="0"/>
              <a:t>银</a:t>
            </a:r>
            <a:endParaRPr lang="es-ES" sz="6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737683" y="3647129"/>
            <a:ext cx="3789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s-ES" sz="600" dirty="0"/>
              <a:t>其他</a:t>
            </a:r>
            <a:endParaRPr lang="es-E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9"/>
          <p:cNvSpPr/>
          <p:nvPr/>
        </p:nvSpPr>
        <p:spPr>
          <a:xfrm>
            <a:off x="2463111" y="2881688"/>
            <a:ext cx="1811700" cy="9198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9"/>
          <p:cNvSpPr/>
          <p:nvPr/>
        </p:nvSpPr>
        <p:spPr>
          <a:xfrm>
            <a:off x="551899" y="2866563"/>
            <a:ext cx="1811700" cy="9198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9"/>
          <p:cNvSpPr/>
          <p:nvPr/>
        </p:nvSpPr>
        <p:spPr>
          <a:xfrm>
            <a:off x="2463111" y="1461800"/>
            <a:ext cx="1811700" cy="9198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9"/>
          <p:cNvSpPr txBox="1"/>
          <p:nvPr/>
        </p:nvSpPr>
        <p:spPr>
          <a:xfrm>
            <a:off x="645851" y="314447"/>
            <a:ext cx="69054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altLang="es-ES" sz="2000" b="1" dirty="0">
                <a:latin typeface="Encode Sans"/>
                <a:ea typeface="Encode Sans"/>
                <a:cs typeface="Encode Sans"/>
                <a:sym typeface="Encode Sans"/>
              </a:rPr>
              <a:t>矿业领域的重要性和潜力</a:t>
            </a:r>
            <a:endParaRPr sz="2000" b="1" dirty="0"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369" name="Google Shape;36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23755"/>
            <a:ext cx="9144003" cy="91974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9"/>
          <p:cNvSpPr/>
          <p:nvPr/>
        </p:nvSpPr>
        <p:spPr>
          <a:xfrm>
            <a:off x="551899" y="1446675"/>
            <a:ext cx="1811700" cy="9198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9"/>
          <p:cNvSpPr txBox="1"/>
          <p:nvPr/>
        </p:nvSpPr>
        <p:spPr>
          <a:xfrm>
            <a:off x="515302" y="1737000"/>
            <a:ext cx="18849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800" b="1" dirty="0">
                <a:latin typeface="Encode Sans"/>
                <a:ea typeface="Encode Sans"/>
                <a:cs typeface="Encode Sans"/>
                <a:sym typeface="Encode Sans"/>
              </a:rPr>
              <a:t>2025</a:t>
            </a:r>
            <a:r>
              <a:rPr lang="zh-CN" altLang="es-ES" sz="800" b="1" dirty="0">
                <a:latin typeface="Encode Sans"/>
                <a:ea typeface="Encode Sans"/>
                <a:cs typeface="Encode Sans"/>
                <a:sym typeface="Encode Sans"/>
              </a:rPr>
              <a:t>年矿业出口额将从</a:t>
            </a:r>
            <a:r>
              <a:rPr lang="es-ES" altLang="zh-CN" sz="800" b="1" dirty="0">
                <a:latin typeface="Encode Sans"/>
                <a:ea typeface="Encode Sans"/>
                <a:cs typeface="Encode Sans"/>
                <a:sym typeface="Encode Sans"/>
              </a:rPr>
              <a:t>2021</a:t>
            </a:r>
            <a:r>
              <a:rPr lang="zh-CN" altLang="es-ES" sz="800" b="1" dirty="0">
                <a:latin typeface="Encode Sans"/>
                <a:ea typeface="Encode Sans"/>
                <a:cs typeface="Encode Sans"/>
                <a:sym typeface="Encode Sans"/>
              </a:rPr>
              <a:t>年的</a:t>
            </a:r>
            <a:r>
              <a:rPr lang="es-ES" altLang="zh-CN" sz="800" b="1" dirty="0">
                <a:latin typeface="Encode Sans"/>
                <a:ea typeface="Encode Sans"/>
                <a:cs typeface="Encode Sans"/>
                <a:sym typeface="Encode Sans"/>
              </a:rPr>
              <a:t>32</a:t>
            </a:r>
            <a:r>
              <a:rPr lang="zh-CN" altLang="es-ES" sz="800" b="1" dirty="0">
                <a:latin typeface="Encode Sans"/>
                <a:ea typeface="Encode Sans"/>
                <a:cs typeface="Encode Sans"/>
                <a:sym typeface="Encode Sans"/>
              </a:rPr>
              <a:t>亿美元上升到</a:t>
            </a:r>
            <a:r>
              <a:rPr lang="es-ES" altLang="zh-CN" sz="800" b="1" dirty="0">
                <a:latin typeface="Encode Sans"/>
                <a:ea typeface="Encode Sans"/>
                <a:cs typeface="Encode Sans"/>
                <a:sym typeface="Encode Sans"/>
              </a:rPr>
              <a:t>86</a:t>
            </a:r>
            <a:r>
              <a:rPr lang="zh-CN" altLang="es-ES" sz="800" b="1" dirty="0">
                <a:latin typeface="Encode Sans"/>
                <a:ea typeface="Encode Sans"/>
                <a:cs typeface="Encode Sans"/>
                <a:sym typeface="Encode Sans"/>
              </a:rPr>
              <a:t>亿美元</a:t>
            </a:r>
            <a:endParaRPr sz="700" b="1" dirty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72" name="Google Shape;372;p39"/>
          <p:cNvSpPr txBox="1"/>
          <p:nvPr/>
        </p:nvSpPr>
        <p:spPr>
          <a:xfrm>
            <a:off x="2639351" y="3191911"/>
            <a:ext cx="1459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dirty="0">
                <a:latin typeface="Encode Sans"/>
                <a:ea typeface="Encode Sans"/>
                <a:cs typeface="Encode Sans"/>
                <a:sym typeface="Encode Sans"/>
              </a:rPr>
              <a:t>2030</a:t>
            </a:r>
            <a:r>
              <a:rPr lang="zh-CN" altLang="es-ES" sz="900" b="1" dirty="0">
                <a:latin typeface="Encode Sans"/>
                <a:ea typeface="Encode Sans"/>
                <a:cs typeface="Encode Sans"/>
                <a:sym typeface="Encode Sans"/>
              </a:rPr>
              <a:t>年铜矿出口将达到</a:t>
            </a:r>
            <a:r>
              <a:rPr lang="es-ES" altLang="zh-CN" sz="900" b="1" dirty="0">
                <a:latin typeface="Encode Sans"/>
                <a:ea typeface="Encode Sans"/>
                <a:cs typeface="Encode Sans"/>
                <a:sym typeface="Encode Sans"/>
              </a:rPr>
              <a:t>65</a:t>
            </a:r>
            <a:r>
              <a:rPr lang="zh-CN" altLang="es-ES" sz="900" b="1" dirty="0">
                <a:latin typeface="Encode Sans"/>
                <a:ea typeface="Encode Sans"/>
                <a:cs typeface="Encode Sans"/>
                <a:sym typeface="Encode Sans"/>
              </a:rPr>
              <a:t>亿美元</a:t>
            </a:r>
            <a:endParaRPr sz="900" b="1" dirty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73" name="Google Shape;373;p39"/>
          <p:cNvSpPr txBox="1"/>
          <p:nvPr/>
        </p:nvSpPr>
        <p:spPr>
          <a:xfrm>
            <a:off x="551901" y="3185737"/>
            <a:ext cx="1811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900" b="1" dirty="0">
                <a:latin typeface="Encode Sans"/>
                <a:ea typeface="Encode Sans"/>
                <a:cs typeface="Encode Sans"/>
                <a:sym typeface="Encode Sans"/>
              </a:rPr>
              <a:t>2025</a:t>
            </a:r>
            <a:r>
              <a:rPr lang="zh-CN" altLang="es-ES" sz="900" b="1" dirty="0">
                <a:latin typeface="Encode Sans"/>
                <a:ea typeface="Encode Sans"/>
                <a:cs typeface="Encode Sans"/>
                <a:sym typeface="Encode Sans"/>
              </a:rPr>
              <a:t>年锂矿出口额将达到</a:t>
            </a:r>
            <a:r>
              <a:rPr lang="es-ES" altLang="zh-CN" sz="900" b="1" dirty="0">
                <a:latin typeface="Encode Sans"/>
                <a:ea typeface="Encode Sans"/>
                <a:cs typeface="Encode Sans"/>
                <a:sym typeface="Encode Sans"/>
              </a:rPr>
              <a:t>60.98</a:t>
            </a:r>
            <a:r>
              <a:rPr lang="zh-CN" altLang="es-ES" sz="900" b="1" dirty="0">
                <a:latin typeface="Encode Sans"/>
                <a:ea typeface="Encode Sans"/>
                <a:cs typeface="Encode Sans"/>
                <a:sym typeface="Encode Sans"/>
              </a:rPr>
              <a:t>亿美元</a:t>
            </a:r>
            <a:endParaRPr sz="900" dirty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74" name="Google Shape;374;p39"/>
          <p:cNvSpPr txBox="1"/>
          <p:nvPr/>
        </p:nvSpPr>
        <p:spPr>
          <a:xfrm>
            <a:off x="2508550" y="1734716"/>
            <a:ext cx="1720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dirty="0">
                <a:latin typeface="Encode Sans"/>
                <a:ea typeface="Encode Sans"/>
                <a:cs typeface="Encode Sans"/>
                <a:sym typeface="Encode Sans"/>
              </a:rPr>
              <a:t>2023</a:t>
            </a:r>
            <a:r>
              <a:rPr lang="zh-CN" altLang="es-ES" sz="900" b="1" dirty="0">
                <a:latin typeface="Encode Sans"/>
                <a:ea typeface="Encode Sans"/>
                <a:cs typeface="Encode Sans"/>
                <a:sym typeface="Encode Sans"/>
              </a:rPr>
              <a:t>年矿业出口额将达到</a:t>
            </a:r>
            <a:r>
              <a:rPr lang="es-ES" altLang="zh-CN" sz="900" b="1" dirty="0">
                <a:latin typeface="Encode Sans"/>
                <a:ea typeface="Encode Sans"/>
                <a:cs typeface="Encode Sans"/>
                <a:sym typeface="Encode Sans"/>
              </a:rPr>
              <a:t>185.71</a:t>
            </a:r>
            <a:r>
              <a:rPr lang="zh-CN" altLang="es-ES" sz="900" b="1" dirty="0">
                <a:latin typeface="Encode Sans"/>
                <a:ea typeface="Encode Sans"/>
                <a:cs typeface="Encode Sans"/>
                <a:sym typeface="Encode Sans"/>
              </a:rPr>
              <a:t>亿美元</a:t>
            </a:r>
            <a:endParaRPr sz="800" b="1" dirty="0"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375" name="Google Shape;37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7851" y="1561441"/>
            <a:ext cx="4180200" cy="2569533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9"/>
          <p:cNvSpPr txBox="1"/>
          <p:nvPr/>
        </p:nvSpPr>
        <p:spPr>
          <a:xfrm>
            <a:off x="7737242" y="416276"/>
            <a:ext cx="825407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altLang="es-ES" sz="1200" b="1" dirty="0">
                <a:latin typeface="Encode Sans"/>
                <a:ea typeface="Encode Sans"/>
                <a:cs typeface="Encode Sans"/>
                <a:sym typeface="Encode Sans"/>
              </a:rPr>
              <a:t>保守估计</a:t>
            </a:r>
            <a:endParaRPr sz="1200" b="1" dirty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566050" y="3888150"/>
            <a:ext cx="3309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x-none" sz="600" b="0" i="0" u="none" strike="noStrike" cap="none">
                <a:solidFill>
                  <a:srgbClr val="2C2C2C"/>
                </a:solidFill>
                <a:latin typeface="Encode Sans"/>
                <a:ea typeface="Encode Sans"/>
                <a:cs typeface="Encode Sans"/>
                <a:sym typeface="Encode Sans"/>
              </a:rPr>
              <a:t>Fuente: Elaboración propia en base a la cartera de proyectos que desarrolla la Dirección de Economía Minera, Precios de Banco Mundial, S&amp;P y GermanLithium</a:t>
            </a:r>
            <a:endParaRPr sz="600" b="0" i="0" u="none" strike="noStrike" cap="none">
              <a:solidFill>
                <a:srgbClr val="2C2C2C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2C2C2C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79" name="Google Shape;379;p39"/>
          <p:cNvSpPr/>
          <p:nvPr/>
        </p:nvSpPr>
        <p:spPr>
          <a:xfrm>
            <a:off x="1157600" y="1058713"/>
            <a:ext cx="600300" cy="600300"/>
          </a:xfrm>
          <a:prstGeom prst="ellipse">
            <a:avLst/>
          </a:prstGeom>
          <a:solidFill>
            <a:srgbClr val="00BB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9"/>
          <p:cNvSpPr/>
          <p:nvPr/>
        </p:nvSpPr>
        <p:spPr>
          <a:xfrm>
            <a:off x="3068800" y="1058700"/>
            <a:ext cx="600300" cy="600300"/>
          </a:xfrm>
          <a:prstGeom prst="ellipse">
            <a:avLst/>
          </a:prstGeom>
          <a:solidFill>
            <a:srgbClr val="00BB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9"/>
          <p:cNvSpPr/>
          <p:nvPr/>
        </p:nvSpPr>
        <p:spPr>
          <a:xfrm>
            <a:off x="1157600" y="2468413"/>
            <a:ext cx="600300" cy="600300"/>
          </a:xfrm>
          <a:prstGeom prst="ellipse">
            <a:avLst/>
          </a:prstGeom>
          <a:solidFill>
            <a:srgbClr val="00BB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9"/>
          <p:cNvSpPr/>
          <p:nvPr/>
        </p:nvSpPr>
        <p:spPr>
          <a:xfrm>
            <a:off x="3068800" y="2468400"/>
            <a:ext cx="600300" cy="600300"/>
          </a:xfrm>
          <a:prstGeom prst="ellipse">
            <a:avLst/>
          </a:prstGeom>
          <a:solidFill>
            <a:srgbClr val="00BB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9"/>
          <p:cNvSpPr txBox="1"/>
          <p:nvPr/>
        </p:nvSpPr>
        <p:spPr>
          <a:xfrm>
            <a:off x="1114850" y="1234963"/>
            <a:ext cx="685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3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170%</a:t>
            </a:r>
            <a:endParaRPr sz="13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384" name="Google Shape;38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2978" y="1187039"/>
            <a:ext cx="189529" cy="128632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9"/>
          <p:cNvSpPr txBox="1"/>
          <p:nvPr/>
        </p:nvSpPr>
        <p:spPr>
          <a:xfrm>
            <a:off x="3019850" y="1230363"/>
            <a:ext cx="685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86" name="Google Shape;386;p39"/>
          <p:cNvSpPr txBox="1"/>
          <p:nvPr/>
        </p:nvSpPr>
        <p:spPr>
          <a:xfrm>
            <a:off x="1114850" y="2644663"/>
            <a:ext cx="685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87" name="Google Shape;387;p39"/>
          <p:cNvSpPr txBox="1"/>
          <p:nvPr/>
        </p:nvSpPr>
        <p:spPr>
          <a:xfrm>
            <a:off x="3019850" y="2640063"/>
            <a:ext cx="685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388" name="Google Shape;38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4860" y="2654872"/>
            <a:ext cx="335748" cy="227862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9"/>
          <p:cNvSpPr/>
          <p:nvPr/>
        </p:nvSpPr>
        <p:spPr>
          <a:xfrm>
            <a:off x="0" y="404987"/>
            <a:ext cx="250825" cy="347980"/>
          </a:xfrm>
          <a:custGeom>
            <a:avLst/>
            <a:gdLst/>
            <a:ahLst/>
            <a:cxnLst/>
            <a:rect l="l" t="t" r="r" b="b"/>
            <a:pathLst>
              <a:path w="250825" h="347980" extrusionOk="0">
                <a:moveTo>
                  <a:pt x="250342" y="0"/>
                </a:moveTo>
                <a:lnTo>
                  <a:pt x="0" y="0"/>
                </a:lnTo>
                <a:lnTo>
                  <a:pt x="0" y="347738"/>
                </a:lnTo>
                <a:lnTo>
                  <a:pt x="250342" y="347738"/>
                </a:lnTo>
                <a:lnTo>
                  <a:pt x="250342" y="0"/>
                </a:lnTo>
                <a:close/>
              </a:path>
            </a:pathLst>
          </a:custGeom>
          <a:solidFill>
            <a:srgbClr val="0FB1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0" name="Google Shape;390;p39"/>
          <p:cNvCxnSpPr/>
          <p:nvPr/>
        </p:nvCxnSpPr>
        <p:spPr>
          <a:xfrm>
            <a:off x="756000" y="731662"/>
            <a:ext cx="7696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91" name="Google Shape;39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4860" y="1245197"/>
            <a:ext cx="335748" cy="22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0335" y="2645347"/>
            <a:ext cx="335748" cy="22786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29 CuadroTexto"/>
          <p:cNvSpPr txBox="1"/>
          <p:nvPr/>
        </p:nvSpPr>
        <p:spPr>
          <a:xfrm>
            <a:off x="5598694" y="4057417"/>
            <a:ext cx="2887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s-ES" sz="600" dirty="0"/>
              <a:t>铜</a:t>
            </a:r>
            <a:endParaRPr lang="es-ES" sz="6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039852" y="4057417"/>
            <a:ext cx="2887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s-ES" sz="600" dirty="0"/>
              <a:t>锂</a:t>
            </a:r>
            <a:endParaRPr lang="es-ES" sz="6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6448925" y="4057417"/>
            <a:ext cx="2887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s-ES" sz="600" dirty="0"/>
              <a:t>金</a:t>
            </a:r>
            <a:endParaRPr lang="es-ES" sz="6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6890083" y="4057417"/>
            <a:ext cx="2887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s-ES" sz="600" dirty="0"/>
              <a:t>银</a:t>
            </a:r>
            <a:endParaRPr lang="es-ES" sz="6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7283114" y="4057417"/>
            <a:ext cx="3789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s-ES" sz="600" dirty="0"/>
              <a:t>其他</a:t>
            </a:r>
            <a:endParaRPr lang="es-ES" sz="600" dirty="0"/>
          </a:p>
        </p:txBody>
      </p:sp>
      <p:sp>
        <p:nvSpPr>
          <p:cNvPr id="35" name="Google Shape;353;p38">
            <a:extLst>
              <a:ext uri="{FF2B5EF4-FFF2-40B4-BE49-F238E27FC236}">
                <a16:creationId xmlns:a16="http://schemas.microsoft.com/office/drawing/2014/main" id="{A6E8F95B-9C0D-4D4E-858C-1341F9C6BD8D}"/>
              </a:ext>
            </a:extLst>
          </p:cNvPr>
          <p:cNvSpPr txBox="1"/>
          <p:nvPr/>
        </p:nvSpPr>
        <p:spPr>
          <a:xfrm>
            <a:off x="5608003" y="1026756"/>
            <a:ext cx="2554366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altLang="es-ES" sz="1200" b="1" dirty="0">
                <a:solidFill>
                  <a:srgbClr val="666666"/>
                </a:solidFill>
                <a:latin typeface="Encode Sans Black"/>
                <a:sym typeface="Encode Sans Black"/>
              </a:rPr>
              <a:t>未来金、银、铜、锂矿的出口预期</a:t>
            </a:r>
            <a:endParaRPr lang="zh-CN" altLang="es-AR" sz="1200" b="1" i="0" u="none" strike="noStrike" cap="none" dirty="0">
              <a:solidFill>
                <a:srgbClr val="666666"/>
              </a:solidFill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altLang="es-AR" sz="12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（按</a:t>
            </a:r>
            <a:r>
              <a:rPr lang="es-AR" altLang="zh-CN" sz="12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10</a:t>
            </a:r>
            <a:r>
              <a:rPr lang="zh-CN" altLang="es-AR" sz="12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亿美元计）</a:t>
            </a:r>
            <a:endParaRPr lang="zh-CN" altLang="es-AR" sz="1200" b="0" i="0" u="none" strike="noStrike" cap="none" dirty="0">
              <a:solidFill>
                <a:srgbClr val="666666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0"/>
          <p:cNvSpPr txBox="1"/>
          <p:nvPr/>
        </p:nvSpPr>
        <p:spPr>
          <a:xfrm>
            <a:off x="1098897" y="1145167"/>
            <a:ext cx="7226400" cy="303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s-ES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开发与锂矿相关的价值链，继续增加本土生产附加值</a:t>
            </a:r>
            <a:endParaRPr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s-ES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培训高素质的人才和供应商，推进技术发展，巩固产业</a:t>
            </a:r>
            <a:endParaRPr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s-ES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与区域内其他国家交流经验、学习借鉴、引进技术</a:t>
            </a:r>
            <a:endParaRPr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s-ES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与各界人士协调设计地方、国家和区域内的公共政策</a:t>
            </a:r>
            <a:endParaRPr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398" name="Google Shape;39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719904" y="1386549"/>
            <a:ext cx="90817" cy="9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23755"/>
            <a:ext cx="9144003" cy="91974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0"/>
          <p:cNvSpPr/>
          <p:nvPr/>
        </p:nvSpPr>
        <p:spPr>
          <a:xfrm>
            <a:off x="0" y="427565"/>
            <a:ext cx="250825" cy="347980"/>
          </a:xfrm>
          <a:custGeom>
            <a:avLst/>
            <a:gdLst/>
            <a:ahLst/>
            <a:cxnLst/>
            <a:rect l="l" t="t" r="r" b="b"/>
            <a:pathLst>
              <a:path w="250825" h="347980" extrusionOk="0">
                <a:moveTo>
                  <a:pt x="250342" y="0"/>
                </a:moveTo>
                <a:lnTo>
                  <a:pt x="0" y="0"/>
                </a:lnTo>
                <a:lnTo>
                  <a:pt x="0" y="347738"/>
                </a:lnTo>
                <a:lnTo>
                  <a:pt x="250342" y="347738"/>
                </a:lnTo>
                <a:lnTo>
                  <a:pt x="250342" y="0"/>
                </a:lnTo>
                <a:close/>
              </a:path>
            </a:pathLst>
          </a:custGeom>
          <a:solidFill>
            <a:srgbClr val="0FB1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40"/>
          <p:cNvSpPr/>
          <p:nvPr/>
        </p:nvSpPr>
        <p:spPr>
          <a:xfrm>
            <a:off x="719902" y="923570"/>
            <a:ext cx="7605395" cy="0"/>
          </a:xfrm>
          <a:custGeom>
            <a:avLst/>
            <a:gdLst/>
            <a:ahLst/>
            <a:cxnLst/>
            <a:rect l="l" t="t" r="r" b="b"/>
            <a:pathLst>
              <a:path w="7605395" h="120000" extrusionOk="0">
                <a:moveTo>
                  <a:pt x="0" y="0"/>
                </a:moveTo>
                <a:lnTo>
                  <a:pt x="7604772" y="0"/>
                </a:lnTo>
              </a:path>
            </a:pathLst>
          </a:cu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0"/>
          <p:cNvSpPr txBox="1"/>
          <p:nvPr/>
        </p:nvSpPr>
        <p:spPr>
          <a:xfrm>
            <a:off x="641950" y="370700"/>
            <a:ext cx="4330500" cy="50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CN" altLang="es-ES" sz="2000" b="1" dirty="0">
                <a:solidFill>
                  <a:srgbClr val="00BBF1"/>
                </a:solidFill>
                <a:latin typeface="Encode Sans"/>
                <a:ea typeface="Encode Sans"/>
                <a:cs typeface="Encode Sans"/>
                <a:sym typeface="Encode Sans"/>
              </a:rPr>
              <a:t>我们的愿景</a:t>
            </a:r>
            <a:endParaRPr sz="2000" dirty="0">
              <a:solidFill>
                <a:srgbClr val="00BBF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pic>
        <p:nvPicPr>
          <p:cNvPr id="403" name="Google Shape;40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719904" y="2210286"/>
            <a:ext cx="90817" cy="9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719904" y="3071498"/>
            <a:ext cx="90817" cy="9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719904" y="3922045"/>
            <a:ext cx="90817" cy="90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41"/>
          <p:cNvPicPr preferRelativeResize="0"/>
          <p:nvPr/>
        </p:nvPicPr>
        <p:blipFill rotWithShape="1">
          <a:blip r:embed="rId3">
            <a:alphaModFix/>
          </a:blip>
          <a:srcRect l="12157" t="12149"/>
          <a:stretch/>
        </p:blipFill>
        <p:spPr>
          <a:xfrm flipH="1">
            <a:off x="3" y="0"/>
            <a:ext cx="9143997" cy="58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89250" y="2286750"/>
            <a:ext cx="6701726" cy="698480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1"/>
          <p:cNvSpPr txBox="1"/>
          <p:nvPr/>
        </p:nvSpPr>
        <p:spPr>
          <a:xfrm>
            <a:off x="620700" y="765375"/>
            <a:ext cx="7346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zh-CN" altLang="es-ES" sz="2500" b="0" i="0" u="none" strike="noStrike" cap="none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非常感谢</a:t>
            </a:r>
            <a:endParaRPr sz="2500" b="0" i="0" u="none" strike="noStrike" cap="none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413" name="Google Shape;413;p41"/>
          <p:cNvCxnSpPr/>
          <p:nvPr/>
        </p:nvCxnSpPr>
        <p:spPr>
          <a:xfrm>
            <a:off x="703275" y="1406525"/>
            <a:ext cx="7667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14" name="Google Shape;41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274" y="1639899"/>
            <a:ext cx="3653298" cy="56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DEAA5AD-CED4-40C8-A1E4-6C96BE405112}"/>
              </a:ext>
            </a:extLst>
          </p:cNvPr>
          <p:cNvSpPr/>
          <p:nvPr/>
        </p:nvSpPr>
        <p:spPr>
          <a:xfrm>
            <a:off x="4813723" y="363772"/>
            <a:ext cx="3591949" cy="575573"/>
          </a:xfrm>
          <a:prstGeom prst="rect">
            <a:avLst/>
          </a:prstGeom>
          <a:solidFill>
            <a:srgbClr val="0FB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6" name="Google Shape;11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371" y="1548475"/>
            <a:ext cx="148998" cy="16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 txBox="1"/>
          <p:nvPr/>
        </p:nvSpPr>
        <p:spPr>
          <a:xfrm>
            <a:off x="950417" y="1369468"/>
            <a:ext cx="3503451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zh-CN" altLang="es-ES" sz="1600" b="1" dirty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智利：</a:t>
            </a:r>
            <a:r>
              <a:rPr lang="zh-CN" altLang="es-ES" sz="16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矿业出口总值</a:t>
            </a:r>
            <a:r>
              <a:rPr lang="es-ES" altLang="zh-CN" sz="16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567.55</a:t>
            </a:r>
            <a:r>
              <a:rPr lang="zh-CN" altLang="es-ES" sz="16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亿美元</a:t>
            </a:r>
            <a:endParaRPr lang="es-ES" altLang="zh-CN" sz="1600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zh-CN" altLang="es-ES" sz="16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全球排名：铜矿第</a:t>
            </a:r>
            <a:r>
              <a:rPr lang="es-ES" altLang="zh-CN" sz="16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1</a:t>
            </a:r>
            <a:r>
              <a:rPr lang="zh-CN" altLang="es-ES" sz="16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，锂矿第</a:t>
            </a:r>
            <a:r>
              <a:rPr lang="es-ES" altLang="zh-CN" sz="16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2</a:t>
            </a:r>
            <a:endParaRPr sz="1600"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18" name="Google Shape;11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663" y="2417862"/>
            <a:ext cx="148998" cy="16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/>
          <p:cNvSpPr txBox="1"/>
          <p:nvPr/>
        </p:nvSpPr>
        <p:spPr>
          <a:xfrm>
            <a:off x="950417" y="2293220"/>
            <a:ext cx="3503451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buSzPts val="1300"/>
            </a:pPr>
            <a:r>
              <a:rPr lang="zh-CN" altLang="es-ES" sz="1600" b="1" dirty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秘鲁</a:t>
            </a:r>
            <a:r>
              <a:rPr lang="zh-CN" altLang="es-ES" sz="1600" dirty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：</a:t>
            </a:r>
            <a:r>
              <a:rPr lang="zh-CN" altLang="es-ES" sz="16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矿业出口总值</a:t>
            </a:r>
            <a:r>
              <a:rPr lang="es-ES" altLang="zh-CN" sz="16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396.37</a:t>
            </a:r>
            <a:r>
              <a:rPr lang="zh-CN" altLang="es-ES" sz="16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亿美元</a:t>
            </a:r>
            <a:endParaRPr lang="es-ES" sz="1600"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zh-CN" altLang="es-ES" sz="16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全球排名：铜矿第</a:t>
            </a:r>
            <a:r>
              <a:rPr lang="es-ES" altLang="zh-CN" sz="16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2,</a:t>
            </a:r>
            <a:r>
              <a:rPr lang="zh-CN" altLang="es-ES" sz="16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 银矿第</a:t>
            </a:r>
            <a:r>
              <a:rPr lang="es-ES" altLang="zh-CN" sz="16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3</a:t>
            </a:r>
            <a:endParaRPr sz="1600"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20" name="Google Shape;12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599" y="3327319"/>
            <a:ext cx="148998" cy="16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7"/>
          <p:cNvSpPr txBox="1"/>
          <p:nvPr/>
        </p:nvSpPr>
        <p:spPr>
          <a:xfrm>
            <a:off x="951368" y="3187161"/>
            <a:ext cx="3503451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zh-CN" altLang="es-ES" sz="1600" b="1" dirty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阿根廷：</a:t>
            </a:r>
            <a:r>
              <a:rPr lang="zh-CN" altLang="es-ES" sz="16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矿业出口总值：</a:t>
            </a:r>
            <a:r>
              <a:rPr lang="es-ES" altLang="zh-CN" sz="16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32.3</a:t>
            </a:r>
            <a:r>
              <a:rPr lang="zh-CN" altLang="es-ES" sz="16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亿美元</a:t>
            </a:r>
            <a:endParaRPr lang="es-ES" altLang="zh-CN" sz="1600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zh-CN" altLang="es-ES" sz="16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全球排名：锂矿第</a:t>
            </a:r>
            <a:r>
              <a:rPr lang="es-ES" altLang="zh-CN" sz="16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4</a:t>
            </a:r>
            <a:endParaRPr sz="1600"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2" name="Google Shape;122;p27"/>
          <p:cNvSpPr txBox="1"/>
          <p:nvPr/>
        </p:nvSpPr>
        <p:spPr>
          <a:xfrm>
            <a:off x="428625" y="3791675"/>
            <a:ext cx="438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24" name="Google Shape;124;p27"/>
          <p:cNvCxnSpPr/>
          <p:nvPr/>
        </p:nvCxnSpPr>
        <p:spPr>
          <a:xfrm rot="10800000" flipH="1">
            <a:off x="738327" y="925950"/>
            <a:ext cx="3518700" cy="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27"/>
          <p:cNvSpPr txBox="1"/>
          <p:nvPr/>
        </p:nvSpPr>
        <p:spPr>
          <a:xfrm>
            <a:off x="641939" y="392347"/>
            <a:ext cx="3812881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zh-CN" altLang="es-ES" sz="2000" b="1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辽阔的土地仍然有待勘探和开发</a:t>
            </a:r>
            <a:endParaRPr sz="2000" b="1" dirty="0">
              <a:solidFill>
                <a:srgbClr val="2FB8EA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26" name="Google Shape;126;p27"/>
          <p:cNvPicPr preferRelativeResize="0"/>
          <p:nvPr/>
        </p:nvPicPr>
        <p:blipFill rotWithShape="1">
          <a:blip r:embed="rId4">
            <a:alphaModFix/>
          </a:blip>
          <a:srcRect t="21288"/>
          <a:stretch/>
        </p:blipFill>
        <p:spPr>
          <a:xfrm>
            <a:off x="4813724" y="925949"/>
            <a:ext cx="3591949" cy="306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223755"/>
            <a:ext cx="9144003" cy="9197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5102255" y="493024"/>
            <a:ext cx="3014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2021</a:t>
            </a:r>
            <a:r>
              <a:rPr lang="zh-CN" altLang="es-ES" dirty="0">
                <a:solidFill>
                  <a:schemeClr val="bg1"/>
                </a:solidFill>
              </a:rPr>
              <a:t>年矿产出口：阿根廷</a:t>
            </a:r>
            <a:r>
              <a:rPr lang="es-ES" altLang="zh-CN" dirty="0">
                <a:solidFill>
                  <a:schemeClr val="bg1"/>
                </a:solidFill>
              </a:rPr>
              <a:t>-</a:t>
            </a:r>
            <a:r>
              <a:rPr lang="zh-CN" altLang="es-ES" dirty="0">
                <a:solidFill>
                  <a:schemeClr val="bg1"/>
                </a:solidFill>
              </a:rPr>
              <a:t>智利</a:t>
            </a:r>
            <a:r>
              <a:rPr lang="es-ES" altLang="zh-CN" dirty="0">
                <a:solidFill>
                  <a:schemeClr val="bg1"/>
                </a:solidFill>
              </a:rPr>
              <a:t>-</a:t>
            </a:r>
            <a:r>
              <a:rPr lang="zh-CN" altLang="es-ES" dirty="0">
                <a:solidFill>
                  <a:schemeClr val="bg1"/>
                </a:solidFill>
              </a:rPr>
              <a:t>秘鲁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4750" y="625807"/>
            <a:ext cx="6170400" cy="346918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8"/>
          <p:cNvSpPr/>
          <p:nvPr/>
        </p:nvSpPr>
        <p:spPr>
          <a:xfrm>
            <a:off x="0" y="0"/>
            <a:ext cx="3048000" cy="4232700"/>
          </a:xfrm>
          <a:prstGeom prst="rect">
            <a:avLst/>
          </a:prstGeom>
          <a:solidFill>
            <a:srgbClr val="FAFAF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8"/>
          <p:cNvSpPr txBox="1"/>
          <p:nvPr/>
        </p:nvSpPr>
        <p:spPr>
          <a:xfrm>
            <a:off x="499650" y="3530366"/>
            <a:ext cx="2435100" cy="55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2000" b="1" dirty="0">
                <a:solidFill>
                  <a:srgbClr val="00BBF1"/>
                </a:solidFill>
                <a:latin typeface="Encode Sans"/>
                <a:ea typeface="Encode Sans"/>
                <a:cs typeface="Encode Sans"/>
                <a:sym typeface="Encode Sans"/>
              </a:rPr>
              <a:t>102.31</a:t>
            </a:r>
            <a:r>
              <a:rPr lang="zh-CN" altLang="es-ES" sz="2000" b="1" dirty="0">
                <a:solidFill>
                  <a:srgbClr val="00BBF1"/>
                </a:solidFill>
                <a:latin typeface="Encode Sans"/>
                <a:ea typeface="Encode Sans"/>
                <a:cs typeface="Encode Sans"/>
                <a:sym typeface="Encode Sans"/>
              </a:rPr>
              <a:t>亿美元</a:t>
            </a:r>
            <a:endParaRPr sz="2000" b="1" dirty="0">
              <a:solidFill>
                <a:srgbClr val="00BBF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5" name="Google Shape;135;p28"/>
          <p:cNvSpPr txBox="1"/>
          <p:nvPr/>
        </p:nvSpPr>
        <p:spPr>
          <a:xfrm>
            <a:off x="499650" y="2235088"/>
            <a:ext cx="149848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2020</a:t>
            </a:r>
            <a:r>
              <a:rPr lang="zh-CN" altLang="es-ES" sz="18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至今</a:t>
            </a:r>
            <a:endParaRPr sz="1200"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36" name="Google Shape;136;p28"/>
          <p:cNvCxnSpPr/>
          <p:nvPr/>
        </p:nvCxnSpPr>
        <p:spPr>
          <a:xfrm rot="10800000">
            <a:off x="603000" y="2124714"/>
            <a:ext cx="21894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28"/>
          <p:cNvSpPr/>
          <p:nvPr/>
        </p:nvSpPr>
        <p:spPr>
          <a:xfrm>
            <a:off x="3508149" y="3871525"/>
            <a:ext cx="1483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x-none" sz="600" b="0" i="0" u="none" strike="noStrike" cap="none">
                <a:solidFill>
                  <a:srgbClr val="2C2C2C"/>
                </a:solidFill>
                <a:latin typeface="Encode Sans"/>
                <a:ea typeface="Encode Sans"/>
                <a:cs typeface="Encode Sans"/>
                <a:sym typeface="Encode Sans"/>
              </a:rPr>
              <a:t>Fuente: Dirección de Economía Minera</a:t>
            </a:r>
            <a:endParaRPr sz="600" b="0" i="0" u="none" strike="noStrike" cap="none">
              <a:solidFill>
                <a:srgbClr val="2C2C2C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499650" y="1144056"/>
            <a:ext cx="2435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altLang="es-ES" sz="2000" b="1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按矿产品种分类的累计公布投资额</a:t>
            </a:r>
            <a:endParaRPr sz="1900" b="1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39" name="Google Shape;13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23755"/>
            <a:ext cx="9144003" cy="91974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 txBox="1"/>
          <p:nvPr/>
        </p:nvSpPr>
        <p:spPr>
          <a:xfrm>
            <a:off x="1241925" y="3088300"/>
            <a:ext cx="633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1 CuadroTexto"/>
          <p:cNvSpPr txBox="1"/>
          <p:nvPr/>
        </p:nvSpPr>
        <p:spPr>
          <a:xfrm>
            <a:off x="4572001" y="3699711"/>
            <a:ext cx="4193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s-ES" sz="700" dirty="0"/>
              <a:t>泥炭</a:t>
            </a:r>
            <a:endParaRPr lang="es-ES" sz="7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386139" y="3677714"/>
            <a:ext cx="4193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s-ES" sz="700" dirty="0"/>
              <a:t>银</a:t>
            </a:r>
            <a:endParaRPr lang="es-ES" sz="7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176212" y="3687802"/>
            <a:ext cx="4193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s-ES" sz="700" dirty="0"/>
              <a:t>金</a:t>
            </a:r>
            <a:endParaRPr lang="es-ES" sz="7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966286" y="3699711"/>
            <a:ext cx="4193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s-ES" sz="700" dirty="0"/>
              <a:t>锂</a:t>
            </a:r>
            <a:endParaRPr lang="es-ES" sz="7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774407" y="3687802"/>
            <a:ext cx="4193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s-ES" sz="700" dirty="0"/>
              <a:t>铜</a:t>
            </a:r>
            <a:endParaRPr lang="es-E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013" y="1264402"/>
            <a:ext cx="279132" cy="3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9"/>
          <p:cNvSpPr txBox="1"/>
          <p:nvPr/>
        </p:nvSpPr>
        <p:spPr>
          <a:xfrm>
            <a:off x="1007588" y="1110477"/>
            <a:ext cx="193348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 dirty="0">
                <a:solidFill>
                  <a:srgbClr val="2FB8EA"/>
                </a:solidFill>
                <a:latin typeface="Encode Sans"/>
                <a:ea typeface="Encode Sans"/>
                <a:cs typeface="Encode Sans"/>
                <a:sym typeface="Encode Sans"/>
              </a:rPr>
              <a:t>113</a:t>
            </a:r>
            <a:r>
              <a:rPr lang="zh-CN" altLang="es-ES" sz="2000" b="1" i="0" u="none" strike="noStrike" cap="none" dirty="0">
                <a:solidFill>
                  <a:srgbClr val="2FB8EA"/>
                </a:solidFill>
                <a:latin typeface="Encode Sans"/>
                <a:ea typeface="Encode Sans"/>
                <a:cs typeface="Encode Sans"/>
                <a:sym typeface="Encode Sans"/>
              </a:rPr>
              <a:t>个项目</a:t>
            </a:r>
            <a:endParaRPr sz="2000" b="1" i="0" u="none" strike="noStrike" cap="none" dirty="0">
              <a:solidFill>
                <a:srgbClr val="2FB8EA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662075" y="1793063"/>
            <a:ext cx="4629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x-none" sz="1500" b="0" i="0" u="none" strike="noStrike" cap="none">
                <a:solidFill>
                  <a:schemeClr val="lt1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18</a:t>
            </a:r>
            <a:endParaRPr sz="1500" b="0" i="0" u="none" strike="noStrike" cap="none">
              <a:solidFill>
                <a:schemeClr val="lt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149" name="Google Shape;149;p29"/>
          <p:cNvSpPr txBox="1"/>
          <p:nvPr/>
        </p:nvSpPr>
        <p:spPr>
          <a:xfrm>
            <a:off x="1100575" y="2299675"/>
            <a:ext cx="18405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x-none" b="0" i="0" u="none" strike="noStrike" cap="none" dirty="0">
                <a:solidFill>
                  <a:srgbClr val="666666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12 </a:t>
            </a:r>
            <a:r>
              <a:rPr lang="zh-CN" altLang="es-ES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金矿</a:t>
            </a:r>
            <a:endParaRPr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x-none" b="0" i="0" u="none" strike="noStrike" cap="none" dirty="0">
                <a:solidFill>
                  <a:srgbClr val="666666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3 </a:t>
            </a:r>
            <a:r>
              <a:rPr lang="zh-CN" altLang="es-ES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银矿</a:t>
            </a:r>
            <a:endParaRPr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x-none" b="0" i="0" u="none" strike="noStrike" cap="none" dirty="0">
                <a:solidFill>
                  <a:srgbClr val="666666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2</a:t>
            </a:r>
            <a:r>
              <a:rPr lang="x-none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zh-CN" altLang="es-ES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锂矿</a:t>
            </a:r>
            <a:endParaRPr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x-none" b="0" i="0" u="none" strike="noStrike" cap="none" dirty="0">
                <a:solidFill>
                  <a:srgbClr val="666666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1 </a:t>
            </a:r>
            <a:r>
              <a:rPr lang="zh-CN" altLang="es-ES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煤矿</a:t>
            </a:r>
            <a:endParaRPr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5350401" y="1110477"/>
            <a:ext cx="23985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CN" altLang="es-ES" sz="1800" b="1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不同阶段（</a:t>
            </a:r>
            <a:r>
              <a:rPr lang="es-ES" altLang="zh-CN" sz="1800" b="1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95</a:t>
            </a:r>
            <a:r>
              <a:rPr lang="zh-CN" altLang="es-ES" sz="1800" b="1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）</a:t>
            </a:r>
            <a:endParaRPr sz="1500" b="0" i="0" u="none" strike="noStrike" cap="none" dirty="0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151" name="Google Shape;151;p29"/>
          <p:cNvSpPr/>
          <p:nvPr/>
        </p:nvSpPr>
        <p:spPr>
          <a:xfrm>
            <a:off x="973825" y="1860300"/>
            <a:ext cx="3169200" cy="31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9"/>
          <p:cNvSpPr txBox="1"/>
          <p:nvPr/>
        </p:nvSpPr>
        <p:spPr>
          <a:xfrm>
            <a:off x="1118247" y="1812700"/>
            <a:ext cx="3172500" cy="4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CN" altLang="es-ES" sz="15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生产</a:t>
            </a:r>
            <a:endParaRPr sz="1500" b="0" i="0" u="none" strike="noStrike" cap="none" dirty="0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153" name="Google Shape;153;p29"/>
          <p:cNvSpPr/>
          <p:nvPr/>
        </p:nvSpPr>
        <p:spPr>
          <a:xfrm>
            <a:off x="712050" y="1860250"/>
            <a:ext cx="406200" cy="317100"/>
          </a:xfrm>
          <a:prstGeom prst="rect">
            <a:avLst/>
          </a:prstGeom>
          <a:solidFill>
            <a:srgbClr val="2FB8E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x-none"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18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4" name="Google Shape;154;p29"/>
          <p:cNvSpPr txBox="1"/>
          <p:nvPr/>
        </p:nvSpPr>
        <p:spPr>
          <a:xfrm>
            <a:off x="4883300" y="1787900"/>
            <a:ext cx="4629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x-none" sz="1500" b="0" i="0" u="none" strike="noStrike" cap="none">
                <a:solidFill>
                  <a:schemeClr val="lt1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18</a:t>
            </a:r>
            <a:endParaRPr sz="1500" b="0" i="0" u="none" strike="noStrike" cap="none">
              <a:solidFill>
                <a:schemeClr val="lt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155" name="Google Shape;155;p29"/>
          <p:cNvSpPr/>
          <p:nvPr/>
        </p:nvSpPr>
        <p:spPr>
          <a:xfrm>
            <a:off x="5195050" y="1855138"/>
            <a:ext cx="3169200" cy="31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5339474" y="1807544"/>
            <a:ext cx="3024776" cy="4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CN" altLang="es-ES" sz="15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建设阶段</a:t>
            </a:r>
            <a:endParaRPr sz="1500" b="0" i="0" u="none" strike="noStrike" cap="none" dirty="0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157" name="Google Shape;157;p29"/>
          <p:cNvSpPr/>
          <p:nvPr/>
        </p:nvSpPr>
        <p:spPr>
          <a:xfrm>
            <a:off x="4933275" y="1855088"/>
            <a:ext cx="406200" cy="317100"/>
          </a:xfrm>
          <a:prstGeom prst="rect">
            <a:avLst/>
          </a:prstGeom>
          <a:solidFill>
            <a:srgbClr val="2FB8E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x-none"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8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8" name="Google Shape;158;p29"/>
          <p:cNvSpPr txBox="1"/>
          <p:nvPr/>
        </p:nvSpPr>
        <p:spPr>
          <a:xfrm>
            <a:off x="4884000" y="2216075"/>
            <a:ext cx="4629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x-none" sz="1500" b="0" i="0" u="none" strike="noStrike" cap="none">
                <a:solidFill>
                  <a:schemeClr val="lt1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18</a:t>
            </a:r>
            <a:endParaRPr sz="1500" b="0" i="0" u="none" strike="noStrike" cap="none">
              <a:solidFill>
                <a:schemeClr val="lt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159" name="Google Shape;159;p29"/>
          <p:cNvSpPr/>
          <p:nvPr/>
        </p:nvSpPr>
        <p:spPr>
          <a:xfrm>
            <a:off x="5195750" y="2283313"/>
            <a:ext cx="3169200" cy="31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5340174" y="2235719"/>
            <a:ext cx="3105994" cy="4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CN" altLang="es-ES" sz="15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可研报告阶段</a:t>
            </a:r>
            <a:endParaRPr sz="1500" b="0" i="0" u="none" strike="noStrike" cap="none" dirty="0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161" name="Google Shape;161;p29"/>
          <p:cNvSpPr/>
          <p:nvPr/>
        </p:nvSpPr>
        <p:spPr>
          <a:xfrm>
            <a:off x="4933975" y="2283263"/>
            <a:ext cx="406200" cy="317100"/>
          </a:xfrm>
          <a:prstGeom prst="rect">
            <a:avLst/>
          </a:prstGeom>
          <a:solidFill>
            <a:srgbClr val="2FB8E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x-none"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6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4896375" y="2640975"/>
            <a:ext cx="4629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x-none" sz="1500" b="0" i="0" u="none" strike="noStrike" cap="none">
                <a:solidFill>
                  <a:schemeClr val="lt1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18</a:t>
            </a:r>
            <a:endParaRPr sz="1500" b="0" i="0" u="none" strike="noStrike" cap="none">
              <a:solidFill>
                <a:schemeClr val="lt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163" name="Google Shape;163;p29"/>
          <p:cNvSpPr/>
          <p:nvPr/>
        </p:nvSpPr>
        <p:spPr>
          <a:xfrm>
            <a:off x="5208125" y="2708213"/>
            <a:ext cx="3169200" cy="31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5359975" y="2660625"/>
            <a:ext cx="3174127" cy="4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CN" altLang="es-ES" sz="15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预可研报告阶段</a:t>
            </a:r>
            <a:endParaRPr sz="1500" b="0" i="0" u="none" strike="noStrike" cap="none" dirty="0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165" name="Google Shape;165;p29"/>
          <p:cNvSpPr/>
          <p:nvPr/>
        </p:nvSpPr>
        <p:spPr>
          <a:xfrm>
            <a:off x="4946350" y="2708163"/>
            <a:ext cx="406200" cy="317100"/>
          </a:xfrm>
          <a:prstGeom prst="rect">
            <a:avLst/>
          </a:prstGeom>
          <a:solidFill>
            <a:srgbClr val="2FB8E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x-none"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6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4897075" y="3069150"/>
            <a:ext cx="4629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x-none" sz="1500" b="0" i="0" u="none" strike="noStrike" cap="none">
                <a:solidFill>
                  <a:schemeClr val="lt1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18</a:t>
            </a:r>
            <a:endParaRPr sz="1500" b="0" i="0" u="none" strike="noStrike" cap="none">
              <a:solidFill>
                <a:schemeClr val="lt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167" name="Google Shape;167;p29"/>
          <p:cNvSpPr/>
          <p:nvPr/>
        </p:nvSpPr>
        <p:spPr>
          <a:xfrm>
            <a:off x="5208825" y="3136388"/>
            <a:ext cx="3169200" cy="31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5353251" y="3136961"/>
            <a:ext cx="2690174" cy="34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CN" altLang="es-ES" sz="9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初步经济分析阶段</a:t>
            </a:r>
            <a:endParaRPr sz="1500" b="0" i="0" u="none" strike="noStrike" cap="none" dirty="0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169" name="Google Shape;169;p29"/>
          <p:cNvSpPr/>
          <p:nvPr/>
        </p:nvSpPr>
        <p:spPr>
          <a:xfrm>
            <a:off x="4947050" y="3136338"/>
            <a:ext cx="406200" cy="317100"/>
          </a:xfrm>
          <a:prstGeom prst="rect">
            <a:avLst/>
          </a:prstGeom>
          <a:solidFill>
            <a:srgbClr val="2FB8E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x-none"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13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0" name="Google Shape;170;p29"/>
          <p:cNvSpPr/>
          <p:nvPr/>
        </p:nvSpPr>
        <p:spPr>
          <a:xfrm>
            <a:off x="5205975" y="3556413"/>
            <a:ext cx="3169200" cy="31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5350401" y="3508825"/>
            <a:ext cx="3024900" cy="4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CN" altLang="es-ES" sz="15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深入勘探阶段</a:t>
            </a:r>
            <a:endParaRPr sz="1500" b="0" i="0" u="none" strike="noStrike" cap="none" dirty="0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172" name="Google Shape;172;p29"/>
          <p:cNvSpPr/>
          <p:nvPr/>
        </p:nvSpPr>
        <p:spPr>
          <a:xfrm>
            <a:off x="4944200" y="3556363"/>
            <a:ext cx="406200" cy="317100"/>
          </a:xfrm>
          <a:prstGeom prst="rect">
            <a:avLst/>
          </a:prstGeom>
          <a:solidFill>
            <a:srgbClr val="2FB8E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x-none"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62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73" name="Google Shape;17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0925" y="1287927"/>
            <a:ext cx="279132" cy="3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/>
        </p:nvSpPr>
        <p:spPr>
          <a:xfrm>
            <a:off x="723975" y="296694"/>
            <a:ext cx="44124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altLang="es-ES" sz="2000" b="1" dirty="0">
                <a:solidFill>
                  <a:srgbClr val="2FB8EA"/>
                </a:solidFill>
                <a:latin typeface="Encode Sans"/>
                <a:ea typeface="Encode Sans"/>
                <a:cs typeface="Encode Sans"/>
                <a:sym typeface="Encode Sans"/>
              </a:rPr>
              <a:t>阿根廷</a:t>
            </a:r>
            <a:r>
              <a:rPr lang="zh-CN" altLang="es-ES" sz="2000" b="1" dirty="0">
                <a:solidFill>
                  <a:schemeClr val="bg2"/>
                </a:solidFill>
                <a:latin typeface="Encode Sans"/>
                <a:ea typeface="Encode Sans"/>
                <a:cs typeface="Encode Sans"/>
                <a:sym typeface="Encode Sans"/>
              </a:rPr>
              <a:t>矿产项目</a:t>
            </a:r>
            <a:endParaRPr sz="2000" b="1" dirty="0">
              <a:solidFill>
                <a:schemeClr val="bg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5" name="Google Shape;175;p29"/>
          <p:cNvSpPr/>
          <p:nvPr/>
        </p:nvSpPr>
        <p:spPr>
          <a:xfrm>
            <a:off x="719902" y="923570"/>
            <a:ext cx="7605395" cy="0"/>
          </a:xfrm>
          <a:custGeom>
            <a:avLst/>
            <a:gdLst/>
            <a:ahLst/>
            <a:cxnLst/>
            <a:rect l="l" t="t" r="r" b="b"/>
            <a:pathLst>
              <a:path w="7605395" h="120000" extrusionOk="0">
                <a:moveTo>
                  <a:pt x="0" y="0"/>
                </a:moveTo>
                <a:lnTo>
                  <a:pt x="7604772" y="0"/>
                </a:lnTo>
              </a:path>
            </a:pathLst>
          </a:custGeom>
          <a:noFill/>
          <a:ln w="9525" cap="flat" cmpd="sng">
            <a:solidFill>
              <a:srgbClr val="6C6E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23755"/>
            <a:ext cx="9144003" cy="919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FB85A64-E401-42B7-872F-9A9F174AE874}"/>
              </a:ext>
            </a:extLst>
          </p:cNvPr>
          <p:cNvSpPr/>
          <p:nvPr/>
        </p:nvSpPr>
        <p:spPr>
          <a:xfrm>
            <a:off x="4822114" y="395055"/>
            <a:ext cx="3784860" cy="575573"/>
          </a:xfrm>
          <a:prstGeom prst="rect">
            <a:avLst/>
          </a:prstGeom>
          <a:solidFill>
            <a:srgbClr val="0FB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3721DE3-7ECD-4A29-8DE7-01026D5BB3AA}"/>
              </a:ext>
            </a:extLst>
          </p:cNvPr>
          <p:cNvGrpSpPr/>
          <p:nvPr/>
        </p:nvGrpSpPr>
        <p:grpSpPr>
          <a:xfrm>
            <a:off x="714320" y="2570490"/>
            <a:ext cx="3607567" cy="581924"/>
            <a:chOff x="714320" y="2188843"/>
            <a:chExt cx="3607567" cy="581924"/>
          </a:xfrm>
        </p:grpSpPr>
        <p:pic>
          <p:nvPicPr>
            <p:cNvPr id="183" name="Google Shape;183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4320" y="2316522"/>
              <a:ext cx="148998" cy="1692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30"/>
            <p:cNvSpPr txBox="1"/>
            <p:nvPr/>
          </p:nvSpPr>
          <p:spPr>
            <a:xfrm>
              <a:off x="975200" y="2188843"/>
              <a:ext cx="3346687" cy="581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12700" lvl="0" indent="0" algn="just" rtl="0">
                <a:lnSpc>
                  <a:spcPct val="115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zh-CN" altLang="es-ES" sz="1050" dirty="0">
                  <a:solidFill>
                    <a:schemeClr val="dk2"/>
                  </a:solidFill>
                  <a:latin typeface="Encode Sans"/>
                  <a:sym typeface="Encode Sans"/>
                </a:rPr>
                <a:t>当前建设中的项目在近十年内可让我国锂产量翻六倍</a:t>
              </a:r>
              <a:endParaRPr lang="es-ES" altLang="zh-CN" sz="1050" dirty="0">
                <a:solidFill>
                  <a:schemeClr val="dk2"/>
                </a:solidFill>
                <a:latin typeface="Encode Sans"/>
                <a:sym typeface="Encode Sans"/>
              </a:endParaRPr>
            </a:p>
            <a:p>
              <a:pPr marL="0" marR="12700" lvl="0" indent="0" algn="just" rtl="0">
                <a:lnSpc>
                  <a:spcPct val="115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zh-CN" altLang="es-ES" sz="1050" dirty="0">
                  <a:solidFill>
                    <a:schemeClr val="dk2"/>
                  </a:solidFill>
                  <a:latin typeface="Encode Sans"/>
                  <a:sym typeface="Encode Sans"/>
                </a:rPr>
                <a:t>（超过</a:t>
              </a:r>
              <a:r>
                <a:rPr lang="es-ES" altLang="zh-CN" sz="1050" dirty="0">
                  <a:solidFill>
                    <a:schemeClr val="dk2"/>
                  </a:solidFill>
                  <a:latin typeface="Encode Sans"/>
                  <a:sym typeface="Encode Sans"/>
                </a:rPr>
                <a:t>200.000</a:t>
              </a:r>
              <a:r>
                <a:rPr lang="zh-CN" altLang="es-ES" sz="1050" dirty="0">
                  <a:solidFill>
                    <a:schemeClr val="dk2"/>
                  </a:solidFill>
                  <a:latin typeface="Encode Sans"/>
                  <a:sym typeface="Encode Sans"/>
                </a:rPr>
                <a:t>吨</a:t>
              </a:r>
              <a:r>
                <a:rPr lang="es-ES" altLang="zh-CN" sz="1050" dirty="0">
                  <a:solidFill>
                    <a:schemeClr val="dk2"/>
                  </a:solidFill>
                  <a:latin typeface="Encode Sans"/>
                  <a:sym typeface="Encode Sans"/>
                </a:rPr>
                <a:t>LCE</a:t>
              </a:r>
              <a:r>
                <a:rPr lang="zh-CN" altLang="es-ES" sz="1050" dirty="0">
                  <a:solidFill>
                    <a:schemeClr val="dk2"/>
                  </a:solidFill>
                  <a:latin typeface="Encode Sans"/>
                  <a:sym typeface="Encode Sans"/>
                </a:rPr>
                <a:t>）</a:t>
              </a:r>
              <a:endParaRPr sz="1200" b="0" i="0" u="none" strike="noStrike" cap="none" dirty="0">
                <a:solidFill>
                  <a:srgbClr val="000000"/>
                </a:solidFill>
                <a:sym typeface="Arial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74FC048B-B42A-4A9E-B9EB-9D139E479060}"/>
              </a:ext>
            </a:extLst>
          </p:cNvPr>
          <p:cNvGrpSpPr/>
          <p:nvPr/>
        </p:nvGrpSpPr>
        <p:grpSpPr>
          <a:xfrm>
            <a:off x="714320" y="3252868"/>
            <a:ext cx="3993205" cy="430857"/>
            <a:chOff x="714320" y="3100794"/>
            <a:chExt cx="3993205" cy="430857"/>
          </a:xfrm>
        </p:grpSpPr>
        <p:pic>
          <p:nvPicPr>
            <p:cNvPr id="184" name="Google Shape;184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4320" y="3271660"/>
              <a:ext cx="148998" cy="1692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30"/>
            <p:cNvSpPr txBox="1"/>
            <p:nvPr/>
          </p:nvSpPr>
          <p:spPr>
            <a:xfrm>
              <a:off x="977925" y="3100794"/>
              <a:ext cx="37296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>
                <a:spcBef>
                  <a:spcPts val="600"/>
                </a:spcBef>
                <a:buSzPts val="1300"/>
              </a:pPr>
              <a:r>
                <a:rPr lang="zh-CN" altLang="es-ES" sz="1100" dirty="0">
                  <a:solidFill>
                    <a:schemeClr val="dk2"/>
                  </a:solidFill>
                  <a:latin typeface="Encode Sans"/>
                  <a:sym typeface="Encode Sans"/>
                </a:rPr>
                <a:t>“锂矿地带”（</a:t>
              </a:r>
              <a:r>
                <a:rPr lang="es-ES" sz="1100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 Catamarca, Jujuy , Salta </a:t>
              </a:r>
              <a:r>
                <a:rPr lang="zh-CN" altLang="es-ES" sz="1100" dirty="0">
                  <a:solidFill>
                    <a:schemeClr val="dk2"/>
                  </a:solidFill>
                  <a:latin typeface="Encode Sans"/>
                  <a:sym typeface="Encode Sans"/>
                </a:rPr>
                <a:t>）可以促进区域发展</a:t>
              </a:r>
              <a:endParaRPr sz="1100" b="0" i="0" u="none" strike="noStrike" cap="none" dirty="0">
                <a:solidFill>
                  <a:srgbClr val="000000"/>
                </a:solidFill>
                <a:sym typeface="Arial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9D3D0FA-37B4-47D0-9383-FCC6A25633F2}"/>
              </a:ext>
            </a:extLst>
          </p:cNvPr>
          <p:cNvGrpSpPr/>
          <p:nvPr/>
        </p:nvGrpSpPr>
        <p:grpSpPr>
          <a:xfrm>
            <a:off x="714320" y="1428279"/>
            <a:ext cx="5175138" cy="950230"/>
            <a:chOff x="714320" y="1276205"/>
            <a:chExt cx="5175138" cy="950230"/>
          </a:xfrm>
        </p:grpSpPr>
        <p:sp>
          <p:nvSpPr>
            <p:cNvPr id="181" name="Google Shape;181;p30"/>
            <p:cNvSpPr txBox="1"/>
            <p:nvPr/>
          </p:nvSpPr>
          <p:spPr>
            <a:xfrm>
              <a:off x="975200" y="1276205"/>
              <a:ext cx="4914258" cy="95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2700" marR="12700" lvl="0" indent="0" algn="just" rtl="0">
                <a:lnSpc>
                  <a:spcPct val="15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zh-CN" altLang="es-ES" sz="1050" b="0" i="0" u="none" strike="noStrike" cap="none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资源量排名第</a:t>
              </a:r>
              <a:r>
                <a:rPr lang="es-ES" altLang="zh-CN" sz="1050" b="0" i="0" u="none" strike="noStrike" cap="none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2</a:t>
              </a:r>
              <a:r>
                <a:rPr lang="zh-CN" altLang="es-ES" sz="1050" b="0" i="0" u="none" strike="noStrike" cap="none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（</a:t>
              </a:r>
              <a:r>
                <a:rPr lang="es-ES" altLang="zh-CN" sz="1050" b="0" i="0" u="none" strike="noStrike" cap="none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9800</a:t>
              </a:r>
              <a:r>
                <a:rPr lang="zh-CN" altLang="es-ES" sz="1050" b="0" i="0" u="none" strike="noStrike" cap="none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万吨</a:t>
              </a:r>
              <a:r>
                <a:rPr lang="es-ES" altLang="zh-CN" sz="1050" b="0" i="0" u="none" strike="noStrike" cap="none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LCE</a:t>
              </a:r>
              <a:r>
                <a:rPr lang="zh-CN" altLang="es-ES" sz="1050" b="0" i="0" u="none" strike="noStrike" cap="none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）</a:t>
              </a:r>
              <a:endParaRPr sz="1050" b="0" i="0" u="none" strike="noStrike" cap="none" dirty="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  <a:p>
              <a:pPr marL="12700" marR="12700" lvl="0" indent="0" algn="just" rtl="0">
                <a:lnSpc>
                  <a:spcPct val="15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zh-CN" altLang="es-ES" sz="1050" b="0" i="0" u="none" strike="noStrike" cap="none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储量排名第</a:t>
              </a:r>
              <a:r>
                <a:rPr lang="es-ES" altLang="zh-CN" sz="1050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3 </a:t>
              </a:r>
              <a:r>
                <a:rPr lang="zh-CN" altLang="es-ES" sz="1050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（</a:t>
              </a:r>
              <a:r>
                <a:rPr lang="es-ES" altLang="zh-CN" sz="1050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1200</a:t>
              </a:r>
              <a:r>
                <a:rPr lang="zh-CN" altLang="es-ES" sz="1050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万吨</a:t>
              </a:r>
              <a:r>
                <a:rPr lang="es-ES" altLang="zh-CN" sz="1050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LCE</a:t>
              </a:r>
              <a:r>
                <a:rPr lang="zh-CN" altLang="es-ES" sz="1050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）</a:t>
              </a:r>
              <a:endParaRPr sz="1050" b="0" i="0" u="none" strike="noStrike" cap="none" dirty="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  <a:p>
              <a:pPr marL="12700" marR="12700" lvl="0" indent="0" algn="just" rtl="0">
                <a:lnSpc>
                  <a:spcPct val="15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zh-CN" altLang="es-ES" sz="1050" b="0" i="0" u="none" strike="noStrike" cap="none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产量排名第</a:t>
              </a:r>
              <a:r>
                <a:rPr lang="es-ES" altLang="zh-CN" sz="1050" b="0" i="0" u="none" strike="noStrike" cap="none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4</a:t>
              </a:r>
              <a:r>
                <a:rPr lang="zh-CN" altLang="es-ES" sz="1050" b="0" i="0" u="none" strike="noStrike" cap="none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（</a:t>
              </a:r>
              <a:r>
                <a:rPr lang="es-ES" altLang="zh-CN" sz="1050" b="0" i="0" u="none" strike="noStrike" cap="none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37500</a:t>
              </a:r>
              <a:r>
                <a:rPr lang="zh-CN" altLang="es-ES" sz="1050" b="0" i="0" u="none" strike="noStrike" cap="none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吨</a:t>
              </a:r>
              <a:r>
                <a:rPr lang="es-ES" altLang="zh-CN" sz="1050" b="0" i="0" u="none" strike="noStrike" cap="none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LCE</a:t>
              </a:r>
              <a:r>
                <a:rPr lang="zh-CN" altLang="es-ES" sz="1050" b="0" i="0" u="none" strike="noStrike" cap="none" dirty="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）</a:t>
              </a:r>
              <a:endParaRPr sz="1050" b="0" i="0" u="none" strike="noStrike" cap="none" dirty="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pic>
          <p:nvPicPr>
            <p:cNvPr id="182" name="Google Shape;182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4320" y="1423020"/>
              <a:ext cx="148998" cy="169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4320" y="1677083"/>
              <a:ext cx="148998" cy="169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4320" y="1931145"/>
              <a:ext cx="148998" cy="16926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9" name="Google Shape;189;p30"/>
          <p:cNvCxnSpPr/>
          <p:nvPr/>
        </p:nvCxnSpPr>
        <p:spPr>
          <a:xfrm rot="10800000" flipH="1">
            <a:off x="719900" y="916825"/>
            <a:ext cx="3518700" cy="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30"/>
          <p:cNvSpPr txBox="1"/>
          <p:nvPr/>
        </p:nvSpPr>
        <p:spPr>
          <a:xfrm>
            <a:off x="641939" y="370708"/>
            <a:ext cx="1040105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CN" altLang="es-ES" sz="2000" b="1" dirty="0">
                <a:solidFill>
                  <a:srgbClr val="2FB8EA"/>
                </a:solidFill>
                <a:latin typeface="Encode Sans"/>
                <a:ea typeface="Encode Sans"/>
                <a:cs typeface="Encode Sans"/>
                <a:sym typeface="Encode Sans"/>
              </a:rPr>
              <a:t>锂矿</a:t>
            </a:r>
            <a:endParaRPr sz="2000" b="1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91" name="Google Shape;191;p30"/>
          <p:cNvPicPr preferRelativeResize="0"/>
          <p:nvPr/>
        </p:nvPicPr>
        <p:blipFill rotWithShape="1">
          <a:blip r:embed="rId4">
            <a:alphaModFix/>
          </a:blip>
          <a:srcRect t="22565"/>
          <a:stretch/>
        </p:blipFill>
        <p:spPr>
          <a:xfrm>
            <a:off x="4822114" y="936729"/>
            <a:ext cx="3784860" cy="285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223755"/>
            <a:ext cx="9144003" cy="9197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5600802" y="527393"/>
            <a:ext cx="239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s-ES" sz="1200" dirty="0">
                <a:solidFill>
                  <a:schemeClr val="bg1"/>
                </a:solidFill>
              </a:rPr>
              <a:t>锂三角：阿根廷</a:t>
            </a:r>
            <a:r>
              <a:rPr lang="es-ES" altLang="zh-CN" sz="1200" dirty="0">
                <a:solidFill>
                  <a:schemeClr val="bg1"/>
                </a:solidFill>
              </a:rPr>
              <a:t>-</a:t>
            </a:r>
            <a:r>
              <a:rPr lang="zh-CN" altLang="es-ES" sz="1200" dirty="0">
                <a:solidFill>
                  <a:schemeClr val="bg1"/>
                </a:solidFill>
              </a:rPr>
              <a:t>玻利维亚</a:t>
            </a:r>
            <a:r>
              <a:rPr lang="es-ES" altLang="zh-CN" sz="1200" dirty="0">
                <a:solidFill>
                  <a:schemeClr val="bg1"/>
                </a:solidFill>
              </a:rPr>
              <a:t>-</a:t>
            </a:r>
            <a:r>
              <a:rPr lang="zh-CN" altLang="es-ES" sz="1200" dirty="0">
                <a:solidFill>
                  <a:schemeClr val="bg1"/>
                </a:solidFill>
              </a:rPr>
              <a:t>智利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B2BA71D-4D16-4A25-BB69-0941B89048FF}"/>
              </a:ext>
            </a:extLst>
          </p:cNvPr>
          <p:cNvSpPr/>
          <p:nvPr/>
        </p:nvSpPr>
        <p:spPr>
          <a:xfrm>
            <a:off x="5495925" y="1200692"/>
            <a:ext cx="1000125" cy="57557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5252747" y="1179040"/>
            <a:ext cx="14427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s-ES" sz="1050" dirty="0"/>
              <a:t>     </a:t>
            </a:r>
            <a:r>
              <a:rPr lang="zh-CN" altLang="es-ES" sz="105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占全球锂资源</a:t>
            </a:r>
            <a:r>
              <a:rPr lang="es-ES" altLang="zh-CN" sz="1050" dirty="0">
                <a:solidFill>
                  <a:srgbClr val="00B0F0"/>
                </a:solidFill>
              </a:rPr>
              <a:t>65%</a:t>
            </a:r>
            <a:endParaRPr lang="es-ES" sz="105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/>
          <p:nvPr/>
        </p:nvSpPr>
        <p:spPr>
          <a:xfrm>
            <a:off x="1034075" y="3410900"/>
            <a:ext cx="7271100" cy="31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1"/>
          <p:cNvSpPr/>
          <p:nvPr/>
        </p:nvSpPr>
        <p:spPr>
          <a:xfrm>
            <a:off x="1121116" y="2555450"/>
            <a:ext cx="7201500" cy="31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1"/>
          <p:cNvSpPr/>
          <p:nvPr/>
        </p:nvSpPr>
        <p:spPr>
          <a:xfrm>
            <a:off x="1099950" y="2136700"/>
            <a:ext cx="7201500" cy="31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1"/>
          <p:cNvSpPr txBox="1"/>
          <p:nvPr/>
        </p:nvSpPr>
        <p:spPr>
          <a:xfrm>
            <a:off x="796075" y="1455375"/>
            <a:ext cx="373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666666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201" name="Google Shape;201;p31"/>
          <p:cNvSpPr/>
          <p:nvPr/>
        </p:nvSpPr>
        <p:spPr>
          <a:xfrm>
            <a:off x="955425" y="1286350"/>
            <a:ext cx="7345800" cy="31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1204372" y="1232575"/>
            <a:ext cx="4288044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CN" altLang="es-ES" sz="12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生产阶段（</a:t>
            </a:r>
            <a:r>
              <a:rPr lang="es-ES" altLang="zh-CN" sz="12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+</a:t>
            </a:r>
            <a:r>
              <a:rPr lang="zh-CN" altLang="es-ES" sz="12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在扩张）</a:t>
            </a:r>
            <a:endParaRPr sz="1200"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3" name="Google Shape;203;p31"/>
          <p:cNvSpPr/>
          <p:nvPr/>
        </p:nvSpPr>
        <p:spPr>
          <a:xfrm>
            <a:off x="769850" y="1286300"/>
            <a:ext cx="406200" cy="317100"/>
          </a:xfrm>
          <a:prstGeom prst="rect">
            <a:avLst/>
          </a:prstGeom>
          <a:solidFill>
            <a:srgbClr val="2FB8E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x-none"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4" name="Google Shape;204;p31"/>
          <p:cNvSpPr/>
          <p:nvPr/>
        </p:nvSpPr>
        <p:spPr>
          <a:xfrm>
            <a:off x="1030350" y="1710775"/>
            <a:ext cx="7271100" cy="31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1205972" y="1665900"/>
            <a:ext cx="3172500" cy="4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CN" altLang="es-ES" sz="15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建设阶段</a:t>
            </a:r>
            <a:endParaRPr sz="1500"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6" name="Google Shape;206;p31"/>
          <p:cNvSpPr/>
          <p:nvPr/>
        </p:nvSpPr>
        <p:spPr>
          <a:xfrm>
            <a:off x="769850" y="1713925"/>
            <a:ext cx="406200" cy="317100"/>
          </a:xfrm>
          <a:prstGeom prst="rect">
            <a:avLst/>
          </a:prstGeom>
          <a:solidFill>
            <a:srgbClr val="2FB8E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x-none"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6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7" name="Google Shape;207;p31"/>
          <p:cNvSpPr txBox="1"/>
          <p:nvPr/>
        </p:nvSpPr>
        <p:spPr>
          <a:xfrm>
            <a:off x="1205972" y="2516350"/>
            <a:ext cx="3172500" cy="4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CN" altLang="es-ES" sz="15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预可研报告阶段</a:t>
            </a:r>
            <a:endParaRPr sz="1500"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8" name="Google Shape;208;p31"/>
          <p:cNvSpPr/>
          <p:nvPr/>
        </p:nvSpPr>
        <p:spPr>
          <a:xfrm>
            <a:off x="769850" y="2559913"/>
            <a:ext cx="406200" cy="317100"/>
          </a:xfrm>
          <a:prstGeom prst="rect">
            <a:avLst/>
          </a:prstGeom>
          <a:solidFill>
            <a:srgbClr val="2FB8E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x-none"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3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9" name="Google Shape;209;p31"/>
          <p:cNvSpPr/>
          <p:nvPr/>
        </p:nvSpPr>
        <p:spPr>
          <a:xfrm>
            <a:off x="1099850" y="2984750"/>
            <a:ext cx="7201500" cy="31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1"/>
          <p:cNvSpPr txBox="1"/>
          <p:nvPr/>
        </p:nvSpPr>
        <p:spPr>
          <a:xfrm>
            <a:off x="1205972" y="2070063"/>
            <a:ext cx="3172500" cy="4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CN" altLang="es-ES" sz="15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可研报告阶段</a:t>
            </a:r>
            <a:endParaRPr sz="1500"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11" name="Google Shape;211;p31"/>
          <p:cNvSpPr/>
          <p:nvPr/>
        </p:nvSpPr>
        <p:spPr>
          <a:xfrm>
            <a:off x="769850" y="2143263"/>
            <a:ext cx="406200" cy="317100"/>
          </a:xfrm>
          <a:prstGeom prst="rect">
            <a:avLst/>
          </a:prstGeom>
          <a:solidFill>
            <a:srgbClr val="2FB8E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x-none"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12" name="Google Shape;212;p31"/>
          <p:cNvSpPr txBox="1"/>
          <p:nvPr/>
        </p:nvSpPr>
        <p:spPr>
          <a:xfrm>
            <a:off x="1205972" y="2951013"/>
            <a:ext cx="4689502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CN" altLang="es-ES" sz="12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初期经济评估阶段</a:t>
            </a:r>
            <a:endParaRPr sz="2400"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13" name="Google Shape;213;p31"/>
          <p:cNvSpPr/>
          <p:nvPr/>
        </p:nvSpPr>
        <p:spPr>
          <a:xfrm>
            <a:off x="769850" y="2982388"/>
            <a:ext cx="406200" cy="317100"/>
          </a:xfrm>
          <a:prstGeom prst="rect">
            <a:avLst/>
          </a:prstGeom>
          <a:solidFill>
            <a:srgbClr val="2FB8E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x-none"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5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1205974" y="3361700"/>
            <a:ext cx="4978258" cy="4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CN" altLang="es-ES" sz="15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深入勘探阶段</a:t>
            </a:r>
            <a:endParaRPr sz="1500" b="0" i="0" u="none" strike="noStrike" cap="none" dirty="0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215" name="Google Shape;215;p31"/>
          <p:cNvSpPr/>
          <p:nvPr/>
        </p:nvSpPr>
        <p:spPr>
          <a:xfrm>
            <a:off x="769850" y="3410888"/>
            <a:ext cx="406200" cy="317100"/>
          </a:xfrm>
          <a:prstGeom prst="rect">
            <a:avLst/>
          </a:prstGeom>
          <a:solidFill>
            <a:srgbClr val="2FB8E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x-none"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20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641939" y="370708"/>
            <a:ext cx="44124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CN" altLang="es-ES" sz="2000" b="1" dirty="0">
                <a:solidFill>
                  <a:srgbClr val="2FB8EA"/>
                </a:solidFill>
                <a:latin typeface="Encode Sans"/>
                <a:ea typeface="Encode Sans"/>
                <a:cs typeface="Encode Sans"/>
                <a:sym typeface="Encode Sans"/>
              </a:rPr>
              <a:t>锂矿</a:t>
            </a:r>
            <a:endParaRPr sz="2000" b="1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719902" y="923570"/>
            <a:ext cx="7605395" cy="0"/>
          </a:xfrm>
          <a:custGeom>
            <a:avLst/>
            <a:gdLst/>
            <a:ahLst/>
            <a:cxnLst/>
            <a:rect l="l" t="t" r="r" b="b"/>
            <a:pathLst>
              <a:path w="7605395" h="120000" extrusionOk="0">
                <a:moveTo>
                  <a:pt x="0" y="0"/>
                </a:moveTo>
                <a:lnTo>
                  <a:pt x="7604772" y="0"/>
                </a:lnTo>
              </a:path>
            </a:pathLst>
          </a:custGeom>
          <a:noFill/>
          <a:ln w="9525" cap="flat" cmpd="sng">
            <a:solidFill>
              <a:srgbClr val="6C6E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23755"/>
            <a:ext cx="9144003" cy="919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045" y="1592958"/>
            <a:ext cx="148998" cy="16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045" y="1244595"/>
            <a:ext cx="148998" cy="16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045" y="2036220"/>
            <a:ext cx="148998" cy="16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046" y="2923384"/>
            <a:ext cx="148998" cy="16926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 txBox="1"/>
          <p:nvPr/>
        </p:nvSpPr>
        <p:spPr>
          <a:xfrm>
            <a:off x="1006749" y="1154100"/>
            <a:ext cx="3835925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zh-CN" altLang="es-ES" sz="11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储量超过</a:t>
            </a:r>
            <a:r>
              <a:rPr lang="es-ES" altLang="zh-CN" sz="11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6000</a:t>
            </a:r>
            <a:r>
              <a:rPr lang="zh-CN" altLang="es-ES" sz="11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万吨</a:t>
            </a:r>
            <a:endParaRPr sz="1100" b="0" i="0" u="none" strike="noStrike" cap="none" dirty="0">
              <a:solidFill>
                <a:srgbClr val="666666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228" name="Google Shape;228;p32"/>
          <p:cNvSpPr txBox="1"/>
          <p:nvPr/>
        </p:nvSpPr>
        <p:spPr>
          <a:xfrm>
            <a:off x="4829600" y="1154100"/>
            <a:ext cx="4629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x-none" sz="1500" b="0" i="0" u="none" strike="noStrike" cap="none">
                <a:solidFill>
                  <a:schemeClr val="lt1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18</a:t>
            </a:r>
            <a:endParaRPr sz="1500" b="0" i="0" u="none" strike="noStrike" cap="none">
              <a:solidFill>
                <a:schemeClr val="lt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229" name="Google Shape;229;p32"/>
          <p:cNvSpPr/>
          <p:nvPr/>
        </p:nvSpPr>
        <p:spPr>
          <a:xfrm>
            <a:off x="5141350" y="1221338"/>
            <a:ext cx="3169200" cy="31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5285773" y="1173744"/>
            <a:ext cx="2925779" cy="4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CN" altLang="es-ES" sz="15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建设阶段</a:t>
            </a:r>
            <a:endParaRPr sz="1500"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4879575" y="1221288"/>
            <a:ext cx="406200" cy="317100"/>
          </a:xfrm>
          <a:prstGeom prst="rect">
            <a:avLst/>
          </a:prstGeom>
          <a:solidFill>
            <a:srgbClr val="2FB8E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x-none"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1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4830300" y="1582275"/>
            <a:ext cx="4629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x-none" sz="1500" b="0" i="0" u="none" strike="noStrike" cap="none">
                <a:solidFill>
                  <a:schemeClr val="lt1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18</a:t>
            </a:r>
            <a:endParaRPr sz="1500" b="0" i="0" u="none" strike="noStrike" cap="none">
              <a:solidFill>
                <a:schemeClr val="lt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233" name="Google Shape;233;p32"/>
          <p:cNvSpPr/>
          <p:nvPr/>
        </p:nvSpPr>
        <p:spPr>
          <a:xfrm>
            <a:off x="5142050" y="1649513"/>
            <a:ext cx="3169200" cy="31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2"/>
          <p:cNvSpPr txBox="1"/>
          <p:nvPr/>
        </p:nvSpPr>
        <p:spPr>
          <a:xfrm>
            <a:off x="5286473" y="1601919"/>
            <a:ext cx="3038823" cy="4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CN" altLang="es-ES" sz="15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可研报告阶段</a:t>
            </a:r>
            <a:endParaRPr sz="1500"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4880275" y="1649463"/>
            <a:ext cx="406200" cy="317100"/>
          </a:xfrm>
          <a:prstGeom prst="rect">
            <a:avLst/>
          </a:prstGeom>
          <a:solidFill>
            <a:srgbClr val="2FB8E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x-none"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1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36" name="Google Shape;236;p32"/>
          <p:cNvSpPr txBox="1"/>
          <p:nvPr/>
        </p:nvSpPr>
        <p:spPr>
          <a:xfrm>
            <a:off x="4842675" y="2047450"/>
            <a:ext cx="4629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x-none" sz="1500" b="0" i="0" u="none" strike="noStrike" cap="none">
                <a:solidFill>
                  <a:schemeClr val="lt1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18</a:t>
            </a:r>
            <a:endParaRPr sz="1500" b="0" i="0" u="none" strike="noStrike" cap="none">
              <a:solidFill>
                <a:schemeClr val="lt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237" name="Google Shape;237;p32"/>
          <p:cNvSpPr/>
          <p:nvPr/>
        </p:nvSpPr>
        <p:spPr>
          <a:xfrm>
            <a:off x="5154425" y="2114688"/>
            <a:ext cx="3169200" cy="31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2"/>
          <p:cNvSpPr txBox="1"/>
          <p:nvPr/>
        </p:nvSpPr>
        <p:spPr>
          <a:xfrm>
            <a:off x="5298849" y="2067100"/>
            <a:ext cx="3345840" cy="4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CN" altLang="es-ES" sz="15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预可研报告阶段</a:t>
            </a:r>
            <a:endParaRPr sz="1500"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39" name="Google Shape;239;p32"/>
          <p:cNvSpPr/>
          <p:nvPr/>
        </p:nvSpPr>
        <p:spPr>
          <a:xfrm>
            <a:off x="4892650" y="2114638"/>
            <a:ext cx="406200" cy="317100"/>
          </a:xfrm>
          <a:prstGeom prst="rect">
            <a:avLst/>
          </a:prstGeom>
          <a:solidFill>
            <a:srgbClr val="2FB8E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x-none"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3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40" name="Google Shape;240;p32"/>
          <p:cNvSpPr txBox="1"/>
          <p:nvPr/>
        </p:nvSpPr>
        <p:spPr>
          <a:xfrm>
            <a:off x="4843375" y="2475625"/>
            <a:ext cx="4629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x-none" sz="1500" b="0" i="0" u="none" strike="noStrike" cap="none">
                <a:solidFill>
                  <a:schemeClr val="lt1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18</a:t>
            </a:r>
            <a:endParaRPr sz="1500" b="0" i="0" u="none" strike="noStrike" cap="none">
              <a:solidFill>
                <a:schemeClr val="lt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241" name="Google Shape;241;p32"/>
          <p:cNvSpPr/>
          <p:nvPr/>
        </p:nvSpPr>
        <p:spPr>
          <a:xfrm>
            <a:off x="5155125" y="2542863"/>
            <a:ext cx="3169200" cy="31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2"/>
          <p:cNvSpPr txBox="1"/>
          <p:nvPr/>
        </p:nvSpPr>
        <p:spPr>
          <a:xfrm>
            <a:off x="5299550" y="2542900"/>
            <a:ext cx="1796575" cy="34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CN" altLang="es-ES" sz="9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初期经济评估阶段</a:t>
            </a:r>
            <a:endParaRPr sz="1500" b="0" i="0" u="none" strike="noStrike" cap="none" dirty="0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4893350" y="2542813"/>
            <a:ext cx="406200" cy="317100"/>
          </a:xfrm>
          <a:prstGeom prst="rect">
            <a:avLst/>
          </a:prstGeom>
          <a:solidFill>
            <a:srgbClr val="2FB8E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x-none"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44" name="Google Shape;244;p32"/>
          <p:cNvSpPr/>
          <p:nvPr/>
        </p:nvSpPr>
        <p:spPr>
          <a:xfrm>
            <a:off x="5152275" y="2962888"/>
            <a:ext cx="3169200" cy="31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2"/>
          <p:cNvSpPr txBox="1"/>
          <p:nvPr/>
        </p:nvSpPr>
        <p:spPr>
          <a:xfrm>
            <a:off x="5296700" y="2915300"/>
            <a:ext cx="3781125" cy="4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CN" altLang="es-ES" sz="15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深入勘探阶段</a:t>
            </a:r>
            <a:endParaRPr sz="1500" b="0" i="0" u="none" strike="noStrike" cap="none" dirty="0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246" name="Google Shape;246;p32"/>
          <p:cNvSpPr/>
          <p:nvPr/>
        </p:nvSpPr>
        <p:spPr>
          <a:xfrm>
            <a:off x="4890500" y="2962838"/>
            <a:ext cx="406200" cy="317100"/>
          </a:xfrm>
          <a:prstGeom prst="rect">
            <a:avLst/>
          </a:prstGeom>
          <a:solidFill>
            <a:srgbClr val="2FB8E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x-none"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13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47" name="Google Shape;247;p32"/>
          <p:cNvSpPr txBox="1"/>
          <p:nvPr/>
        </p:nvSpPr>
        <p:spPr>
          <a:xfrm>
            <a:off x="1006750" y="1493725"/>
            <a:ext cx="3648600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zh-CN" altLang="es-ES" sz="11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有潜力跻身世界</a:t>
            </a:r>
            <a:r>
              <a:rPr lang="es-ES" altLang="zh-CN" sz="11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10</a:t>
            </a:r>
            <a:r>
              <a:rPr lang="zh-CN" altLang="es-ES" sz="11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大生产国</a:t>
            </a:r>
            <a:endParaRPr sz="1100" b="0" i="0" u="none" strike="noStrike" cap="none" dirty="0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48" name="Google Shape;248;p32"/>
          <p:cNvSpPr txBox="1"/>
          <p:nvPr/>
        </p:nvSpPr>
        <p:spPr>
          <a:xfrm>
            <a:off x="1006749" y="1962300"/>
            <a:ext cx="4220971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zh-CN" altLang="es-ES" sz="11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项目：</a:t>
            </a:r>
            <a:r>
              <a:rPr lang="x-none" sz="11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Josemaria; El Pachón; Filo del Sol; Taca-Taca y MARA:</a:t>
            </a:r>
            <a:r>
              <a:rPr lang="x-none" sz="1100" b="0" i="0" u="none" strike="noStrike" cap="none" dirty="0">
                <a:solidFill>
                  <a:srgbClr val="666666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 </a:t>
            </a:r>
            <a:endParaRPr sz="1100" b="0" i="0" u="none" strike="noStrike" cap="none" dirty="0">
              <a:solidFill>
                <a:srgbClr val="666666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x-none" sz="1100" b="1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- </a:t>
            </a:r>
            <a:r>
              <a:rPr lang="zh-CN" altLang="es-ES" sz="1100" b="1" i="0" u="none" strike="noStrike" cap="none" dirty="0">
                <a:solidFill>
                  <a:srgbClr val="666666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资本支出 </a:t>
            </a:r>
            <a:r>
              <a:rPr lang="es-ES" altLang="zh-CN" sz="1100" b="0" i="0" u="none" strike="noStrike" cap="none" dirty="0">
                <a:solidFill>
                  <a:srgbClr val="666666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160</a:t>
            </a:r>
            <a:r>
              <a:rPr lang="zh-CN" altLang="es-ES" sz="1100" b="0" i="0" u="none" strike="noStrike" cap="none" dirty="0">
                <a:solidFill>
                  <a:srgbClr val="666666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亿美元</a:t>
            </a:r>
            <a:endParaRPr sz="1100" b="0" i="0" u="none" strike="noStrike" cap="none" dirty="0">
              <a:solidFill>
                <a:srgbClr val="666666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x-none" sz="1100" b="1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- </a:t>
            </a:r>
            <a:r>
              <a:rPr lang="zh-CN" altLang="es-ES" sz="1100" b="1" i="0" u="none" strike="noStrike" cap="none" dirty="0">
                <a:solidFill>
                  <a:srgbClr val="666666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出口额</a:t>
            </a:r>
            <a:r>
              <a:rPr lang="es-ES" altLang="zh-CN" sz="1100" b="0" i="0" u="none" strike="noStrike" cap="none" dirty="0">
                <a:solidFill>
                  <a:srgbClr val="666666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7</a:t>
            </a:r>
            <a:r>
              <a:rPr lang="zh-CN" altLang="es-ES" sz="1100" b="0" i="0" u="none" strike="noStrike" cap="none" dirty="0">
                <a:solidFill>
                  <a:srgbClr val="666666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亿美元</a:t>
            </a:r>
            <a:r>
              <a:rPr lang="es-ES" sz="1100" b="0" i="0" u="none" strike="noStrike" cap="none" dirty="0">
                <a:solidFill>
                  <a:srgbClr val="666666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 </a:t>
            </a:r>
            <a:endParaRPr sz="1100" b="0" i="0" u="none" strike="noStrike" cap="none" dirty="0">
              <a:solidFill>
                <a:srgbClr val="666666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x-none" sz="1100" b="1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- </a:t>
            </a:r>
            <a:r>
              <a:rPr lang="zh-CN" altLang="es-ES" sz="1100" b="1" i="0" u="none" strike="noStrike" cap="none" dirty="0">
                <a:solidFill>
                  <a:srgbClr val="666666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产量</a:t>
            </a:r>
            <a:r>
              <a:rPr lang="es-ES" altLang="zh-CN" sz="1100" b="0" i="0" u="none" strike="noStrike" cap="none" dirty="0">
                <a:solidFill>
                  <a:srgbClr val="666666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100</a:t>
            </a:r>
            <a:r>
              <a:rPr lang="zh-CN" altLang="es-ES" sz="1100" b="0" i="0" u="none" strike="noStrike" cap="none" dirty="0">
                <a:solidFill>
                  <a:srgbClr val="666666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万吨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2"/>
          <p:cNvSpPr txBox="1"/>
          <p:nvPr/>
        </p:nvSpPr>
        <p:spPr>
          <a:xfrm>
            <a:off x="1006750" y="2822800"/>
            <a:ext cx="2641326" cy="135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zh-CN" altLang="es-ES" sz="11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在建项目</a:t>
            </a:r>
            <a:r>
              <a:rPr lang="x-none" sz="11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: Josemaria (San Juan)</a:t>
            </a:r>
            <a:endParaRPr sz="1100"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b="1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- </a:t>
            </a:r>
            <a:r>
              <a:rPr lang="zh-CN" altLang="es-ES" sz="1100" b="1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资本支出 </a:t>
            </a:r>
            <a:r>
              <a:rPr lang="es-ES" altLang="zh-CN" sz="11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41</a:t>
            </a:r>
            <a:r>
              <a:rPr lang="zh-CN" altLang="es-ES" sz="11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亿美元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b="1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- </a:t>
            </a:r>
            <a:r>
              <a:rPr lang="zh-CN" altLang="es-ES" sz="1100" b="1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工程部门</a:t>
            </a:r>
            <a:r>
              <a:rPr lang="zh-CN" altLang="es-ES" sz="11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创造就业</a:t>
            </a:r>
            <a:r>
              <a:rPr lang="es-ES" altLang="zh-CN" sz="11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4300</a:t>
            </a:r>
            <a:r>
              <a:rPr lang="zh-CN" altLang="es-ES" sz="11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个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b="1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- </a:t>
            </a:r>
            <a:r>
              <a:rPr lang="zh-CN" altLang="es-ES" sz="1100" b="1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生产部门</a:t>
            </a:r>
            <a:r>
              <a:rPr lang="zh-CN" altLang="es-ES" sz="11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创造就业</a:t>
            </a:r>
            <a:r>
              <a:rPr lang="es-ES" altLang="zh-CN" sz="11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1650</a:t>
            </a:r>
            <a:r>
              <a:rPr lang="zh-CN" altLang="es-ES" sz="11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个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b="1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- </a:t>
            </a:r>
            <a:r>
              <a:rPr lang="zh-CN" altLang="es-ES" sz="11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预计出口额</a:t>
            </a:r>
            <a:r>
              <a:rPr lang="es-ES" altLang="zh-CN" sz="11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12.58</a:t>
            </a:r>
            <a:r>
              <a:rPr lang="zh-CN" altLang="es-ES" sz="11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亿美元</a:t>
            </a:r>
            <a:endParaRPr sz="1100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100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50" name="Google Shape;250;p32"/>
          <p:cNvSpPr txBox="1"/>
          <p:nvPr/>
        </p:nvSpPr>
        <p:spPr>
          <a:xfrm>
            <a:off x="641939" y="437383"/>
            <a:ext cx="44124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CN" altLang="es-ES" sz="2000" b="1" dirty="0">
                <a:solidFill>
                  <a:srgbClr val="2FB8EA"/>
                </a:solidFill>
                <a:latin typeface="Encode Sans"/>
                <a:ea typeface="Encode Sans"/>
                <a:cs typeface="Encode Sans"/>
                <a:sym typeface="Encode Sans"/>
              </a:rPr>
              <a:t>铜矿</a:t>
            </a:r>
            <a:endParaRPr sz="2000" b="1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51" name="Google Shape;251;p32"/>
          <p:cNvSpPr/>
          <p:nvPr/>
        </p:nvSpPr>
        <p:spPr>
          <a:xfrm>
            <a:off x="719902" y="923570"/>
            <a:ext cx="7605395" cy="0"/>
          </a:xfrm>
          <a:custGeom>
            <a:avLst/>
            <a:gdLst/>
            <a:ahLst/>
            <a:cxnLst/>
            <a:rect l="l" t="t" r="r" b="b"/>
            <a:pathLst>
              <a:path w="7605395" h="120000" extrusionOk="0">
                <a:moveTo>
                  <a:pt x="0" y="0"/>
                </a:moveTo>
                <a:lnTo>
                  <a:pt x="7604772" y="0"/>
                </a:lnTo>
              </a:path>
            </a:pathLst>
          </a:custGeom>
          <a:noFill/>
          <a:ln w="9525" cap="flat" cmpd="sng">
            <a:solidFill>
              <a:srgbClr val="6C6E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23755"/>
            <a:ext cx="9144003" cy="919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/>
        </p:nvSpPr>
        <p:spPr>
          <a:xfrm>
            <a:off x="5517900" y="1545425"/>
            <a:ext cx="3066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12700" lvl="0" indent="0" algn="l" rtl="0">
              <a:lnSpc>
                <a:spcPct val="151636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F5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5517900" y="251687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12700" lvl="0" indent="0" algn="l" rtl="0">
              <a:lnSpc>
                <a:spcPct val="151636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F5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3"/>
          <p:cNvSpPr txBox="1"/>
          <p:nvPr/>
        </p:nvSpPr>
        <p:spPr>
          <a:xfrm>
            <a:off x="4833925" y="1499975"/>
            <a:ext cx="4629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x-none" sz="1500" b="0" i="0" u="none" strike="noStrike" cap="none">
                <a:solidFill>
                  <a:schemeClr val="lt1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18</a:t>
            </a:r>
            <a:endParaRPr sz="1500" b="0" i="0" u="none" strike="noStrike" cap="none">
              <a:solidFill>
                <a:schemeClr val="lt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262" name="Google Shape;262;p33"/>
          <p:cNvSpPr/>
          <p:nvPr/>
        </p:nvSpPr>
        <p:spPr>
          <a:xfrm>
            <a:off x="5145675" y="1567213"/>
            <a:ext cx="3169200" cy="31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5290099" y="1519619"/>
            <a:ext cx="2981612" cy="4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CN" altLang="es-ES" sz="1500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生产阶段</a:t>
            </a:r>
            <a:endParaRPr sz="1500"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64" name="Google Shape;264;p33"/>
          <p:cNvSpPr/>
          <p:nvPr/>
        </p:nvSpPr>
        <p:spPr>
          <a:xfrm>
            <a:off x="4883900" y="1567163"/>
            <a:ext cx="406200" cy="317100"/>
          </a:xfrm>
          <a:prstGeom prst="rect">
            <a:avLst/>
          </a:prstGeom>
          <a:solidFill>
            <a:srgbClr val="2FB8E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x-none"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12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65" name="Google Shape;265;p33"/>
          <p:cNvSpPr txBox="1"/>
          <p:nvPr/>
        </p:nvSpPr>
        <p:spPr>
          <a:xfrm>
            <a:off x="4834625" y="1928150"/>
            <a:ext cx="4629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x-none" sz="1500" b="0" i="0" u="none" strike="noStrike" cap="none">
                <a:solidFill>
                  <a:schemeClr val="lt1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18</a:t>
            </a:r>
            <a:endParaRPr sz="1500" b="0" i="0" u="none" strike="noStrike" cap="none">
              <a:solidFill>
                <a:schemeClr val="lt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266" name="Google Shape;266;p33"/>
          <p:cNvSpPr/>
          <p:nvPr/>
        </p:nvSpPr>
        <p:spPr>
          <a:xfrm>
            <a:off x="5146375" y="1995388"/>
            <a:ext cx="3169200" cy="31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3"/>
          <p:cNvSpPr txBox="1"/>
          <p:nvPr/>
        </p:nvSpPr>
        <p:spPr>
          <a:xfrm>
            <a:off x="5290798" y="1947794"/>
            <a:ext cx="3161385" cy="4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CN" altLang="es-ES" sz="15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可研报告阶段</a:t>
            </a:r>
            <a:endParaRPr sz="1500"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68" name="Google Shape;268;p33"/>
          <p:cNvSpPr/>
          <p:nvPr/>
        </p:nvSpPr>
        <p:spPr>
          <a:xfrm>
            <a:off x="4884600" y="1995338"/>
            <a:ext cx="406200" cy="317100"/>
          </a:xfrm>
          <a:prstGeom prst="rect">
            <a:avLst/>
          </a:prstGeom>
          <a:solidFill>
            <a:srgbClr val="2FB8E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x-none"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69" name="Google Shape;269;p33"/>
          <p:cNvSpPr txBox="1"/>
          <p:nvPr/>
        </p:nvSpPr>
        <p:spPr>
          <a:xfrm>
            <a:off x="4847000" y="2393325"/>
            <a:ext cx="4629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x-none" sz="1500" b="0" i="0" u="none" strike="noStrike" cap="none">
                <a:solidFill>
                  <a:schemeClr val="lt1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18</a:t>
            </a:r>
            <a:endParaRPr sz="1500" b="0" i="0" u="none" strike="noStrike" cap="none">
              <a:solidFill>
                <a:schemeClr val="lt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270" name="Google Shape;270;p33"/>
          <p:cNvSpPr/>
          <p:nvPr/>
        </p:nvSpPr>
        <p:spPr>
          <a:xfrm>
            <a:off x="5158750" y="2460563"/>
            <a:ext cx="3169200" cy="31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3"/>
          <p:cNvSpPr txBox="1"/>
          <p:nvPr/>
        </p:nvSpPr>
        <p:spPr>
          <a:xfrm>
            <a:off x="5303174" y="2470125"/>
            <a:ext cx="3774651" cy="34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s-ES" sz="9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初期经济评估阶段</a:t>
            </a:r>
            <a:endParaRPr sz="1500" b="0" i="0" u="none" strike="noStrike" cap="none" dirty="0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272" name="Google Shape;272;p33"/>
          <p:cNvSpPr/>
          <p:nvPr/>
        </p:nvSpPr>
        <p:spPr>
          <a:xfrm>
            <a:off x="4896975" y="2460513"/>
            <a:ext cx="406200" cy="317100"/>
          </a:xfrm>
          <a:prstGeom prst="rect">
            <a:avLst/>
          </a:prstGeom>
          <a:solidFill>
            <a:srgbClr val="2FB8E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x-none"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1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73" name="Google Shape;273;p33"/>
          <p:cNvSpPr txBox="1"/>
          <p:nvPr/>
        </p:nvSpPr>
        <p:spPr>
          <a:xfrm>
            <a:off x="4847700" y="2821500"/>
            <a:ext cx="4629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x-none" sz="1500" b="0" i="0" u="none" strike="noStrike" cap="none">
                <a:solidFill>
                  <a:schemeClr val="lt1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18</a:t>
            </a:r>
            <a:endParaRPr sz="1500" b="0" i="0" u="none" strike="noStrike" cap="none">
              <a:solidFill>
                <a:schemeClr val="lt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274" name="Google Shape;274;p33"/>
          <p:cNvSpPr/>
          <p:nvPr/>
        </p:nvSpPr>
        <p:spPr>
          <a:xfrm>
            <a:off x="5159450" y="2888738"/>
            <a:ext cx="3169200" cy="31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3"/>
          <p:cNvSpPr txBox="1"/>
          <p:nvPr/>
        </p:nvSpPr>
        <p:spPr>
          <a:xfrm>
            <a:off x="5303875" y="2841150"/>
            <a:ext cx="3773949" cy="4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CN" altLang="es-ES" sz="15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rPr>
              <a:t>深入勘探阶段</a:t>
            </a:r>
            <a:endParaRPr sz="1500" b="0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76" name="Google Shape;276;p33"/>
          <p:cNvSpPr/>
          <p:nvPr/>
        </p:nvSpPr>
        <p:spPr>
          <a:xfrm>
            <a:off x="4897675" y="2888688"/>
            <a:ext cx="406200" cy="317100"/>
          </a:xfrm>
          <a:prstGeom prst="rect">
            <a:avLst/>
          </a:prstGeom>
          <a:solidFill>
            <a:srgbClr val="2FB8E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x-none"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23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77" name="Google Shape;277;p33"/>
          <p:cNvSpPr txBox="1"/>
          <p:nvPr/>
        </p:nvSpPr>
        <p:spPr>
          <a:xfrm>
            <a:off x="4844850" y="3241525"/>
            <a:ext cx="4629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x-none" sz="1500" b="0" i="0" u="none" strike="noStrike" cap="none">
                <a:solidFill>
                  <a:schemeClr val="lt1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18</a:t>
            </a:r>
            <a:endParaRPr sz="1500" b="0" i="0" u="none" strike="noStrike" cap="none">
              <a:solidFill>
                <a:schemeClr val="lt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666666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9701470-D5D8-4032-A3F6-52DC656ADABC}"/>
              </a:ext>
            </a:extLst>
          </p:cNvPr>
          <p:cNvGrpSpPr/>
          <p:nvPr/>
        </p:nvGrpSpPr>
        <p:grpSpPr>
          <a:xfrm>
            <a:off x="772345" y="1495225"/>
            <a:ext cx="3901923" cy="2057190"/>
            <a:chOff x="772345" y="1247575"/>
            <a:chExt cx="3901923" cy="2057190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3AC1B351-13B6-4C48-BBA9-8C782FF3CEAF}"/>
                </a:ext>
              </a:extLst>
            </p:cNvPr>
            <p:cNvGrpSpPr/>
            <p:nvPr/>
          </p:nvGrpSpPr>
          <p:grpSpPr>
            <a:xfrm>
              <a:off x="772345" y="2611785"/>
              <a:ext cx="3494655" cy="692980"/>
              <a:chOff x="772345" y="2544575"/>
              <a:chExt cx="3494655" cy="692980"/>
            </a:xfrm>
          </p:grpSpPr>
          <p:sp>
            <p:nvSpPr>
              <p:cNvPr id="260" name="Google Shape;260;p33"/>
              <p:cNvSpPr txBox="1"/>
              <p:nvPr/>
            </p:nvSpPr>
            <p:spPr>
              <a:xfrm>
                <a:off x="1036300" y="2544575"/>
                <a:ext cx="3230700" cy="6929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" marR="12700" lvl="0" indent="0" algn="just" rtl="0">
                  <a:lnSpc>
                    <a:spcPct val="115000"/>
                  </a:lnSpc>
                  <a:spcBef>
                    <a:spcPts val="10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zh-CN" altLang="es-ES" i="0" u="none" strike="noStrike" cap="none" dirty="0">
                    <a:solidFill>
                      <a:schemeClr val="dk2"/>
                    </a:solidFill>
                    <a:latin typeface="Encode Sans Medium"/>
                    <a:ea typeface="Encode Sans Medium"/>
                    <a:cs typeface="Encode Sans Medium"/>
                    <a:sym typeface="Encode Sans Medium"/>
                  </a:rPr>
                  <a:t>南美第四大出产国（排在秘鲁、巴西和哥伦比亚之后）</a:t>
                </a:r>
                <a:endParaRPr i="0" u="none" strike="noStrike" cap="none" dirty="0">
                  <a:solidFill>
                    <a:schemeClr val="dk2"/>
                  </a:solidFill>
                  <a:latin typeface="Encode Sans Medium"/>
                  <a:ea typeface="Encode Sans Medium"/>
                  <a:cs typeface="Encode Sans Medium"/>
                  <a:sym typeface="Encode Sans Medium"/>
                </a:endParaRPr>
              </a:p>
            </p:txBody>
          </p:sp>
          <p:pic>
            <p:nvPicPr>
              <p:cNvPr id="278" name="Google Shape;278;p3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72345" y="2696820"/>
                <a:ext cx="148998" cy="1692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2711932F-1490-4237-B0A4-A3DFF8E487F0}"/>
                </a:ext>
              </a:extLst>
            </p:cNvPr>
            <p:cNvGrpSpPr/>
            <p:nvPr/>
          </p:nvGrpSpPr>
          <p:grpSpPr>
            <a:xfrm>
              <a:off x="772345" y="1247575"/>
              <a:ext cx="3901923" cy="445220"/>
              <a:chOff x="772345" y="1247575"/>
              <a:chExt cx="3901923" cy="445220"/>
            </a:xfrm>
          </p:grpSpPr>
          <p:sp>
            <p:nvSpPr>
              <p:cNvPr id="259" name="Google Shape;259;p33"/>
              <p:cNvSpPr txBox="1"/>
              <p:nvPr/>
            </p:nvSpPr>
            <p:spPr>
              <a:xfrm>
                <a:off x="1036300" y="1247575"/>
                <a:ext cx="3637968" cy="445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" marR="12700" lvl="0" indent="0" algn="l" rtl="0">
                  <a:lnSpc>
                    <a:spcPct val="115000"/>
                  </a:lnSpc>
                  <a:spcBef>
                    <a:spcPts val="10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zh-CN" altLang="es-ES" dirty="0">
                    <a:solidFill>
                      <a:srgbClr val="5F5F5F"/>
                    </a:solidFill>
                    <a:latin typeface="Encode Sans Medium"/>
                    <a:ea typeface="Encode Sans Medium"/>
                    <a:cs typeface="Encode Sans Medium"/>
                    <a:sym typeface="Encode Sans Medium"/>
                  </a:rPr>
                  <a:t>个项目中</a:t>
                </a:r>
                <a:r>
                  <a:rPr lang="es-ES" altLang="zh-CN" dirty="0">
                    <a:solidFill>
                      <a:srgbClr val="5F5F5F"/>
                    </a:solidFill>
                    <a:latin typeface="Encode Sans Medium"/>
                    <a:ea typeface="Encode Sans Medium"/>
                    <a:cs typeface="Encode Sans Medium"/>
                    <a:sym typeface="Encode Sans Medium"/>
                  </a:rPr>
                  <a:t>12</a:t>
                </a:r>
                <a:r>
                  <a:rPr lang="zh-CN" altLang="es-ES" dirty="0">
                    <a:solidFill>
                      <a:srgbClr val="5F5F5F"/>
                    </a:solidFill>
                    <a:latin typeface="Encode Sans Medium"/>
                    <a:ea typeface="Encode Sans Medium"/>
                    <a:cs typeface="Encode Sans Medium"/>
                    <a:sym typeface="Encode Sans Medium"/>
                  </a:rPr>
                  <a:t>个已经投入生产</a:t>
                </a:r>
                <a:endParaRPr i="0" u="none" strike="noStrike" cap="none" dirty="0">
                  <a:solidFill>
                    <a:srgbClr val="5F5F5F"/>
                  </a:solidFill>
                  <a:latin typeface="Encode Sans Medium"/>
                  <a:ea typeface="Encode Sans Medium"/>
                  <a:cs typeface="Encode Sans Medium"/>
                  <a:sym typeface="Encode Sans Medium"/>
                </a:endParaRPr>
              </a:p>
            </p:txBody>
          </p:sp>
          <p:pic>
            <p:nvPicPr>
              <p:cNvPr id="279" name="Google Shape;279;p3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72345" y="1396995"/>
                <a:ext cx="148998" cy="1692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2C407CD0-B24D-4358-8483-D4538459BD8A}"/>
                </a:ext>
              </a:extLst>
            </p:cNvPr>
            <p:cNvGrpSpPr/>
            <p:nvPr/>
          </p:nvGrpSpPr>
          <p:grpSpPr>
            <a:xfrm>
              <a:off x="772345" y="1957700"/>
              <a:ext cx="3750253" cy="400079"/>
              <a:chOff x="772345" y="2005325"/>
              <a:chExt cx="3750253" cy="400079"/>
            </a:xfrm>
          </p:grpSpPr>
          <p:sp>
            <p:nvSpPr>
              <p:cNvPr id="280" name="Google Shape;280;p33"/>
              <p:cNvSpPr txBox="1"/>
              <p:nvPr/>
            </p:nvSpPr>
            <p:spPr>
              <a:xfrm>
                <a:off x="1036299" y="2005325"/>
                <a:ext cx="3486299" cy="4000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zh-CN" altLang="es-ES" dirty="0">
                    <a:solidFill>
                      <a:schemeClr val="dk2"/>
                    </a:solidFill>
                    <a:latin typeface="Encode Sans Medium"/>
                    <a:ea typeface="Encode Sans Medium"/>
                    <a:cs typeface="Encode Sans Medium"/>
                    <a:sym typeface="Encode Sans Medium"/>
                  </a:rPr>
                  <a:t>储量世界排名</a:t>
                </a:r>
                <a:r>
                  <a:rPr lang="es-ES" altLang="zh-CN" dirty="0">
                    <a:solidFill>
                      <a:schemeClr val="dk2"/>
                    </a:solidFill>
                    <a:latin typeface="Encode Sans Medium"/>
                    <a:ea typeface="Encode Sans Medium"/>
                    <a:cs typeface="Encode Sans Medium"/>
                    <a:sym typeface="Encode Sans Medium"/>
                  </a:rPr>
                  <a:t>11</a:t>
                </a:r>
                <a:r>
                  <a:rPr lang="zh-CN" altLang="es-ES" dirty="0">
                    <a:solidFill>
                      <a:schemeClr val="dk2"/>
                    </a:solidFill>
                    <a:latin typeface="Encode Sans Medium"/>
                    <a:ea typeface="Encode Sans Medium"/>
                    <a:cs typeface="Encode Sans Medium"/>
                    <a:sym typeface="Encode Sans Medium"/>
                  </a:rPr>
                  <a:t>（</a:t>
                </a:r>
                <a:r>
                  <a:rPr lang="es-ES" altLang="zh-CN" dirty="0">
                    <a:solidFill>
                      <a:schemeClr val="dk2"/>
                    </a:solidFill>
                    <a:latin typeface="Encode Sans Medium"/>
                    <a:ea typeface="Encode Sans Medium"/>
                    <a:cs typeface="Encode Sans Medium"/>
                    <a:sym typeface="Encode Sans Medium"/>
                  </a:rPr>
                  <a:t>5600</a:t>
                </a:r>
                <a:r>
                  <a:rPr lang="zh-CN" altLang="es-ES" dirty="0">
                    <a:solidFill>
                      <a:schemeClr val="dk2"/>
                    </a:solidFill>
                    <a:latin typeface="Encode Sans Medium"/>
                    <a:ea typeface="Encode Sans Medium"/>
                    <a:cs typeface="Encode Sans Medium"/>
                    <a:sym typeface="Encode Sans Medium"/>
                  </a:rPr>
                  <a:t>万盎司）</a:t>
                </a:r>
                <a:endParaRPr i="0" u="none" strike="noStrike" cap="none" dirty="0">
                  <a:solidFill>
                    <a:schemeClr val="dk2"/>
                  </a:solidFill>
                  <a:latin typeface="Encode Sans Medium"/>
                  <a:ea typeface="Encode Sans Medium"/>
                  <a:cs typeface="Encode Sans Medium"/>
                  <a:sym typeface="Encode Sans Medium"/>
                </a:endParaRPr>
              </a:p>
            </p:txBody>
          </p:sp>
          <p:pic>
            <p:nvPicPr>
              <p:cNvPr id="281" name="Google Shape;281;p3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72345" y="2123820"/>
                <a:ext cx="148998" cy="1692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82" name="Google Shape;282;p33"/>
          <p:cNvSpPr txBox="1"/>
          <p:nvPr/>
        </p:nvSpPr>
        <p:spPr>
          <a:xfrm>
            <a:off x="641939" y="370708"/>
            <a:ext cx="44124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CN" altLang="es-ES" sz="2000" b="1" dirty="0">
                <a:solidFill>
                  <a:srgbClr val="2FB8EA"/>
                </a:solidFill>
                <a:latin typeface="Encode Sans"/>
                <a:ea typeface="Encode Sans"/>
                <a:cs typeface="Encode Sans"/>
                <a:sym typeface="Encode Sans"/>
              </a:rPr>
              <a:t>金矿</a:t>
            </a:r>
            <a:endParaRPr sz="2000" b="1" i="0" u="none" strike="noStrike" cap="none" dirty="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83" name="Google Shape;283;p33"/>
          <p:cNvSpPr/>
          <p:nvPr/>
        </p:nvSpPr>
        <p:spPr>
          <a:xfrm>
            <a:off x="719902" y="923570"/>
            <a:ext cx="7605395" cy="0"/>
          </a:xfrm>
          <a:custGeom>
            <a:avLst/>
            <a:gdLst/>
            <a:ahLst/>
            <a:cxnLst/>
            <a:rect l="l" t="t" r="r" b="b"/>
            <a:pathLst>
              <a:path w="7605395" h="120000" extrusionOk="0">
                <a:moveTo>
                  <a:pt x="0" y="0"/>
                </a:moveTo>
                <a:lnTo>
                  <a:pt x="7604772" y="0"/>
                </a:lnTo>
              </a:path>
            </a:pathLst>
          </a:custGeom>
          <a:noFill/>
          <a:ln w="9525" cap="flat" cmpd="sng">
            <a:solidFill>
              <a:srgbClr val="6C6E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23755"/>
            <a:ext cx="9144003" cy="919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"/>
          <p:cNvSpPr txBox="1"/>
          <p:nvPr/>
        </p:nvSpPr>
        <p:spPr>
          <a:xfrm>
            <a:off x="428625" y="149755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12700" lvl="0" indent="0" algn="l" rtl="0">
              <a:lnSpc>
                <a:spcPct val="151636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F5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CF08514-31F2-46ED-B9AC-1CAD797C2634}"/>
              </a:ext>
            </a:extLst>
          </p:cNvPr>
          <p:cNvGrpSpPr/>
          <p:nvPr/>
        </p:nvGrpSpPr>
        <p:grpSpPr>
          <a:xfrm>
            <a:off x="4825150" y="1541812"/>
            <a:ext cx="4318850" cy="1791268"/>
            <a:chOff x="4825150" y="1290425"/>
            <a:chExt cx="4318850" cy="1791268"/>
          </a:xfrm>
        </p:grpSpPr>
        <p:sp>
          <p:nvSpPr>
            <p:cNvPr id="292" name="Google Shape;292;p34"/>
            <p:cNvSpPr txBox="1"/>
            <p:nvPr/>
          </p:nvSpPr>
          <p:spPr>
            <a:xfrm>
              <a:off x="5509125" y="1335875"/>
              <a:ext cx="30660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2700" marR="12700" lvl="0" indent="0" algn="l" rtl="0">
                <a:lnSpc>
                  <a:spcPct val="151636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4"/>
            <p:cNvSpPr txBox="1"/>
            <p:nvPr/>
          </p:nvSpPr>
          <p:spPr>
            <a:xfrm>
              <a:off x="5509125" y="2307325"/>
              <a:ext cx="30000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2700" marR="12700" lvl="0" indent="0" algn="l" rtl="0">
                <a:lnSpc>
                  <a:spcPct val="151636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4"/>
            <p:cNvSpPr txBox="1"/>
            <p:nvPr/>
          </p:nvSpPr>
          <p:spPr>
            <a:xfrm>
              <a:off x="4825150" y="1290425"/>
              <a:ext cx="462900" cy="6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x-none" sz="1500" b="0" i="0" u="none" strike="noStrike" cap="none">
                  <a:solidFill>
                    <a:schemeClr val="lt1"/>
                  </a:solidFill>
                  <a:latin typeface="Encode Sans ExtraBold"/>
                  <a:ea typeface="Encode Sans ExtraBold"/>
                  <a:cs typeface="Encode Sans ExtraBold"/>
                  <a:sym typeface="Encode Sans ExtraBold"/>
                </a:rPr>
                <a:t>18</a:t>
              </a:r>
              <a:endParaRPr sz="1500" b="0" i="0" u="none" strike="noStrike" cap="none">
                <a:solidFill>
                  <a:schemeClr val="lt1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666666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endParaRPr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5136900" y="1357663"/>
              <a:ext cx="3169200" cy="317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4"/>
            <p:cNvSpPr txBox="1"/>
            <p:nvPr/>
          </p:nvSpPr>
          <p:spPr>
            <a:xfrm>
              <a:off x="5281324" y="1310069"/>
              <a:ext cx="2942260" cy="450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zh-CN" altLang="es-ES" sz="1500" dirty="0">
                  <a:solidFill>
                    <a:srgbClr val="666666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生产阶段</a:t>
              </a:r>
              <a:endParaRPr sz="15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297" name="Google Shape;297;p34"/>
            <p:cNvSpPr/>
            <p:nvPr/>
          </p:nvSpPr>
          <p:spPr>
            <a:xfrm>
              <a:off x="4875125" y="1357613"/>
              <a:ext cx="406200" cy="317100"/>
            </a:xfrm>
            <a:prstGeom prst="rect">
              <a:avLst/>
            </a:prstGeom>
            <a:solidFill>
              <a:srgbClr val="2FB8EA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x-none" sz="1400" b="1" i="0" u="none" strike="noStrike" cap="none" dirty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3</a:t>
              </a:r>
              <a:endParaRPr sz="1400" b="1" i="0" u="none" strike="noStrike" cap="none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298" name="Google Shape;298;p34"/>
            <p:cNvSpPr txBox="1"/>
            <p:nvPr/>
          </p:nvSpPr>
          <p:spPr>
            <a:xfrm>
              <a:off x="4825850" y="1718600"/>
              <a:ext cx="462900" cy="6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x-none" sz="1500" b="0" i="0" u="none" strike="noStrike" cap="none">
                  <a:solidFill>
                    <a:schemeClr val="lt1"/>
                  </a:solidFill>
                  <a:latin typeface="Encode Sans ExtraBold"/>
                  <a:ea typeface="Encode Sans ExtraBold"/>
                  <a:cs typeface="Encode Sans ExtraBold"/>
                  <a:sym typeface="Encode Sans ExtraBold"/>
                </a:rPr>
                <a:t>18</a:t>
              </a:r>
              <a:endParaRPr sz="1500" b="0" i="0" u="none" strike="noStrike" cap="none">
                <a:solidFill>
                  <a:schemeClr val="lt1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666666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endParaRPr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5131614" y="1798975"/>
              <a:ext cx="3169200" cy="317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4"/>
            <p:cNvSpPr txBox="1"/>
            <p:nvPr/>
          </p:nvSpPr>
          <p:spPr>
            <a:xfrm>
              <a:off x="5282023" y="1738244"/>
              <a:ext cx="3043273" cy="450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zh-CN" altLang="es-ES" sz="1500" dirty="0">
                  <a:solidFill>
                    <a:srgbClr val="666666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建设阶段</a:t>
              </a:r>
              <a:endParaRPr sz="15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301" name="Google Shape;301;p34"/>
            <p:cNvSpPr/>
            <p:nvPr/>
          </p:nvSpPr>
          <p:spPr>
            <a:xfrm>
              <a:off x="4875825" y="1785788"/>
              <a:ext cx="406200" cy="317100"/>
            </a:xfrm>
            <a:prstGeom prst="rect">
              <a:avLst/>
            </a:prstGeom>
            <a:solidFill>
              <a:srgbClr val="2FB8EA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x-none" sz="1400" b="1" i="0" u="none" strike="noStrike" cap="none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1</a:t>
              </a:r>
              <a:endParaRPr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302" name="Google Shape;302;p34"/>
            <p:cNvSpPr txBox="1"/>
            <p:nvPr/>
          </p:nvSpPr>
          <p:spPr>
            <a:xfrm>
              <a:off x="4838225" y="2183775"/>
              <a:ext cx="462900" cy="6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x-none" sz="1500" b="0" i="0" u="none" strike="noStrike" cap="none">
                  <a:solidFill>
                    <a:schemeClr val="lt1"/>
                  </a:solidFill>
                  <a:latin typeface="Encode Sans ExtraBold"/>
                  <a:ea typeface="Encode Sans ExtraBold"/>
                  <a:cs typeface="Encode Sans ExtraBold"/>
                  <a:sym typeface="Encode Sans ExtraBold"/>
                </a:rPr>
                <a:t>18</a:t>
              </a:r>
              <a:endParaRPr sz="1500" b="0" i="0" u="none" strike="noStrike" cap="none">
                <a:solidFill>
                  <a:schemeClr val="lt1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666666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endParaRPr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5149975" y="2251013"/>
              <a:ext cx="3169200" cy="317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4"/>
            <p:cNvSpPr txBox="1"/>
            <p:nvPr/>
          </p:nvSpPr>
          <p:spPr>
            <a:xfrm>
              <a:off x="5294400" y="2260575"/>
              <a:ext cx="3849600" cy="343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zh-CN" altLang="es-ES" sz="900" b="0" i="0" u="none" strike="noStrike" cap="none" dirty="0">
                  <a:solidFill>
                    <a:srgbClr val="666666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初期经济评估阶段</a:t>
              </a:r>
              <a:endParaRPr sz="1500" b="0" i="0" u="none" strike="noStrike" cap="none" dirty="0">
                <a:solidFill>
                  <a:srgbClr val="666666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endParaRPr>
            </a:p>
          </p:txBody>
        </p:sp>
        <p:sp>
          <p:nvSpPr>
            <p:cNvPr id="305" name="Google Shape;305;p34"/>
            <p:cNvSpPr/>
            <p:nvPr/>
          </p:nvSpPr>
          <p:spPr>
            <a:xfrm>
              <a:off x="4888200" y="2250963"/>
              <a:ext cx="406200" cy="317100"/>
            </a:xfrm>
            <a:prstGeom prst="rect">
              <a:avLst/>
            </a:prstGeom>
            <a:solidFill>
              <a:srgbClr val="2FB8EA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x-none" sz="1400" b="1" i="0" u="none" strike="noStrike" cap="none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3</a:t>
              </a:r>
              <a:endParaRPr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5150675" y="2679188"/>
              <a:ext cx="3169200" cy="317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4"/>
            <p:cNvSpPr txBox="1"/>
            <p:nvPr/>
          </p:nvSpPr>
          <p:spPr>
            <a:xfrm>
              <a:off x="5295100" y="2631600"/>
              <a:ext cx="3788741" cy="450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zh-CN" altLang="es-ES" sz="1500" b="0" i="0" u="none" strike="noStrike" cap="none" dirty="0">
                  <a:solidFill>
                    <a:srgbClr val="666666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深入勘探阶段</a:t>
              </a:r>
              <a:endParaRPr sz="1500" b="0" i="0" u="none" strike="noStrike" cap="none" dirty="0">
                <a:solidFill>
                  <a:srgbClr val="666666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4888900" y="2679138"/>
              <a:ext cx="406200" cy="317100"/>
            </a:xfrm>
            <a:prstGeom prst="rect">
              <a:avLst/>
            </a:prstGeom>
            <a:solidFill>
              <a:srgbClr val="2FB8EA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x-none" sz="1400" b="1" i="0" u="none" strike="noStrike" cap="none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2</a:t>
              </a:r>
              <a:endParaRPr sz="1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655FA997-8D0A-4CAC-A8F4-BA8604867CE4}"/>
              </a:ext>
            </a:extLst>
          </p:cNvPr>
          <p:cNvGrpSpPr/>
          <p:nvPr/>
        </p:nvGrpSpPr>
        <p:grpSpPr>
          <a:xfrm>
            <a:off x="772345" y="1391965"/>
            <a:ext cx="4116555" cy="2301751"/>
            <a:chOff x="772345" y="1247148"/>
            <a:chExt cx="4116555" cy="2301751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94387970-4D48-4865-80B6-0720AEF2C52D}"/>
                </a:ext>
              </a:extLst>
            </p:cNvPr>
            <p:cNvGrpSpPr/>
            <p:nvPr/>
          </p:nvGrpSpPr>
          <p:grpSpPr>
            <a:xfrm>
              <a:off x="772345" y="2013074"/>
              <a:ext cx="3920230" cy="445220"/>
              <a:chOff x="772345" y="1900375"/>
              <a:chExt cx="3920230" cy="445220"/>
            </a:xfrm>
          </p:grpSpPr>
          <p:sp>
            <p:nvSpPr>
              <p:cNvPr id="290" name="Google Shape;290;p34"/>
              <p:cNvSpPr txBox="1"/>
              <p:nvPr/>
            </p:nvSpPr>
            <p:spPr>
              <a:xfrm>
                <a:off x="1024425" y="1900375"/>
                <a:ext cx="3668150" cy="445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" marR="12700" lvl="0" indent="0" algn="l" rtl="0">
                  <a:lnSpc>
                    <a:spcPct val="115000"/>
                  </a:lnSpc>
                  <a:spcBef>
                    <a:spcPts val="10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zh-CN" altLang="es-ES" dirty="0">
                    <a:solidFill>
                      <a:srgbClr val="5F5F5F"/>
                    </a:solidFill>
                    <a:latin typeface="Encode Sans Medium"/>
                    <a:ea typeface="Encode Sans Medium"/>
                    <a:cs typeface="Encode Sans Medium"/>
                    <a:sym typeface="Encode Sans Medium"/>
                  </a:rPr>
                  <a:t>储量和资源量世界排名第</a:t>
                </a:r>
                <a:r>
                  <a:rPr lang="es-ES" altLang="zh-CN" dirty="0">
                    <a:solidFill>
                      <a:srgbClr val="5F5F5F"/>
                    </a:solidFill>
                    <a:latin typeface="Encode Sans Medium"/>
                    <a:ea typeface="Encode Sans Medium"/>
                    <a:cs typeface="Encode Sans Medium"/>
                    <a:sym typeface="Encode Sans Medium"/>
                  </a:rPr>
                  <a:t>7 </a:t>
                </a:r>
                <a:r>
                  <a:rPr lang="zh-CN" altLang="es-ES" dirty="0">
                    <a:solidFill>
                      <a:srgbClr val="5F5F5F"/>
                    </a:solidFill>
                    <a:latin typeface="Encode Sans Medium"/>
                    <a:ea typeface="Encode Sans Medium"/>
                    <a:cs typeface="Encode Sans Medium"/>
                    <a:sym typeface="Encode Sans Medium"/>
                  </a:rPr>
                  <a:t>（</a:t>
                </a:r>
                <a:r>
                  <a:rPr lang="es-ES" altLang="zh-CN" dirty="0">
                    <a:solidFill>
                      <a:srgbClr val="5F5F5F"/>
                    </a:solidFill>
                    <a:latin typeface="Encode Sans Medium"/>
                    <a:ea typeface="Encode Sans Medium"/>
                    <a:cs typeface="Encode Sans Medium"/>
                    <a:sym typeface="Encode Sans Medium"/>
                  </a:rPr>
                  <a:t>23</a:t>
                </a:r>
                <a:r>
                  <a:rPr lang="zh-CN" altLang="es-ES" dirty="0">
                    <a:solidFill>
                      <a:srgbClr val="5F5F5F"/>
                    </a:solidFill>
                    <a:latin typeface="Encode Sans Medium"/>
                    <a:ea typeface="Encode Sans Medium"/>
                    <a:cs typeface="Encode Sans Medium"/>
                    <a:sym typeface="Encode Sans Medium"/>
                  </a:rPr>
                  <a:t>亿盎司）</a:t>
                </a:r>
                <a:endParaRPr i="0" u="none" strike="noStrike" cap="none" dirty="0">
                  <a:solidFill>
                    <a:srgbClr val="5F5F5F"/>
                  </a:solidFill>
                  <a:latin typeface="Encode Sans Medium"/>
                  <a:ea typeface="Encode Sans Medium"/>
                  <a:cs typeface="Encode Sans Medium"/>
                  <a:sym typeface="Encode Sans Medium"/>
                </a:endParaRPr>
              </a:p>
            </p:txBody>
          </p:sp>
          <p:pic>
            <p:nvPicPr>
              <p:cNvPr id="310" name="Google Shape;310;p3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72345" y="2061495"/>
                <a:ext cx="148998" cy="1692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A2599AFE-9C6A-46C3-8243-352D73173A8E}"/>
                </a:ext>
              </a:extLst>
            </p:cNvPr>
            <p:cNvGrpSpPr/>
            <p:nvPr/>
          </p:nvGrpSpPr>
          <p:grpSpPr>
            <a:xfrm>
              <a:off x="772345" y="1247148"/>
              <a:ext cx="4116555" cy="445220"/>
              <a:chOff x="772345" y="1247148"/>
              <a:chExt cx="4116555" cy="445220"/>
            </a:xfrm>
          </p:grpSpPr>
          <p:sp>
            <p:nvSpPr>
              <p:cNvPr id="309" name="Google Shape;309;p34"/>
              <p:cNvSpPr txBox="1"/>
              <p:nvPr/>
            </p:nvSpPr>
            <p:spPr>
              <a:xfrm>
                <a:off x="1062400" y="1247148"/>
                <a:ext cx="3826500" cy="445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12700" lvl="0" indent="0" algn="l" rtl="0">
                  <a:lnSpc>
                    <a:spcPct val="115000"/>
                  </a:lnSpc>
                  <a:spcBef>
                    <a:spcPts val="100"/>
                  </a:spcBef>
                  <a:spcAft>
                    <a:spcPts val="0"/>
                  </a:spcAft>
                  <a:buNone/>
                </a:pPr>
                <a:r>
                  <a:rPr lang="es-ES" i="0" u="none" strike="noStrike" cap="none" dirty="0">
                    <a:solidFill>
                      <a:srgbClr val="5F5F5F"/>
                    </a:solidFill>
                    <a:latin typeface="Encode Sans Medium"/>
                    <a:ea typeface="Encode Sans Medium"/>
                    <a:cs typeface="Encode Sans Medium"/>
                    <a:sym typeface="Encode Sans Medium"/>
                  </a:rPr>
                  <a:t>25</a:t>
                </a:r>
                <a:r>
                  <a:rPr lang="zh-CN" altLang="es-ES" i="0" u="none" strike="noStrike" cap="none" dirty="0">
                    <a:solidFill>
                      <a:srgbClr val="5F5F5F"/>
                    </a:solidFill>
                    <a:latin typeface="Encode Sans Medium"/>
                    <a:ea typeface="Encode Sans Medium"/>
                    <a:cs typeface="Encode Sans Medium"/>
                    <a:sym typeface="Encode Sans Medium"/>
                  </a:rPr>
                  <a:t>个深入开发项目包含银矿</a:t>
                </a:r>
                <a:endParaRPr sz="1500" dirty="0">
                  <a:latin typeface="Encode Sans Medium"/>
                  <a:ea typeface="Encode Sans Medium"/>
                  <a:cs typeface="Encode Sans Medium"/>
                  <a:sym typeface="Encode Sans Medium"/>
                </a:endParaRPr>
              </a:p>
            </p:txBody>
          </p:sp>
          <p:pic>
            <p:nvPicPr>
              <p:cNvPr id="311" name="Google Shape;311;p3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72345" y="1396995"/>
                <a:ext cx="148998" cy="1692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7CD6A2FF-678A-488F-9EB9-55561ECBE019}"/>
                </a:ext>
              </a:extLst>
            </p:cNvPr>
            <p:cNvGrpSpPr/>
            <p:nvPr/>
          </p:nvGrpSpPr>
          <p:grpSpPr>
            <a:xfrm>
              <a:off x="772345" y="2855919"/>
              <a:ext cx="3923480" cy="692980"/>
              <a:chOff x="772345" y="2855919"/>
              <a:chExt cx="3923480" cy="692980"/>
            </a:xfrm>
          </p:grpSpPr>
          <p:sp>
            <p:nvSpPr>
              <p:cNvPr id="291" name="Google Shape;291;p34"/>
              <p:cNvSpPr txBox="1"/>
              <p:nvPr/>
            </p:nvSpPr>
            <p:spPr>
              <a:xfrm>
                <a:off x="1024425" y="2855919"/>
                <a:ext cx="3671400" cy="6929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" marR="12700" lvl="0" indent="0" algn="l" rtl="0">
                  <a:lnSpc>
                    <a:spcPct val="115000"/>
                  </a:lnSpc>
                  <a:spcBef>
                    <a:spcPts val="10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zh-CN" altLang="es-ES" dirty="0">
                    <a:solidFill>
                      <a:srgbClr val="5F5F5F"/>
                    </a:solidFill>
                    <a:latin typeface="Encode Sans Medium"/>
                    <a:ea typeface="Encode Sans Medium"/>
                    <a:cs typeface="Encode Sans Medium"/>
                    <a:sym typeface="Encode Sans Medium"/>
                  </a:rPr>
                  <a:t>根据世界白银协会排名，位列全球第</a:t>
                </a:r>
                <a:r>
                  <a:rPr lang="es-ES" altLang="zh-CN" dirty="0">
                    <a:solidFill>
                      <a:srgbClr val="5F5F5F"/>
                    </a:solidFill>
                    <a:latin typeface="Encode Sans Medium"/>
                    <a:ea typeface="Encode Sans Medium"/>
                    <a:cs typeface="Encode Sans Medium"/>
                    <a:sym typeface="Encode Sans Medium"/>
                  </a:rPr>
                  <a:t>10</a:t>
                </a:r>
                <a:r>
                  <a:rPr lang="zh-CN" altLang="es-ES" dirty="0">
                    <a:solidFill>
                      <a:srgbClr val="5F5F5F"/>
                    </a:solidFill>
                    <a:latin typeface="Encode Sans Medium"/>
                    <a:ea typeface="Encode Sans Medium"/>
                    <a:cs typeface="Encode Sans Medium"/>
                    <a:sym typeface="Encode Sans Medium"/>
                  </a:rPr>
                  <a:t>大白银生产国（占全世界白银生产的</a:t>
                </a:r>
                <a:r>
                  <a:rPr lang="es-ES" altLang="zh-CN" dirty="0">
                    <a:solidFill>
                      <a:srgbClr val="5F5F5F"/>
                    </a:solidFill>
                    <a:latin typeface="Encode Sans Medium"/>
                    <a:ea typeface="Encode Sans Medium"/>
                    <a:cs typeface="Encode Sans Medium"/>
                    <a:sym typeface="Encode Sans Medium"/>
                  </a:rPr>
                  <a:t>3.2%</a:t>
                </a:r>
                <a:r>
                  <a:rPr lang="zh-CN" altLang="es-ES" dirty="0">
                    <a:solidFill>
                      <a:srgbClr val="5F5F5F"/>
                    </a:solidFill>
                    <a:latin typeface="Encode Sans Medium"/>
                    <a:ea typeface="Encode Sans Medium"/>
                    <a:cs typeface="Encode Sans Medium"/>
                    <a:sym typeface="Encode Sans Medium"/>
                  </a:rPr>
                  <a:t>）</a:t>
                </a:r>
                <a:endParaRPr lang="es-ES" i="0" u="none" strike="noStrike" cap="none" dirty="0">
                  <a:solidFill>
                    <a:srgbClr val="5F5F5F"/>
                  </a:solidFill>
                  <a:latin typeface="Encode Sans Medium"/>
                  <a:ea typeface="Encode Sans Medium"/>
                  <a:cs typeface="Encode Sans Medium"/>
                  <a:sym typeface="Encode Sans Medium"/>
                </a:endParaRPr>
              </a:p>
            </p:txBody>
          </p:sp>
          <p:pic>
            <p:nvPicPr>
              <p:cNvPr id="312" name="Google Shape;312;p3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72345" y="3018332"/>
                <a:ext cx="148998" cy="1692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13" name="Google Shape;313;p34"/>
          <p:cNvSpPr txBox="1"/>
          <p:nvPr/>
        </p:nvSpPr>
        <p:spPr>
          <a:xfrm>
            <a:off x="641939" y="437383"/>
            <a:ext cx="44124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CN" altLang="es-ES" sz="2000" b="1" dirty="0">
                <a:solidFill>
                  <a:srgbClr val="2FB8EA"/>
                </a:solidFill>
                <a:latin typeface="Encode Sans"/>
                <a:ea typeface="Encode Sans"/>
                <a:cs typeface="Encode Sans"/>
                <a:sym typeface="Encode Sans"/>
              </a:rPr>
              <a:t>银矿</a:t>
            </a:r>
            <a:endParaRPr sz="2000" b="1" dirty="0">
              <a:solidFill>
                <a:srgbClr val="2FB8EA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14" name="Google Shape;314;p34"/>
          <p:cNvSpPr/>
          <p:nvPr/>
        </p:nvSpPr>
        <p:spPr>
          <a:xfrm>
            <a:off x="719902" y="923570"/>
            <a:ext cx="7605395" cy="0"/>
          </a:xfrm>
          <a:custGeom>
            <a:avLst/>
            <a:gdLst/>
            <a:ahLst/>
            <a:cxnLst/>
            <a:rect l="l" t="t" r="r" b="b"/>
            <a:pathLst>
              <a:path w="7605395" h="120000" extrusionOk="0">
                <a:moveTo>
                  <a:pt x="0" y="0"/>
                </a:moveTo>
                <a:lnTo>
                  <a:pt x="7604772" y="0"/>
                </a:lnTo>
              </a:path>
            </a:pathLst>
          </a:custGeom>
          <a:noFill/>
          <a:ln w="9525" cap="flat" cmpd="sng">
            <a:solidFill>
              <a:srgbClr val="6C6E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23755"/>
            <a:ext cx="9144003" cy="919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1418</Words>
  <Application>Microsoft Office PowerPoint</Application>
  <PresentationFormat>Presentación en pantalla (16:9)</PresentationFormat>
  <Paragraphs>173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Encode Sans Black</vt:lpstr>
      <vt:lpstr>Encode Sans</vt:lpstr>
      <vt:lpstr>Encode Sans SemiBold</vt:lpstr>
      <vt:lpstr>Encode Sans ExtraBold</vt:lpstr>
      <vt:lpstr>Encode Sans Medium</vt:lpstr>
      <vt:lpstr>Arial</vt:lpstr>
      <vt:lpstr>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Chao (Florencio) Zhang</dc:creator>
  <cp:lastModifiedBy>Facundo Gonzalez</cp:lastModifiedBy>
  <cp:revision>22</cp:revision>
  <dcterms:modified xsi:type="dcterms:W3CDTF">2022-09-13T14:58:47Z</dcterms:modified>
</cp:coreProperties>
</file>