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9" r:id="rId2"/>
    <p:sldId id="256" r:id="rId3"/>
    <p:sldId id="258" r:id="rId4"/>
    <p:sldId id="261" r:id="rId5"/>
    <p:sldId id="262" r:id="rId6"/>
    <p:sldId id="263" r:id="rId7"/>
    <p:sldId id="299" r:id="rId8"/>
    <p:sldId id="265" r:id="rId9"/>
    <p:sldId id="266" r:id="rId10"/>
    <p:sldId id="285" r:id="rId11"/>
    <p:sldId id="270" r:id="rId12"/>
    <p:sldId id="28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0" r:id="rId24"/>
    <p:sldId id="281" r:id="rId25"/>
    <p:sldId id="282" r:id="rId26"/>
    <p:sldId id="283" r:id="rId27"/>
    <p:sldId id="284" r:id="rId28"/>
    <p:sldId id="296" r:id="rId29"/>
    <p:sldId id="288" r:id="rId30"/>
    <p:sldId id="297" r:id="rId31"/>
    <p:sldId id="298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EC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94660"/>
  </p:normalViewPr>
  <p:slideViewPr>
    <p:cSldViewPr>
      <p:cViewPr>
        <p:scale>
          <a:sx n="100" d="100"/>
          <a:sy n="100" d="100"/>
        </p:scale>
        <p:origin x="-128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B488-C22A-4508-8364-54D2AB530BA9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BB82-B978-4773-8CF2-DE36B1BA111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FD0D-6581-41C6-B1D3-98452A6AF532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FD0D-6581-41C6-B1D3-98452A6AF532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FD0D-6581-41C6-B1D3-98452A6AF53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FD0D-6581-41C6-B1D3-98452A6AF53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FD0D-6581-41C6-B1D3-98452A6AF532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5FD0D-6581-41C6-B1D3-98452A6AF532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B233-3A44-4A35-A04E-47A221985C5D}" type="datetimeFigureOut">
              <a:rPr lang="es-AR" smtClean="0"/>
              <a:pPr/>
              <a:t>12/12/2017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ACD7-1CA2-49B8-BAAD-2B97A70F4AF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gsiaf.mecon.gov.ar/wp-content/uploads/SIFEP_AccesoClaveFiscal_1ravez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1.jpeg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0.jpe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Relationship Id="rId9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11.jpeg"/><Relationship Id="rId4" Type="http://schemas.openxmlformats.org/officeDocument/2006/relationships/image" Target="../media/image9.png"/><Relationship Id="rId9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952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>
            <a:hlinkClick r:id="rId3"/>
          </p:cNvPr>
          <p:cNvSpPr txBox="1"/>
          <p:nvPr/>
        </p:nvSpPr>
        <p:spPr>
          <a:xfrm>
            <a:off x="7893361" y="5877272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>
                <a:solidFill>
                  <a:schemeClr val="accent1">
                    <a:lumMod val="75000"/>
                  </a:schemeClr>
                </a:solidFill>
              </a:rPr>
              <a:t>Instructivo SIFEP</a:t>
            </a:r>
            <a:endParaRPr lang="es-A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r="17713" b="13104"/>
          <a:stretch>
            <a:fillRect/>
          </a:stretch>
        </p:blipFill>
        <p:spPr bwMode="auto">
          <a:xfrm>
            <a:off x="1763688" y="764704"/>
            <a:ext cx="6264696" cy="490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AutoShape 2" descr="Resultado de imagen para instructivo icon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8 Marcador de contenido" descr="imagesL8RB3P7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109385" y="5013176"/>
            <a:ext cx="576064" cy="803458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196752"/>
            <a:ext cx="1266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3275856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r="35794" b="13653"/>
          <a:stretch>
            <a:fillRect/>
          </a:stretch>
        </p:blipFill>
        <p:spPr>
          <a:xfrm>
            <a:off x="0" y="764704"/>
            <a:ext cx="2195736" cy="6093296"/>
          </a:xfrm>
          <a:prstGeom prst="rect">
            <a:avLst/>
          </a:prstGeom>
        </p:spPr>
      </p:pic>
      <p:grpSp>
        <p:nvGrpSpPr>
          <p:cNvPr id="5" name="15 Grupo"/>
          <p:cNvGrpSpPr/>
          <p:nvPr/>
        </p:nvGrpSpPr>
        <p:grpSpPr>
          <a:xfrm>
            <a:off x="18000" y="2204864"/>
            <a:ext cx="2177736" cy="216024"/>
            <a:chOff x="18000" y="5229200"/>
            <a:chExt cx="2108266" cy="216024"/>
          </a:xfrm>
        </p:grpSpPr>
        <p:sp>
          <p:nvSpPr>
            <p:cNvPr id="17" name="16 Rectángulo"/>
            <p:cNvSpPr/>
            <p:nvPr/>
          </p:nvSpPr>
          <p:spPr>
            <a:xfrm>
              <a:off x="35496" y="5229200"/>
              <a:ext cx="2090770" cy="216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8000" y="5229200"/>
              <a:ext cx="0" cy="21602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CuadroTexto"/>
          <p:cNvSpPr txBox="1"/>
          <p:nvPr/>
        </p:nvSpPr>
        <p:spPr>
          <a:xfrm>
            <a:off x="636583" y="191741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/>
              <a:t>Datos Generales</a:t>
            </a:r>
            <a:endParaRPr lang="es-AR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37200" y="2205444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Cuadro 10.2  – Cuenta AIF</a:t>
            </a:r>
            <a:endParaRPr lang="es-AR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37200" y="2565484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Estados Contables y más</a:t>
            </a:r>
            <a:endParaRPr lang="es-AR" sz="1000" dirty="0"/>
          </a:p>
        </p:txBody>
      </p:sp>
      <p:pic>
        <p:nvPicPr>
          <p:cNvPr id="24" name="23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6122" r="51846" b="90816"/>
          <a:stretch>
            <a:fillRect/>
          </a:stretch>
        </p:blipFill>
        <p:spPr>
          <a:xfrm>
            <a:off x="-1" y="1556792"/>
            <a:ext cx="2195737" cy="288032"/>
          </a:xfrm>
          <a:prstGeom prst="rect">
            <a:avLst/>
          </a:prstGeom>
        </p:spPr>
      </p:pic>
      <p:pic>
        <p:nvPicPr>
          <p:cNvPr id="25" name="24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0816" r="51846" b="56123"/>
          <a:stretch>
            <a:fillRect/>
          </a:stretch>
        </p:blipFill>
        <p:spPr>
          <a:xfrm>
            <a:off x="-1" y="1196752"/>
            <a:ext cx="2195737" cy="288032"/>
          </a:xfrm>
          <a:prstGeom prst="rect">
            <a:avLst/>
          </a:prstGeom>
        </p:spPr>
      </p:pic>
      <p:pic>
        <p:nvPicPr>
          <p:cNvPr id="26" name="25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7959" r="37900" b="46939"/>
          <a:stretch>
            <a:fillRect/>
          </a:stretch>
        </p:blipFill>
        <p:spPr>
          <a:xfrm>
            <a:off x="0" y="3573016"/>
            <a:ext cx="2123728" cy="360040"/>
          </a:xfrm>
          <a:prstGeom prst="rect">
            <a:avLst/>
          </a:prstGeom>
        </p:spPr>
      </p:pic>
      <p:pic>
        <p:nvPicPr>
          <p:cNvPr id="27" name="26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3878" r="52441" b="35714"/>
          <a:stretch>
            <a:fillRect/>
          </a:stretch>
        </p:blipFill>
        <p:spPr>
          <a:xfrm>
            <a:off x="-2" y="2924944"/>
            <a:ext cx="2195738" cy="1944216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6" name="29 Grupo"/>
          <p:cNvGrpSpPr/>
          <p:nvPr/>
        </p:nvGrpSpPr>
        <p:grpSpPr>
          <a:xfrm>
            <a:off x="2267744" y="1916832"/>
            <a:ext cx="6604324" cy="2520280"/>
            <a:chOff x="2411760" y="1916832"/>
            <a:chExt cx="6604324" cy="25202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916832"/>
              <a:ext cx="574022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Rectángulo"/>
            <p:cNvSpPr/>
            <p:nvPr/>
          </p:nvSpPr>
          <p:spPr>
            <a:xfrm>
              <a:off x="2411760" y="2204864"/>
              <a:ext cx="108012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637200" y="2206800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Cuadro 10.2  – Cuenta AIF</a:t>
            </a:r>
            <a:endParaRPr lang="es-A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078409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409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22425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232439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294433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1862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2150417" y="2564904"/>
            <a:ext cx="41793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sp>
        <p:nvSpPr>
          <p:cNvPr id="58" name="57 Rectángulo redondeado"/>
          <p:cNvSpPr/>
          <p:nvPr/>
        </p:nvSpPr>
        <p:spPr>
          <a:xfrm>
            <a:off x="2294433" y="3429000"/>
            <a:ext cx="64807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2942505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4022625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5246761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48" name="47 Tabla"/>
          <p:cNvGraphicFramePr>
            <a:graphicFrameLocks noGrp="1"/>
          </p:cNvGraphicFramePr>
          <p:nvPr/>
        </p:nvGraphicFramePr>
        <p:xfrm>
          <a:off x="2294433" y="3706280"/>
          <a:ext cx="6336704" cy="3100816"/>
        </p:xfrm>
        <a:graphic>
          <a:graphicData uri="http://schemas.openxmlformats.org/drawingml/2006/table">
            <a:tbl>
              <a:tblPr/>
              <a:tblGrid>
                <a:gridCol w="547615"/>
                <a:gridCol w="1413237"/>
                <a:gridCol w="1413237"/>
                <a:gridCol w="672242"/>
                <a:gridCol w="839804"/>
                <a:gridCol w="916150"/>
                <a:gridCol w="534419"/>
              </a:tblGrid>
              <a:tr h="22677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MH 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1.1.7.2.2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otras entidades del Sector Público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 Box 1693"/>
          <p:cNvSpPr txBox="1">
            <a:spLocks noChangeArrowheads="1"/>
          </p:cNvSpPr>
          <p:nvPr/>
        </p:nvSpPr>
        <p:spPr bwMode="auto">
          <a:xfrm>
            <a:off x="5580112" y="476672"/>
            <a:ext cx="3456384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El icono aparece en rojo cuando ya esta en fecha de poder cargar la información, si no, aparecerá en gris</a:t>
            </a:r>
          </a:p>
          <a:p>
            <a:r>
              <a:rPr lang="es-AR" sz="1400" dirty="0" smtClean="0"/>
              <a:t>Una vez que lo guarda el icono cambiará a color amarillo y al enviarlo cambiará a verde</a:t>
            </a:r>
            <a:endParaRPr lang="es-ES" sz="1400" dirty="0"/>
          </a:p>
        </p:txBody>
      </p:sp>
      <p:cxnSp>
        <p:nvCxnSpPr>
          <p:cNvPr id="52" name="51 Conector recto de flecha"/>
          <p:cNvCxnSpPr/>
          <p:nvPr/>
        </p:nvCxnSpPr>
        <p:spPr>
          <a:xfrm flipH="1">
            <a:off x="6300193" y="1628800"/>
            <a:ext cx="72007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1" name="5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3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64" name="63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65" name="64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54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0" name="5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1" name="6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2" name="61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63" name="62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66" name="65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078409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409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22425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232439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294433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1862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2150417" y="2564904"/>
            <a:ext cx="41793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sp>
        <p:nvSpPr>
          <p:cNvPr id="58" name="57 Rectángulo redondeado"/>
          <p:cNvSpPr/>
          <p:nvPr/>
        </p:nvSpPr>
        <p:spPr>
          <a:xfrm>
            <a:off x="2294433" y="3429000"/>
            <a:ext cx="648072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9" name="58 Rectángulo redondeado"/>
          <p:cNvSpPr/>
          <p:nvPr/>
        </p:nvSpPr>
        <p:spPr>
          <a:xfrm>
            <a:off x="2942505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4022625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73" name="72 Rectángulo redondeado"/>
          <p:cNvSpPr/>
          <p:nvPr/>
        </p:nvSpPr>
        <p:spPr>
          <a:xfrm>
            <a:off x="5246761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48" name="47 Tabla"/>
          <p:cNvGraphicFramePr>
            <a:graphicFrameLocks noGrp="1"/>
          </p:cNvGraphicFramePr>
          <p:nvPr/>
        </p:nvGraphicFramePr>
        <p:xfrm>
          <a:off x="2294433" y="3706280"/>
          <a:ext cx="6336704" cy="3100816"/>
        </p:xfrm>
        <a:graphic>
          <a:graphicData uri="http://schemas.openxmlformats.org/drawingml/2006/table">
            <a:tbl>
              <a:tblPr/>
              <a:tblGrid>
                <a:gridCol w="547615"/>
                <a:gridCol w="1413237"/>
                <a:gridCol w="1413237"/>
                <a:gridCol w="672242"/>
                <a:gridCol w="839804"/>
                <a:gridCol w="916150"/>
                <a:gridCol w="534419"/>
              </a:tblGrid>
              <a:tr h="22677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MH 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1.1.7.2.2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otras entidades del Sector Público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1" name="5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9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64" name="63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65" name="64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54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0" name="5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1" name="6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2" name="61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63" name="62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66" name="65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54" name="Text Box 1693"/>
          <p:cNvSpPr txBox="1">
            <a:spLocks noChangeArrowheads="1"/>
          </p:cNvSpPr>
          <p:nvPr/>
        </p:nvSpPr>
        <p:spPr bwMode="auto">
          <a:xfrm>
            <a:off x="1619673" y="4365104"/>
            <a:ext cx="352839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Trasferencias Corrientes y de Capital no son editables en este formulario </a:t>
            </a:r>
            <a:r>
              <a:rPr lang="es-AR" sz="1400" b="1" dirty="0" smtClean="0"/>
              <a:t>(Excepto la columna Crédito Original)</a:t>
            </a:r>
            <a:r>
              <a:rPr lang="es-AR" sz="1400" dirty="0" smtClean="0"/>
              <a:t>. Se deberá ir a la solapa Transferencias, donde el usuario accederá al formulario para completar detalle de las Transferencias. Los importes se autocompletaran  en el AIF.</a:t>
            </a:r>
          </a:p>
          <a:p>
            <a:r>
              <a:rPr lang="es-AR" sz="1400" dirty="0" smtClean="0"/>
              <a:t>Este mismo procedimiento se utilizará para Bienes y Servicios e Inversión Real Directa</a:t>
            </a:r>
          </a:p>
        </p:txBody>
      </p:sp>
      <p:grpSp>
        <p:nvGrpSpPr>
          <p:cNvPr id="50" name="49 Grupo"/>
          <p:cNvGrpSpPr/>
          <p:nvPr/>
        </p:nvGrpSpPr>
        <p:grpSpPr>
          <a:xfrm>
            <a:off x="4355976" y="1844824"/>
            <a:ext cx="2448272" cy="1077218"/>
            <a:chOff x="4355976" y="1844824"/>
            <a:chExt cx="2448272" cy="1077218"/>
          </a:xfrm>
        </p:grpSpPr>
        <p:grpSp>
          <p:nvGrpSpPr>
            <p:cNvPr id="49" name="48 Grupo"/>
            <p:cNvGrpSpPr/>
            <p:nvPr/>
          </p:nvGrpSpPr>
          <p:grpSpPr>
            <a:xfrm>
              <a:off x="4355976" y="1916832"/>
              <a:ext cx="2410018" cy="936104"/>
              <a:chOff x="4355976" y="1916832"/>
              <a:chExt cx="2410018" cy="936104"/>
            </a:xfrm>
          </p:grpSpPr>
          <p:sp>
            <p:nvSpPr>
              <p:cNvPr id="68" name="67 Rectángulo"/>
              <p:cNvSpPr/>
              <p:nvPr/>
            </p:nvSpPr>
            <p:spPr>
              <a:xfrm>
                <a:off x="4355976" y="1916832"/>
                <a:ext cx="2410018" cy="93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69" name="68 Conector recto"/>
              <p:cNvCxnSpPr/>
              <p:nvPr/>
            </p:nvCxnSpPr>
            <p:spPr>
              <a:xfrm>
                <a:off x="4355976" y="1916832"/>
                <a:ext cx="0" cy="93610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69 CuadroTexto"/>
            <p:cNvSpPr txBox="1"/>
            <p:nvPr/>
          </p:nvSpPr>
          <p:spPr>
            <a:xfrm>
              <a:off x="4355976" y="1844824"/>
              <a:ext cx="2448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/>
                <a:t>Solapa</a:t>
              </a:r>
            </a:p>
            <a:p>
              <a:pPr algn="ctr"/>
              <a:r>
                <a:rPr lang="es-AR" sz="3200" b="1" dirty="0" smtClean="0"/>
                <a:t>AIF</a:t>
              </a:r>
              <a:endParaRPr lang="es-AR" sz="4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 b="15896"/>
          <a:stretch>
            <a:fillRect/>
          </a:stretch>
        </p:blipFill>
        <p:spPr bwMode="auto">
          <a:xfrm>
            <a:off x="2339752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36" name="35 Rectángulo redondeado"/>
          <p:cNvSpPr/>
          <p:nvPr/>
        </p:nvSpPr>
        <p:spPr>
          <a:xfrm>
            <a:off x="233975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987824" y="3429000"/>
            <a:ext cx="129614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Transferencias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283968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5508104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2339752" y="3717050"/>
          <a:ext cx="6336704" cy="2987935"/>
        </p:xfrm>
        <a:graphic>
          <a:graphicData uri="http://schemas.openxmlformats.org/drawingml/2006/table">
            <a:tbl>
              <a:tblPr/>
              <a:tblGrid>
                <a:gridCol w="432048"/>
                <a:gridCol w="2520280"/>
                <a:gridCol w="936104"/>
                <a:gridCol w="792088"/>
                <a:gridCol w="864096"/>
                <a:gridCol w="432048"/>
                <a:gridCol w="360040"/>
              </a:tblGrid>
              <a:tr h="367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Entidad de procedencia / destino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Nº de Norma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 smtClean="0">
                          <a:latin typeface="+mj-lt"/>
                        </a:rPr>
                        <a:t>Detalle</a:t>
                      </a:r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283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INGRESOS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1.1.7.1.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1.1.7.2.1.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Provincias y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1.1.7.2.3.1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Provincias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1.1.7.2.3.2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Externo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RECURSOS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46 CuadroTexto"/>
          <p:cNvSpPr txBox="1"/>
          <p:nvPr/>
        </p:nvSpPr>
        <p:spPr>
          <a:xfrm>
            <a:off x="8388424" y="477740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8388424" y="49214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8388424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8388424" y="54974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2195736" y="2564904"/>
            <a:ext cx="41793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54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63" name="62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64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82" name="81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83" name="82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65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78" name="77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79" name="78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80" name="79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81" name="80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84" name="83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85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86" name="85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88" name="87 Imagen" descr="gri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89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90" name="89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91" name="90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92" name="91 Imagen" descr="rojo_fondo_violet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61" name="Text Box 1693"/>
          <p:cNvSpPr txBox="1">
            <a:spLocks noChangeArrowheads="1"/>
          </p:cNvSpPr>
          <p:nvPr/>
        </p:nvSpPr>
        <p:spPr bwMode="auto">
          <a:xfrm>
            <a:off x="3851920" y="4293096"/>
            <a:ext cx="4437807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dirty="0" smtClean="0"/>
              <a:t>Apretando la opción (+) se abrirá el detalle para ese ítem donde el usuario podrá visualizar el detalle cargado, agregar algún detalle, editar uno ya cargado o proceder a eliminarlo.</a:t>
            </a:r>
          </a:p>
          <a:p>
            <a:r>
              <a:rPr lang="es-AR" dirty="0" smtClean="0"/>
              <a:t>El sistema sumará lo cargado en el detalle y poblará en el cuadro de Transferencias su correspondiente valor.</a:t>
            </a:r>
          </a:p>
        </p:txBody>
      </p:sp>
      <p:grpSp>
        <p:nvGrpSpPr>
          <p:cNvPr id="65" name="64 Grupo"/>
          <p:cNvGrpSpPr/>
          <p:nvPr/>
        </p:nvGrpSpPr>
        <p:grpSpPr>
          <a:xfrm>
            <a:off x="4355976" y="1844824"/>
            <a:ext cx="2664296" cy="1077218"/>
            <a:chOff x="4355976" y="1844824"/>
            <a:chExt cx="2664296" cy="1077218"/>
          </a:xfrm>
        </p:grpSpPr>
        <p:grpSp>
          <p:nvGrpSpPr>
            <p:cNvPr id="67" name="48 Grupo"/>
            <p:cNvGrpSpPr/>
            <p:nvPr/>
          </p:nvGrpSpPr>
          <p:grpSpPr>
            <a:xfrm>
              <a:off x="4355976" y="1916832"/>
              <a:ext cx="2592288" cy="936104"/>
              <a:chOff x="4355976" y="1916832"/>
              <a:chExt cx="2592288" cy="936104"/>
            </a:xfrm>
          </p:grpSpPr>
          <p:sp>
            <p:nvSpPr>
              <p:cNvPr id="69" name="68 Rectángulo"/>
              <p:cNvSpPr/>
              <p:nvPr/>
            </p:nvSpPr>
            <p:spPr>
              <a:xfrm>
                <a:off x="4355976" y="1916832"/>
                <a:ext cx="2592288" cy="93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0" name="69 Conector recto"/>
              <p:cNvCxnSpPr/>
              <p:nvPr/>
            </p:nvCxnSpPr>
            <p:spPr>
              <a:xfrm>
                <a:off x="4355976" y="1916832"/>
                <a:ext cx="0" cy="93610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67 CuadroTexto"/>
            <p:cNvSpPr txBox="1"/>
            <p:nvPr/>
          </p:nvSpPr>
          <p:spPr>
            <a:xfrm>
              <a:off x="4355976" y="1844824"/>
              <a:ext cx="26642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/>
                <a:t>Solapa</a:t>
              </a:r>
            </a:p>
            <a:p>
              <a:pPr algn="ctr"/>
              <a:r>
                <a:rPr lang="es-AR" sz="3200" b="1" dirty="0" smtClean="0"/>
                <a:t>Transferencias</a:t>
              </a:r>
              <a:endParaRPr lang="es-AR" sz="4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 b="15896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9069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1187624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/>
        </p:nvGraphicFramePr>
        <p:xfrm>
          <a:off x="2339752" y="3717050"/>
          <a:ext cx="6336704" cy="2987935"/>
        </p:xfrm>
        <a:graphic>
          <a:graphicData uri="http://schemas.openxmlformats.org/drawingml/2006/table">
            <a:tbl>
              <a:tblPr/>
              <a:tblGrid>
                <a:gridCol w="432048"/>
                <a:gridCol w="2520280"/>
                <a:gridCol w="936104"/>
                <a:gridCol w="792088"/>
                <a:gridCol w="864096"/>
                <a:gridCol w="432048"/>
                <a:gridCol w="360040"/>
              </a:tblGrid>
              <a:tr h="367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Entidad de procedencia / destino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Nº de Norma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 smtClean="0">
                          <a:latin typeface="+mj-lt"/>
                        </a:rPr>
                        <a:t>Detalle</a:t>
                      </a:r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283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INGRESOS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Provincias y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1.1.7.2.3.1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Provincias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1.1.7.2.3.2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Externo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RECURSOS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 redondeado"/>
          <p:cNvSpPr/>
          <p:nvPr/>
        </p:nvSpPr>
        <p:spPr>
          <a:xfrm>
            <a:off x="1331640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1979712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pic>
        <p:nvPicPr>
          <p:cNvPr id="93" name="92 Imagen" descr="menu_izquierdo_empresa_abierto_cierre.jpg"/>
          <p:cNvPicPr>
            <a:picLocks noChangeAspect="1"/>
          </p:cNvPicPr>
          <p:nvPr/>
        </p:nvPicPr>
        <p:blipFill>
          <a:blip r:embed="rId7" cstate="print"/>
          <a:srcRect t="43878" b="35714"/>
          <a:stretch>
            <a:fillRect/>
          </a:stretch>
        </p:blipFill>
        <p:spPr>
          <a:xfrm>
            <a:off x="0" y="2924944"/>
            <a:ext cx="3419872" cy="1440160"/>
          </a:xfrm>
          <a:prstGeom prst="rect">
            <a:avLst/>
          </a:prstGeom>
        </p:spPr>
      </p:pic>
      <p:sp>
        <p:nvSpPr>
          <p:cNvPr id="39" name="38 Rectángulo redondeado"/>
          <p:cNvSpPr/>
          <p:nvPr/>
        </p:nvSpPr>
        <p:spPr>
          <a:xfrm>
            <a:off x="3059832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66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94" name="93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95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103" name="102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4" name="103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95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99" name="98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100" name="99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101" name="100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102" name="101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45" name="44 Rectángulo redondeado"/>
          <p:cNvSpPr/>
          <p:nvPr/>
        </p:nvSpPr>
        <p:spPr>
          <a:xfrm>
            <a:off x="4283968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pic>
        <p:nvPicPr>
          <p:cNvPr id="92" name="91 Imagen" descr="menu_izquierdo_empresa_abierto_cierre.jpg"/>
          <p:cNvPicPr>
            <a:picLocks noChangeAspect="1"/>
          </p:cNvPicPr>
          <p:nvPr/>
        </p:nvPicPr>
        <p:blipFill>
          <a:blip r:embed="rId7" cstate="print"/>
          <a:srcRect t="47959" b="46939"/>
          <a:stretch>
            <a:fillRect/>
          </a:stretch>
        </p:blipFill>
        <p:spPr>
          <a:xfrm>
            <a:off x="0" y="3573016"/>
            <a:ext cx="3419872" cy="360040"/>
          </a:xfrm>
          <a:prstGeom prst="rect">
            <a:avLst/>
          </a:prstGeom>
        </p:spPr>
      </p:pic>
      <p:grpSp>
        <p:nvGrpSpPr>
          <p:cNvPr id="106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107" name="106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08" name="107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109" name="108 Imagen" descr="gri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110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111" name="110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113" name="112 Imagen" descr="rojo_fondo_violeta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48" name="47 Rectángulo"/>
          <p:cNvSpPr/>
          <p:nvPr/>
        </p:nvSpPr>
        <p:spPr>
          <a:xfrm>
            <a:off x="971600" y="1916832"/>
            <a:ext cx="8136904" cy="2520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1043608" y="2132856"/>
          <a:ext cx="7848872" cy="138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50"/>
                <a:gridCol w="1717298"/>
                <a:gridCol w="1152128"/>
                <a:gridCol w="1581200"/>
                <a:gridCol w="1089166"/>
                <a:gridCol w="897065"/>
                <a:gridCol w="897065"/>
              </a:tblGrid>
              <a:tr h="5569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>
                          <a:solidFill>
                            <a:schemeClr val="tx1"/>
                          </a:solidFill>
                        </a:rPr>
                        <a:t>Detalle de Transferencias</a:t>
                      </a:r>
                      <a:r>
                        <a:rPr lang="es-AR" sz="1400" b="1" baseline="0" dirty="0" smtClean="0">
                          <a:solidFill>
                            <a:schemeClr val="tx1"/>
                          </a:solidFill>
                        </a:rPr>
                        <a:t> 1.1.7.2.3.1 De Provincias</a:t>
                      </a:r>
                      <a:endParaRPr lang="es-AR" sz="11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Procedencia/Destino</a:t>
                      </a:r>
                      <a:r>
                        <a:rPr lang="es-AR" sz="800" b="1" baseline="0" dirty="0" smtClean="0">
                          <a:solidFill>
                            <a:schemeClr val="tx1"/>
                          </a:solidFill>
                        </a:rPr>
                        <a:t> de Trasferencia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Nº de Norma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b="1" dirty="0" smtClean="0"/>
                        <a:t>Observaciones</a:t>
                      </a:r>
                      <a:endParaRPr lang="es-AR" b="1" dirty="0"/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69 Rectángulo"/>
          <p:cNvSpPr/>
          <p:nvPr/>
        </p:nvSpPr>
        <p:spPr>
          <a:xfrm>
            <a:off x="1259632" y="3212976"/>
            <a:ext cx="194421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71 Rectángulo"/>
          <p:cNvSpPr/>
          <p:nvPr/>
        </p:nvSpPr>
        <p:spPr>
          <a:xfrm>
            <a:off x="3275856" y="3212976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72 Rectángulo"/>
          <p:cNvSpPr/>
          <p:nvPr/>
        </p:nvSpPr>
        <p:spPr>
          <a:xfrm>
            <a:off x="4572000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73 Rectángulo"/>
          <p:cNvSpPr/>
          <p:nvPr/>
        </p:nvSpPr>
        <p:spPr>
          <a:xfrm>
            <a:off x="5868144" y="3212976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graphicFrame>
        <p:nvGraphicFramePr>
          <p:cNvPr id="75" name="74 Tabla"/>
          <p:cNvGraphicFramePr>
            <a:graphicFrameLocks noGrp="1"/>
          </p:cNvGraphicFramePr>
          <p:nvPr/>
        </p:nvGraphicFramePr>
        <p:xfrm>
          <a:off x="1259632" y="3573016"/>
          <a:ext cx="7632847" cy="78142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6224"/>
                <a:gridCol w="1152128"/>
                <a:gridCol w="1368152"/>
                <a:gridCol w="1080120"/>
                <a:gridCol w="1391260"/>
                <a:gridCol w="624963"/>
              </a:tblGrid>
              <a:tr h="304417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La Rioja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5000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Disp. 55/2017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Realizada a la secretaria de cultura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5663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San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10000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6" name="75 Imagen" descr="editar_gr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40161" y="3630622"/>
            <a:ext cx="288032" cy="230426"/>
          </a:xfrm>
          <a:prstGeom prst="rect">
            <a:avLst/>
          </a:prstGeom>
        </p:spPr>
      </p:pic>
      <p:pic>
        <p:nvPicPr>
          <p:cNvPr id="77" name="76 Imagen" descr="editar_blanco.jpg"/>
          <p:cNvPicPr>
            <a:picLocks noChangeAspect="1"/>
          </p:cNvPicPr>
          <p:nvPr/>
        </p:nvPicPr>
        <p:blipFill>
          <a:blip r:embed="rId11" cstate="print"/>
          <a:srcRect t="26069"/>
          <a:stretch>
            <a:fillRect/>
          </a:stretch>
        </p:blipFill>
        <p:spPr>
          <a:xfrm>
            <a:off x="8316416" y="3944863"/>
            <a:ext cx="276225" cy="204217"/>
          </a:xfrm>
          <a:prstGeom prst="rect">
            <a:avLst/>
          </a:prstGeom>
        </p:spPr>
      </p:pic>
      <p:sp>
        <p:nvSpPr>
          <p:cNvPr id="78" name="77 CuadroTexto"/>
          <p:cNvSpPr txBox="1"/>
          <p:nvPr/>
        </p:nvSpPr>
        <p:spPr>
          <a:xfrm>
            <a:off x="8808804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8388424" y="477740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8388424" y="49214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8388424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8388424" y="54974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6983760" y="3212976"/>
            <a:ext cx="118864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pic>
        <p:nvPicPr>
          <p:cNvPr id="59" name="58 Imagen" descr="eliminar_tachi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04448" y="3645024"/>
            <a:ext cx="211455" cy="222885"/>
          </a:xfrm>
          <a:prstGeom prst="rect">
            <a:avLst/>
          </a:prstGeom>
        </p:spPr>
      </p:pic>
      <p:pic>
        <p:nvPicPr>
          <p:cNvPr id="60" name="59 Imagen" descr="eliminar_tachi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04448" y="3933056"/>
            <a:ext cx="211455" cy="222885"/>
          </a:xfrm>
          <a:prstGeom prst="rect">
            <a:avLst/>
          </a:prstGeom>
        </p:spPr>
      </p:pic>
      <p:sp>
        <p:nvSpPr>
          <p:cNvPr id="63" name="Text Box 1693"/>
          <p:cNvSpPr txBox="1">
            <a:spLocks noChangeArrowheads="1"/>
          </p:cNvSpPr>
          <p:nvPr/>
        </p:nvSpPr>
        <p:spPr bwMode="auto">
          <a:xfrm>
            <a:off x="5580112" y="1700808"/>
            <a:ext cx="3096344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600" dirty="0" smtClean="0"/>
              <a:t>El usuario puede  agregar un nuevo detalle, editar un detalle ya cargado o eliminarlo</a:t>
            </a:r>
            <a:endParaRPr lang="es-ES" sz="1600" dirty="0"/>
          </a:p>
        </p:txBody>
      </p:sp>
      <p:sp>
        <p:nvSpPr>
          <p:cNvPr id="105" name="104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62" name="61 Elipse"/>
          <p:cNvSpPr/>
          <p:nvPr/>
        </p:nvSpPr>
        <p:spPr>
          <a:xfrm>
            <a:off x="8316416" y="3140968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64 Elipse"/>
          <p:cNvSpPr/>
          <p:nvPr/>
        </p:nvSpPr>
        <p:spPr>
          <a:xfrm>
            <a:off x="8316416" y="3933056"/>
            <a:ext cx="288032" cy="2880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66 Elipse"/>
          <p:cNvSpPr/>
          <p:nvPr/>
        </p:nvSpPr>
        <p:spPr>
          <a:xfrm>
            <a:off x="8576392" y="3933056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/>
          <a:stretch>
            <a:fillRect/>
          </a:stretch>
        </p:blipFill>
        <p:spPr bwMode="auto">
          <a:xfrm>
            <a:off x="2051720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 b="15896"/>
          <a:stretch>
            <a:fillRect/>
          </a:stretch>
        </p:blipFill>
        <p:spPr bwMode="auto">
          <a:xfrm>
            <a:off x="2195736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267744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6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8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46" name="45 CuadroTexto"/>
          <p:cNvSpPr txBox="1"/>
          <p:nvPr/>
        </p:nvSpPr>
        <p:spPr>
          <a:xfrm>
            <a:off x="1187624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/>
        </p:nvGraphicFramePr>
        <p:xfrm>
          <a:off x="2267744" y="3717050"/>
          <a:ext cx="6336704" cy="3112591"/>
        </p:xfrm>
        <a:graphic>
          <a:graphicData uri="http://schemas.openxmlformats.org/drawingml/2006/table">
            <a:tbl>
              <a:tblPr/>
              <a:tblGrid>
                <a:gridCol w="432048"/>
                <a:gridCol w="2520280"/>
                <a:gridCol w="936104"/>
                <a:gridCol w="792088"/>
                <a:gridCol w="864096"/>
                <a:gridCol w="432048"/>
                <a:gridCol w="360040"/>
              </a:tblGrid>
              <a:tr h="367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Entidad de procedencia / destino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Nº de Norma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 smtClean="0">
                          <a:latin typeface="+mj-lt"/>
                        </a:rPr>
                        <a:t>Detalle</a:t>
                      </a:r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283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INGRESOS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Provincias y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1.1.7.2.3.1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Provincias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1.1.7.2.3.2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Externo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RECURSOS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1.2.2.2.2.1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6" name="35 Rectángulo redondeado"/>
          <p:cNvSpPr/>
          <p:nvPr/>
        </p:nvSpPr>
        <p:spPr>
          <a:xfrm>
            <a:off x="1331640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1979712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3059832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283968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68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72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101" name="100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2" name="101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93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97" name="96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98" name="97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99" name="9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100" name="9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48" name="47 Rectángulo"/>
          <p:cNvSpPr/>
          <p:nvPr/>
        </p:nvSpPr>
        <p:spPr>
          <a:xfrm>
            <a:off x="971600" y="1916832"/>
            <a:ext cx="8064896" cy="2520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75" name="74 Tabla"/>
          <p:cNvGraphicFramePr>
            <a:graphicFrameLocks noGrp="1"/>
          </p:cNvGraphicFramePr>
          <p:nvPr/>
        </p:nvGraphicFramePr>
        <p:xfrm>
          <a:off x="1259632" y="3573016"/>
          <a:ext cx="7704857" cy="7056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72208"/>
                <a:gridCol w="1296144"/>
                <a:gridCol w="1368152"/>
                <a:gridCol w="1224136"/>
                <a:gridCol w="1313358"/>
                <a:gridCol w="630859"/>
              </a:tblGrid>
              <a:tr h="298311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La Rioja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5000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Disp. 55/2017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326"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</a:tr>
            </a:tbl>
          </a:graphicData>
        </a:graphic>
      </p:graphicFrame>
      <p:pic>
        <p:nvPicPr>
          <p:cNvPr id="76" name="75 Imagen" descr="editar_gr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8424" y="3573016"/>
            <a:ext cx="288032" cy="230426"/>
          </a:xfrm>
          <a:prstGeom prst="rect">
            <a:avLst/>
          </a:prstGeom>
        </p:spPr>
      </p:pic>
      <p:sp>
        <p:nvSpPr>
          <p:cNvPr id="78" name="77 CuadroTexto"/>
          <p:cNvSpPr txBox="1"/>
          <p:nvPr/>
        </p:nvSpPr>
        <p:spPr>
          <a:xfrm>
            <a:off x="8736796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8316416" y="477740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8316416" y="49214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8316416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8316416" y="54974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4" name="83 CuadroTexto"/>
          <p:cNvSpPr txBox="1"/>
          <p:nvPr/>
        </p:nvSpPr>
        <p:spPr>
          <a:xfrm>
            <a:off x="8316416" y="659735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4" name="53 Rectángulo"/>
          <p:cNvSpPr/>
          <p:nvPr/>
        </p:nvSpPr>
        <p:spPr>
          <a:xfrm>
            <a:off x="1331640" y="4005064"/>
            <a:ext cx="172819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smtClean="0">
                <a:solidFill>
                  <a:schemeClr val="tx1"/>
                </a:solidFill>
              </a:rPr>
              <a:t>San Luis</a:t>
            </a:r>
          </a:p>
          <a:p>
            <a:pPr algn="ctr"/>
            <a:endParaRPr lang="es-AR" dirty="0"/>
          </a:p>
        </p:txBody>
      </p:sp>
      <p:sp>
        <p:nvSpPr>
          <p:cNvPr id="55" name="54 Rectángulo"/>
          <p:cNvSpPr/>
          <p:nvPr/>
        </p:nvSpPr>
        <p:spPr>
          <a:xfrm>
            <a:off x="3275856" y="4005064"/>
            <a:ext cx="1080120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smtClean="0">
                <a:solidFill>
                  <a:schemeClr val="tx1"/>
                </a:solidFill>
              </a:rPr>
              <a:t>10000</a:t>
            </a:r>
          </a:p>
          <a:p>
            <a:pPr algn="ctr"/>
            <a:endParaRPr lang="es-AR" dirty="0"/>
          </a:p>
        </p:txBody>
      </p:sp>
      <p:sp>
        <p:nvSpPr>
          <p:cNvPr id="56" name="55 Rectángulo"/>
          <p:cNvSpPr/>
          <p:nvPr/>
        </p:nvSpPr>
        <p:spPr>
          <a:xfrm>
            <a:off x="4644008" y="4005064"/>
            <a:ext cx="1080120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AR" sz="900" dirty="0" smtClean="0">
              <a:solidFill>
                <a:schemeClr val="tx1"/>
              </a:solidFill>
            </a:endParaRPr>
          </a:p>
          <a:p>
            <a:pPr algn="ctr"/>
            <a:endParaRPr lang="es-AR" dirty="0"/>
          </a:p>
        </p:txBody>
      </p:sp>
      <p:sp>
        <p:nvSpPr>
          <p:cNvPr id="57" name="56 Rectángulo"/>
          <p:cNvSpPr/>
          <p:nvPr/>
        </p:nvSpPr>
        <p:spPr>
          <a:xfrm>
            <a:off x="5868144" y="4005064"/>
            <a:ext cx="1080120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AR" sz="900" dirty="0" smtClean="0">
              <a:solidFill>
                <a:schemeClr val="tx1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58" name="57 Imagen" descr="aceptar_cancelar_violet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45443" y="4005064"/>
            <a:ext cx="495300" cy="209550"/>
          </a:xfrm>
          <a:prstGeom prst="rect">
            <a:avLst/>
          </a:prstGeom>
        </p:spPr>
      </p:pic>
      <p:sp>
        <p:nvSpPr>
          <p:cNvPr id="60" name="Text Box 1693"/>
          <p:cNvSpPr txBox="1">
            <a:spLocks noChangeArrowheads="1"/>
          </p:cNvSpPr>
          <p:nvPr/>
        </p:nvSpPr>
        <p:spPr bwMode="auto">
          <a:xfrm>
            <a:off x="5246761" y="1988840"/>
            <a:ext cx="314166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Edición de un detalle ya cargado</a:t>
            </a:r>
            <a:endParaRPr lang="es-ES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123728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aphicFrame>
        <p:nvGraphicFramePr>
          <p:cNvPr id="59" name="58 Tabla"/>
          <p:cNvGraphicFramePr>
            <a:graphicFrameLocks noGrp="1"/>
          </p:cNvGraphicFramePr>
          <p:nvPr/>
        </p:nvGraphicFramePr>
        <p:xfrm>
          <a:off x="1043608" y="2132856"/>
          <a:ext cx="7848872" cy="138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50"/>
                <a:gridCol w="1717298"/>
                <a:gridCol w="1152128"/>
                <a:gridCol w="1581200"/>
                <a:gridCol w="1089166"/>
                <a:gridCol w="897065"/>
                <a:gridCol w="897065"/>
              </a:tblGrid>
              <a:tr h="5569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>
                          <a:solidFill>
                            <a:schemeClr val="tx1"/>
                          </a:solidFill>
                        </a:rPr>
                        <a:t>Detalle de Transferencias</a:t>
                      </a:r>
                      <a:r>
                        <a:rPr lang="es-AR" sz="1400" b="1" baseline="0" dirty="0" smtClean="0">
                          <a:solidFill>
                            <a:schemeClr val="tx1"/>
                          </a:solidFill>
                        </a:rPr>
                        <a:t> 1.1.7.2.3.1 De Provincias</a:t>
                      </a:r>
                      <a:endParaRPr lang="es-A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Procedencia/Destino</a:t>
                      </a:r>
                      <a:r>
                        <a:rPr lang="es-AR" sz="800" b="1" baseline="0" dirty="0" smtClean="0">
                          <a:solidFill>
                            <a:schemeClr val="tx1"/>
                          </a:solidFill>
                        </a:rPr>
                        <a:t> de Trasferencia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Nº de Norma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b="1" dirty="0" smtClean="0"/>
                        <a:t>Observaciones</a:t>
                      </a:r>
                      <a:endParaRPr lang="es-AR" b="1" dirty="0"/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" name="61 Rectángulo"/>
          <p:cNvSpPr/>
          <p:nvPr/>
        </p:nvSpPr>
        <p:spPr>
          <a:xfrm>
            <a:off x="1259632" y="3212976"/>
            <a:ext cx="194421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62 Rectángulo"/>
          <p:cNvSpPr/>
          <p:nvPr/>
        </p:nvSpPr>
        <p:spPr>
          <a:xfrm>
            <a:off x="3275856" y="3212976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64 Rectángulo"/>
          <p:cNvSpPr/>
          <p:nvPr/>
        </p:nvSpPr>
        <p:spPr>
          <a:xfrm>
            <a:off x="4572000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65 Rectángulo"/>
          <p:cNvSpPr/>
          <p:nvPr/>
        </p:nvSpPr>
        <p:spPr>
          <a:xfrm>
            <a:off x="5868144" y="3212976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sp>
        <p:nvSpPr>
          <p:cNvPr id="67" name="66 Rectángulo"/>
          <p:cNvSpPr/>
          <p:nvPr/>
        </p:nvSpPr>
        <p:spPr>
          <a:xfrm>
            <a:off x="6983760" y="3212976"/>
            <a:ext cx="118864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sp>
        <p:nvSpPr>
          <p:cNvPr id="71" name="70 Rectángulo"/>
          <p:cNvSpPr/>
          <p:nvPr/>
        </p:nvSpPr>
        <p:spPr>
          <a:xfrm>
            <a:off x="7092280" y="4005064"/>
            <a:ext cx="1152128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AR" sz="900" dirty="0" smtClean="0">
              <a:solidFill>
                <a:schemeClr val="tx1"/>
              </a:solidFill>
            </a:endParaRPr>
          </a:p>
          <a:p>
            <a:pPr algn="ctr"/>
            <a:endParaRPr lang="es-AR" dirty="0"/>
          </a:p>
        </p:txBody>
      </p:sp>
      <p:pic>
        <p:nvPicPr>
          <p:cNvPr id="70" name="69 Imagen" descr="eliminar_tachi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681025" y="3573016"/>
            <a:ext cx="211455" cy="222885"/>
          </a:xfrm>
          <a:prstGeom prst="rect">
            <a:avLst/>
          </a:prstGeom>
        </p:spPr>
      </p:pic>
      <p:sp>
        <p:nvSpPr>
          <p:cNvPr id="111" name="110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/>
          <a:stretch>
            <a:fillRect/>
          </a:stretch>
        </p:blipFill>
        <p:spPr bwMode="auto">
          <a:xfrm>
            <a:off x="2051720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267744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1117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1619672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sp>
        <p:nvSpPr>
          <p:cNvPr id="36" name="35 Rectángulo redondeado"/>
          <p:cNvSpPr/>
          <p:nvPr/>
        </p:nvSpPr>
        <p:spPr>
          <a:xfrm>
            <a:off x="1691680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339752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69" name="68 Tabla"/>
          <p:cNvGraphicFramePr>
            <a:graphicFrameLocks noGrp="1"/>
          </p:cNvGraphicFramePr>
          <p:nvPr/>
        </p:nvGraphicFramePr>
        <p:xfrm>
          <a:off x="2267744" y="3717050"/>
          <a:ext cx="6336704" cy="2987935"/>
        </p:xfrm>
        <a:graphic>
          <a:graphicData uri="http://schemas.openxmlformats.org/drawingml/2006/table">
            <a:tbl>
              <a:tblPr/>
              <a:tblGrid>
                <a:gridCol w="432048"/>
                <a:gridCol w="2520280"/>
                <a:gridCol w="936104"/>
                <a:gridCol w="792088"/>
                <a:gridCol w="864096"/>
                <a:gridCol w="432048"/>
                <a:gridCol w="360040"/>
              </a:tblGrid>
              <a:tr h="367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Entidad de procedencia / destino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Nº de Norma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 smtClean="0">
                          <a:latin typeface="+mj-lt"/>
                        </a:rPr>
                        <a:t>Detalle</a:t>
                      </a:r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283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INGRESOS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Provincias y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1.1.7.2.3.1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Provincias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1.1.7.2.3.2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Externo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RECURSOS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38 Rectángulo redondeado"/>
          <p:cNvSpPr/>
          <p:nvPr/>
        </p:nvSpPr>
        <p:spPr>
          <a:xfrm>
            <a:off x="3419872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68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91" name="90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92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106" name="105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7" name="106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98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102" name="101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103" name="102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104" name="103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105" name="104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45" name="44 Rectángulo redondeado"/>
          <p:cNvSpPr/>
          <p:nvPr/>
        </p:nvSpPr>
        <p:spPr>
          <a:xfrm>
            <a:off x="4644008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403648" y="1916832"/>
            <a:ext cx="7272808" cy="3024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1475656" y="2132856"/>
          <a:ext cx="7128792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706"/>
                <a:gridCol w="1731998"/>
                <a:gridCol w="1099852"/>
                <a:gridCol w="1210461"/>
                <a:gridCol w="1106607"/>
                <a:gridCol w="1008112"/>
                <a:gridCol w="504056"/>
              </a:tblGrid>
              <a:tr h="55696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>
                          <a:solidFill>
                            <a:schemeClr val="tx1"/>
                          </a:solidFill>
                        </a:rPr>
                        <a:t>Detalle de Transferencias</a:t>
                      </a:r>
                      <a:r>
                        <a:rPr lang="es-AR" sz="1400" b="1" baseline="0" dirty="0" smtClean="0">
                          <a:solidFill>
                            <a:schemeClr val="tx1"/>
                          </a:solidFill>
                        </a:rPr>
                        <a:t> 1.1.7.2.3.1</a:t>
                      </a:r>
                      <a:endParaRPr lang="es-A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Procedencia/Destino</a:t>
                      </a:r>
                      <a:r>
                        <a:rPr lang="es-AR" sz="800" b="1" baseline="0" dirty="0" smtClean="0">
                          <a:solidFill>
                            <a:schemeClr val="tx1"/>
                          </a:solidFill>
                        </a:rPr>
                        <a:t> de Trasferencia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Nº de Norma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dirty="0" smtClean="0"/>
                        <a:t>Observaciones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69 Rectángulo"/>
          <p:cNvSpPr/>
          <p:nvPr/>
        </p:nvSpPr>
        <p:spPr>
          <a:xfrm>
            <a:off x="1619672" y="3212976"/>
            <a:ext cx="194421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71 Rectángulo"/>
          <p:cNvSpPr/>
          <p:nvPr/>
        </p:nvSpPr>
        <p:spPr>
          <a:xfrm>
            <a:off x="3635896" y="3212976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72 Rectángulo"/>
          <p:cNvSpPr/>
          <p:nvPr/>
        </p:nvSpPr>
        <p:spPr>
          <a:xfrm>
            <a:off x="4860032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73 Rectángulo"/>
          <p:cNvSpPr/>
          <p:nvPr/>
        </p:nvSpPr>
        <p:spPr>
          <a:xfrm>
            <a:off x="6156176" y="3212976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graphicFrame>
        <p:nvGraphicFramePr>
          <p:cNvPr id="75" name="74 Tabla"/>
          <p:cNvGraphicFramePr>
            <a:graphicFrameLocks noGrp="1"/>
          </p:cNvGraphicFramePr>
          <p:nvPr/>
        </p:nvGraphicFramePr>
        <p:xfrm>
          <a:off x="1691680" y="3875491"/>
          <a:ext cx="6912769" cy="7056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944216"/>
                <a:gridCol w="1152128"/>
                <a:gridCol w="1296144"/>
                <a:gridCol w="1008112"/>
                <a:gridCol w="946164"/>
                <a:gridCol w="566005"/>
              </a:tblGrid>
              <a:tr h="298311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La Rioja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5000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Disp. 55/2017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326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San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10000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6" name="75 Imagen" descr="editar_gr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24137" y="3899927"/>
            <a:ext cx="288032" cy="230426"/>
          </a:xfrm>
          <a:prstGeom prst="rect">
            <a:avLst/>
          </a:prstGeom>
        </p:spPr>
      </p:pic>
      <p:pic>
        <p:nvPicPr>
          <p:cNvPr id="77" name="76 Imagen" descr="editar_blanco.jpg"/>
          <p:cNvPicPr>
            <a:picLocks noChangeAspect="1"/>
          </p:cNvPicPr>
          <p:nvPr/>
        </p:nvPicPr>
        <p:blipFill>
          <a:blip r:embed="rId11" cstate="print"/>
          <a:srcRect t="26069"/>
          <a:stretch>
            <a:fillRect/>
          </a:stretch>
        </p:blipFill>
        <p:spPr>
          <a:xfrm>
            <a:off x="8100392" y="4232895"/>
            <a:ext cx="276225" cy="204217"/>
          </a:xfrm>
          <a:prstGeom prst="rect">
            <a:avLst/>
          </a:prstGeom>
        </p:spPr>
      </p:pic>
      <p:sp>
        <p:nvSpPr>
          <p:cNvPr id="78" name="77 CuadroTexto"/>
          <p:cNvSpPr txBox="1"/>
          <p:nvPr/>
        </p:nvSpPr>
        <p:spPr>
          <a:xfrm>
            <a:off x="8376756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1619672" y="3501008"/>
            <a:ext cx="194421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900" dirty="0" smtClean="0">
                <a:solidFill>
                  <a:schemeClr val="tx1"/>
                </a:solidFill>
              </a:rPr>
              <a:t>La Pampa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3635896" y="3501008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AR" sz="900" dirty="0" smtClean="0">
                <a:solidFill>
                  <a:schemeClr val="tx1"/>
                </a:solidFill>
              </a:rPr>
              <a:t>1500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4860032" y="3501008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60 Rectángulo"/>
          <p:cNvSpPr/>
          <p:nvPr/>
        </p:nvSpPr>
        <p:spPr>
          <a:xfrm>
            <a:off x="6156176" y="350100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pic>
        <p:nvPicPr>
          <p:cNvPr id="62" name="61 Imagen" descr="aceptar_cancelar_blanc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80573" y="3429000"/>
            <a:ext cx="523875" cy="323850"/>
          </a:xfrm>
          <a:prstGeom prst="rect">
            <a:avLst/>
          </a:prstGeom>
        </p:spPr>
      </p:pic>
      <p:sp>
        <p:nvSpPr>
          <p:cNvPr id="79" name="78 CuadroTexto"/>
          <p:cNvSpPr txBox="1"/>
          <p:nvPr/>
        </p:nvSpPr>
        <p:spPr>
          <a:xfrm>
            <a:off x="8316416" y="49214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0" name="79 CuadroTexto"/>
          <p:cNvSpPr txBox="1"/>
          <p:nvPr/>
        </p:nvSpPr>
        <p:spPr>
          <a:xfrm>
            <a:off x="8316416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8316416" y="54974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9" name="Text Box 1693"/>
          <p:cNvSpPr txBox="1">
            <a:spLocks noChangeArrowheads="1"/>
          </p:cNvSpPr>
          <p:nvPr/>
        </p:nvSpPr>
        <p:spPr bwMode="auto">
          <a:xfrm>
            <a:off x="5606801" y="1988840"/>
            <a:ext cx="2133551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Agregar un nuevo detalle</a:t>
            </a:r>
            <a:endParaRPr lang="es-ES" sz="14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2123728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7164288" y="3212976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sp>
        <p:nvSpPr>
          <p:cNvPr id="65" name="64 Rectángulo"/>
          <p:cNvSpPr/>
          <p:nvPr/>
        </p:nvSpPr>
        <p:spPr>
          <a:xfrm>
            <a:off x="7164288" y="350100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pic>
        <p:nvPicPr>
          <p:cNvPr id="71" name="70 Imagen" descr="eliminar_tachit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8424" y="3926195"/>
            <a:ext cx="211455" cy="222885"/>
          </a:xfrm>
          <a:prstGeom prst="rect">
            <a:avLst/>
          </a:prstGeom>
        </p:spPr>
      </p:pic>
      <p:pic>
        <p:nvPicPr>
          <p:cNvPr id="86" name="85 Imagen" descr="eliminar_tachit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88424" y="4214227"/>
            <a:ext cx="211455" cy="222885"/>
          </a:xfrm>
          <a:prstGeom prst="rect">
            <a:avLst/>
          </a:prstGeom>
        </p:spPr>
      </p:pic>
      <p:sp>
        <p:nvSpPr>
          <p:cNvPr id="116" name="115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67" name="66 Rectángulo redondeado"/>
          <p:cNvSpPr/>
          <p:nvPr/>
        </p:nvSpPr>
        <p:spPr>
          <a:xfrm>
            <a:off x="1547664" y="3429000"/>
            <a:ext cx="7056784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7061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1115616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/>
        </p:nvGraphicFramePr>
        <p:xfrm>
          <a:off x="2339752" y="3717050"/>
          <a:ext cx="6336704" cy="2987935"/>
        </p:xfrm>
        <a:graphic>
          <a:graphicData uri="http://schemas.openxmlformats.org/drawingml/2006/table">
            <a:tbl>
              <a:tblPr/>
              <a:tblGrid>
                <a:gridCol w="432048"/>
                <a:gridCol w="2520280"/>
                <a:gridCol w="936104"/>
                <a:gridCol w="792088"/>
                <a:gridCol w="864096"/>
                <a:gridCol w="432048"/>
                <a:gridCol w="360040"/>
              </a:tblGrid>
              <a:tr h="367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Entidad de procedencia / destino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Nº de Norma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 smtClean="0">
                          <a:latin typeface="+mj-lt"/>
                        </a:rPr>
                        <a:t>Detalle</a:t>
                      </a:r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283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INGRESOS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Provincias y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1.1.7.2.3.1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Provincias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1.1.7.2.3.2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Externo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RECURSOS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 redondeado"/>
          <p:cNvSpPr/>
          <p:nvPr/>
        </p:nvSpPr>
        <p:spPr>
          <a:xfrm>
            <a:off x="125963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190770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2987824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211960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71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97" name="96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98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106" name="105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7" name="106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98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102" name="101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103" name="102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104" name="103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105" name="104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48" name="47 Rectángulo"/>
          <p:cNvSpPr/>
          <p:nvPr/>
        </p:nvSpPr>
        <p:spPr>
          <a:xfrm>
            <a:off x="899592" y="1916832"/>
            <a:ext cx="8136904" cy="2520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971600" y="2132856"/>
          <a:ext cx="7848872" cy="138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50"/>
                <a:gridCol w="1717298"/>
                <a:gridCol w="1152128"/>
                <a:gridCol w="1581200"/>
                <a:gridCol w="1089166"/>
                <a:gridCol w="897065"/>
                <a:gridCol w="897065"/>
              </a:tblGrid>
              <a:tr h="5569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>
                          <a:solidFill>
                            <a:schemeClr val="tx1"/>
                          </a:solidFill>
                        </a:rPr>
                        <a:t>Detalle de Transferencias</a:t>
                      </a:r>
                      <a:r>
                        <a:rPr lang="es-AR" sz="1400" b="1" baseline="0" dirty="0" smtClean="0">
                          <a:solidFill>
                            <a:schemeClr val="tx1"/>
                          </a:solidFill>
                        </a:rPr>
                        <a:t> 1.1.7.2.3.1 De Provincias</a:t>
                      </a:r>
                      <a:endParaRPr lang="es-A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Procedencia/Destino</a:t>
                      </a:r>
                      <a:r>
                        <a:rPr lang="es-AR" sz="800" b="1" baseline="0" dirty="0" smtClean="0">
                          <a:solidFill>
                            <a:schemeClr val="tx1"/>
                          </a:solidFill>
                        </a:rPr>
                        <a:t> de Trasferencia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Nº de Norma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b="1" dirty="0" smtClean="0"/>
                        <a:t>Observaciones</a:t>
                      </a:r>
                      <a:endParaRPr lang="es-AR" b="1" dirty="0"/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69 Rectángulo"/>
          <p:cNvSpPr/>
          <p:nvPr/>
        </p:nvSpPr>
        <p:spPr>
          <a:xfrm>
            <a:off x="1187624" y="3212976"/>
            <a:ext cx="194421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71 Rectángulo"/>
          <p:cNvSpPr/>
          <p:nvPr/>
        </p:nvSpPr>
        <p:spPr>
          <a:xfrm>
            <a:off x="3203848" y="3212976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72 Rectángulo"/>
          <p:cNvSpPr/>
          <p:nvPr/>
        </p:nvSpPr>
        <p:spPr>
          <a:xfrm>
            <a:off x="4499992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73 Rectángulo"/>
          <p:cNvSpPr/>
          <p:nvPr/>
        </p:nvSpPr>
        <p:spPr>
          <a:xfrm>
            <a:off x="5796136" y="3212976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graphicFrame>
        <p:nvGraphicFramePr>
          <p:cNvPr id="75" name="74 Tabla"/>
          <p:cNvGraphicFramePr>
            <a:graphicFrameLocks noGrp="1"/>
          </p:cNvGraphicFramePr>
          <p:nvPr/>
        </p:nvGraphicFramePr>
        <p:xfrm>
          <a:off x="1187624" y="3573016"/>
          <a:ext cx="7632847" cy="78142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6224"/>
                <a:gridCol w="1152128"/>
                <a:gridCol w="1368152"/>
                <a:gridCol w="1080120"/>
                <a:gridCol w="1391260"/>
                <a:gridCol w="624963"/>
              </a:tblGrid>
              <a:tr h="304417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La Rioja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5000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Disp. 55/2017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Realizada a la secretaria de cultura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5663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San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10000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6" name="75 Imagen" descr="editar_gr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68153" y="3630622"/>
            <a:ext cx="288032" cy="230426"/>
          </a:xfrm>
          <a:prstGeom prst="rect">
            <a:avLst/>
          </a:prstGeom>
        </p:spPr>
      </p:pic>
      <p:pic>
        <p:nvPicPr>
          <p:cNvPr id="77" name="76 Imagen" descr="editar_blanco.jpg"/>
          <p:cNvPicPr>
            <a:picLocks noChangeAspect="1"/>
          </p:cNvPicPr>
          <p:nvPr/>
        </p:nvPicPr>
        <p:blipFill>
          <a:blip r:embed="rId11" cstate="print"/>
          <a:srcRect t="26069"/>
          <a:stretch>
            <a:fillRect/>
          </a:stretch>
        </p:blipFill>
        <p:spPr>
          <a:xfrm>
            <a:off x="8244408" y="3944863"/>
            <a:ext cx="276225" cy="204217"/>
          </a:xfrm>
          <a:prstGeom prst="rect">
            <a:avLst/>
          </a:prstGeom>
        </p:spPr>
      </p:pic>
      <p:sp>
        <p:nvSpPr>
          <p:cNvPr id="78" name="77 CuadroTexto"/>
          <p:cNvSpPr txBox="1"/>
          <p:nvPr/>
        </p:nvSpPr>
        <p:spPr>
          <a:xfrm>
            <a:off x="8736796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8388424" y="477740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8388424" y="49214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8388424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8388424" y="54974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6911752" y="3212976"/>
            <a:ext cx="118864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pic>
        <p:nvPicPr>
          <p:cNvPr id="59" name="58 Imagen" descr="eliminar_tachi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32440" y="3645024"/>
            <a:ext cx="211455" cy="222885"/>
          </a:xfrm>
          <a:prstGeom prst="rect">
            <a:avLst/>
          </a:prstGeom>
        </p:spPr>
      </p:pic>
      <p:pic>
        <p:nvPicPr>
          <p:cNvPr id="60" name="59 Imagen" descr="eliminar_tachi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32440" y="3933056"/>
            <a:ext cx="211455" cy="222885"/>
          </a:xfrm>
          <a:prstGeom prst="rect">
            <a:avLst/>
          </a:prstGeom>
        </p:spPr>
      </p:pic>
      <p:sp>
        <p:nvSpPr>
          <p:cNvPr id="65" name="Text Box 1693"/>
          <p:cNvSpPr txBox="1">
            <a:spLocks noChangeArrowheads="1"/>
          </p:cNvSpPr>
          <p:nvPr/>
        </p:nvSpPr>
        <p:spPr bwMode="auto">
          <a:xfrm>
            <a:off x="6156176" y="2132856"/>
            <a:ext cx="244827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Eliminar un detalle ya cargado</a:t>
            </a:r>
            <a:endParaRPr lang="es-ES" sz="1400" dirty="0"/>
          </a:p>
        </p:txBody>
      </p:sp>
      <p:sp>
        <p:nvSpPr>
          <p:cNvPr id="66" name="65 Rectángulo"/>
          <p:cNvSpPr/>
          <p:nvPr/>
        </p:nvSpPr>
        <p:spPr>
          <a:xfrm>
            <a:off x="4139952" y="4005064"/>
            <a:ext cx="4176464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¿Está seguro que desea eliminar el Detalle San Luis?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8028384" y="406778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6444208" y="5157192"/>
            <a:ext cx="72008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Sí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7308304" y="5157192"/>
            <a:ext cx="72008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No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116" name="115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7061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1115616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79" name="78 Tabla"/>
          <p:cNvGraphicFramePr>
            <a:graphicFrameLocks noGrp="1"/>
          </p:cNvGraphicFramePr>
          <p:nvPr/>
        </p:nvGraphicFramePr>
        <p:xfrm>
          <a:off x="2339752" y="3717050"/>
          <a:ext cx="6336704" cy="2987935"/>
        </p:xfrm>
        <a:graphic>
          <a:graphicData uri="http://schemas.openxmlformats.org/drawingml/2006/table">
            <a:tbl>
              <a:tblPr/>
              <a:tblGrid>
                <a:gridCol w="432048"/>
                <a:gridCol w="2520280"/>
                <a:gridCol w="936104"/>
                <a:gridCol w="792088"/>
                <a:gridCol w="864096"/>
                <a:gridCol w="432048"/>
                <a:gridCol w="360040"/>
              </a:tblGrid>
              <a:tr h="36743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Código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9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Concepto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700" b="1" i="0" u="none" strike="noStrike" dirty="0">
                          <a:latin typeface="+mj-lt"/>
                        </a:rPr>
                      </a:br>
                      <a:r>
                        <a:rPr lang="es-AR" sz="7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Entidad de procedencia / destino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>
                          <a:latin typeface="+mj-lt"/>
                        </a:rPr>
                        <a:t>Nº de Norma</a:t>
                      </a: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700" b="1" i="0" u="none" strike="noStrike" dirty="0" smtClean="0">
                          <a:latin typeface="+mj-lt"/>
                        </a:rPr>
                        <a:t>Detalle</a:t>
                      </a:r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283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INGRESOS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6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6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6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Corrientes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15000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544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1.1.7.2.3.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Provincias y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1.1.7.2.3.1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Provincias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+mj-lt"/>
                        </a:rPr>
                        <a:t>1.1.7.2.3.2</a:t>
                      </a:r>
                      <a:endParaRPr lang="es-AR" sz="700" b="0" i="0" u="none" strike="noStrike" dirty="0">
                        <a:latin typeface="+mj-lt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      De Municipios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1.1.7.3.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Externo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RECURSOS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088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1" i="0" u="none" strike="noStrike" dirty="0">
                          <a:latin typeface="+mj-lt"/>
                        </a:rPr>
                        <a:t>Transferencias de Capital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1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1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1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Privado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Del Sector Público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1.2.2.2.1.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la Administración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4656"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>
                          <a:latin typeface="+mj-lt"/>
                        </a:rPr>
                        <a:t>1.2.2.2.2.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700" b="0" i="0" u="none" strike="noStrike" dirty="0">
                          <a:latin typeface="+mj-lt"/>
                        </a:rPr>
                        <a:t>    De otras entidades del Sector Público Nacional</a:t>
                      </a: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700" b="0" i="0" u="none" strike="noStrike" dirty="0">
                          <a:latin typeface="Book Antiqua"/>
                        </a:rPr>
                        <a:t> </a:t>
                      </a:r>
                      <a:r>
                        <a:rPr lang="es-AR" sz="700" b="0" i="0" u="none" strike="noStrike" dirty="0" smtClean="0">
                          <a:latin typeface="Book Antiqua"/>
                        </a:rPr>
                        <a:t>0</a:t>
                      </a:r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700" b="0" i="0" u="none" strike="noStrike" dirty="0">
                        <a:latin typeface="Book Antiqua"/>
                      </a:endParaRPr>
                    </a:p>
                  </a:txBody>
                  <a:tcPr marL="6000" marR="6000" marT="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" name="35 Rectángulo redondeado"/>
          <p:cNvSpPr/>
          <p:nvPr/>
        </p:nvSpPr>
        <p:spPr>
          <a:xfrm>
            <a:off x="125963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190770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2987824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4211960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62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90" name="89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91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99" name="98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0" name="99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91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95" name="94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96" name="95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97" name="96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98" name="97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48" name="47 Rectángulo"/>
          <p:cNvSpPr/>
          <p:nvPr/>
        </p:nvSpPr>
        <p:spPr>
          <a:xfrm>
            <a:off x="899592" y="1916832"/>
            <a:ext cx="8136904" cy="2520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4" name="63 Tabla"/>
          <p:cNvGraphicFramePr>
            <a:graphicFrameLocks noGrp="1"/>
          </p:cNvGraphicFramePr>
          <p:nvPr/>
        </p:nvGraphicFramePr>
        <p:xfrm>
          <a:off x="971600" y="2132856"/>
          <a:ext cx="7848872" cy="138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950"/>
                <a:gridCol w="1717298"/>
                <a:gridCol w="1152128"/>
                <a:gridCol w="1581200"/>
                <a:gridCol w="1089166"/>
                <a:gridCol w="897065"/>
                <a:gridCol w="897065"/>
              </a:tblGrid>
              <a:tr h="55696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 smtClean="0">
                          <a:solidFill>
                            <a:schemeClr val="tx1"/>
                          </a:solidFill>
                        </a:rPr>
                        <a:t>Detalle de Transferencias</a:t>
                      </a:r>
                      <a:r>
                        <a:rPr lang="es-AR" sz="1400" b="1" baseline="0" dirty="0" smtClean="0">
                          <a:solidFill>
                            <a:schemeClr val="tx1"/>
                          </a:solidFill>
                        </a:rPr>
                        <a:t> 1.1.7.2.3.1 De Provincias</a:t>
                      </a:r>
                      <a:endParaRPr lang="es-AR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Procedencia/Destino</a:t>
                      </a:r>
                      <a:r>
                        <a:rPr lang="es-AR" sz="800" b="1" baseline="0" dirty="0" smtClean="0">
                          <a:solidFill>
                            <a:schemeClr val="tx1"/>
                          </a:solidFill>
                        </a:rPr>
                        <a:t> de Trasferencia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Transferencias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Contables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Transferencias Contables</a:t>
                      </a:r>
                      <a:br>
                        <a:rPr lang="es-AR" sz="800" b="1" i="0" u="none" strike="noStrike" dirty="0">
                          <a:latin typeface="+mj-lt"/>
                        </a:rPr>
                      </a:br>
                      <a:r>
                        <a:rPr lang="es-AR" sz="800" b="1" i="0" u="none" strike="noStrike" dirty="0">
                          <a:latin typeface="+mj-lt"/>
                        </a:rPr>
                        <a:t> No presupuestarias</a:t>
                      </a: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Nº de Norma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b="1" dirty="0" smtClean="0"/>
                        <a:t>Observaciones</a:t>
                      </a:r>
                      <a:endParaRPr lang="es-AR" b="1" dirty="0"/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69 Rectángulo"/>
          <p:cNvSpPr/>
          <p:nvPr/>
        </p:nvSpPr>
        <p:spPr>
          <a:xfrm>
            <a:off x="1187624" y="3212976"/>
            <a:ext cx="194421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71 Rectángulo"/>
          <p:cNvSpPr/>
          <p:nvPr/>
        </p:nvSpPr>
        <p:spPr>
          <a:xfrm>
            <a:off x="3203848" y="3212976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3" name="72 Rectángulo"/>
          <p:cNvSpPr/>
          <p:nvPr/>
        </p:nvSpPr>
        <p:spPr>
          <a:xfrm>
            <a:off x="4499992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73 Rectángulo"/>
          <p:cNvSpPr/>
          <p:nvPr/>
        </p:nvSpPr>
        <p:spPr>
          <a:xfrm>
            <a:off x="5796136" y="3212976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graphicFrame>
        <p:nvGraphicFramePr>
          <p:cNvPr id="75" name="74 Tabla"/>
          <p:cNvGraphicFramePr>
            <a:graphicFrameLocks noGrp="1"/>
          </p:cNvGraphicFramePr>
          <p:nvPr/>
        </p:nvGraphicFramePr>
        <p:xfrm>
          <a:off x="1187624" y="3573016"/>
          <a:ext cx="7632847" cy="3657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16224"/>
                <a:gridCol w="1152128"/>
                <a:gridCol w="1368152"/>
                <a:gridCol w="1080120"/>
                <a:gridCol w="1391260"/>
                <a:gridCol w="624963"/>
              </a:tblGrid>
              <a:tr h="304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dirty="0" smtClean="0"/>
                        <a:t>La Rioja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5000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Disp. 55/2017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Realizada a la secretaria de cultura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6" name="75 Imagen" descr="editar_gri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68153" y="3630622"/>
            <a:ext cx="288032" cy="230426"/>
          </a:xfrm>
          <a:prstGeom prst="rect">
            <a:avLst/>
          </a:prstGeom>
        </p:spPr>
      </p:pic>
      <p:sp>
        <p:nvSpPr>
          <p:cNvPr id="78" name="77 CuadroTexto"/>
          <p:cNvSpPr txBox="1"/>
          <p:nvPr/>
        </p:nvSpPr>
        <p:spPr>
          <a:xfrm>
            <a:off x="8736796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8388424" y="477740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1" name="80 CuadroTexto"/>
          <p:cNvSpPr txBox="1"/>
          <p:nvPr/>
        </p:nvSpPr>
        <p:spPr>
          <a:xfrm>
            <a:off x="8388424" y="4921423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8388424" y="537321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83" name="82 CuadroTexto"/>
          <p:cNvSpPr txBox="1"/>
          <p:nvPr/>
        </p:nvSpPr>
        <p:spPr>
          <a:xfrm>
            <a:off x="8388424" y="5497487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+</a:t>
            </a:r>
            <a:endParaRPr lang="es-AR" sz="14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6" name="55 Rectángulo"/>
          <p:cNvSpPr/>
          <p:nvPr/>
        </p:nvSpPr>
        <p:spPr>
          <a:xfrm>
            <a:off x="6911752" y="3212976"/>
            <a:ext cx="118864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pic>
        <p:nvPicPr>
          <p:cNvPr id="59" name="58 Imagen" descr="eliminar_tachi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2440" y="3645024"/>
            <a:ext cx="211455" cy="222885"/>
          </a:xfrm>
          <a:prstGeom prst="rect">
            <a:avLst/>
          </a:prstGeom>
        </p:spPr>
      </p:pic>
      <p:sp>
        <p:nvSpPr>
          <p:cNvPr id="65" name="Text Box 1693"/>
          <p:cNvSpPr txBox="1">
            <a:spLocks noChangeArrowheads="1"/>
          </p:cNvSpPr>
          <p:nvPr/>
        </p:nvSpPr>
        <p:spPr bwMode="auto">
          <a:xfrm>
            <a:off x="7020273" y="2132856"/>
            <a:ext cx="151216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Detalle Eliminado</a:t>
            </a:r>
            <a:endParaRPr lang="es-ES" sz="1400" dirty="0"/>
          </a:p>
        </p:txBody>
      </p:sp>
      <p:sp>
        <p:nvSpPr>
          <p:cNvPr id="109" name="108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36" name="35 Rectángulo redondeado"/>
          <p:cNvSpPr/>
          <p:nvPr/>
        </p:nvSpPr>
        <p:spPr>
          <a:xfrm>
            <a:off x="233975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98782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67944" y="3429000"/>
            <a:ext cx="1656184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Bienes y Servicios</a:t>
            </a:r>
            <a:endParaRPr lang="es-AR" sz="1400" b="1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5724128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47" name="46 Tabla"/>
          <p:cNvGraphicFramePr>
            <a:graphicFrameLocks noGrp="1"/>
          </p:cNvGraphicFramePr>
          <p:nvPr/>
        </p:nvGraphicFramePr>
        <p:xfrm>
          <a:off x="2339752" y="3717032"/>
          <a:ext cx="6336703" cy="3091190"/>
        </p:xfrm>
        <a:graphic>
          <a:graphicData uri="http://schemas.openxmlformats.org/drawingml/2006/table">
            <a:tbl>
              <a:tblPr/>
              <a:tblGrid>
                <a:gridCol w="610513"/>
                <a:gridCol w="631565"/>
                <a:gridCol w="2360475"/>
                <a:gridCol w="923664"/>
                <a:gridCol w="915769"/>
                <a:gridCol w="894717"/>
              </a:tblGrid>
              <a:tr h="15189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latin typeface="+mj-lt"/>
                        </a:rPr>
                        <a:t>Código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latin typeface="+mj-lt"/>
                        </a:rPr>
                        <a:t>Objeto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latin typeface="+mj-lt"/>
                        </a:rPr>
                        <a:t>Concepto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latin typeface="+mj-lt"/>
                        </a:rPr>
                        <a:t>Contable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>
                          <a:latin typeface="+mj-lt"/>
                        </a:rPr>
                        <a:t>Total Contable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9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>
                          <a:latin typeface="+mj-lt"/>
                        </a:rPr>
                        <a:t>del Gasto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>
                          <a:latin typeface="+mj-lt"/>
                        </a:rPr>
                        <a:t>Presupuestario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>
                          <a:latin typeface="+mj-lt"/>
                        </a:rPr>
                        <a:t>No Presupuestario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latin typeface="+mj-lt"/>
                        </a:rPr>
                        <a:t>al ……..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9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latin typeface="+mj-lt"/>
                        </a:rPr>
                        <a:t>2.1.1.2.0.0.0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0" i="0" u="none" strike="noStrike" dirty="0">
                          <a:latin typeface="+mj-lt"/>
                        </a:rPr>
                        <a:t>---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latin typeface="+mj-lt"/>
                        </a:rPr>
                        <a:t>Bienes y Servicios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9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latin typeface="+mj-lt"/>
                        </a:rPr>
                        <a:t>2.1.1.2.1.0.0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latin typeface="+mj-lt"/>
                        </a:rPr>
                        <a:t>Bienes de Consumo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Productos alimenticios, agropecuarios y forestales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Textiles y Vestuario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Productos de papel, cartón e impresos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Productos de cuero y caucho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Productos químicos, combustibles y lubricantes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Productos de minerales no metálicos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Productos metálicos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Minerales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2 P.P. 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Otros bienes de consumo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89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latin typeface="+mj-lt"/>
                        </a:rPr>
                        <a:t>2.1.1.2.2.0.0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latin typeface="+mj-lt"/>
                        </a:rPr>
                        <a:t>Servicios No Personales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 smtClean="0">
                          <a:latin typeface="+mj-lt"/>
                        </a:rPr>
                        <a:t>0</a:t>
                      </a:r>
                      <a:endParaRPr lang="es-AR" sz="900" b="1" i="0" u="none" strike="noStrike" dirty="0"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Servicios Básicos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Alquileres y Derechos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Mantenimiento, Reparación y Limpieza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Servicios Técnicos y Profesionales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Servicios Comerciales y Financieros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Publicidad y Propaganda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Pasajes y Viáticos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704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Inc. 3 P.P.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Impuestos, Derechos y Tasas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8" name="47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2195736" y="2564904"/>
            <a:ext cx="41793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50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5" name="54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6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4" name="73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56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1" name="70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2" name="71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grpSp>
        <p:nvGrpSpPr>
          <p:cNvPr id="75" name="44 Grupo"/>
          <p:cNvGrpSpPr/>
          <p:nvPr/>
        </p:nvGrpSpPr>
        <p:grpSpPr>
          <a:xfrm>
            <a:off x="4644000" y="1844824"/>
            <a:ext cx="1080119" cy="692497"/>
            <a:chOff x="6228185" y="1844824"/>
            <a:chExt cx="1080119" cy="692497"/>
          </a:xfrm>
        </p:grpSpPr>
        <p:sp>
          <p:nvSpPr>
            <p:cNvPr id="76" name="75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78" name="77 Imagen" descr="gri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79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80" name="79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82" name="81 Imagen" descr="rojo_fondo_violet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83" name="8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41" name="40 Grupo"/>
          <p:cNvGrpSpPr/>
          <p:nvPr/>
        </p:nvGrpSpPr>
        <p:grpSpPr>
          <a:xfrm>
            <a:off x="4211960" y="1844824"/>
            <a:ext cx="3456384" cy="1656184"/>
            <a:chOff x="4355976" y="1844824"/>
            <a:chExt cx="2448272" cy="1569660"/>
          </a:xfrm>
        </p:grpSpPr>
        <p:grpSp>
          <p:nvGrpSpPr>
            <p:cNvPr id="43" name="48 Grupo"/>
            <p:cNvGrpSpPr/>
            <p:nvPr/>
          </p:nvGrpSpPr>
          <p:grpSpPr>
            <a:xfrm>
              <a:off x="4355976" y="1916832"/>
              <a:ext cx="2410018" cy="936104"/>
              <a:chOff x="4355976" y="1916832"/>
              <a:chExt cx="2410018" cy="936104"/>
            </a:xfrm>
          </p:grpSpPr>
          <p:sp>
            <p:nvSpPr>
              <p:cNvPr id="46" name="45 Rectángulo"/>
              <p:cNvSpPr/>
              <p:nvPr/>
            </p:nvSpPr>
            <p:spPr>
              <a:xfrm>
                <a:off x="4355976" y="1916832"/>
                <a:ext cx="2410018" cy="93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49" name="48 Conector recto"/>
              <p:cNvCxnSpPr/>
              <p:nvPr/>
            </p:nvCxnSpPr>
            <p:spPr>
              <a:xfrm>
                <a:off x="4355976" y="1916832"/>
                <a:ext cx="0" cy="93610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43 CuadroTexto"/>
            <p:cNvSpPr txBox="1"/>
            <p:nvPr/>
          </p:nvSpPr>
          <p:spPr>
            <a:xfrm>
              <a:off x="4355976" y="1844824"/>
              <a:ext cx="2448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/>
                <a:t>Solapa</a:t>
              </a:r>
            </a:p>
            <a:p>
              <a:pPr algn="ctr"/>
              <a:r>
                <a:rPr lang="es-AR" sz="3200" b="1" dirty="0" smtClean="0"/>
                <a:t>Bienes y Servicios</a:t>
              </a:r>
              <a:endParaRPr lang="es-AR" sz="4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grpSp>
        <p:nvGrpSpPr>
          <p:cNvPr id="16" name="15 Grupo"/>
          <p:cNvGrpSpPr/>
          <p:nvPr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pic>
          <p:nvPicPr>
            <p:cNvPr id="7" name="6 Imagen" descr="imagen_bas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Text Box 1693"/>
            <p:cNvSpPr txBox="1">
              <a:spLocks noChangeArrowheads="1"/>
            </p:cNvSpPr>
            <p:nvPr/>
          </p:nvSpPr>
          <p:spPr bwMode="auto">
            <a:xfrm>
              <a:off x="4427984" y="548680"/>
              <a:ext cx="3141663" cy="58477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s-AR" sz="1600" dirty="0" smtClean="0"/>
                <a:t>Menú general para usuario Empresa/Fondo/Otro Ente</a:t>
              </a:r>
              <a:endParaRPr lang="es-ES" sz="1600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691680" y="764704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000" b="1" dirty="0" smtClean="0"/>
                <a:t>Nombre de la Empresa, Fondo u Otro Ente</a:t>
              </a:r>
              <a:br>
                <a:rPr lang="es-AR" sz="1000" b="1" dirty="0" smtClean="0"/>
              </a:br>
              <a:r>
                <a:rPr lang="es-AR" sz="1000" b="1" dirty="0" err="1" smtClean="0"/>
                <a:t>Cuit</a:t>
              </a:r>
              <a:r>
                <a:rPr lang="es-AR" sz="1000" b="1" dirty="0" smtClean="0"/>
                <a:t>: ZZ-XXXXXXXXXX-Y</a:t>
              </a:r>
              <a:endParaRPr lang="es-AR" sz="1000" dirty="0"/>
            </a:p>
          </p:txBody>
        </p:sp>
        <p:grpSp>
          <p:nvGrpSpPr>
            <p:cNvPr id="17" name="16 Grupo"/>
            <p:cNvGrpSpPr/>
            <p:nvPr/>
          </p:nvGrpSpPr>
          <p:grpSpPr>
            <a:xfrm>
              <a:off x="-1" y="777600"/>
              <a:ext cx="1628441" cy="6080400"/>
              <a:chOff x="-1" y="777600"/>
              <a:chExt cx="1628441" cy="6080400"/>
            </a:xfrm>
          </p:grpSpPr>
          <p:grpSp>
            <p:nvGrpSpPr>
              <p:cNvPr id="11" name="10 Grupo"/>
              <p:cNvGrpSpPr/>
              <p:nvPr/>
            </p:nvGrpSpPr>
            <p:grpSpPr>
              <a:xfrm>
                <a:off x="-1" y="777600"/>
                <a:ext cx="1628441" cy="6080400"/>
                <a:chOff x="-1" y="777600"/>
                <a:chExt cx="1628441" cy="6080400"/>
              </a:xfrm>
            </p:grpSpPr>
            <p:pic>
              <p:nvPicPr>
                <p:cNvPr id="12" name="11 Imagen" descr="menu_izquierdo_empresa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0" y="777600"/>
                  <a:ext cx="1628440" cy="6080400"/>
                </a:xfrm>
                <a:prstGeom prst="rect">
                  <a:avLst/>
                </a:prstGeom>
              </p:spPr>
            </p:pic>
            <p:pic>
              <p:nvPicPr>
                <p:cNvPr id="8" name="7 Imagen" descr="menu_izquierdo_empresa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5709" r="25404" b="91626"/>
                <a:stretch>
                  <a:fillRect/>
                </a:stretch>
              </p:blipFill>
              <p:spPr>
                <a:xfrm>
                  <a:off x="-1" y="1412776"/>
                  <a:ext cx="1619673" cy="216024"/>
                </a:xfrm>
                <a:prstGeom prst="rect">
                  <a:avLst/>
                </a:prstGeom>
              </p:spPr>
            </p:pic>
            <p:pic>
              <p:nvPicPr>
                <p:cNvPr id="10" name="9 Imagen" descr="menu_izquierdo_empresa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 t="9474" r="25404" b="86973"/>
                <a:stretch>
                  <a:fillRect/>
                </a:stretch>
              </p:blipFill>
              <p:spPr>
                <a:xfrm>
                  <a:off x="0" y="1124743"/>
                  <a:ext cx="1619672" cy="288033"/>
                </a:xfrm>
                <a:prstGeom prst="rect">
                  <a:avLst/>
                </a:prstGeom>
              </p:spPr>
            </p:pic>
          </p:grpSp>
          <p:pic>
            <p:nvPicPr>
              <p:cNvPr id="14" name="13 Imagen" descr="menu_izquierdo_empresa.jpg"/>
              <p:cNvPicPr>
                <a:picLocks noChangeAspect="1"/>
              </p:cNvPicPr>
              <p:nvPr/>
            </p:nvPicPr>
            <p:blipFill>
              <a:blip r:embed="rId3" cstate="print"/>
              <a:srcRect t="13111" r="55781" b="82448"/>
              <a:stretch>
                <a:fillRect/>
              </a:stretch>
            </p:blipFill>
            <p:spPr>
              <a:xfrm>
                <a:off x="0" y="1628800"/>
                <a:ext cx="960105" cy="36004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36" name="35 Rectángulo redondeado"/>
          <p:cNvSpPr/>
          <p:nvPr/>
        </p:nvSpPr>
        <p:spPr>
          <a:xfrm>
            <a:off x="233975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98782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4067944" y="3429000"/>
            <a:ext cx="1296144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5364088" y="3429000"/>
            <a:ext cx="504056" cy="3600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</a:rPr>
              <a:t>IRD</a:t>
            </a:r>
            <a:endParaRPr lang="es-AR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48" name="47 Tabla"/>
          <p:cNvGraphicFramePr>
            <a:graphicFrameLocks noGrp="1"/>
          </p:cNvGraphicFramePr>
          <p:nvPr/>
        </p:nvGraphicFramePr>
        <p:xfrm>
          <a:off x="2339752" y="3717033"/>
          <a:ext cx="6336702" cy="1406283"/>
        </p:xfrm>
        <a:graphic>
          <a:graphicData uri="http://schemas.openxmlformats.org/drawingml/2006/table">
            <a:tbl>
              <a:tblPr/>
              <a:tblGrid>
                <a:gridCol w="1919279"/>
                <a:gridCol w="785760"/>
                <a:gridCol w="785760"/>
                <a:gridCol w="901689"/>
                <a:gridCol w="694042"/>
                <a:gridCol w="625086"/>
                <a:gridCol w="625086"/>
              </a:tblGrid>
              <a:tr h="12132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Descripción</a:t>
                      </a:r>
                    </a:p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Ubicación </a:t>
                      </a:r>
                    </a:p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Geográfica</a:t>
                      </a: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Contable</a:t>
                      </a: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Total Contable</a:t>
                      </a:r>
                    </a:p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al ……..</a:t>
                      </a: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% de Avance</a:t>
                      </a:r>
                    </a:p>
                    <a:p>
                      <a:pPr algn="ctr" fontAlgn="b"/>
                      <a:r>
                        <a:rPr lang="es-AR" sz="800" b="1" i="0" u="none" strike="noStrike" dirty="0">
                          <a:latin typeface="+mj-lt"/>
                        </a:rPr>
                        <a:t> </a:t>
                      </a: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723">
                <a:tc vMerge="1">
                  <a:txBody>
                    <a:bodyPr/>
                    <a:lstStyle/>
                    <a:p>
                      <a:pPr algn="ctr" fontAlgn="b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Presupuestario</a:t>
                      </a: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latin typeface="+mj-lt"/>
                        </a:rPr>
                        <a:t>No Presupuestario</a:t>
                      </a: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1376">
                <a:tc gridSpan="6">
                  <a:txBody>
                    <a:bodyPr/>
                    <a:lstStyle/>
                    <a:p>
                      <a:endParaRPr lang="es-AR" dirty="0"/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 dirty="0"/>
                    </a:p>
                  </a:txBody>
                  <a:tcPr marL="7056" marR="7056" marT="70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i="0" u="none" strike="noStrike" dirty="0" smtClean="0">
                          <a:latin typeface="+mj-lt"/>
                        </a:rPr>
                        <a:t>+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1" i="0" u="none" strike="noStrike" dirty="0" smtClean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48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 smtClean="0">
                          <a:latin typeface="+mj-lt"/>
                        </a:rPr>
                        <a:t>Mi proyecto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 smtClean="0">
                          <a:latin typeface="+mj-lt"/>
                        </a:rPr>
                        <a:t>Mi ubicación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AR" sz="800" b="1" i="0" u="none" strike="noStrike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s-AR" sz="16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1" i="0" u="none" strike="noStrike" dirty="0" smtClean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482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i="0" u="none" strike="noStrike" dirty="0" smtClean="0">
                          <a:latin typeface="+mj-lt"/>
                        </a:rPr>
                        <a:t>x</a:t>
                      </a: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323">
                <a:tc>
                  <a:txBody>
                    <a:bodyPr/>
                    <a:lstStyle/>
                    <a:p>
                      <a:pPr algn="ctr" fontAlgn="b"/>
                      <a:endParaRPr lang="es-AR" sz="800" b="1" i="0" u="none" strike="noStrike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1" i="0" u="none" strike="noStrike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AR" sz="700" b="1" i="0" u="none" strike="noStrike" dirty="0">
                        <a:latin typeface="+mj-lt"/>
                      </a:endParaRPr>
                    </a:p>
                  </a:txBody>
                  <a:tcPr marL="7056" marR="7056" marT="70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" name="46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2195736" y="2564904"/>
            <a:ext cx="417934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46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0" name="49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5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4" name="73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56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1" name="70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2" name="71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grpSp>
        <p:nvGrpSpPr>
          <p:cNvPr id="75" name="44 Grupo"/>
          <p:cNvGrpSpPr/>
          <p:nvPr/>
        </p:nvGrpSpPr>
        <p:grpSpPr>
          <a:xfrm>
            <a:off x="4644000" y="1844824"/>
            <a:ext cx="1080119" cy="692497"/>
            <a:chOff x="6228185" y="1844824"/>
            <a:chExt cx="1080119" cy="692497"/>
          </a:xfrm>
        </p:grpSpPr>
        <p:sp>
          <p:nvSpPr>
            <p:cNvPr id="76" name="75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78" name="77 Imagen" descr="gri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79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80" name="79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82" name="81 Imagen" descr="rojo_fondo_violet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83" name="8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43" name="42 Grupo"/>
          <p:cNvGrpSpPr/>
          <p:nvPr/>
        </p:nvGrpSpPr>
        <p:grpSpPr>
          <a:xfrm>
            <a:off x="4355976" y="1844824"/>
            <a:ext cx="2448272" cy="1077218"/>
            <a:chOff x="4355976" y="1844824"/>
            <a:chExt cx="2448272" cy="1077218"/>
          </a:xfrm>
        </p:grpSpPr>
        <p:grpSp>
          <p:nvGrpSpPr>
            <p:cNvPr id="44" name="48 Grupo"/>
            <p:cNvGrpSpPr/>
            <p:nvPr/>
          </p:nvGrpSpPr>
          <p:grpSpPr>
            <a:xfrm>
              <a:off x="4355976" y="1916832"/>
              <a:ext cx="2410018" cy="936104"/>
              <a:chOff x="4355976" y="1916832"/>
              <a:chExt cx="2410018" cy="936104"/>
            </a:xfrm>
          </p:grpSpPr>
          <p:sp>
            <p:nvSpPr>
              <p:cNvPr id="51" name="50 Rectángulo"/>
              <p:cNvSpPr/>
              <p:nvPr/>
            </p:nvSpPr>
            <p:spPr>
              <a:xfrm>
                <a:off x="4355976" y="1916832"/>
                <a:ext cx="2410018" cy="93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2" name="51 Conector recto"/>
              <p:cNvCxnSpPr/>
              <p:nvPr/>
            </p:nvCxnSpPr>
            <p:spPr>
              <a:xfrm>
                <a:off x="4355976" y="1916832"/>
                <a:ext cx="0" cy="93610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48 CuadroTexto"/>
            <p:cNvSpPr txBox="1"/>
            <p:nvPr/>
          </p:nvSpPr>
          <p:spPr>
            <a:xfrm>
              <a:off x="4355976" y="1844824"/>
              <a:ext cx="2448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/>
                <a:t>Solapa</a:t>
              </a:r>
            </a:p>
            <a:p>
              <a:pPr algn="ctr"/>
              <a:r>
                <a:rPr lang="es-AR" sz="3200" b="1" dirty="0" smtClean="0"/>
                <a:t>IRD</a:t>
              </a:r>
              <a:endParaRPr lang="es-AR" sz="4800" b="1" dirty="0"/>
            </a:p>
          </p:txBody>
        </p:sp>
      </p:grpSp>
      <p:sp>
        <p:nvSpPr>
          <p:cNvPr id="56" name="Text Box 1693"/>
          <p:cNvSpPr txBox="1">
            <a:spLocks noChangeArrowheads="1"/>
          </p:cNvSpPr>
          <p:nvPr/>
        </p:nvSpPr>
        <p:spPr bwMode="auto">
          <a:xfrm>
            <a:off x="2123728" y="5301208"/>
            <a:ext cx="3744416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Esta tabla se autocompletará por defecto con todos los Proyectos de Inversión  (Descripción y Ubicación Geográfica) cargados en Parámetros Generales y el usuario deberá completar los datos contables y Porcentaje de Avance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Semestral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Definitivo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33975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98782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4067944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5292080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53" name="52 Tabla"/>
          <p:cNvGraphicFramePr>
            <a:graphicFrameLocks noGrp="1"/>
          </p:cNvGraphicFramePr>
          <p:nvPr/>
        </p:nvGraphicFramePr>
        <p:xfrm>
          <a:off x="2339752" y="3706280"/>
          <a:ext cx="6336704" cy="2972624"/>
        </p:xfrm>
        <a:graphic>
          <a:graphicData uri="http://schemas.openxmlformats.org/drawingml/2006/table">
            <a:tbl>
              <a:tblPr/>
              <a:tblGrid>
                <a:gridCol w="547615"/>
                <a:gridCol w="1413237"/>
                <a:gridCol w="1413237"/>
                <a:gridCol w="672242"/>
                <a:gridCol w="839804"/>
                <a:gridCol w="916150"/>
                <a:gridCol w="534419"/>
              </a:tblGrid>
              <a:tr h="22677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44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2195736" y="2564904"/>
            <a:ext cx="42434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46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9" name="4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7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72" name="71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3" name="72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57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8" name="67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1" name="7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82" name="81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6732240" y="3140968"/>
            <a:ext cx="1152128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Text Box 1693"/>
          <p:cNvSpPr txBox="1">
            <a:spLocks noChangeArrowheads="1"/>
          </p:cNvSpPr>
          <p:nvPr/>
        </p:nvSpPr>
        <p:spPr bwMode="auto">
          <a:xfrm>
            <a:off x="6732240" y="2348880"/>
            <a:ext cx="187220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Se guarda el formulario</a:t>
            </a:r>
            <a:endParaRPr lang="es-ES" sz="1400" dirty="0"/>
          </a:p>
        </p:txBody>
      </p:sp>
      <p:cxnSp>
        <p:nvCxnSpPr>
          <p:cNvPr id="59" name="58 Conector recto de flecha"/>
          <p:cNvCxnSpPr>
            <a:stCxn id="54" idx="2"/>
            <a:endCxn id="48" idx="0"/>
          </p:cNvCxnSpPr>
          <p:nvPr/>
        </p:nvCxnSpPr>
        <p:spPr>
          <a:xfrm flipH="1">
            <a:off x="7308304" y="2656657"/>
            <a:ext cx="360040" cy="48431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8" name="37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  <p:pic>
          <p:nvPicPr>
            <p:cNvPr id="33" name="32 Imagen" descr="rojo_fond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47" name="46 Rectángulo redondeado"/>
          <p:cNvSpPr/>
          <p:nvPr/>
        </p:nvSpPr>
        <p:spPr>
          <a:xfrm>
            <a:off x="2339752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298782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4067944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5292080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53" name="52 Tabla"/>
          <p:cNvGraphicFramePr>
            <a:graphicFrameLocks noGrp="1"/>
          </p:cNvGraphicFramePr>
          <p:nvPr/>
        </p:nvGraphicFramePr>
        <p:xfrm>
          <a:off x="2339752" y="3706280"/>
          <a:ext cx="6336704" cy="2972624"/>
        </p:xfrm>
        <a:graphic>
          <a:graphicData uri="http://schemas.openxmlformats.org/drawingml/2006/table">
            <a:tbl>
              <a:tblPr/>
              <a:tblGrid>
                <a:gridCol w="547615"/>
                <a:gridCol w="1413237"/>
                <a:gridCol w="1413237"/>
                <a:gridCol w="672242"/>
                <a:gridCol w="839804"/>
                <a:gridCol w="916150"/>
                <a:gridCol w="534419"/>
              </a:tblGrid>
              <a:tr h="226776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10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5" name="44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2195736" y="2564904"/>
            <a:ext cx="42434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8" name="38 Grupo"/>
          <p:cNvGrpSpPr/>
          <p:nvPr/>
        </p:nvGrpSpPr>
        <p:grpSpPr>
          <a:xfrm>
            <a:off x="2987824" y="1916832"/>
            <a:ext cx="5616624" cy="646331"/>
            <a:chOff x="4139952" y="1916832"/>
            <a:chExt cx="4536504" cy="646331"/>
          </a:xfrm>
        </p:grpSpPr>
        <p:sp>
          <p:nvSpPr>
            <p:cNvPr id="34" name="33 CuadroTexto"/>
            <p:cNvSpPr txBox="1"/>
            <p:nvPr/>
          </p:nvSpPr>
          <p:spPr>
            <a:xfrm>
              <a:off x="4139952" y="1916832"/>
              <a:ext cx="4536504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AR" sz="1200" b="1" dirty="0" smtClean="0"/>
                <a:t>Enhorabuena!</a:t>
              </a:r>
            </a:p>
            <a:p>
              <a:endParaRPr lang="es-AR" sz="1200" b="1" dirty="0" smtClean="0"/>
            </a:p>
            <a:p>
              <a:r>
                <a:rPr lang="es-AR" sz="1200" dirty="0" smtClean="0"/>
                <a:t>Se guardó correctamente el Formulario Nro.:1 Ejercicio 2017  Tipo: Cierre Definitivo</a:t>
              </a:r>
              <a:endParaRPr lang="es-AR" sz="1200" dirty="0"/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8443815" y="1916832"/>
              <a:ext cx="183905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>
                      <a:lumMod val="75000"/>
                    </a:schemeClr>
                  </a:solidFill>
                </a:rPr>
                <a:t>X</a:t>
              </a:r>
              <a:endParaRPr lang="es-AR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9" name="4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10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72" name="71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3" name="72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57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8" name="67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1" name="7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82" name="81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195736" y="2636912"/>
            <a:ext cx="46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Ingresado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54" name="53 Grupo"/>
          <p:cNvGrpSpPr/>
          <p:nvPr/>
        </p:nvGrpSpPr>
        <p:grpSpPr>
          <a:xfrm>
            <a:off x="5652000" y="1772816"/>
            <a:ext cx="1080119" cy="792088"/>
            <a:chOff x="5724129" y="1772816"/>
            <a:chExt cx="1080119" cy="792088"/>
          </a:xfrm>
        </p:grpSpPr>
        <p:grpSp>
          <p:nvGrpSpPr>
            <p:cNvPr id="8" name="33 Grupo"/>
            <p:cNvGrpSpPr/>
            <p:nvPr/>
          </p:nvGrpSpPr>
          <p:grpSpPr>
            <a:xfrm>
              <a:off x="5724129" y="1772816"/>
              <a:ext cx="1080119" cy="792088"/>
              <a:chOff x="5148065" y="1772816"/>
              <a:chExt cx="1080119" cy="792088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5220072" y="1772816"/>
                <a:ext cx="936104" cy="792088"/>
              </a:xfrm>
              <a:prstGeom prst="rect">
                <a:avLst/>
              </a:prstGeom>
              <a:solidFill>
                <a:srgbClr val="E5DFE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148065" y="1844824"/>
                <a:ext cx="108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100" dirty="0" smtClean="0"/>
                  <a:t>Cierre Definitivo</a:t>
                </a:r>
                <a:endParaRPr lang="es-AR" sz="1600" dirty="0"/>
              </a:p>
            </p:txBody>
          </p:sp>
        </p:grpSp>
        <p:pic>
          <p:nvPicPr>
            <p:cNvPr id="33" name="32 Imagen" descr="amarillo_violet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8458" y="2204864"/>
              <a:ext cx="285750" cy="314325"/>
            </a:xfrm>
            <a:prstGeom prst="rect">
              <a:avLst/>
            </a:prstGeom>
          </p:spPr>
        </p:pic>
      </p:grpSp>
      <p:pic>
        <p:nvPicPr>
          <p:cNvPr id="45" name="44 Imagen" descr="anular_enviar_edit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2636" y="2924945"/>
            <a:ext cx="2545827" cy="288032"/>
          </a:xfrm>
          <a:prstGeom prst="rect">
            <a:avLst/>
          </a:prstGeom>
        </p:spPr>
      </p:pic>
      <p:sp>
        <p:nvSpPr>
          <p:cNvPr id="47" name="Text Box 1693"/>
          <p:cNvSpPr txBox="1">
            <a:spLocks noChangeArrowheads="1"/>
          </p:cNvSpPr>
          <p:nvPr/>
        </p:nvSpPr>
        <p:spPr bwMode="auto">
          <a:xfrm>
            <a:off x="5940152" y="1700808"/>
            <a:ext cx="314166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Una vez guardado el formulario, el mismo se puede Anular, Enviar o Editar</a:t>
            </a:r>
            <a:endParaRPr lang="es-ES" sz="1400" dirty="0"/>
          </a:p>
        </p:txBody>
      </p:sp>
      <p:sp>
        <p:nvSpPr>
          <p:cNvPr id="48" name="47 Rectángulo redondeado"/>
          <p:cNvSpPr/>
          <p:nvPr/>
        </p:nvSpPr>
        <p:spPr>
          <a:xfrm>
            <a:off x="2339752" y="2996952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2987824" y="2996952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4067944" y="2996952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292080" y="2996952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46" name="45 Tabla"/>
          <p:cNvGraphicFramePr>
            <a:graphicFrameLocks noGrp="1"/>
          </p:cNvGraphicFramePr>
          <p:nvPr/>
        </p:nvGraphicFramePr>
        <p:xfrm>
          <a:off x="2339752" y="3284984"/>
          <a:ext cx="6264697" cy="3454912"/>
        </p:xfrm>
        <a:graphic>
          <a:graphicData uri="http://schemas.openxmlformats.org/drawingml/2006/table">
            <a:tbl>
              <a:tblPr/>
              <a:tblGrid>
                <a:gridCol w="541392"/>
                <a:gridCol w="2794355"/>
                <a:gridCol w="664603"/>
                <a:gridCol w="830261"/>
                <a:gridCol w="905739"/>
                <a:gridCol w="528347"/>
              </a:tblGrid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otras entidades del Sector Público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1.1.7.2.2.2.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1.1.7.2.2.3.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41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50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5" name="54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8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4" name="73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58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1" name="70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2" name="71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83" name="8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84" name="44 Grupo"/>
          <p:cNvGrpSpPr/>
          <p:nvPr/>
        </p:nvGrpSpPr>
        <p:grpSpPr>
          <a:xfrm>
            <a:off x="4644000" y="1844824"/>
            <a:ext cx="1080119" cy="692497"/>
            <a:chOff x="6228185" y="1844824"/>
            <a:chExt cx="1080119" cy="692497"/>
          </a:xfrm>
        </p:grpSpPr>
        <p:sp>
          <p:nvSpPr>
            <p:cNvPr id="85" name="84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86" name="85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87" name="86 Imagen" descr="gri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sp>
        <p:nvSpPr>
          <p:cNvPr id="43" name="42 Rectángulo redondeado"/>
          <p:cNvSpPr/>
          <p:nvPr/>
        </p:nvSpPr>
        <p:spPr>
          <a:xfrm>
            <a:off x="4067944" y="2636912"/>
            <a:ext cx="1656184" cy="2880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43 Rectángulo redondeado"/>
          <p:cNvSpPr/>
          <p:nvPr/>
        </p:nvSpPr>
        <p:spPr>
          <a:xfrm>
            <a:off x="6156176" y="2852936"/>
            <a:ext cx="2664296" cy="43204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6" name="55 Conector recto de flecha"/>
          <p:cNvCxnSpPr>
            <a:stCxn id="47" idx="2"/>
          </p:cNvCxnSpPr>
          <p:nvPr/>
        </p:nvCxnSpPr>
        <p:spPr>
          <a:xfrm flipH="1">
            <a:off x="7452320" y="2224028"/>
            <a:ext cx="58664" cy="62890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1693"/>
          <p:cNvSpPr txBox="1">
            <a:spLocks noChangeArrowheads="1"/>
          </p:cNvSpPr>
          <p:nvPr/>
        </p:nvSpPr>
        <p:spPr bwMode="auto">
          <a:xfrm>
            <a:off x="2699792" y="1844824"/>
            <a:ext cx="187220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Una vez guardado se le asigna Nro. y Estado</a:t>
            </a:r>
            <a:endParaRPr lang="es-ES" sz="1400" dirty="0"/>
          </a:p>
        </p:txBody>
      </p:sp>
      <p:cxnSp>
        <p:nvCxnSpPr>
          <p:cNvPr id="60" name="59 Conector recto de flecha"/>
          <p:cNvCxnSpPr>
            <a:stCxn id="57" idx="2"/>
          </p:cNvCxnSpPr>
          <p:nvPr/>
        </p:nvCxnSpPr>
        <p:spPr>
          <a:xfrm>
            <a:off x="3635896" y="2368044"/>
            <a:ext cx="576064" cy="2688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3" grpId="0" animBg="1"/>
      <p:bldP spid="44" grpId="0" animBg="1"/>
      <p:bldP spid="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52 Grupo"/>
          <p:cNvGrpSpPr/>
          <p:nvPr/>
        </p:nvGrpSpPr>
        <p:grpSpPr>
          <a:xfrm>
            <a:off x="4644000" y="1844824"/>
            <a:ext cx="1080119" cy="648072"/>
            <a:chOff x="5148065" y="1844824"/>
            <a:chExt cx="1080119" cy="648072"/>
          </a:xfrm>
        </p:grpSpPr>
        <p:sp>
          <p:nvSpPr>
            <p:cNvPr id="38" name="37 Rectángulo"/>
            <p:cNvSpPr/>
            <p:nvPr/>
          </p:nvSpPr>
          <p:spPr>
            <a:xfrm>
              <a:off x="529208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195736" y="2636912"/>
            <a:ext cx="46650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Ingresado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pic>
        <p:nvPicPr>
          <p:cNvPr id="32" name="31 Imagen" descr="amaril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204864"/>
            <a:ext cx="257175" cy="257175"/>
          </a:xfrm>
          <a:prstGeom prst="rect">
            <a:avLst/>
          </a:prstGeom>
        </p:spPr>
      </p:pic>
      <p:grpSp>
        <p:nvGrpSpPr>
          <p:cNvPr id="8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5" name="34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</p:grpSp>
      <p:pic>
        <p:nvPicPr>
          <p:cNvPr id="33" name="32 Imagen" descr="amarillo_viole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2204864"/>
            <a:ext cx="285750" cy="314325"/>
          </a:xfrm>
          <a:prstGeom prst="rect">
            <a:avLst/>
          </a:prstGeom>
        </p:spPr>
      </p:pic>
      <p:pic>
        <p:nvPicPr>
          <p:cNvPr id="45" name="44 Imagen" descr="anular_enviar_edit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924944"/>
            <a:ext cx="2609850" cy="295275"/>
          </a:xfrm>
          <a:prstGeom prst="rect">
            <a:avLst/>
          </a:prstGeom>
        </p:spPr>
      </p:pic>
      <p:grpSp>
        <p:nvGrpSpPr>
          <p:cNvPr id="9" name="36 Grupo"/>
          <p:cNvGrpSpPr/>
          <p:nvPr/>
        </p:nvGrpSpPr>
        <p:grpSpPr>
          <a:xfrm>
            <a:off x="2987824" y="1916833"/>
            <a:ext cx="4824536" cy="646331"/>
            <a:chOff x="4139952" y="1916832"/>
            <a:chExt cx="4536504" cy="745888"/>
          </a:xfrm>
        </p:grpSpPr>
        <p:sp>
          <p:nvSpPr>
            <p:cNvPr id="39" name="38 CuadroTexto"/>
            <p:cNvSpPr txBox="1"/>
            <p:nvPr/>
          </p:nvSpPr>
          <p:spPr>
            <a:xfrm>
              <a:off x="4139952" y="1916832"/>
              <a:ext cx="4536504" cy="74588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AR" sz="1200" b="1" dirty="0" smtClean="0"/>
                <a:t>Enhorabuena!</a:t>
              </a:r>
            </a:p>
            <a:p>
              <a:endParaRPr lang="es-AR" sz="1200" b="1" dirty="0" smtClean="0"/>
            </a:p>
            <a:p>
              <a:r>
                <a:rPr lang="es-AR" sz="1200" dirty="0" smtClean="0"/>
                <a:t>Se envió correctamente el Formulario Número 1 Tipo Cierre Definitivo</a:t>
              </a:r>
              <a:endParaRPr lang="es-AR" sz="1200" dirty="0"/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8405620" y="1916832"/>
              <a:ext cx="222099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>
                      <a:lumMod val="75000"/>
                    </a:schemeClr>
                  </a:solidFill>
                </a:rPr>
                <a:t>X</a:t>
              </a:r>
              <a:endParaRPr lang="es-AR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7" name="46 Rectángulo redondeado"/>
          <p:cNvSpPr/>
          <p:nvPr/>
        </p:nvSpPr>
        <p:spPr>
          <a:xfrm>
            <a:off x="2339752" y="2996952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987824" y="2996952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4067944" y="2996952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5292080" y="2996952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339752" y="3284984"/>
          <a:ext cx="6264697" cy="3454912"/>
        </p:xfrm>
        <a:graphic>
          <a:graphicData uri="http://schemas.openxmlformats.org/drawingml/2006/table">
            <a:tbl>
              <a:tblPr/>
              <a:tblGrid>
                <a:gridCol w="541392"/>
                <a:gridCol w="2794355"/>
                <a:gridCol w="664603"/>
                <a:gridCol w="830261"/>
                <a:gridCol w="905739"/>
                <a:gridCol w="528347"/>
              </a:tblGrid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otras entidades del Sector Público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1.1.7.2.2.2.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1.1.7.2.2.3.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45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53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4" name="53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5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63" name="62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64" name="63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55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59" name="5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0" name="5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1" name="6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62" name="61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65" name="64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44" name="43 CuadroTexto"/>
          <p:cNvSpPr txBox="1"/>
          <p:nvPr/>
        </p:nvSpPr>
        <p:spPr>
          <a:xfrm>
            <a:off x="637200" y="2205444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Cuadro 10.2  – Cuenta AIF</a:t>
            </a:r>
            <a:endParaRPr lang="es-A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6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Semestral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sp>
        <p:nvSpPr>
          <p:cNvPr id="51" name="50 CuadroTexto"/>
          <p:cNvSpPr txBox="1"/>
          <p:nvPr/>
        </p:nvSpPr>
        <p:spPr>
          <a:xfrm>
            <a:off x="2195736" y="2636912"/>
            <a:ext cx="4657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Recibido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58" name="57 Grupo"/>
          <p:cNvGrpSpPr/>
          <p:nvPr/>
        </p:nvGrpSpPr>
        <p:grpSpPr>
          <a:xfrm>
            <a:off x="5652000" y="1772816"/>
            <a:ext cx="1080119" cy="792088"/>
            <a:chOff x="5652000" y="1772816"/>
            <a:chExt cx="1080119" cy="792088"/>
          </a:xfrm>
        </p:grpSpPr>
        <p:grpSp>
          <p:nvGrpSpPr>
            <p:cNvPr id="8" name="33 Grupo"/>
            <p:cNvGrpSpPr/>
            <p:nvPr/>
          </p:nvGrpSpPr>
          <p:grpSpPr>
            <a:xfrm>
              <a:off x="5652000" y="1772816"/>
              <a:ext cx="1080119" cy="792088"/>
              <a:chOff x="5148065" y="1772816"/>
              <a:chExt cx="1080119" cy="792088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5220072" y="1772816"/>
                <a:ext cx="936104" cy="792088"/>
              </a:xfrm>
              <a:prstGeom prst="rect">
                <a:avLst/>
              </a:prstGeom>
              <a:solidFill>
                <a:srgbClr val="E5DFE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148065" y="1844824"/>
                <a:ext cx="108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100" dirty="0" smtClean="0"/>
                  <a:t>Cierre  Definitivo</a:t>
                </a:r>
                <a:endParaRPr lang="es-AR" sz="1600" dirty="0"/>
              </a:p>
            </p:txBody>
          </p:sp>
        </p:grpSp>
        <p:pic>
          <p:nvPicPr>
            <p:cNvPr id="37" name="36 Imagen" descr="verde_fond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168" y="2204864"/>
              <a:ext cx="257175" cy="304800"/>
            </a:xfrm>
            <a:prstGeom prst="rect">
              <a:avLst/>
            </a:prstGeom>
          </p:spPr>
        </p:pic>
      </p:grpSp>
      <p:pic>
        <p:nvPicPr>
          <p:cNvPr id="39" name="38 Imagen" descr="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28148" y="2682627"/>
            <a:ext cx="876300" cy="314325"/>
          </a:xfrm>
          <a:prstGeom prst="rect">
            <a:avLst/>
          </a:prstGeom>
        </p:spPr>
      </p:pic>
      <p:sp>
        <p:nvSpPr>
          <p:cNvPr id="42" name="41 Rectángulo redondeado"/>
          <p:cNvSpPr/>
          <p:nvPr/>
        </p:nvSpPr>
        <p:spPr>
          <a:xfrm>
            <a:off x="2339752" y="2996952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987824" y="2996952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67944" y="2996952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292080" y="2996952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45" name="44 Tabla"/>
          <p:cNvGraphicFramePr>
            <a:graphicFrameLocks noGrp="1"/>
          </p:cNvGraphicFramePr>
          <p:nvPr/>
        </p:nvGraphicFramePr>
        <p:xfrm>
          <a:off x="2339752" y="3284984"/>
          <a:ext cx="6264697" cy="3454912"/>
        </p:xfrm>
        <a:graphic>
          <a:graphicData uri="http://schemas.openxmlformats.org/drawingml/2006/table">
            <a:tbl>
              <a:tblPr/>
              <a:tblGrid>
                <a:gridCol w="541392"/>
                <a:gridCol w="2794355"/>
                <a:gridCol w="664603"/>
                <a:gridCol w="830261"/>
                <a:gridCol w="905739"/>
                <a:gridCol w="528347"/>
              </a:tblGrid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otras entidades del Sector Público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1.1.7.2.2.2.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Instituciones Públicas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1.1.7.2.2.3.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Fondos Fiduciarios y otros entes del S.P.N. no Financiero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45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50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3" name="52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6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71" name="70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2" name="71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56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66" name="65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7" name="66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8" name="67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73" name="7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52" name="51 Rectángulo redondeado"/>
          <p:cNvSpPr/>
          <p:nvPr/>
        </p:nvSpPr>
        <p:spPr>
          <a:xfrm>
            <a:off x="4067944" y="2636912"/>
            <a:ext cx="1656184" cy="2880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Text Box 1693"/>
          <p:cNvSpPr txBox="1">
            <a:spLocks noChangeArrowheads="1"/>
          </p:cNvSpPr>
          <p:nvPr/>
        </p:nvSpPr>
        <p:spPr bwMode="auto">
          <a:xfrm>
            <a:off x="2699792" y="1844824"/>
            <a:ext cx="187220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Una vez enviado cambia su Estado</a:t>
            </a:r>
            <a:endParaRPr lang="es-ES" sz="1400" dirty="0"/>
          </a:p>
        </p:txBody>
      </p:sp>
      <p:cxnSp>
        <p:nvCxnSpPr>
          <p:cNvPr id="55" name="54 Conector recto de flecha"/>
          <p:cNvCxnSpPr>
            <a:stCxn id="54" idx="2"/>
          </p:cNvCxnSpPr>
          <p:nvPr/>
        </p:nvCxnSpPr>
        <p:spPr>
          <a:xfrm>
            <a:off x="3635896" y="2368044"/>
            <a:ext cx="576064" cy="26886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13905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3905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57921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85913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329929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185913" y="2852936"/>
            <a:ext cx="4772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2</a:t>
            </a:r>
            <a:r>
              <a:rPr lang="es-AR" sz="1100" dirty="0" smtClean="0"/>
              <a:t> </a:t>
            </a:r>
            <a:r>
              <a:rPr lang="es-AR" sz="1100" b="1" dirty="0" smtClean="0"/>
              <a:t>Estado: Ingresado </a:t>
            </a:r>
            <a:r>
              <a:rPr lang="es-AR" sz="1100" dirty="0" smtClean="0"/>
              <a:t> </a:t>
            </a:r>
            <a:r>
              <a:rPr lang="es-AR" sz="1100" b="1" dirty="0" smtClean="0"/>
              <a:t>Fecha: </a:t>
            </a:r>
            <a:r>
              <a:rPr lang="es-AR" sz="1100" dirty="0" smtClean="0"/>
              <a:t>10-09-2017</a:t>
            </a:r>
          </a:p>
          <a:p>
            <a:endParaRPr lang="es-AR" sz="1100" b="1" dirty="0" smtClean="0"/>
          </a:p>
        </p:txBody>
      </p:sp>
      <p:pic>
        <p:nvPicPr>
          <p:cNvPr id="42" name="41 Imagen" descr="anular_enviar_edi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2337" y="3122973"/>
            <a:ext cx="2609850" cy="295275"/>
          </a:xfrm>
          <a:prstGeom prst="rect">
            <a:avLst/>
          </a:prstGeom>
        </p:spPr>
      </p:pic>
      <p:grpSp>
        <p:nvGrpSpPr>
          <p:cNvPr id="44" name="43 Grupo"/>
          <p:cNvGrpSpPr/>
          <p:nvPr/>
        </p:nvGrpSpPr>
        <p:grpSpPr>
          <a:xfrm>
            <a:off x="5652000" y="1772816"/>
            <a:ext cx="1080119" cy="792088"/>
            <a:chOff x="5724129" y="1772816"/>
            <a:chExt cx="1080119" cy="792088"/>
          </a:xfrm>
        </p:grpSpPr>
        <p:grpSp>
          <p:nvGrpSpPr>
            <p:cNvPr id="8" name="33 Grupo"/>
            <p:cNvGrpSpPr/>
            <p:nvPr/>
          </p:nvGrpSpPr>
          <p:grpSpPr>
            <a:xfrm>
              <a:off x="5724129" y="1772816"/>
              <a:ext cx="1080119" cy="792088"/>
              <a:chOff x="5148065" y="1772816"/>
              <a:chExt cx="1080119" cy="792088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5220072" y="1772816"/>
                <a:ext cx="936104" cy="792088"/>
              </a:xfrm>
              <a:prstGeom prst="rect">
                <a:avLst/>
              </a:prstGeom>
              <a:solidFill>
                <a:srgbClr val="E5DFE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148065" y="1844824"/>
                <a:ext cx="108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100" dirty="0" smtClean="0"/>
                  <a:t>Cierre  Definitivo</a:t>
                </a:r>
                <a:endParaRPr lang="es-AR" sz="1600" dirty="0"/>
              </a:p>
            </p:txBody>
          </p:sp>
        </p:grpSp>
        <p:pic>
          <p:nvPicPr>
            <p:cNvPr id="45" name="44 Imagen" descr="amarill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8458" y="2204864"/>
              <a:ext cx="285750" cy="314325"/>
            </a:xfrm>
            <a:prstGeom prst="rect">
              <a:avLst/>
            </a:prstGeom>
          </p:spPr>
        </p:pic>
      </p:grpSp>
      <p:sp>
        <p:nvSpPr>
          <p:cNvPr id="47" name="46 Rectángulo redondeado"/>
          <p:cNvSpPr/>
          <p:nvPr/>
        </p:nvSpPr>
        <p:spPr>
          <a:xfrm>
            <a:off x="2329929" y="3202224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978001" y="3202224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4058121" y="3202224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5282257" y="3202224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pic>
        <p:nvPicPr>
          <p:cNvPr id="55" name="54 Imagen" descr="versiones_anteriores_cerrad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7921" y="2636912"/>
            <a:ext cx="1428750" cy="238125"/>
          </a:xfrm>
          <a:prstGeom prst="rect">
            <a:avLst/>
          </a:prstGeom>
        </p:spPr>
      </p:pic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329929" y="3501008"/>
          <a:ext cx="6264697" cy="3198528"/>
        </p:xfrm>
        <a:graphic>
          <a:graphicData uri="http://schemas.openxmlformats.org/drawingml/2006/table">
            <a:tbl>
              <a:tblPr/>
              <a:tblGrid>
                <a:gridCol w="541392"/>
                <a:gridCol w="2794355"/>
                <a:gridCol w="664603"/>
                <a:gridCol w="830261"/>
                <a:gridCol w="905739"/>
                <a:gridCol w="528347"/>
              </a:tblGrid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Transferencias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Privado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Del Sector Publico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la Administración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- De otras entidades del Sector Público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1.1.7.2.2.1.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De Empresas Públicas no financieras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3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54" name="53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Semestral</a:t>
              </a:r>
              <a:endParaRPr lang="es-AR" sz="1600" dirty="0"/>
            </a:p>
          </p:txBody>
        </p:sp>
        <p:pic>
          <p:nvPicPr>
            <p:cNvPr id="60" name="59 Imagen" descr="gri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73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74" name="73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75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83" name="82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84" name="83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75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77" name="76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78" name="77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79" name="78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80" name="79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81" name="80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82" name="81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85" name="84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cxnSp>
        <p:nvCxnSpPr>
          <p:cNvPr id="58" name="57 Conector recto de flecha"/>
          <p:cNvCxnSpPr>
            <a:endCxn id="55" idx="1"/>
          </p:cNvCxnSpPr>
          <p:nvPr/>
        </p:nvCxnSpPr>
        <p:spPr>
          <a:xfrm flipV="1">
            <a:off x="2051720" y="2755975"/>
            <a:ext cx="206201" cy="60101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1693"/>
          <p:cNvSpPr txBox="1">
            <a:spLocks noChangeArrowheads="1"/>
          </p:cNvSpPr>
          <p:nvPr/>
        </p:nvSpPr>
        <p:spPr bwMode="auto">
          <a:xfrm>
            <a:off x="35496" y="3018438"/>
            <a:ext cx="2349575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Muestra las versiones enviadas, recibidas, anuladas o ingresadas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Cuadro 10.2  – Cuenta AIF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195736" y="3718193"/>
            <a:ext cx="4772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2</a:t>
            </a:r>
            <a:r>
              <a:rPr lang="es-AR" sz="1100" dirty="0" smtClean="0"/>
              <a:t> </a:t>
            </a:r>
            <a:r>
              <a:rPr lang="es-AR" sz="1100" b="1" dirty="0" smtClean="0"/>
              <a:t>Estado: Ingresado </a:t>
            </a:r>
            <a:r>
              <a:rPr lang="es-AR" sz="1100" dirty="0" smtClean="0"/>
              <a:t> </a:t>
            </a:r>
            <a:r>
              <a:rPr lang="es-AR" sz="1100" b="1" dirty="0" smtClean="0"/>
              <a:t>Fecha: </a:t>
            </a:r>
            <a:r>
              <a:rPr lang="es-AR" sz="1100" dirty="0" smtClean="0"/>
              <a:t>10-09-2017</a:t>
            </a:r>
          </a:p>
          <a:p>
            <a:endParaRPr lang="es-AR" sz="1100" b="1" dirty="0" smtClean="0"/>
          </a:p>
        </p:txBody>
      </p:sp>
      <p:pic>
        <p:nvPicPr>
          <p:cNvPr id="42" name="41 Imagen" descr="anular_enviar_edi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021661"/>
            <a:ext cx="2609850" cy="295275"/>
          </a:xfrm>
          <a:prstGeom prst="rect">
            <a:avLst/>
          </a:prstGeom>
        </p:spPr>
      </p:pic>
      <p:grpSp>
        <p:nvGrpSpPr>
          <p:cNvPr id="88" name="87 Grupo"/>
          <p:cNvGrpSpPr/>
          <p:nvPr/>
        </p:nvGrpSpPr>
        <p:grpSpPr>
          <a:xfrm>
            <a:off x="5652000" y="1772816"/>
            <a:ext cx="1080119" cy="792088"/>
            <a:chOff x="7020272" y="1772816"/>
            <a:chExt cx="1080119" cy="792088"/>
          </a:xfrm>
        </p:grpSpPr>
        <p:grpSp>
          <p:nvGrpSpPr>
            <p:cNvPr id="72" name="33 Grupo"/>
            <p:cNvGrpSpPr/>
            <p:nvPr/>
          </p:nvGrpSpPr>
          <p:grpSpPr>
            <a:xfrm>
              <a:off x="7020272" y="1772816"/>
              <a:ext cx="1080119" cy="792088"/>
              <a:chOff x="5148065" y="1772816"/>
              <a:chExt cx="1080119" cy="792088"/>
            </a:xfrm>
          </p:grpSpPr>
          <p:sp>
            <p:nvSpPr>
              <p:cNvPr id="73" name="72 Rectángulo"/>
              <p:cNvSpPr/>
              <p:nvPr/>
            </p:nvSpPr>
            <p:spPr>
              <a:xfrm>
                <a:off x="5220072" y="1772816"/>
                <a:ext cx="936104" cy="792088"/>
              </a:xfrm>
              <a:prstGeom prst="rect">
                <a:avLst/>
              </a:prstGeom>
              <a:solidFill>
                <a:srgbClr val="E5DFE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74" name="73 CuadroTexto"/>
              <p:cNvSpPr txBox="1"/>
              <p:nvPr/>
            </p:nvSpPr>
            <p:spPr>
              <a:xfrm>
                <a:off x="5148065" y="1844824"/>
                <a:ext cx="108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100" dirty="0" smtClean="0"/>
                  <a:t>Cierre  Definitivo</a:t>
                </a:r>
                <a:endParaRPr lang="es-AR" sz="1600" dirty="0"/>
              </a:p>
            </p:txBody>
          </p:sp>
        </p:grpSp>
        <p:pic>
          <p:nvPicPr>
            <p:cNvPr id="45" name="44 Imagen" descr="amarill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2320" y="2204864"/>
              <a:ext cx="285750" cy="314325"/>
            </a:xfrm>
            <a:prstGeom prst="rect">
              <a:avLst/>
            </a:prstGeom>
          </p:spPr>
        </p:pic>
      </p:grpSp>
      <p:sp>
        <p:nvSpPr>
          <p:cNvPr id="47" name="46 Rectángulo redondeado"/>
          <p:cNvSpPr/>
          <p:nvPr/>
        </p:nvSpPr>
        <p:spPr>
          <a:xfrm>
            <a:off x="2339752" y="4100912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2987824" y="4100912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Transferencias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4067944" y="4100912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5292080" y="4100912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339752" y="4382400"/>
          <a:ext cx="6264697" cy="2429376"/>
        </p:xfrm>
        <a:graphic>
          <a:graphicData uri="http://schemas.openxmlformats.org/drawingml/2006/table">
            <a:tbl>
              <a:tblPr/>
              <a:tblGrid>
                <a:gridCol w="541392"/>
                <a:gridCol w="2794355"/>
                <a:gridCol w="664603"/>
                <a:gridCol w="830261"/>
                <a:gridCol w="905739"/>
                <a:gridCol w="528347"/>
              </a:tblGrid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 Original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Res. </a:t>
                      </a:r>
                      <a:r>
                        <a:rPr lang="es-AR" sz="800" b="1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MEyFP</a:t>
                      </a:r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N° 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Presupuestario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No Presupuest.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Contable</a:t>
                      </a:r>
                    </a:p>
                  </a:txBody>
                  <a:tcPr marL="6272" marR="6272" marT="62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Ingresos Corrientes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15000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Ventas Brutas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1.1.5.3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Otros Ingresos de Operación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Rentas de la Propiedad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nacional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1.1.6.1.1.3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Intereses en moneda extranjera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1.1.6.1.2.1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Préstamos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Depósitos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1.1.6.1.2.3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        Intereses por Títulos y Valores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1.1.6.2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Dividendos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1.1.6.3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Arrendamiento de Tierras y Terrenos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5432"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1.1.6.4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 - Derechos sobre Bienes Intangibles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AR" sz="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272" marR="6272" marT="62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56 Tabla"/>
          <p:cNvGraphicFramePr>
            <a:graphicFrameLocks noGrp="1"/>
          </p:cNvGraphicFramePr>
          <p:nvPr/>
        </p:nvGraphicFramePr>
        <p:xfrm>
          <a:off x="2411760" y="2924944"/>
          <a:ext cx="5580112" cy="792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116"/>
                <a:gridCol w="1528844"/>
                <a:gridCol w="1797076"/>
                <a:gridCol w="1797076"/>
              </a:tblGrid>
              <a:tr h="264029"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Nro.</a:t>
                      </a:r>
                      <a:endParaRPr lang="es-AR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Tipo</a:t>
                      </a:r>
                      <a:endParaRPr lang="es-AR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Estado</a:t>
                      </a:r>
                      <a:endParaRPr lang="es-AR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Fecha</a:t>
                      </a:r>
                      <a:endParaRPr lang="es-AR" sz="105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2</a:t>
                      </a:r>
                      <a:endParaRPr lang="es-AR" sz="105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Cierre Definitivo</a:t>
                      </a:r>
                      <a:endParaRPr lang="es-AR" sz="105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Ingresado</a:t>
                      </a:r>
                      <a:endParaRPr lang="es-AR" sz="105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10-09-2017</a:t>
                      </a:r>
                      <a:endParaRPr lang="es-AR" sz="105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1</a:t>
                      </a: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Cierre Definitivo</a:t>
                      </a: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Recibido</a:t>
                      </a:r>
                      <a:endParaRPr lang="es-A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050" dirty="0" smtClean="0"/>
                        <a:t>02-09-2017</a:t>
                      </a:r>
                      <a:endParaRPr lang="es-AR" sz="105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9" name="58 Imagen" descr="versiones_anteriores_abiert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2636912"/>
            <a:ext cx="1476375" cy="209550"/>
          </a:xfrm>
          <a:prstGeom prst="rect">
            <a:avLst/>
          </a:prstGeom>
        </p:spPr>
      </p:pic>
      <p:cxnSp>
        <p:nvCxnSpPr>
          <p:cNvPr id="61" name="60 Conector recto"/>
          <p:cNvCxnSpPr/>
          <p:nvPr/>
        </p:nvCxnSpPr>
        <p:spPr>
          <a:xfrm>
            <a:off x="2267744" y="3717032"/>
            <a:ext cx="6336704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>
            <a:endCxn id="59" idx="1"/>
          </p:cNvCxnSpPr>
          <p:nvPr/>
        </p:nvCxnSpPr>
        <p:spPr>
          <a:xfrm flipV="1">
            <a:off x="2267744" y="2741687"/>
            <a:ext cx="72008" cy="327273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54" name="53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Semestral</a:t>
              </a:r>
              <a:endParaRPr lang="es-AR" sz="1600" dirty="0"/>
            </a:p>
          </p:txBody>
        </p:sp>
        <p:pic>
          <p:nvPicPr>
            <p:cNvPr id="71" name="70 Imagen" descr="gris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75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76" name="75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77" name="15 Grupo"/>
            <p:cNvGrpSpPr/>
            <p:nvPr/>
          </p:nvGrpSpPr>
          <p:grpSpPr>
            <a:xfrm>
              <a:off x="18000" y="2204864"/>
              <a:ext cx="2177736" cy="216024"/>
              <a:chOff x="18000" y="5229200"/>
              <a:chExt cx="2108266" cy="216024"/>
            </a:xfrm>
          </p:grpSpPr>
          <p:sp>
            <p:nvSpPr>
              <p:cNvPr id="85" name="84 Rectángulo"/>
              <p:cNvSpPr/>
              <p:nvPr/>
            </p:nvSpPr>
            <p:spPr>
              <a:xfrm>
                <a:off x="35496" y="522920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86" name="85 Conector recto"/>
              <p:cNvCxnSpPr/>
              <p:nvPr/>
            </p:nvCxnSpPr>
            <p:spPr>
              <a:xfrm>
                <a:off x="18000" y="522920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77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79" name="78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Cuadro 10.2  – Cuenta AIF</a:t>
              </a:r>
              <a:endParaRPr lang="es-AR" sz="1400" b="1" dirty="0"/>
            </a:p>
          </p:txBody>
        </p:sp>
        <p:sp>
          <p:nvSpPr>
            <p:cNvPr id="80" name="79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81" name="80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82" name="81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83" name="82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84" name="83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87" name="86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56" name="Text Box 1693"/>
          <p:cNvSpPr txBox="1">
            <a:spLocks noChangeArrowheads="1"/>
          </p:cNvSpPr>
          <p:nvPr/>
        </p:nvSpPr>
        <p:spPr bwMode="auto">
          <a:xfrm>
            <a:off x="35496" y="3018438"/>
            <a:ext cx="2349575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Muestra las versiones enviadas, recibidas, anuladas o ingresadas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3275856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r="35794" b="13653"/>
          <a:stretch>
            <a:fillRect/>
          </a:stretch>
        </p:blipFill>
        <p:spPr>
          <a:xfrm>
            <a:off x="0" y="764704"/>
            <a:ext cx="2195736" cy="6093296"/>
          </a:xfrm>
          <a:prstGeom prst="rect">
            <a:avLst/>
          </a:prstGeom>
        </p:spPr>
      </p:pic>
      <p:grpSp>
        <p:nvGrpSpPr>
          <p:cNvPr id="5" name="15 Grupo"/>
          <p:cNvGrpSpPr/>
          <p:nvPr/>
        </p:nvGrpSpPr>
        <p:grpSpPr>
          <a:xfrm>
            <a:off x="18000" y="2564904"/>
            <a:ext cx="2177736" cy="216024"/>
            <a:chOff x="18000" y="5589240"/>
            <a:chExt cx="2108266" cy="216024"/>
          </a:xfrm>
        </p:grpSpPr>
        <p:sp>
          <p:nvSpPr>
            <p:cNvPr id="17" name="16 Rectángulo"/>
            <p:cNvSpPr/>
            <p:nvPr/>
          </p:nvSpPr>
          <p:spPr>
            <a:xfrm>
              <a:off x="35496" y="5589240"/>
              <a:ext cx="2090770" cy="216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8000" y="5589240"/>
              <a:ext cx="0" cy="21602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CuadroTexto"/>
          <p:cNvSpPr txBox="1"/>
          <p:nvPr/>
        </p:nvSpPr>
        <p:spPr>
          <a:xfrm>
            <a:off x="636583" y="191741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/>
              <a:t>Datos Generales</a:t>
            </a:r>
            <a:endParaRPr lang="es-AR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37200" y="2205444"/>
            <a:ext cx="15520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Cuadro 10.2  – Cuenta AIF</a:t>
            </a:r>
            <a:endParaRPr lang="es-AR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37200" y="2565484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Estados Contables y más</a:t>
            </a:r>
            <a:endParaRPr lang="es-AR" sz="1000" dirty="0"/>
          </a:p>
        </p:txBody>
      </p:sp>
      <p:pic>
        <p:nvPicPr>
          <p:cNvPr id="24" name="23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6122" r="51846" b="90816"/>
          <a:stretch>
            <a:fillRect/>
          </a:stretch>
        </p:blipFill>
        <p:spPr>
          <a:xfrm>
            <a:off x="-1" y="1556792"/>
            <a:ext cx="2195737" cy="288032"/>
          </a:xfrm>
          <a:prstGeom prst="rect">
            <a:avLst/>
          </a:prstGeom>
        </p:spPr>
      </p:pic>
      <p:pic>
        <p:nvPicPr>
          <p:cNvPr id="25" name="24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0816" r="51846" b="56123"/>
          <a:stretch>
            <a:fillRect/>
          </a:stretch>
        </p:blipFill>
        <p:spPr>
          <a:xfrm>
            <a:off x="-1" y="1196752"/>
            <a:ext cx="2195737" cy="288032"/>
          </a:xfrm>
          <a:prstGeom prst="rect">
            <a:avLst/>
          </a:prstGeom>
        </p:spPr>
      </p:pic>
      <p:pic>
        <p:nvPicPr>
          <p:cNvPr id="26" name="25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7959" r="37900" b="46939"/>
          <a:stretch>
            <a:fillRect/>
          </a:stretch>
        </p:blipFill>
        <p:spPr>
          <a:xfrm>
            <a:off x="0" y="3573016"/>
            <a:ext cx="2123728" cy="360040"/>
          </a:xfrm>
          <a:prstGeom prst="rect">
            <a:avLst/>
          </a:prstGeom>
        </p:spPr>
      </p:pic>
      <p:pic>
        <p:nvPicPr>
          <p:cNvPr id="27" name="26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3878" r="52441" b="35714"/>
          <a:stretch>
            <a:fillRect/>
          </a:stretch>
        </p:blipFill>
        <p:spPr>
          <a:xfrm>
            <a:off x="-2" y="2924944"/>
            <a:ext cx="2195738" cy="1944216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6" name="29 Grupo"/>
          <p:cNvGrpSpPr/>
          <p:nvPr/>
        </p:nvGrpSpPr>
        <p:grpSpPr>
          <a:xfrm>
            <a:off x="2267744" y="1916832"/>
            <a:ext cx="6604324" cy="2520280"/>
            <a:chOff x="2411760" y="1916832"/>
            <a:chExt cx="6604324" cy="25202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916832"/>
              <a:ext cx="574022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Rectángulo"/>
            <p:cNvSpPr/>
            <p:nvPr/>
          </p:nvSpPr>
          <p:spPr>
            <a:xfrm>
              <a:off x="2411760" y="2204864"/>
              <a:ext cx="108012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0" name="29 CuadroTexto"/>
          <p:cNvSpPr txBox="1"/>
          <p:nvPr/>
        </p:nvSpPr>
        <p:spPr>
          <a:xfrm>
            <a:off x="637200" y="2566800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Estados Contables y más</a:t>
            </a:r>
            <a:endParaRPr lang="es-A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2195736" y="2564904"/>
            <a:ext cx="42434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2411758" y="3645032"/>
          <a:ext cx="6264698" cy="304564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5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7" name="46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48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57" name="56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49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pic>
          <p:nvPicPr>
            <p:cNvPr id="53" name="52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54" name="53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55" name="54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56" name="55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59" name="58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60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61" name="6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63" name="62 Imagen" descr="gri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64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66" name="65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77" name="76 Imagen" descr="rojo_fondo_violet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81" name="Text Box 1693"/>
          <p:cNvSpPr txBox="1">
            <a:spLocks noChangeArrowheads="1"/>
          </p:cNvSpPr>
          <p:nvPr/>
        </p:nvSpPr>
        <p:spPr bwMode="auto">
          <a:xfrm>
            <a:off x="6732240" y="1340768"/>
            <a:ext cx="127364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Se guarda el Formulario</a:t>
            </a:r>
            <a:endParaRPr lang="es-ES" sz="1400" dirty="0"/>
          </a:p>
        </p:txBody>
      </p:sp>
      <p:sp>
        <p:nvSpPr>
          <p:cNvPr id="82" name="81 Rectángulo redondeado"/>
          <p:cNvSpPr/>
          <p:nvPr/>
        </p:nvSpPr>
        <p:spPr>
          <a:xfrm>
            <a:off x="6804248" y="3212976"/>
            <a:ext cx="1080120" cy="432048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3" name="82 Conector recto de flecha"/>
          <p:cNvCxnSpPr>
            <a:stCxn id="81" idx="2"/>
            <a:endCxn id="82" idx="0"/>
          </p:cNvCxnSpPr>
          <p:nvPr/>
        </p:nvCxnSpPr>
        <p:spPr>
          <a:xfrm flipH="1">
            <a:off x="7344308" y="1863988"/>
            <a:ext cx="24756" cy="134898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637200" y="2566800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Estados Contables y más</a:t>
            </a:r>
            <a:endParaRPr lang="es-A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3275856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r="35794" b="13653"/>
          <a:stretch>
            <a:fillRect/>
          </a:stretch>
        </p:blipFill>
        <p:spPr>
          <a:xfrm>
            <a:off x="0" y="764704"/>
            <a:ext cx="2195736" cy="6093296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21210" y="1916832"/>
            <a:ext cx="2177737" cy="216024"/>
            <a:chOff x="18000" y="4941168"/>
            <a:chExt cx="2108267" cy="216024"/>
          </a:xfrm>
        </p:grpSpPr>
        <p:sp>
          <p:nvSpPr>
            <p:cNvPr id="17" name="16 Rectángulo"/>
            <p:cNvSpPr/>
            <p:nvPr/>
          </p:nvSpPr>
          <p:spPr>
            <a:xfrm>
              <a:off x="35497" y="4941168"/>
              <a:ext cx="2090770" cy="216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8" name="17 Conector recto"/>
            <p:cNvCxnSpPr/>
            <p:nvPr/>
          </p:nvCxnSpPr>
          <p:spPr>
            <a:xfrm>
              <a:off x="18000" y="4941168"/>
              <a:ext cx="0" cy="21602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CuadroTexto"/>
          <p:cNvSpPr txBox="1"/>
          <p:nvPr/>
        </p:nvSpPr>
        <p:spPr>
          <a:xfrm>
            <a:off x="636583" y="191741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/>
              <a:t>Datos Generales</a:t>
            </a:r>
            <a:endParaRPr lang="es-AR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37200" y="2205444"/>
            <a:ext cx="15359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Cuadro 10.2  – Cuenta AIF</a:t>
            </a:r>
            <a:endParaRPr lang="es-AR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37200" y="2565484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dirty="0" smtClean="0"/>
              <a:t>Estados Contables y más</a:t>
            </a:r>
            <a:endParaRPr lang="es-AR" sz="1000" dirty="0"/>
          </a:p>
        </p:txBody>
      </p:sp>
      <p:pic>
        <p:nvPicPr>
          <p:cNvPr id="24" name="23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6122" r="51846" b="90816"/>
          <a:stretch>
            <a:fillRect/>
          </a:stretch>
        </p:blipFill>
        <p:spPr>
          <a:xfrm>
            <a:off x="-1" y="1556792"/>
            <a:ext cx="2195737" cy="288032"/>
          </a:xfrm>
          <a:prstGeom prst="rect">
            <a:avLst/>
          </a:prstGeom>
        </p:spPr>
      </p:pic>
      <p:pic>
        <p:nvPicPr>
          <p:cNvPr id="25" name="24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0816" r="51846" b="56123"/>
          <a:stretch>
            <a:fillRect/>
          </a:stretch>
        </p:blipFill>
        <p:spPr>
          <a:xfrm>
            <a:off x="-1" y="1196752"/>
            <a:ext cx="2195737" cy="288032"/>
          </a:xfrm>
          <a:prstGeom prst="rect">
            <a:avLst/>
          </a:prstGeom>
        </p:spPr>
      </p:pic>
      <p:pic>
        <p:nvPicPr>
          <p:cNvPr id="26" name="25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7959" r="37900" b="46939"/>
          <a:stretch>
            <a:fillRect/>
          </a:stretch>
        </p:blipFill>
        <p:spPr>
          <a:xfrm>
            <a:off x="0" y="3573016"/>
            <a:ext cx="2123728" cy="360040"/>
          </a:xfrm>
          <a:prstGeom prst="rect">
            <a:avLst/>
          </a:prstGeom>
        </p:spPr>
      </p:pic>
      <p:pic>
        <p:nvPicPr>
          <p:cNvPr id="27" name="26 Imagen" descr="menu_izquierdo_empresa_abierto_cierre.jpg"/>
          <p:cNvPicPr>
            <a:picLocks noChangeAspect="1"/>
          </p:cNvPicPr>
          <p:nvPr/>
        </p:nvPicPr>
        <p:blipFill>
          <a:blip r:embed="rId4" cstate="print"/>
          <a:srcRect t="43878" r="52441" b="35714"/>
          <a:stretch>
            <a:fillRect/>
          </a:stretch>
        </p:blipFill>
        <p:spPr>
          <a:xfrm>
            <a:off x="-2" y="2924944"/>
            <a:ext cx="2195738" cy="1944216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30" name="29 Grupo"/>
          <p:cNvGrpSpPr/>
          <p:nvPr/>
        </p:nvGrpSpPr>
        <p:grpSpPr>
          <a:xfrm>
            <a:off x="2267744" y="1916832"/>
            <a:ext cx="6604324" cy="2520280"/>
            <a:chOff x="2411760" y="1916832"/>
            <a:chExt cx="6604324" cy="252028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1916832"/>
              <a:ext cx="5740228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28 Rectángulo"/>
            <p:cNvSpPr/>
            <p:nvPr/>
          </p:nvSpPr>
          <p:spPr>
            <a:xfrm>
              <a:off x="2411760" y="2204864"/>
              <a:ext cx="108012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107504" y="1412776"/>
            <a:ext cx="2160240" cy="165618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CuadroTexto"/>
          <p:cNvSpPr txBox="1"/>
          <p:nvPr/>
        </p:nvSpPr>
        <p:spPr>
          <a:xfrm>
            <a:off x="636583" y="1918800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/>
              <a:t>Datos Generales</a:t>
            </a:r>
            <a:endParaRPr lang="es-A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5" grpId="1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pic>
        <p:nvPicPr>
          <p:cNvPr id="42" name="41 Imagen" descr="guardar_y_nue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181" y="3277741"/>
            <a:ext cx="1819275" cy="295275"/>
          </a:xfrm>
          <a:prstGeom prst="rect">
            <a:avLst/>
          </a:prstGeom>
        </p:spPr>
      </p:pic>
      <p:sp>
        <p:nvSpPr>
          <p:cNvPr id="46" name="45 CuadroTexto"/>
          <p:cNvSpPr txBox="1"/>
          <p:nvPr/>
        </p:nvSpPr>
        <p:spPr>
          <a:xfrm>
            <a:off x="2195736" y="2564904"/>
            <a:ext cx="424346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2411758" y="3645032"/>
          <a:ext cx="6264698" cy="304564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7" name="46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6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57" name="56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49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637200" y="2565484"/>
              <a:ext cx="1489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Estados Contables y más</a:t>
              </a:r>
              <a:endParaRPr lang="es-AR" sz="1000" b="1" dirty="0"/>
            </a:p>
          </p:txBody>
        </p:sp>
        <p:pic>
          <p:nvPicPr>
            <p:cNvPr id="53" name="52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54" name="53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55" name="54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56" name="55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59" name="58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8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61" name="6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63" name="62 Imagen" descr="gri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9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66" name="65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77" name="76 Imagen" descr="rojo_fondo_violet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0112" y="2204864"/>
              <a:ext cx="247650" cy="266700"/>
            </a:xfrm>
            <a:prstGeom prst="rect">
              <a:avLst/>
            </a:prstGeom>
          </p:spPr>
        </p:pic>
      </p:grpSp>
      <p:sp>
        <p:nvSpPr>
          <p:cNvPr id="37" name="36 CuadroTexto"/>
          <p:cNvSpPr txBox="1"/>
          <p:nvPr/>
        </p:nvSpPr>
        <p:spPr>
          <a:xfrm>
            <a:off x="3275856" y="1916832"/>
            <a:ext cx="561662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/>
              <a:t>Enhorabuena!</a:t>
            </a:r>
          </a:p>
          <a:p>
            <a:endParaRPr lang="es-AR" sz="1200" b="1" dirty="0" smtClean="0"/>
          </a:p>
          <a:p>
            <a:r>
              <a:rPr lang="es-AR" sz="1200" dirty="0" smtClean="0"/>
              <a:t>Se guardó correctamente el Formulario Nro.:1 Ejercicio 2017  Tipo: Cierre Definitivo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195736" y="2564904"/>
            <a:ext cx="476124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Ingresado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aphicFrame>
        <p:nvGraphicFramePr>
          <p:cNvPr id="39" name="38 Tabla"/>
          <p:cNvGraphicFramePr>
            <a:graphicFrameLocks noGrp="1"/>
          </p:cNvGraphicFramePr>
          <p:nvPr/>
        </p:nvGraphicFramePr>
        <p:xfrm>
          <a:off x="2411758" y="3645032"/>
          <a:ext cx="6264698" cy="304564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7" name="46 Imagen" descr="menu_izquierdo_empresa_abierto_cierre.jpg"/>
            <p:cNvPicPr>
              <a:picLocks noChangeAspect="1"/>
            </p:cNvPicPr>
            <p:nvPr/>
          </p:nvPicPr>
          <p:blipFill>
            <a:blip r:embed="rId5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6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57" name="56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57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49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pic>
          <p:nvPicPr>
            <p:cNvPr id="53" name="52 Imagen" descr="menu_izquierdo_empresa_abierto_cierre.jpg"/>
            <p:cNvPicPr>
              <a:picLocks noChangeAspect="1"/>
            </p:cNvPicPr>
            <p:nvPr/>
          </p:nvPicPr>
          <p:blipFill>
            <a:blip r:embed="rId5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54" name="53 Imagen" descr="menu_izquierdo_empresa_abierto_cierre.jpg"/>
            <p:cNvPicPr>
              <a:picLocks noChangeAspect="1"/>
            </p:cNvPicPr>
            <p:nvPr/>
          </p:nvPicPr>
          <p:blipFill>
            <a:blip r:embed="rId5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55" name="54 Imagen" descr="menu_izquierdo_empresa_abierto_cierre.jpg"/>
            <p:cNvPicPr>
              <a:picLocks noChangeAspect="1"/>
            </p:cNvPicPr>
            <p:nvPr/>
          </p:nvPicPr>
          <p:blipFill>
            <a:blip r:embed="rId5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56" name="55 Imagen" descr="menu_izquierdo_empresa_abierto_cierre.jpg"/>
            <p:cNvPicPr>
              <a:picLocks noChangeAspect="1"/>
            </p:cNvPicPr>
            <p:nvPr/>
          </p:nvPicPr>
          <p:blipFill>
            <a:blip r:embed="rId5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59" name="58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8" name="44 Grupo"/>
          <p:cNvGrpSpPr/>
          <p:nvPr/>
        </p:nvGrpSpPr>
        <p:grpSpPr>
          <a:xfrm>
            <a:off x="4644008" y="1844824"/>
            <a:ext cx="1080119" cy="692497"/>
            <a:chOff x="6228185" y="1844824"/>
            <a:chExt cx="1080119" cy="692497"/>
          </a:xfrm>
        </p:grpSpPr>
        <p:sp>
          <p:nvSpPr>
            <p:cNvPr id="61" name="6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6228185" y="1844824"/>
              <a:ext cx="108011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</a:t>
              </a:r>
            </a:p>
            <a:p>
              <a:pPr algn="ctr"/>
              <a:r>
                <a:rPr lang="es-AR" sz="1100" dirty="0" smtClean="0"/>
                <a:t>Semestral</a:t>
              </a:r>
              <a:endParaRPr lang="es-AR" sz="2400" dirty="0" smtClean="0"/>
            </a:p>
            <a:p>
              <a:pPr algn="ctr"/>
              <a:endParaRPr lang="es-AR" sz="1600" dirty="0"/>
            </a:p>
          </p:txBody>
        </p:sp>
        <p:pic>
          <p:nvPicPr>
            <p:cNvPr id="63" name="62 Imagen" descr="gri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sp>
        <p:nvSpPr>
          <p:cNvPr id="37" name="36 Rectángulo"/>
          <p:cNvSpPr/>
          <p:nvPr/>
        </p:nvSpPr>
        <p:spPr>
          <a:xfrm>
            <a:off x="6156176" y="332101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Anular</a:t>
            </a:r>
            <a:endParaRPr lang="es-AR" dirty="0"/>
          </a:p>
        </p:txBody>
      </p:sp>
      <p:sp>
        <p:nvSpPr>
          <p:cNvPr id="38" name="37 Rectángulo"/>
          <p:cNvSpPr/>
          <p:nvPr/>
        </p:nvSpPr>
        <p:spPr>
          <a:xfrm>
            <a:off x="7020272" y="332101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Enviar</a:t>
            </a:r>
            <a:endParaRPr lang="es-AR" dirty="0"/>
          </a:p>
        </p:txBody>
      </p:sp>
      <p:sp>
        <p:nvSpPr>
          <p:cNvPr id="40" name="39 Rectángulo"/>
          <p:cNvSpPr/>
          <p:nvPr/>
        </p:nvSpPr>
        <p:spPr>
          <a:xfrm>
            <a:off x="7884368" y="332101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Editar</a:t>
            </a:r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716016" y="3321016"/>
            <a:ext cx="136815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Archivos Adjuntos</a:t>
            </a:r>
            <a:endParaRPr lang="es-AR" dirty="0"/>
          </a:p>
        </p:txBody>
      </p:sp>
      <p:grpSp>
        <p:nvGrpSpPr>
          <p:cNvPr id="45" name="44 Grupo"/>
          <p:cNvGrpSpPr/>
          <p:nvPr/>
        </p:nvGrpSpPr>
        <p:grpSpPr>
          <a:xfrm>
            <a:off x="5652121" y="1772816"/>
            <a:ext cx="1080119" cy="792088"/>
            <a:chOff x="5652121" y="1772816"/>
            <a:chExt cx="1080119" cy="792088"/>
          </a:xfrm>
        </p:grpSpPr>
        <p:sp>
          <p:nvSpPr>
            <p:cNvPr id="66" name="65 Rectángulo"/>
            <p:cNvSpPr/>
            <p:nvPr/>
          </p:nvSpPr>
          <p:spPr>
            <a:xfrm>
              <a:off x="5724128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5652121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Definitivo</a:t>
              </a:r>
              <a:endParaRPr lang="es-AR" sz="1600" dirty="0"/>
            </a:p>
          </p:txBody>
        </p:sp>
        <p:pic>
          <p:nvPicPr>
            <p:cNvPr id="43" name="42 Imagen" descr="amarillo_violeta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6450" y="2204864"/>
              <a:ext cx="285750" cy="314325"/>
            </a:xfrm>
            <a:prstGeom prst="rect">
              <a:avLst/>
            </a:prstGeom>
          </p:spPr>
        </p:pic>
      </p:grpSp>
      <p:sp>
        <p:nvSpPr>
          <p:cNvPr id="49" name="48 Rectángulo redondeado"/>
          <p:cNvSpPr/>
          <p:nvPr/>
        </p:nvSpPr>
        <p:spPr>
          <a:xfrm>
            <a:off x="4355976" y="3284984"/>
            <a:ext cx="4392488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Text Box 1693"/>
          <p:cNvSpPr txBox="1">
            <a:spLocks noChangeArrowheads="1"/>
          </p:cNvSpPr>
          <p:nvPr/>
        </p:nvSpPr>
        <p:spPr bwMode="auto">
          <a:xfrm>
            <a:off x="3059832" y="2348880"/>
            <a:ext cx="583264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Una vez guardado el formulario, el mismo se puede Anular, Enviar, Editar o Consultar/Agregar/Eliminar Archivos Adjuntos</a:t>
            </a:r>
            <a:endParaRPr lang="es-ES" sz="1400" dirty="0"/>
          </a:p>
        </p:txBody>
      </p:sp>
      <p:cxnSp>
        <p:nvCxnSpPr>
          <p:cNvPr id="64" name="63 Conector recto de flecha"/>
          <p:cNvCxnSpPr>
            <a:stCxn id="60" idx="2"/>
          </p:cNvCxnSpPr>
          <p:nvPr/>
        </p:nvCxnSpPr>
        <p:spPr>
          <a:xfrm>
            <a:off x="5976156" y="2872100"/>
            <a:ext cx="36004" cy="4128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637200" y="2566800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Estados Contables y más</a:t>
            </a:r>
            <a:endParaRPr lang="es-AR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051720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95736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267744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52 Grupo"/>
          <p:cNvGrpSpPr/>
          <p:nvPr/>
        </p:nvGrpSpPr>
        <p:grpSpPr>
          <a:xfrm>
            <a:off x="4644000" y="1844824"/>
            <a:ext cx="1080119" cy="648072"/>
            <a:chOff x="5148065" y="1844824"/>
            <a:chExt cx="1080119" cy="648072"/>
          </a:xfrm>
        </p:grpSpPr>
        <p:sp>
          <p:nvSpPr>
            <p:cNvPr id="38" name="37 Rectángulo"/>
            <p:cNvSpPr/>
            <p:nvPr/>
          </p:nvSpPr>
          <p:spPr>
            <a:xfrm>
              <a:off x="529208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1619672" y="2710081"/>
            <a:ext cx="4740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Ingresado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pic>
        <p:nvPicPr>
          <p:cNvPr id="32" name="31 Imagen" descr="amaril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204864"/>
            <a:ext cx="257175" cy="257175"/>
          </a:xfrm>
          <a:prstGeom prst="rect">
            <a:avLst/>
          </a:prstGeom>
        </p:spPr>
      </p:pic>
      <p:grpSp>
        <p:nvGrpSpPr>
          <p:cNvPr id="8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5" name="34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</p:grpSp>
      <p:pic>
        <p:nvPicPr>
          <p:cNvPr id="33" name="32 Imagen" descr="amarillo_viole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2204864"/>
            <a:ext cx="285750" cy="314325"/>
          </a:xfrm>
          <a:prstGeom prst="rect">
            <a:avLst/>
          </a:prstGeom>
        </p:spPr>
      </p:pic>
      <p:graphicFrame>
        <p:nvGraphicFramePr>
          <p:cNvPr id="42" name="41 Tabla"/>
          <p:cNvGraphicFramePr>
            <a:graphicFrameLocks noGrp="1"/>
          </p:cNvGraphicFramePr>
          <p:nvPr/>
        </p:nvGraphicFramePr>
        <p:xfrm>
          <a:off x="2339750" y="3356992"/>
          <a:ext cx="6264698" cy="333322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PASIVO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49 Rectángulo"/>
          <p:cNvSpPr/>
          <p:nvPr/>
        </p:nvSpPr>
        <p:spPr>
          <a:xfrm>
            <a:off x="4067944" y="2960976"/>
            <a:ext cx="1296144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Adjuntar Archivo</a:t>
            </a:r>
            <a:endParaRPr lang="es-AR" dirty="0"/>
          </a:p>
        </p:txBody>
      </p:sp>
      <p:sp>
        <p:nvSpPr>
          <p:cNvPr id="54" name="53 Rectángulo"/>
          <p:cNvSpPr/>
          <p:nvPr/>
        </p:nvSpPr>
        <p:spPr>
          <a:xfrm>
            <a:off x="5436096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Anular</a:t>
            </a:r>
            <a:endParaRPr lang="es-AR" dirty="0"/>
          </a:p>
        </p:txBody>
      </p:sp>
      <p:sp>
        <p:nvSpPr>
          <p:cNvPr id="55" name="54 Rectángulo"/>
          <p:cNvSpPr/>
          <p:nvPr/>
        </p:nvSpPr>
        <p:spPr>
          <a:xfrm>
            <a:off x="6300192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Enviar</a:t>
            </a:r>
            <a:endParaRPr lang="es-AR" dirty="0"/>
          </a:p>
        </p:txBody>
      </p:sp>
      <p:sp>
        <p:nvSpPr>
          <p:cNvPr id="56" name="55 Rectángulo"/>
          <p:cNvSpPr/>
          <p:nvPr/>
        </p:nvSpPr>
        <p:spPr>
          <a:xfrm>
            <a:off x="7164288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Editar</a:t>
            </a:r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59 Imagen" descr="guardar_y_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7101" y="3277741"/>
            <a:ext cx="1819275" cy="295275"/>
          </a:xfrm>
          <a:prstGeom prst="rect">
            <a:avLst/>
          </a:prstGeom>
        </p:spPr>
      </p:pic>
      <p:sp>
        <p:nvSpPr>
          <p:cNvPr id="61" name="60 CuadroTexto"/>
          <p:cNvSpPr txBox="1"/>
          <p:nvPr/>
        </p:nvSpPr>
        <p:spPr>
          <a:xfrm>
            <a:off x="1619672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sp>
        <p:nvSpPr>
          <p:cNvPr id="62" name="61 Rectángulo redondeado"/>
          <p:cNvSpPr/>
          <p:nvPr/>
        </p:nvSpPr>
        <p:spPr>
          <a:xfrm>
            <a:off x="1763688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2267744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3347864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84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85" name="84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86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94" name="93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95" name="94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86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88" name="87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pic>
          <p:nvPicPr>
            <p:cNvPr id="90" name="89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91" name="9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92" name="91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93" name="92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65" name="64 Rectángulo redondeado"/>
          <p:cNvSpPr/>
          <p:nvPr/>
        </p:nvSpPr>
        <p:spPr>
          <a:xfrm>
            <a:off x="4572000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637200" y="2566800"/>
            <a:ext cx="14895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Estados Contables y más</a:t>
            </a:r>
            <a:endParaRPr lang="es-AR" sz="1000" b="1" dirty="0"/>
          </a:p>
        </p:txBody>
      </p:sp>
      <p:sp>
        <p:nvSpPr>
          <p:cNvPr id="66" name="65 Rectángulo"/>
          <p:cNvSpPr/>
          <p:nvPr/>
        </p:nvSpPr>
        <p:spPr>
          <a:xfrm>
            <a:off x="1403648" y="1916832"/>
            <a:ext cx="7632848" cy="2808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7" name="66 Tabla"/>
          <p:cNvGraphicFramePr>
            <a:graphicFrameLocks noGrp="1"/>
          </p:cNvGraphicFramePr>
          <p:nvPr/>
        </p:nvGraphicFramePr>
        <p:xfrm>
          <a:off x="1475656" y="2132856"/>
          <a:ext cx="7416825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93"/>
                <a:gridCol w="872158"/>
                <a:gridCol w="1771914"/>
                <a:gridCol w="1130197"/>
                <a:gridCol w="685582"/>
                <a:gridCol w="998803"/>
                <a:gridCol w="801397"/>
                <a:gridCol w="720081"/>
              </a:tblGrid>
              <a:tr h="55696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Archivos Adjuntos</a:t>
                      </a:r>
                      <a:endParaRPr lang="es-A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Descripción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 smtClean="0">
                          <a:latin typeface="+mj-lt"/>
                        </a:rPr>
                        <a:t>Fecha en la que se Adjuntó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Tamaño Comprimido (KB)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Usuario que lo Adjuntó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Observaciones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67 Rectángulo"/>
          <p:cNvSpPr/>
          <p:nvPr/>
        </p:nvSpPr>
        <p:spPr>
          <a:xfrm>
            <a:off x="1475656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Rectángulo"/>
          <p:cNvSpPr/>
          <p:nvPr/>
        </p:nvSpPr>
        <p:spPr>
          <a:xfrm>
            <a:off x="2699792" y="3212976"/>
            <a:ext cx="158417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69 Rectángulo"/>
          <p:cNvSpPr/>
          <p:nvPr/>
        </p:nvSpPr>
        <p:spPr>
          <a:xfrm>
            <a:off x="4427984" y="3212976"/>
            <a:ext cx="100811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" name="70 Rectángulo"/>
          <p:cNvSpPr/>
          <p:nvPr/>
        </p:nvSpPr>
        <p:spPr>
          <a:xfrm>
            <a:off x="6300192" y="3212976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72" name="71 Tabla"/>
          <p:cNvGraphicFramePr>
            <a:graphicFrameLocks noGrp="1"/>
          </p:cNvGraphicFramePr>
          <p:nvPr/>
        </p:nvGraphicFramePr>
        <p:xfrm>
          <a:off x="1475656" y="3573016"/>
          <a:ext cx="7416825" cy="7056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296144"/>
                <a:gridCol w="1800200"/>
                <a:gridCol w="1080120"/>
                <a:gridCol w="720080"/>
                <a:gridCol w="1008112"/>
                <a:gridCol w="792088"/>
                <a:gridCol w="720081"/>
              </a:tblGrid>
              <a:tr h="298311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Balance_2017.xls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02/09/2017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1005.2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20-00220620-0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326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Cuadro_6.xls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02/09/2017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954.6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900" dirty="0" smtClean="0"/>
                        <a:t>20-00220620-0</a:t>
                      </a:r>
                    </a:p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3" name="72 Imagen" descr="editar_gr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4408" y="3611895"/>
            <a:ext cx="288032" cy="230426"/>
          </a:xfrm>
          <a:prstGeom prst="rect">
            <a:avLst/>
          </a:prstGeom>
        </p:spPr>
      </p:pic>
      <p:pic>
        <p:nvPicPr>
          <p:cNvPr id="74" name="73 Imagen" descr="editar_blanco.jpg"/>
          <p:cNvPicPr>
            <a:picLocks noChangeAspect="1"/>
          </p:cNvPicPr>
          <p:nvPr/>
        </p:nvPicPr>
        <p:blipFill>
          <a:blip r:embed="rId10" cstate="print"/>
          <a:srcRect t="26069"/>
          <a:stretch>
            <a:fillRect/>
          </a:stretch>
        </p:blipFill>
        <p:spPr>
          <a:xfrm>
            <a:off x="8220663" y="3944863"/>
            <a:ext cx="276225" cy="204217"/>
          </a:xfrm>
          <a:prstGeom prst="rect">
            <a:avLst/>
          </a:prstGeom>
        </p:spPr>
      </p:pic>
      <p:sp>
        <p:nvSpPr>
          <p:cNvPr id="75" name="74 CuadroTexto"/>
          <p:cNvSpPr txBox="1"/>
          <p:nvPr/>
        </p:nvSpPr>
        <p:spPr>
          <a:xfrm>
            <a:off x="8592780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7343800" y="3212976"/>
            <a:ext cx="61257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7" name="76 Rectángulo"/>
          <p:cNvSpPr/>
          <p:nvPr/>
        </p:nvSpPr>
        <p:spPr>
          <a:xfrm>
            <a:off x="5652120" y="3212976"/>
            <a:ext cx="50405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78" name="77 Imagen" descr="subir_archivo.jpg"/>
          <p:cNvPicPr>
            <a:picLocks noChangeAspect="1"/>
          </p:cNvPicPr>
          <p:nvPr/>
        </p:nvPicPr>
        <p:blipFill>
          <a:blip r:embed="rId11" cstate="print"/>
          <a:srcRect l="42859" t="15428"/>
          <a:stretch>
            <a:fillRect/>
          </a:stretch>
        </p:blipFill>
        <p:spPr>
          <a:xfrm>
            <a:off x="2484065" y="4258419"/>
            <a:ext cx="3456087" cy="394717"/>
          </a:xfrm>
          <a:prstGeom prst="rect">
            <a:avLst/>
          </a:prstGeom>
        </p:spPr>
      </p:pic>
      <p:sp>
        <p:nvSpPr>
          <p:cNvPr id="79" name="78 CuadroTexto"/>
          <p:cNvSpPr txBox="1"/>
          <p:nvPr/>
        </p:nvSpPr>
        <p:spPr>
          <a:xfrm>
            <a:off x="1475656" y="4293096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b="1" dirty="0" smtClean="0"/>
              <a:t>Agregar Archivo</a:t>
            </a:r>
          </a:p>
        </p:txBody>
      </p:sp>
      <p:sp>
        <p:nvSpPr>
          <p:cNvPr id="80" name="79 CuadroTexto"/>
          <p:cNvSpPr txBox="1"/>
          <p:nvPr/>
        </p:nvSpPr>
        <p:spPr>
          <a:xfrm>
            <a:off x="2123728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pic>
        <p:nvPicPr>
          <p:cNvPr id="81" name="80 Imagen" descr="eliminar_tachi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5001" y="3618000"/>
            <a:ext cx="211455" cy="222885"/>
          </a:xfrm>
          <a:prstGeom prst="rect">
            <a:avLst/>
          </a:prstGeom>
        </p:spPr>
      </p:pic>
      <p:pic>
        <p:nvPicPr>
          <p:cNvPr id="82" name="81 Imagen" descr="eliminar_tachi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5001" y="3902400"/>
            <a:ext cx="211455" cy="222885"/>
          </a:xfrm>
          <a:prstGeom prst="rect">
            <a:avLst/>
          </a:prstGeom>
        </p:spPr>
      </p:pic>
      <p:sp>
        <p:nvSpPr>
          <p:cNvPr id="47" name="Text Box 1693"/>
          <p:cNvSpPr txBox="1">
            <a:spLocks noChangeArrowheads="1"/>
          </p:cNvSpPr>
          <p:nvPr/>
        </p:nvSpPr>
        <p:spPr bwMode="auto">
          <a:xfrm>
            <a:off x="2699792" y="2060848"/>
            <a:ext cx="460851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El usuario podrá visualizar los archivos adjuntos  ya cargados, editarlos, cargar uno nuevo o eliminar uno ya existente</a:t>
            </a:r>
            <a:endParaRPr lang="es-ES" sz="1400" dirty="0"/>
          </a:p>
        </p:txBody>
      </p:sp>
      <p:sp>
        <p:nvSpPr>
          <p:cNvPr id="96" name="95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97" name="96 Elipse"/>
          <p:cNvSpPr/>
          <p:nvPr/>
        </p:nvSpPr>
        <p:spPr>
          <a:xfrm>
            <a:off x="1475656" y="4149080"/>
            <a:ext cx="1008112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8" name="97 Elipse"/>
          <p:cNvSpPr/>
          <p:nvPr/>
        </p:nvSpPr>
        <p:spPr>
          <a:xfrm>
            <a:off x="8244408" y="3861048"/>
            <a:ext cx="288032" cy="2880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0" name="99 Elipse"/>
          <p:cNvSpPr/>
          <p:nvPr/>
        </p:nvSpPr>
        <p:spPr>
          <a:xfrm>
            <a:off x="8460432" y="386104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9" name="Text Box 1693"/>
          <p:cNvSpPr txBox="1">
            <a:spLocks noChangeArrowheads="1"/>
          </p:cNvSpPr>
          <p:nvPr/>
        </p:nvSpPr>
        <p:spPr bwMode="auto">
          <a:xfrm>
            <a:off x="2267744" y="4581128"/>
            <a:ext cx="5688632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dirty="0" smtClean="0"/>
              <a:t>Se </a:t>
            </a:r>
            <a:r>
              <a:rPr lang="es-AR" dirty="0" smtClean="0"/>
              <a:t>podrán adjuntar Balances, Estado de la Deuda Pública </a:t>
            </a:r>
            <a:r>
              <a:rPr lang="es-AR" dirty="0" smtClean="0"/>
              <a:t>Indirecta (Cuadro Nro. 6 EP), </a:t>
            </a:r>
            <a:r>
              <a:rPr lang="es-AR" dirty="0" smtClean="0"/>
              <a:t>Estado de resultados, </a:t>
            </a:r>
            <a:r>
              <a:rPr lang="es-AR" dirty="0" smtClean="0"/>
              <a:t>Detalle de Transferencias Otorgadas para financiar Gastos de Capital (Cuadro 10.3.4 FF),  </a:t>
            </a:r>
            <a:r>
              <a:rPr lang="es-ES" dirty="0" smtClean="0"/>
              <a:t>Estado </a:t>
            </a:r>
            <a:r>
              <a:rPr lang="es-ES" dirty="0" smtClean="0"/>
              <a:t>de Evolución del Patrimonio </a:t>
            </a:r>
            <a:r>
              <a:rPr lang="es-ES" dirty="0" smtClean="0"/>
              <a:t>Neto, Estado </a:t>
            </a:r>
            <a:r>
              <a:rPr lang="es-ES" dirty="0" smtClean="0"/>
              <a:t>de Origen y Aplicación de </a:t>
            </a:r>
            <a:r>
              <a:rPr lang="es-ES" dirty="0" smtClean="0"/>
              <a:t>Fondos, Estado Patrimonial, Evolución </a:t>
            </a:r>
            <a:r>
              <a:rPr lang="es-ES" dirty="0" smtClean="0"/>
              <a:t>Patrimonio </a:t>
            </a:r>
            <a:r>
              <a:rPr lang="es-ES" dirty="0" smtClean="0"/>
              <a:t>Neto, Anexos, Memorias y/o Notas, etc.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10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5" name="52 Grupo"/>
          <p:cNvGrpSpPr/>
          <p:nvPr/>
        </p:nvGrpSpPr>
        <p:grpSpPr>
          <a:xfrm>
            <a:off x="4644000" y="1844824"/>
            <a:ext cx="1080119" cy="648072"/>
            <a:chOff x="5148065" y="1844824"/>
            <a:chExt cx="1080119" cy="648072"/>
          </a:xfrm>
        </p:grpSpPr>
        <p:sp>
          <p:nvSpPr>
            <p:cNvPr id="38" name="37 Rectángulo"/>
            <p:cNvSpPr/>
            <p:nvPr/>
          </p:nvSpPr>
          <p:spPr>
            <a:xfrm>
              <a:off x="529208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1619672" y="2710081"/>
            <a:ext cx="4740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Ingresado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pic>
        <p:nvPicPr>
          <p:cNvPr id="32" name="31 Imagen" descr="amaril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204864"/>
            <a:ext cx="257175" cy="257175"/>
          </a:xfrm>
          <a:prstGeom prst="rect">
            <a:avLst/>
          </a:prstGeom>
        </p:spPr>
      </p:pic>
      <p:grpSp>
        <p:nvGrpSpPr>
          <p:cNvPr id="8" name="33 Grupo"/>
          <p:cNvGrpSpPr/>
          <p:nvPr/>
        </p:nvGrpSpPr>
        <p:grpSpPr>
          <a:xfrm>
            <a:off x="5652000" y="1772816"/>
            <a:ext cx="1080119" cy="792088"/>
            <a:chOff x="5148065" y="1772816"/>
            <a:chExt cx="1080119" cy="792088"/>
          </a:xfrm>
        </p:grpSpPr>
        <p:sp>
          <p:nvSpPr>
            <p:cNvPr id="35" name="34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Intermedio</a:t>
              </a:r>
              <a:endParaRPr lang="es-AR" sz="1600" dirty="0"/>
            </a:p>
          </p:txBody>
        </p:sp>
      </p:grpSp>
      <p:pic>
        <p:nvPicPr>
          <p:cNvPr id="33" name="32 Imagen" descr="amarillo_violet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204864"/>
            <a:ext cx="285750" cy="314325"/>
          </a:xfrm>
          <a:prstGeom prst="rect">
            <a:avLst/>
          </a:prstGeom>
        </p:spPr>
      </p:pic>
      <p:graphicFrame>
        <p:nvGraphicFramePr>
          <p:cNvPr id="42" name="41 Tabla"/>
          <p:cNvGraphicFramePr>
            <a:graphicFrameLocks noGrp="1"/>
          </p:cNvGraphicFramePr>
          <p:nvPr/>
        </p:nvGraphicFramePr>
        <p:xfrm>
          <a:off x="2411758" y="3356992"/>
          <a:ext cx="6264698" cy="333322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PASIVO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49 Rectángulo"/>
          <p:cNvSpPr/>
          <p:nvPr/>
        </p:nvSpPr>
        <p:spPr>
          <a:xfrm>
            <a:off x="4211960" y="2960976"/>
            <a:ext cx="1296144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Adjuntar Archivo</a:t>
            </a:r>
            <a:endParaRPr lang="es-AR" dirty="0"/>
          </a:p>
        </p:txBody>
      </p:sp>
      <p:sp>
        <p:nvSpPr>
          <p:cNvPr id="54" name="53 Rectángulo"/>
          <p:cNvSpPr/>
          <p:nvPr/>
        </p:nvSpPr>
        <p:spPr>
          <a:xfrm>
            <a:off x="5580112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Anular</a:t>
            </a:r>
            <a:endParaRPr lang="es-AR" dirty="0"/>
          </a:p>
        </p:txBody>
      </p:sp>
      <p:sp>
        <p:nvSpPr>
          <p:cNvPr id="55" name="54 Rectángulo"/>
          <p:cNvSpPr/>
          <p:nvPr/>
        </p:nvSpPr>
        <p:spPr>
          <a:xfrm>
            <a:off x="6444208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Enviar</a:t>
            </a:r>
            <a:endParaRPr lang="es-AR" dirty="0"/>
          </a:p>
        </p:txBody>
      </p:sp>
      <p:sp>
        <p:nvSpPr>
          <p:cNvPr id="56" name="55 Rectángulo"/>
          <p:cNvSpPr/>
          <p:nvPr/>
        </p:nvSpPr>
        <p:spPr>
          <a:xfrm>
            <a:off x="7308304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Editar</a:t>
            </a:r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59 Imagen" descr="guardar_y_nuev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1117" y="3277741"/>
            <a:ext cx="1819275" cy="295275"/>
          </a:xfrm>
          <a:prstGeom prst="rect">
            <a:avLst/>
          </a:prstGeom>
        </p:spPr>
      </p:pic>
      <p:sp>
        <p:nvSpPr>
          <p:cNvPr id="61" name="60 CuadroTexto"/>
          <p:cNvSpPr txBox="1"/>
          <p:nvPr/>
        </p:nvSpPr>
        <p:spPr>
          <a:xfrm>
            <a:off x="1619672" y="2564904"/>
            <a:ext cx="429476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Nuevo Formulario</a:t>
            </a:r>
          </a:p>
          <a:p>
            <a:endParaRPr lang="es-AR" sz="1100" b="1" dirty="0" smtClean="0"/>
          </a:p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Intermedio  </a:t>
            </a:r>
            <a:r>
              <a:rPr lang="es-AR" sz="1100" b="1" dirty="0" smtClean="0"/>
              <a:t>Nro.: </a:t>
            </a:r>
            <a:r>
              <a:rPr lang="es-AR" sz="1100" dirty="0" smtClean="0"/>
              <a:t>-</a:t>
            </a:r>
            <a:r>
              <a:rPr lang="es-AR" sz="1100" b="1" dirty="0" smtClean="0"/>
              <a:t> </a:t>
            </a:r>
            <a:r>
              <a:rPr lang="es-AR" sz="1100" dirty="0" smtClean="0"/>
              <a:t> </a:t>
            </a:r>
            <a:r>
              <a:rPr lang="es-AR" sz="1100" b="1" dirty="0" smtClean="0"/>
              <a:t>Estado: </a:t>
            </a:r>
            <a:r>
              <a:rPr lang="es-AR" sz="1100" dirty="0" smtClean="0"/>
              <a:t>- 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sp>
        <p:nvSpPr>
          <p:cNvPr id="62" name="61 Rectángulo redondeado"/>
          <p:cNvSpPr/>
          <p:nvPr/>
        </p:nvSpPr>
        <p:spPr>
          <a:xfrm>
            <a:off x="1763688" y="3429000"/>
            <a:ext cx="648072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AIF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63" name="62 Rectángulo redondeado"/>
          <p:cNvSpPr/>
          <p:nvPr/>
        </p:nvSpPr>
        <p:spPr>
          <a:xfrm>
            <a:off x="2411760" y="3429000"/>
            <a:ext cx="1080120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b="1" dirty="0" smtClean="0">
                <a:solidFill>
                  <a:schemeClr val="tx1"/>
                </a:solidFill>
              </a:rPr>
              <a:t>Transferencias</a:t>
            </a:r>
            <a:endParaRPr lang="es-AR" sz="1100" b="1" dirty="0">
              <a:solidFill>
                <a:schemeClr val="tx1"/>
              </a:solidFill>
            </a:endParaRPr>
          </a:p>
        </p:txBody>
      </p:sp>
      <p:sp>
        <p:nvSpPr>
          <p:cNvPr id="64" name="63 Rectángulo redondeado"/>
          <p:cNvSpPr/>
          <p:nvPr/>
        </p:nvSpPr>
        <p:spPr>
          <a:xfrm>
            <a:off x="3491880" y="3429000"/>
            <a:ext cx="1224136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Bienes y Servicios</a:t>
            </a:r>
            <a:endParaRPr lang="es-AR" sz="1100" dirty="0">
              <a:solidFill>
                <a:schemeClr val="tx1"/>
              </a:solidFill>
            </a:endParaRPr>
          </a:p>
        </p:txBody>
      </p:sp>
      <p:sp>
        <p:nvSpPr>
          <p:cNvPr id="65" name="64 Rectángulo redondeado"/>
          <p:cNvSpPr/>
          <p:nvPr/>
        </p:nvSpPr>
        <p:spPr>
          <a:xfrm>
            <a:off x="4716016" y="3429000"/>
            <a:ext cx="432048" cy="360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AR" sz="1100" dirty="0" smtClean="0">
                <a:solidFill>
                  <a:schemeClr val="tx1"/>
                </a:solidFill>
              </a:rPr>
              <a:t>IRD</a:t>
            </a:r>
            <a:endParaRPr lang="es-AR" sz="1100" dirty="0">
              <a:solidFill>
                <a:schemeClr val="tx1"/>
              </a:solidFill>
            </a:endParaRPr>
          </a:p>
        </p:txBody>
      </p:sp>
      <p:grpSp>
        <p:nvGrpSpPr>
          <p:cNvPr id="79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81" name="8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84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107" name="106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8" name="107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92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637200" y="2565484"/>
              <a:ext cx="1489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Estados Contables y más</a:t>
              </a:r>
              <a:endParaRPr lang="es-AR" sz="1000" b="1" dirty="0"/>
            </a:p>
          </p:txBody>
        </p:sp>
        <p:pic>
          <p:nvPicPr>
            <p:cNvPr id="103" name="102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104" name="103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105" name="104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106" name="105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66" name="65 Rectángulo"/>
          <p:cNvSpPr/>
          <p:nvPr/>
        </p:nvSpPr>
        <p:spPr>
          <a:xfrm>
            <a:off x="1403648" y="1916832"/>
            <a:ext cx="7632848" cy="30243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67" name="66 Tabla"/>
          <p:cNvGraphicFramePr>
            <a:graphicFrameLocks noGrp="1"/>
          </p:cNvGraphicFramePr>
          <p:nvPr/>
        </p:nvGraphicFramePr>
        <p:xfrm>
          <a:off x="1475656" y="2132856"/>
          <a:ext cx="7416825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693"/>
                <a:gridCol w="872158"/>
                <a:gridCol w="1771914"/>
                <a:gridCol w="1130197"/>
                <a:gridCol w="685582"/>
                <a:gridCol w="998803"/>
                <a:gridCol w="801397"/>
                <a:gridCol w="720081"/>
              </a:tblGrid>
              <a:tr h="556962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Archivos Adjuntos</a:t>
                      </a:r>
                      <a:endParaRPr lang="es-AR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510">
                <a:tc gridSpan="2">
                  <a:txBody>
                    <a:bodyPr/>
                    <a:lstStyle/>
                    <a:p>
                      <a:pPr algn="ctr"/>
                      <a:r>
                        <a:rPr lang="es-AR" sz="800" b="1" dirty="0" smtClean="0">
                          <a:solidFill>
                            <a:schemeClr val="tx1"/>
                          </a:solidFill>
                        </a:rPr>
                        <a:t>Nombre</a:t>
                      </a:r>
                      <a:endParaRPr lang="es-AR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Descripción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 dirty="0" smtClean="0">
                          <a:latin typeface="+mj-lt"/>
                        </a:rPr>
                        <a:t>Fecha en la que se Adjuntó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Tamaño Comprimido (KB)</a:t>
                      </a:r>
                      <a:endParaRPr lang="es-AR" sz="800" b="1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Usuario que lo Adjuntó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Observaciones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1" i="0" u="none" strike="noStrike" dirty="0" smtClean="0">
                          <a:latin typeface="+mj-lt"/>
                        </a:rPr>
                        <a:t>Acciones</a:t>
                      </a:r>
                      <a:endParaRPr lang="es-AR" sz="800" b="1" i="0" u="none" strike="noStrike" dirty="0">
                        <a:latin typeface="+mj-lt"/>
                      </a:endParaRPr>
                    </a:p>
                  </a:txBody>
                  <a:tcPr marL="6000" marR="6000" marT="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680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" name="67 Rectángulo"/>
          <p:cNvSpPr/>
          <p:nvPr/>
        </p:nvSpPr>
        <p:spPr>
          <a:xfrm>
            <a:off x="1475656" y="3212976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Rectángulo"/>
          <p:cNvSpPr/>
          <p:nvPr/>
        </p:nvSpPr>
        <p:spPr>
          <a:xfrm>
            <a:off x="2843808" y="3212976"/>
            <a:ext cx="158417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69 Rectángulo"/>
          <p:cNvSpPr/>
          <p:nvPr/>
        </p:nvSpPr>
        <p:spPr>
          <a:xfrm>
            <a:off x="4572000" y="3212976"/>
            <a:ext cx="100811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" name="70 Rectángulo"/>
          <p:cNvSpPr/>
          <p:nvPr/>
        </p:nvSpPr>
        <p:spPr>
          <a:xfrm>
            <a:off x="6444208" y="3212976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72" name="71 Tabla"/>
          <p:cNvGraphicFramePr>
            <a:graphicFrameLocks noGrp="1"/>
          </p:cNvGraphicFramePr>
          <p:nvPr/>
        </p:nvGraphicFramePr>
        <p:xfrm>
          <a:off x="1475656" y="3573016"/>
          <a:ext cx="7416825" cy="70563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296144"/>
                <a:gridCol w="1800200"/>
                <a:gridCol w="1080120"/>
                <a:gridCol w="720080"/>
                <a:gridCol w="1008112"/>
                <a:gridCol w="792088"/>
                <a:gridCol w="720081"/>
              </a:tblGrid>
              <a:tr h="298311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Balance_2017.xls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02/09/2017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1005.2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20-00220620-0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7326"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17</a:t>
                      </a:r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AR" sz="900" dirty="0" smtClean="0"/>
                        <a:t>6</a:t>
                      </a:r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EAFD1"/>
                    </a:solidFill>
                  </a:tcPr>
                </a:tc>
              </a:tr>
            </a:tbl>
          </a:graphicData>
        </a:graphic>
      </p:graphicFrame>
      <p:pic>
        <p:nvPicPr>
          <p:cNvPr id="73" name="72 Imagen" descr="editar_gri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8424" y="3611895"/>
            <a:ext cx="288032" cy="230426"/>
          </a:xfrm>
          <a:prstGeom prst="rect">
            <a:avLst/>
          </a:prstGeom>
        </p:spPr>
      </p:pic>
      <p:sp>
        <p:nvSpPr>
          <p:cNvPr id="75" name="74 CuadroTexto"/>
          <p:cNvSpPr txBox="1"/>
          <p:nvPr/>
        </p:nvSpPr>
        <p:spPr>
          <a:xfrm>
            <a:off x="8736796" y="1988840"/>
            <a:ext cx="2276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7487816" y="3212976"/>
            <a:ext cx="61257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7" name="76 Rectángulo"/>
          <p:cNvSpPr/>
          <p:nvPr/>
        </p:nvSpPr>
        <p:spPr>
          <a:xfrm>
            <a:off x="5796136" y="3212976"/>
            <a:ext cx="50405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59" name="58 Imagen" descr="aceptar_cancelar_violet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25172" y="4011538"/>
            <a:ext cx="495300" cy="209550"/>
          </a:xfrm>
          <a:prstGeom prst="rect">
            <a:avLst/>
          </a:prstGeom>
        </p:spPr>
      </p:pic>
      <p:sp>
        <p:nvSpPr>
          <p:cNvPr id="85" name="84 Rectángulo"/>
          <p:cNvSpPr/>
          <p:nvPr/>
        </p:nvSpPr>
        <p:spPr>
          <a:xfrm>
            <a:off x="1475656" y="3933056"/>
            <a:ext cx="122413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smtClean="0">
                <a:solidFill>
                  <a:schemeClr val="tx1"/>
                </a:solidFill>
              </a:rPr>
              <a:t>Cuadro_6.xls</a:t>
            </a:r>
          </a:p>
          <a:p>
            <a:endParaRPr lang="es-AR" sz="1100" dirty="0"/>
          </a:p>
        </p:txBody>
      </p:sp>
      <p:sp>
        <p:nvSpPr>
          <p:cNvPr id="86" name="85 Rectángulo"/>
          <p:cNvSpPr/>
          <p:nvPr/>
        </p:nvSpPr>
        <p:spPr>
          <a:xfrm>
            <a:off x="2843808" y="3933056"/>
            <a:ext cx="158417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" name="86 Rectángulo"/>
          <p:cNvSpPr/>
          <p:nvPr/>
        </p:nvSpPr>
        <p:spPr>
          <a:xfrm>
            <a:off x="4572000" y="3933056"/>
            <a:ext cx="1008112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AR" sz="900" dirty="0" smtClean="0">
                <a:solidFill>
                  <a:schemeClr val="tx1"/>
                </a:solidFill>
              </a:rPr>
              <a:t>02/09/20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88" name="87 Rectángulo"/>
          <p:cNvSpPr/>
          <p:nvPr/>
        </p:nvSpPr>
        <p:spPr>
          <a:xfrm>
            <a:off x="6372200" y="3933056"/>
            <a:ext cx="971600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smtClean="0">
                <a:solidFill>
                  <a:schemeClr val="tx1"/>
                </a:solidFill>
              </a:rPr>
              <a:t>20-00220620-0</a:t>
            </a:r>
          </a:p>
          <a:p>
            <a:pPr algn="ctr"/>
            <a:endParaRPr lang="es-AR" dirty="0"/>
          </a:p>
        </p:txBody>
      </p:sp>
      <p:sp>
        <p:nvSpPr>
          <p:cNvPr id="89" name="88 Rectángulo"/>
          <p:cNvSpPr/>
          <p:nvPr/>
        </p:nvSpPr>
        <p:spPr>
          <a:xfrm>
            <a:off x="7487816" y="3933056"/>
            <a:ext cx="61257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90" name="89 Rectángulo"/>
          <p:cNvSpPr/>
          <p:nvPr/>
        </p:nvSpPr>
        <p:spPr>
          <a:xfrm>
            <a:off x="5796136" y="3933056"/>
            <a:ext cx="50405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AR" sz="900" dirty="0" smtClean="0">
                <a:solidFill>
                  <a:schemeClr val="tx1"/>
                </a:solidFill>
              </a:rPr>
              <a:t>954.6</a:t>
            </a:r>
            <a:endParaRPr lang="es-AR" sz="900" dirty="0">
              <a:solidFill>
                <a:schemeClr val="tx1"/>
              </a:solidFill>
            </a:endParaRPr>
          </a:p>
        </p:txBody>
      </p:sp>
      <p:pic>
        <p:nvPicPr>
          <p:cNvPr id="91" name="90 Imagen" descr="subir_archivo.jpg"/>
          <p:cNvPicPr>
            <a:picLocks noChangeAspect="1"/>
          </p:cNvPicPr>
          <p:nvPr/>
        </p:nvPicPr>
        <p:blipFill>
          <a:blip r:embed="rId11" cstate="print"/>
          <a:srcRect l="42859" t="15428"/>
          <a:stretch>
            <a:fillRect/>
          </a:stretch>
        </p:blipFill>
        <p:spPr>
          <a:xfrm>
            <a:off x="2628081" y="4402435"/>
            <a:ext cx="3456087" cy="394717"/>
          </a:xfrm>
          <a:prstGeom prst="rect">
            <a:avLst/>
          </a:prstGeom>
        </p:spPr>
      </p:pic>
      <p:sp>
        <p:nvSpPr>
          <p:cNvPr id="92" name="91 CuadroTexto"/>
          <p:cNvSpPr txBox="1"/>
          <p:nvPr/>
        </p:nvSpPr>
        <p:spPr>
          <a:xfrm>
            <a:off x="1475656" y="4437112"/>
            <a:ext cx="1122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b="1" dirty="0" smtClean="0"/>
              <a:t>Agregar Archivo</a:t>
            </a:r>
          </a:p>
        </p:txBody>
      </p:sp>
      <p:sp>
        <p:nvSpPr>
          <p:cNvPr id="74" name="Text Box 1693"/>
          <p:cNvSpPr txBox="1">
            <a:spLocks noChangeArrowheads="1"/>
          </p:cNvSpPr>
          <p:nvPr/>
        </p:nvSpPr>
        <p:spPr bwMode="auto">
          <a:xfrm>
            <a:off x="2771800" y="2060848"/>
            <a:ext cx="590465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Al editar un archivo adjunto ya cargado, solo se podrá modificar Descripción y Observaciones, si necesita reemplazarlo deberá eliminar el registro</a:t>
            </a:r>
            <a:endParaRPr lang="es-ES" sz="14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2195736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051720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15 Grupo"/>
          <p:cNvGrpSpPr/>
          <p:nvPr/>
        </p:nvGrpSpPr>
        <p:grpSpPr>
          <a:xfrm>
            <a:off x="18000" y="2132856"/>
            <a:ext cx="3401872" cy="216024"/>
            <a:chOff x="18000" y="5013176"/>
            <a:chExt cx="3293352" cy="216024"/>
          </a:xfrm>
        </p:grpSpPr>
        <p:sp>
          <p:nvSpPr>
            <p:cNvPr id="17" name="16 Rectángulo"/>
            <p:cNvSpPr/>
            <p:nvPr/>
          </p:nvSpPr>
          <p:spPr>
            <a:xfrm>
              <a:off x="35496" y="5013176"/>
              <a:ext cx="3275856" cy="2160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9" name="18 Conector recto"/>
            <p:cNvCxnSpPr/>
            <p:nvPr/>
          </p:nvCxnSpPr>
          <p:spPr>
            <a:xfrm>
              <a:off x="18000" y="5013176"/>
              <a:ext cx="0" cy="216024"/>
            </a:xfrm>
            <a:prstGeom prst="line">
              <a:avLst/>
            </a:prstGeom>
            <a:ln w="444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95736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23 Grupo"/>
          <p:cNvGrpSpPr/>
          <p:nvPr/>
        </p:nvGrpSpPr>
        <p:grpSpPr>
          <a:xfrm>
            <a:off x="2267744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6" name="52 Grupo"/>
          <p:cNvGrpSpPr/>
          <p:nvPr/>
        </p:nvGrpSpPr>
        <p:grpSpPr>
          <a:xfrm>
            <a:off x="4644009" y="1844824"/>
            <a:ext cx="1080119" cy="648072"/>
            <a:chOff x="5148065" y="1844824"/>
            <a:chExt cx="1080119" cy="648072"/>
          </a:xfrm>
        </p:grpSpPr>
        <p:sp>
          <p:nvSpPr>
            <p:cNvPr id="38" name="37 Rectángulo"/>
            <p:cNvSpPr/>
            <p:nvPr/>
          </p:nvSpPr>
          <p:spPr>
            <a:xfrm>
              <a:off x="529208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Semestral</a:t>
              </a:r>
              <a:endParaRPr lang="es-AR" sz="1600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123728" y="2710081"/>
            <a:ext cx="4729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Ingresado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9" name="33 Grupo"/>
          <p:cNvGrpSpPr/>
          <p:nvPr/>
        </p:nvGrpSpPr>
        <p:grpSpPr>
          <a:xfrm>
            <a:off x="5652121" y="1772816"/>
            <a:ext cx="1080119" cy="792088"/>
            <a:chOff x="5148065" y="1772816"/>
            <a:chExt cx="1080119" cy="792088"/>
          </a:xfrm>
        </p:grpSpPr>
        <p:sp>
          <p:nvSpPr>
            <p:cNvPr id="35" name="34 Rectángulo"/>
            <p:cNvSpPr/>
            <p:nvPr/>
          </p:nvSpPr>
          <p:spPr>
            <a:xfrm>
              <a:off x="5220072" y="1772816"/>
              <a:ext cx="936104" cy="792088"/>
            </a:xfrm>
            <a:prstGeom prst="rect">
              <a:avLst/>
            </a:prstGeom>
            <a:solidFill>
              <a:srgbClr val="E5DFED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514806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 Definitivo</a:t>
              </a:r>
              <a:endParaRPr lang="es-AR" sz="1600" dirty="0"/>
            </a:p>
          </p:txBody>
        </p:sp>
      </p:grpSp>
      <p:pic>
        <p:nvPicPr>
          <p:cNvPr id="33" name="32 Imagen" descr="amarillo_viol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4442" y="2204864"/>
            <a:ext cx="285750" cy="314325"/>
          </a:xfrm>
          <a:prstGeom prst="rect">
            <a:avLst/>
          </a:prstGeom>
        </p:spPr>
      </p:pic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339750" y="3356992"/>
          <a:ext cx="6264698" cy="333322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PASIVO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" name="53 Rectángulo"/>
          <p:cNvSpPr/>
          <p:nvPr/>
        </p:nvSpPr>
        <p:spPr>
          <a:xfrm>
            <a:off x="6084168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Anular</a:t>
            </a:r>
            <a:endParaRPr lang="es-AR" dirty="0"/>
          </a:p>
        </p:txBody>
      </p:sp>
      <p:sp>
        <p:nvSpPr>
          <p:cNvPr id="55" name="54 Rectángulo"/>
          <p:cNvSpPr/>
          <p:nvPr/>
        </p:nvSpPr>
        <p:spPr>
          <a:xfrm>
            <a:off x="6948264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Enviar</a:t>
            </a:r>
            <a:endParaRPr lang="es-AR" dirty="0"/>
          </a:p>
        </p:txBody>
      </p:sp>
      <p:sp>
        <p:nvSpPr>
          <p:cNvPr id="56" name="55 Rectángulo"/>
          <p:cNvSpPr/>
          <p:nvPr/>
        </p:nvSpPr>
        <p:spPr>
          <a:xfrm>
            <a:off x="7812360" y="2960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Editar</a:t>
            </a:r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4644008" y="2960976"/>
            <a:ext cx="136815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Archivos Adjuntos</a:t>
            </a:r>
            <a:endParaRPr lang="es-AR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123728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grpSp>
        <p:nvGrpSpPr>
          <p:cNvPr id="53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8" name="57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66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5" name="74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66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637200" y="2565484"/>
              <a:ext cx="1489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Estados Contables y más</a:t>
              </a:r>
              <a:endParaRPr lang="es-AR" sz="1000" b="1" dirty="0"/>
            </a:p>
          </p:txBody>
        </p:sp>
        <p:pic>
          <p:nvPicPr>
            <p:cNvPr id="70" name="69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71" name="70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2" name="71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3" name="72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76" name="75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77" name="76 CuadroTexto"/>
          <p:cNvSpPr txBox="1"/>
          <p:nvPr/>
        </p:nvSpPr>
        <p:spPr>
          <a:xfrm>
            <a:off x="2915816" y="1916833"/>
            <a:ext cx="482453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sz="1200" b="1" dirty="0" smtClean="0"/>
              <a:t>Enhorabuena!</a:t>
            </a:r>
          </a:p>
          <a:p>
            <a:endParaRPr lang="es-AR" sz="1200" b="1" dirty="0" smtClean="0"/>
          </a:p>
          <a:p>
            <a:r>
              <a:rPr lang="es-AR" sz="1200" dirty="0" smtClean="0"/>
              <a:t>Se envió correctamente el Formulario Número 1 Tipo Cierre Definitivo</a:t>
            </a:r>
            <a:endParaRPr lang="es-AR" sz="1200" dirty="0"/>
          </a:p>
        </p:txBody>
      </p:sp>
      <p:sp>
        <p:nvSpPr>
          <p:cNvPr id="78" name="77 CuadroTexto"/>
          <p:cNvSpPr txBox="1"/>
          <p:nvPr/>
        </p:nvSpPr>
        <p:spPr>
          <a:xfrm>
            <a:off x="7452320" y="1916833"/>
            <a:ext cx="236201" cy="320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endParaRPr lang="es-AR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6948264" y="2852936"/>
            <a:ext cx="792088" cy="43204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0" grpId="0" animBg="1"/>
      <p:bldP spid="8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051720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95736" y="1760190"/>
            <a:ext cx="6480720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267744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grpSp>
        <p:nvGrpSpPr>
          <p:cNvPr id="6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41" name="40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Semestral</a:t>
              </a:r>
              <a:endParaRPr lang="es-AR" sz="1600" dirty="0"/>
            </a:p>
          </p:txBody>
        </p:sp>
        <p:pic>
          <p:nvPicPr>
            <p:cNvPr id="44" name="43 Imagen" descr="gri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sp>
        <p:nvSpPr>
          <p:cNvPr id="51" name="50 CuadroTexto"/>
          <p:cNvSpPr txBox="1"/>
          <p:nvPr/>
        </p:nvSpPr>
        <p:spPr>
          <a:xfrm>
            <a:off x="2123728" y="2710081"/>
            <a:ext cx="46570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 </a:t>
            </a:r>
            <a:r>
              <a:rPr lang="es-AR" sz="1100" b="1" dirty="0" smtClean="0"/>
              <a:t>Nro.: </a:t>
            </a:r>
            <a:r>
              <a:rPr lang="es-AR" sz="1100" dirty="0" smtClean="0"/>
              <a:t>1 </a:t>
            </a:r>
            <a:r>
              <a:rPr lang="es-AR" sz="1100" b="1" dirty="0" smtClean="0"/>
              <a:t>Estado: </a:t>
            </a:r>
            <a:r>
              <a:rPr lang="es-AR" sz="1100" dirty="0" smtClean="0"/>
              <a:t>Recibido </a:t>
            </a:r>
            <a:r>
              <a:rPr lang="es-AR" sz="1100" b="1" dirty="0" smtClean="0"/>
              <a:t>Fecha: </a:t>
            </a:r>
            <a:r>
              <a:rPr lang="es-AR" sz="1100" dirty="0" smtClean="0"/>
              <a:t>02-09-2017</a:t>
            </a:r>
          </a:p>
          <a:p>
            <a:endParaRPr lang="es-AR" sz="1100" b="1" dirty="0" smtClean="0"/>
          </a:p>
        </p:txBody>
      </p:sp>
      <p:grpSp>
        <p:nvGrpSpPr>
          <p:cNvPr id="40" name="39 Grupo"/>
          <p:cNvGrpSpPr/>
          <p:nvPr/>
        </p:nvGrpSpPr>
        <p:grpSpPr>
          <a:xfrm>
            <a:off x="5652000" y="1772816"/>
            <a:ext cx="1080119" cy="792088"/>
            <a:chOff x="5652000" y="1772816"/>
            <a:chExt cx="1080119" cy="792088"/>
          </a:xfrm>
        </p:grpSpPr>
        <p:grpSp>
          <p:nvGrpSpPr>
            <p:cNvPr id="8" name="33 Grupo"/>
            <p:cNvGrpSpPr/>
            <p:nvPr/>
          </p:nvGrpSpPr>
          <p:grpSpPr>
            <a:xfrm>
              <a:off x="5652000" y="1772816"/>
              <a:ext cx="1080119" cy="792088"/>
              <a:chOff x="5148065" y="1772816"/>
              <a:chExt cx="1080119" cy="792088"/>
            </a:xfrm>
          </p:grpSpPr>
          <p:sp>
            <p:nvSpPr>
              <p:cNvPr id="35" name="34 Rectángulo"/>
              <p:cNvSpPr/>
              <p:nvPr/>
            </p:nvSpPr>
            <p:spPr>
              <a:xfrm>
                <a:off x="5220072" y="1772816"/>
                <a:ext cx="936104" cy="792088"/>
              </a:xfrm>
              <a:prstGeom prst="rect">
                <a:avLst/>
              </a:prstGeom>
              <a:solidFill>
                <a:srgbClr val="E5DFE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36" name="35 CuadroTexto"/>
              <p:cNvSpPr txBox="1"/>
              <p:nvPr/>
            </p:nvSpPr>
            <p:spPr>
              <a:xfrm>
                <a:off x="5148065" y="1844824"/>
                <a:ext cx="108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100" dirty="0" smtClean="0"/>
                  <a:t>Cierre  Definitivo</a:t>
                </a:r>
                <a:endParaRPr lang="es-AR" sz="1600" dirty="0"/>
              </a:p>
            </p:txBody>
          </p:sp>
        </p:grpSp>
        <p:pic>
          <p:nvPicPr>
            <p:cNvPr id="37" name="36 Imagen" descr="verde_fondo_violet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43017" y="2204864"/>
              <a:ext cx="257175" cy="304800"/>
            </a:xfrm>
            <a:prstGeom prst="rect">
              <a:avLst/>
            </a:prstGeom>
          </p:spPr>
        </p:pic>
      </p:grpSp>
      <p:graphicFrame>
        <p:nvGraphicFramePr>
          <p:cNvPr id="45" name="44 Tabla"/>
          <p:cNvGraphicFramePr>
            <a:graphicFrameLocks noGrp="1"/>
          </p:cNvGraphicFramePr>
          <p:nvPr/>
        </p:nvGraphicFramePr>
        <p:xfrm>
          <a:off x="2339750" y="3356992"/>
          <a:ext cx="6264698" cy="3333225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PASIVO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49 Rectángulo"/>
          <p:cNvSpPr/>
          <p:nvPr/>
        </p:nvSpPr>
        <p:spPr>
          <a:xfrm>
            <a:off x="6228184" y="2960976"/>
            <a:ext cx="136815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Archivos Adjuntos</a:t>
            </a:r>
            <a:endParaRPr lang="es-AR" dirty="0"/>
          </a:p>
        </p:txBody>
      </p:sp>
      <p:sp>
        <p:nvSpPr>
          <p:cNvPr id="55" name="54 Rectángulo"/>
          <p:cNvSpPr/>
          <p:nvPr/>
        </p:nvSpPr>
        <p:spPr>
          <a:xfrm>
            <a:off x="7668344" y="2960976"/>
            <a:ext cx="936104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Nuevo</a:t>
            </a:r>
            <a:endParaRPr lang="es-AR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123728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grpSp>
        <p:nvGrpSpPr>
          <p:cNvPr id="42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7" name="46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2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68" name="67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69" name="68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52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637200" y="2565484"/>
              <a:ext cx="1489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Estados Contables y más</a:t>
              </a:r>
              <a:endParaRPr lang="es-AR" sz="1000" b="1" dirty="0"/>
            </a:p>
          </p:txBody>
        </p:sp>
        <p:pic>
          <p:nvPicPr>
            <p:cNvPr id="64" name="63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5" name="64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6" name="65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67" name="66 Imagen" descr="menu_izquierdo_empresa_abierto_cierre.jpg"/>
            <p:cNvPicPr>
              <a:picLocks noChangeAspect="1"/>
            </p:cNvPicPr>
            <p:nvPr/>
          </p:nvPicPr>
          <p:blipFill>
            <a:blip r:embed="rId7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70" name="69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71" name="Text Box 1693"/>
          <p:cNvSpPr txBox="1">
            <a:spLocks noChangeArrowheads="1"/>
          </p:cNvSpPr>
          <p:nvPr/>
        </p:nvSpPr>
        <p:spPr bwMode="auto">
          <a:xfrm>
            <a:off x="6002337" y="1052736"/>
            <a:ext cx="3141663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Una vez enviado pueden seguir consultándose sus archivos Adjuntos, pero no podrán editarse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3275856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876256" cy="50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51" name="50 CuadroTexto"/>
          <p:cNvSpPr txBox="1"/>
          <p:nvPr/>
        </p:nvSpPr>
        <p:spPr>
          <a:xfrm>
            <a:off x="2195736" y="2915353"/>
            <a:ext cx="47083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err="1" smtClean="0"/>
              <a:t>Ejer</a:t>
            </a:r>
            <a:r>
              <a:rPr lang="es-AR" sz="1100" b="1" dirty="0" smtClean="0"/>
              <a:t>.: </a:t>
            </a:r>
            <a:r>
              <a:rPr lang="es-AR" sz="1100" dirty="0" smtClean="0"/>
              <a:t>2017 </a:t>
            </a:r>
            <a:r>
              <a:rPr lang="es-AR" sz="1100" b="1" dirty="0" smtClean="0"/>
              <a:t>Tipo: </a:t>
            </a:r>
            <a:r>
              <a:rPr lang="es-AR" sz="1100" dirty="0" smtClean="0"/>
              <a:t>Cierre Definitivo </a:t>
            </a:r>
            <a:r>
              <a:rPr lang="es-AR" sz="1100" b="1" dirty="0" smtClean="0"/>
              <a:t>Nro.: 2</a:t>
            </a:r>
            <a:r>
              <a:rPr lang="es-AR" sz="1100" dirty="0" smtClean="0"/>
              <a:t> </a:t>
            </a:r>
            <a:r>
              <a:rPr lang="es-AR" sz="1100" b="1" dirty="0" smtClean="0"/>
              <a:t>Estado: Ingresado </a:t>
            </a:r>
            <a:r>
              <a:rPr lang="es-AR" sz="1100" dirty="0" smtClean="0"/>
              <a:t> </a:t>
            </a:r>
            <a:r>
              <a:rPr lang="es-AR" sz="1100" b="1" dirty="0" smtClean="0"/>
              <a:t>Fecha: </a:t>
            </a:r>
            <a:r>
              <a:rPr lang="es-AR" sz="1100" dirty="0" smtClean="0"/>
              <a:t>10-09-2017</a:t>
            </a:r>
          </a:p>
          <a:p>
            <a:endParaRPr lang="es-AR" sz="1100" b="1" dirty="0" smtClean="0"/>
          </a:p>
        </p:txBody>
      </p:sp>
      <p:pic>
        <p:nvPicPr>
          <p:cNvPr id="55" name="54 Imagen" descr="versiones_anteriores_cerr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636912"/>
            <a:ext cx="1428750" cy="238125"/>
          </a:xfrm>
          <a:prstGeom prst="rect">
            <a:avLst/>
          </a:prstGeom>
        </p:spPr>
      </p:pic>
      <p:graphicFrame>
        <p:nvGraphicFramePr>
          <p:cNvPr id="52" name="51 Tabla"/>
          <p:cNvGraphicFramePr>
            <a:graphicFrameLocks noGrp="1"/>
          </p:cNvGraphicFramePr>
          <p:nvPr/>
        </p:nvGraphicFramePr>
        <p:xfrm>
          <a:off x="2411758" y="3536984"/>
          <a:ext cx="6264698" cy="3186540"/>
        </p:xfrm>
        <a:graphic>
          <a:graphicData uri="http://schemas.openxmlformats.org/drawingml/2006/table">
            <a:tbl>
              <a:tblPr/>
              <a:tblGrid>
                <a:gridCol w="720082"/>
                <a:gridCol w="3312368"/>
                <a:gridCol w="1080120"/>
                <a:gridCol w="1152128"/>
              </a:tblGrid>
              <a:tr h="1018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Código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r>
                        <a:rPr lang="es-AR" sz="9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Concepto</a:t>
                      </a:r>
                      <a:endParaRPr lang="es-AR" sz="9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2017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AÑO 2016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sng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Disponibilidades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corto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consumo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A.1.5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de cambio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Inversiones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Créditos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Bienes de uso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Bienes intangibles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Aportes y Participaciones de Capital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A.2.6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Otros activos a largo plazo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just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 no corriente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802">
                <a:tc>
                  <a:txBody>
                    <a:bodyPr/>
                    <a:lstStyle/>
                    <a:p>
                      <a:pPr algn="l" fontAlgn="b"/>
                      <a:endParaRPr lang="es-AR" sz="9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 DEL ACTIVO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9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0,00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9025">
                <a:tc>
                  <a:txBody>
                    <a:bodyPr/>
                    <a:lstStyle/>
                    <a:p>
                      <a:pPr algn="l" fontAlgn="b"/>
                      <a:endParaRPr lang="es-AR" sz="9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3735" marR="3735" marT="37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9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3735" marR="3735" marT="37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52 Rectángulo"/>
          <p:cNvSpPr/>
          <p:nvPr/>
        </p:nvSpPr>
        <p:spPr>
          <a:xfrm>
            <a:off x="6156176" y="3212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Anular</a:t>
            </a:r>
            <a:endParaRPr lang="es-AR" dirty="0"/>
          </a:p>
        </p:txBody>
      </p:sp>
      <p:sp>
        <p:nvSpPr>
          <p:cNvPr id="54" name="53 Rectángulo"/>
          <p:cNvSpPr/>
          <p:nvPr/>
        </p:nvSpPr>
        <p:spPr>
          <a:xfrm>
            <a:off x="7020272" y="3212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Enviar</a:t>
            </a:r>
            <a:endParaRPr lang="es-AR" dirty="0"/>
          </a:p>
        </p:txBody>
      </p:sp>
      <p:sp>
        <p:nvSpPr>
          <p:cNvPr id="57" name="56 Rectángulo"/>
          <p:cNvSpPr/>
          <p:nvPr/>
        </p:nvSpPr>
        <p:spPr>
          <a:xfrm>
            <a:off x="7884368" y="3212976"/>
            <a:ext cx="792088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Editar</a:t>
            </a:r>
            <a:endParaRPr lang="es-A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4716016" y="3212976"/>
            <a:ext cx="1368152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b="1" dirty="0" smtClean="0">
                <a:solidFill>
                  <a:schemeClr val="bg1">
                    <a:lumMod val="50000"/>
                  </a:schemeClr>
                </a:solidFill>
              </a:rPr>
              <a:t>Archivos Adjuntos</a:t>
            </a:r>
            <a:endParaRPr lang="es-AR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195736" y="1124744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Estados Contables y más</a:t>
            </a:r>
          </a:p>
        </p:txBody>
      </p:sp>
      <p:cxnSp>
        <p:nvCxnSpPr>
          <p:cNvPr id="58" name="57 Conector recto de flecha"/>
          <p:cNvCxnSpPr>
            <a:endCxn id="55" idx="1"/>
          </p:cNvCxnSpPr>
          <p:nvPr/>
        </p:nvCxnSpPr>
        <p:spPr>
          <a:xfrm flipV="1">
            <a:off x="2169047" y="2755975"/>
            <a:ext cx="98697" cy="780747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27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49" name="48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60" name="15 Grupo"/>
            <p:cNvGrpSpPr/>
            <p:nvPr/>
          </p:nvGrpSpPr>
          <p:grpSpPr>
            <a:xfrm>
              <a:off x="18000" y="2564904"/>
              <a:ext cx="2177736" cy="216024"/>
              <a:chOff x="18000" y="5589240"/>
              <a:chExt cx="2108266" cy="216024"/>
            </a:xfrm>
          </p:grpSpPr>
          <p:sp>
            <p:nvSpPr>
              <p:cNvPr id="76" name="75 Rectángulo"/>
              <p:cNvSpPr/>
              <p:nvPr/>
            </p:nvSpPr>
            <p:spPr>
              <a:xfrm>
                <a:off x="35496" y="5589240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7" name="76 Conector recto"/>
              <p:cNvCxnSpPr/>
              <p:nvPr/>
            </p:nvCxnSpPr>
            <p:spPr>
              <a:xfrm>
                <a:off x="18000" y="5589240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60 CuadroTexto"/>
            <p:cNvSpPr txBox="1"/>
            <p:nvPr/>
          </p:nvSpPr>
          <p:spPr>
            <a:xfrm>
              <a:off x="636583" y="191741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/>
                <a:t>Datos Generales</a:t>
              </a:r>
              <a:endParaRPr lang="es-AR" sz="1400" dirty="0"/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637200" y="2205444"/>
              <a:ext cx="15520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637200" y="2565484"/>
              <a:ext cx="1489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Estados Contables y más</a:t>
              </a:r>
              <a:endParaRPr lang="es-AR" sz="1000" b="1" dirty="0"/>
            </a:p>
          </p:txBody>
        </p:sp>
        <p:pic>
          <p:nvPicPr>
            <p:cNvPr id="72" name="71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73" name="72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74" name="73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7959" r="37900" b="46939"/>
            <a:stretch>
              <a:fillRect/>
            </a:stretch>
          </p:blipFill>
          <p:spPr>
            <a:xfrm>
              <a:off x="0" y="3573016"/>
              <a:ext cx="2123728" cy="360040"/>
            </a:xfrm>
            <a:prstGeom prst="rect">
              <a:avLst/>
            </a:prstGeom>
          </p:spPr>
        </p:pic>
        <p:pic>
          <p:nvPicPr>
            <p:cNvPr id="75" name="74 Imagen" descr="menu_izquierdo_empresa_abierto_cierre.jpg"/>
            <p:cNvPicPr>
              <a:picLocks noChangeAspect="1"/>
            </p:cNvPicPr>
            <p:nvPr/>
          </p:nvPicPr>
          <p:blipFill>
            <a:blip r:embed="rId6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78" name="77 CuadroTexto"/>
          <p:cNvSpPr txBox="1"/>
          <p:nvPr/>
        </p:nvSpPr>
        <p:spPr>
          <a:xfrm>
            <a:off x="2195736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56" name="Text Box 1693"/>
          <p:cNvSpPr txBox="1">
            <a:spLocks noChangeArrowheads="1"/>
          </p:cNvSpPr>
          <p:nvPr/>
        </p:nvSpPr>
        <p:spPr bwMode="auto">
          <a:xfrm>
            <a:off x="179512" y="3429000"/>
            <a:ext cx="314166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Muestra las versiones enviadas, anuladas o ingresadas</a:t>
            </a:r>
            <a:endParaRPr lang="es-ES" sz="1400" dirty="0"/>
          </a:p>
        </p:txBody>
      </p:sp>
      <p:grpSp>
        <p:nvGrpSpPr>
          <p:cNvPr id="79" name="44 Grupo"/>
          <p:cNvGrpSpPr/>
          <p:nvPr/>
        </p:nvGrpSpPr>
        <p:grpSpPr>
          <a:xfrm>
            <a:off x="4644000" y="1844824"/>
            <a:ext cx="1080119" cy="648072"/>
            <a:chOff x="6228185" y="1844824"/>
            <a:chExt cx="1080119" cy="648072"/>
          </a:xfrm>
        </p:grpSpPr>
        <p:sp>
          <p:nvSpPr>
            <p:cNvPr id="80" name="79 Rectángulo"/>
            <p:cNvSpPr/>
            <p:nvPr/>
          </p:nvSpPr>
          <p:spPr>
            <a:xfrm>
              <a:off x="6372200" y="1844824"/>
              <a:ext cx="792088" cy="64807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81" name="80 CuadroTexto"/>
            <p:cNvSpPr txBox="1"/>
            <p:nvPr/>
          </p:nvSpPr>
          <p:spPr>
            <a:xfrm>
              <a:off x="6228185" y="1844824"/>
              <a:ext cx="10801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100" dirty="0" smtClean="0"/>
                <a:t>Cierre Semestral</a:t>
              </a:r>
              <a:endParaRPr lang="es-AR" sz="1600" dirty="0"/>
            </a:p>
          </p:txBody>
        </p:sp>
        <p:pic>
          <p:nvPicPr>
            <p:cNvPr id="82" name="81 Imagen" descr="gri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0232" y="2204864"/>
              <a:ext cx="257175" cy="247650"/>
            </a:xfrm>
            <a:prstGeom prst="rect">
              <a:avLst/>
            </a:prstGeom>
          </p:spPr>
        </p:pic>
      </p:grpSp>
      <p:grpSp>
        <p:nvGrpSpPr>
          <p:cNvPr id="43" name="42 Grupo"/>
          <p:cNvGrpSpPr/>
          <p:nvPr/>
        </p:nvGrpSpPr>
        <p:grpSpPr>
          <a:xfrm>
            <a:off x="5652000" y="1772816"/>
            <a:ext cx="1080119" cy="792088"/>
            <a:chOff x="5580112" y="1772816"/>
            <a:chExt cx="1080119" cy="792088"/>
          </a:xfrm>
        </p:grpSpPr>
        <p:grpSp>
          <p:nvGrpSpPr>
            <p:cNvPr id="83" name="33 Grupo"/>
            <p:cNvGrpSpPr/>
            <p:nvPr/>
          </p:nvGrpSpPr>
          <p:grpSpPr>
            <a:xfrm>
              <a:off x="5580112" y="1772816"/>
              <a:ext cx="1080119" cy="792088"/>
              <a:chOff x="5148065" y="1772816"/>
              <a:chExt cx="1080119" cy="792088"/>
            </a:xfrm>
          </p:grpSpPr>
          <p:sp>
            <p:nvSpPr>
              <p:cNvPr id="84" name="83 Rectángulo"/>
              <p:cNvSpPr/>
              <p:nvPr/>
            </p:nvSpPr>
            <p:spPr>
              <a:xfrm>
                <a:off x="5220072" y="1772816"/>
                <a:ext cx="936104" cy="792088"/>
              </a:xfrm>
              <a:prstGeom prst="rect">
                <a:avLst/>
              </a:prstGeom>
              <a:solidFill>
                <a:srgbClr val="E5DFED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85" name="84 CuadroTexto"/>
              <p:cNvSpPr txBox="1"/>
              <p:nvPr/>
            </p:nvSpPr>
            <p:spPr>
              <a:xfrm>
                <a:off x="5148065" y="1844824"/>
                <a:ext cx="10801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sz="1100" dirty="0" smtClean="0"/>
                  <a:t>Cierre  Definitivo</a:t>
                </a:r>
                <a:endParaRPr lang="es-AR" sz="1600" dirty="0"/>
              </a:p>
            </p:txBody>
          </p:sp>
        </p:grpSp>
        <p:pic>
          <p:nvPicPr>
            <p:cNvPr id="45" name="44 Imagen" descr="amarillo_violet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4442" y="2204864"/>
              <a:ext cx="285750" cy="3143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088232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232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32248" y="1760190"/>
            <a:ext cx="572412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60240" y="1124744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Datos Generales</a:t>
            </a:r>
            <a:endParaRPr lang="es-AR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2304256" y="1412776"/>
            <a:ext cx="673224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2232248" y="1772816"/>
            <a:ext cx="3400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Responsables para evacuar consultas sobre los cuadros</a:t>
            </a:r>
            <a:endParaRPr lang="es-AR" b="1" dirty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2340768" y="2780928"/>
          <a:ext cx="6688476" cy="6336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7208"/>
                <a:gridCol w="1122040"/>
                <a:gridCol w="1122040"/>
                <a:gridCol w="1294662"/>
                <a:gridCol w="1122040"/>
                <a:gridCol w="690486"/>
              </a:tblGrid>
              <a:tr h="267869">
                <a:tc>
                  <a:txBody>
                    <a:bodyPr/>
                    <a:lstStyle/>
                    <a:p>
                      <a:r>
                        <a:rPr lang="es-AR" sz="900" smtClean="0"/>
                        <a:t>González </a:t>
                      </a:r>
                      <a:r>
                        <a:rPr lang="es-AR" sz="900" dirty="0" smtClean="0"/>
                        <a:t>José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Presidente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4888-1515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jose.gonzalez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869"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Perez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Responsable</a:t>
                      </a:r>
                      <a:r>
                        <a:rPr lang="es-AR" sz="900" baseline="0" dirty="0" smtClean="0"/>
                        <a:t> </a:t>
                      </a:r>
                      <a:r>
                        <a:rPr lang="es-AR" sz="900" dirty="0" smtClean="0"/>
                        <a:t>Contabilidad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4565-1234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lperez@gmail.com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304256" y="2132856"/>
          <a:ext cx="6732241" cy="5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72"/>
                <a:gridCol w="1054639"/>
                <a:gridCol w="1217806"/>
                <a:gridCol w="1217806"/>
                <a:gridCol w="1084221"/>
                <a:gridCol w="776797"/>
              </a:tblGrid>
              <a:tr h="252028"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Apellido y</a:t>
                      </a:r>
                      <a:r>
                        <a:rPr lang="es-AR" sz="900" baseline="0" dirty="0" smtClean="0">
                          <a:solidFill>
                            <a:schemeClr val="tx1"/>
                          </a:solidFill>
                        </a:rPr>
                        <a:t> Nombres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Cargo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Teléfono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Observaciones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2413242" y="2420888"/>
            <a:ext cx="122265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3707904" y="2420888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4832415" y="2420888"/>
            <a:ext cx="1035729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>
            <a:off x="5955937" y="2420888"/>
            <a:ext cx="1208351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6" name="35 Imagen" descr="editar_g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4736" y="2808000"/>
            <a:ext cx="345243" cy="230426"/>
          </a:xfrm>
          <a:prstGeom prst="rect">
            <a:avLst/>
          </a:prstGeom>
        </p:spPr>
      </p:pic>
      <p:pic>
        <p:nvPicPr>
          <p:cNvPr id="37" name="36 Imagen" descr="editar_blanco.jpg"/>
          <p:cNvPicPr>
            <a:picLocks noChangeAspect="1"/>
          </p:cNvPicPr>
          <p:nvPr/>
        </p:nvPicPr>
        <p:blipFill>
          <a:blip r:embed="rId6" cstate="print"/>
          <a:srcRect t="26069"/>
          <a:stretch>
            <a:fillRect/>
          </a:stretch>
        </p:blipFill>
        <p:spPr>
          <a:xfrm>
            <a:off x="8350992" y="3140968"/>
            <a:ext cx="331091" cy="204217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7266384" y="2420888"/>
            <a:ext cx="105003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sp>
        <p:nvSpPr>
          <p:cNvPr id="39" name="Text Box 1693"/>
          <p:cNvSpPr txBox="1">
            <a:spLocks noChangeArrowheads="1"/>
          </p:cNvSpPr>
          <p:nvPr/>
        </p:nvSpPr>
        <p:spPr bwMode="auto">
          <a:xfrm>
            <a:off x="4932040" y="548680"/>
            <a:ext cx="3141663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Vista de consulta de Datos Generales</a:t>
            </a:r>
          </a:p>
          <a:p>
            <a:r>
              <a:rPr lang="es-AR" sz="1400" dirty="0" smtClean="0"/>
              <a:t>Permite agregar un responsable nuevo, editar uno ya cargado o eliminarlo.</a:t>
            </a:r>
            <a:endParaRPr lang="es-ES" sz="1400" dirty="0"/>
          </a:p>
        </p:txBody>
      </p:sp>
      <p:pic>
        <p:nvPicPr>
          <p:cNvPr id="44" name="43 Imagen" descr="eliminar_tach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39024" y="2808000"/>
            <a:ext cx="253456" cy="222885"/>
          </a:xfrm>
          <a:prstGeom prst="rect">
            <a:avLst/>
          </a:prstGeom>
        </p:spPr>
      </p:pic>
      <p:pic>
        <p:nvPicPr>
          <p:cNvPr id="45" name="44 Imagen" descr="eliminar_tach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39024" y="3096000"/>
            <a:ext cx="253456" cy="222885"/>
          </a:xfrm>
          <a:prstGeom prst="rect">
            <a:avLst/>
          </a:prstGeom>
        </p:spPr>
      </p:pic>
      <p:sp>
        <p:nvSpPr>
          <p:cNvPr id="40" name="39 CuadroTexto"/>
          <p:cNvSpPr txBox="1"/>
          <p:nvPr/>
        </p:nvSpPr>
        <p:spPr>
          <a:xfrm>
            <a:off x="2232248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55" name="54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56" name="55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57" name="15 Grupo"/>
            <p:cNvGrpSpPr/>
            <p:nvPr/>
          </p:nvGrpSpPr>
          <p:grpSpPr>
            <a:xfrm>
              <a:off x="18000" y="1916832"/>
              <a:ext cx="2177736" cy="216024"/>
              <a:chOff x="18000" y="4941168"/>
              <a:chExt cx="2108266" cy="216024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35496" y="4941168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66" name="65 Conector recto"/>
              <p:cNvCxnSpPr/>
              <p:nvPr/>
            </p:nvCxnSpPr>
            <p:spPr>
              <a:xfrm>
                <a:off x="18000" y="4941168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58 CuadroTexto"/>
            <p:cNvSpPr txBox="1"/>
            <p:nvPr/>
          </p:nvSpPr>
          <p:spPr>
            <a:xfrm>
              <a:off x="637200" y="2205444"/>
              <a:ext cx="15359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1" name="60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2" name="61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3" name="62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7959" r="35795" b="47959"/>
            <a:stretch>
              <a:fillRect/>
            </a:stretch>
          </p:blipFill>
          <p:spPr>
            <a:xfrm>
              <a:off x="0" y="3573016"/>
              <a:ext cx="2195736" cy="288032"/>
            </a:xfrm>
            <a:prstGeom prst="rect">
              <a:avLst/>
            </a:prstGeom>
          </p:spPr>
        </p:pic>
        <p:pic>
          <p:nvPicPr>
            <p:cNvPr id="64" name="63 Imagen" descr="menu_izquierdo_empresa_abierto_cierre.jpg"/>
            <p:cNvPicPr>
              <a:picLocks noChangeAspect="1"/>
            </p:cNvPicPr>
            <p:nvPr/>
          </p:nvPicPr>
          <p:blipFill>
            <a:blip r:embed="rId8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41" name="40 Elipse"/>
          <p:cNvSpPr/>
          <p:nvPr/>
        </p:nvSpPr>
        <p:spPr>
          <a:xfrm>
            <a:off x="8496000" y="2372400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Text Box 1693"/>
          <p:cNvSpPr txBox="1">
            <a:spLocks noChangeArrowheads="1"/>
          </p:cNvSpPr>
          <p:nvPr/>
        </p:nvSpPr>
        <p:spPr bwMode="auto">
          <a:xfrm>
            <a:off x="8316416" y="1681063"/>
            <a:ext cx="79208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1400" dirty="0" smtClean="0"/>
              <a:t>Agregar </a:t>
            </a:r>
            <a:endParaRPr lang="es-ES" sz="1400" dirty="0"/>
          </a:p>
        </p:txBody>
      </p:sp>
      <p:cxnSp>
        <p:nvCxnSpPr>
          <p:cNvPr id="46" name="45 Conector recto de flecha"/>
          <p:cNvCxnSpPr/>
          <p:nvPr/>
        </p:nvCxnSpPr>
        <p:spPr>
          <a:xfrm flipH="1">
            <a:off x="8748464" y="1988840"/>
            <a:ext cx="144016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Elipse"/>
          <p:cNvSpPr/>
          <p:nvPr/>
        </p:nvSpPr>
        <p:spPr>
          <a:xfrm>
            <a:off x="8388424" y="3068960"/>
            <a:ext cx="288032" cy="2880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9" name="Text Box 1693"/>
          <p:cNvSpPr txBox="1">
            <a:spLocks noChangeArrowheads="1"/>
          </p:cNvSpPr>
          <p:nvPr/>
        </p:nvSpPr>
        <p:spPr bwMode="auto">
          <a:xfrm>
            <a:off x="7452320" y="3356992"/>
            <a:ext cx="79208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Editar</a:t>
            </a:r>
            <a:endParaRPr lang="es-ES" sz="1400" dirty="0"/>
          </a:p>
        </p:txBody>
      </p:sp>
      <p:cxnSp>
        <p:nvCxnSpPr>
          <p:cNvPr id="50" name="49 Conector recto de flecha"/>
          <p:cNvCxnSpPr>
            <a:stCxn id="49" idx="3"/>
            <a:endCxn id="48" idx="3"/>
          </p:cNvCxnSpPr>
          <p:nvPr/>
        </p:nvCxnSpPr>
        <p:spPr>
          <a:xfrm flipV="1">
            <a:off x="8244408" y="3314811"/>
            <a:ext cx="186197" cy="19607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Elipse"/>
          <p:cNvSpPr/>
          <p:nvPr/>
        </p:nvSpPr>
        <p:spPr>
          <a:xfrm>
            <a:off x="8648400" y="3068960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Text Box 1693"/>
          <p:cNvSpPr txBox="1">
            <a:spLocks noChangeArrowheads="1"/>
          </p:cNvSpPr>
          <p:nvPr/>
        </p:nvSpPr>
        <p:spPr bwMode="auto">
          <a:xfrm>
            <a:off x="8100392" y="4077072"/>
            <a:ext cx="792088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Eliminar</a:t>
            </a:r>
            <a:endParaRPr lang="es-ES" sz="1400" dirty="0"/>
          </a:p>
        </p:txBody>
      </p:sp>
      <p:cxnSp>
        <p:nvCxnSpPr>
          <p:cNvPr id="67" name="66 Conector recto de flecha"/>
          <p:cNvCxnSpPr>
            <a:endCxn id="53" idx="4"/>
          </p:cNvCxnSpPr>
          <p:nvPr/>
        </p:nvCxnSpPr>
        <p:spPr>
          <a:xfrm flipV="1">
            <a:off x="8748464" y="3356992"/>
            <a:ext cx="43952" cy="72008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Rectángulo"/>
          <p:cNvSpPr/>
          <p:nvPr/>
        </p:nvSpPr>
        <p:spPr>
          <a:xfrm>
            <a:off x="8130480" y="2132856"/>
            <a:ext cx="1050032" cy="2160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b="1" dirty="0" smtClean="0">
                <a:solidFill>
                  <a:schemeClr val="tx1"/>
                </a:solidFill>
              </a:rPr>
              <a:t>Acciones</a:t>
            </a:r>
            <a:endParaRPr lang="es-AR" b="1" dirty="0"/>
          </a:p>
        </p:txBody>
      </p:sp>
      <p:sp>
        <p:nvSpPr>
          <p:cNvPr id="52" name="51 CuadroTexto"/>
          <p:cNvSpPr txBox="1"/>
          <p:nvPr/>
        </p:nvSpPr>
        <p:spPr>
          <a:xfrm>
            <a:off x="636583" y="191683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/>
              <a:t>Datos Generales</a:t>
            </a:r>
            <a:endParaRPr lang="es-A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1" animBg="1"/>
      <p:bldP spid="48" grpId="0" animBg="1"/>
      <p:bldP spid="49" grpId="0" animBg="1"/>
      <p:bldP spid="53" grpId="0" animBg="1"/>
      <p:bldP spid="54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572412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Datos Generales</a:t>
            </a:r>
            <a:endParaRPr lang="es-AR" b="1" dirty="0"/>
          </a:p>
        </p:txBody>
      </p:sp>
      <p:grpSp>
        <p:nvGrpSpPr>
          <p:cNvPr id="5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2267744" y="1772816"/>
            <a:ext cx="3400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Responsables para evacuar consultas sobre los cuadros</a:t>
            </a:r>
            <a:endParaRPr lang="es-AR" b="1" dirty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2376264" y="3299427"/>
          <a:ext cx="6660232" cy="6336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1561"/>
                <a:gridCol w="1117302"/>
                <a:gridCol w="1117302"/>
                <a:gridCol w="1289195"/>
                <a:gridCol w="1117302"/>
                <a:gridCol w="687570"/>
              </a:tblGrid>
              <a:tr h="267869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González José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Presidente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4888-1515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jose.gonzalez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869"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Perez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Responsable</a:t>
                      </a:r>
                      <a:r>
                        <a:rPr lang="es-AR" sz="900" baseline="0" dirty="0" smtClean="0"/>
                        <a:t> </a:t>
                      </a:r>
                      <a:r>
                        <a:rPr lang="es-AR" sz="900" dirty="0" smtClean="0"/>
                        <a:t>Contabilidad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4565-1234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lperez@gmail.com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339751" y="2132856"/>
          <a:ext cx="6703811" cy="77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41"/>
                <a:gridCol w="1050185"/>
                <a:gridCol w="1212663"/>
                <a:gridCol w="1212663"/>
                <a:gridCol w="1079642"/>
                <a:gridCol w="773517"/>
              </a:tblGrid>
              <a:tr h="252028"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Apellido y</a:t>
                      </a:r>
                      <a:r>
                        <a:rPr lang="es-AR" sz="900" baseline="0" dirty="0" smtClean="0">
                          <a:solidFill>
                            <a:schemeClr val="tx1"/>
                          </a:solidFill>
                        </a:rPr>
                        <a:t> Nombres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Cargo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Teléfono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Observaciones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2411760" y="2420888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3779912" y="2420888"/>
            <a:ext cx="79208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4788024" y="2420888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>
            <a:off x="6012160" y="2420888"/>
            <a:ext cx="100811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Rectángulo"/>
          <p:cNvSpPr/>
          <p:nvPr/>
        </p:nvSpPr>
        <p:spPr>
          <a:xfrm>
            <a:off x="7236296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pic>
        <p:nvPicPr>
          <p:cNvPr id="36" name="35 Imagen" descr="editar_g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2169" y="3323863"/>
            <a:ext cx="288032" cy="230426"/>
          </a:xfrm>
          <a:prstGeom prst="rect">
            <a:avLst/>
          </a:prstGeom>
        </p:spPr>
      </p:pic>
      <p:pic>
        <p:nvPicPr>
          <p:cNvPr id="37" name="36 Imagen" descr="editar_blanco.jpg"/>
          <p:cNvPicPr>
            <a:picLocks noChangeAspect="1"/>
          </p:cNvPicPr>
          <p:nvPr/>
        </p:nvPicPr>
        <p:blipFill>
          <a:blip r:embed="rId6" cstate="print"/>
          <a:srcRect t="26069"/>
          <a:stretch>
            <a:fillRect/>
          </a:stretch>
        </p:blipFill>
        <p:spPr>
          <a:xfrm>
            <a:off x="8388424" y="3656831"/>
            <a:ext cx="276225" cy="204217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2411760" y="2708920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900" dirty="0" smtClean="0">
                <a:solidFill>
                  <a:schemeClr val="tx1"/>
                </a:solidFill>
              </a:rPr>
              <a:t>García Pedro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779912" y="2708920"/>
            <a:ext cx="79208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900" dirty="0" smtClean="0">
                <a:solidFill>
                  <a:schemeClr val="tx1"/>
                </a:solidFill>
              </a:rPr>
              <a:t>Gerente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4788024" y="2708920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smtClean="0">
                <a:solidFill>
                  <a:schemeClr val="tx1"/>
                </a:solidFill>
              </a:rPr>
              <a:t>4444-5555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6012160" y="2708920"/>
            <a:ext cx="100811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900" dirty="0" err="1" smtClean="0">
                <a:solidFill>
                  <a:schemeClr val="tx1"/>
                </a:solidFill>
              </a:rPr>
              <a:t>pedrog@yahoo</a:t>
            </a:r>
            <a:endParaRPr lang="es-AR" sz="900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7236296" y="2708920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900" dirty="0" err="1" smtClean="0">
                <a:solidFill>
                  <a:schemeClr val="tx1"/>
                </a:solidFill>
              </a:rPr>
              <a:t>Resp</a:t>
            </a:r>
            <a:r>
              <a:rPr lang="es-AR" sz="900" dirty="0" smtClean="0">
                <a:solidFill>
                  <a:schemeClr val="tx1"/>
                </a:solidFill>
              </a:rPr>
              <a:t>. AIF</a:t>
            </a:r>
            <a:endParaRPr lang="es-AR" sz="900" dirty="0">
              <a:solidFill>
                <a:schemeClr val="tx1"/>
              </a:solidFill>
            </a:endParaRPr>
          </a:p>
        </p:txBody>
      </p:sp>
      <p:pic>
        <p:nvPicPr>
          <p:cNvPr id="43" name="42 Imagen" descr="aceptar_cancelar_blanc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2673102"/>
            <a:ext cx="523875" cy="323850"/>
          </a:xfrm>
          <a:prstGeom prst="rect">
            <a:avLst/>
          </a:prstGeom>
        </p:spPr>
      </p:pic>
      <p:pic>
        <p:nvPicPr>
          <p:cNvPr id="46" name="45 Imagen" descr="eliminar_tachi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04448" y="3333600"/>
            <a:ext cx="211455" cy="222885"/>
          </a:xfrm>
          <a:prstGeom prst="rect">
            <a:avLst/>
          </a:prstGeom>
        </p:spPr>
      </p:pic>
      <p:pic>
        <p:nvPicPr>
          <p:cNvPr id="47" name="46 Imagen" descr="eliminar_tachi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04448" y="3621600"/>
            <a:ext cx="211455" cy="222885"/>
          </a:xfrm>
          <a:prstGeom prst="rect">
            <a:avLst/>
          </a:prstGeom>
        </p:spPr>
      </p:pic>
      <p:sp>
        <p:nvSpPr>
          <p:cNvPr id="49" name="Text Box 1693"/>
          <p:cNvSpPr txBox="1">
            <a:spLocks noChangeArrowheads="1"/>
          </p:cNvSpPr>
          <p:nvPr/>
        </p:nvSpPr>
        <p:spPr bwMode="auto">
          <a:xfrm>
            <a:off x="4644008" y="1052736"/>
            <a:ext cx="314166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Ingresar un nuevo Responsable</a:t>
            </a:r>
            <a:endParaRPr lang="es-ES" sz="1400" dirty="0"/>
          </a:p>
        </p:txBody>
      </p:sp>
      <p:grpSp>
        <p:nvGrpSpPr>
          <p:cNvPr id="50" name="49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pic>
          <p:nvPicPr>
            <p:cNvPr id="61" name="60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r="35794" b="13653"/>
            <a:stretch>
              <a:fillRect/>
            </a:stretch>
          </p:blipFill>
          <p:spPr>
            <a:xfrm>
              <a:off x="0" y="764704"/>
              <a:ext cx="2195736" cy="6093296"/>
            </a:xfrm>
            <a:prstGeom prst="rect">
              <a:avLst/>
            </a:prstGeom>
          </p:spPr>
        </p:pic>
        <p:grpSp>
          <p:nvGrpSpPr>
            <p:cNvPr id="62" name="15 Grupo"/>
            <p:cNvGrpSpPr/>
            <p:nvPr/>
          </p:nvGrpSpPr>
          <p:grpSpPr>
            <a:xfrm>
              <a:off x="18000" y="1916832"/>
              <a:ext cx="2177736" cy="216024"/>
              <a:chOff x="18000" y="4941168"/>
              <a:chExt cx="2108266" cy="216024"/>
            </a:xfrm>
          </p:grpSpPr>
          <p:sp>
            <p:nvSpPr>
              <p:cNvPr id="70" name="69 Rectángulo"/>
              <p:cNvSpPr/>
              <p:nvPr/>
            </p:nvSpPr>
            <p:spPr>
              <a:xfrm>
                <a:off x="35496" y="4941168"/>
                <a:ext cx="2090770" cy="21602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1" name="70 Conector recto"/>
              <p:cNvCxnSpPr/>
              <p:nvPr/>
            </p:nvCxnSpPr>
            <p:spPr>
              <a:xfrm>
                <a:off x="18000" y="4941168"/>
                <a:ext cx="0" cy="216024"/>
              </a:xfrm>
              <a:prstGeom prst="line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63 CuadroTexto"/>
            <p:cNvSpPr txBox="1"/>
            <p:nvPr/>
          </p:nvSpPr>
          <p:spPr>
            <a:xfrm>
              <a:off x="637200" y="2205444"/>
              <a:ext cx="15359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Cuadro 10.2  – Cuenta AIF</a:t>
              </a:r>
              <a:endParaRPr lang="es-AR" sz="1400" dirty="0"/>
            </a:p>
          </p:txBody>
        </p:sp>
        <p:sp>
          <p:nvSpPr>
            <p:cNvPr id="65" name="64 CuadroTexto"/>
            <p:cNvSpPr txBox="1"/>
            <p:nvPr/>
          </p:nvSpPr>
          <p:spPr>
            <a:xfrm>
              <a:off x="637200" y="2565484"/>
              <a:ext cx="14606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dirty="0" smtClean="0"/>
                <a:t>Estados Contables y más</a:t>
              </a:r>
              <a:endParaRPr lang="es-AR" sz="1000" dirty="0"/>
            </a:p>
          </p:txBody>
        </p:sp>
        <p:pic>
          <p:nvPicPr>
            <p:cNvPr id="66" name="65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6122" r="51846" b="90816"/>
            <a:stretch>
              <a:fillRect/>
            </a:stretch>
          </p:blipFill>
          <p:spPr>
            <a:xfrm>
              <a:off x="-1" y="1556792"/>
              <a:ext cx="2195737" cy="288032"/>
            </a:xfrm>
            <a:prstGeom prst="rect">
              <a:avLst/>
            </a:prstGeom>
          </p:spPr>
        </p:pic>
        <p:pic>
          <p:nvPicPr>
            <p:cNvPr id="67" name="66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0816" r="51846" b="56123"/>
            <a:stretch>
              <a:fillRect/>
            </a:stretch>
          </p:blipFill>
          <p:spPr>
            <a:xfrm>
              <a:off x="-1" y="1196752"/>
              <a:ext cx="2195737" cy="288032"/>
            </a:xfrm>
            <a:prstGeom prst="rect">
              <a:avLst/>
            </a:prstGeom>
          </p:spPr>
        </p:pic>
        <p:pic>
          <p:nvPicPr>
            <p:cNvPr id="68" name="67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7959" r="35795" b="46939"/>
            <a:stretch>
              <a:fillRect/>
            </a:stretch>
          </p:blipFill>
          <p:spPr>
            <a:xfrm>
              <a:off x="0" y="3573016"/>
              <a:ext cx="2195736" cy="360040"/>
            </a:xfrm>
            <a:prstGeom prst="rect">
              <a:avLst/>
            </a:prstGeom>
          </p:spPr>
        </p:pic>
        <p:pic>
          <p:nvPicPr>
            <p:cNvPr id="69" name="68 Imagen" descr="menu_izquierdo_empresa_abierto_cierre.jpg"/>
            <p:cNvPicPr>
              <a:picLocks noChangeAspect="1"/>
            </p:cNvPicPr>
            <p:nvPr/>
          </p:nvPicPr>
          <p:blipFill>
            <a:blip r:embed="rId9" cstate="print"/>
            <a:srcRect t="43878" r="52441" b="35714"/>
            <a:stretch>
              <a:fillRect/>
            </a:stretch>
          </p:blipFill>
          <p:spPr>
            <a:xfrm>
              <a:off x="-2" y="2924944"/>
              <a:ext cx="2195738" cy="1944216"/>
            </a:xfrm>
            <a:prstGeom prst="rect">
              <a:avLst/>
            </a:prstGeom>
          </p:spPr>
        </p:pic>
      </p:grpSp>
      <p:sp>
        <p:nvSpPr>
          <p:cNvPr id="72" name="71 CuadroTexto"/>
          <p:cNvSpPr txBox="1"/>
          <p:nvPr/>
        </p:nvSpPr>
        <p:spPr>
          <a:xfrm>
            <a:off x="2232248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45" name="44 Elipse"/>
          <p:cNvSpPr/>
          <p:nvPr/>
        </p:nvSpPr>
        <p:spPr>
          <a:xfrm>
            <a:off x="8496000" y="2372400"/>
            <a:ext cx="288032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1" name="50 Conector recto de flecha"/>
          <p:cNvCxnSpPr>
            <a:endCxn id="45" idx="1"/>
          </p:cNvCxnSpPr>
          <p:nvPr/>
        </p:nvCxnSpPr>
        <p:spPr>
          <a:xfrm>
            <a:off x="7524328" y="1340768"/>
            <a:ext cx="1013853" cy="107381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Elipse"/>
          <p:cNvSpPr/>
          <p:nvPr/>
        </p:nvSpPr>
        <p:spPr>
          <a:xfrm>
            <a:off x="8648400" y="2708920"/>
            <a:ext cx="288032" cy="288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Text Box 1693"/>
          <p:cNvSpPr txBox="1">
            <a:spLocks noChangeArrowheads="1"/>
          </p:cNvSpPr>
          <p:nvPr/>
        </p:nvSpPr>
        <p:spPr bwMode="auto">
          <a:xfrm>
            <a:off x="8100392" y="3769295"/>
            <a:ext cx="7920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200" dirty="0" smtClean="0"/>
              <a:t>Cancelar</a:t>
            </a:r>
            <a:endParaRPr lang="es-ES" sz="1200" dirty="0"/>
          </a:p>
        </p:txBody>
      </p:sp>
      <p:cxnSp>
        <p:nvCxnSpPr>
          <p:cNvPr id="56" name="55 Conector recto de flecha"/>
          <p:cNvCxnSpPr>
            <a:endCxn id="54" idx="4"/>
          </p:cNvCxnSpPr>
          <p:nvPr/>
        </p:nvCxnSpPr>
        <p:spPr>
          <a:xfrm flipV="1">
            <a:off x="8748464" y="2996952"/>
            <a:ext cx="43952" cy="72008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Elipse"/>
          <p:cNvSpPr/>
          <p:nvPr/>
        </p:nvSpPr>
        <p:spPr>
          <a:xfrm>
            <a:off x="8388424" y="2708920"/>
            <a:ext cx="288032" cy="28803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Text Box 1693"/>
          <p:cNvSpPr txBox="1">
            <a:spLocks noChangeArrowheads="1"/>
          </p:cNvSpPr>
          <p:nvPr/>
        </p:nvSpPr>
        <p:spPr bwMode="auto">
          <a:xfrm>
            <a:off x="7236296" y="3429000"/>
            <a:ext cx="7920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200" dirty="0" smtClean="0"/>
              <a:t>Aceptar</a:t>
            </a:r>
            <a:endParaRPr lang="es-ES" sz="1200" dirty="0"/>
          </a:p>
        </p:txBody>
      </p:sp>
      <p:cxnSp>
        <p:nvCxnSpPr>
          <p:cNvPr id="59" name="58 Conector recto de flecha"/>
          <p:cNvCxnSpPr>
            <a:endCxn id="57" idx="4"/>
          </p:cNvCxnSpPr>
          <p:nvPr/>
        </p:nvCxnSpPr>
        <p:spPr>
          <a:xfrm flipV="1">
            <a:off x="7668344" y="2996952"/>
            <a:ext cx="864096" cy="43204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636583" y="1916832"/>
            <a:ext cx="10550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/>
              <a:t>Datos Generales</a:t>
            </a:r>
            <a:endParaRPr lang="es-A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3275856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232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87625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60240" y="1124744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Datos Generales</a:t>
            </a:r>
            <a:endParaRPr lang="es-AR" b="1" dirty="0"/>
          </a:p>
        </p:txBody>
      </p:sp>
      <p:grpSp>
        <p:nvGrpSpPr>
          <p:cNvPr id="5" name="23 Grupo"/>
          <p:cNvGrpSpPr/>
          <p:nvPr/>
        </p:nvGrpSpPr>
        <p:grpSpPr>
          <a:xfrm>
            <a:off x="2304256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2232248" y="1772816"/>
            <a:ext cx="3400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Responsables para evacuar consultas sobre los cuadros</a:t>
            </a:r>
            <a:endParaRPr lang="es-AR" b="1" dirty="0"/>
          </a:p>
        </p:txBody>
      </p:sp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304256" y="2132856"/>
          <a:ext cx="6739540" cy="5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70"/>
                <a:gridCol w="1055782"/>
                <a:gridCol w="1219126"/>
                <a:gridCol w="1219126"/>
                <a:gridCol w="1085397"/>
                <a:gridCol w="777639"/>
              </a:tblGrid>
              <a:tr h="252028"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Apellido y</a:t>
                      </a:r>
                      <a:r>
                        <a:rPr lang="es-AR" sz="900" baseline="0" dirty="0" smtClean="0">
                          <a:solidFill>
                            <a:schemeClr val="tx1"/>
                          </a:solidFill>
                        </a:rPr>
                        <a:t> Nombres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Cargo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Teléfono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Observaciones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2339752" y="2420888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3707904" y="2420888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4860032" y="2420888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>
            <a:off x="6012160" y="2420888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37 Rectángulo"/>
          <p:cNvSpPr/>
          <p:nvPr/>
        </p:nvSpPr>
        <p:spPr>
          <a:xfrm>
            <a:off x="7308304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0" name="69 CuadroTexto"/>
          <p:cNvSpPr txBox="1"/>
          <p:nvPr/>
        </p:nvSpPr>
        <p:spPr>
          <a:xfrm>
            <a:off x="2232248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49" name="Text Box 1693"/>
          <p:cNvSpPr txBox="1">
            <a:spLocks noChangeArrowheads="1"/>
          </p:cNvSpPr>
          <p:nvPr/>
        </p:nvSpPr>
        <p:spPr bwMode="auto">
          <a:xfrm>
            <a:off x="4572000" y="1124744"/>
            <a:ext cx="273630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Editar un Responsable ya cargado</a:t>
            </a:r>
            <a:endParaRPr lang="es-ES" sz="1400" dirty="0"/>
          </a:p>
        </p:txBody>
      </p:sp>
      <p:graphicFrame>
        <p:nvGraphicFramePr>
          <p:cNvPr id="59" name="58 Tabla"/>
          <p:cNvGraphicFramePr>
            <a:graphicFrameLocks noGrp="1"/>
          </p:cNvGraphicFramePr>
          <p:nvPr/>
        </p:nvGraphicFramePr>
        <p:xfrm>
          <a:off x="2339752" y="2847216"/>
          <a:ext cx="6695729" cy="7258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8658"/>
                <a:gridCol w="1123257"/>
                <a:gridCol w="1123257"/>
                <a:gridCol w="1296065"/>
                <a:gridCol w="1123257"/>
                <a:gridCol w="691235"/>
              </a:tblGrid>
              <a:tr h="360040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González José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Presidente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4888-1515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jose.gonzalez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Perez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Responsable</a:t>
                      </a:r>
                      <a:r>
                        <a:rPr lang="es-AR" sz="900" baseline="0" dirty="0" smtClean="0"/>
                        <a:t> </a:t>
                      </a:r>
                      <a:r>
                        <a:rPr lang="es-AR" sz="900" dirty="0" smtClean="0"/>
                        <a:t>Contabilidad</a:t>
                      </a:r>
                      <a:endParaRPr lang="es-A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4565-1234</a:t>
                      </a:r>
                      <a:endParaRPr lang="es-A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lperez@gmail.com</a:t>
                      </a:r>
                      <a:endParaRPr lang="es-A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6" name="35 Imagen" descr="editar_g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5001" y="2952016"/>
            <a:ext cx="288032" cy="230426"/>
          </a:xfrm>
          <a:prstGeom prst="rect">
            <a:avLst/>
          </a:prstGeom>
        </p:spPr>
      </p:pic>
      <p:pic>
        <p:nvPicPr>
          <p:cNvPr id="48" name="47 Imagen" descr="eliminar_tachi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1025" y="2952016"/>
            <a:ext cx="211455" cy="222885"/>
          </a:xfrm>
          <a:prstGeom prst="rect">
            <a:avLst/>
          </a:prstGeom>
        </p:spPr>
      </p:pic>
      <p:pic>
        <p:nvPicPr>
          <p:cNvPr id="55" name="54 Imagen" descr="editar_blanco.jpg"/>
          <p:cNvPicPr>
            <a:picLocks noChangeAspect="1"/>
          </p:cNvPicPr>
          <p:nvPr/>
        </p:nvPicPr>
        <p:blipFill>
          <a:blip r:embed="rId7" cstate="print"/>
          <a:srcRect t="26069"/>
          <a:stretch>
            <a:fillRect/>
          </a:stretch>
        </p:blipFill>
        <p:spPr>
          <a:xfrm>
            <a:off x="8465001" y="3368799"/>
            <a:ext cx="276225" cy="204217"/>
          </a:xfrm>
          <a:prstGeom prst="rect">
            <a:avLst/>
          </a:prstGeom>
        </p:spPr>
      </p:pic>
      <p:pic>
        <p:nvPicPr>
          <p:cNvPr id="56" name="55 Imagen" descr="eliminar_tachi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1025" y="3333568"/>
            <a:ext cx="211455" cy="222885"/>
          </a:xfrm>
          <a:prstGeom prst="rect">
            <a:avLst/>
          </a:prstGeom>
        </p:spPr>
      </p:pic>
      <p:sp>
        <p:nvSpPr>
          <p:cNvPr id="47" name="46 Elipse"/>
          <p:cNvSpPr/>
          <p:nvPr/>
        </p:nvSpPr>
        <p:spPr>
          <a:xfrm>
            <a:off x="8460432" y="3284984"/>
            <a:ext cx="288032" cy="28803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0" name="49 Conector recto de flecha"/>
          <p:cNvCxnSpPr>
            <a:stCxn id="49" idx="3"/>
            <a:endCxn id="47" idx="1"/>
          </p:cNvCxnSpPr>
          <p:nvPr/>
        </p:nvCxnSpPr>
        <p:spPr>
          <a:xfrm>
            <a:off x="7308304" y="1278633"/>
            <a:ext cx="1194309" cy="204853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41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grpSp>
          <p:nvGrpSpPr>
            <p:cNvPr id="45" name="44 Grupo"/>
            <p:cNvGrpSpPr/>
            <p:nvPr/>
          </p:nvGrpSpPr>
          <p:grpSpPr>
            <a:xfrm>
              <a:off x="-2" y="764704"/>
              <a:ext cx="2195738" cy="6093296"/>
              <a:chOff x="-2" y="764704"/>
              <a:chExt cx="2195738" cy="6093296"/>
            </a:xfrm>
          </p:grpSpPr>
          <p:pic>
            <p:nvPicPr>
              <p:cNvPr id="46" name="45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r="35794" b="13653"/>
              <a:stretch>
                <a:fillRect/>
              </a:stretch>
            </p:blipFill>
            <p:spPr>
              <a:xfrm>
                <a:off x="0" y="764704"/>
                <a:ext cx="2195736" cy="6093296"/>
              </a:xfrm>
              <a:prstGeom prst="rect">
                <a:avLst/>
              </a:prstGeom>
            </p:spPr>
          </p:pic>
          <p:grpSp>
            <p:nvGrpSpPr>
              <p:cNvPr id="60" name="15 Grupo"/>
              <p:cNvGrpSpPr/>
              <p:nvPr/>
            </p:nvGrpSpPr>
            <p:grpSpPr>
              <a:xfrm>
                <a:off x="18000" y="1916832"/>
                <a:ext cx="2177736" cy="216024"/>
                <a:chOff x="18000" y="4941168"/>
                <a:chExt cx="2108266" cy="216024"/>
              </a:xfrm>
            </p:grpSpPr>
            <p:sp>
              <p:nvSpPr>
                <p:cNvPr id="68" name="67 Rectángulo"/>
                <p:cNvSpPr/>
                <p:nvPr/>
              </p:nvSpPr>
              <p:spPr>
                <a:xfrm>
                  <a:off x="35496" y="4941168"/>
                  <a:ext cx="2090770" cy="216024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69" name="68 Conector recto"/>
                <p:cNvCxnSpPr/>
                <p:nvPr/>
              </p:nvCxnSpPr>
              <p:spPr>
                <a:xfrm>
                  <a:off x="18000" y="4941168"/>
                  <a:ext cx="0" cy="216024"/>
                </a:xfrm>
                <a:prstGeom prst="line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61 CuadroTexto"/>
              <p:cNvSpPr txBox="1"/>
              <p:nvPr/>
            </p:nvSpPr>
            <p:spPr>
              <a:xfrm>
                <a:off x="637200" y="2205444"/>
                <a:ext cx="15359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Cuadro 10.2  – Cuenta AIF</a:t>
                </a:r>
                <a:endParaRPr lang="es-AR" sz="1400" dirty="0"/>
              </a:p>
            </p:txBody>
          </p:sp>
          <p:sp>
            <p:nvSpPr>
              <p:cNvPr id="63" name="62 CuadroTexto"/>
              <p:cNvSpPr txBox="1"/>
              <p:nvPr/>
            </p:nvSpPr>
            <p:spPr>
              <a:xfrm>
                <a:off x="637200" y="2565484"/>
                <a:ext cx="14606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Estados Contables y más</a:t>
                </a:r>
                <a:endParaRPr lang="es-AR" sz="1000" dirty="0"/>
              </a:p>
            </p:txBody>
          </p:sp>
          <p:pic>
            <p:nvPicPr>
              <p:cNvPr id="64" name="63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6122" r="51846" b="90816"/>
              <a:stretch>
                <a:fillRect/>
              </a:stretch>
            </p:blipFill>
            <p:spPr>
              <a:xfrm>
                <a:off x="-1" y="155679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65" name="64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0816" r="51846" b="56123"/>
              <a:stretch>
                <a:fillRect/>
              </a:stretch>
            </p:blipFill>
            <p:spPr>
              <a:xfrm>
                <a:off x="-1" y="119675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66" name="65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7959" r="35795" b="47959"/>
              <a:stretch>
                <a:fillRect/>
              </a:stretch>
            </p:blipFill>
            <p:spPr>
              <a:xfrm>
                <a:off x="0" y="3573016"/>
                <a:ext cx="2195736" cy="288032"/>
              </a:xfrm>
              <a:prstGeom prst="rect">
                <a:avLst/>
              </a:prstGeom>
            </p:spPr>
          </p:pic>
          <p:pic>
            <p:nvPicPr>
              <p:cNvPr id="67" name="66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3878" r="52441" b="35714"/>
              <a:stretch>
                <a:fillRect/>
              </a:stretch>
            </p:blipFill>
            <p:spPr>
              <a:xfrm>
                <a:off x="-2" y="2924944"/>
                <a:ext cx="2195738" cy="1944216"/>
              </a:xfrm>
              <a:prstGeom prst="rect">
                <a:avLst/>
              </a:prstGeom>
            </p:spPr>
          </p:pic>
        </p:grpSp>
        <p:sp>
          <p:nvSpPr>
            <p:cNvPr id="41" name="40 CuadroTexto"/>
            <p:cNvSpPr txBox="1"/>
            <p:nvPr/>
          </p:nvSpPr>
          <p:spPr>
            <a:xfrm>
              <a:off x="636583" y="191683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/>
                <a:t>Datos Generales</a:t>
              </a:r>
              <a:endParaRPr lang="es-AR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3275856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232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6876256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60240" y="1124744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Datos Generales</a:t>
            </a:r>
            <a:endParaRPr lang="es-AR" b="1" dirty="0"/>
          </a:p>
        </p:txBody>
      </p:sp>
      <p:grpSp>
        <p:nvGrpSpPr>
          <p:cNvPr id="4" name="23 Grupo"/>
          <p:cNvGrpSpPr/>
          <p:nvPr/>
        </p:nvGrpSpPr>
        <p:grpSpPr>
          <a:xfrm>
            <a:off x="2304256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2232248" y="1772816"/>
            <a:ext cx="3400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Responsables para evacuar consultas sobre los cuadros</a:t>
            </a:r>
            <a:endParaRPr lang="es-AR" b="1" dirty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2340768" y="3212976"/>
          <a:ext cx="6695729" cy="28803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8658"/>
                <a:gridCol w="1123257"/>
                <a:gridCol w="1123257"/>
                <a:gridCol w="1296065"/>
                <a:gridCol w="1123257"/>
                <a:gridCol w="691235"/>
              </a:tblGrid>
              <a:tr h="288032"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CA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CA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CA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CA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CAE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rgbClr val="BCAEC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304256" y="2132856"/>
          <a:ext cx="6739540" cy="5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470"/>
                <a:gridCol w="1055782"/>
                <a:gridCol w="1219126"/>
                <a:gridCol w="1219126"/>
                <a:gridCol w="1085397"/>
                <a:gridCol w="777639"/>
              </a:tblGrid>
              <a:tr h="252028"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Apellido y</a:t>
                      </a:r>
                      <a:r>
                        <a:rPr lang="es-AR" sz="900" baseline="0" dirty="0" smtClean="0">
                          <a:solidFill>
                            <a:schemeClr val="tx1"/>
                          </a:solidFill>
                        </a:rPr>
                        <a:t> Nombres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Cargo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Teléfono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Observaciones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2339752" y="2420888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3707904" y="2420888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4860032" y="2420888"/>
            <a:ext cx="86409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>
            <a:off x="6012160" y="2420888"/>
            <a:ext cx="1080120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37 Rectángulo"/>
          <p:cNvSpPr/>
          <p:nvPr/>
        </p:nvSpPr>
        <p:spPr>
          <a:xfrm>
            <a:off x="7308304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5" name="34 Rectángulo"/>
          <p:cNvSpPr/>
          <p:nvPr/>
        </p:nvSpPr>
        <p:spPr>
          <a:xfrm>
            <a:off x="2376264" y="3279264"/>
            <a:ext cx="1008112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err="1" smtClean="0">
                <a:solidFill>
                  <a:schemeClr val="tx1"/>
                </a:solidFill>
              </a:rPr>
              <a:t>Perez</a:t>
            </a:r>
            <a:r>
              <a:rPr lang="es-AR" sz="900" dirty="0" smtClean="0">
                <a:solidFill>
                  <a:schemeClr val="tx1"/>
                </a:solidFill>
              </a:rPr>
              <a:t> Luis</a:t>
            </a:r>
          </a:p>
          <a:p>
            <a:endParaRPr lang="es-AR" dirty="0"/>
          </a:p>
        </p:txBody>
      </p:sp>
      <p:sp>
        <p:nvSpPr>
          <p:cNvPr id="39" name="38 Rectángulo"/>
          <p:cNvSpPr/>
          <p:nvPr/>
        </p:nvSpPr>
        <p:spPr>
          <a:xfrm>
            <a:off x="3707904" y="3279264"/>
            <a:ext cx="86409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err="1" smtClean="0">
                <a:solidFill>
                  <a:schemeClr val="tx1"/>
                </a:solidFill>
              </a:rPr>
              <a:t>Resp</a:t>
            </a:r>
            <a:r>
              <a:rPr lang="es-AR" sz="900" dirty="0" smtClean="0">
                <a:solidFill>
                  <a:schemeClr val="tx1"/>
                </a:solidFill>
              </a:rPr>
              <a:t>. </a:t>
            </a:r>
            <a:r>
              <a:rPr lang="es-AR" sz="900" dirty="0" err="1" smtClean="0">
                <a:solidFill>
                  <a:schemeClr val="tx1"/>
                </a:solidFill>
              </a:rPr>
              <a:t>Contab</a:t>
            </a:r>
            <a:r>
              <a:rPr lang="es-AR" sz="9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s-AR" dirty="0"/>
          </a:p>
        </p:txBody>
      </p:sp>
      <p:sp>
        <p:nvSpPr>
          <p:cNvPr id="40" name="39 Rectángulo"/>
          <p:cNvSpPr/>
          <p:nvPr/>
        </p:nvSpPr>
        <p:spPr>
          <a:xfrm>
            <a:off x="4860032" y="3279264"/>
            <a:ext cx="864096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smtClean="0">
                <a:solidFill>
                  <a:schemeClr val="tx1"/>
                </a:solidFill>
              </a:rPr>
              <a:t>4565-1234</a:t>
            </a:r>
          </a:p>
          <a:p>
            <a:pPr algn="ctr"/>
            <a:endParaRPr lang="es-AR" dirty="0"/>
          </a:p>
        </p:txBody>
      </p:sp>
      <p:sp>
        <p:nvSpPr>
          <p:cNvPr id="41" name="40 Rectángulo"/>
          <p:cNvSpPr/>
          <p:nvPr/>
        </p:nvSpPr>
        <p:spPr>
          <a:xfrm>
            <a:off x="6012160" y="3279264"/>
            <a:ext cx="1080120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AR" sz="900" dirty="0" smtClean="0">
                <a:solidFill>
                  <a:schemeClr val="tx1"/>
                </a:solidFill>
              </a:rPr>
              <a:t>lperez@gmail.com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7308304" y="3279264"/>
            <a:ext cx="936104" cy="2160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3" name="42 Imagen" descr="aceptar_cancelar_viol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5001" y="3309561"/>
            <a:ext cx="423292" cy="179085"/>
          </a:xfrm>
          <a:prstGeom prst="rect">
            <a:avLst/>
          </a:prstGeom>
        </p:spPr>
      </p:pic>
      <p:sp>
        <p:nvSpPr>
          <p:cNvPr id="70" name="69 CuadroTexto"/>
          <p:cNvSpPr txBox="1"/>
          <p:nvPr/>
        </p:nvSpPr>
        <p:spPr>
          <a:xfrm>
            <a:off x="2232248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sp>
        <p:nvSpPr>
          <p:cNvPr id="49" name="Text Box 1693"/>
          <p:cNvSpPr txBox="1">
            <a:spLocks noChangeArrowheads="1"/>
          </p:cNvSpPr>
          <p:nvPr/>
        </p:nvSpPr>
        <p:spPr bwMode="auto">
          <a:xfrm>
            <a:off x="4572000" y="1124744"/>
            <a:ext cx="273630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Editar un Responsable ya cargado</a:t>
            </a:r>
            <a:endParaRPr lang="es-ES" sz="1400" dirty="0"/>
          </a:p>
        </p:txBody>
      </p:sp>
      <p:graphicFrame>
        <p:nvGraphicFramePr>
          <p:cNvPr id="59" name="58 Tabla"/>
          <p:cNvGraphicFramePr>
            <a:graphicFrameLocks noGrp="1"/>
          </p:cNvGraphicFramePr>
          <p:nvPr/>
        </p:nvGraphicFramePr>
        <p:xfrm>
          <a:off x="2339752" y="2847216"/>
          <a:ext cx="6695729" cy="36004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8658"/>
                <a:gridCol w="1123257"/>
                <a:gridCol w="1123257"/>
                <a:gridCol w="1296065"/>
                <a:gridCol w="1123257"/>
                <a:gridCol w="691235"/>
              </a:tblGrid>
              <a:tr h="360040"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González José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Presidente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4888-1515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jose.gonzalez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" name="35 Imagen" descr="editar_gr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65001" y="2952016"/>
            <a:ext cx="288032" cy="230426"/>
          </a:xfrm>
          <a:prstGeom prst="rect">
            <a:avLst/>
          </a:prstGeom>
        </p:spPr>
      </p:pic>
      <p:pic>
        <p:nvPicPr>
          <p:cNvPr id="48" name="47 Imagen" descr="eliminar_tach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1025" y="2952016"/>
            <a:ext cx="211455" cy="222885"/>
          </a:xfrm>
          <a:prstGeom prst="rect">
            <a:avLst/>
          </a:prstGeom>
        </p:spPr>
      </p:pic>
      <p:sp>
        <p:nvSpPr>
          <p:cNvPr id="51" name="50 Elipse"/>
          <p:cNvSpPr/>
          <p:nvPr/>
        </p:nvSpPr>
        <p:spPr>
          <a:xfrm>
            <a:off x="8648400" y="3212976"/>
            <a:ext cx="288032" cy="28803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Text Box 1693"/>
          <p:cNvSpPr txBox="1">
            <a:spLocks noChangeArrowheads="1"/>
          </p:cNvSpPr>
          <p:nvPr/>
        </p:nvSpPr>
        <p:spPr bwMode="auto">
          <a:xfrm>
            <a:off x="8100392" y="4273351"/>
            <a:ext cx="7920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200" dirty="0" smtClean="0"/>
              <a:t>Cancelar</a:t>
            </a:r>
            <a:endParaRPr lang="es-ES" sz="1200" dirty="0"/>
          </a:p>
        </p:txBody>
      </p:sp>
      <p:cxnSp>
        <p:nvCxnSpPr>
          <p:cNvPr id="53" name="52 Conector recto de flecha"/>
          <p:cNvCxnSpPr>
            <a:endCxn id="51" idx="4"/>
          </p:cNvCxnSpPr>
          <p:nvPr/>
        </p:nvCxnSpPr>
        <p:spPr>
          <a:xfrm flipV="1">
            <a:off x="8748464" y="3501008"/>
            <a:ext cx="43952" cy="72008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Elipse"/>
          <p:cNvSpPr/>
          <p:nvPr/>
        </p:nvSpPr>
        <p:spPr>
          <a:xfrm>
            <a:off x="8388424" y="3212976"/>
            <a:ext cx="288032" cy="288032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Text Box 1693"/>
          <p:cNvSpPr txBox="1">
            <a:spLocks noChangeArrowheads="1"/>
          </p:cNvSpPr>
          <p:nvPr/>
        </p:nvSpPr>
        <p:spPr bwMode="auto">
          <a:xfrm>
            <a:off x="7236296" y="3933056"/>
            <a:ext cx="79208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200" dirty="0" smtClean="0"/>
              <a:t>Aceptar</a:t>
            </a:r>
            <a:endParaRPr lang="es-ES" sz="1200" dirty="0"/>
          </a:p>
        </p:txBody>
      </p:sp>
      <p:cxnSp>
        <p:nvCxnSpPr>
          <p:cNvPr id="58" name="57 Conector recto de flecha"/>
          <p:cNvCxnSpPr>
            <a:endCxn id="54" idx="4"/>
          </p:cNvCxnSpPr>
          <p:nvPr/>
        </p:nvCxnSpPr>
        <p:spPr>
          <a:xfrm flipV="1">
            <a:off x="7668344" y="3501008"/>
            <a:ext cx="864096" cy="43204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54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grpSp>
          <p:nvGrpSpPr>
            <p:cNvPr id="5" name="44 Grupo"/>
            <p:cNvGrpSpPr/>
            <p:nvPr/>
          </p:nvGrpSpPr>
          <p:grpSpPr>
            <a:xfrm>
              <a:off x="-2" y="764704"/>
              <a:ext cx="2195738" cy="6093296"/>
              <a:chOff x="-2" y="764704"/>
              <a:chExt cx="2195738" cy="6093296"/>
            </a:xfrm>
          </p:grpSpPr>
          <p:pic>
            <p:nvPicPr>
              <p:cNvPr id="46" name="45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r="35794" b="13653"/>
              <a:stretch>
                <a:fillRect/>
              </a:stretch>
            </p:blipFill>
            <p:spPr>
              <a:xfrm>
                <a:off x="0" y="764704"/>
                <a:ext cx="2195736" cy="6093296"/>
              </a:xfrm>
              <a:prstGeom prst="rect">
                <a:avLst/>
              </a:prstGeom>
            </p:spPr>
          </p:pic>
          <p:grpSp>
            <p:nvGrpSpPr>
              <p:cNvPr id="6" name="15 Grupo"/>
              <p:cNvGrpSpPr/>
              <p:nvPr/>
            </p:nvGrpSpPr>
            <p:grpSpPr>
              <a:xfrm>
                <a:off x="18000" y="1916832"/>
                <a:ext cx="2177736" cy="216024"/>
                <a:chOff x="18000" y="4941168"/>
                <a:chExt cx="2108266" cy="216024"/>
              </a:xfrm>
            </p:grpSpPr>
            <p:sp>
              <p:nvSpPr>
                <p:cNvPr id="68" name="67 Rectángulo"/>
                <p:cNvSpPr/>
                <p:nvPr/>
              </p:nvSpPr>
              <p:spPr>
                <a:xfrm>
                  <a:off x="35496" y="4941168"/>
                  <a:ext cx="2090770" cy="216024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69" name="68 Conector recto"/>
                <p:cNvCxnSpPr/>
                <p:nvPr/>
              </p:nvCxnSpPr>
              <p:spPr>
                <a:xfrm>
                  <a:off x="18000" y="4941168"/>
                  <a:ext cx="0" cy="216024"/>
                </a:xfrm>
                <a:prstGeom prst="line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61 CuadroTexto"/>
              <p:cNvSpPr txBox="1"/>
              <p:nvPr/>
            </p:nvSpPr>
            <p:spPr>
              <a:xfrm>
                <a:off x="637200" y="2205444"/>
                <a:ext cx="15359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Cuadro 10.2  – Cuenta AIF</a:t>
                </a:r>
                <a:endParaRPr lang="es-AR" sz="1400" dirty="0"/>
              </a:p>
            </p:txBody>
          </p:sp>
          <p:sp>
            <p:nvSpPr>
              <p:cNvPr id="63" name="62 CuadroTexto"/>
              <p:cNvSpPr txBox="1"/>
              <p:nvPr/>
            </p:nvSpPr>
            <p:spPr>
              <a:xfrm>
                <a:off x="637200" y="2565484"/>
                <a:ext cx="14606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Estados Contables y más</a:t>
                </a:r>
                <a:endParaRPr lang="es-AR" sz="1000" dirty="0"/>
              </a:p>
            </p:txBody>
          </p:sp>
          <p:pic>
            <p:nvPicPr>
              <p:cNvPr id="64" name="63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6122" r="51846" b="90816"/>
              <a:stretch>
                <a:fillRect/>
              </a:stretch>
            </p:blipFill>
            <p:spPr>
              <a:xfrm>
                <a:off x="-1" y="155679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65" name="64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0816" r="51846" b="56123"/>
              <a:stretch>
                <a:fillRect/>
              </a:stretch>
            </p:blipFill>
            <p:spPr>
              <a:xfrm>
                <a:off x="-1" y="119675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66" name="65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7959" r="35795" b="47959"/>
              <a:stretch>
                <a:fillRect/>
              </a:stretch>
            </p:blipFill>
            <p:spPr>
              <a:xfrm>
                <a:off x="0" y="3573016"/>
                <a:ext cx="2195736" cy="288032"/>
              </a:xfrm>
              <a:prstGeom prst="rect">
                <a:avLst/>
              </a:prstGeom>
            </p:spPr>
          </p:pic>
          <p:pic>
            <p:nvPicPr>
              <p:cNvPr id="67" name="66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3878" r="52441" b="35714"/>
              <a:stretch>
                <a:fillRect/>
              </a:stretch>
            </p:blipFill>
            <p:spPr>
              <a:xfrm>
                <a:off x="-2" y="2924944"/>
                <a:ext cx="2195738" cy="1944216"/>
              </a:xfrm>
              <a:prstGeom prst="rect">
                <a:avLst/>
              </a:prstGeom>
            </p:spPr>
          </p:pic>
        </p:grpSp>
        <p:sp>
          <p:nvSpPr>
            <p:cNvPr id="50" name="49 CuadroTexto"/>
            <p:cNvSpPr txBox="1"/>
            <p:nvPr/>
          </p:nvSpPr>
          <p:spPr>
            <a:xfrm>
              <a:off x="636583" y="191683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/>
                <a:t>Datos Generales</a:t>
              </a:r>
              <a:endParaRPr lang="es-AR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4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572412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Datos Generales</a:t>
            </a:r>
            <a:endParaRPr lang="es-AR" b="1" dirty="0"/>
          </a:p>
        </p:txBody>
      </p:sp>
      <p:grpSp>
        <p:nvGrpSpPr>
          <p:cNvPr id="5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2267744" y="1772816"/>
            <a:ext cx="3400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Responsables para evacuar consultas sobre los cuadros</a:t>
            </a:r>
            <a:endParaRPr lang="es-AR" b="1" dirty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2376264" y="2780928"/>
          <a:ext cx="6660232" cy="6336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1561"/>
                <a:gridCol w="1117302"/>
                <a:gridCol w="1117302"/>
                <a:gridCol w="1289195"/>
                <a:gridCol w="1117302"/>
                <a:gridCol w="687570"/>
              </a:tblGrid>
              <a:tr h="267869">
                <a:tc>
                  <a:txBody>
                    <a:bodyPr/>
                    <a:lstStyle/>
                    <a:p>
                      <a:r>
                        <a:rPr lang="es-AR" sz="900" smtClean="0"/>
                        <a:t>González </a:t>
                      </a:r>
                      <a:r>
                        <a:rPr lang="es-AR" sz="900" dirty="0" smtClean="0"/>
                        <a:t>José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Presidente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4888-1515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jose.gonzalez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869"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Perez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Responsable</a:t>
                      </a:r>
                      <a:r>
                        <a:rPr lang="es-AR" sz="900" baseline="0" dirty="0" smtClean="0"/>
                        <a:t> </a:t>
                      </a:r>
                      <a:r>
                        <a:rPr lang="es-AR" sz="900" dirty="0" smtClean="0"/>
                        <a:t>Contabilidad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4565-1234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lperez@gmail.com</a:t>
                      </a:r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339751" y="2132856"/>
          <a:ext cx="6703811" cy="5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41"/>
                <a:gridCol w="1050185"/>
                <a:gridCol w="1212663"/>
                <a:gridCol w="1212663"/>
                <a:gridCol w="1079642"/>
                <a:gridCol w="773517"/>
              </a:tblGrid>
              <a:tr h="252028"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Apellido y</a:t>
                      </a:r>
                      <a:r>
                        <a:rPr lang="es-AR" sz="900" baseline="0" dirty="0" smtClean="0">
                          <a:solidFill>
                            <a:schemeClr val="tx1"/>
                          </a:solidFill>
                        </a:rPr>
                        <a:t> Nombres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Cargo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Teléfono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Observaciones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2411760" y="2420888"/>
            <a:ext cx="129614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3779912" y="2420888"/>
            <a:ext cx="100811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4860032" y="2420888"/>
            <a:ext cx="1008112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>
            <a:off x="6012160" y="2420888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6" name="35 Imagen" descr="editar_g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2169" y="2819807"/>
            <a:ext cx="288032" cy="230426"/>
          </a:xfrm>
          <a:prstGeom prst="rect">
            <a:avLst/>
          </a:prstGeom>
        </p:spPr>
      </p:pic>
      <p:pic>
        <p:nvPicPr>
          <p:cNvPr id="37" name="36 Imagen" descr="editar_blanco.jpg"/>
          <p:cNvPicPr>
            <a:picLocks noChangeAspect="1"/>
          </p:cNvPicPr>
          <p:nvPr/>
        </p:nvPicPr>
        <p:blipFill>
          <a:blip r:embed="rId6" cstate="print"/>
          <a:srcRect t="26069"/>
          <a:stretch>
            <a:fillRect/>
          </a:stretch>
        </p:blipFill>
        <p:spPr>
          <a:xfrm>
            <a:off x="8388424" y="3152775"/>
            <a:ext cx="276225" cy="204217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7308304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grpSp>
        <p:nvGrpSpPr>
          <p:cNvPr id="55" name="54 Grupo"/>
          <p:cNvGrpSpPr/>
          <p:nvPr/>
        </p:nvGrpSpPr>
        <p:grpSpPr>
          <a:xfrm>
            <a:off x="3203848" y="3068960"/>
            <a:ext cx="4176464" cy="1440160"/>
            <a:chOff x="3203848" y="3068960"/>
            <a:chExt cx="4176464" cy="1440160"/>
          </a:xfrm>
        </p:grpSpPr>
        <p:sp>
          <p:nvSpPr>
            <p:cNvPr id="41" name="40 Rectángulo"/>
            <p:cNvSpPr/>
            <p:nvPr/>
          </p:nvSpPr>
          <p:spPr>
            <a:xfrm>
              <a:off x="3203848" y="3068960"/>
              <a:ext cx="4176464" cy="14401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>
                  <a:solidFill>
                    <a:schemeClr val="tx1"/>
                  </a:solidFill>
                </a:rPr>
                <a:t>¿Está seguro que desea eliminar el Responsable González José?</a:t>
              </a:r>
              <a:endParaRPr lang="es-AR" dirty="0">
                <a:solidFill>
                  <a:schemeClr val="tx1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7092280" y="3131676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>
                      <a:lumMod val="75000"/>
                    </a:schemeClr>
                  </a:solidFill>
                </a:rPr>
                <a:t>X</a:t>
              </a:r>
              <a:endParaRPr lang="es-AR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5508104" y="4221088"/>
              <a:ext cx="720080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>
                  <a:solidFill>
                    <a:schemeClr val="tx1"/>
                  </a:solidFill>
                </a:rPr>
                <a:t>Sí</a:t>
              </a:r>
              <a:endParaRPr lang="es-AR" dirty="0">
                <a:solidFill>
                  <a:schemeClr val="tx1"/>
                </a:solidFill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6372200" y="4221088"/>
              <a:ext cx="720080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 smtClean="0">
                  <a:solidFill>
                    <a:schemeClr val="tx1"/>
                  </a:solidFill>
                </a:rPr>
                <a:t>No</a:t>
              </a:r>
              <a:endParaRPr lang="es-AR" dirty="0">
                <a:solidFill>
                  <a:schemeClr val="tx1"/>
                </a:solidFill>
              </a:endParaRPr>
            </a:p>
          </p:txBody>
        </p:sp>
      </p:grpSp>
      <p:pic>
        <p:nvPicPr>
          <p:cNvPr id="47" name="46 Imagen" descr="eliminar_tach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6456" y="2819807"/>
            <a:ext cx="211455" cy="222885"/>
          </a:xfrm>
          <a:prstGeom prst="rect">
            <a:avLst/>
          </a:prstGeom>
        </p:spPr>
      </p:pic>
      <p:pic>
        <p:nvPicPr>
          <p:cNvPr id="48" name="47 Imagen" descr="eliminar_tach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6456" y="3107807"/>
            <a:ext cx="211455" cy="222885"/>
          </a:xfrm>
          <a:prstGeom prst="rect">
            <a:avLst/>
          </a:prstGeom>
        </p:spPr>
      </p:pic>
      <p:sp>
        <p:nvSpPr>
          <p:cNvPr id="71" name="70 CuadroTexto"/>
          <p:cNvSpPr txBox="1"/>
          <p:nvPr/>
        </p:nvSpPr>
        <p:spPr>
          <a:xfrm>
            <a:off x="2232248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pic>
        <p:nvPicPr>
          <p:cNvPr id="43" name="42 Imagen" descr="eliminar_tachi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39024" y="3096000"/>
            <a:ext cx="253456" cy="222885"/>
          </a:xfrm>
          <a:prstGeom prst="rect">
            <a:avLst/>
          </a:prstGeom>
        </p:spPr>
      </p:pic>
      <p:sp>
        <p:nvSpPr>
          <p:cNvPr id="49" name="Text Box 1693"/>
          <p:cNvSpPr txBox="1">
            <a:spLocks noChangeArrowheads="1"/>
          </p:cNvSpPr>
          <p:nvPr/>
        </p:nvSpPr>
        <p:spPr bwMode="auto">
          <a:xfrm>
            <a:off x="5292080" y="1052736"/>
            <a:ext cx="3528392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1400" dirty="0" smtClean="0"/>
              <a:t>Eliminar un Responsable cargado</a:t>
            </a:r>
            <a:endParaRPr lang="es-ES" sz="1400" dirty="0"/>
          </a:p>
        </p:txBody>
      </p:sp>
      <p:cxnSp>
        <p:nvCxnSpPr>
          <p:cNvPr id="50" name="49 Conector recto de flecha"/>
          <p:cNvCxnSpPr/>
          <p:nvPr/>
        </p:nvCxnSpPr>
        <p:spPr>
          <a:xfrm>
            <a:off x="7668344" y="1340768"/>
            <a:ext cx="1080120" cy="144016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Elipse"/>
          <p:cNvSpPr/>
          <p:nvPr/>
        </p:nvSpPr>
        <p:spPr>
          <a:xfrm>
            <a:off x="8648400" y="2780928"/>
            <a:ext cx="288032" cy="28803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3" name="52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grpSp>
          <p:nvGrpSpPr>
            <p:cNvPr id="59" name="58 Grupo"/>
            <p:cNvGrpSpPr/>
            <p:nvPr/>
          </p:nvGrpSpPr>
          <p:grpSpPr>
            <a:xfrm>
              <a:off x="-2" y="764704"/>
              <a:ext cx="2195738" cy="6093296"/>
              <a:chOff x="-2" y="764704"/>
              <a:chExt cx="2195738" cy="6093296"/>
            </a:xfrm>
          </p:grpSpPr>
          <p:pic>
            <p:nvPicPr>
              <p:cNvPr id="60" name="59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r="35794" b="13653"/>
              <a:stretch>
                <a:fillRect/>
              </a:stretch>
            </p:blipFill>
            <p:spPr>
              <a:xfrm>
                <a:off x="0" y="764704"/>
                <a:ext cx="2195736" cy="6093296"/>
              </a:xfrm>
              <a:prstGeom prst="rect">
                <a:avLst/>
              </a:prstGeom>
            </p:spPr>
          </p:pic>
          <p:grpSp>
            <p:nvGrpSpPr>
              <p:cNvPr id="61" name="15 Grupo"/>
              <p:cNvGrpSpPr/>
              <p:nvPr/>
            </p:nvGrpSpPr>
            <p:grpSpPr>
              <a:xfrm>
                <a:off x="18000" y="1916832"/>
                <a:ext cx="2177736" cy="216024"/>
                <a:chOff x="18000" y="4941168"/>
                <a:chExt cx="2108266" cy="216024"/>
              </a:xfrm>
            </p:grpSpPr>
            <p:sp>
              <p:nvSpPr>
                <p:cNvPr id="69" name="68 Rectángulo"/>
                <p:cNvSpPr/>
                <p:nvPr/>
              </p:nvSpPr>
              <p:spPr>
                <a:xfrm>
                  <a:off x="35496" y="4941168"/>
                  <a:ext cx="2090770" cy="216024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000" dirty="0"/>
                </a:p>
              </p:txBody>
            </p:sp>
            <p:cxnSp>
              <p:nvCxnSpPr>
                <p:cNvPr id="70" name="69 Conector recto"/>
                <p:cNvCxnSpPr/>
                <p:nvPr/>
              </p:nvCxnSpPr>
              <p:spPr>
                <a:xfrm>
                  <a:off x="18000" y="4941168"/>
                  <a:ext cx="0" cy="216024"/>
                </a:xfrm>
                <a:prstGeom prst="line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62 CuadroTexto"/>
              <p:cNvSpPr txBox="1"/>
              <p:nvPr/>
            </p:nvSpPr>
            <p:spPr>
              <a:xfrm>
                <a:off x="637200" y="2205444"/>
                <a:ext cx="15359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Cuadro 10.2  – Cuenta AIF</a:t>
                </a:r>
                <a:endParaRPr lang="es-AR" sz="1000" dirty="0"/>
              </a:p>
            </p:txBody>
          </p:sp>
          <p:sp>
            <p:nvSpPr>
              <p:cNvPr id="64" name="63 CuadroTexto"/>
              <p:cNvSpPr txBox="1"/>
              <p:nvPr/>
            </p:nvSpPr>
            <p:spPr>
              <a:xfrm>
                <a:off x="637200" y="2565484"/>
                <a:ext cx="14606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Estados Contables y más</a:t>
                </a:r>
                <a:endParaRPr lang="es-AR" sz="1000" dirty="0"/>
              </a:p>
            </p:txBody>
          </p:sp>
          <p:pic>
            <p:nvPicPr>
              <p:cNvPr id="65" name="64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6122" r="51846" b="90816"/>
              <a:stretch>
                <a:fillRect/>
              </a:stretch>
            </p:blipFill>
            <p:spPr>
              <a:xfrm>
                <a:off x="-1" y="155679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66" name="65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0816" r="51846" b="56123"/>
              <a:stretch>
                <a:fillRect/>
              </a:stretch>
            </p:blipFill>
            <p:spPr>
              <a:xfrm>
                <a:off x="-1" y="119675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67" name="66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7959" r="35795" b="47959"/>
              <a:stretch>
                <a:fillRect/>
              </a:stretch>
            </p:blipFill>
            <p:spPr>
              <a:xfrm>
                <a:off x="0" y="3573016"/>
                <a:ext cx="2195736" cy="288032"/>
              </a:xfrm>
              <a:prstGeom prst="rect">
                <a:avLst/>
              </a:prstGeom>
            </p:spPr>
          </p:pic>
          <p:pic>
            <p:nvPicPr>
              <p:cNvPr id="68" name="67 Imagen" descr="menu_izquierdo_empresa_abierto_cierre.jpg"/>
              <p:cNvPicPr>
                <a:picLocks noChangeAspect="1"/>
              </p:cNvPicPr>
              <p:nvPr/>
            </p:nvPicPr>
            <p:blipFill>
              <a:blip r:embed="rId8" cstate="print"/>
              <a:srcRect t="43878" r="52441" b="35714"/>
              <a:stretch>
                <a:fillRect/>
              </a:stretch>
            </p:blipFill>
            <p:spPr>
              <a:xfrm>
                <a:off x="-2" y="2924944"/>
                <a:ext cx="2195738" cy="1944216"/>
              </a:xfrm>
              <a:prstGeom prst="rect">
                <a:avLst/>
              </a:prstGeom>
            </p:spPr>
          </p:pic>
        </p:grpSp>
        <p:sp>
          <p:nvSpPr>
            <p:cNvPr id="52" name="51 CuadroTexto"/>
            <p:cNvSpPr txBox="1"/>
            <p:nvPr/>
          </p:nvSpPr>
          <p:spPr>
            <a:xfrm>
              <a:off x="636583" y="191683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/>
                <a:t>Datos Generales</a:t>
              </a:r>
              <a:endParaRPr lang="es-AR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_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123728" y="1514475"/>
            <a:ext cx="5868144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16832"/>
            <a:ext cx="57402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28901" r="19328"/>
          <a:stretch>
            <a:fillRect/>
          </a:stretch>
        </p:blipFill>
        <p:spPr bwMode="auto">
          <a:xfrm>
            <a:off x="2267744" y="1760190"/>
            <a:ext cx="572412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2195736" y="1124744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Datos Generales</a:t>
            </a:r>
            <a:endParaRPr lang="es-AR" b="1" dirty="0"/>
          </a:p>
        </p:txBody>
      </p:sp>
      <p:grpSp>
        <p:nvGrpSpPr>
          <p:cNvPr id="5" name="23 Grupo"/>
          <p:cNvGrpSpPr/>
          <p:nvPr/>
        </p:nvGrpSpPr>
        <p:grpSpPr>
          <a:xfrm>
            <a:off x="2339752" y="1412776"/>
            <a:ext cx="6732000" cy="369332"/>
            <a:chOff x="3347864" y="1412776"/>
            <a:chExt cx="5796136" cy="369332"/>
          </a:xfrm>
        </p:grpSpPr>
        <p:sp>
          <p:nvSpPr>
            <p:cNvPr id="25" name="24 Rectángulo"/>
            <p:cNvSpPr/>
            <p:nvPr/>
          </p:nvSpPr>
          <p:spPr>
            <a:xfrm>
              <a:off x="3347864" y="1484784"/>
              <a:ext cx="579613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200" b="1" dirty="0" smtClean="0">
                  <a:solidFill>
                    <a:schemeClr val="tx1"/>
                  </a:solidFill>
                </a:rPr>
                <a:t>Ejercicio 2017</a:t>
              </a:r>
              <a:endParaRPr lang="es-A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69585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&lt;</a:t>
              </a:r>
              <a:endParaRPr lang="es-AR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8376374" y="14127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&gt;</a:t>
              </a:r>
              <a:endParaRPr lang="es-AR" b="1" dirty="0"/>
            </a:p>
          </p:txBody>
        </p:sp>
      </p:grpSp>
      <p:sp>
        <p:nvSpPr>
          <p:cNvPr id="28" name="27 CuadroTexto"/>
          <p:cNvSpPr txBox="1"/>
          <p:nvPr/>
        </p:nvSpPr>
        <p:spPr>
          <a:xfrm>
            <a:off x="2267744" y="1772816"/>
            <a:ext cx="3400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100" b="1" dirty="0" smtClean="0"/>
              <a:t>Responsables para evacuar consultas sobre los cuadros</a:t>
            </a:r>
            <a:endParaRPr lang="es-AR" b="1" dirty="0"/>
          </a:p>
        </p:txBody>
      </p:sp>
      <p:graphicFrame>
        <p:nvGraphicFramePr>
          <p:cNvPr id="29" name="28 Tabla"/>
          <p:cNvGraphicFramePr>
            <a:graphicFrameLocks noGrp="1"/>
          </p:cNvGraphicFramePr>
          <p:nvPr/>
        </p:nvGraphicFramePr>
        <p:xfrm>
          <a:off x="2376264" y="2780928"/>
          <a:ext cx="6660232" cy="3657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331561"/>
                <a:gridCol w="1117302"/>
                <a:gridCol w="1117302"/>
                <a:gridCol w="1289195"/>
                <a:gridCol w="1117302"/>
                <a:gridCol w="687570"/>
              </a:tblGrid>
              <a:tr h="267869">
                <a:tc>
                  <a:txBody>
                    <a:bodyPr/>
                    <a:lstStyle/>
                    <a:p>
                      <a:r>
                        <a:rPr lang="es-AR" sz="900" dirty="0" err="1" smtClean="0"/>
                        <a:t>Perez</a:t>
                      </a:r>
                      <a:r>
                        <a:rPr lang="es-AR" sz="900" baseline="0" dirty="0" smtClean="0"/>
                        <a:t> Luis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Responsable</a:t>
                      </a:r>
                      <a:r>
                        <a:rPr lang="es-AR" sz="900" baseline="0" dirty="0" smtClean="0"/>
                        <a:t> </a:t>
                      </a:r>
                      <a:r>
                        <a:rPr lang="es-AR" sz="900" dirty="0" smtClean="0"/>
                        <a:t>Contabilidad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4565-1234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/>
                        <a:t>lperez@gmail.com</a:t>
                      </a:r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29 Tabla"/>
          <p:cNvGraphicFramePr>
            <a:graphicFrameLocks noGrp="1"/>
          </p:cNvGraphicFramePr>
          <p:nvPr/>
        </p:nvGraphicFramePr>
        <p:xfrm>
          <a:off x="2339751" y="2132856"/>
          <a:ext cx="6703811" cy="51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141"/>
                <a:gridCol w="1050185"/>
                <a:gridCol w="1212663"/>
                <a:gridCol w="1212663"/>
                <a:gridCol w="1079642"/>
                <a:gridCol w="773517"/>
              </a:tblGrid>
              <a:tr h="252028"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Apellido y</a:t>
                      </a:r>
                      <a:r>
                        <a:rPr lang="es-AR" sz="900" baseline="0" dirty="0" smtClean="0">
                          <a:solidFill>
                            <a:schemeClr val="tx1"/>
                          </a:solidFill>
                        </a:rPr>
                        <a:t> Nombres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Cargo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Teléfono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E-Mail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Observaciones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900" dirty="0" smtClean="0">
                          <a:solidFill>
                            <a:schemeClr val="tx1"/>
                          </a:solidFill>
                        </a:rPr>
                        <a:t>Acciones</a:t>
                      </a:r>
                      <a:endParaRPr lang="es-AR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28"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AR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1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es-AR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30 Rectángulo"/>
          <p:cNvSpPr/>
          <p:nvPr/>
        </p:nvSpPr>
        <p:spPr>
          <a:xfrm>
            <a:off x="2411760" y="2420888"/>
            <a:ext cx="1224136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3779912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Rectángulo"/>
          <p:cNvSpPr/>
          <p:nvPr/>
        </p:nvSpPr>
        <p:spPr>
          <a:xfrm>
            <a:off x="4860032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"/>
          <p:cNvSpPr/>
          <p:nvPr/>
        </p:nvSpPr>
        <p:spPr>
          <a:xfrm>
            <a:off x="6012160" y="2420888"/>
            <a:ext cx="1152128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6" name="35 Imagen" descr="editar_gr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16738" y="2808000"/>
            <a:ext cx="288032" cy="230426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7308304" y="2420888"/>
            <a:ext cx="936104" cy="216024"/>
          </a:xfrm>
          <a:prstGeom prst="rect">
            <a:avLst/>
          </a:prstGeom>
          <a:noFill/>
          <a:ln w="127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0</a:t>
            </a:r>
            <a:endParaRPr lang="es-AR" dirty="0"/>
          </a:p>
        </p:txBody>
      </p:sp>
      <p:sp>
        <p:nvSpPr>
          <p:cNvPr id="39" name="Text Box 1693"/>
          <p:cNvSpPr txBox="1">
            <a:spLocks noChangeArrowheads="1"/>
          </p:cNvSpPr>
          <p:nvPr/>
        </p:nvSpPr>
        <p:spPr bwMode="auto">
          <a:xfrm>
            <a:off x="5148064" y="980728"/>
            <a:ext cx="314166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AR" sz="1400" dirty="0" smtClean="0"/>
              <a:t>Responsable eliminado</a:t>
            </a:r>
            <a:endParaRPr lang="es-ES" sz="1400" dirty="0"/>
          </a:p>
        </p:txBody>
      </p:sp>
      <p:pic>
        <p:nvPicPr>
          <p:cNvPr id="37" name="36 Imagen" descr="eliminar_tachi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1025" y="2826000"/>
            <a:ext cx="211455" cy="222885"/>
          </a:xfrm>
          <a:prstGeom prst="rect">
            <a:avLst/>
          </a:prstGeom>
        </p:spPr>
      </p:pic>
      <p:sp>
        <p:nvSpPr>
          <p:cNvPr id="65" name="64 CuadroTexto"/>
          <p:cNvSpPr txBox="1"/>
          <p:nvPr/>
        </p:nvSpPr>
        <p:spPr>
          <a:xfrm>
            <a:off x="2232248" y="764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Nombre de la Empresa, Fondo u Otro Ente</a:t>
            </a:r>
            <a:br>
              <a:rPr lang="es-AR" sz="1000" b="1" dirty="0" smtClean="0"/>
            </a:br>
            <a:r>
              <a:rPr lang="es-AR" sz="1000" b="1" dirty="0" err="1" smtClean="0"/>
              <a:t>Cuit</a:t>
            </a:r>
            <a:r>
              <a:rPr lang="es-AR" sz="1000" b="1" dirty="0" smtClean="0"/>
              <a:t>: ZZ-XXXXXXXXXX-Y</a:t>
            </a:r>
            <a:endParaRPr lang="es-AR" sz="1000" dirty="0"/>
          </a:p>
        </p:txBody>
      </p:sp>
      <p:grpSp>
        <p:nvGrpSpPr>
          <p:cNvPr id="83" name="82 Grupo"/>
          <p:cNvGrpSpPr/>
          <p:nvPr/>
        </p:nvGrpSpPr>
        <p:grpSpPr>
          <a:xfrm>
            <a:off x="-2" y="764704"/>
            <a:ext cx="2195738" cy="6093296"/>
            <a:chOff x="-2" y="764704"/>
            <a:chExt cx="2195738" cy="6093296"/>
          </a:xfrm>
        </p:grpSpPr>
        <p:grpSp>
          <p:nvGrpSpPr>
            <p:cNvPr id="71" name="70 Grupo"/>
            <p:cNvGrpSpPr/>
            <p:nvPr/>
          </p:nvGrpSpPr>
          <p:grpSpPr>
            <a:xfrm>
              <a:off x="-2" y="764704"/>
              <a:ext cx="2195738" cy="6093296"/>
              <a:chOff x="-2" y="764704"/>
              <a:chExt cx="2195738" cy="6093296"/>
            </a:xfrm>
          </p:grpSpPr>
          <p:pic>
            <p:nvPicPr>
              <p:cNvPr id="72" name="71 Imagen" descr="menu_izquierdo_empresa_abierto_cierre.jpg"/>
              <p:cNvPicPr>
                <a:picLocks noChangeAspect="1"/>
              </p:cNvPicPr>
              <p:nvPr/>
            </p:nvPicPr>
            <p:blipFill>
              <a:blip r:embed="rId7" cstate="print"/>
              <a:srcRect r="35794" b="13653"/>
              <a:stretch>
                <a:fillRect/>
              </a:stretch>
            </p:blipFill>
            <p:spPr>
              <a:xfrm>
                <a:off x="0" y="764704"/>
                <a:ext cx="2195736" cy="6093296"/>
              </a:xfrm>
              <a:prstGeom prst="rect">
                <a:avLst/>
              </a:prstGeom>
            </p:spPr>
          </p:pic>
          <p:grpSp>
            <p:nvGrpSpPr>
              <p:cNvPr id="73" name="15 Grupo"/>
              <p:cNvGrpSpPr/>
              <p:nvPr/>
            </p:nvGrpSpPr>
            <p:grpSpPr>
              <a:xfrm>
                <a:off x="18000" y="1916832"/>
                <a:ext cx="2177736" cy="216024"/>
                <a:chOff x="18000" y="4941168"/>
                <a:chExt cx="2108266" cy="216024"/>
              </a:xfrm>
            </p:grpSpPr>
            <p:sp>
              <p:nvSpPr>
                <p:cNvPr id="80" name="79 Rectángulo"/>
                <p:cNvSpPr/>
                <p:nvPr/>
              </p:nvSpPr>
              <p:spPr>
                <a:xfrm>
                  <a:off x="35496" y="4941168"/>
                  <a:ext cx="2090770" cy="216024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sz="1000" dirty="0"/>
                </a:p>
              </p:txBody>
            </p:sp>
            <p:cxnSp>
              <p:nvCxnSpPr>
                <p:cNvPr id="81" name="80 Conector recto"/>
                <p:cNvCxnSpPr/>
                <p:nvPr/>
              </p:nvCxnSpPr>
              <p:spPr>
                <a:xfrm>
                  <a:off x="18000" y="4941168"/>
                  <a:ext cx="0" cy="216024"/>
                </a:xfrm>
                <a:prstGeom prst="line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73 CuadroTexto"/>
              <p:cNvSpPr txBox="1"/>
              <p:nvPr/>
            </p:nvSpPr>
            <p:spPr>
              <a:xfrm>
                <a:off x="637200" y="2205444"/>
                <a:ext cx="153599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Cuadro 10.2  – Cuenta AIF</a:t>
                </a:r>
                <a:endParaRPr lang="es-AR" sz="1000" dirty="0"/>
              </a:p>
            </p:txBody>
          </p:sp>
          <p:sp>
            <p:nvSpPr>
              <p:cNvPr id="75" name="74 CuadroTexto"/>
              <p:cNvSpPr txBox="1"/>
              <p:nvPr/>
            </p:nvSpPr>
            <p:spPr>
              <a:xfrm>
                <a:off x="637200" y="2565484"/>
                <a:ext cx="14606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000" dirty="0" smtClean="0"/>
                  <a:t>Estados Contables y más</a:t>
                </a:r>
                <a:endParaRPr lang="es-AR" sz="1000" dirty="0"/>
              </a:p>
            </p:txBody>
          </p:sp>
          <p:pic>
            <p:nvPicPr>
              <p:cNvPr id="76" name="75 Imagen" descr="menu_izquierdo_empresa_abierto_cierre.jpg"/>
              <p:cNvPicPr>
                <a:picLocks noChangeAspect="1"/>
              </p:cNvPicPr>
              <p:nvPr/>
            </p:nvPicPr>
            <p:blipFill>
              <a:blip r:embed="rId7" cstate="print"/>
              <a:srcRect t="6122" r="51846" b="90816"/>
              <a:stretch>
                <a:fillRect/>
              </a:stretch>
            </p:blipFill>
            <p:spPr>
              <a:xfrm>
                <a:off x="-1" y="155679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77" name="76 Imagen" descr="menu_izquierdo_empresa_abierto_cierre.jpg"/>
              <p:cNvPicPr>
                <a:picLocks noChangeAspect="1"/>
              </p:cNvPicPr>
              <p:nvPr/>
            </p:nvPicPr>
            <p:blipFill>
              <a:blip r:embed="rId7" cstate="print"/>
              <a:srcRect t="40816" r="51846" b="56123"/>
              <a:stretch>
                <a:fillRect/>
              </a:stretch>
            </p:blipFill>
            <p:spPr>
              <a:xfrm>
                <a:off x="-1" y="1196752"/>
                <a:ext cx="2195737" cy="288032"/>
              </a:xfrm>
              <a:prstGeom prst="rect">
                <a:avLst/>
              </a:prstGeom>
            </p:spPr>
          </p:pic>
          <p:pic>
            <p:nvPicPr>
              <p:cNvPr id="78" name="77 Imagen" descr="menu_izquierdo_empresa_abierto_cierre.jpg"/>
              <p:cNvPicPr>
                <a:picLocks noChangeAspect="1"/>
              </p:cNvPicPr>
              <p:nvPr/>
            </p:nvPicPr>
            <p:blipFill>
              <a:blip r:embed="rId7" cstate="print"/>
              <a:srcRect t="47959" r="35795" b="47959"/>
              <a:stretch>
                <a:fillRect/>
              </a:stretch>
            </p:blipFill>
            <p:spPr>
              <a:xfrm>
                <a:off x="0" y="3573016"/>
                <a:ext cx="2195736" cy="288032"/>
              </a:xfrm>
              <a:prstGeom prst="rect">
                <a:avLst/>
              </a:prstGeom>
            </p:spPr>
          </p:pic>
          <p:pic>
            <p:nvPicPr>
              <p:cNvPr id="79" name="78 Imagen" descr="menu_izquierdo_empresa_abierto_cierre.jpg"/>
              <p:cNvPicPr>
                <a:picLocks noChangeAspect="1"/>
              </p:cNvPicPr>
              <p:nvPr/>
            </p:nvPicPr>
            <p:blipFill>
              <a:blip r:embed="rId7" cstate="print"/>
              <a:srcRect t="43878" r="52441" b="35714"/>
              <a:stretch>
                <a:fillRect/>
              </a:stretch>
            </p:blipFill>
            <p:spPr>
              <a:xfrm>
                <a:off x="-2" y="2924944"/>
                <a:ext cx="2195738" cy="1944216"/>
              </a:xfrm>
              <a:prstGeom prst="rect">
                <a:avLst/>
              </a:prstGeom>
            </p:spPr>
          </p:pic>
        </p:grpSp>
        <p:sp>
          <p:nvSpPr>
            <p:cNvPr id="82" name="81 CuadroTexto"/>
            <p:cNvSpPr txBox="1"/>
            <p:nvPr/>
          </p:nvSpPr>
          <p:spPr>
            <a:xfrm>
              <a:off x="636583" y="1916832"/>
              <a:ext cx="10550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00" b="1" dirty="0" smtClean="0"/>
                <a:t>Datos Generales</a:t>
              </a:r>
              <a:endParaRPr lang="es-AR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5945</Words>
  <Application>Microsoft Office PowerPoint</Application>
  <PresentationFormat>Presentación en pantalla (4:3)</PresentationFormat>
  <Paragraphs>3059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evagon</dc:creator>
  <cp:lastModifiedBy>evagon</cp:lastModifiedBy>
  <cp:revision>266</cp:revision>
  <dcterms:created xsi:type="dcterms:W3CDTF">2017-10-11T14:54:58Z</dcterms:created>
  <dcterms:modified xsi:type="dcterms:W3CDTF">2017-12-12T17:49:45Z</dcterms:modified>
</cp:coreProperties>
</file>