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6" r:id="rId1"/>
  </p:sldMasterIdLst>
  <p:notesMasterIdLst>
    <p:notesMasterId r:id="rId29"/>
  </p:notesMasterIdLst>
  <p:handoutMasterIdLst>
    <p:handoutMasterId r:id="rId30"/>
  </p:handoutMasterIdLst>
  <p:sldIdLst>
    <p:sldId id="256" r:id="rId2"/>
    <p:sldId id="328" r:id="rId3"/>
    <p:sldId id="334" r:id="rId4"/>
    <p:sldId id="332" r:id="rId5"/>
    <p:sldId id="333" r:id="rId6"/>
    <p:sldId id="331" r:id="rId7"/>
    <p:sldId id="336" r:id="rId8"/>
    <p:sldId id="312" r:id="rId9"/>
    <p:sldId id="330" r:id="rId10"/>
    <p:sldId id="277" r:id="rId11"/>
    <p:sldId id="305" r:id="rId12"/>
    <p:sldId id="317" r:id="rId13"/>
    <p:sldId id="315" r:id="rId14"/>
    <p:sldId id="309" r:id="rId15"/>
    <p:sldId id="337" r:id="rId16"/>
    <p:sldId id="338" r:id="rId17"/>
    <p:sldId id="340" r:id="rId18"/>
    <p:sldId id="341" r:id="rId19"/>
    <p:sldId id="282" r:id="rId20"/>
    <p:sldId id="335" r:id="rId21"/>
    <p:sldId id="342" r:id="rId22"/>
    <p:sldId id="259" r:id="rId23"/>
    <p:sldId id="286" r:id="rId24"/>
    <p:sldId id="260" r:id="rId25"/>
    <p:sldId id="265" r:id="rId26"/>
    <p:sldId id="261" r:id="rId27"/>
    <p:sldId id="290" r:id="rId28"/>
  </p:sldIdLst>
  <p:sldSz cx="9144000" cy="6858000" type="screen4x3"/>
  <p:notesSz cx="6797675" cy="9928225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07" autoAdjust="0"/>
    <p:restoredTop sz="91543" autoAdjust="0"/>
  </p:normalViewPr>
  <p:slideViewPr>
    <p:cSldViewPr>
      <p:cViewPr varScale="1">
        <p:scale>
          <a:sx n="107" d="100"/>
          <a:sy n="107" d="100"/>
        </p:scale>
        <p:origin x="-173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2844" y="-9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275" cy="49675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49862" y="0"/>
            <a:ext cx="2946275" cy="49675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D8D896-244D-4E53-A717-5FC5C2925DD0}" type="datetimeFigureOut">
              <a:rPr lang="es-AR" smtClean="0"/>
              <a:t>19/12/2019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9429779"/>
            <a:ext cx="2946275" cy="4967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49862" y="9429779"/>
            <a:ext cx="2946275" cy="4967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6A881E-EDE0-433B-A9AA-D679E3AE998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093105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275" cy="49675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49862" y="0"/>
            <a:ext cx="2946275" cy="49675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981036-0073-478A-ABD2-2A5D24A49CD4}" type="datetimeFigureOut">
              <a:rPr lang="es-AR" smtClean="0"/>
              <a:t>19/12/2019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0383" y="4716585"/>
            <a:ext cx="5436909" cy="44673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429779"/>
            <a:ext cx="2946275" cy="4967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49862" y="9429779"/>
            <a:ext cx="2946275" cy="4967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307EE3-142C-4E9D-8479-9A3C6A4A7D0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153511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7EE3-142C-4E9D-8479-9A3C6A4A7D00}" type="slidenum">
              <a:rPr lang="es-AR" smtClean="0"/>
              <a:t>1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093178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7EE3-142C-4E9D-8479-9A3C6A4A7D00}" type="slidenum">
              <a:rPr lang="es-AR" smtClean="0"/>
              <a:t>10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179963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7EE3-142C-4E9D-8479-9A3C6A4A7D00}" type="slidenum">
              <a:rPr lang="es-AR" smtClean="0"/>
              <a:t>11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179963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7EE3-142C-4E9D-8479-9A3C6A4A7D00}" type="slidenum">
              <a:rPr lang="es-AR" smtClean="0"/>
              <a:t>12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179963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7EE3-142C-4E9D-8479-9A3C6A4A7D00}" type="slidenum">
              <a:rPr lang="es-AR" smtClean="0"/>
              <a:t>13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179963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7EE3-142C-4E9D-8479-9A3C6A4A7D00}" type="slidenum">
              <a:rPr lang="es-AR" smtClean="0"/>
              <a:t>14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179963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7EE3-142C-4E9D-8479-9A3C6A4A7D00}" type="slidenum">
              <a:rPr lang="es-AR" smtClean="0"/>
              <a:t>15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8247368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7EE3-142C-4E9D-8479-9A3C6A4A7D00}" type="slidenum">
              <a:rPr lang="es-AR" smtClean="0"/>
              <a:t>16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8247368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7EE3-142C-4E9D-8479-9A3C6A4A7D00}" type="slidenum">
              <a:rPr lang="es-AR" smtClean="0"/>
              <a:t>17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8247368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7EE3-142C-4E9D-8479-9A3C6A4A7D00}" type="slidenum">
              <a:rPr lang="es-AR" smtClean="0"/>
              <a:t>18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8247368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7EE3-142C-4E9D-8479-9A3C6A4A7D00}" type="slidenum">
              <a:rPr lang="es-AR" smtClean="0"/>
              <a:t>19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824736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7EE3-142C-4E9D-8479-9A3C6A4A7D00}" type="slidenum">
              <a:rPr lang="es-AR" smtClean="0"/>
              <a:t>2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8247368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7EE3-142C-4E9D-8479-9A3C6A4A7D00}" type="slidenum">
              <a:rPr lang="es-AR" smtClean="0"/>
              <a:t>20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4960430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7EE3-142C-4E9D-8479-9A3C6A4A7D00}" type="slidenum">
              <a:rPr lang="es-AR" smtClean="0"/>
              <a:t>21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4960430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7EE3-142C-4E9D-8479-9A3C6A4A7D00}" type="slidenum">
              <a:rPr lang="es-AR" smtClean="0"/>
              <a:t>22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669821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7EE3-142C-4E9D-8479-9A3C6A4A7D00}" type="slidenum">
              <a:rPr lang="es-AR" smtClean="0"/>
              <a:t>23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244816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7EE3-142C-4E9D-8479-9A3C6A4A7D00}" type="slidenum">
              <a:rPr lang="es-AR" smtClean="0"/>
              <a:t>24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5908564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7EE3-142C-4E9D-8479-9A3C6A4A7D00}" type="slidenum">
              <a:rPr lang="es-AR" smtClean="0"/>
              <a:t>25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4353450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7EE3-142C-4E9D-8479-9A3C6A4A7D00}" type="slidenum">
              <a:rPr lang="es-AR" smtClean="0"/>
              <a:t>26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8119594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7EE3-142C-4E9D-8479-9A3C6A4A7D00}" type="slidenum">
              <a:rPr lang="es-AR" smtClean="0"/>
              <a:t>27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3308196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7EE3-142C-4E9D-8479-9A3C6A4A7D00}" type="slidenum">
              <a:rPr lang="es-AR" smtClean="0"/>
              <a:t>3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824736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7EE3-142C-4E9D-8479-9A3C6A4A7D00}" type="slidenum">
              <a:rPr lang="es-AR" smtClean="0"/>
              <a:t>4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824736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7EE3-142C-4E9D-8479-9A3C6A4A7D00}" type="slidenum">
              <a:rPr lang="es-AR" smtClean="0"/>
              <a:t>5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824736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7EE3-142C-4E9D-8479-9A3C6A4A7D00}" type="slidenum">
              <a:rPr lang="es-AR" smtClean="0"/>
              <a:t>6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824736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7EE3-142C-4E9D-8479-9A3C6A4A7D00}" type="slidenum">
              <a:rPr lang="es-AR" smtClean="0"/>
              <a:t>7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824736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7EE3-142C-4E9D-8479-9A3C6A4A7D00}" type="slidenum">
              <a:rPr lang="es-AR" smtClean="0"/>
              <a:t>8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17996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7EE3-142C-4E9D-8479-9A3C6A4A7D00}" type="slidenum">
              <a:rPr lang="es-AR" smtClean="0"/>
              <a:t>9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17996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ECB17-1997-456A-881D-7A79C07E7F7E}" type="datetimeFigureOut">
              <a:rPr lang="es-AR" smtClean="0"/>
              <a:t>19/12/2019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2539D-2D71-43BC-A2BE-A073A1A6499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59159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ECB17-1997-456A-881D-7A79C07E7F7E}" type="datetimeFigureOut">
              <a:rPr lang="es-AR" smtClean="0"/>
              <a:t>19/12/2019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2539D-2D71-43BC-A2BE-A073A1A6499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36952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ECB17-1997-456A-881D-7A79C07E7F7E}" type="datetimeFigureOut">
              <a:rPr lang="es-AR" smtClean="0"/>
              <a:t>19/12/2019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2539D-2D71-43BC-A2BE-A073A1A6499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814274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1614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15686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15686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15686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15686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15686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15686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15686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ECB17-1997-456A-881D-7A79C07E7F7E}" type="datetimeFigureOut">
              <a:rPr lang="es-AR" smtClean="0"/>
              <a:t>19/12/2019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2539D-2D71-43BC-A2BE-A073A1A6499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8846409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15686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15686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15686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15686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15686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15686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4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15686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15686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6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15686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7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15686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ECB17-1997-456A-881D-7A79C07E7F7E}" type="datetimeFigureOut">
              <a:rPr lang="es-AR" smtClean="0"/>
              <a:t>19/12/2019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2539D-2D71-43BC-A2BE-A073A1A6499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2409931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8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15686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9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15686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0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15686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1614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ECB17-1997-456A-881D-7A79C07E7F7E}" type="datetimeFigureOut">
              <a:rPr lang="es-AR" smtClean="0"/>
              <a:t>19/12/2019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2539D-2D71-43BC-A2BE-A073A1A6499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1139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ECB17-1997-456A-881D-7A79C07E7F7E}" type="datetimeFigureOut">
              <a:rPr lang="es-AR" smtClean="0"/>
              <a:t>19/12/2019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2539D-2D71-43BC-A2BE-A073A1A6499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42988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ECB17-1997-456A-881D-7A79C07E7F7E}" type="datetimeFigureOut">
              <a:rPr lang="es-AR" smtClean="0"/>
              <a:t>19/12/2019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2539D-2D71-43BC-A2BE-A073A1A6499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14869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ECB17-1997-456A-881D-7A79C07E7F7E}" type="datetimeFigureOut">
              <a:rPr lang="es-AR" smtClean="0"/>
              <a:t>19/12/2019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2539D-2D71-43BC-A2BE-A073A1A6499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701731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ECB17-1997-456A-881D-7A79C07E7F7E}" type="datetimeFigureOut">
              <a:rPr lang="es-AR" smtClean="0"/>
              <a:t>19/12/2019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2539D-2D71-43BC-A2BE-A073A1A6499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98542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ECB17-1997-456A-881D-7A79C07E7F7E}" type="datetimeFigureOut">
              <a:rPr lang="es-AR" smtClean="0"/>
              <a:t>19/12/2019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2539D-2D71-43BC-A2BE-A073A1A6499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38540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EECB17-1997-456A-881D-7A79C07E7F7E}" type="datetimeFigureOut">
              <a:rPr lang="es-AR" smtClean="0"/>
              <a:t>19/12/2019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D2539D-2D71-43BC-A2BE-A073A1A6499F}" type="slidenum">
              <a:rPr lang="es-AR" smtClean="0"/>
              <a:t>‹Nº›</a:t>
            </a:fld>
            <a:endParaRPr lang="es-AR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35" cstate="print"/>
          <a:srcRect/>
          <a:stretch>
            <a:fillRect/>
          </a:stretch>
        </p:blipFill>
        <p:spPr bwMode="auto">
          <a:xfrm>
            <a:off x="0" y="0"/>
            <a:ext cx="9144000" cy="260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35" cstate="print"/>
          <a:srcRect/>
          <a:stretch>
            <a:fillRect/>
          </a:stretch>
        </p:blipFill>
        <p:spPr bwMode="auto">
          <a:xfrm>
            <a:off x="0" y="6597352"/>
            <a:ext cx="9144000" cy="260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CuadroTexto"/>
          <p:cNvSpPr txBox="1"/>
          <p:nvPr userDrawn="1"/>
        </p:nvSpPr>
        <p:spPr>
          <a:xfrm>
            <a:off x="35496" y="6597352"/>
            <a:ext cx="490070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100" b="1" dirty="0" smtClean="0">
                <a:solidFill>
                  <a:schemeClr val="bg1"/>
                </a:solidFill>
              </a:rPr>
              <a:t>Dirección</a:t>
            </a:r>
            <a:r>
              <a:rPr lang="es-AR" sz="1100" b="1" baseline="0" dirty="0" smtClean="0">
                <a:solidFill>
                  <a:schemeClr val="bg1"/>
                </a:solidFill>
              </a:rPr>
              <a:t> de Análisis e Información Financiera – Contaduría General de la Nación</a:t>
            </a:r>
            <a:endParaRPr lang="es-AR" sz="11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8964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7" r:id="rId1"/>
    <p:sldLayoutId id="2147484288" r:id="rId2"/>
    <p:sldLayoutId id="2147484289" r:id="rId3"/>
    <p:sldLayoutId id="2147484290" r:id="rId4"/>
    <p:sldLayoutId id="2147484291" r:id="rId5"/>
    <p:sldLayoutId id="2147484292" r:id="rId6"/>
    <p:sldLayoutId id="2147484293" r:id="rId7"/>
    <p:sldLayoutId id="2147484294" r:id="rId8"/>
    <p:sldLayoutId id="2147484295" r:id="rId9"/>
    <p:sldLayoutId id="2147484296" r:id="rId10"/>
    <p:sldLayoutId id="2147484297" r:id="rId11"/>
    <p:sldLayoutId id="2147484298" r:id="rId12"/>
    <p:sldLayoutId id="2147484299" r:id="rId13"/>
    <p:sldLayoutId id="2147484300" r:id="rId14"/>
    <p:sldLayoutId id="2147484301" r:id="rId15"/>
    <p:sldLayoutId id="2147484302" r:id="rId16"/>
    <p:sldLayoutId id="2147484303" r:id="rId17"/>
    <p:sldLayoutId id="2147484304" r:id="rId18"/>
    <p:sldLayoutId id="2147484305" r:id="rId19"/>
    <p:sldLayoutId id="2147484306" r:id="rId20"/>
    <p:sldLayoutId id="2147484307" r:id="rId21"/>
    <p:sldLayoutId id="2147484308" r:id="rId22"/>
    <p:sldLayoutId id="2147484309" r:id="rId23"/>
    <p:sldLayoutId id="2147484310" r:id="rId24"/>
    <p:sldLayoutId id="2147484311" r:id="rId25"/>
    <p:sldLayoutId id="2147484312" r:id="rId26"/>
    <p:sldLayoutId id="2147484313" r:id="rId27"/>
    <p:sldLayoutId id="2147484314" r:id="rId28"/>
    <p:sldLayoutId id="2147484315" r:id="rId29"/>
    <p:sldLayoutId id="2147484316" r:id="rId30"/>
    <p:sldLayoutId id="2147484317" r:id="rId31"/>
    <p:sldLayoutId id="2147484318" r:id="rId32"/>
    <p:sldLayoutId id="2147484320" r:id="rId3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8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9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0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3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 idx="4294967295"/>
          </p:nvPr>
        </p:nvSpPr>
        <p:spPr>
          <a:xfrm>
            <a:off x="322808" y="764704"/>
            <a:ext cx="6121400" cy="128905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s-AR" sz="4800" b="1" cap="all" dirty="0" smtClean="0">
                <a:solidFill>
                  <a:srgbClr val="00206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J</a:t>
            </a:r>
            <a:r>
              <a:rPr lang="es-AR" sz="4800" b="1" cap="small" dirty="0" smtClean="0">
                <a:solidFill>
                  <a:srgbClr val="00206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ORNADA DE CIERRE DE EJERCICIO 2019</a:t>
            </a:r>
            <a:endParaRPr lang="es-AR" sz="4800" b="1" cap="small" dirty="0">
              <a:solidFill>
                <a:srgbClr val="002060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4294967295"/>
          </p:nvPr>
        </p:nvSpPr>
        <p:spPr>
          <a:xfrm>
            <a:off x="35247" y="3141737"/>
            <a:ext cx="8785225" cy="1295375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s-AR" sz="4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Organismos Descentralizados </a:t>
            </a:r>
            <a:br>
              <a:rPr lang="es-AR" sz="4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AR" sz="4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 Inst. de Seguridad Social</a:t>
            </a:r>
          </a:p>
          <a:p>
            <a:endParaRPr lang="es-AR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1398" y="620688"/>
            <a:ext cx="1807066" cy="1666089"/>
          </a:xfrm>
          <a:prstGeom prst="rect">
            <a:avLst/>
          </a:prstGeom>
        </p:spPr>
      </p:pic>
      <p:sp>
        <p:nvSpPr>
          <p:cNvPr id="5" name="2 Subtítulo"/>
          <p:cNvSpPr txBox="1">
            <a:spLocks/>
          </p:cNvSpPr>
          <p:nvPr/>
        </p:nvSpPr>
        <p:spPr>
          <a:xfrm>
            <a:off x="2339752" y="5733256"/>
            <a:ext cx="4065019" cy="72008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AR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19-12-2019</a:t>
            </a:r>
          </a:p>
          <a:p>
            <a:endParaRPr lang="es-AR" sz="2000" dirty="0"/>
          </a:p>
        </p:txBody>
      </p:sp>
    </p:spTree>
    <p:extLst>
      <p:ext uri="{BB962C8B-B14F-4D97-AF65-F5344CB8AC3E}">
        <p14:creationId xmlns:p14="http://schemas.microsoft.com/office/powerpoint/2010/main" val="864946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0" y="490538"/>
            <a:ext cx="8229600" cy="706437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s-AR" sz="4000" b="1" dirty="0" smtClean="0">
                <a:solidFill>
                  <a:srgbClr val="00B050"/>
                </a:solidFill>
              </a:rPr>
              <a:t>Presentación con GDE</a:t>
            </a:r>
            <a:endParaRPr lang="es-AR" sz="4000" b="1" dirty="0">
              <a:solidFill>
                <a:srgbClr val="00B05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318839" y="1268413"/>
            <a:ext cx="8429625" cy="4781550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r>
              <a:rPr lang="es-AR" sz="2400" dirty="0" smtClean="0">
                <a:solidFill>
                  <a:schemeClr val="accent1">
                    <a:lumMod val="75000"/>
                  </a:schemeClr>
                </a:solidFill>
              </a:rPr>
              <a:t>Sólo un Expediente Electrónico</a:t>
            </a:r>
          </a:p>
          <a:p>
            <a:pPr algn="just"/>
            <a:endParaRPr lang="es-AR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r>
              <a:rPr lang="es-AR" sz="2400" dirty="0" smtClean="0">
                <a:solidFill>
                  <a:schemeClr val="accent1">
                    <a:lumMod val="75000"/>
                  </a:schemeClr>
                </a:solidFill>
              </a:rPr>
              <a:t>Que contenga un solo Informe Cierre de Cuenta UEPEX (IFCPE</a:t>
            </a:r>
            <a:r>
              <a:rPr lang="es-AR" sz="2400" dirty="0" smtClean="0">
                <a:solidFill>
                  <a:schemeClr val="accent1">
                    <a:lumMod val="75000"/>
                  </a:schemeClr>
                </a:solidFill>
              </a:rPr>
              <a:t>) y </a:t>
            </a:r>
            <a:r>
              <a:rPr lang="es-AR" sz="2400" dirty="0" smtClean="0">
                <a:solidFill>
                  <a:schemeClr val="accent1">
                    <a:lumMod val="75000"/>
                  </a:schemeClr>
                </a:solidFill>
              </a:rPr>
              <a:t>un solo Informe Cierre de Cuenta </a:t>
            </a:r>
            <a:r>
              <a:rPr lang="es-AR" sz="2400" dirty="0" smtClean="0">
                <a:solidFill>
                  <a:schemeClr val="accent1">
                    <a:lumMod val="75000"/>
                  </a:schemeClr>
                </a:solidFill>
              </a:rPr>
              <a:t>Organismos Descentralizados (IFCOC)</a:t>
            </a:r>
            <a:endParaRPr lang="es-AR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es-AR" sz="24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r>
              <a:rPr lang="es-AR" sz="2400" b="1" dirty="0" smtClean="0">
                <a:solidFill>
                  <a:schemeClr val="accent1">
                    <a:lumMod val="75000"/>
                  </a:schemeClr>
                </a:solidFill>
              </a:rPr>
              <a:t>NO INCLUIR ARCHIVOS DE TRABAJO</a:t>
            </a:r>
            <a:r>
              <a:rPr lang="es-AR" sz="2400" dirty="0" smtClean="0">
                <a:solidFill>
                  <a:schemeClr val="accent1">
                    <a:lumMod val="75000"/>
                  </a:schemeClr>
                </a:solidFill>
              </a:rPr>
              <a:t>. Solamente tienen validez los archivos EMBEBIDOS</a:t>
            </a:r>
          </a:p>
          <a:p>
            <a:pPr algn="just"/>
            <a:endParaRPr lang="es-AR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r>
              <a:rPr lang="es-AR" sz="2400" dirty="0" smtClean="0">
                <a:solidFill>
                  <a:schemeClr val="accent1">
                    <a:lumMod val="75000"/>
                  </a:schemeClr>
                </a:solidFill>
              </a:rPr>
              <a:t>No realizar pase del Expediente en paralelo, solamente a las direcciones indicadas en la disposición.</a:t>
            </a:r>
          </a:p>
          <a:p>
            <a:pPr algn="just"/>
            <a:endParaRPr lang="es-AR" sz="20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4947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0" y="490538"/>
            <a:ext cx="8229600" cy="706437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s-AR" sz="4000" b="1" dirty="0" smtClean="0">
                <a:solidFill>
                  <a:srgbClr val="00B050"/>
                </a:solidFill>
              </a:rPr>
              <a:t>Presentación con GDE</a:t>
            </a:r>
            <a:endParaRPr lang="es-AR" sz="4000" b="1" dirty="0">
              <a:solidFill>
                <a:srgbClr val="00B05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390847" y="1268413"/>
            <a:ext cx="8429625" cy="4781550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r>
              <a:rPr lang="es-AR" sz="2400" dirty="0" smtClean="0">
                <a:solidFill>
                  <a:schemeClr val="accent1">
                    <a:lumMod val="75000"/>
                  </a:schemeClr>
                </a:solidFill>
              </a:rPr>
              <a:t>Cierre Incompleto:  se adjuntará un documento al EE  con el detalle de la información faltante y se devolverá al remitente.</a:t>
            </a:r>
          </a:p>
          <a:p>
            <a:pPr algn="just"/>
            <a:endParaRPr lang="es-AR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r>
              <a:rPr lang="es-AR" sz="2400" dirty="0" smtClean="0">
                <a:solidFill>
                  <a:schemeClr val="accent1">
                    <a:lumMod val="75000"/>
                  </a:schemeClr>
                </a:solidFill>
              </a:rPr>
              <a:t>Para completarlo, se deberá incluir el Informe de Cierre correspondiente que contenga la información faltante.</a:t>
            </a:r>
          </a:p>
          <a:p>
            <a:pPr algn="just"/>
            <a:endParaRPr lang="es-AR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r>
              <a:rPr lang="es-AR" sz="2400" dirty="0" smtClean="0">
                <a:solidFill>
                  <a:schemeClr val="accent1">
                    <a:lumMod val="75000"/>
                  </a:schemeClr>
                </a:solidFill>
              </a:rPr>
              <a:t>Observaciones tras el análisis: </a:t>
            </a:r>
          </a:p>
          <a:p>
            <a:pPr lvl="1" algn="just"/>
            <a:r>
              <a:rPr lang="es-AR" sz="2400" dirty="0" smtClean="0">
                <a:solidFill>
                  <a:schemeClr val="accent1">
                    <a:lumMod val="75000"/>
                  </a:schemeClr>
                </a:solidFill>
              </a:rPr>
              <a:t>Se enviará documento en GDE al SAF que será vinculado al EE.</a:t>
            </a:r>
          </a:p>
          <a:p>
            <a:pPr lvl="1" algn="just"/>
            <a:r>
              <a:rPr lang="es-AR" sz="2400" dirty="0" smtClean="0">
                <a:solidFill>
                  <a:schemeClr val="accent1">
                    <a:lumMod val="75000"/>
                  </a:schemeClr>
                </a:solidFill>
              </a:rPr>
              <a:t>Las respuestas se recibirán por Nota CCOO con la indicación del Informe debidamente firmado a vincular al EE. </a:t>
            </a:r>
            <a:r>
              <a:rPr lang="es-AR" sz="2400" b="1" dirty="0" smtClean="0">
                <a:solidFill>
                  <a:schemeClr val="accent1">
                    <a:lumMod val="75000"/>
                  </a:schemeClr>
                </a:solidFill>
              </a:rPr>
              <a:t>No generar nuevo Expediente</a:t>
            </a:r>
            <a:r>
              <a:rPr lang="es-AR" sz="2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95285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0" y="490538"/>
            <a:ext cx="8229600" cy="706437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s-AR" sz="4000" b="1" dirty="0" smtClean="0">
                <a:solidFill>
                  <a:schemeClr val="accent6">
                    <a:lumMod val="75000"/>
                  </a:schemeClr>
                </a:solidFill>
              </a:rPr>
              <a:t>Presentación sin GDE</a:t>
            </a:r>
            <a:endParaRPr lang="es-AR" sz="40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318839" y="1268413"/>
            <a:ext cx="8429625" cy="4781550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r>
              <a:rPr lang="es-AR" sz="2400" dirty="0" smtClean="0">
                <a:solidFill>
                  <a:schemeClr val="accent1">
                    <a:lumMod val="75000"/>
                  </a:schemeClr>
                </a:solidFill>
              </a:rPr>
              <a:t>En la </a:t>
            </a:r>
            <a:r>
              <a:rPr lang="es-AR" sz="2400" b="1" dirty="0" smtClean="0">
                <a:solidFill>
                  <a:schemeClr val="accent1">
                    <a:lumMod val="75000"/>
                  </a:schemeClr>
                </a:solidFill>
              </a:rPr>
              <a:t>Mesa de Entradas General del Ministerio de Economía</a:t>
            </a:r>
            <a:r>
              <a:rPr lang="es-AR" sz="2400" dirty="0" smtClean="0">
                <a:solidFill>
                  <a:schemeClr val="accent1">
                    <a:lumMod val="75000"/>
                  </a:schemeClr>
                </a:solidFill>
              </a:rPr>
              <a:t>, en tres fechas distintas:</a:t>
            </a:r>
          </a:p>
          <a:p>
            <a:pPr lvl="1" algn="just"/>
            <a:r>
              <a:rPr lang="es-AR" sz="2000" dirty="0" smtClean="0">
                <a:solidFill>
                  <a:schemeClr val="accent1">
                    <a:lumMod val="75000"/>
                  </a:schemeClr>
                </a:solidFill>
              </a:rPr>
              <a:t>Cuadros de Cierre  </a:t>
            </a:r>
            <a:r>
              <a:rPr lang="es-AR" sz="2000" b="1" dirty="0" smtClean="0">
                <a:solidFill>
                  <a:schemeClr val="accent1">
                    <a:lumMod val="75000"/>
                  </a:schemeClr>
                </a:solidFill>
              </a:rPr>
              <a:t>Vencimiento  14/2</a:t>
            </a:r>
            <a:endParaRPr lang="es-AR" sz="2000" b="1" dirty="0">
              <a:solidFill>
                <a:schemeClr val="accent1">
                  <a:lumMod val="75000"/>
                </a:schemeClr>
              </a:solidFill>
            </a:endParaRPr>
          </a:p>
          <a:p>
            <a:pPr lvl="1" algn="just"/>
            <a:r>
              <a:rPr lang="es-AR" sz="2000" dirty="0" smtClean="0">
                <a:solidFill>
                  <a:schemeClr val="accent1">
                    <a:lumMod val="75000"/>
                  </a:schemeClr>
                </a:solidFill>
              </a:rPr>
              <a:t>Estados </a:t>
            </a:r>
            <a:r>
              <a:rPr lang="es-AR" sz="2000" dirty="0" smtClean="0">
                <a:solidFill>
                  <a:schemeClr val="accent1">
                    <a:lumMod val="75000"/>
                  </a:schemeClr>
                </a:solidFill>
              </a:rPr>
              <a:t>Financieros UEPEX </a:t>
            </a:r>
            <a:r>
              <a:rPr lang="es-AR" sz="2000" b="1" dirty="0">
                <a:solidFill>
                  <a:schemeClr val="accent1">
                    <a:lumMod val="75000"/>
                  </a:schemeClr>
                </a:solidFill>
              </a:rPr>
              <a:t>Vencimiento  28/2</a:t>
            </a:r>
          </a:p>
          <a:p>
            <a:pPr algn="just"/>
            <a:endParaRPr lang="es-AR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r>
              <a:rPr lang="es-AR" sz="2400" dirty="0" smtClean="0">
                <a:solidFill>
                  <a:schemeClr val="accent1">
                    <a:lumMod val="75000"/>
                  </a:schemeClr>
                </a:solidFill>
              </a:rPr>
              <a:t>La Mesa del </a:t>
            </a:r>
            <a:r>
              <a:rPr lang="es-AR" sz="2400" b="1" dirty="0" smtClean="0">
                <a:solidFill>
                  <a:schemeClr val="accent1">
                    <a:lumMod val="75000"/>
                  </a:schemeClr>
                </a:solidFill>
              </a:rPr>
              <a:t>Ministerio de Economía</a:t>
            </a:r>
            <a:r>
              <a:rPr lang="es-AR" sz="2400" dirty="0" smtClean="0">
                <a:solidFill>
                  <a:schemeClr val="accent1">
                    <a:lumMod val="75000"/>
                  </a:schemeClr>
                </a:solidFill>
              </a:rPr>
              <a:t> la enviará a la Mesa CGN quien la deriva a las Direcciones correspondientes</a:t>
            </a:r>
          </a:p>
          <a:p>
            <a:pPr algn="just"/>
            <a:endParaRPr lang="es-AR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r>
              <a:rPr lang="es-AR" sz="2400" dirty="0">
                <a:solidFill>
                  <a:schemeClr val="accent1">
                    <a:lumMod val="75000"/>
                  </a:schemeClr>
                </a:solidFill>
              </a:rPr>
              <a:t>Gestión Física e Indicadores de Gestión (ONP) : </a:t>
            </a:r>
            <a:r>
              <a:rPr lang="es-AR" sz="2400" b="1" dirty="0">
                <a:solidFill>
                  <a:schemeClr val="accent1">
                    <a:lumMod val="75000"/>
                  </a:schemeClr>
                </a:solidFill>
              </a:rPr>
              <a:t>Vencimiento antes del </a:t>
            </a:r>
            <a:r>
              <a:rPr lang="es-AR" sz="2400" b="1" dirty="0" smtClean="0">
                <a:solidFill>
                  <a:schemeClr val="accent1">
                    <a:lumMod val="75000"/>
                  </a:schemeClr>
                </a:solidFill>
              </a:rPr>
              <a:t>2/3</a:t>
            </a:r>
            <a:r>
              <a:rPr lang="es-AR" sz="2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AR" sz="2400" dirty="0">
                <a:solidFill>
                  <a:schemeClr val="accent1">
                    <a:lumMod val="75000"/>
                  </a:schemeClr>
                </a:solidFill>
              </a:rPr>
              <a:t>mediante ESIDIF</a:t>
            </a:r>
          </a:p>
          <a:p>
            <a:pPr algn="just"/>
            <a:endParaRPr lang="es-AR" sz="2000" dirty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es-AR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es-AR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es-AR" sz="20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0636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0" y="490538"/>
            <a:ext cx="8229600" cy="706437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s-AR" sz="4000" b="1" dirty="0" smtClean="0">
                <a:solidFill>
                  <a:schemeClr val="accent6">
                    <a:lumMod val="75000"/>
                  </a:schemeClr>
                </a:solidFill>
              </a:rPr>
              <a:t>Presentación sin GDE</a:t>
            </a:r>
            <a:endParaRPr lang="es-AR" sz="40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390847" y="1268413"/>
            <a:ext cx="8429625" cy="4781550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r>
              <a:rPr lang="es-AR" sz="2400" dirty="0" smtClean="0">
                <a:solidFill>
                  <a:schemeClr val="accent1">
                    <a:lumMod val="75000"/>
                  </a:schemeClr>
                </a:solidFill>
              </a:rPr>
              <a:t>En la </a:t>
            </a:r>
            <a:r>
              <a:rPr lang="es-AR" sz="2400" b="1" dirty="0" smtClean="0">
                <a:solidFill>
                  <a:schemeClr val="accent1">
                    <a:lumMod val="75000"/>
                  </a:schemeClr>
                </a:solidFill>
              </a:rPr>
              <a:t>Mesa de Entradas General del Ministerio de Economía </a:t>
            </a:r>
            <a:r>
              <a:rPr lang="es-AR" sz="2400" dirty="0" smtClean="0">
                <a:solidFill>
                  <a:schemeClr val="accent1">
                    <a:lumMod val="75000"/>
                  </a:schemeClr>
                </a:solidFill>
              </a:rPr>
              <a:t>que hará solo un Expediente Electrónico.</a:t>
            </a:r>
          </a:p>
          <a:p>
            <a:pPr algn="just"/>
            <a:r>
              <a:rPr lang="es-AR" sz="2400" dirty="0" smtClean="0">
                <a:solidFill>
                  <a:schemeClr val="accent1">
                    <a:lumMod val="75000"/>
                  </a:schemeClr>
                </a:solidFill>
              </a:rPr>
              <a:t>Con hojas sueltas, no anilladas, impresas en buena calidad</a:t>
            </a:r>
          </a:p>
          <a:p>
            <a:pPr algn="just"/>
            <a:r>
              <a:rPr lang="es-AR" sz="2400" dirty="0" smtClean="0">
                <a:solidFill>
                  <a:schemeClr val="accent1">
                    <a:lumMod val="75000"/>
                  </a:schemeClr>
                </a:solidFill>
              </a:rPr>
              <a:t>Cierre </a:t>
            </a:r>
            <a:r>
              <a:rPr lang="es-AR" sz="2400" dirty="0">
                <a:solidFill>
                  <a:schemeClr val="accent1">
                    <a:lumMod val="75000"/>
                  </a:schemeClr>
                </a:solidFill>
              </a:rPr>
              <a:t>Incompleto:  se </a:t>
            </a:r>
            <a:r>
              <a:rPr lang="es-AR" sz="2400" dirty="0" smtClean="0">
                <a:solidFill>
                  <a:schemeClr val="accent1">
                    <a:lumMod val="75000"/>
                  </a:schemeClr>
                </a:solidFill>
              </a:rPr>
              <a:t>elaborará Nota en GDE con lo faltante y se remitirá al correo NOTIF.</a:t>
            </a:r>
          </a:p>
          <a:p>
            <a:pPr algn="just"/>
            <a:r>
              <a:rPr lang="es-AR" sz="2400" dirty="0" smtClean="0">
                <a:solidFill>
                  <a:schemeClr val="accent1">
                    <a:lumMod val="75000"/>
                  </a:schemeClr>
                </a:solidFill>
              </a:rPr>
              <a:t>Para </a:t>
            </a:r>
            <a:r>
              <a:rPr lang="es-AR" sz="2400" dirty="0">
                <a:solidFill>
                  <a:schemeClr val="accent1">
                    <a:lumMod val="75000"/>
                  </a:schemeClr>
                </a:solidFill>
              </a:rPr>
              <a:t>completarlo, se deberá </a:t>
            </a:r>
            <a:r>
              <a:rPr lang="es-AR" sz="2400" dirty="0" smtClean="0">
                <a:solidFill>
                  <a:schemeClr val="accent1">
                    <a:lumMod val="75000"/>
                  </a:schemeClr>
                </a:solidFill>
              </a:rPr>
              <a:t>presentar en la </a:t>
            </a:r>
            <a:r>
              <a:rPr lang="es-AR" sz="2400" b="1" dirty="0" smtClean="0">
                <a:solidFill>
                  <a:schemeClr val="accent1">
                    <a:lumMod val="75000"/>
                  </a:schemeClr>
                </a:solidFill>
              </a:rPr>
              <a:t>Mesa de Entradas de la CGN</a:t>
            </a:r>
            <a:r>
              <a:rPr lang="es-AR" sz="2400" dirty="0" smtClean="0">
                <a:solidFill>
                  <a:schemeClr val="accent1">
                    <a:lumMod val="75000"/>
                  </a:schemeClr>
                </a:solidFill>
              </a:rPr>
              <a:t> la documentación faltante. </a:t>
            </a:r>
          </a:p>
          <a:p>
            <a:pPr algn="just"/>
            <a:r>
              <a:rPr lang="es-AR" sz="2400" dirty="0" smtClean="0">
                <a:solidFill>
                  <a:schemeClr val="accent1">
                    <a:lumMod val="75000"/>
                  </a:schemeClr>
                </a:solidFill>
              </a:rPr>
              <a:t>LA CGN escanea y vincula al Expediente existente.</a:t>
            </a:r>
          </a:p>
          <a:p>
            <a:pPr algn="just"/>
            <a:r>
              <a:rPr lang="es-AR" sz="2400" b="1" dirty="0" smtClean="0">
                <a:solidFill>
                  <a:schemeClr val="accent1">
                    <a:lumMod val="75000"/>
                  </a:schemeClr>
                </a:solidFill>
              </a:rPr>
              <a:t>NO presentar faltantes en la MESA DEL MINISTERIO, NO GENERAR NUEVO EXPEDIENTE</a:t>
            </a:r>
          </a:p>
          <a:p>
            <a:pPr algn="just"/>
            <a:endParaRPr lang="es-AR" sz="2000" dirty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es-AR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es-AR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es-AR" sz="20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1445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0" y="490538"/>
            <a:ext cx="8229600" cy="706437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s-AR" sz="4000" b="1" dirty="0" smtClean="0">
                <a:solidFill>
                  <a:schemeClr val="accent6">
                    <a:lumMod val="75000"/>
                  </a:schemeClr>
                </a:solidFill>
              </a:rPr>
              <a:t>Presentación sin GDE</a:t>
            </a:r>
            <a:endParaRPr lang="es-AR" sz="40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390847" y="1268413"/>
            <a:ext cx="8429625" cy="4781550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endParaRPr lang="es-AR" sz="20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r>
              <a:rPr lang="es-AR" sz="2400" dirty="0">
                <a:solidFill>
                  <a:schemeClr val="accent1">
                    <a:lumMod val="75000"/>
                  </a:schemeClr>
                </a:solidFill>
              </a:rPr>
              <a:t>Observaciones tras el análisis: 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es-AR" sz="2400" dirty="0">
                <a:solidFill>
                  <a:schemeClr val="accent1">
                    <a:lumMod val="75000"/>
                  </a:schemeClr>
                </a:solidFill>
              </a:rPr>
              <a:t>Se hará Nota Externa en GDE, se enviará </a:t>
            </a:r>
            <a:r>
              <a:rPr lang="es-AR" sz="2400" dirty="0" err="1">
                <a:solidFill>
                  <a:schemeClr val="accent1">
                    <a:lumMod val="75000"/>
                  </a:schemeClr>
                </a:solidFill>
              </a:rPr>
              <a:t>pdf</a:t>
            </a:r>
            <a:r>
              <a:rPr lang="es-AR" sz="2400" dirty="0">
                <a:solidFill>
                  <a:schemeClr val="accent1">
                    <a:lumMod val="75000"/>
                  </a:schemeClr>
                </a:solidFill>
              </a:rPr>
              <a:t> de la NOTA al mail de NOTIF del SAF.  Se vinculará al EE.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es-AR" sz="2400" dirty="0">
                <a:solidFill>
                  <a:schemeClr val="accent1">
                    <a:lumMod val="75000"/>
                  </a:schemeClr>
                </a:solidFill>
              </a:rPr>
              <a:t>Las respuestas se recibirán en la MESA DE ENTRADAS DE LA  CGN</a:t>
            </a:r>
          </a:p>
          <a:p>
            <a:pPr algn="just"/>
            <a:r>
              <a:rPr lang="es-AR" sz="2400" dirty="0" smtClean="0">
                <a:solidFill>
                  <a:schemeClr val="accent1">
                    <a:lumMod val="75000"/>
                  </a:schemeClr>
                </a:solidFill>
              </a:rPr>
              <a:t>LA </a:t>
            </a:r>
            <a:r>
              <a:rPr lang="es-AR" sz="2400" dirty="0">
                <a:solidFill>
                  <a:schemeClr val="accent1">
                    <a:lumMod val="75000"/>
                  </a:schemeClr>
                </a:solidFill>
              </a:rPr>
              <a:t>CGN escanea y vincula al Expediente existente.</a:t>
            </a:r>
          </a:p>
          <a:p>
            <a:pPr algn="just"/>
            <a:r>
              <a:rPr lang="es-AR" sz="2400" b="1" dirty="0">
                <a:solidFill>
                  <a:schemeClr val="accent1">
                    <a:lumMod val="75000"/>
                  </a:schemeClr>
                </a:solidFill>
              </a:rPr>
              <a:t>NO presentar </a:t>
            </a:r>
            <a:r>
              <a:rPr lang="es-AR" sz="2400" b="1" dirty="0" smtClean="0">
                <a:solidFill>
                  <a:schemeClr val="accent1">
                    <a:lumMod val="75000"/>
                  </a:schemeClr>
                </a:solidFill>
              </a:rPr>
              <a:t>nueva información </a:t>
            </a:r>
            <a:r>
              <a:rPr lang="es-AR" sz="2400" b="1" dirty="0">
                <a:solidFill>
                  <a:schemeClr val="accent1">
                    <a:lumMod val="75000"/>
                  </a:schemeClr>
                </a:solidFill>
              </a:rPr>
              <a:t>en la MESA DEL MINISTERIO, NO GENERAR NUEVO EXPEDIENTE</a:t>
            </a:r>
          </a:p>
          <a:p>
            <a:pPr algn="just"/>
            <a:endParaRPr lang="es-AR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es-AR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es-AR" sz="20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8536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467544" y="2420888"/>
            <a:ext cx="8229600" cy="922338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es-AR" b="1" dirty="0" smtClean="0">
                <a:solidFill>
                  <a:schemeClr val="accent1">
                    <a:lumMod val="75000"/>
                  </a:schemeClr>
                </a:solidFill>
              </a:rPr>
              <a:t>Cuadros a presentar</a:t>
            </a:r>
            <a:br>
              <a:rPr lang="es-AR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s-AR" sz="3100" b="1" dirty="0" smtClean="0">
                <a:solidFill>
                  <a:schemeClr val="accent1">
                    <a:lumMod val="75000"/>
                  </a:schemeClr>
                </a:solidFill>
              </a:rPr>
              <a:t>(Disposición 71/10 CGN y modificatorias)</a:t>
            </a:r>
            <a:r>
              <a:rPr lang="es-AR" sz="3600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s-AR" sz="3600" b="1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es-AR" sz="36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5080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216024" y="764704"/>
            <a:ext cx="9036496" cy="6832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Cuadro 1 – “Movimientos Financieros (Caja y Bancos)” y sus </a:t>
            </a:r>
            <a:r>
              <a:rPr lang="es-AR" sz="2000" dirty="0" smtClean="0">
                <a:solidFill>
                  <a:schemeClr val="accent1">
                    <a:lumMod val="75000"/>
                  </a:schemeClr>
                </a:solidFill>
              </a:rPr>
              <a:t>Anexos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sz="2000" dirty="0" smtClean="0">
                <a:solidFill>
                  <a:schemeClr val="accent1">
                    <a:lumMod val="75000"/>
                  </a:schemeClr>
                </a:solidFill>
              </a:rPr>
              <a:t>1.a</a:t>
            </a:r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. Bancos (Cuentas Corrientes y Cajas de Ahorro</a:t>
            </a:r>
            <a:r>
              <a:rPr lang="es-AR" sz="2000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sz="2000" dirty="0" smtClean="0">
                <a:solidFill>
                  <a:schemeClr val="accent1">
                    <a:lumMod val="75000"/>
                  </a:schemeClr>
                </a:solidFill>
              </a:rPr>
              <a:t>1.c. </a:t>
            </a:r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“Movimientos de Fondo Rotatorio</a:t>
            </a:r>
            <a:r>
              <a:rPr lang="es-AR" sz="2000" dirty="0" smtClean="0">
                <a:solidFill>
                  <a:schemeClr val="accent1">
                    <a:lumMod val="75000"/>
                  </a:schemeClr>
                </a:solidFill>
              </a:rPr>
              <a:t>”</a:t>
            </a:r>
          </a:p>
          <a:p>
            <a:endParaRPr lang="es-AR" sz="20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s-AR" sz="2000" dirty="0" smtClean="0">
                <a:solidFill>
                  <a:schemeClr val="accent1">
                    <a:lumMod val="75000"/>
                  </a:schemeClr>
                </a:solidFill>
              </a:rPr>
              <a:t>Cuadro </a:t>
            </a:r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2 – “Ingresos por Contribuciones al Tesoro y Remanentes de Ejercicios Anteriores” </a:t>
            </a:r>
            <a:endParaRPr lang="es-AR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es-AR" sz="20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Cuadro 6 – “Estado de la Deuda Pública Indirecta”</a:t>
            </a:r>
          </a:p>
          <a:p>
            <a:endParaRPr lang="es-AR" sz="20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Cuadro   7.1   -   “Detalle   de   Créditos   y   Deudas   con   Organismos   de   la Administración Nacional” y sus Anexos “Créditos” y “Deudas”</a:t>
            </a:r>
          </a:p>
          <a:p>
            <a:endParaRPr lang="es-AR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Cuadro 9 – “Compatibilidad de Estados Contables” para organismos con  e-SIDIF </a:t>
            </a:r>
          </a:p>
          <a:p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Cuadro 9 – “Compatibilidad de Estados Contables” para Organismos con SLU </a:t>
            </a:r>
          </a:p>
          <a:p>
            <a:endParaRPr lang="es-AR" sz="20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Cuadro 12 – “Estado de Evolución de la Deuda Exigible Presupuestaria” </a:t>
            </a:r>
          </a:p>
          <a:p>
            <a:endParaRPr lang="es-AR" sz="20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s-AR" sz="20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s-AR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es-AR" sz="20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s-AR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es-AR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7941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375805" y="836712"/>
            <a:ext cx="8496944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AR" sz="20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s-AR" sz="2000" dirty="0" smtClean="0">
                <a:solidFill>
                  <a:schemeClr val="accent1">
                    <a:lumMod val="75000"/>
                  </a:schemeClr>
                </a:solidFill>
              </a:rPr>
              <a:t>Cuadro </a:t>
            </a:r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13 – "Préstamos externos y/o transferencias no reembolsables externas – Cuadro Consolidado” </a:t>
            </a:r>
            <a:endParaRPr lang="es-AR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s-AR" sz="2000" dirty="0" smtClean="0">
                <a:solidFill>
                  <a:schemeClr val="accent1">
                    <a:lumMod val="75000"/>
                  </a:schemeClr>
                </a:solidFill>
              </a:rPr>
              <a:t>Cuadro </a:t>
            </a:r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13.1 – “Préstamos externos y/o transferencias no reembolsables externas - Datos Generales” </a:t>
            </a:r>
            <a:endParaRPr lang="es-AR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s-AR" sz="2000" dirty="0" smtClean="0">
                <a:solidFill>
                  <a:schemeClr val="accent1">
                    <a:lumMod val="75000"/>
                  </a:schemeClr>
                </a:solidFill>
              </a:rPr>
              <a:t>Cuadro </a:t>
            </a:r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13.2 – “Préstamos externos y/o transferencias no reembolsables externas – Cuentas Bancarias” </a:t>
            </a:r>
            <a:endParaRPr lang="es-AR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s-AR" sz="2000" dirty="0" smtClean="0">
                <a:solidFill>
                  <a:schemeClr val="accent1">
                    <a:lumMod val="75000"/>
                  </a:schemeClr>
                </a:solidFill>
              </a:rPr>
              <a:t>Cuadro </a:t>
            </a:r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13.3 – “Préstamos externos y/o transferencias no reembolsables externas – Estado Financiero” </a:t>
            </a:r>
            <a:endParaRPr lang="es-AR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es-AR" sz="20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s-AR" sz="20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539551" y="3789040"/>
            <a:ext cx="8333197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AR" sz="20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Estados contables (con sus respectivas Notas y Anexos): </a:t>
            </a:r>
          </a:p>
          <a:p>
            <a:pPr marL="342900" indent="-342900">
              <a:buAutoNum type="alphaLcParenR"/>
            </a:pPr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Balance General comparativo con el ejercicio anterior </a:t>
            </a:r>
          </a:p>
          <a:p>
            <a:pPr marL="342900" indent="-342900">
              <a:buAutoNum type="alphaLcParenR"/>
            </a:pPr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Estado de Resultados </a:t>
            </a:r>
          </a:p>
          <a:p>
            <a:pPr marL="342900" indent="-342900">
              <a:buAutoNum type="alphaLcParenR"/>
            </a:pPr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Estado de Evolución del Patrimonio Neto </a:t>
            </a:r>
          </a:p>
          <a:p>
            <a:pPr marL="342900" indent="-342900">
              <a:buAutoNum type="alphaLcParenR"/>
            </a:pPr>
            <a:r>
              <a:rPr lang="es-AR" sz="2000" smtClean="0">
                <a:solidFill>
                  <a:schemeClr val="accent1">
                    <a:lumMod val="75000"/>
                  </a:schemeClr>
                </a:solidFill>
              </a:rPr>
              <a:t>Estado </a:t>
            </a:r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de Origen y Aplicación de Fondos </a:t>
            </a:r>
          </a:p>
        </p:txBody>
      </p:sp>
    </p:spTree>
    <p:extLst>
      <p:ext uri="{BB962C8B-B14F-4D97-AF65-F5344CB8AC3E}">
        <p14:creationId xmlns:p14="http://schemas.microsoft.com/office/powerpoint/2010/main" val="1335424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375805" y="836712"/>
            <a:ext cx="849694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AR" sz="2800" b="1" dirty="0" smtClean="0">
                <a:solidFill>
                  <a:schemeClr val="accent1">
                    <a:lumMod val="75000"/>
                  </a:schemeClr>
                </a:solidFill>
              </a:rPr>
              <a:t>Teléfonos de referencia para consultas:</a:t>
            </a:r>
          </a:p>
          <a:p>
            <a:endParaRPr lang="es-AR" sz="2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es-AR" sz="2800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s-AR" sz="2800" b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1 Rectángulo"/>
          <p:cNvSpPr/>
          <p:nvPr/>
        </p:nvSpPr>
        <p:spPr>
          <a:xfrm>
            <a:off x="323527" y="2046327"/>
            <a:ext cx="8496943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AR" sz="2200" b="1" dirty="0">
                <a:solidFill>
                  <a:schemeClr val="accent1">
                    <a:lumMod val="75000"/>
                  </a:schemeClr>
                </a:solidFill>
              </a:rPr>
              <a:t>DIRECCIÓN DE PROCESAMIENTO CONTABLE:      </a:t>
            </a:r>
            <a:r>
              <a:rPr lang="es-AR" sz="2200" b="1" dirty="0" smtClean="0">
                <a:solidFill>
                  <a:schemeClr val="accent1">
                    <a:lumMod val="75000"/>
                  </a:schemeClr>
                </a:solidFill>
              </a:rPr>
              <a:t>                        4349-6714 </a:t>
            </a:r>
            <a:endParaRPr lang="es-AR" sz="2200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s-AR" sz="2200" dirty="0">
                <a:solidFill>
                  <a:schemeClr val="accent1">
                    <a:lumMod val="75000"/>
                  </a:schemeClr>
                </a:solidFill>
              </a:rPr>
              <a:t>Cuadros 1 – Anexos a y b</a:t>
            </a:r>
            <a:r>
              <a:rPr lang="es-AR" sz="2200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es-AR" sz="2200" dirty="0">
                <a:solidFill>
                  <a:schemeClr val="accent1">
                    <a:lumMod val="75000"/>
                  </a:schemeClr>
                </a:solidFill>
              </a:rPr>
              <a:t>6, </a:t>
            </a:r>
            <a:r>
              <a:rPr lang="es-AR" sz="2200" dirty="0" smtClean="0">
                <a:solidFill>
                  <a:schemeClr val="accent1">
                    <a:lumMod val="75000"/>
                  </a:schemeClr>
                </a:solidFill>
              </a:rPr>
              <a:t>7, </a:t>
            </a:r>
            <a:r>
              <a:rPr lang="es-AR" sz="2200" dirty="0">
                <a:solidFill>
                  <a:schemeClr val="accent1">
                    <a:lumMod val="75000"/>
                  </a:schemeClr>
                </a:solidFill>
              </a:rPr>
              <a:t>9 y </a:t>
            </a:r>
            <a:r>
              <a:rPr lang="es-AR" sz="2200" dirty="0" smtClean="0">
                <a:solidFill>
                  <a:schemeClr val="accent1">
                    <a:lumMod val="75000"/>
                  </a:schemeClr>
                </a:solidFill>
              </a:rPr>
              <a:t>12, Estados Contables. </a:t>
            </a:r>
            <a:endParaRPr lang="es-AR" sz="22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s-AR" sz="22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s-AR" sz="2200" b="1" dirty="0">
                <a:solidFill>
                  <a:schemeClr val="accent1">
                    <a:lumMod val="75000"/>
                  </a:schemeClr>
                </a:solidFill>
              </a:rPr>
              <a:t>DIRECCIÓN DE ANÁLISIS E INFORMACIÓN FINANCIERA: </a:t>
            </a:r>
            <a:r>
              <a:rPr lang="es-AR" sz="2200" b="1" dirty="0" smtClean="0">
                <a:solidFill>
                  <a:schemeClr val="accent1">
                    <a:lumMod val="75000"/>
                  </a:schemeClr>
                </a:solidFill>
              </a:rPr>
              <a:t>          4349-6733 </a:t>
            </a:r>
          </a:p>
          <a:p>
            <a:r>
              <a:rPr lang="es-AR" sz="2200" dirty="0" smtClean="0">
                <a:solidFill>
                  <a:schemeClr val="accent1">
                    <a:lumMod val="75000"/>
                  </a:schemeClr>
                </a:solidFill>
              </a:rPr>
              <a:t>Cuadros </a:t>
            </a:r>
            <a:r>
              <a:rPr lang="es-AR" sz="2200" dirty="0">
                <a:solidFill>
                  <a:schemeClr val="accent1">
                    <a:lumMod val="75000"/>
                  </a:schemeClr>
                </a:solidFill>
              </a:rPr>
              <a:t>1-c, 2 y 13</a:t>
            </a:r>
          </a:p>
          <a:p>
            <a:endParaRPr lang="es-AR" sz="22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s-AR" sz="2200" b="1" dirty="0">
                <a:solidFill>
                  <a:schemeClr val="accent1">
                    <a:lumMod val="75000"/>
                  </a:schemeClr>
                </a:solidFill>
              </a:rPr>
              <a:t>DIRECCIÓN DE NORMAS Y SISTEMAS </a:t>
            </a:r>
            <a:r>
              <a:rPr lang="es-AR" sz="2200" b="1" dirty="0" smtClean="0">
                <a:solidFill>
                  <a:schemeClr val="accent1">
                    <a:lumMod val="75000"/>
                  </a:schemeClr>
                </a:solidFill>
              </a:rPr>
              <a:t>                                            4349-6583</a:t>
            </a:r>
            <a:endParaRPr lang="es-AR" sz="22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8421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467544" y="2420888"/>
            <a:ext cx="8229600" cy="922338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es-AR" b="1" dirty="0" smtClean="0">
                <a:solidFill>
                  <a:schemeClr val="accent1">
                    <a:lumMod val="75000"/>
                  </a:schemeClr>
                </a:solidFill>
              </a:rPr>
              <a:t>Algunos recordatorios </a:t>
            </a:r>
            <a:br>
              <a:rPr lang="es-AR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s-AR" b="1" dirty="0" smtClean="0">
                <a:solidFill>
                  <a:schemeClr val="accent1">
                    <a:lumMod val="75000"/>
                  </a:schemeClr>
                </a:solidFill>
              </a:rPr>
              <a:t>de registro de operaciones</a:t>
            </a:r>
            <a:r>
              <a:rPr lang="es-AR" sz="3600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s-AR" sz="3600" b="1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es-AR" sz="36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4010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539552" y="2506662"/>
            <a:ext cx="8229600" cy="922338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s-AR" sz="3200" b="1" dirty="0" smtClean="0">
                <a:solidFill>
                  <a:schemeClr val="accent1">
                    <a:lumMod val="75000"/>
                  </a:schemeClr>
                </a:solidFill>
              </a:rPr>
              <a:t>Fecha límite para presentar ante ONP solicitudes de modificaciones presupuestarias y de reprogramaciones de cuotas </a:t>
            </a:r>
            <a:br>
              <a:rPr lang="es-AR" sz="32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s-AR" sz="3200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s-AR" sz="32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s-AR" sz="4000" b="1" dirty="0" smtClean="0">
                <a:solidFill>
                  <a:schemeClr val="accent6">
                    <a:lumMod val="75000"/>
                  </a:schemeClr>
                </a:solidFill>
              </a:rPr>
              <a:t>20-12-2019</a:t>
            </a:r>
            <a:endParaRPr lang="es-AR" sz="24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154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1115616" y="1484784"/>
            <a:ext cx="7129462" cy="3240087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s-AR" sz="1000" b="1" dirty="0" smtClean="0">
              <a:solidFill>
                <a:srgbClr val="00B0F0"/>
              </a:solidFill>
            </a:endParaRPr>
          </a:p>
          <a:p>
            <a:pPr marL="0" indent="0" algn="ctr">
              <a:buNone/>
            </a:pPr>
            <a:r>
              <a:rPr lang="es-AR" sz="3600" b="1" dirty="0" smtClean="0">
                <a:solidFill>
                  <a:srgbClr val="00B0F0"/>
                </a:solidFill>
              </a:rPr>
              <a:t>Estado de los comprobantes</a:t>
            </a:r>
          </a:p>
          <a:p>
            <a:pPr marL="0" indent="0" algn="ctr">
              <a:buNone/>
            </a:pPr>
            <a:endParaRPr lang="es-AR" sz="1000" b="1" dirty="0">
              <a:solidFill>
                <a:srgbClr val="00B0F0"/>
              </a:solidFill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es-AR" sz="2800" dirty="0" smtClean="0">
                <a:solidFill>
                  <a:schemeClr val="accent1">
                    <a:lumMod val="75000"/>
                  </a:schemeClr>
                </a:solidFill>
              </a:rPr>
              <a:t>Al </a:t>
            </a:r>
            <a:r>
              <a:rPr lang="es-AR" sz="2800" dirty="0">
                <a:solidFill>
                  <a:schemeClr val="accent1">
                    <a:lumMod val="75000"/>
                  </a:schemeClr>
                </a:solidFill>
              </a:rPr>
              <a:t>cierre del </a:t>
            </a:r>
            <a:r>
              <a:rPr lang="es-AR" sz="2800" dirty="0" smtClean="0">
                <a:solidFill>
                  <a:schemeClr val="accent1">
                    <a:lumMod val="75000"/>
                  </a:schemeClr>
                </a:solidFill>
              </a:rPr>
              <a:t>ejercicio todos los comprobantes CMR y PG deben estar en estado </a:t>
            </a:r>
            <a:r>
              <a:rPr lang="es-AR" sz="2800" b="1" dirty="0" smtClean="0">
                <a:solidFill>
                  <a:srgbClr val="FF0000"/>
                </a:solidFill>
              </a:rPr>
              <a:t>DEFINITIVO</a:t>
            </a:r>
            <a:r>
              <a:rPr lang="es-AR" sz="2800" dirty="0" smtClean="0">
                <a:solidFill>
                  <a:schemeClr val="accent1">
                    <a:lumMod val="75000"/>
                  </a:schemeClr>
                </a:solidFill>
              </a:rPr>
              <a:t>, no en proceso de firma</a:t>
            </a:r>
          </a:p>
          <a:p>
            <a:pPr marL="0" indent="0" algn="just">
              <a:buNone/>
            </a:pPr>
            <a:endParaRPr lang="es-AR" sz="28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s-AR" sz="2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s-AR" sz="28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s-AR" sz="2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s-AR" sz="28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s-AR" sz="18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es-AR" sz="14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5987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179512" y="476672"/>
            <a:ext cx="8785225" cy="56896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es-AR" sz="800" b="1" dirty="0" smtClean="0">
              <a:solidFill>
                <a:srgbClr val="00B0F0"/>
              </a:solidFill>
            </a:endParaRPr>
          </a:p>
          <a:p>
            <a:pPr marL="0" indent="0" algn="ctr">
              <a:buNone/>
            </a:pPr>
            <a:endParaRPr lang="es-AR" sz="2400" b="1" dirty="0" smtClean="0">
              <a:solidFill>
                <a:srgbClr val="00B0F0"/>
              </a:solidFill>
            </a:endParaRPr>
          </a:p>
          <a:p>
            <a:pPr marL="0" indent="0" algn="ctr">
              <a:buNone/>
            </a:pPr>
            <a:r>
              <a:rPr lang="es-AR" sz="3600" b="1" dirty="0" smtClean="0">
                <a:solidFill>
                  <a:srgbClr val="00B0F0"/>
                </a:solidFill>
              </a:rPr>
              <a:t>Caducidad de Órdenes de Pago</a:t>
            </a:r>
          </a:p>
          <a:p>
            <a:pPr marL="0" indent="0" algn="ctr">
              <a:buNone/>
            </a:pPr>
            <a:endParaRPr lang="es-AR" sz="1050" b="1" dirty="0">
              <a:solidFill>
                <a:srgbClr val="00B0F0"/>
              </a:solidFill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es-AR" sz="2000" dirty="0" smtClean="0">
                <a:solidFill>
                  <a:schemeClr val="accent1">
                    <a:lumMod val="75000"/>
                  </a:schemeClr>
                </a:solidFill>
              </a:rPr>
              <a:t>Al cierre del ejercicio 2019 caducan:</a:t>
            </a:r>
          </a:p>
          <a:p>
            <a:pPr algn="just">
              <a:lnSpc>
                <a:spcPct val="120000"/>
              </a:lnSpc>
              <a:buFontTx/>
              <a:buChar char="-"/>
            </a:pPr>
            <a:r>
              <a:rPr lang="es-AR" sz="2000" dirty="0" smtClean="0">
                <a:solidFill>
                  <a:schemeClr val="accent1">
                    <a:lumMod val="75000"/>
                  </a:schemeClr>
                </a:solidFill>
              </a:rPr>
              <a:t>OP 2017 </a:t>
            </a:r>
          </a:p>
          <a:p>
            <a:pPr algn="just">
              <a:lnSpc>
                <a:spcPct val="120000"/>
              </a:lnSpc>
              <a:buFontTx/>
              <a:buChar char="-"/>
            </a:pPr>
            <a:r>
              <a:rPr lang="es-AR" sz="2000" dirty="0" smtClean="0">
                <a:solidFill>
                  <a:schemeClr val="accent1">
                    <a:lumMod val="75000"/>
                  </a:schemeClr>
                </a:solidFill>
              </a:rPr>
              <a:t>OP 2018 sin pagos en 2019</a:t>
            </a:r>
          </a:p>
          <a:p>
            <a:pPr algn="just">
              <a:lnSpc>
                <a:spcPct val="120000"/>
              </a:lnSpc>
              <a:buFontTx/>
              <a:buChar char="-"/>
            </a:pPr>
            <a:r>
              <a:rPr lang="es-AR" sz="2000" dirty="0" smtClean="0">
                <a:solidFill>
                  <a:schemeClr val="accent1">
                    <a:lumMod val="75000"/>
                  </a:schemeClr>
                </a:solidFill>
              </a:rPr>
              <a:t>OP 2016 y anteriores </a:t>
            </a:r>
            <a:endParaRPr lang="es-AR" sz="20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ctr">
              <a:lnSpc>
                <a:spcPct val="120000"/>
              </a:lnSpc>
              <a:buNone/>
            </a:pPr>
            <a:endParaRPr lang="es-AR" sz="20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es-AR" sz="2000" dirty="0" smtClean="0">
                <a:solidFill>
                  <a:schemeClr val="accent1">
                    <a:lumMod val="75000"/>
                  </a:schemeClr>
                </a:solidFill>
              </a:rPr>
              <a:t>Deben desafectarse las OP Caducas mediante CMR en el eSIDIF o de corresponder a través del envío de formularios C75 luego de la desafectación en el sistema del SAF o Uepex. </a:t>
            </a:r>
            <a:endParaRPr lang="es-AR" sz="2000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s-AR" sz="11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7297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395536" y="404664"/>
            <a:ext cx="8447088" cy="6048375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AR" b="1" dirty="0" smtClean="0">
                <a:solidFill>
                  <a:srgbClr val="00B0F0"/>
                </a:solidFill>
              </a:rPr>
              <a:t>Transferencias a Universidades Nacionales</a:t>
            </a:r>
          </a:p>
          <a:p>
            <a:pPr marL="0" indent="0" algn="ctr">
              <a:buNone/>
            </a:pPr>
            <a:endParaRPr lang="es-AR" sz="1100" b="1" dirty="0" smtClean="0">
              <a:solidFill>
                <a:srgbClr val="00B0F0"/>
              </a:solidFill>
            </a:endParaRPr>
          </a:p>
          <a:p>
            <a:pPr marL="400050" lvl="1" algn="just">
              <a:buFont typeface="Arial" panose="020B0604020202020204" pitchFamily="34" charset="0"/>
              <a:buChar char="•"/>
            </a:pPr>
            <a:r>
              <a:rPr lang="es-AR" sz="2200" dirty="0">
                <a:solidFill>
                  <a:schemeClr val="accent1">
                    <a:lumMod val="75000"/>
                  </a:schemeClr>
                </a:solidFill>
              </a:rPr>
              <a:t>Imputación correcta de las partidas </a:t>
            </a:r>
            <a:r>
              <a:rPr lang="es-AR" sz="2200" dirty="0" err="1">
                <a:solidFill>
                  <a:schemeClr val="accent1">
                    <a:lumMod val="75000"/>
                  </a:schemeClr>
                </a:solidFill>
              </a:rPr>
              <a:t>subparciales</a:t>
            </a:r>
            <a:r>
              <a:rPr lang="es-AR" sz="2200" dirty="0">
                <a:solidFill>
                  <a:schemeClr val="accent1">
                    <a:lumMod val="75000"/>
                  </a:schemeClr>
                </a:solidFill>
              </a:rPr>
              <a:t> (se carga en el sector de presupuesto del SAF, es indicativa)</a:t>
            </a:r>
          </a:p>
          <a:p>
            <a:pPr marL="400050" lvl="1" algn="just">
              <a:buFont typeface="Arial" panose="020B0604020202020204" pitchFamily="34" charset="0"/>
              <a:buChar char="•"/>
            </a:pPr>
            <a:r>
              <a:rPr lang="es-AR" sz="2200" dirty="0" smtClean="0">
                <a:solidFill>
                  <a:schemeClr val="accent1">
                    <a:lumMod val="75000"/>
                  </a:schemeClr>
                </a:solidFill>
              </a:rPr>
              <a:t>Uso de la partida 5.6: usar exclusivamente para transferencias a Universidades Nacionales. Esto excluye los servicios prestados por Universidades a los organismos, que se imputan al inciso 3, y fondos dirigidos a Universidades Privadas, etc.</a:t>
            </a:r>
          </a:p>
          <a:p>
            <a:pPr marL="400050" lvl="1" algn="just">
              <a:buFont typeface="Arial" panose="020B0604020202020204" pitchFamily="34" charset="0"/>
              <a:buChar char="•"/>
            </a:pPr>
            <a:r>
              <a:rPr lang="es-AR" sz="2200" dirty="0" smtClean="0">
                <a:solidFill>
                  <a:schemeClr val="accent1">
                    <a:lumMod val="75000"/>
                  </a:schemeClr>
                </a:solidFill>
              </a:rPr>
              <a:t>En </a:t>
            </a:r>
            <a:r>
              <a:rPr lang="es-AR" sz="2200" dirty="0">
                <a:solidFill>
                  <a:schemeClr val="accent1">
                    <a:lumMod val="75000"/>
                  </a:schemeClr>
                </a:solidFill>
              </a:rPr>
              <a:t>caso de tratarse de convenios con UUNN, especificar el N° de Resolución en las observaciones de la Orden de </a:t>
            </a:r>
            <a:r>
              <a:rPr lang="es-AR" sz="2200" dirty="0" smtClean="0">
                <a:solidFill>
                  <a:schemeClr val="accent1">
                    <a:lumMod val="75000"/>
                  </a:schemeClr>
                </a:solidFill>
              </a:rPr>
              <a:t>Pago. (Será de gran utilidad además notificar </a:t>
            </a:r>
            <a:r>
              <a:rPr lang="es-AR" sz="2200" dirty="0">
                <a:solidFill>
                  <a:schemeClr val="accent1">
                    <a:lumMod val="75000"/>
                  </a:schemeClr>
                </a:solidFill>
              </a:rPr>
              <a:t>y enviar documentación de respaldo a la Universidad </a:t>
            </a:r>
            <a:r>
              <a:rPr lang="es-AR" sz="2200" dirty="0" smtClean="0">
                <a:solidFill>
                  <a:schemeClr val="accent1">
                    <a:lumMod val="75000"/>
                  </a:schemeClr>
                </a:solidFill>
              </a:rPr>
              <a:t>receptora).</a:t>
            </a:r>
          </a:p>
          <a:p>
            <a:pPr marL="400050" lvl="1" algn="just">
              <a:buFont typeface="Arial" panose="020B0604020202020204" pitchFamily="34" charset="0"/>
              <a:buChar char="•"/>
            </a:pPr>
            <a:r>
              <a:rPr lang="es-AR" sz="22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AR" sz="2200" b="1" dirty="0" smtClean="0">
                <a:solidFill>
                  <a:schemeClr val="accent1">
                    <a:lumMod val="75000"/>
                  </a:schemeClr>
                </a:solidFill>
              </a:rPr>
              <a:t>Se efectúa conciliación entre el </a:t>
            </a:r>
            <a:r>
              <a:rPr lang="es-AR" sz="2200" b="1" dirty="0" err="1" smtClean="0">
                <a:solidFill>
                  <a:schemeClr val="accent1">
                    <a:lumMod val="75000"/>
                  </a:schemeClr>
                </a:solidFill>
              </a:rPr>
              <a:t>Esidif</a:t>
            </a:r>
            <a:r>
              <a:rPr lang="es-AR" sz="2200" b="1" dirty="0" smtClean="0">
                <a:solidFill>
                  <a:schemeClr val="accent1">
                    <a:lumMod val="75000"/>
                  </a:schemeClr>
                </a:solidFill>
              </a:rPr>
              <a:t> y el SIFEP para verificar la consistencia entre registros de UUNN y SAF.</a:t>
            </a:r>
            <a:endParaRPr lang="es-AR" sz="22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es-AR" sz="2400" b="1" dirty="0" smtClean="0">
                <a:solidFill>
                  <a:srgbClr val="FF0000"/>
                </a:solidFill>
              </a:rPr>
              <a:t>SE </a:t>
            </a:r>
            <a:r>
              <a:rPr lang="es-AR" sz="2400" b="1" dirty="0">
                <a:solidFill>
                  <a:srgbClr val="FF0000"/>
                </a:solidFill>
              </a:rPr>
              <a:t>REALIZA UN SEGUIMIENTO DETALLADO DE ESTA </a:t>
            </a:r>
            <a:r>
              <a:rPr lang="es-AR" sz="2400" b="1" dirty="0" smtClean="0">
                <a:solidFill>
                  <a:srgbClr val="FF0000"/>
                </a:solidFill>
              </a:rPr>
              <a:t>PARTIDA POR PARTE DE LA CGN Y LOS ORGANISMOS DE CONTROL</a:t>
            </a:r>
            <a:endParaRPr lang="es-AR" sz="24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4613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395536" y="764704"/>
            <a:ext cx="8424862" cy="5472113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AR" b="1" dirty="0" smtClean="0">
                <a:solidFill>
                  <a:srgbClr val="00B0F0"/>
                </a:solidFill>
              </a:rPr>
              <a:t>Transferencias a Otras entidades del SPN</a:t>
            </a:r>
          </a:p>
          <a:p>
            <a:pPr marL="0" indent="0">
              <a:buNone/>
            </a:pPr>
            <a:endParaRPr lang="es-AR" sz="1400" b="1" dirty="0" smtClean="0">
              <a:solidFill>
                <a:srgbClr val="00B0F0"/>
              </a:solidFill>
            </a:endParaRPr>
          </a:p>
          <a:p>
            <a:pPr marL="400050" lvl="1" algn="just">
              <a:buFont typeface="Arial" panose="020B0604020202020204" pitchFamily="34" charset="0"/>
              <a:buChar char="•"/>
            </a:pPr>
            <a:r>
              <a:rPr lang="es-AR" sz="2200" dirty="0">
                <a:solidFill>
                  <a:schemeClr val="accent1">
                    <a:lumMod val="75000"/>
                  </a:schemeClr>
                </a:solidFill>
              </a:rPr>
              <a:t>Imputación correcta de las subparciales (se carga en el sector de presupuesto del SAF, es indicativa) y de los objetos del gasto.</a:t>
            </a:r>
          </a:p>
          <a:p>
            <a:pPr marL="400050" lvl="1" algn="just">
              <a:buFont typeface="Arial" panose="020B0604020202020204" pitchFamily="34" charset="0"/>
              <a:buChar char="•"/>
            </a:pPr>
            <a:r>
              <a:rPr lang="es-AR" sz="2200" dirty="0">
                <a:solidFill>
                  <a:schemeClr val="accent1">
                    <a:lumMod val="75000"/>
                  </a:schemeClr>
                </a:solidFill>
              </a:rPr>
              <a:t>No usar partida 5 si se tratara por ejemplo de la prestación de un servicio.</a:t>
            </a:r>
          </a:p>
          <a:p>
            <a:pPr marL="400050" lvl="1" algn="just">
              <a:buFont typeface="Arial" panose="020B0604020202020204" pitchFamily="34" charset="0"/>
              <a:buChar char="•"/>
            </a:pPr>
            <a:r>
              <a:rPr lang="es-AR" sz="2200" dirty="0">
                <a:solidFill>
                  <a:schemeClr val="accent1">
                    <a:lumMod val="75000"/>
                  </a:schemeClr>
                </a:solidFill>
              </a:rPr>
              <a:t>Se hacen controles con información de los Beneficiarios y con Información Contable y Financiera de los Receptores</a:t>
            </a:r>
            <a:r>
              <a:rPr lang="es-AR" sz="2200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pPr marL="400050" lvl="1" algn="just">
              <a:buFont typeface="Arial" panose="020B0604020202020204" pitchFamily="34" charset="0"/>
              <a:buChar char="•"/>
            </a:pPr>
            <a:endParaRPr lang="es-AR" sz="22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es-AR" sz="2500" b="1" dirty="0" smtClean="0">
                <a:solidFill>
                  <a:srgbClr val="FF0000"/>
                </a:solidFill>
              </a:rPr>
              <a:t>SE REALIZA UN </a:t>
            </a:r>
            <a:r>
              <a:rPr lang="es-AR" sz="2500" b="1" dirty="0">
                <a:solidFill>
                  <a:srgbClr val="FF0000"/>
                </a:solidFill>
              </a:rPr>
              <a:t>SEGUIMIENTO DETALLADO DE ESTA </a:t>
            </a:r>
            <a:r>
              <a:rPr lang="es-AR" sz="2500" b="1" dirty="0" smtClean="0">
                <a:solidFill>
                  <a:srgbClr val="FF0000"/>
                </a:solidFill>
              </a:rPr>
              <a:t>PARTIDA. </a:t>
            </a:r>
          </a:p>
          <a:p>
            <a:pPr marL="0" indent="0" algn="ctr">
              <a:buNone/>
            </a:pPr>
            <a:r>
              <a:rPr lang="es-AR" sz="2500" b="1" dirty="0" smtClean="0">
                <a:solidFill>
                  <a:srgbClr val="FF0000"/>
                </a:solidFill>
              </a:rPr>
              <a:t> SE CONCILIA ESIDIF CON SIFEP</a:t>
            </a:r>
          </a:p>
          <a:p>
            <a:r>
              <a:rPr lang="es-AR" sz="2400" b="1" dirty="0" smtClean="0">
                <a:solidFill>
                  <a:schemeClr val="accent1">
                    <a:lumMod val="75000"/>
                  </a:schemeClr>
                </a:solidFill>
              </a:rPr>
              <a:t>ES </a:t>
            </a:r>
            <a:r>
              <a:rPr lang="es-AR" sz="2400" b="1" u="sng" dirty="0" smtClean="0">
                <a:solidFill>
                  <a:schemeClr val="accent1">
                    <a:lumMod val="75000"/>
                  </a:schemeClr>
                </a:solidFill>
              </a:rPr>
              <a:t>IMPRESCINDIBLE</a:t>
            </a:r>
            <a:r>
              <a:rPr lang="es-AR" sz="2400" b="1" dirty="0" smtClean="0">
                <a:solidFill>
                  <a:schemeClr val="accent1">
                    <a:lumMod val="75000"/>
                  </a:schemeClr>
                </a:solidFill>
              </a:rPr>
              <a:t> PARA </a:t>
            </a:r>
            <a:r>
              <a:rPr lang="es-AR" sz="2400" b="1" dirty="0">
                <a:solidFill>
                  <a:schemeClr val="accent1">
                    <a:lumMod val="75000"/>
                  </a:schemeClr>
                </a:solidFill>
              </a:rPr>
              <a:t>LA </a:t>
            </a:r>
            <a:r>
              <a:rPr lang="es-AR" sz="2400" b="1" dirty="0" smtClean="0">
                <a:solidFill>
                  <a:schemeClr val="accent1">
                    <a:lumMod val="75000"/>
                  </a:schemeClr>
                </a:solidFill>
              </a:rPr>
              <a:t>CONSOLIDACIÓN </a:t>
            </a:r>
            <a:r>
              <a:rPr lang="es-AR" sz="2400" b="1" dirty="0">
                <a:solidFill>
                  <a:schemeClr val="accent1">
                    <a:lumMod val="75000"/>
                  </a:schemeClr>
                </a:solidFill>
              </a:rPr>
              <a:t>DEL SECTOR </a:t>
            </a:r>
            <a:r>
              <a:rPr lang="es-AR" sz="2400" b="1" dirty="0" smtClean="0">
                <a:solidFill>
                  <a:schemeClr val="accent1">
                    <a:lumMod val="75000"/>
                  </a:schemeClr>
                </a:solidFill>
              </a:rPr>
              <a:t>PÚBLICO </a:t>
            </a:r>
            <a:r>
              <a:rPr lang="es-AR" sz="2400" b="1" dirty="0">
                <a:solidFill>
                  <a:schemeClr val="accent1">
                    <a:lumMod val="75000"/>
                  </a:schemeClr>
                </a:solidFill>
              </a:rPr>
              <a:t>NACIONAL </a:t>
            </a:r>
            <a:r>
              <a:rPr lang="es-AR" sz="2400" b="1" dirty="0" smtClean="0">
                <a:solidFill>
                  <a:schemeClr val="accent1">
                    <a:lumMod val="75000"/>
                  </a:schemeClr>
                </a:solidFill>
              </a:rPr>
              <a:t>Y CONSULTAS DE ORGANISMOS DE CONTROL</a:t>
            </a:r>
            <a:endParaRPr lang="es-AR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531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395536" y="764704"/>
            <a:ext cx="8291513" cy="5184775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AR" b="1" dirty="0" smtClean="0">
                <a:solidFill>
                  <a:srgbClr val="00B0F0"/>
                </a:solidFill>
              </a:rPr>
              <a:t>Correcta imputación de la Ubicación Geográfica</a:t>
            </a:r>
          </a:p>
          <a:p>
            <a:pPr marL="0" indent="0" algn="ctr">
              <a:buNone/>
            </a:pPr>
            <a:endParaRPr lang="es-AR" sz="1000" b="1" dirty="0" smtClean="0">
              <a:solidFill>
                <a:srgbClr val="00B0F0"/>
              </a:solidFill>
            </a:endParaRPr>
          </a:p>
          <a:p>
            <a:pPr marL="400050" lvl="1" algn="just">
              <a:buFont typeface="Arial" panose="020B0604020202020204" pitchFamily="34" charset="0"/>
              <a:buChar char="•"/>
            </a:pPr>
            <a:r>
              <a:rPr lang="es-AR" sz="2200" dirty="0">
                <a:solidFill>
                  <a:schemeClr val="accent1">
                    <a:lumMod val="75000"/>
                  </a:schemeClr>
                </a:solidFill>
              </a:rPr>
              <a:t>Imputación correcta de la UG, debe ser coherente con el lugar de la prestación.</a:t>
            </a:r>
          </a:p>
          <a:p>
            <a:pPr marL="400050" lvl="1" algn="just">
              <a:buFont typeface="Arial" panose="020B0604020202020204" pitchFamily="34" charset="0"/>
              <a:buChar char="•"/>
            </a:pPr>
            <a:r>
              <a:rPr lang="es-AR" sz="2200" dirty="0">
                <a:solidFill>
                  <a:schemeClr val="accent1">
                    <a:lumMod val="75000"/>
                  </a:schemeClr>
                </a:solidFill>
              </a:rPr>
              <a:t>Repasar las pautas de imputación de UG del Clasificador Presupuestario.</a:t>
            </a:r>
          </a:p>
          <a:p>
            <a:pPr marL="400050" lvl="1" algn="just">
              <a:buFont typeface="Arial" panose="020B0604020202020204" pitchFamily="34" charset="0"/>
              <a:buChar char="•"/>
            </a:pPr>
            <a:r>
              <a:rPr lang="es-AR" sz="2200" dirty="0">
                <a:solidFill>
                  <a:schemeClr val="accent1">
                    <a:lumMod val="75000"/>
                  </a:schemeClr>
                </a:solidFill>
              </a:rPr>
              <a:t>Es </a:t>
            </a:r>
            <a:r>
              <a:rPr lang="es-AR" sz="2200" dirty="0" smtClean="0">
                <a:solidFill>
                  <a:schemeClr val="accent1">
                    <a:lumMod val="75000"/>
                  </a:schemeClr>
                </a:solidFill>
              </a:rPr>
              <a:t>Indicativa. Al </a:t>
            </a:r>
            <a:r>
              <a:rPr lang="es-AR" sz="2200" dirty="0">
                <a:solidFill>
                  <a:schemeClr val="accent1">
                    <a:lumMod val="75000"/>
                  </a:schemeClr>
                </a:solidFill>
              </a:rPr>
              <a:t>momento de elaborar el presupuesto puede desconocerse la UG que se utilizará.  Sin embargo en el momento de la Ejecución debe imputarse donde corresponde (ya se conoce el Beneficiario).</a:t>
            </a:r>
          </a:p>
          <a:p>
            <a:pPr marL="0" indent="0" algn="just">
              <a:buNone/>
            </a:pPr>
            <a:r>
              <a:rPr lang="es-AR" sz="2200" b="1" dirty="0">
                <a:solidFill>
                  <a:schemeClr val="accent1">
                    <a:lumMod val="75000"/>
                  </a:schemeClr>
                </a:solidFill>
              </a:rPr>
              <a:t>ESPECIAL ATENCIÓN CON TRANSFERENCIAS A PROVINCIAS Y MUNICIPIOS Y ORGANISMOS </a:t>
            </a:r>
            <a:r>
              <a:rPr lang="es-AR" sz="2200" b="1" dirty="0" smtClean="0">
                <a:solidFill>
                  <a:schemeClr val="accent1">
                    <a:lumMod val="75000"/>
                  </a:schemeClr>
                </a:solidFill>
              </a:rPr>
              <a:t>OFICIALES. </a:t>
            </a:r>
          </a:p>
          <a:p>
            <a:pPr marL="0" indent="0" algn="just">
              <a:buNone/>
            </a:pPr>
            <a:r>
              <a:rPr lang="es-AR" sz="2200" b="1" dirty="0" smtClean="0">
                <a:solidFill>
                  <a:schemeClr val="accent1">
                    <a:lumMod val="75000"/>
                  </a:schemeClr>
                </a:solidFill>
              </a:rPr>
              <a:t>TENER EN CUENTA QUE LAS CONSULTAS POR UG SON HABITUALES Y SE REQUIERE EXACTITUD EN EL REGISTRO.</a:t>
            </a:r>
            <a:endParaRPr lang="es-AR" sz="22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1104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395536" y="692943"/>
            <a:ext cx="8229600" cy="5040313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es-AR" sz="2800" b="1" dirty="0" smtClean="0">
              <a:solidFill>
                <a:srgbClr val="00B0F0"/>
              </a:solidFill>
            </a:endParaRPr>
          </a:p>
          <a:p>
            <a:pPr marL="0" indent="0" algn="ctr">
              <a:buNone/>
            </a:pPr>
            <a:r>
              <a:rPr lang="es-AR" b="1" dirty="0" smtClean="0">
                <a:solidFill>
                  <a:srgbClr val="00B0F0"/>
                </a:solidFill>
              </a:rPr>
              <a:t>Inconsistencias</a:t>
            </a:r>
          </a:p>
          <a:p>
            <a:pPr marL="0" indent="0" algn="ctr">
              <a:buNone/>
            </a:pPr>
            <a:endParaRPr lang="es-AR" sz="2800" b="1" dirty="0">
              <a:solidFill>
                <a:srgbClr val="00B0F0"/>
              </a:solidFill>
            </a:endParaRPr>
          </a:p>
          <a:p>
            <a:pPr marL="400050" lvl="1" algn="just">
              <a:buFont typeface="Arial" panose="020B0604020202020204" pitchFamily="34" charset="0"/>
              <a:buChar char="•"/>
            </a:pPr>
            <a:r>
              <a:rPr lang="es-AR" sz="2200" dirty="0" smtClean="0">
                <a:solidFill>
                  <a:schemeClr val="accent1">
                    <a:lumMod val="75000"/>
                  </a:schemeClr>
                </a:solidFill>
              </a:rPr>
              <a:t>Resolver las inconsistencias lo antes posible evita errores en la determinación del remanente.  </a:t>
            </a:r>
          </a:p>
          <a:p>
            <a:pPr marL="400050" lvl="1" algn="just">
              <a:buFont typeface="Arial" panose="020B0604020202020204" pitchFamily="34" charset="0"/>
              <a:buChar char="•"/>
            </a:pPr>
            <a:r>
              <a:rPr lang="es-AR" sz="2200" dirty="0" smtClean="0">
                <a:solidFill>
                  <a:schemeClr val="accent1">
                    <a:lumMod val="75000"/>
                  </a:schemeClr>
                </a:solidFill>
              </a:rPr>
              <a:t>Cuando </a:t>
            </a:r>
            <a:r>
              <a:rPr lang="es-AR" sz="2200" dirty="0">
                <a:solidFill>
                  <a:schemeClr val="accent1">
                    <a:lumMod val="75000"/>
                  </a:schemeClr>
                </a:solidFill>
              </a:rPr>
              <a:t>se trata de una figurativa devengada en ejercicios anteriores, </a:t>
            </a:r>
            <a:r>
              <a:rPr lang="es-AR" sz="2200" dirty="0" smtClean="0">
                <a:solidFill>
                  <a:schemeClr val="accent1">
                    <a:lumMod val="75000"/>
                  </a:schemeClr>
                </a:solidFill>
              </a:rPr>
              <a:t>corresponde </a:t>
            </a:r>
            <a:r>
              <a:rPr lang="es-AR" sz="2200" dirty="0">
                <a:solidFill>
                  <a:schemeClr val="accent1">
                    <a:lumMod val="75000"/>
                  </a:schemeClr>
                </a:solidFill>
              </a:rPr>
              <a:t>imputar el recurso como Subconcepto 2 (Ejercicios Anteriores</a:t>
            </a:r>
            <a:r>
              <a:rPr lang="es-AR" sz="2200" dirty="0" smtClean="0">
                <a:solidFill>
                  <a:schemeClr val="accent1">
                    <a:lumMod val="75000"/>
                  </a:schemeClr>
                </a:solidFill>
              </a:rPr>
              <a:t>), </a:t>
            </a:r>
            <a:r>
              <a:rPr lang="es-AR" sz="2200" dirty="0">
                <a:solidFill>
                  <a:schemeClr val="accent1">
                    <a:lumMod val="75000"/>
                  </a:schemeClr>
                </a:solidFill>
              </a:rPr>
              <a:t>ante la duda comuníquese con el Cedente o consulte a la DAIF.</a:t>
            </a:r>
          </a:p>
          <a:p>
            <a:pPr marL="400050" lvl="1" algn="just">
              <a:buFont typeface="Arial" panose="020B0604020202020204" pitchFamily="34" charset="0"/>
              <a:buChar char="•"/>
            </a:pPr>
            <a:r>
              <a:rPr lang="es-AR" sz="2200" dirty="0">
                <a:solidFill>
                  <a:schemeClr val="accent1">
                    <a:lumMod val="75000"/>
                  </a:schemeClr>
                </a:solidFill>
              </a:rPr>
              <a:t>Cuando se carga un comprobante IR o </a:t>
            </a:r>
            <a:r>
              <a:rPr lang="es-AR" sz="2200" dirty="0" smtClean="0">
                <a:solidFill>
                  <a:schemeClr val="accent1">
                    <a:lumMod val="75000"/>
                  </a:schemeClr>
                </a:solidFill>
              </a:rPr>
              <a:t>CMIR de tipo 41, no olvidarse de ingresar el </a:t>
            </a:r>
            <a:r>
              <a:rPr lang="es-AR" sz="2200" dirty="0">
                <a:solidFill>
                  <a:schemeClr val="accent1">
                    <a:lumMod val="75000"/>
                  </a:schemeClr>
                </a:solidFill>
              </a:rPr>
              <a:t>código de SAF </a:t>
            </a:r>
            <a:r>
              <a:rPr lang="es-AR" sz="2200" dirty="0" smtClean="0">
                <a:solidFill>
                  <a:schemeClr val="accent1">
                    <a:lumMod val="75000"/>
                  </a:schemeClr>
                </a:solidFill>
              </a:rPr>
              <a:t>Cedente.</a:t>
            </a:r>
            <a:endParaRPr lang="es-AR" sz="2200" dirty="0">
              <a:solidFill>
                <a:schemeClr val="accent1">
                  <a:lumMod val="75000"/>
                </a:schemeClr>
              </a:solidFill>
            </a:endParaRPr>
          </a:p>
          <a:p>
            <a:pPr marL="400050" lvl="1" algn="just">
              <a:buFont typeface="Arial" panose="020B0604020202020204" pitchFamily="34" charset="0"/>
              <a:buChar char="•"/>
            </a:pPr>
            <a:r>
              <a:rPr lang="es-AR" sz="2200" dirty="0">
                <a:solidFill>
                  <a:schemeClr val="accent1">
                    <a:lumMod val="75000"/>
                  </a:schemeClr>
                </a:solidFill>
              </a:rPr>
              <a:t>Comuníquense habitualmente entre Cedentes y Receptores, para evitar errores en </a:t>
            </a:r>
            <a:r>
              <a:rPr lang="es-AR" sz="2200" dirty="0" smtClean="0">
                <a:solidFill>
                  <a:schemeClr val="accent1">
                    <a:lumMod val="75000"/>
                  </a:schemeClr>
                </a:solidFill>
              </a:rPr>
              <a:t>la imputación.</a:t>
            </a:r>
            <a:endParaRPr lang="es-AR" sz="22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0747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323528" y="1052736"/>
            <a:ext cx="8280400" cy="4321175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AR" b="1" dirty="0" smtClean="0">
                <a:solidFill>
                  <a:srgbClr val="00B0F0"/>
                </a:solidFill>
              </a:rPr>
              <a:t>Fuentes de Financiamiento Externas (21 y 22)</a:t>
            </a:r>
          </a:p>
          <a:p>
            <a:pPr marL="0" indent="0">
              <a:buNone/>
            </a:pPr>
            <a:endParaRPr lang="es-AR" sz="2000" b="1" dirty="0">
              <a:solidFill>
                <a:srgbClr val="00B0F0"/>
              </a:solidFill>
            </a:endParaRPr>
          </a:p>
          <a:p>
            <a:pPr marL="400050" lvl="1" algn="just">
              <a:buFont typeface="Arial" panose="020B0604020202020204" pitchFamily="34" charset="0"/>
              <a:buChar char="•"/>
            </a:pPr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Los comprobantes de Fuente 22 SIEMPRE deben tener código de SIGADE distinto de 0.</a:t>
            </a:r>
          </a:p>
          <a:p>
            <a:pPr marL="400050" lvl="1" algn="just">
              <a:buFont typeface="Arial" panose="020B0604020202020204" pitchFamily="34" charset="0"/>
              <a:buChar char="•"/>
            </a:pPr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El comprobante de devengado y de pagado deberá tener el mismo código SIGADE que su compromiso correspondiente.</a:t>
            </a:r>
          </a:p>
          <a:p>
            <a:pPr marL="400050" lvl="1" algn="just">
              <a:buFont typeface="Arial" panose="020B0604020202020204" pitchFamily="34" charset="0"/>
              <a:buChar char="•"/>
            </a:pPr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Cuando asocio una Categoría programática a una UEPEX, sólo ESA UEPEX </a:t>
            </a:r>
            <a:r>
              <a:rPr lang="es-AR" sz="2000" dirty="0" smtClean="0">
                <a:solidFill>
                  <a:schemeClr val="accent1">
                    <a:lumMod val="75000"/>
                  </a:schemeClr>
                </a:solidFill>
              </a:rPr>
              <a:t> puede ejecutar en </a:t>
            </a:r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dicha categoría. </a:t>
            </a:r>
            <a:r>
              <a:rPr lang="es-AR" sz="2000" dirty="0" smtClean="0">
                <a:solidFill>
                  <a:schemeClr val="accent1">
                    <a:lumMod val="75000"/>
                  </a:schemeClr>
                </a:solidFill>
              </a:rPr>
              <a:t>(Circular </a:t>
            </a:r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ONP Nº </a:t>
            </a:r>
            <a:r>
              <a:rPr lang="es-AR" sz="2000" dirty="0" smtClean="0">
                <a:solidFill>
                  <a:schemeClr val="accent1">
                    <a:lumMod val="75000"/>
                  </a:schemeClr>
                </a:solidFill>
              </a:rPr>
              <a:t>4/96)</a:t>
            </a:r>
            <a:endParaRPr lang="es-AR" sz="2000" dirty="0">
              <a:solidFill>
                <a:schemeClr val="accent1">
                  <a:lumMod val="75000"/>
                </a:schemeClr>
              </a:solidFill>
            </a:endParaRPr>
          </a:p>
          <a:p>
            <a:pPr marL="400050" lvl="1" algn="just">
              <a:buFont typeface="Arial" panose="020B0604020202020204" pitchFamily="34" charset="0"/>
              <a:buChar char="•"/>
            </a:pPr>
            <a:r>
              <a:rPr lang="es-AR" sz="2000" dirty="0" smtClean="0">
                <a:solidFill>
                  <a:schemeClr val="accent1">
                    <a:lumMod val="75000"/>
                  </a:schemeClr>
                </a:solidFill>
              </a:rPr>
              <a:t>Si </a:t>
            </a:r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se carga un comprobante de recurso IR de Fuente 21, previamente </a:t>
            </a:r>
            <a:r>
              <a:rPr lang="es-AR" sz="2000" dirty="0" smtClean="0">
                <a:solidFill>
                  <a:schemeClr val="accent1">
                    <a:lumMod val="75000"/>
                  </a:schemeClr>
                </a:solidFill>
              </a:rPr>
              <a:t>la Coordinación de Recursos y Gastos de la CGN debe dar el </a:t>
            </a:r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alta de la Donación. </a:t>
            </a:r>
            <a:r>
              <a:rPr lang="es-AR" sz="2000" dirty="0" smtClean="0">
                <a:solidFill>
                  <a:schemeClr val="accent1">
                    <a:lumMod val="75000"/>
                  </a:schemeClr>
                </a:solidFill>
              </a:rPr>
              <a:t>El procedimiento de carga está establecido en la Circular </a:t>
            </a:r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CGN </a:t>
            </a:r>
            <a:r>
              <a:rPr lang="es-AR" sz="2000" dirty="0" smtClean="0">
                <a:solidFill>
                  <a:schemeClr val="accent1">
                    <a:lumMod val="75000"/>
                  </a:schemeClr>
                </a:solidFill>
              </a:rPr>
              <a:t>N° 11/04</a:t>
            </a:r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7864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 idx="4294967295"/>
          </p:nvPr>
        </p:nvSpPr>
        <p:spPr>
          <a:xfrm>
            <a:off x="683568" y="2132856"/>
            <a:ext cx="7772400" cy="1470025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es-AR" b="1" dirty="0">
                <a:solidFill>
                  <a:schemeClr val="tx2">
                    <a:lumMod val="75000"/>
                  </a:schemeClr>
                </a:solidFill>
              </a:rPr>
              <a:t>¡</a:t>
            </a:r>
            <a:r>
              <a:rPr lang="es-AR" b="1" dirty="0" smtClean="0">
                <a:solidFill>
                  <a:schemeClr val="tx2">
                    <a:lumMod val="75000"/>
                  </a:schemeClr>
                </a:solidFill>
              </a:rPr>
              <a:t>Muchas gracias!</a:t>
            </a:r>
            <a:br>
              <a:rPr lang="es-AR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es-AR" b="1" dirty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es-AR" b="1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es-AR" sz="3600" b="1" dirty="0" smtClean="0">
                <a:solidFill>
                  <a:schemeClr val="tx2">
                    <a:lumMod val="75000"/>
                  </a:schemeClr>
                </a:solidFill>
              </a:rPr>
              <a:t>Pueden contactarnos en </a:t>
            </a:r>
            <a:r>
              <a:rPr lang="es-AR" sz="3200" b="1" dirty="0" smtClean="0">
                <a:solidFill>
                  <a:schemeClr val="tx2">
                    <a:lumMod val="75000"/>
                  </a:schemeClr>
                </a:solidFill>
              </a:rPr>
              <a:t>cierredaif@mecon.gov.ar</a:t>
            </a:r>
            <a:endParaRPr lang="es-AR" sz="32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2556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590872" y="2492375"/>
            <a:ext cx="8229600" cy="922338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es-AR" b="1" dirty="0" smtClean="0">
                <a:solidFill>
                  <a:schemeClr val="accent1">
                    <a:lumMod val="75000"/>
                  </a:schemeClr>
                </a:solidFill>
              </a:rPr>
              <a:t>Fechas de presentación de comprobantes</a:t>
            </a:r>
            <a:endParaRPr lang="es-AR" sz="36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4462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75223" y="5512296"/>
            <a:ext cx="9098966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4460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4460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4460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4460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4460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460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460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460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460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6088" algn="l"/>
              </a:tabLst>
            </a:pPr>
            <a:r>
              <a:rPr kumimoji="0" lang="es-ES" altLang="es-A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(1) no incluye los Formularios/Comprobantes de desafectación.</a:t>
            </a:r>
            <a:endParaRPr kumimoji="0" lang="es-AR" altLang="es-A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46088" algn="l"/>
              </a:tabLst>
            </a:pPr>
            <a:r>
              <a:rPr kumimoji="0" lang="es-ES" altLang="es-A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(2) </a:t>
            </a:r>
            <a:r>
              <a:rPr lang="es-ES" altLang="es-AR" sz="1400" dirty="0" smtClean="0">
                <a:latin typeface="+mn-lt"/>
                <a:ea typeface="Times New Roman" pitchFamily="18" charset="0"/>
              </a:rPr>
              <a:t>o último día hábil del año 2019</a:t>
            </a:r>
            <a:endParaRPr kumimoji="0" lang="es-ES" altLang="es-A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46088" algn="l"/>
              </a:tabLst>
            </a:pPr>
            <a:r>
              <a:rPr lang="es-ES" altLang="es-AR" sz="1400" dirty="0" smtClean="0">
                <a:latin typeface="+mn-lt"/>
                <a:ea typeface="Times New Roman" pitchFamily="18" charset="0"/>
              </a:rPr>
              <a:t>(3) </a:t>
            </a:r>
            <a:r>
              <a:rPr kumimoji="0" lang="es-ES" altLang="es-A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o tercer día hábil del año 2020.</a:t>
            </a:r>
            <a:endParaRPr kumimoji="0" lang="es-AR" altLang="es-A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46088" algn="l"/>
              </a:tabLst>
            </a:pPr>
            <a:r>
              <a:rPr kumimoji="0" lang="es-ES" altLang="es-A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(4) Sólo tipo de Registro Devengado. </a:t>
            </a:r>
            <a:r>
              <a:rPr kumimoji="0" lang="es-ES" altLang="es-AR" sz="1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Compromiso y Devengado simultáneo sólo hasta el 31/12 o último día hábil 2019</a:t>
            </a:r>
            <a:endParaRPr kumimoji="0" lang="es-ES" altLang="es-AR" sz="1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+mn-lt"/>
              <a:cs typeface="Arial" pitchFamily="34" charset="0"/>
            </a:endParaRPr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9981348"/>
              </p:ext>
            </p:extLst>
          </p:nvPr>
        </p:nvGraphicFramePr>
        <p:xfrm>
          <a:off x="1115616" y="548680"/>
          <a:ext cx="6840760" cy="4582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71542"/>
                <a:gridCol w="166921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AR" dirty="0" err="1" smtClean="0"/>
                        <a:t>Form</a:t>
                      </a:r>
                      <a:r>
                        <a:rPr lang="es-AR" dirty="0" smtClean="0"/>
                        <a:t>/Comprobante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dirty="0" smtClean="0"/>
                        <a:t>Fecha Límite</a:t>
                      </a:r>
                      <a:endParaRPr lang="es-A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AR" b="1" dirty="0" smtClean="0"/>
                        <a:t>C35</a:t>
                      </a:r>
                      <a:r>
                        <a:rPr lang="es-AR" dirty="0" smtClean="0"/>
                        <a:t>/</a:t>
                      </a:r>
                      <a:r>
                        <a:rPr lang="es-AR" dirty="0" err="1" smtClean="0"/>
                        <a:t>Comp</a:t>
                      </a:r>
                      <a:r>
                        <a:rPr lang="es-AR" baseline="0" dirty="0" smtClean="0"/>
                        <a:t> de Compromiso </a:t>
                      </a:r>
                      <a:r>
                        <a:rPr lang="es-AR" b="1" baseline="0" dirty="0" smtClean="0"/>
                        <a:t>CC</a:t>
                      </a:r>
                      <a:r>
                        <a:rPr lang="es-AR" baseline="0" dirty="0" smtClean="0"/>
                        <a:t> y </a:t>
                      </a:r>
                      <a:r>
                        <a:rPr lang="es-AR" baseline="0" dirty="0" err="1" smtClean="0"/>
                        <a:t>Comp</a:t>
                      </a:r>
                      <a:r>
                        <a:rPr lang="es-AR" baseline="0" dirty="0" smtClean="0"/>
                        <a:t> de </a:t>
                      </a:r>
                      <a:r>
                        <a:rPr lang="es-AR" baseline="0" dirty="0" err="1" smtClean="0"/>
                        <a:t>modif</a:t>
                      </a:r>
                      <a:r>
                        <a:rPr lang="es-AR" baseline="0" dirty="0" smtClean="0"/>
                        <a:t> de compromiso </a:t>
                      </a:r>
                      <a:r>
                        <a:rPr lang="es-AR" b="1" baseline="0" dirty="0" smtClean="0"/>
                        <a:t>CMC tipo IC </a:t>
                      </a:r>
                      <a:r>
                        <a:rPr lang="es-AR" b="0" baseline="0" dirty="0" smtClean="0"/>
                        <a:t>(1)</a:t>
                      </a:r>
                      <a:endParaRPr lang="es-A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dirty="0" smtClean="0"/>
                        <a:t>31/12/2019</a:t>
                      </a:r>
                    </a:p>
                    <a:p>
                      <a:pPr algn="ctr"/>
                      <a:r>
                        <a:rPr lang="es-AR" baseline="0" dirty="0" smtClean="0"/>
                        <a:t>(2)</a:t>
                      </a:r>
                      <a:endParaRPr lang="es-A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AR" b="1" dirty="0" smtClean="0"/>
                        <a:t>C35 </a:t>
                      </a:r>
                      <a:r>
                        <a:rPr lang="es-AR" b="0" dirty="0" err="1" smtClean="0"/>
                        <a:t>modif</a:t>
                      </a:r>
                      <a:r>
                        <a:rPr lang="es-AR" b="0" dirty="0" smtClean="0"/>
                        <a:t> de registro</a:t>
                      </a:r>
                      <a:r>
                        <a:rPr lang="es-AR" b="0" baseline="0" dirty="0" smtClean="0"/>
                        <a:t> </a:t>
                      </a:r>
                      <a:r>
                        <a:rPr lang="es-AR" b="0" dirty="0" smtClean="0"/>
                        <a:t>tipo </a:t>
                      </a:r>
                      <a:r>
                        <a:rPr lang="es-AR" b="1" dirty="0" smtClean="0"/>
                        <a:t>Corrección / CMC tipo</a:t>
                      </a:r>
                      <a:r>
                        <a:rPr lang="es-AR" b="1" baseline="0" dirty="0" smtClean="0"/>
                        <a:t> CC</a:t>
                      </a:r>
                      <a:endParaRPr lang="es-A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dirty="0" smtClean="0"/>
                        <a:t>6/01/2020</a:t>
                      </a:r>
                    </a:p>
                    <a:p>
                      <a:pPr algn="ctr"/>
                      <a:r>
                        <a:rPr lang="es-AR" dirty="0" smtClean="0"/>
                        <a:t>(3)</a:t>
                      </a:r>
                      <a:endParaRPr lang="es-A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AR" b="1" dirty="0" smtClean="0"/>
                        <a:t>C41</a:t>
                      </a:r>
                      <a:r>
                        <a:rPr lang="es-AR" dirty="0" smtClean="0"/>
                        <a:t>/Orden de Pago Presupuestaria </a:t>
                      </a:r>
                      <a:r>
                        <a:rPr lang="es-AR" b="1" dirty="0" smtClean="0"/>
                        <a:t>PRE</a:t>
                      </a:r>
                    </a:p>
                    <a:p>
                      <a:r>
                        <a:rPr lang="es-AR" b="1" dirty="0" smtClean="0">
                          <a:solidFill>
                            <a:srgbClr val="FF0000"/>
                          </a:solidFill>
                        </a:rPr>
                        <a:t>(4)</a:t>
                      </a:r>
                      <a:endParaRPr lang="es-AR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dirty="0" smtClean="0"/>
                        <a:t>6/01/2020</a:t>
                      </a:r>
                    </a:p>
                    <a:p>
                      <a:pPr algn="ctr"/>
                      <a:r>
                        <a:rPr lang="es-AR" dirty="0" smtClean="0"/>
                        <a:t>(3)</a:t>
                      </a:r>
                      <a:endParaRPr lang="es-A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AR" b="1" dirty="0" smtClean="0"/>
                        <a:t>C42</a:t>
                      </a:r>
                      <a:r>
                        <a:rPr lang="es-AR" b="0" dirty="0" smtClean="0"/>
                        <a:t>/Orden de Pago sin imputación presupuestaria</a:t>
                      </a:r>
                      <a:r>
                        <a:rPr lang="es-AR" b="0" baseline="0" dirty="0" smtClean="0"/>
                        <a:t> </a:t>
                      </a:r>
                      <a:r>
                        <a:rPr lang="es-AR" b="1" baseline="0" dirty="0" smtClean="0"/>
                        <a:t>NPR</a:t>
                      </a:r>
                      <a:r>
                        <a:rPr lang="es-AR" b="1" dirty="0" smtClean="0"/>
                        <a:t> </a:t>
                      </a:r>
                      <a:endParaRPr lang="es-A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dirty="0" smtClean="0"/>
                        <a:t>31/12/2019</a:t>
                      </a:r>
                      <a:br>
                        <a:rPr lang="es-AR" dirty="0" smtClean="0"/>
                      </a:br>
                      <a:r>
                        <a:rPr lang="es-AR" dirty="0" smtClean="0"/>
                        <a:t>(2)</a:t>
                      </a:r>
                      <a:endParaRPr lang="es-A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AR" b="1" dirty="0" smtClean="0"/>
                        <a:t>C43</a:t>
                      </a:r>
                      <a:r>
                        <a:rPr lang="es-AR" b="0" dirty="0" smtClean="0"/>
                        <a:t> Ejecución / Rendición </a:t>
                      </a:r>
                      <a:r>
                        <a:rPr lang="es-AR" b="0" dirty="0" err="1" smtClean="0"/>
                        <a:t>Adm</a:t>
                      </a:r>
                      <a:r>
                        <a:rPr lang="es-AR" b="0" dirty="0" smtClean="0"/>
                        <a:t>. de FR  </a:t>
                      </a:r>
                      <a:r>
                        <a:rPr lang="es-AR" b="1" dirty="0" smtClean="0"/>
                        <a:t>RENADM</a:t>
                      </a:r>
                      <a:endParaRPr lang="es-A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dirty="0" smtClean="0"/>
                        <a:t>6/01/2020</a:t>
                      </a:r>
                    </a:p>
                    <a:p>
                      <a:pPr algn="ctr"/>
                      <a:r>
                        <a:rPr lang="es-AR" dirty="0" smtClean="0"/>
                        <a:t>(3)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AR" b="1" dirty="0" smtClean="0"/>
                        <a:t>C43 </a:t>
                      </a:r>
                      <a:r>
                        <a:rPr lang="es-AR" b="0" dirty="0" smtClean="0"/>
                        <a:t>Reposición</a:t>
                      </a:r>
                      <a:r>
                        <a:rPr lang="es-AR" b="1" dirty="0" smtClean="0"/>
                        <a:t> / OP</a:t>
                      </a:r>
                      <a:r>
                        <a:rPr lang="es-AR" b="1" baseline="0" dirty="0" smtClean="0"/>
                        <a:t> FR subtipo REP</a:t>
                      </a:r>
                      <a:endParaRPr lang="es-A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dirty="0" smtClean="0"/>
                        <a:t>31/12/2019 (2)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AR" b="0" dirty="0" smtClean="0"/>
                        <a:t>Anulación de Rendición</a:t>
                      </a:r>
                      <a:r>
                        <a:rPr lang="es-AR" b="0" baseline="0" dirty="0" smtClean="0"/>
                        <a:t> Administrativa </a:t>
                      </a:r>
                      <a:r>
                        <a:rPr lang="es-AR" b="1" baseline="0" dirty="0" smtClean="0"/>
                        <a:t>ARADM</a:t>
                      </a:r>
                      <a:endParaRPr lang="es-A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dirty="0" smtClean="0"/>
                        <a:t>6/01/2020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AR" dirty="0" smtClean="0"/>
                        <a:t>(3)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6633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821084" y="5222880"/>
            <a:ext cx="361028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4460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4460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4460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4460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4460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460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460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460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460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6088" algn="l"/>
              </a:tabLst>
            </a:pPr>
            <a:r>
              <a:rPr kumimoji="0" lang="es-AR" altLang="es-A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2/1/2020 o primer día hábil</a:t>
            </a:r>
            <a:r>
              <a:rPr kumimoji="0" lang="es-AR" altLang="es-AR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del año 2020</a:t>
            </a:r>
            <a:endParaRPr kumimoji="0" lang="es-AR" altLang="es-A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46088" algn="l"/>
              </a:tabLst>
            </a:pPr>
            <a:r>
              <a:rPr kumimoji="0" lang="es-ES" altLang="es-A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6/1/2020 o tercer día hábil del año 2020</a:t>
            </a:r>
            <a:endParaRPr kumimoji="0" lang="es-AR" altLang="es-A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99989"/>
              </p:ext>
            </p:extLst>
          </p:nvPr>
        </p:nvGraphicFramePr>
        <p:xfrm>
          <a:off x="971600" y="908723"/>
          <a:ext cx="7272808" cy="39604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98166"/>
                <a:gridCol w="1774642"/>
              </a:tblGrid>
              <a:tr h="453401">
                <a:tc>
                  <a:txBody>
                    <a:bodyPr/>
                    <a:lstStyle/>
                    <a:p>
                      <a:pPr algn="ctr"/>
                      <a:r>
                        <a:rPr lang="es-AR" dirty="0" err="1" smtClean="0"/>
                        <a:t>Form</a:t>
                      </a:r>
                      <a:r>
                        <a:rPr lang="es-AR" dirty="0" smtClean="0"/>
                        <a:t>/Comprobante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dirty="0" smtClean="0"/>
                        <a:t>Fecha Límite</a:t>
                      </a:r>
                      <a:endParaRPr lang="es-AR" dirty="0"/>
                    </a:p>
                  </a:txBody>
                  <a:tcPr/>
                </a:tc>
              </a:tr>
              <a:tr h="453401">
                <a:tc>
                  <a:txBody>
                    <a:bodyPr/>
                    <a:lstStyle/>
                    <a:p>
                      <a:r>
                        <a:rPr lang="es-AR" b="1" dirty="0" smtClean="0"/>
                        <a:t>C10 e IR  de Recaudación</a:t>
                      </a:r>
                      <a:r>
                        <a:rPr lang="es-AR" b="1" baseline="0" dirty="0" smtClean="0"/>
                        <a:t> CUT</a:t>
                      </a:r>
                      <a:endParaRPr lang="es-A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dirty="0" smtClean="0"/>
                        <a:t>2/1/2020</a:t>
                      </a:r>
                      <a:endParaRPr lang="es-AR" dirty="0"/>
                    </a:p>
                  </a:txBody>
                  <a:tcPr/>
                </a:tc>
              </a:tr>
              <a:tr h="453401">
                <a:tc>
                  <a:txBody>
                    <a:bodyPr/>
                    <a:lstStyle/>
                    <a:p>
                      <a:r>
                        <a:rPr lang="es-AR" b="1" dirty="0" smtClean="0"/>
                        <a:t>C10 e IR de Regularización</a:t>
                      </a:r>
                      <a:endParaRPr lang="es-A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dirty="0" smtClean="0"/>
                        <a:t>6/1/2020</a:t>
                      </a:r>
                      <a:endParaRPr lang="es-AR" dirty="0"/>
                    </a:p>
                  </a:txBody>
                  <a:tcPr/>
                </a:tc>
              </a:tr>
              <a:tr h="453401">
                <a:tc>
                  <a:txBody>
                    <a:bodyPr/>
                    <a:lstStyle/>
                    <a:p>
                      <a:r>
                        <a:rPr lang="es-AR" b="1" dirty="0" smtClean="0"/>
                        <a:t>C10 Informe diario</a:t>
                      </a:r>
                      <a:endParaRPr lang="es-A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dirty="0" smtClean="0"/>
                        <a:t>6/1/2020</a:t>
                      </a:r>
                      <a:endParaRPr lang="es-AR" dirty="0"/>
                    </a:p>
                  </a:txBody>
                  <a:tcPr/>
                </a:tc>
              </a:tr>
              <a:tr h="453401">
                <a:tc>
                  <a:txBody>
                    <a:bodyPr/>
                    <a:lstStyle/>
                    <a:p>
                      <a:r>
                        <a:rPr lang="es-AR" b="1" dirty="0" smtClean="0"/>
                        <a:t>C10 e</a:t>
                      </a:r>
                      <a:r>
                        <a:rPr lang="es-AR" b="1" baseline="0" dirty="0" smtClean="0"/>
                        <a:t> IR de Recaudación NO CUT</a:t>
                      </a:r>
                      <a:endParaRPr lang="es-A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dirty="0" smtClean="0"/>
                        <a:t>6/1/2020</a:t>
                      </a:r>
                      <a:endParaRPr lang="es-AR" dirty="0"/>
                    </a:p>
                  </a:txBody>
                  <a:tcPr/>
                </a:tc>
              </a:tr>
              <a:tr h="458510">
                <a:tc>
                  <a:txBody>
                    <a:bodyPr/>
                    <a:lstStyle/>
                    <a:p>
                      <a:r>
                        <a:rPr lang="es-AR" b="1" dirty="0" smtClean="0"/>
                        <a:t>IR</a:t>
                      </a:r>
                      <a:r>
                        <a:rPr lang="es-AR" b="1" baseline="0" dirty="0" smtClean="0"/>
                        <a:t> RME de </a:t>
                      </a:r>
                      <a:r>
                        <a:rPr lang="es-AR" b="1" baseline="0" dirty="0" err="1" smtClean="0"/>
                        <a:t>Reexpresión</a:t>
                      </a:r>
                      <a:r>
                        <a:rPr lang="es-AR" b="1" baseline="0" dirty="0" smtClean="0"/>
                        <a:t> por Moneda Extranjera</a:t>
                      </a:r>
                      <a:endParaRPr lang="es-A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dirty="0" smtClean="0"/>
                        <a:t>6/1/2020</a:t>
                      </a:r>
                    </a:p>
                  </a:txBody>
                  <a:tcPr/>
                </a:tc>
              </a:tr>
              <a:tr h="453401">
                <a:tc>
                  <a:txBody>
                    <a:bodyPr/>
                    <a:lstStyle/>
                    <a:p>
                      <a:r>
                        <a:rPr lang="es-AR" b="1" dirty="0" smtClean="0"/>
                        <a:t>C10 y CMIR de Corrección</a:t>
                      </a:r>
                      <a:r>
                        <a:rPr lang="es-AR" b="1" baseline="0" dirty="0" smtClean="0"/>
                        <a:t> y Desafectación </a:t>
                      </a:r>
                      <a:endParaRPr lang="es-A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dirty="0" smtClean="0"/>
                        <a:t>6/1/2020</a:t>
                      </a:r>
                    </a:p>
                  </a:txBody>
                  <a:tcPr/>
                </a:tc>
              </a:tr>
              <a:tr h="781521">
                <a:tc>
                  <a:txBody>
                    <a:bodyPr/>
                    <a:lstStyle/>
                    <a:p>
                      <a:r>
                        <a:rPr lang="es-AR" b="1" dirty="0" smtClean="0"/>
                        <a:t>C10</a:t>
                      </a:r>
                      <a:r>
                        <a:rPr lang="es-AR" b="1" baseline="0" dirty="0" smtClean="0"/>
                        <a:t> Cambio de Medio de Percepción y CMP REC tipo REV, RCH y CMP</a:t>
                      </a:r>
                      <a:endParaRPr lang="es-A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dirty="0" smtClean="0"/>
                        <a:t>6/1/2020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9813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539552" y="2492375"/>
            <a:ext cx="8229600" cy="922338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es-AR" b="1" dirty="0" smtClean="0">
                <a:solidFill>
                  <a:schemeClr val="accent1">
                    <a:lumMod val="75000"/>
                  </a:schemeClr>
                </a:solidFill>
              </a:rPr>
              <a:t>Requerimientos sobre fechas límite</a:t>
            </a:r>
            <a:br>
              <a:rPr lang="es-AR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s-AR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s-AR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s-AR" dirty="0" smtClean="0">
                <a:solidFill>
                  <a:schemeClr val="accent1">
                    <a:lumMod val="75000"/>
                  </a:schemeClr>
                </a:solidFill>
              </a:rPr>
              <a:t>Mediante GDE a CDURO – CGN#MHA</a:t>
            </a:r>
            <a:endParaRPr lang="es-AR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6633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539552" y="2492375"/>
            <a:ext cx="8229600" cy="922338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es-AR" b="1" dirty="0" smtClean="0">
                <a:solidFill>
                  <a:schemeClr val="accent1">
                    <a:lumMod val="75000"/>
                  </a:schemeClr>
                </a:solidFill>
              </a:rPr>
              <a:t>Pautas de Presentación de cuadros de cierre e información complementaria</a:t>
            </a:r>
            <a:br>
              <a:rPr lang="es-AR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s-AR" sz="3600" b="1" dirty="0" err="1">
                <a:solidFill>
                  <a:schemeClr val="accent1">
                    <a:lumMod val="75000"/>
                  </a:schemeClr>
                </a:solidFill>
              </a:rPr>
              <a:t>Disp</a:t>
            </a:r>
            <a:r>
              <a:rPr lang="es-AR" sz="3600" b="1" dirty="0">
                <a:solidFill>
                  <a:schemeClr val="accent1">
                    <a:lumMod val="75000"/>
                  </a:schemeClr>
                </a:solidFill>
              </a:rPr>
              <a:t> 28/19 CGN</a:t>
            </a:r>
            <a:endParaRPr lang="es-AR" sz="40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7773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0" y="490538"/>
            <a:ext cx="8229600" cy="706437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s-AR" sz="4000" b="1" dirty="0" smtClean="0">
                <a:solidFill>
                  <a:schemeClr val="accent4">
                    <a:lumMod val="75000"/>
                  </a:schemeClr>
                </a:solidFill>
              </a:rPr>
              <a:t>Presentación</a:t>
            </a:r>
            <a:endParaRPr lang="es-AR" sz="4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390847" y="1052513"/>
            <a:ext cx="8429625" cy="5040312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r>
              <a:rPr lang="es-AR" sz="2400" dirty="0" smtClean="0">
                <a:solidFill>
                  <a:schemeClr val="accent1">
                    <a:lumMod val="75000"/>
                  </a:schemeClr>
                </a:solidFill>
              </a:rPr>
              <a:t>Tipo de Trámite: </a:t>
            </a:r>
          </a:p>
          <a:p>
            <a:pPr marL="0" indent="0" algn="ctr">
              <a:buNone/>
            </a:pPr>
            <a:r>
              <a:rPr lang="es-AR" sz="2800" b="1" dirty="0" smtClean="0">
                <a:solidFill>
                  <a:schemeClr val="accent1">
                    <a:lumMod val="75000"/>
                  </a:schemeClr>
                </a:solidFill>
              </a:rPr>
              <a:t>Gene00188 Presentación Cierre de Cuenta Anual</a:t>
            </a:r>
          </a:p>
          <a:p>
            <a:pPr algn="just"/>
            <a:r>
              <a:rPr lang="es-AR" sz="2400" dirty="0" smtClean="0">
                <a:solidFill>
                  <a:schemeClr val="accent1">
                    <a:lumMod val="75000"/>
                  </a:schemeClr>
                </a:solidFill>
              </a:rPr>
              <a:t>Informes de Firma Conjunta</a:t>
            </a:r>
          </a:p>
          <a:p>
            <a:pPr algn="just"/>
            <a:endParaRPr lang="es-AR" sz="2400" dirty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es-AR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es-AR" sz="2400" dirty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es-AR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es-AR" sz="2400" dirty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es-AR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r>
              <a:rPr lang="es-AR" sz="2000" dirty="0" smtClean="0">
                <a:solidFill>
                  <a:schemeClr val="accent1">
                    <a:lumMod val="75000"/>
                  </a:schemeClr>
                </a:solidFill>
              </a:rPr>
              <a:t>Informe Cierre de Cuenta Sector Público (Mesa de Entradas MH)</a:t>
            </a:r>
          </a:p>
          <a:p>
            <a:pPr algn="just"/>
            <a:endParaRPr lang="es-AR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es-AR" sz="24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3612165"/>
              </p:ext>
            </p:extLst>
          </p:nvPr>
        </p:nvGraphicFramePr>
        <p:xfrm>
          <a:off x="1115616" y="2492896"/>
          <a:ext cx="6768752" cy="205983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694796"/>
                <a:gridCol w="1073956"/>
              </a:tblGrid>
              <a:tr h="7201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AR" sz="1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AR" sz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3130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800" dirty="0">
                          <a:effectLst/>
                        </a:rPr>
                        <a:t>Informe Cierre de Cuenta, Administración Central</a:t>
                      </a:r>
                      <a:endParaRPr lang="es-A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800" dirty="0">
                          <a:effectLst/>
                        </a:rPr>
                        <a:t>IFCAC</a:t>
                      </a:r>
                      <a:endParaRPr lang="es-A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3130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800" dirty="0">
                          <a:effectLst/>
                        </a:rPr>
                        <a:t>Informe Cierre de Cuenta, Bienes (con capacidad 100MB)</a:t>
                      </a:r>
                      <a:endParaRPr lang="es-A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800" dirty="0">
                          <a:effectLst/>
                        </a:rPr>
                        <a:t>IFCAB </a:t>
                      </a:r>
                      <a:endParaRPr lang="es-A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3130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800">
                          <a:effectLst/>
                        </a:rPr>
                        <a:t>Informe Cierre de Cuenta, UEPEX (*)</a:t>
                      </a:r>
                      <a:endParaRPr lang="es-A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800" dirty="0">
                          <a:effectLst/>
                        </a:rPr>
                        <a:t>IFCPE</a:t>
                      </a:r>
                      <a:endParaRPr lang="es-A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3130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800">
                          <a:effectLst/>
                        </a:rPr>
                        <a:t>Informe Cierre de Cuenta, Organismos Descentralizados</a:t>
                      </a:r>
                      <a:endParaRPr lang="es-A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800" dirty="0">
                          <a:effectLst/>
                        </a:rPr>
                        <a:t>IFCOC</a:t>
                      </a:r>
                      <a:endParaRPr lang="es-A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3130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800" dirty="0">
                          <a:effectLst/>
                        </a:rPr>
                        <a:t>Informe Cierre de </a:t>
                      </a:r>
                      <a:r>
                        <a:rPr lang="es-AR" sz="1800" dirty="0" smtClean="0">
                          <a:effectLst/>
                        </a:rPr>
                        <a:t>Cuenta, </a:t>
                      </a:r>
                      <a:r>
                        <a:rPr lang="es-AR" sz="1800" dirty="0">
                          <a:effectLst/>
                        </a:rPr>
                        <a:t>Juicios</a:t>
                      </a:r>
                      <a:endParaRPr lang="es-A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800" dirty="0">
                          <a:effectLst/>
                        </a:rPr>
                        <a:t>IFCJU</a:t>
                      </a:r>
                      <a:endParaRPr lang="es-A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3130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800" dirty="0">
                          <a:effectLst/>
                        </a:rPr>
                        <a:t>Informe Estados Financieros UEPEX (*)</a:t>
                      </a:r>
                      <a:endParaRPr lang="es-A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800" dirty="0">
                          <a:effectLst/>
                        </a:rPr>
                        <a:t>ESTFI</a:t>
                      </a:r>
                      <a:endParaRPr lang="es-A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9108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0" y="490538"/>
            <a:ext cx="8229600" cy="706437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s-AR" sz="4000" b="1" dirty="0" smtClean="0">
                <a:solidFill>
                  <a:srgbClr val="00B050"/>
                </a:solidFill>
              </a:rPr>
              <a:t>Presentación con GDE</a:t>
            </a:r>
            <a:endParaRPr lang="es-AR" sz="4000" b="1" dirty="0">
              <a:solidFill>
                <a:srgbClr val="00B05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318839" y="1268413"/>
            <a:ext cx="8429625" cy="4781550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r>
              <a:rPr lang="es-AR" sz="2400" dirty="0">
                <a:solidFill>
                  <a:schemeClr val="accent1">
                    <a:lumMod val="75000"/>
                  </a:schemeClr>
                </a:solidFill>
              </a:rPr>
              <a:t>CUADROS DE CIERRE: generar expediente y dirigirlo a Repartición DAIF#MHA, Sector EDANINFI  </a:t>
            </a:r>
            <a:r>
              <a:rPr lang="es-AR" sz="2400" b="1" dirty="0">
                <a:solidFill>
                  <a:schemeClr val="accent1">
                    <a:lumMod val="75000"/>
                  </a:schemeClr>
                </a:solidFill>
              </a:rPr>
              <a:t>Vencimiento </a:t>
            </a:r>
            <a:r>
              <a:rPr lang="es-AR" sz="2400" b="1" dirty="0" smtClean="0">
                <a:solidFill>
                  <a:schemeClr val="accent1">
                    <a:lumMod val="75000"/>
                  </a:schemeClr>
                </a:solidFill>
              </a:rPr>
              <a:t>14/2</a:t>
            </a:r>
            <a:endParaRPr lang="es-AR" sz="24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es-AR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r>
              <a:rPr lang="es-AR" sz="2400" dirty="0" smtClean="0">
                <a:solidFill>
                  <a:schemeClr val="accent1">
                    <a:lumMod val="75000"/>
                  </a:schemeClr>
                </a:solidFill>
              </a:rPr>
              <a:t>Estados </a:t>
            </a:r>
            <a:r>
              <a:rPr lang="es-AR" sz="2400" dirty="0" smtClean="0">
                <a:solidFill>
                  <a:schemeClr val="accent1">
                    <a:lumMod val="75000"/>
                  </a:schemeClr>
                </a:solidFill>
              </a:rPr>
              <a:t>Financieros UEPEX generar expediente y dirigirlo a Repartición DPC#MHA, Sector EDPROCON  </a:t>
            </a:r>
            <a:r>
              <a:rPr lang="es-AR" sz="2400" b="1" dirty="0" smtClean="0">
                <a:solidFill>
                  <a:schemeClr val="accent1">
                    <a:lumMod val="75000"/>
                  </a:schemeClr>
                </a:solidFill>
              </a:rPr>
              <a:t>Vencimiento: 28/2</a:t>
            </a:r>
            <a:endParaRPr lang="es-AR" sz="24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es-AR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r>
              <a:rPr lang="es-AR" sz="2400" dirty="0" smtClean="0">
                <a:solidFill>
                  <a:schemeClr val="accent1">
                    <a:lumMod val="75000"/>
                  </a:schemeClr>
                </a:solidFill>
              </a:rPr>
              <a:t>Gestión Física e Indicadores de Gestión (ONP) : </a:t>
            </a:r>
            <a:r>
              <a:rPr lang="es-AR" sz="2400" b="1" dirty="0" smtClean="0">
                <a:solidFill>
                  <a:schemeClr val="accent1">
                    <a:lumMod val="75000"/>
                  </a:schemeClr>
                </a:solidFill>
              </a:rPr>
              <a:t>Vencimiento antes del 2/3</a:t>
            </a:r>
            <a:r>
              <a:rPr lang="es-AR" sz="2400" dirty="0" smtClean="0">
                <a:solidFill>
                  <a:schemeClr val="accent1">
                    <a:lumMod val="75000"/>
                  </a:schemeClr>
                </a:solidFill>
              </a:rPr>
              <a:t> mediante ESIDIF</a:t>
            </a:r>
            <a:endParaRPr lang="es-AR" sz="2400" dirty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es-AR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es-AR" sz="24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4663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3438</TotalTime>
  <Words>1674</Words>
  <Application>Microsoft Office PowerPoint</Application>
  <PresentationFormat>Presentación en pantalla (4:3)</PresentationFormat>
  <Paragraphs>246</Paragraphs>
  <Slides>27</Slides>
  <Notes>27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27</vt:i4>
      </vt:variant>
    </vt:vector>
  </HeadingPairs>
  <TitlesOfParts>
    <vt:vector size="28" baseType="lpstr">
      <vt:lpstr>Tema de Office</vt:lpstr>
      <vt:lpstr>JORNADA DE CIERRE DE EJERCICIO 2019</vt:lpstr>
      <vt:lpstr>Fecha límite para presentar ante ONP solicitudes de modificaciones presupuestarias y de reprogramaciones de cuotas   20-12-2019</vt:lpstr>
      <vt:lpstr>Fechas de presentación de comprobantes</vt:lpstr>
      <vt:lpstr>Presentación de PowerPoint</vt:lpstr>
      <vt:lpstr>Presentación de PowerPoint</vt:lpstr>
      <vt:lpstr>Requerimientos sobre fechas límite  Mediante GDE a CDURO – CGN#MHA</vt:lpstr>
      <vt:lpstr>Pautas de Presentación de cuadros de cierre e información complementaria Disp 28/19 CGN</vt:lpstr>
      <vt:lpstr>Presentación</vt:lpstr>
      <vt:lpstr>Presentación con GDE</vt:lpstr>
      <vt:lpstr>Presentación con GDE</vt:lpstr>
      <vt:lpstr>Presentación con GDE</vt:lpstr>
      <vt:lpstr>Presentación sin GDE</vt:lpstr>
      <vt:lpstr>Presentación sin GDE</vt:lpstr>
      <vt:lpstr>Presentación sin GDE</vt:lpstr>
      <vt:lpstr>Cuadros a presentar (Disposición 71/10 CGN y modificatorias) </vt:lpstr>
      <vt:lpstr>Presentación de PowerPoint</vt:lpstr>
      <vt:lpstr>Presentación de PowerPoint</vt:lpstr>
      <vt:lpstr>Presentación de PowerPoint</vt:lpstr>
      <vt:lpstr>Algunos recordatorios  de registro de operaciones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¡Muchas gracias!  Pueden contactarnos en cierredaif@mecon.gov.ar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III JORNADA DE CONTADURÍAS JURISDICCIONALES</dc:title>
  <dc:creator>Ana Laura Kiezela</dc:creator>
  <cp:lastModifiedBy>Ana Laura Kiezela</cp:lastModifiedBy>
  <cp:revision>188</cp:revision>
  <cp:lastPrinted>2018-12-11T12:19:09Z</cp:lastPrinted>
  <dcterms:created xsi:type="dcterms:W3CDTF">2017-10-18T20:01:29Z</dcterms:created>
  <dcterms:modified xsi:type="dcterms:W3CDTF">2019-12-19T15:25:15Z</dcterms:modified>
</cp:coreProperties>
</file>