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7" r:id="rId3"/>
    <p:sldId id="258" r:id="rId4"/>
    <p:sldId id="259" r:id="rId5"/>
    <p:sldId id="260" r:id="rId6"/>
    <p:sldId id="261" r:id="rId7"/>
    <p:sldId id="262" r:id="rId8"/>
  </p:sldIdLst>
  <p:sldSz cx="10975975"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2" d="100"/>
          <a:sy n="72" d="100"/>
        </p:scale>
        <p:origin x="11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4E581055-184A-4CC1-AF34-C0FAA15D7496}" type="datetimeFigureOut">
              <a:rPr lang="es-AR" smtClean="0"/>
              <a:t>4/12/2024</a:t>
            </a:fld>
            <a:endParaRPr lang="es-AR"/>
          </a:p>
        </p:txBody>
      </p:sp>
      <p:sp>
        <p:nvSpPr>
          <p:cNvPr id="4" name="Marcador de imagen de diapositiva 3"/>
          <p:cNvSpPr>
            <a:spLocks noGrp="1" noRot="1" noChangeAspect="1"/>
          </p:cNvSpPr>
          <p:nvPr>
            <p:ph type="sldImg" idx="2"/>
          </p:nvPr>
        </p:nvSpPr>
        <p:spPr>
          <a:xfrm>
            <a:off x="749300" y="1241425"/>
            <a:ext cx="5359400" cy="3349625"/>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9C88AB2B-D9D1-46BB-A9BF-386480322A23}" type="slidenum">
              <a:rPr lang="es-AR" smtClean="0"/>
              <a:t>‹Nº›</a:t>
            </a:fld>
            <a:endParaRPr lang="es-AR"/>
          </a:p>
        </p:txBody>
      </p:sp>
    </p:spTree>
    <p:extLst>
      <p:ext uri="{BB962C8B-B14F-4D97-AF65-F5344CB8AC3E}">
        <p14:creationId xmlns:p14="http://schemas.microsoft.com/office/powerpoint/2010/main" val="77158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9C88AB2B-D9D1-46BB-A9BF-386480322A23}" type="slidenum">
              <a:rPr lang="es-AR" smtClean="0"/>
              <a:t>2</a:t>
            </a:fld>
            <a:endParaRPr lang="es-AR"/>
          </a:p>
        </p:txBody>
      </p:sp>
    </p:spTree>
    <p:extLst>
      <p:ext uri="{BB962C8B-B14F-4D97-AF65-F5344CB8AC3E}">
        <p14:creationId xmlns:p14="http://schemas.microsoft.com/office/powerpoint/2010/main" val="203333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9C88AB2B-D9D1-46BB-A9BF-386480322A23}" type="slidenum">
              <a:rPr lang="es-AR" smtClean="0"/>
              <a:t>4</a:t>
            </a:fld>
            <a:endParaRPr lang="es-AR"/>
          </a:p>
        </p:txBody>
      </p:sp>
    </p:spTree>
    <p:extLst>
      <p:ext uri="{BB962C8B-B14F-4D97-AF65-F5344CB8AC3E}">
        <p14:creationId xmlns:p14="http://schemas.microsoft.com/office/powerpoint/2010/main" val="142809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997" y="1122363"/>
            <a:ext cx="8231981" cy="2387600"/>
          </a:xfrm>
        </p:spPr>
        <p:txBody>
          <a:bodyPr anchor="b"/>
          <a:lstStyle>
            <a:lvl1pPr algn="ctr">
              <a:defRPr sz="5402"/>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997" y="3602038"/>
            <a:ext cx="8231981" cy="1655762"/>
          </a:xfrm>
        </p:spPr>
        <p:txBody>
          <a:bodyPr/>
          <a:lstStyle>
            <a:lvl1pPr marL="0" indent="0" algn="ctr">
              <a:buNone/>
              <a:defRPr sz="2161"/>
            </a:lvl1pPr>
            <a:lvl2pPr marL="411617" indent="0" algn="ctr">
              <a:buNone/>
              <a:defRPr sz="1801"/>
            </a:lvl2pPr>
            <a:lvl3pPr marL="823234" indent="0" algn="ctr">
              <a:buNone/>
              <a:defRPr sz="1621"/>
            </a:lvl3pPr>
            <a:lvl4pPr marL="1234851" indent="0" algn="ctr">
              <a:buNone/>
              <a:defRPr sz="1440"/>
            </a:lvl4pPr>
            <a:lvl5pPr marL="1646469" indent="0" algn="ctr">
              <a:buNone/>
              <a:defRPr sz="1440"/>
            </a:lvl5pPr>
            <a:lvl6pPr marL="2058086" indent="0" algn="ctr">
              <a:buNone/>
              <a:defRPr sz="1440"/>
            </a:lvl6pPr>
            <a:lvl7pPr marL="2469703" indent="0" algn="ctr">
              <a:buNone/>
              <a:defRPr sz="1440"/>
            </a:lvl7pPr>
            <a:lvl8pPr marL="2881320" indent="0" algn="ctr">
              <a:buNone/>
              <a:defRPr sz="1440"/>
            </a:lvl8pPr>
            <a:lvl9pPr marL="3292937" indent="0" algn="ctr">
              <a:buNone/>
              <a:defRPr sz="144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598D9AF-59BB-4526-AAF8-475FC16DD57D}" type="datetimeFigureOut">
              <a:rPr lang="es-AR" smtClean="0"/>
              <a:t>4/12/2024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A8B1CA0-9E0B-4B1B-89E9-AFF005DF1A7B}" type="slidenum">
              <a:rPr lang="es-AR" smtClean="0"/>
              <a:t>‹Nº›</a:t>
            </a:fld>
            <a:endParaRPr lang="es-AR"/>
          </a:p>
        </p:txBody>
      </p:sp>
    </p:spTree>
    <p:extLst>
      <p:ext uri="{BB962C8B-B14F-4D97-AF65-F5344CB8AC3E}">
        <p14:creationId xmlns:p14="http://schemas.microsoft.com/office/powerpoint/2010/main" val="286393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98D9AF-59BB-4526-AAF8-475FC16DD57D}" type="datetimeFigureOut">
              <a:rPr lang="es-AR" smtClean="0"/>
              <a:t>4/12/2024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A8B1CA0-9E0B-4B1B-89E9-AFF005DF1A7B}" type="slidenum">
              <a:rPr lang="es-AR" smtClean="0"/>
              <a:t>‹Nº›</a:t>
            </a:fld>
            <a:endParaRPr lang="es-AR"/>
          </a:p>
        </p:txBody>
      </p:sp>
    </p:spTree>
    <p:extLst>
      <p:ext uri="{BB962C8B-B14F-4D97-AF65-F5344CB8AC3E}">
        <p14:creationId xmlns:p14="http://schemas.microsoft.com/office/powerpoint/2010/main" val="275545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4682" y="365125"/>
            <a:ext cx="236669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54598" y="365125"/>
            <a:ext cx="6962884"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98D9AF-59BB-4526-AAF8-475FC16DD57D}" type="datetimeFigureOut">
              <a:rPr lang="es-AR" smtClean="0"/>
              <a:t>4/12/2024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A8B1CA0-9E0B-4B1B-89E9-AFF005DF1A7B}" type="slidenum">
              <a:rPr lang="es-AR" smtClean="0"/>
              <a:t>‹Nº›</a:t>
            </a:fld>
            <a:endParaRPr lang="es-AR"/>
          </a:p>
        </p:txBody>
      </p:sp>
    </p:spTree>
    <p:extLst>
      <p:ext uri="{BB962C8B-B14F-4D97-AF65-F5344CB8AC3E}">
        <p14:creationId xmlns:p14="http://schemas.microsoft.com/office/powerpoint/2010/main" val="19652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98D9AF-59BB-4526-AAF8-475FC16DD57D}" type="datetimeFigureOut">
              <a:rPr lang="es-AR" smtClean="0"/>
              <a:t>4/12/2024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A8B1CA0-9E0B-4B1B-89E9-AFF005DF1A7B}" type="slidenum">
              <a:rPr lang="es-AR" smtClean="0"/>
              <a:t>‹Nº›</a:t>
            </a:fld>
            <a:endParaRPr lang="es-AR"/>
          </a:p>
        </p:txBody>
      </p:sp>
    </p:spTree>
    <p:extLst>
      <p:ext uri="{BB962C8B-B14F-4D97-AF65-F5344CB8AC3E}">
        <p14:creationId xmlns:p14="http://schemas.microsoft.com/office/powerpoint/2010/main" val="169023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48882" y="1709739"/>
            <a:ext cx="9466778" cy="2852737"/>
          </a:xfrm>
        </p:spPr>
        <p:txBody>
          <a:bodyPr anchor="b"/>
          <a:lstStyle>
            <a:lvl1pPr>
              <a:defRPr sz="5402"/>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8882" y="4589464"/>
            <a:ext cx="9466778" cy="1500187"/>
          </a:xfrm>
        </p:spPr>
        <p:txBody>
          <a:bodyPr/>
          <a:lstStyle>
            <a:lvl1pPr marL="0" indent="0">
              <a:buNone/>
              <a:defRPr sz="2161">
                <a:solidFill>
                  <a:schemeClr val="tx1">
                    <a:tint val="75000"/>
                  </a:schemeClr>
                </a:solidFill>
              </a:defRPr>
            </a:lvl1pPr>
            <a:lvl2pPr marL="411617" indent="0">
              <a:buNone/>
              <a:defRPr sz="1801">
                <a:solidFill>
                  <a:schemeClr val="tx1">
                    <a:tint val="75000"/>
                  </a:schemeClr>
                </a:solidFill>
              </a:defRPr>
            </a:lvl2pPr>
            <a:lvl3pPr marL="823234" indent="0">
              <a:buNone/>
              <a:defRPr sz="1621">
                <a:solidFill>
                  <a:schemeClr val="tx1">
                    <a:tint val="75000"/>
                  </a:schemeClr>
                </a:solidFill>
              </a:defRPr>
            </a:lvl3pPr>
            <a:lvl4pPr marL="1234851" indent="0">
              <a:buNone/>
              <a:defRPr sz="1440">
                <a:solidFill>
                  <a:schemeClr val="tx1">
                    <a:tint val="75000"/>
                  </a:schemeClr>
                </a:solidFill>
              </a:defRPr>
            </a:lvl4pPr>
            <a:lvl5pPr marL="1646469" indent="0">
              <a:buNone/>
              <a:defRPr sz="1440">
                <a:solidFill>
                  <a:schemeClr val="tx1">
                    <a:tint val="75000"/>
                  </a:schemeClr>
                </a:solidFill>
              </a:defRPr>
            </a:lvl5pPr>
            <a:lvl6pPr marL="2058086" indent="0">
              <a:buNone/>
              <a:defRPr sz="1440">
                <a:solidFill>
                  <a:schemeClr val="tx1">
                    <a:tint val="75000"/>
                  </a:schemeClr>
                </a:solidFill>
              </a:defRPr>
            </a:lvl6pPr>
            <a:lvl7pPr marL="2469703" indent="0">
              <a:buNone/>
              <a:defRPr sz="1440">
                <a:solidFill>
                  <a:schemeClr val="tx1">
                    <a:tint val="75000"/>
                  </a:schemeClr>
                </a:solidFill>
              </a:defRPr>
            </a:lvl7pPr>
            <a:lvl8pPr marL="2881320" indent="0">
              <a:buNone/>
              <a:defRPr sz="1440">
                <a:solidFill>
                  <a:schemeClr val="tx1">
                    <a:tint val="75000"/>
                  </a:schemeClr>
                </a:solidFill>
              </a:defRPr>
            </a:lvl8pPr>
            <a:lvl9pPr marL="3292937" indent="0">
              <a:buNone/>
              <a:defRPr sz="144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598D9AF-59BB-4526-AAF8-475FC16DD57D}" type="datetimeFigureOut">
              <a:rPr lang="es-AR" smtClean="0"/>
              <a:t>4/12/2024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A8B1CA0-9E0B-4B1B-89E9-AFF005DF1A7B}" type="slidenum">
              <a:rPr lang="es-AR" smtClean="0"/>
              <a:t>‹Nº›</a:t>
            </a:fld>
            <a:endParaRPr lang="es-AR"/>
          </a:p>
        </p:txBody>
      </p:sp>
    </p:spTree>
    <p:extLst>
      <p:ext uri="{BB962C8B-B14F-4D97-AF65-F5344CB8AC3E}">
        <p14:creationId xmlns:p14="http://schemas.microsoft.com/office/powerpoint/2010/main" val="13922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54598" y="1825625"/>
            <a:ext cx="4664789"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56588" y="1825625"/>
            <a:ext cx="4664789"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98D9AF-59BB-4526-AAF8-475FC16DD57D}" type="datetimeFigureOut">
              <a:rPr lang="es-AR" smtClean="0"/>
              <a:t>4/12/2024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A8B1CA0-9E0B-4B1B-89E9-AFF005DF1A7B}" type="slidenum">
              <a:rPr lang="es-AR" smtClean="0"/>
              <a:t>‹Nº›</a:t>
            </a:fld>
            <a:endParaRPr lang="es-AR"/>
          </a:p>
        </p:txBody>
      </p:sp>
    </p:spTree>
    <p:extLst>
      <p:ext uri="{BB962C8B-B14F-4D97-AF65-F5344CB8AC3E}">
        <p14:creationId xmlns:p14="http://schemas.microsoft.com/office/powerpoint/2010/main" val="125864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56028" y="365126"/>
            <a:ext cx="9466778"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56029" y="1681163"/>
            <a:ext cx="4643351" cy="823912"/>
          </a:xfrm>
        </p:spPr>
        <p:txBody>
          <a:bodyPr anchor="b"/>
          <a:lstStyle>
            <a:lvl1pPr marL="0" indent="0">
              <a:buNone/>
              <a:defRPr sz="2161" b="1"/>
            </a:lvl1pPr>
            <a:lvl2pPr marL="411617" indent="0">
              <a:buNone/>
              <a:defRPr sz="1801" b="1"/>
            </a:lvl2pPr>
            <a:lvl3pPr marL="823234" indent="0">
              <a:buNone/>
              <a:defRPr sz="1621" b="1"/>
            </a:lvl3pPr>
            <a:lvl4pPr marL="1234851" indent="0">
              <a:buNone/>
              <a:defRPr sz="1440" b="1"/>
            </a:lvl4pPr>
            <a:lvl5pPr marL="1646469" indent="0">
              <a:buNone/>
              <a:defRPr sz="1440" b="1"/>
            </a:lvl5pPr>
            <a:lvl6pPr marL="2058086" indent="0">
              <a:buNone/>
              <a:defRPr sz="1440" b="1"/>
            </a:lvl6pPr>
            <a:lvl7pPr marL="2469703" indent="0">
              <a:buNone/>
              <a:defRPr sz="1440" b="1"/>
            </a:lvl7pPr>
            <a:lvl8pPr marL="2881320" indent="0">
              <a:buNone/>
              <a:defRPr sz="1440" b="1"/>
            </a:lvl8pPr>
            <a:lvl9pPr marL="3292937" indent="0">
              <a:buNone/>
              <a:defRPr sz="1440" b="1"/>
            </a:lvl9pPr>
          </a:lstStyle>
          <a:p>
            <a:pPr lvl="0"/>
            <a:r>
              <a:rPr lang="es-ES"/>
              <a:t>Haga clic para modificar los estilos de texto del patrón</a:t>
            </a:r>
          </a:p>
        </p:txBody>
      </p:sp>
      <p:sp>
        <p:nvSpPr>
          <p:cNvPr id="4" name="Content Placeholder 3"/>
          <p:cNvSpPr>
            <a:spLocks noGrp="1"/>
          </p:cNvSpPr>
          <p:nvPr>
            <p:ph sz="half" idx="2"/>
          </p:nvPr>
        </p:nvSpPr>
        <p:spPr>
          <a:xfrm>
            <a:off x="756029" y="2505075"/>
            <a:ext cx="464335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556587" y="1681163"/>
            <a:ext cx="4666219" cy="823912"/>
          </a:xfrm>
        </p:spPr>
        <p:txBody>
          <a:bodyPr anchor="b"/>
          <a:lstStyle>
            <a:lvl1pPr marL="0" indent="0">
              <a:buNone/>
              <a:defRPr sz="2161" b="1"/>
            </a:lvl1pPr>
            <a:lvl2pPr marL="411617" indent="0">
              <a:buNone/>
              <a:defRPr sz="1801" b="1"/>
            </a:lvl2pPr>
            <a:lvl3pPr marL="823234" indent="0">
              <a:buNone/>
              <a:defRPr sz="1621" b="1"/>
            </a:lvl3pPr>
            <a:lvl4pPr marL="1234851" indent="0">
              <a:buNone/>
              <a:defRPr sz="1440" b="1"/>
            </a:lvl4pPr>
            <a:lvl5pPr marL="1646469" indent="0">
              <a:buNone/>
              <a:defRPr sz="1440" b="1"/>
            </a:lvl5pPr>
            <a:lvl6pPr marL="2058086" indent="0">
              <a:buNone/>
              <a:defRPr sz="1440" b="1"/>
            </a:lvl6pPr>
            <a:lvl7pPr marL="2469703" indent="0">
              <a:buNone/>
              <a:defRPr sz="1440" b="1"/>
            </a:lvl7pPr>
            <a:lvl8pPr marL="2881320" indent="0">
              <a:buNone/>
              <a:defRPr sz="1440" b="1"/>
            </a:lvl8pPr>
            <a:lvl9pPr marL="3292937" indent="0">
              <a:buNone/>
              <a:defRPr sz="1440" b="1"/>
            </a:lvl9pPr>
          </a:lstStyle>
          <a:p>
            <a:pPr lvl="0"/>
            <a:r>
              <a:rPr lang="es-ES"/>
              <a:t>Haga clic para modificar los estilos de texto del patrón</a:t>
            </a:r>
          </a:p>
        </p:txBody>
      </p:sp>
      <p:sp>
        <p:nvSpPr>
          <p:cNvPr id="6" name="Content Placeholder 5"/>
          <p:cNvSpPr>
            <a:spLocks noGrp="1"/>
          </p:cNvSpPr>
          <p:nvPr>
            <p:ph sz="quarter" idx="4"/>
          </p:nvPr>
        </p:nvSpPr>
        <p:spPr>
          <a:xfrm>
            <a:off x="5556587" y="2505075"/>
            <a:ext cx="4666219"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598D9AF-59BB-4526-AAF8-475FC16DD57D}" type="datetimeFigureOut">
              <a:rPr lang="es-AR" smtClean="0"/>
              <a:t>4/12/2024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5A8B1CA0-9E0B-4B1B-89E9-AFF005DF1A7B}" type="slidenum">
              <a:rPr lang="es-AR" smtClean="0"/>
              <a:t>‹Nº›</a:t>
            </a:fld>
            <a:endParaRPr lang="es-AR"/>
          </a:p>
        </p:txBody>
      </p:sp>
    </p:spTree>
    <p:extLst>
      <p:ext uri="{BB962C8B-B14F-4D97-AF65-F5344CB8AC3E}">
        <p14:creationId xmlns:p14="http://schemas.microsoft.com/office/powerpoint/2010/main" val="79642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598D9AF-59BB-4526-AAF8-475FC16DD57D}" type="datetimeFigureOut">
              <a:rPr lang="es-AR" smtClean="0"/>
              <a:t>4/12/2024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5A8B1CA0-9E0B-4B1B-89E9-AFF005DF1A7B}" type="slidenum">
              <a:rPr lang="es-AR" smtClean="0"/>
              <a:t>‹Nº›</a:t>
            </a:fld>
            <a:endParaRPr lang="es-AR"/>
          </a:p>
        </p:txBody>
      </p:sp>
    </p:spTree>
    <p:extLst>
      <p:ext uri="{BB962C8B-B14F-4D97-AF65-F5344CB8AC3E}">
        <p14:creationId xmlns:p14="http://schemas.microsoft.com/office/powerpoint/2010/main" val="399260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8D9AF-59BB-4526-AAF8-475FC16DD57D}" type="datetimeFigureOut">
              <a:rPr lang="es-AR" smtClean="0"/>
              <a:t>4/12/2024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5A8B1CA0-9E0B-4B1B-89E9-AFF005DF1A7B}" type="slidenum">
              <a:rPr lang="es-AR" smtClean="0"/>
              <a:t>‹Nº›</a:t>
            </a:fld>
            <a:endParaRPr lang="es-AR"/>
          </a:p>
        </p:txBody>
      </p:sp>
    </p:spTree>
    <p:extLst>
      <p:ext uri="{BB962C8B-B14F-4D97-AF65-F5344CB8AC3E}">
        <p14:creationId xmlns:p14="http://schemas.microsoft.com/office/powerpoint/2010/main" val="100251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6029" y="457200"/>
            <a:ext cx="3540037" cy="1600200"/>
          </a:xfrm>
        </p:spPr>
        <p:txBody>
          <a:bodyPr anchor="b"/>
          <a:lstStyle>
            <a:lvl1pPr>
              <a:defRPr sz="288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66219" y="987426"/>
            <a:ext cx="5556587" cy="4873625"/>
          </a:xfrm>
        </p:spPr>
        <p:txBody>
          <a:bodyPr/>
          <a:lstStyle>
            <a:lvl1pPr>
              <a:defRPr sz="2881"/>
            </a:lvl1pPr>
            <a:lvl2pPr>
              <a:defRPr sz="2521"/>
            </a:lvl2pPr>
            <a:lvl3pPr>
              <a:defRPr sz="2161"/>
            </a:lvl3pPr>
            <a:lvl4pPr>
              <a:defRPr sz="1801"/>
            </a:lvl4pPr>
            <a:lvl5pPr>
              <a:defRPr sz="1801"/>
            </a:lvl5pPr>
            <a:lvl6pPr>
              <a:defRPr sz="1801"/>
            </a:lvl6pPr>
            <a:lvl7pPr>
              <a:defRPr sz="1801"/>
            </a:lvl7pPr>
            <a:lvl8pPr>
              <a:defRPr sz="1801"/>
            </a:lvl8pPr>
            <a:lvl9pPr>
              <a:defRPr sz="18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56029" y="2057400"/>
            <a:ext cx="3540037" cy="3811588"/>
          </a:xfrm>
        </p:spPr>
        <p:txBody>
          <a:bodyPr/>
          <a:lstStyle>
            <a:lvl1pPr marL="0" indent="0">
              <a:buNone/>
              <a:defRPr sz="1440"/>
            </a:lvl1pPr>
            <a:lvl2pPr marL="411617" indent="0">
              <a:buNone/>
              <a:defRPr sz="1260"/>
            </a:lvl2pPr>
            <a:lvl3pPr marL="823234" indent="0">
              <a:buNone/>
              <a:defRPr sz="1080"/>
            </a:lvl3pPr>
            <a:lvl4pPr marL="1234851" indent="0">
              <a:buNone/>
              <a:defRPr sz="900"/>
            </a:lvl4pPr>
            <a:lvl5pPr marL="1646469" indent="0">
              <a:buNone/>
              <a:defRPr sz="900"/>
            </a:lvl5pPr>
            <a:lvl6pPr marL="2058086" indent="0">
              <a:buNone/>
              <a:defRPr sz="900"/>
            </a:lvl6pPr>
            <a:lvl7pPr marL="2469703" indent="0">
              <a:buNone/>
              <a:defRPr sz="900"/>
            </a:lvl7pPr>
            <a:lvl8pPr marL="2881320" indent="0">
              <a:buNone/>
              <a:defRPr sz="900"/>
            </a:lvl8pPr>
            <a:lvl9pPr marL="3292937"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98D9AF-59BB-4526-AAF8-475FC16DD57D}" type="datetimeFigureOut">
              <a:rPr lang="es-AR" smtClean="0"/>
              <a:t>4/12/2024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A8B1CA0-9E0B-4B1B-89E9-AFF005DF1A7B}" type="slidenum">
              <a:rPr lang="es-AR" smtClean="0"/>
              <a:t>‹Nº›</a:t>
            </a:fld>
            <a:endParaRPr lang="es-AR"/>
          </a:p>
        </p:txBody>
      </p:sp>
    </p:spTree>
    <p:extLst>
      <p:ext uri="{BB962C8B-B14F-4D97-AF65-F5344CB8AC3E}">
        <p14:creationId xmlns:p14="http://schemas.microsoft.com/office/powerpoint/2010/main" val="142104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6029" y="457200"/>
            <a:ext cx="3540037" cy="1600200"/>
          </a:xfrm>
        </p:spPr>
        <p:txBody>
          <a:bodyPr anchor="b"/>
          <a:lstStyle>
            <a:lvl1pPr>
              <a:defRPr sz="288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666219" y="987426"/>
            <a:ext cx="5556587" cy="4873625"/>
          </a:xfrm>
        </p:spPr>
        <p:txBody>
          <a:bodyPr anchor="t"/>
          <a:lstStyle>
            <a:lvl1pPr marL="0" indent="0">
              <a:buNone/>
              <a:defRPr sz="2881"/>
            </a:lvl1pPr>
            <a:lvl2pPr marL="411617" indent="0">
              <a:buNone/>
              <a:defRPr sz="2521"/>
            </a:lvl2pPr>
            <a:lvl3pPr marL="823234" indent="0">
              <a:buNone/>
              <a:defRPr sz="2161"/>
            </a:lvl3pPr>
            <a:lvl4pPr marL="1234851" indent="0">
              <a:buNone/>
              <a:defRPr sz="1801"/>
            </a:lvl4pPr>
            <a:lvl5pPr marL="1646469" indent="0">
              <a:buNone/>
              <a:defRPr sz="1801"/>
            </a:lvl5pPr>
            <a:lvl6pPr marL="2058086" indent="0">
              <a:buNone/>
              <a:defRPr sz="1801"/>
            </a:lvl6pPr>
            <a:lvl7pPr marL="2469703" indent="0">
              <a:buNone/>
              <a:defRPr sz="1801"/>
            </a:lvl7pPr>
            <a:lvl8pPr marL="2881320" indent="0">
              <a:buNone/>
              <a:defRPr sz="1801"/>
            </a:lvl8pPr>
            <a:lvl9pPr marL="3292937" indent="0">
              <a:buNone/>
              <a:defRPr sz="18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56029" y="2057400"/>
            <a:ext cx="3540037" cy="3811588"/>
          </a:xfrm>
        </p:spPr>
        <p:txBody>
          <a:bodyPr/>
          <a:lstStyle>
            <a:lvl1pPr marL="0" indent="0">
              <a:buNone/>
              <a:defRPr sz="1440"/>
            </a:lvl1pPr>
            <a:lvl2pPr marL="411617" indent="0">
              <a:buNone/>
              <a:defRPr sz="1260"/>
            </a:lvl2pPr>
            <a:lvl3pPr marL="823234" indent="0">
              <a:buNone/>
              <a:defRPr sz="1080"/>
            </a:lvl3pPr>
            <a:lvl4pPr marL="1234851" indent="0">
              <a:buNone/>
              <a:defRPr sz="900"/>
            </a:lvl4pPr>
            <a:lvl5pPr marL="1646469" indent="0">
              <a:buNone/>
              <a:defRPr sz="900"/>
            </a:lvl5pPr>
            <a:lvl6pPr marL="2058086" indent="0">
              <a:buNone/>
              <a:defRPr sz="900"/>
            </a:lvl6pPr>
            <a:lvl7pPr marL="2469703" indent="0">
              <a:buNone/>
              <a:defRPr sz="900"/>
            </a:lvl7pPr>
            <a:lvl8pPr marL="2881320" indent="0">
              <a:buNone/>
              <a:defRPr sz="900"/>
            </a:lvl8pPr>
            <a:lvl9pPr marL="3292937"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98D9AF-59BB-4526-AAF8-475FC16DD57D}" type="datetimeFigureOut">
              <a:rPr lang="es-AR" smtClean="0"/>
              <a:t>4/12/2024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A8B1CA0-9E0B-4B1B-89E9-AFF005DF1A7B}" type="slidenum">
              <a:rPr lang="es-AR" smtClean="0"/>
              <a:t>‹Nº›</a:t>
            </a:fld>
            <a:endParaRPr lang="es-AR"/>
          </a:p>
        </p:txBody>
      </p:sp>
    </p:spTree>
    <p:extLst>
      <p:ext uri="{BB962C8B-B14F-4D97-AF65-F5344CB8AC3E}">
        <p14:creationId xmlns:p14="http://schemas.microsoft.com/office/powerpoint/2010/main" val="391364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599" y="365126"/>
            <a:ext cx="9466778"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54599" y="1825625"/>
            <a:ext cx="9466778"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4598" y="6356351"/>
            <a:ext cx="2469594"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0598D9AF-59BB-4526-AAF8-475FC16DD57D}" type="datetimeFigureOut">
              <a:rPr lang="es-AR" smtClean="0"/>
              <a:t>4/12/2024</a:t>
            </a:fld>
            <a:endParaRPr lang="es-AR"/>
          </a:p>
        </p:txBody>
      </p:sp>
      <p:sp>
        <p:nvSpPr>
          <p:cNvPr id="5" name="Footer Placeholder 4"/>
          <p:cNvSpPr>
            <a:spLocks noGrp="1"/>
          </p:cNvSpPr>
          <p:nvPr>
            <p:ph type="ftr" sz="quarter" idx="3"/>
          </p:nvPr>
        </p:nvSpPr>
        <p:spPr>
          <a:xfrm>
            <a:off x="3635792" y="6356351"/>
            <a:ext cx="3704392"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7751783" y="6356351"/>
            <a:ext cx="2469594"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5A8B1CA0-9E0B-4B1B-89E9-AFF005DF1A7B}" type="slidenum">
              <a:rPr lang="es-AR" smtClean="0"/>
              <a:t>‹Nº›</a:t>
            </a:fld>
            <a:endParaRPr lang="es-AR"/>
          </a:p>
        </p:txBody>
      </p:sp>
    </p:spTree>
    <p:extLst>
      <p:ext uri="{BB962C8B-B14F-4D97-AF65-F5344CB8AC3E}">
        <p14:creationId xmlns:p14="http://schemas.microsoft.com/office/powerpoint/2010/main" val="2148844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3234" rtl="0" eaLnBrk="1" latinLnBrk="0" hangingPunct="1">
        <a:lnSpc>
          <a:spcPct val="90000"/>
        </a:lnSpc>
        <a:spcBef>
          <a:spcPct val="0"/>
        </a:spcBef>
        <a:buNone/>
        <a:defRPr sz="3961" kern="1200">
          <a:solidFill>
            <a:schemeClr val="tx1"/>
          </a:solidFill>
          <a:latin typeface="+mj-lt"/>
          <a:ea typeface="+mj-ea"/>
          <a:cs typeface="+mj-cs"/>
        </a:defRPr>
      </a:lvl1pPr>
    </p:titleStyle>
    <p:bodyStyle>
      <a:lvl1pPr marL="205809" indent="-205809" algn="l" defTabSz="823234" rtl="0" eaLnBrk="1" latinLnBrk="0" hangingPunct="1">
        <a:lnSpc>
          <a:spcPct val="90000"/>
        </a:lnSpc>
        <a:spcBef>
          <a:spcPts val="900"/>
        </a:spcBef>
        <a:buFont typeface="Arial" panose="020B0604020202020204" pitchFamily="34" charset="0"/>
        <a:buChar char="•"/>
        <a:defRPr sz="2521" kern="1200">
          <a:solidFill>
            <a:schemeClr val="tx1"/>
          </a:solidFill>
          <a:latin typeface="+mn-lt"/>
          <a:ea typeface="+mn-ea"/>
          <a:cs typeface="+mn-cs"/>
        </a:defRPr>
      </a:lvl1pPr>
      <a:lvl2pPr marL="617426" indent="-205809" algn="l" defTabSz="823234" rtl="0" eaLnBrk="1" latinLnBrk="0" hangingPunct="1">
        <a:lnSpc>
          <a:spcPct val="90000"/>
        </a:lnSpc>
        <a:spcBef>
          <a:spcPts val="450"/>
        </a:spcBef>
        <a:buFont typeface="Arial" panose="020B0604020202020204" pitchFamily="34" charset="0"/>
        <a:buChar char="•"/>
        <a:defRPr sz="2161" kern="1200">
          <a:solidFill>
            <a:schemeClr val="tx1"/>
          </a:solidFill>
          <a:latin typeface="+mn-lt"/>
          <a:ea typeface="+mn-ea"/>
          <a:cs typeface="+mn-cs"/>
        </a:defRPr>
      </a:lvl2pPr>
      <a:lvl3pPr marL="1029043" indent="-205809" algn="l" defTabSz="823234" rtl="0" eaLnBrk="1" latinLnBrk="0" hangingPunct="1">
        <a:lnSpc>
          <a:spcPct val="90000"/>
        </a:lnSpc>
        <a:spcBef>
          <a:spcPts val="450"/>
        </a:spcBef>
        <a:buFont typeface="Arial" panose="020B0604020202020204" pitchFamily="34" charset="0"/>
        <a:buChar char="•"/>
        <a:defRPr sz="1801" kern="1200">
          <a:solidFill>
            <a:schemeClr val="tx1"/>
          </a:solidFill>
          <a:latin typeface="+mn-lt"/>
          <a:ea typeface="+mn-ea"/>
          <a:cs typeface="+mn-cs"/>
        </a:defRPr>
      </a:lvl3pPr>
      <a:lvl4pPr marL="1440660" indent="-205809" algn="l" defTabSz="823234"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4pPr>
      <a:lvl5pPr marL="1852277" indent="-205809" algn="l" defTabSz="823234"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5pPr>
      <a:lvl6pPr marL="2263894" indent="-205809" algn="l" defTabSz="823234"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6pPr>
      <a:lvl7pPr marL="2675512" indent="-205809" algn="l" defTabSz="823234"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7pPr>
      <a:lvl8pPr marL="3087129" indent="-205809" algn="l" defTabSz="823234"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8pPr>
      <a:lvl9pPr marL="3498746" indent="-205809" algn="l" defTabSz="823234"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9pPr>
    </p:bodyStyle>
    <p:otherStyle>
      <a:defPPr>
        <a:defRPr lang="en-US"/>
      </a:defPPr>
      <a:lvl1pPr marL="0" algn="l" defTabSz="823234" rtl="0" eaLnBrk="1" latinLnBrk="0" hangingPunct="1">
        <a:defRPr sz="1621" kern="1200">
          <a:solidFill>
            <a:schemeClr val="tx1"/>
          </a:solidFill>
          <a:latin typeface="+mn-lt"/>
          <a:ea typeface="+mn-ea"/>
          <a:cs typeface="+mn-cs"/>
        </a:defRPr>
      </a:lvl1pPr>
      <a:lvl2pPr marL="411617" algn="l" defTabSz="823234" rtl="0" eaLnBrk="1" latinLnBrk="0" hangingPunct="1">
        <a:defRPr sz="1621" kern="1200">
          <a:solidFill>
            <a:schemeClr val="tx1"/>
          </a:solidFill>
          <a:latin typeface="+mn-lt"/>
          <a:ea typeface="+mn-ea"/>
          <a:cs typeface="+mn-cs"/>
        </a:defRPr>
      </a:lvl2pPr>
      <a:lvl3pPr marL="823234" algn="l" defTabSz="823234" rtl="0" eaLnBrk="1" latinLnBrk="0" hangingPunct="1">
        <a:defRPr sz="1621" kern="1200">
          <a:solidFill>
            <a:schemeClr val="tx1"/>
          </a:solidFill>
          <a:latin typeface="+mn-lt"/>
          <a:ea typeface="+mn-ea"/>
          <a:cs typeface="+mn-cs"/>
        </a:defRPr>
      </a:lvl3pPr>
      <a:lvl4pPr marL="1234851" algn="l" defTabSz="823234" rtl="0" eaLnBrk="1" latinLnBrk="0" hangingPunct="1">
        <a:defRPr sz="1621" kern="1200">
          <a:solidFill>
            <a:schemeClr val="tx1"/>
          </a:solidFill>
          <a:latin typeface="+mn-lt"/>
          <a:ea typeface="+mn-ea"/>
          <a:cs typeface="+mn-cs"/>
        </a:defRPr>
      </a:lvl4pPr>
      <a:lvl5pPr marL="1646469" algn="l" defTabSz="823234" rtl="0" eaLnBrk="1" latinLnBrk="0" hangingPunct="1">
        <a:defRPr sz="1621" kern="1200">
          <a:solidFill>
            <a:schemeClr val="tx1"/>
          </a:solidFill>
          <a:latin typeface="+mn-lt"/>
          <a:ea typeface="+mn-ea"/>
          <a:cs typeface="+mn-cs"/>
        </a:defRPr>
      </a:lvl5pPr>
      <a:lvl6pPr marL="2058086" algn="l" defTabSz="823234" rtl="0" eaLnBrk="1" latinLnBrk="0" hangingPunct="1">
        <a:defRPr sz="1621" kern="1200">
          <a:solidFill>
            <a:schemeClr val="tx1"/>
          </a:solidFill>
          <a:latin typeface="+mn-lt"/>
          <a:ea typeface="+mn-ea"/>
          <a:cs typeface="+mn-cs"/>
        </a:defRPr>
      </a:lvl6pPr>
      <a:lvl7pPr marL="2469703" algn="l" defTabSz="823234" rtl="0" eaLnBrk="1" latinLnBrk="0" hangingPunct="1">
        <a:defRPr sz="1621" kern="1200">
          <a:solidFill>
            <a:schemeClr val="tx1"/>
          </a:solidFill>
          <a:latin typeface="+mn-lt"/>
          <a:ea typeface="+mn-ea"/>
          <a:cs typeface="+mn-cs"/>
        </a:defRPr>
      </a:lvl7pPr>
      <a:lvl8pPr marL="2881320" algn="l" defTabSz="823234" rtl="0" eaLnBrk="1" latinLnBrk="0" hangingPunct="1">
        <a:defRPr sz="1621" kern="1200">
          <a:solidFill>
            <a:schemeClr val="tx1"/>
          </a:solidFill>
          <a:latin typeface="+mn-lt"/>
          <a:ea typeface="+mn-ea"/>
          <a:cs typeface="+mn-cs"/>
        </a:defRPr>
      </a:lvl8pPr>
      <a:lvl9pPr marL="3292937" algn="l" defTabSz="823234" rtl="0" eaLnBrk="1" latinLnBrk="0" hangingPunct="1">
        <a:defRPr sz="16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BE7E46-A9AA-C5A2-1CA0-C399CE455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2" y="6699"/>
            <a:ext cx="10955033" cy="6844605"/>
          </a:xfrm>
          <a:prstGeom prst="rect">
            <a:avLst/>
          </a:prstGeom>
        </p:spPr>
      </p:pic>
    </p:spTree>
    <p:extLst>
      <p:ext uri="{BB962C8B-B14F-4D97-AF65-F5344CB8AC3E}">
        <p14:creationId xmlns:p14="http://schemas.microsoft.com/office/powerpoint/2010/main" val="90794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B9E82804-F2D1-B7B9-8ED8-2C91E1F433EC}"/>
              </a:ext>
            </a:extLst>
          </p:cNvPr>
          <p:cNvPicPr>
            <a:picLocks noChangeAspect="1"/>
          </p:cNvPicPr>
          <p:nvPr/>
        </p:nvPicPr>
        <p:blipFill>
          <a:blip r:embed="rId3">
            <a:extLst>
              <a:ext uri="{28A0092B-C50C-407E-A947-70E740481C1C}">
                <a14:useLocalDpi xmlns:a14="http://schemas.microsoft.com/office/drawing/2010/main" val="0"/>
              </a:ext>
            </a:extLst>
          </a:blip>
          <a:srcRect r="71526"/>
          <a:stretch/>
        </p:blipFill>
        <p:spPr>
          <a:xfrm rot="5400000">
            <a:off x="476251" y="-476250"/>
            <a:ext cx="1066800" cy="2019303"/>
          </a:xfrm>
          <a:prstGeom prst="rect">
            <a:avLst/>
          </a:prstGeom>
        </p:spPr>
      </p:pic>
      <p:pic>
        <p:nvPicPr>
          <p:cNvPr id="9" name="Gráfico 8">
            <a:extLst>
              <a:ext uri="{FF2B5EF4-FFF2-40B4-BE49-F238E27FC236}">
                <a16:creationId xmlns:a16="http://schemas.microsoft.com/office/drawing/2014/main" id="{4882C059-D6B2-C500-7D93-7714C0A161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85069" y="139701"/>
            <a:ext cx="1181356" cy="1066800"/>
          </a:xfrm>
          <a:prstGeom prst="rect">
            <a:avLst/>
          </a:prstGeom>
        </p:spPr>
      </p:pic>
      <p:sp>
        <p:nvSpPr>
          <p:cNvPr id="10" name="CuadroTexto 9">
            <a:extLst>
              <a:ext uri="{FF2B5EF4-FFF2-40B4-BE49-F238E27FC236}">
                <a16:creationId xmlns:a16="http://schemas.microsoft.com/office/drawing/2014/main" id="{059BCCAE-3E54-FF13-E999-1564FFA73FF7}"/>
              </a:ext>
            </a:extLst>
          </p:cNvPr>
          <p:cNvSpPr txBox="1"/>
          <p:nvPr/>
        </p:nvSpPr>
        <p:spPr>
          <a:xfrm>
            <a:off x="3009376" y="319158"/>
            <a:ext cx="5585619" cy="400110"/>
          </a:xfrm>
          <a:prstGeom prst="rect">
            <a:avLst/>
          </a:prstGeom>
          <a:noFill/>
        </p:spPr>
        <p:txBody>
          <a:bodyPr wrap="square" rtlCol="0">
            <a:spAutoFit/>
          </a:bodyPr>
          <a:lstStyle/>
          <a:p>
            <a:r>
              <a:rPr lang="es-ES" sz="2000" b="1" dirty="0">
                <a:solidFill>
                  <a:srgbClr val="4E7093"/>
                </a:solidFill>
                <a:latin typeface="Lora" pitchFamily="2" charset="0"/>
              </a:rPr>
              <a:t>XI Jornada de Contadurías Jurisdiccionales</a:t>
            </a:r>
          </a:p>
        </p:txBody>
      </p:sp>
      <p:sp>
        <p:nvSpPr>
          <p:cNvPr id="18" name="CuadroTexto 17">
            <a:extLst>
              <a:ext uri="{FF2B5EF4-FFF2-40B4-BE49-F238E27FC236}">
                <a16:creationId xmlns:a16="http://schemas.microsoft.com/office/drawing/2014/main" id="{0A955292-D039-8E03-BB4F-363A52CBCC0C}"/>
              </a:ext>
            </a:extLst>
          </p:cNvPr>
          <p:cNvSpPr txBox="1"/>
          <p:nvPr/>
        </p:nvSpPr>
        <p:spPr>
          <a:xfrm>
            <a:off x="486852" y="1439595"/>
            <a:ext cx="9098217" cy="830997"/>
          </a:xfrm>
          <a:prstGeom prst="rect">
            <a:avLst/>
          </a:prstGeom>
          <a:noFill/>
        </p:spPr>
        <p:txBody>
          <a:bodyPr wrap="square" rtlCol="0">
            <a:spAutoFit/>
          </a:bodyPr>
          <a:lstStyle/>
          <a:p>
            <a:r>
              <a:rPr lang="es-ES" sz="1600" b="1" dirty="0">
                <a:solidFill>
                  <a:srgbClr val="002060"/>
                </a:solidFill>
                <a:latin typeface="Lora" pitchFamily="2" charset="0"/>
              </a:rPr>
              <a:t>Novedades de Registro de Bienes Inmuebles. Exposición contable. </a:t>
            </a:r>
          </a:p>
          <a:p>
            <a:endParaRPr lang="es-ES" sz="1600" b="1" dirty="0">
              <a:solidFill>
                <a:srgbClr val="002060"/>
              </a:solidFill>
              <a:latin typeface="Lora" pitchFamily="2" charset="0"/>
            </a:endParaRPr>
          </a:p>
          <a:p>
            <a:r>
              <a:rPr lang="es-ES" sz="1600" b="1" dirty="0">
                <a:solidFill>
                  <a:srgbClr val="002060"/>
                </a:solidFill>
                <a:latin typeface="Lora" pitchFamily="2" charset="0"/>
              </a:rPr>
              <a:t>Antecedentes:</a:t>
            </a:r>
          </a:p>
        </p:txBody>
      </p:sp>
      <p:sp>
        <p:nvSpPr>
          <p:cNvPr id="19" name="CuadroTexto 18">
            <a:extLst>
              <a:ext uri="{FF2B5EF4-FFF2-40B4-BE49-F238E27FC236}">
                <a16:creationId xmlns:a16="http://schemas.microsoft.com/office/drawing/2014/main" id="{C4B83B16-7FFF-2308-D76D-0FE44B3A5B88}"/>
              </a:ext>
            </a:extLst>
          </p:cNvPr>
          <p:cNvSpPr txBox="1"/>
          <p:nvPr/>
        </p:nvSpPr>
        <p:spPr>
          <a:xfrm>
            <a:off x="486851" y="2507174"/>
            <a:ext cx="6913927" cy="3808735"/>
          </a:xfrm>
          <a:prstGeom prst="rect">
            <a:avLst/>
          </a:prstGeom>
          <a:noFill/>
        </p:spPr>
        <p:txBody>
          <a:bodyPr wrap="square" rtlCol="0">
            <a:spAutoFit/>
          </a:bodyPr>
          <a:lstStyle/>
          <a:p>
            <a:pPr marL="92075" indent="-28575" algn="just">
              <a:spcBef>
                <a:spcPts val="300"/>
              </a:spcBef>
            </a:pPr>
            <a:r>
              <a:rPr lang="es-AR" sz="1400" dirty="0">
                <a:latin typeface="Calibri" panose="020F0502020204030204" pitchFamily="34" charset="0"/>
              </a:rPr>
              <a:t>El Decreto 1382/12 crea el REGISTRO NACIONAL DE BIENES INMUEBLES DEL ESTADO (RENABE), en órbita de la A.A.B.E</a:t>
            </a:r>
            <a:r>
              <a:rPr lang="es-AR" sz="1400" dirty="0">
                <a:latin typeface="Calibri "/>
              </a:rPr>
              <a:t>. que se materializa en el </a:t>
            </a:r>
            <a:r>
              <a:rPr lang="es-AR" sz="1400" dirty="0">
                <a:latin typeface="Calibri" panose="020F0502020204030204" pitchFamily="34" charset="0"/>
              </a:rPr>
              <a:t>Sistema de Gestión e Inmuebles del Estado Nacional (SIENA).</a:t>
            </a:r>
          </a:p>
          <a:p>
            <a:pPr marL="92075" indent="-28575" algn="just">
              <a:spcBef>
                <a:spcPts val="300"/>
              </a:spcBef>
            </a:pPr>
            <a:endParaRPr lang="es-AR" sz="1400" dirty="0">
              <a:latin typeface="Calibri" panose="020F0502020204030204" pitchFamily="34" charset="0"/>
            </a:endParaRPr>
          </a:p>
          <a:p>
            <a:pPr marL="92075" indent="-28575" algn="just">
              <a:spcBef>
                <a:spcPts val="300"/>
              </a:spcBef>
            </a:pPr>
            <a:r>
              <a:rPr lang="es-AR" sz="1400" dirty="0">
                <a:latin typeface="Calibri" panose="020F0502020204030204" pitchFamily="34" charset="0"/>
              </a:rPr>
              <a:t>El </a:t>
            </a:r>
            <a:r>
              <a:rPr lang="es-AR" sz="1400" dirty="0">
                <a:solidFill>
                  <a:srgbClr val="00B0F0"/>
                </a:solidFill>
                <a:latin typeface="Arial Black" panose="020B0A04020102020204" pitchFamily="34" charset="0"/>
              </a:rPr>
              <a:t>SIENA</a:t>
            </a:r>
            <a:r>
              <a:rPr lang="es-AR" sz="1400" dirty="0">
                <a:latin typeface="Calibri" panose="020F0502020204030204" pitchFamily="34" charset="0"/>
              </a:rPr>
              <a:t> propicia integración de todos los sistemas de Inmuebles del Estado Nacional Argentino (E.N.A.) apuntando a conformar un “único legajo del inmueble” con diferentes aspectos de información. </a:t>
            </a:r>
            <a:endParaRPr lang="es-AR" sz="1400" dirty="0">
              <a:latin typeface="Calibri "/>
            </a:endParaRPr>
          </a:p>
          <a:p>
            <a:pPr marL="349758" indent="-285750" algn="just">
              <a:spcBef>
                <a:spcPts val="300"/>
              </a:spcBef>
            </a:pPr>
            <a:endParaRPr lang="es-AR" sz="1400" dirty="0">
              <a:latin typeface="Calibri "/>
            </a:endParaRPr>
          </a:p>
          <a:p>
            <a:pPr marL="92075" indent="-28575" algn="just">
              <a:spcBef>
                <a:spcPts val="300"/>
              </a:spcBef>
            </a:pPr>
            <a:r>
              <a:rPr lang="es-AR" sz="1400" dirty="0">
                <a:latin typeface="Calibri" panose="020F0502020204030204" pitchFamily="34" charset="0"/>
              </a:rPr>
              <a:t>CGN trabajó conjuntamente con la AABE para crear el </a:t>
            </a:r>
            <a:r>
              <a:rPr lang="es-AR" sz="1400" dirty="0">
                <a:solidFill>
                  <a:srgbClr val="00B0F0"/>
                </a:solidFill>
                <a:latin typeface="Arial Black" panose="020B0A04020102020204" pitchFamily="34" charset="0"/>
              </a:rPr>
              <a:t>Módulo de Registro Contable de SIENA (MRC de SIENA)</a:t>
            </a:r>
            <a:r>
              <a:rPr lang="es-AR" sz="1400" dirty="0">
                <a:latin typeface="Calibri" panose="020F0502020204030204" pitchFamily="34" charset="0"/>
              </a:rPr>
              <a:t>.</a:t>
            </a:r>
            <a:endParaRPr lang="es-AR" sz="1400" dirty="0">
              <a:latin typeface="Arial Black" panose="020B0A04020102020204" pitchFamily="34" charset="0"/>
            </a:endParaRPr>
          </a:p>
          <a:p>
            <a:pPr marL="349758" indent="-285750" algn="just">
              <a:spcBef>
                <a:spcPts val="300"/>
              </a:spcBef>
            </a:pPr>
            <a:endParaRPr lang="es-AR" sz="1400" dirty="0">
              <a:latin typeface="Calibri "/>
            </a:endParaRPr>
          </a:p>
          <a:p>
            <a:pPr marL="64008" algn="just">
              <a:spcBef>
                <a:spcPts val="300"/>
              </a:spcBef>
              <a:buClr>
                <a:schemeClr val="accent3"/>
              </a:buClr>
              <a:buSzPct val="95000"/>
            </a:pPr>
            <a:r>
              <a:rPr lang="es-AR" sz="1400" dirty="0">
                <a:latin typeface="Calibri" panose="020F0502020204030204" pitchFamily="34" charset="0"/>
              </a:rPr>
              <a:t>A partir del cierre de ejercicio 2016 los Organismos de Administración Central operan el módulo, cargan sus novedades anualmente y descargan al cierre un documento (Cuadro 4,4) que respalda el registro contable que hace la Contaduría General de la Nación. Se conforma así una base única centralizada con la operatoria descentralizada en cada SAF.</a:t>
            </a:r>
            <a:endParaRPr lang="es-ES" sz="1400" dirty="0">
              <a:solidFill>
                <a:srgbClr val="002060"/>
              </a:solidFill>
              <a:latin typeface="Lora" pitchFamily="2" charset="0"/>
            </a:endParaRPr>
          </a:p>
          <a:p>
            <a:endParaRPr lang="es-ES" sz="1400" dirty="0">
              <a:solidFill>
                <a:srgbClr val="002060"/>
              </a:solidFill>
              <a:latin typeface="Lora" pitchFamily="2" charset="0"/>
            </a:endParaRPr>
          </a:p>
        </p:txBody>
      </p:sp>
      <p:grpSp>
        <p:nvGrpSpPr>
          <p:cNvPr id="43" name="Grupo 42">
            <a:extLst>
              <a:ext uri="{FF2B5EF4-FFF2-40B4-BE49-F238E27FC236}">
                <a16:creationId xmlns:a16="http://schemas.microsoft.com/office/drawing/2014/main" id="{DA107077-7EB1-7AE4-F880-9522EF5A8E13}"/>
              </a:ext>
            </a:extLst>
          </p:cNvPr>
          <p:cNvGrpSpPr/>
          <p:nvPr/>
        </p:nvGrpSpPr>
        <p:grpSpPr>
          <a:xfrm>
            <a:off x="7990730" y="2397163"/>
            <a:ext cx="2935004" cy="2306233"/>
            <a:chOff x="7850144" y="4023358"/>
            <a:chExt cx="2935004" cy="2306233"/>
          </a:xfrm>
        </p:grpSpPr>
        <p:grpSp>
          <p:nvGrpSpPr>
            <p:cNvPr id="12" name="Grupo 11">
              <a:extLst>
                <a:ext uri="{FF2B5EF4-FFF2-40B4-BE49-F238E27FC236}">
                  <a16:creationId xmlns:a16="http://schemas.microsoft.com/office/drawing/2014/main" id="{6C9EAABF-E5D8-CA7E-84B9-49F8276AEAD5}"/>
                </a:ext>
              </a:extLst>
            </p:cNvPr>
            <p:cNvGrpSpPr/>
            <p:nvPr/>
          </p:nvGrpSpPr>
          <p:grpSpPr>
            <a:xfrm>
              <a:off x="8113740" y="4175601"/>
              <a:ext cx="1799040" cy="1662627"/>
              <a:chOff x="1396345" y="4433939"/>
              <a:chExt cx="1799040" cy="1662627"/>
            </a:xfrm>
          </p:grpSpPr>
          <p:pic>
            <p:nvPicPr>
              <p:cNvPr id="7" name="Picture 1">
                <a:extLst>
                  <a:ext uri="{FF2B5EF4-FFF2-40B4-BE49-F238E27FC236}">
                    <a16:creationId xmlns:a16="http://schemas.microsoft.com/office/drawing/2014/main" id="{BC07E0B9-1A3D-26EC-D1DC-20A0827643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15554104">
                <a:off x="1464551" y="4365733"/>
                <a:ext cx="1662627" cy="1799040"/>
              </a:xfrm>
              <a:prstGeom prst="rect">
                <a:avLst/>
              </a:prstGeom>
              <a:noFill/>
              <a:extLst>
                <a:ext uri="{909E8E84-426E-40DD-AFC4-6F175D3DCCD1}">
                  <a14:hiddenFill xmlns:a14="http://schemas.microsoft.com/office/drawing/2010/main">
                    <a:solidFill>
                      <a:srgbClr val="FFFFFF"/>
                    </a:solidFill>
                  </a14:hiddenFill>
                </a:ext>
              </a:extLst>
            </p:spPr>
          </p:pic>
          <p:sp>
            <p:nvSpPr>
              <p:cNvPr id="8" name="77 CuadroTexto">
                <a:extLst>
                  <a:ext uri="{FF2B5EF4-FFF2-40B4-BE49-F238E27FC236}">
                    <a16:creationId xmlns:a16="http://schemas.microsoft.com/office/drawing/2014/main" id="{F2AE4181-8C21-5FD8-CF02-2912735E87EC}"/>
                  </a:ext>
                </a:extLst>
              </p:cNvPr>
              <p:cNvSpPr txBox="1"/>
              <p:nvPr/>
            </p:nvSpPr>
            <p:spPr>
              <a:xfrm>
                <a:off x="1649921" y="4815209"/>
                <a:ext cx="1539295" cy="492443"/>
              </a:xfrm>
              <a:prstGeom prst="rect">
                <a:avLst/>
              </a:prstGeom>
              <a:noFill/>
            </p:spPr>
            <p:txBody>
              <a:bodyPr wrap="square" rtlCol="0">
                <a:spAutoFit/>
              </a:bodyPr>
              <a:lstStyle/>
              <a:p>
                <a:pPr algn="ctr"/>
                <a:r>
                  <a:rPr lang="es-AR" sz="26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ial Black" panose="020B0A04020102020204" pitchFamily="34" charset="0"/>
                  </a:rPr>
                  <a:t>SIENA</a:t>
                </a:r>
              </a:p>
            </p:txBody>
          </p:sp>
          <p:sp>
            <p:nvSpPr>
              <p:cNvPr id="11" name="79 CuadroTexto">
                <a:extLst>
                  <a:ext uri="{FF2B5EF4-FFF2-40B4-BE49-F238E27FC236}">
                    <a16:creationId xmlns:a16="http://schemas.microsoft.com/office/drawing/2014/main" id="{B38FFE99-5D43-E1A8-777B-80E508B192AE}"/>
                  </a:ext>
                </a:extLst>
              </p:cNvPr>
              <p:cNvSpPr txBox="1"/>
              <p:nvPr/>
            </p:nvSpPr>
            <p:spPr>
              <a:xfrm>
                <a:off x="1903192" y="5265253"/>
                <a:ext cx="1032754" cy="461665"/>
              </a:xfrm>
              <a:prstGeom prst="rect">
                <a:avLst/>
              </a:prstGeom>
              <a:solidFill>
                <a:schemeClr val="tx2"/>
              </a:solidFill>
            </p:spPr>
            <p:txBody>
              <a:bodyPr wrap="square" rtlCol="0">
                <a:spAutoFit/>
              </a:bodyPr>
              <a:lstStyle>
                <a:defPPr>
                  <a:defRPr lang="es-AR"/>
                </a:defPPr>
                <a:lvl1pPr>
                  <a:defRPr sz="2200" b="1">
                    <a:solidFill>
                      <a:schemeClr val="bg1"/>
                    </a:solidFill>
                  </a:defRPr>
                </a:lvl1pPr>
              </a:lstStyle>
              <a:p>
                <a:pPr algn="ctr"/>
                <a:r>
                  <a:rPr lang="es-AR" sz="1200" dirty="0"/>
                  <a:t>REGISTRO </a:t>
                </a:r>
              </a:p>
              <a:p>
                <a:pPr algn="ctr"/>
                <a:r>
                  <a:rPr lang="es-AR" sz="1200" dirty="0"/>
                  <a:t>INMUEBLES</a:t>
                </a:r>
              </a:p>
            </p:txBody>
          </p:sp>
        </p:grpSp>
        <p:sp>
          <p:nvSpPr>
            <p:cNvPr id="34" name="51 CuadroTexto">
              <a:extLst>
                <a:ext uri="{FF2B5EF4-FFF2-40B4-BE49-F238E27FC236}">
                  <a16:creationId xmlns:a16="http://schemas.microsoft.com/office/drawing/2014/main" id="{6E0CE994-853A-6F1C-7977-A015A2F7DF58}"/>
                </a:ext>
              </a:extLst>
            </p:cNvPr>
            <p:cNvSpPr txBox="1"/>
            <p:nvPr/>
          </p:nvSpPr>
          <p:spPr>
            <a:xfrm>
              <a:off x="9525197" y="5398595"/>
              <a:ext cx="954608" cy="276999"/>
            </a:xfrm>
            <a:prstGeom prst="rect">
              <a:avLst/>
            </a:prstGeom>
            <a:solidFill>
              <a:schemeClr val="tx2"/>
            </a:solidFill>
          </p:spPr>
          <p:txBody>
            <a:bodyPr wrap="square" rtlCol="0">
              <a:spAutoFit/>
            </a:bodyPr>
            <a:lstStyle>
              <a:defPPr>
                <a:defRPr lang="es-AR"/>
              </a:defPPr>
              <a:lvl1pPr>
                <a:defRPr sz="2200" b="1">
                  <a:solidFill>
                    <a:schemeClr val="bg1"/>
                  </a:solidFill>
                </a:defRPr>
              </a:lvl1pPr>
            </a:lstStyle>
            <a:p>
              <a:r>
                <a:rPr lang="es-AR" sz="1200" dirty="0"/>
                <a:t>CATASTRO</a:t>
              </a:r>
            </a:p>
          </p:txBody>
        </p:sp>
        <p:sp>
          <p:nvSpPr>
            <p:cNvPr id="35" name="52 CuadroTexto">
              <a:extLst>
                <a:ext uri="{FF2B5EF4-FFF2-40B4-BE49-F238E27FC236}">
                  <a16:creationId xmlns:a16="http://schemas.microsoft.com/office/drawing/2014/main" id="{67EE06F7-4269-02D2-612D-F92758EF53DE}"/>
                </a:ext>
              </a:extLst>
            </p:cNvPr>
            <p:cNvSpPr txBox="1"/>
            <p:nvPr/>
          </p:nvSpPr>
          <p:spPr>
            <a:xfrm>
              <a:off x="7850144" y="4431813"/>
              <a:ext cx="717920" cy="276999"/>
            </a:xfrm>
            <a:prstGeom prst="rect">
              <a:avLst/>
            </a:prstGeom>
            <a:solidFill>
              <a:schemeClr val="tx2"/>
            </a:solidFill>
          </p:spPr>
          <p:txBody>
            <a:bodyPr wrap="square" rtlCol="0">
              <a:spAutoFit/>
            </a:bodyPr>
            <a:lstStyle/>
            <a:p>
              <a:r>
                <a:rPr lang="es-AR" sz="1200" b="1" dirty="0">
                  <a:solidFill>
                    <a:schemeClr val="bg1"/>
                  </a:solidFill>
                </a:rPr>
                <a:t>TÍTULO</a:t>
              </a:r>
            </a:p>
          </p:txBody>
        </p:sp>
        <p:sp>
          <p:nvSpPr>
            <p:cNvPr id="36" name="54 CuadroTexto">
              <a:extLst>
                <a:ext uri="{FF2B5EF4-FFF2-40B4-BE49-F238E27FC236}">
                  <a16:creationId xmlns:a16="http://schemas.microsoft.com/office/drawing/2014/main" id="{8766A130-704A-3DEE-42D9-6725A401730D}"/>
                </a:ext>
              </a:extLst>
            </p:cNvPr>
            <p:cNvSpPr txBox="1"/>
            <p:nvPr/>
          </p:nvSpPr>
          <p:spPr>
            <a:xfrm>
              <a:off x="9675188" y="4326038"/>
              <a:ext cx="1109960" cy="461665"/>
            </a:xfrm>
            <a:prstGeom prst="rect">
              <a:avLst/>
            </a:prstGeom>
            <a:solidFill>
              <a:schemeClr val="tx2"/>
            </a:solidFill>
          </p:spPr>
          <p:txBody>
            <a:bodyPr wrap="square" rtlCol="0">
              <a:spAutoFit/>
            </a:bodyPr>
            <a:lstStyle>
              <a:defPPr>
                <a:defRPr lang="es-AR"/>
              </a:defPPr>
              <a:lvl1pPr>
                <a:defRPr sz="2200" b="1">
                  <a:solidFill>
                    <a:schemeClr val="bg1"/>
                  </a:solidFill>
                </a:defRPr>
              </a:lvl1pPr>
            </a:lstStyle>
            <a:p>
              <a:pPr algn="ctr"/>
              <a:r>
                <a:rPr lang="es-AR" sz="1200" dirty="0"/>
                <a:t>REGISTRO CONTABLE</a:t>
              </a:r>
            </a:p>
          </p:txBody>
        </p:sp>
        <p:sp>
          <p:nvSpPr>
            <p:cNvPr id="37" name="55 CuadroTexto">
              <a:extLst>
                <a:ext uri="{FF2B5EF4-FFF2-40B4-BE49-F238E27FC236}">
                  <a16:creationId xmlns:a16="http://schemas.microsoft.com/office/drawing/2014/main" id="{3FD1A59F-70F0-D381-B07D-B7EE0A4DA96B}"/>
                </a:ext>
              </a:extLst>
            </p:cNvPr>
            <p:cNvSpPr txBox="1"/>
            <p:nvPr/>
          </p:nvSpPr>
          <p:spPr>
            <a:xfrm>
              <a:off x="8748729" y="4023358"/>
              <a:ext cx="776468" cy="276999"/>
            </a:xfrm>
            <a:prstGeom prst="rect">
              <a:avLst/>
            </a:prstGeom>
            <a:solidFill>
              <a:schemeClr val="tx2"/>
            </a:solidFill>
          </p:spPr>
          <p:txBody>
            <a:bodyPr wrap="square" rtlCol="0">
              <a:spAutoFit/>
            </a:bodyPr>
            <a:lstStyle>
              <a:defPPr>
                <a:defRPr lang="es-AR"/>
              </a:defPPr>
              <a:lvl1pPr>
                <a:defRPr sz="2200" b="1">
                  <a:solidFill>
                    <a:schemeClr val="bg1"/>
                  </a:solidFill>
                </a:defRPr>
              </a:lvl1pPr>
            </a:lstStyle>
            <a:p>
              <a:pPr algn="ctr"/>
              <a:r>
                <a:rPr lang="es-AR" sz="1200" dirty="0"/>
                <a:t>FOTO</a:t>
              </a:r>
            </a:p>
          </p:txBody>
        </p:sp>
        <p:sp>
          <p:nvSpPr>
            <p:cNvPr id="38" name="56 CuadroTexto">
              <a:extLst>
                <a:ext uri="{FF2B5EF4-FFF2-40B4-BE49-F238E27FC236}">
                  <a16:creationId xmlns:a16="http://schemas.microsoft.com/office/drawing/2014/main" id="{6B7CAD86-9DFE-EFE3-5B7A-E1853FF8102A}"/>
                </a:ext>
              </a:extLst>
            </p:cNvPr>
            <p:cNvSpPr txBox="1"/>
            <p:nvPr/>
          </p:nvSpPr>
          <p:spPr>
            <a:xfrm>
              <a:off x="8138134" y="5867926"/>
              <a:ext cx="2341671" cy="461665"/>
            </a:xfrm>
            <a:prstGeom prst="rect">
              <a:avLst/>
            </a:prstGeom>
            <a:noFill/>
          </p:spPr>
          <p:txBody>
            <a:bodyPr wrap="square" rtlCol="0">
              <a:spAutoFit/>
            </a:bodyPr>
            <a:lstStyle/>
            <a:p>
              <a:pPr algn="ctr"/>
              <a:r>
                <a:rPr lang="es-AR" sz="2400" b="1" dirty="0">
                  <a:solidFill>
                    <a:schemeClr val="tx2"/>
                  </a:solidFill>
                </a:rPr>
                <a:t>Legajo Inmueble</a:t>
              </a:r>
            </a:p>
          </p:txBody>
        </p:sp>
        <p:sp>
          <p:nvSpPr>
            <p:cNvPr id="41" name="70 CuadroTexto">
              <a:extLst>
                <a:ext uri="{FF2B5EF4-FFF2-40B4-BE49-F238E27FC236}">
                  <a16:creationId xmlns:a16="http://schemas.microsoft.com/office/drawing/2014/main" id="{4B21FDE5-7862-F13A-031B-7988DDB2A9D4}"/>
                </a:ext>
              </a:extLst>
            </p:cNvPr>
            <p:cNvSpPr txBox="1"/>
            <p:nvPr/>
          </p:nvSpPr>
          <p:spPr>
            <a:xfrm>
              <a:off x="7974296" y="5499358"/>
              <a:ext cx="677001" cy="276999"/>
            </a:xfrm>
            <a:prstGeom prst="rect">
              <a:avLst/>
            </a:prstGeom>
            <a:solidFill>
              <a:schemeClr val="tx2"/>
            </a:solidFill>
          </p:spPr>
          <p:txBody>
            <a:bodyPr wrap="square" rtlCol="0">
              <a:spAutoFit/>
            </a:bodyPr>
            <a:lstStyle>
              <a:defPPr>
                <a:defRPr lang="es-AR"/>
              </a:defPPr>
              <a:lvl1pPr>
                <a:defRPr sz="2200" b="1">
                  <a:solidFill>
                    <a:schemeClr val="bg1"/>
                  </a:solidFill>
                </a:defRPr>
              </a:lvl1pPr>
            </a:lstStyle>
            <a:p>
              <a:pPr algn="ctr"/>
              <a:r>
                <a:rPr lang="es-AR" sz="1200" dirty="0"/>
                <a:t>TTN</a:t>
              </a:r>
            </a:p>
          </p:txBody>
        </p:sp>
      </p:grpSp>
    </p:spTree>
    <p:extLst>
      <p:ext uri="{BB962C8B-B14F-4D97-AF65-F5344CB8AC3E}">
        <p14:creationId xmlns:p14="http://schemas.microsoft.com/office/powerpoint/2010/main" val="330083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9EBE3-71B4-2E2B-4B21-CFDEC3843633}"/>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DBC1988B-AEA8-96DC-92FB-6D8969018F9D}"/>
              </a:ext>
            </a:extLst>
          </p:cNvPr>
          <p:cNvPicPr>
            <a:picLocks noChangeAspect="1"/>
          </p:cNvPicPr>
          <p:nvPr/>
        </p:nvPicPr>
        <p:blipFill>
          <a:blip r:embed="rId2">
            <a:extLst>
              <a:ext uri="{28A0092B-C50C-407E-A947-70E740481C1C}">
                <a14:useLocalDpi xmlns:a14="http://schemas.microsoft.com/office/drawing/2010/main" val="0"/>
              </a:ext>
            </a:extLst>
          </a:blip>
          <a:srcRect r="71526"/>
          <a:stretch/>
        </p:blipFill>
        <p:spPr>
          <a:xfrm rot="5400000">
            <a:off x="476251" y="-476250"/>
            <a:ext cx="1066800" cy="2019303"/>
          </a:xfrm>
          <a:prstGeom prst="rect">
            <a:avLst/>
          </a:prstGeom>
        </p:spPr>
      </p:pic>
      <p:pic>
        <p:nvPicPr>
          <p:cNvPr id="9" name="Gráfico 8">
            <a:extLst>
              <a:ext uri="{FF2B5EF4-FFF2-40B4-BE49-F238E27FC236}">
                <a16:creationId xmlns:a16="http://schemas.microsoft.com/office/drawing/2014/main" id="{0AF8C984-D25F-9261-F5CA-8A1A23AC2A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5069" y="139701"/>
            <a:ext cx="1181356" cy="1066800"/>
          </a:xfrm>
          <a:prstGeom prst="rect">
            <a:avLst/>
          </a:prstGeom>
        </p:spPr>
      </p:pic>
      <p:sp>
        <p:nvSpPr>
          <p:cNvPr id="10" name="CuadroTexto 9">
            <a:extLst>
              <a:ext uri="{FF2B5EF4-FFF2-40B4-BE49-F238E27FC236}">
                <a16:creationId xmlns:a16="http://schemas.microsoft.com/office/drawing/2014/main" id="{36DB3F2C-D265-91E9-4AE9-9C1E7373DE1F}"/>
              </a:ext>
            </a:extLst>
          </p:cNvPr>
          <p:cNvSpPr txBox="1"/>
          <p:nvPr/>
        </p:nvSpPr>
        <p:spPr>
          <a:xfrm>
            <a:off x="3009376" y="319158"/>
            <a:ext cx="5585619" cy="400110"/>
          </a:xfrm>
          <a:prstGeom prst="rect">
            <a:avLst/>
          </a:prstGeom>
          <a:noFill/>
        </p:spPr>
        <p:txBody>
          <a:bodyPr wrap="square" rtlCol="0">
            <a:spAutoFit/>
          </a:bodyPr>
          <a:lstStyle/>
          <a:p>
            <a:r>
              <a:rPr lang="es-ES" sz="2000" b="1" dirty="0">
                <a:solidFill>
                  <a:srgbClr val="4E7093"/>
                </a:solidFill>
                <a:latin typeface="Lora" pitchFamily="2" charset="0"/>
              </a:rPr>
              <a:t>XI Jornada de Contadurías Jurisdiccionales</a:t>
            </a:r>
          </a:p>
        </p:txBody>
      </p:sp>
      <p:sp>
        <p:nvSpPr>
          <p:cNvPr id="18" name="CuadroTexto 17">
            <a:extLst>
              <a:ext uri="{FF2B5EF4-FFF2-40B4-BE49-F238E27FC236}">
                <a16:creationId xmlns:a16="http://schemas.microsoft.com/office/drawing/2014/main" id="{8B600665-8923-9FAA-3DC5-5BBB7918BE51}"/>
              </a:ext>
            </a:extLst>
          </p:cNvPr>
          <p:cNvSpPr txBox="1"/>
          <p:nvPr/>
        </p:nvSpPr>
        <p:spPr>
          <a:xfrm>
            <a:off x="486852" y="1439595"/>
            <a:ext cx="9098217" cy="830997"/>
          </a:xfrm>
          <a:prstGeom prst="rect">
            <a:avLst/>
          </a:prstGeom>
          <a:noFill/>
        </p:spPr>
        <p:txBody>
          <a:bodyPr wrap="square" rtlCol="0">
            <a:spAutoFit/>
          </a:bodyPr>
          <a:lstStyle/>
          <a:p>
            <a:r>
              <a:rPr lang="es-ES" sz="1600" b="1" dirty="0">
                <a:solidFill>
                  <a:srgbClr val="002060"/>
                </a:solidFill>
                <a:latin typeface="Lora" pitchFamily="2" charset="0"/>
              </a:rPr>
              <a:t>Novedades de Registro de Bienes Inmuebles. Exposición contable. </a:t>
            </a:r>
          </a:p>
          <a:p>
            <a:endParaRPr lang="es-ES" sz="1600" b="1" dirty="0">
              <a:solidFill>
                <a:srgbClr val="002060"/>
              </a:solidFill>
              <a:latin typeface="Lora" pitchFamily="2" charset="0"/>
            </a:endParaRPr>
          </a:p>
          <a:p>
            <a:r>
              <a:rPr lang="es-ES" sz="1600" b="1" dirty="0">
                <a:solidFill>
                  <a:srgbClr val="002060"/>
                </a:solidFill>
                <a:latin typeface="Lora" pitchFamily="2" charset="0"/>
              </a:rPr>
              <a:t>Integración de Organismos Descentralizados. Disposición 6/2024:</a:t>
            </a:r>
          </a:p>
        </p:txBody>
      </p:sp>
      <p:sp>
        <p:nvSpPr>
          <p:cNvPr id="19" name="CuadroTexto 18">
            <a:extLst>
              <a:ext uri="{FF2B5EF4-FFF2-40B4-BE49-F238E27FC236}">
                <a16:creationId xmlns:a16="http://schemas.microsoft.com/office/drawing/2014/main" id="{3B09FB1E-631F-A1A7-D039-89BF6AF955DA}"/>
              </a:ext>
            </a:extLst>
          </p:cNvPr>
          <p:cNvSpPr txBox="1"/>
          <p:nvPr/>
        </p:nvSpPr>
        <p:spPr>
          <a:xfrm>
            <a:off x="486852" y="2643385"/>
            <a:ext cx="9098217" cy="1384995"/>
          </a:xfrm>
          <a:prstGeom prst="rect">
            <a:avLst/>
          </a:prstGeom>
          <a:noFill/>
        </p:spPr>
        <p:txBody>
          <a:bodyPr wrap="square" rtlCol="0">
            <a:spAutoFit/>
          </a:bodyPr>
          <a:lstStyle/>
          <a:p>
            <a:pPr algn="just"/>
            <a:r>
              <a:rPr lang="es-ES" sz="1400" dirty="0">
                <a:solidFill>
                  <a:srgbClr val="002060"/>
                </a:solidFill>
                <a:latin typeface="Lora" pitchFamily="2" charset="0"/>
              </a:rPr>
              <a:t>Por Disposición 6/2024 se aprueba el Anexo I “Planilla de Bienes Inmuebles Organismos Descentralizados, Carga </a:t>
            </a:r>
            <a:r>
              <a:rPr lang="es-AR" sz="1400" dirty="0">
                <a:solidFill>
                  <a:srgbClr val="002060"/>
                </a:solidFill>
                <a:latin typeface="Lora" pitchFamily="2" charset="0"/>
              </a:rPr>
              <a:t>Inicial” deberá ser enviada, por única vez, </a:t>
            </a:r>
            <a:r>
              <a:rPr lang="es-ES" sz="1400" b="1" dirty="0">
                <a:solidFill>
                  <a:srgbClr val="002060"/>
                </a:solidFill>
                <a:latin typeface="Lora" pitchFamily="2" charset="0"/>
              </a:rPr>
              <a:t>con los datos contables de los inmuebles </a:t>
            </a:r>
            <a:r>
              <a:rPr lang="es-ES" sz="1400" dirty="0">
                <a:solidFill>
                  <a:srgbClr val="002060"/>
                </a:solidFill>
                <a:latin typeface="Lora" pitchFamily="2" charset="0"/>
              </a:rPr>
              <a:t>declarados en el balance presentado a la Contaduría General de la Nación al </a:t>
            </a:r>
            <a:r>
              <a:rPr lang="es-ES" sz="1400" b="1" dirty="0">
                <a:solidFill>
                  <a:srgbClr val="002060"/>
                </a:solidFill>
                <a:latin typeface="Lora" pitchFamily="2" charset="0"/>
              </a:rPr>
              <a:t>31 de diciembre del 2023</a:t>
            </a:r>
            <a:r>
              <a:rPr lang="es-ES" sz="1400" dirty="0">
                <a:solidFill>
                  <a:srgbClr val="002060"/>
                </a:solidFill>
                <a:latin typeface="Lora" pitchFamily="2" charset="0"/>
              </a:rPr>
              <a:t>.</a:t>
            </a:r>
          </a:p>
          <a:p>
            <a:pPr algn="just"/>
            <a:endParaRPr lang="es-ES" sz="1400" dirty="0">
              <a:solidFill>
                <a:srgbClr val="002060"/>
              </a:solidFill>
              <a:latin typeface="Lora" pitchFamily="2" charset="0"/>
            </a:endParaRPr>
          </a:p>
          <a:p>
            <a:pPr algn="just"/>
            <a:r>
              <a:rPr lang="es-ES" sz="1400" dirty="0">
                <a:solidFill>
                  <a:srgbClr val="002060"/>
                </a:solidFill>
                <a:latin typeface="Lora" pitchFamily="2" charset="0"/>
              </a:rPr>
              <a:t>Los datos contables de las planillas enviadas por lo distintos </a:t>
            </a:r>
            <a:r>
              <a:rPr lang="es-ES" sz="1400" dirty="0" err="1">
                <a:solidFill>
                  <a:srgbClr val="002060"/>
                </a:solidFill>
                <a:latin typeface="Lora" pitchFamily="2" charset="0"/>
              </a:rPr>
              <a:t>SAFs</a:t>
            </a:r>
            <a:r>
              <a:rPr lang="es-ES" sz="1400" dirty="0">
                <a:solidFill>
                  <a:srgbClr val="002060"/>
                </a:solidFill>
                <a:latin typeface="Lora" pitchFamily="2" charset="0"/>
              </a:rPr>
              <a:t> conformaran la BASE DE DATOS</a:t>
            </a:r>
          </a:p>
          <a:p>
            <a:pPr algn="just"/>
            <a:r>
              <a:rPr lang="es-ES" sz="1400" dirty="0">
                <a:solidFill>
                  <a:srgbClr val="002060"/>
                </a:solidFill>
                <a:latin typeface="Lora" pitchFamily="2" charset="0"/>
              </a:rPr>
              <a:t>que se migrará al </a:t>
            </a:r>
            <a:r>
              <a:rPr lang="es-AR" sz="1400" dirty="0">
                <a:solidFill>
                  <a:srgbClr val="00B0F0"/>
                </a:solidFill>
                <a:latin typeface="Arial Black" panose="020B0A04020102020204" pitchFamily="34" charset="0"/>
              </a:rPr>
              <a:t>MRC de SIENA</a:t>
            </a:r>
            <a:r>
              <a:rPr lang="es-ES" sz="1400" dirty="0">
                <a:solidFill>
                  <a:srgbClr val="002060"/>
                </a:solidFill>
                <a:latin typeface="Lora" pitchFamily="2" charset="0"/>
              </a:rPr>
              <a:t>.</a:t>
            </a:r>
          </a:p>
        </p:txBody>
      </p:sp>
      <p:grpSp>
        <p:nvGrpSpPr>
          <p:cNvPr id="29" name="Grupo 28">
            <a:extLst>
              <a:ext uri="{FF2B5EF4-FFF2-40B4-BE49-F238E27FC236}">
                <a16:creationId xmlns:a16="http://schemas.microsoft.com/office/drawing/2014/main" id="{EE1084A9-63D2-B544-892A-148F3630E861}"/>
              </a:ext>
            </a:extLst>
          </p:cNvPr>
          <p:cNvGrpSpPr/>
          <p:nvPr/>
        </p:nvGrpSpPr>
        <p:grpSpPr>
          <a:xfrm>
            <a:off x="8060988" y="3235821"/>
            <a:ext cx="2914987" cy="2855275"/>
            <a:chOff x="7828090" y="3429785"/>
            <a:chExt cx="2914987" cy="2855275"/>
          </a:xfrm>
        </p:grpSpPr>
        <p:pic>
          <p:nvPicPr>
            <p:cNvPr id="4" name="41 Imagen">
              <a:extLst>
                <a:ext uri="{FF2B5EF4-FFF2-40B4-BE49-F238E27FC236}">
                  <a16:creationId xmlns:a16="http://schemas.microsoft.com/office/drawing/2014/main" id="{F8861B9A-F5B0-46F8-7D52-60F3B1516A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4553" y="4468743"/>
              <a:ext cx="1401194" cy="1017817"/>
            </a:xfrm>
            <a:prstGeom prst="rect">
              <a:avLst/>
            </a:prstGeom>
          </p:spPr>
        </p:pic>
        <p:pic>
          <p:nvPicPr>
            <p:cNvPr id="6" name="Imagen 5">
              <a:extLst>
                <a:ext uri="{FF2B5EF4-FFF2-40B4-BE49-F238E27FC236}">
                  <a16:creationId xmlns:a16="http://schemas.microsoft.com/office/drawing/2014/main" id="{F5628DF4-5438-C7EA-B37E-CEF09C80C5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5215" y="3493049"/>
              <a:ext cx="523586" cy="523586"/>
            </a:xfrm>
            <a:prstGeom prst="rect">
              <a:avLst/>
            </a:prstGeom>
          </p:spPr>
        </p:pic>
        <p:pic>
          <p:nvPicPr>
            <p:cNvPr id="7" name="Imagen 6">
              <a:extLst>
                <a:ext uri="{FF2B5EF4-FFF2-40B4-BE49-F238E27FC236}">
                  <a16:creationId xmlns:a16="http://schemas.microsoft.com/office/drawing/2014/main" id="{B9216346-E699-BD16-97E1-0BB3944E9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202" y="3754842"/>
              <a:ext cx="523586" cy="523586"/>
            </a:xfrm>
            <a:prstGeom prst="rect">
              <a:avLst/>
            </a:prstGeom>
          </p:spPr>
        </p:pic>
        <p:pic>
          <p:nvPicPr>
            <p:cNvPr id="8" name="Imagen 7">
              <a:extLst>
                <a:ext uri="{FF2B5EF4-FFF2-40B4-BE49-F238E27FC236}">
                  <a16:creationId xmlns:a16="http://schemas.microsoft.com/office/drawing/2014/main" id="{B21398BA-27C6-6F8C-7E55-718AC99334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8090" y="4389428"/>
              <a:ext cx="523586" cy="523586"/>
            </a:xfrm>
            <a:prstGeom prst="rect">
              <a:avLst/>
            </a:prstGeom>
          </p:spPr>
        </p:pic>
        <p:pic>
          <p:nvPicPr>
            <p:cNvPr id="11" name="Imagen 10">
              <a:extLst>
                <a:ext uri="{FF2B5EF4-FFF2-40B4-BE49-F238E27FC236}">
                  <a16:creationId xmlns:a16="http://schemas.microsoft.com/office/drawing/2014/main" id="{C98BC7FE-2135-F5F9-3FF1-7448CCB209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9883" y="5062026"/>
              <a:ext cx="523586" cy="523586"/>
            </a:xfrm>
            <a:prstGeom prst="rect">
              <a:avLst/>
            </a:prstGeom>
          </p:spPr>
        </p:pic>
        <p:pic>
          <p:nvPicPr>
            <p:cNvPr id="12" name="Imagen 11">
              <a:extLst>
                <a:ext uri="{FF2B5EF4-FFF2-40B4-BE49-F238E27FC236}">
                  <a16:creationId xmlns:a16="http://schemas.microsoft.com/office/drawing/2014/main" id="{22F8B137-0B68-1CC9-1882-78A368DD64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0298" y="5704583"/>
              <a:ext cx="523586" cy="523586"/>
            </a:xfrm>
            <a:prstGeom prst="rect">
              <a:avLst/>
            </a:prstGeom>
          </p:spPr>
        </p:pic>
        <p:sp>
          <p:nvSpPr>
            <p:cNvPr id="13" name="70 CuadroTexto">
              <a:extLst>
                <a:ext uri="{FF2B5EF4-FFF2-40B4-BE49-F238E27FC236}">
                  <a16:creationId xmlns:a16="http://schemas.microsoft.com/office/drawing/2014/main" id="{A971D54B-D6D5-B083-AD65-B1C903E82186}"/>
                </a:ext>
              </a:extLst>
            </p:cNvPr>
            <p:cNvSpPr txBox="1"/>
            <p:nvPr/>
          </p:nvSpPr>
          <p:spPr>
            <a:xfrm>
              <a:off x="9187008" y="5415082"/>
              <a:ext cx="1556069" cy="3231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BASE DE DATOS</a:t>
              </a:r>
            </a:p>
          </p:txBody>
        </p:sp>
        <p:sp>
          <p:nvSpPr>
            <p:cNvPr id="14" name="Flecha: a la derecha 13">
              <a:extLst>
                <a:ext uri="{FF2B5EF4-FFF2-40B4-BE49-F238E27FC236}">
                  <a16:creationId xmlns:a16="http://schemas.microsoft.com/office/drawing/2014/main" id="{6EA8BADC-9CED-0EAE-EC01-94FC4AEFEE8C}"/>
                </a:ext>
              </a:extLst>
            </p:cNvPr>
            <p:cNvSpPr/>
            <p:nvPr/>
          </p:nvSpPr>
          <p:spPr>
            <a:xfrm rot="362197">
              <a:off x="8464099" y="4663006"/>
              <a:ext cx="261793" cy="2349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AR"/>
            </a:p>
          </p:txBody>
        </p:sp>
        <p:sp>
          <p:nvSpPr>
            <p:cNvPr id="16" name="Flecha: a la derecha 15">
              <a:extLst>
                <a:ext uri="{FF2B5EF4-FFF2-40B4-BE49-F238E27FC236}">
                  <a16:creationId xmlns:a16="http://schemas.microsoft.com/office/drawing/2014/main" id="{37FB3F34-3A3B-7D4B-23E1-3CF97D45AA1E}"/>
                </a:ext>
              </a:extLst>
            </p:cNvPr>
            <p:cNvSpPr/>
            <p:nvPr/>
          </p:nvSpPr>
          <p:spPr>
            <a:xfrm rot="3342973">
              <a:off x="8750868" y="4273032"/>
              <a:ext cx="261793" cy="2349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AR"/>
            </a:p>
          </p:txBody>
        </p:sp>
        <p:sp>
          <p:nvSpPr>
            <p:cNvPr id="17" name="Flecha: a la derecha 16">
              <a:extLst>
                <a:ext uri="{FF2B5EF4-FFF2-40B4-BE49-F238E27FC236}">
                  <a16:creationId xmlns:a16="http://schemas.microsoft.com/office/drawing/2014/main" id="{BE031AE5-DC59-29F9-3DEE-016DDB2AD802}"/>
                </a:ext>
              </a:extLst>
            </p:cNvPr>
            <p:cNvSpPr/>
            <p:nvPr/>
          </p:nvSpPr>
          <p:spPr>
            <a:xfrm rot="5400000">
              <a:off x="9148993" y="4106726"/>
              <a:ext cx="261793" cy="2349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AR"/>
            </a:p>
          </p:txBody>
        </p:sp>
        <p:grpSp>
          <p:nvGrpSpPr>
            <p:cNvPr id="22" name="Grupo 21">
              <a:extLst>
                <a:ext uri="{FF2B5EF4-FFF2-40B4-BE49-F238E27FC236}">
                  <a16:creationId xmlns:a16="http://schemas.microsoft.com/office/drawing/2014/main" id="{32743377-6D6F-462F-1DB4-25AE7F620FBC}"/>
                </a:ext>
              </a:extLst>
            </p:cNvPr>
            <p:cNvGrpSpPr/>
            <p:nvPr/>
          </p:nvGrpSpPr>
          <p:grpSpPr>
            <a:xfrm rot="14755648">
              <a:off x="8552548" y="5286187"/>
              <a:ext cx="679934" cy="397062"/>
              <a:chOff x="4473325" y="4245719"/>
              <a:chExt cx="679934" cy="397062"/>
            </a:xfrm>
          </p:grpSpPr>
          <p:sp>
            <p:nvSpPr>
              <p:cNvPr id="20" name="Flecha: a la derecha 19">
                <a:extLst>
                  <a:ext uri="{FF2B5EF4-FFF2-40B4-BE49-F238E27FC236}">
                    <a16:creationId xmlns:a16="http://schemas.microsoft.com/office/drawing/2014/main" id="{0489198E-B7B3-C080-D35B-79176E6A2742}"/>
                  </a:ext>
                </a:extLst>
              </p:cNvPr>
              <p:cNvSpPr/>
              <p:nvPr/>
            </p:nvSpPr>
            <p:spPr>
              <a:xfrm rot="3342973">
                <a:off x="4459918" y="4394395"/>
                <a:ext cx="261793" cy="2349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AR"/>
              </a:p>
            </p:txBody>
          </p:sp>
          <p:sp>
            <p:nvSpPr>
              <p:cNvPr id="21" name="Flecha: a la derecha 20">
                <a:extLst>
                  <a:ext uri="{FF2B5EF4-FFF2-40B4-BE49-F238E27FC236}">
                    <a16:creationId xmlns:a16="http://schemas.microsoft.com/office/drawing/2014/main" id="{CADC77D4-FD46-4C1A-5101-4E8D070DC4EC}"/>
                  </a:ext>
                </a:extLst>
              </p:cNvPr>
              <p:cNvSpPr/>
              <p:nvPr/>
            </p:nvSpPr>
            <p:spPr>
              <a:xfrm rot="5400000">
                <a:off x="4904873" y="4259126"/>
                <a:ext cx="261793" cy="2349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AR"/>
              </a:p>
            </p:txBody>
          </p:sp>
        </p:grpSp>
        <p:sp>
          <p:nvSpPr>
            <p:cNvPr id="24" name="CuadroTexto 23">
              <a:extLst>
                <a:ext uri="{FF2B5EF4-FFF2-40B4-BE49-F238E27FC236}">
                  <a16:creationId xmlns:a16="http://schemas.microsoft.com/office/drawing/2014/main" id="{9575A753-E438-A411-9B04-706C1A5CC434}"/>
                </a:ext>
              </a:extLst>
            </p:cNvPr>
            <p:cNvSpPr txBox="1"/>
            <p:nvPr/>
          </p:nvSpPr>
          <p:spPr>
            <a:xfrm>
              <a:off x="8997159" y="3429785"/>
              <a:ext cx="628073" cy="369332"/>
            </a:xfrm>
            <a:prstGeom prst="rect">
              <a:avLst/>
            </a:prstGeom>
            <a:noFill/>
          </p:spPr>
          <p:txBody>
            <a:bodyPr wrap="square">
              <a:spAutoFit/>
            </a:bodyPr>
            <a:lstStyle/>
            <a:p>
              <a:r>
                <a:rPr lang="es-ES" sz="1800" b="1" dirty="0">
                  <a:ln w="11430"/>
                  <a:solidFill>
                    <a:schemeClr val="accent4">
                      <a:lumMod val="40000"/>
                      <a:lumOff val="60000"/>
                    </a:schemeClr>
                  </a:solidFill>
                  <a:effectLst>
                    <a:outerShdw blurRad="50800" dist="39000" dir="5460000" algn="tl">
                      <a:srgbClr val="000000">
                        <a:alpha val="38000"/>
                      </a:srgbClr>
                    </a:outerShdw>
                  </a:effectLst>
                </a:rPr>
                <a:t>SAF</a:t>
              </a:r>
              <a:endParaRPr lang="es-AR" dirty="0">
                <a:solidFill>
                  <a:schemeClr val="accent4">
                    <a:lumMod val="40000"/>
                    <a:lumOff val="60000"/>
                  </a:schemeClr>
                </a:solidFill>
              </a:endParaRPr>
            </a:p>
          </p:txBody>
        </p:sp>
        <p:sp>
          <p:nvSpPr>
            <p:cNvPr id="25" name="CuadroTexto 24">
              <a:extLst>
                <a:ext uri="{FF2B5EF4-FFF2-40B4-BE49-F238E27FC236}">
                  <a16:creationId xmlns:a16="http://schemas.microsoft.com/office/drawing/2014/main" id="{34E30AEF-7B79-2ED8-9639-26C8873C75A2}"/>
                </a:ext>
              </a:extLst>
            </p:cNvPr>
            <p:cNvSpPr txBox="1"/>
            <p:nvPr/>
          </p:nvSpPr>
          <p:spPr>
            <a:xfrm>
              <a:off x="8396917" y="3695928"/>
              <a:ext cx="628073" cy="369332"/>
            </a:xfrm>
            <a:prstGeom prst="rect">
              <a:avLst/>
            </a:prstGeom>
            <a:noFill/>
          </p:spPr>
          <p:txBody>
            <a:bodyPr wrap="square">
              <a:spAutoFit/>
            </a:bodyPr>
            <a:lstStyle/>
            <a:p>
              <a:r>
                <a:rPr lang="es-ES" sz="1800" b="1" dirty="0">
                  <a:ln w="11430"/>
                  <a:solidFill>
                    <a:schemeClr val="accent4">
                      <a:lumMod val="40000"/>
                      <a:lumOff val="60000"/>
                    </a:schemeClr>
                  </a:solidFill>
                  <a:effectLst>
                    <a:outerShdw blurRad="50800" dist="39000" dir="5460000" algn="tl">
                      <a:srgbClr val="000000">
                        <a:alpha val="38000"/>
                      </a:srgbClr>
                    </a:outerShdw>
                  </a:effectLst>
                </a:rPr>
                <a:t>SAF</a:t>
              </a:r>
              <a:endParaRPr lang="es-AR" dirty="0">
                <a:solidFill>
                  <a:schemeClr val="accent4">
                    <a:lumMod val="40000"/>
                    <a:lumOff val="60000"/>
                  </a:schemeClr>
                </a:solidFill>
              </a:endParaRPr>
            </a:p>
          </p:txBody>
        </p:sp>
        <p:sp>
          <p:nvSpPr>
            <p:cNvPr id="26" name="CuadroTexto 25">
              <a:extLst>
                <a:ext uri="{FF2B5EF4-FFF2-40B4-BE49-F238E27FC236}">
                  <a16:creationId xmlns:a16="http://schemas.microsoft.com/office/drawing/2014/main" id="{7537ACB0-8C44-88EA-8953-DCC38CB3D046}"/>
                </a:ext>
              </a:extLst>
            </p:cNvPr>
            <p:cNvSpPr txBox="1"/>
            <p:nvPr/>
          </p:nvSpPr>
          <p:spPr>
            <a:xfrm>
              <a:off x="7893186" y="4320936"/>
              <a:ext cx="628073" cy="369332"/>
            </a:xfrm>
            <a:prstGeom prst="rect">
              <a:avLst/>
            </a:prstGeom>
            <a:noFill/>
          </p:spPr>
          <p:txBody>
            <a:bodyPr wrap="square">
              <a:spAutoFit/>
            </a:bodyPr>
            <a:lstStyle/>
            <a:p>
              <a:r>
                <a:rPr lang="es-ES" sz="1800" b="1" dirty="0">
                  <a:ln w="11430"/>
                  <a:solidFill>
                    <a:schemeClr val="accent4">
                      <a:lumMod val="40000"/>
                      <a:lumOff val="60000"/>
                    </a:schemeClr>
                  </a:solidFill>
                  <a:effectLst>
                    <a:outerShdw blurRad="50800" dist="39000" dir="5460000" algn="tl">
                      <a:srgbClr val="000000">
                        <a:alpha val="38000"/>
                      </a:srgbClr>
                    </a:outerShdw>
                  </a:effectLst>
                </a:rPr>
                <a:t>SAF</a:t>
              </a:r>
              <a:endParaRPr lang="es-AR" dirty="0">
                <a:solidFill>
                  <a:schemeClr val="accent4">
                    <a:lumMod val="40000"/>
                    <a:lumOff val="60000"/>
                  </a:schemeClr>
                </a:solidFill>
              </a:endParaRPr>
            </a:p>
          </p:txBody>
        </p:sp>
        <p:sp>
          <p:nvSpPr>
            <p:cNvPr id="27" name="CuadroTexto 26">
              <a:extLst>
                <a:ext uri="{FF2B5EF4-FFF2-40B4-BE49-F238E27FC236}">
                  <a16:creationId xmlns:a16="http://schemas.microsoft.com/office/drawing/2014/main" id="{735F358B-FFEF-AB19-9743-09FBBEF7C55A}"/>
                </a:ext>
              </a:extLst>
            </p:cNvPr>
            <p:cNvSpPr txBox="1"/>
            <p:nvPr/>
          </p:nvSpPr>
          <p:spPr>
            <a:xfrm>
              <a:off x="8167704" y="5266240"/>
              <a:ext cx="628073" cy="369332"/>
            </a:xfrm>
            <a:prstGeom prst="rect">
              <a:avLst/>
            </a:prstGeom>
            <a:noFill/>
          </p:spPr>
          <p:txBody>
            <a:bodyPr wrap="square">
              <a:spAutoFit/>
            </a:bodyPr>
            <a:lstStyle/>
            <a:p>
              <a:r>
                <a:rPr lang="es-ES" sz="1800" b="1" dirty="0">
                  <a:ln w="11430"/>
                  <a:solidFill>
                    <a:schemeClr val="accent4">
                      <a:lumMod val="40000"/>
                      <a:lumOff val="60000"/>
                    </a:schemeClr>
                  </a:solidFill>
                  <a:effectLst>
                    <a:outerShdw blurRad="50800" dist="39000" dir="5460000" algn="tl">
                      <a:srgbClr val="000000">
                        <a:alpha val="38000"/>
                      </a:srgbClr>
                    </a:outerShdw>
                  </a:effectLst>
                </a:rPr>
                <a:t>SAF</a:t>
              </a:r>
              <a:endParaRPr lang="es-AR" dirty="0">
                <a:solidFill>
                  <a:schemeClr val="accent4">
                    <a:lumMod val="40000"/>
                    <a:lumOff val="60000"/>
                  </a:schemeClr>
                </a:solidFill>
              </a:endParaRPr>
            </a:p>
          </p:txBody>
        </p:sp>
        <p:sp>
          <p:nvSpPr>
            <p:cNvPr id="28" name="CuadroTexto 27">
              <a:extLst>
                <a:ext uri="{FF2B5EF4-FFF2-40B4-BE49-F238E27FC236}">
                  <a16:creationId xmlns:a16="http://schemas.microsoft.com/office/drawing/2014/main" id="{57D84ED6-E933-4AC6-E799-9D06BE5B5428}"/>
                </a:ext>
              </a:extLst>
            </p:cNvPr>
            <p:cNvSpPr txBox="1"/>
            <p:nvPr/>
          </p:nvSpPr>
          <p:spPr>
            <a:xfrm>
              <a:off x="8651816" y="5915728"/>
              <a:ext cx="628073" cy="369332"/>
            </a:xfrm>
            <a:prstGeom prst="rect">
              <a:avLst/>
            </a:prstGeom>
            <a:noFill/>
          </p:spPr>
          <p:txBody>
            <a:bodyPr wrap="square">
              <a:spAutoFit/>
            </a:bodyPr>
            <a:lstStyle/>
            <a:p>
              <a:r>
                <a:rPr lang="es-ES" sz="1800" b="1" dirty="0">
                  <a:ln w="11430"/>
                  <a:solidFill>
                    <a:schemeClr val="accent4">
                      <a:lumMod val="40000"/>
                      <a:lumOff val="60000"/>
                    </a:schemeClr>
                  </a:solidFill>
                  <a:effectLst>
                    <a:outerShdw blurRad="50800" dist="39000" dir="5460000" algn="tl">
                      <a:srgbClr val="000000">
                        <a:alpha val="38000"/>
                      </a:srgbClr>
                    </a:outerShdw>
                  </a:effectLst>
                </a:rPr>
                <a:t>SAF</a:t>
              </a:r>
              <a:endParaRPr lang="es-AR" dirty="0">
                <a:solidFill>
                  <a:schemeClr val="accent4">
                    <a:lumMod val="40000"/>
                    <a:lumOff val="60000"/>
                  </a:schemeClr>
                </a:solidFill>
              </a:endParaRPr>
            </a:p>
          </p:txBody>
        </p:sp>
      </p:grpSp>
    </p:spTree>
    <p:extLst>
      <p:ext uri="{BB962C8B-B14F-4D97-AF65-F5344CB8AC3E}">
        <p14:creationId xmlns:p14="http://schemas.microsoft.com/office/powerpoint/2010/main" val="132363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76E13-4F7F-F6DD-754C-0E6E49BBE33C}"/>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C3F63BCE-9778-034F-1964-27C7A8D394DF}"/>
              </a:ext>
            </a:extLst>
          </p:cNvPr>
          <p:cNvPicPr>
            <a:picLocks noChangeAspect="1"/>
          </p:cNvPicPr>
          <p:nvPr/>
        </p:nvPicPr>
        <p:blipFill>
          <a:blip r:embed="rId3">
            <a:extLst>
              <a:ext uri="{28A0092B-C50C-407E-A947-70E740481C1C}">
                <a14:useLocalDpi xmlns:a14="http://schemas.microsoft.com/office/drawing/2010/main" val="0"/>
              </a:ext>
            </a:extLst>
          </a:blip>
          <a:srcRect r="71526"/>
          <a:stretch/>
        </p:blipFill>
        <p:spPr>
          <a:xfrm rot="5400000">
            <a:off x="476251" y="-476250"/>
            <a:ext cx="1066800" cy="2019303"/>
          </a:xfrm>
          <a:prstGeom prst="rect">
            <a:avLst/>
          </a:prstGeom>
        </p:spPr>
      </p:pic>
      <p:pic>
        <p:nvPicPr>
          <p:cNvPr id="9" name="Gráfico 8">
            <a:extLst>
              <a:ext uri="{FF2B5EF4-FFF2-40B4-BE49-F238E27FC236}">
                <a16:creationId xmlns:a16="http://schemas.microsoft.com/office/drawing/2014/main" id="{273541BE-BCA0-32C8-F0B3-93FF42427C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85069" y="139701"/>
            <a:ext cx="1181356" cy="1066800"/>
          </a:xfrm>
          <a:prstGeom prst="rect">
            <a:avLst/>
          </a:prstGeom>
        </p:spPr>
      </p:pic>
      <p:sp>
        <p:nvSpPr>
          <p:cNvPr id="10" name="CuadroTexto 9">
            <a:extLst>
              <a:ext uri="{FF2B5EF4-FFF2-40B4-BE49-F238E27FC236}">
                <a16:creationId xmlns:a16="http://schemas.microsoft.com/office/drawing/2014/main" id="{7F2F5F45-D297-E388-FF82-58EA6EF6DC9F}"/>
              </a:ext>
            </a:extLst>
          </p:cNvPr>
          <p:cNvSpPr txBox="1"/>
          <p:nvPr/>
        </p:nvSpPr>
        <p:spPr>
          <a:xfrm>
            <a:off x="3009376" y="319158"/>
            <a:ext cx="5585619" cy="400110"/>
          </a:xfrm>
          <a:prstGeom prst="rect">
            <a:avLst/>
          </a:prstGeom>
          <a:noFill/>
        </p:spPr>
        <p:txBody>
          <a:bodyPr wrap="square" rtlCol="0">
            <a:spAutoFit/>
          </a:bodyPr>
          <a:lstStyle/>
          <a:p>
            <a:r>
              <a:rPr lang="es-ES" sz="2000" b="1" dirty="0">
                <a:solidFill>
                  <a:srgbClr val="4E7093"/>
                </a:solidFill>
                <a:latin typeface="Lora" pitchFamily="2" charset="0"/>
              </a:rPr>
              <a:t>XI Jornada de Contadurías Jurisdiccionales</a:t>
            </a:r>
          </a:p>
        </p:txBody>
      </p:sp>
      <p:sp>
        <p:nvSpPr>
          <p:cNvPr id="18" name="CuadroTexto 17">
            <a:extLst>
              <a:ext uri="{FF2B5EF4-FFF2-40B4-BE49-F238E27FC236}">
                <a16:creationId xmlns:a16="http://schemas.microsoft.com/office/drawing/2014/main" id="{F37D3671-39E8-2973-A9C7-BADEA66649E7}"/>
              </a:ext>
            </a:extLst>
          </p:cNvPr>
          <p:cNvSpPr txBox="1"/>
          <p:nvPr/>
        </p:nvSpPr>
        <p:spPr>
          <a:xfrm>
            <a:off x="486852" y="1439595"/>
            <a:ext cx="9098217" cy="830997"/>
          </a:xfrm>
          <a:prstGeom prst="rect">
            <a:avLst/>
          </a:prstGeom>
          <a:noFill/>
        </p:spPr>
        <p:txBody>
          <a:bodyPr wrap="square" rtlCol="0">
            <a:spAutoFit/>
          </a:bodyPr>
          <a:lstStyle/>
          <a:p>
            <a:r>
              <a:rPr lang="es-ES" sz="1600" b="1" dirty="0">
                <a:solidFill>
                  <a:srgbClr val="002060"/>
                </a:solidFill>
                <a:latin typeface="Lora" pitchFamily="2" charset="0"/>
              </a:rPr>
              <a:t>Novedades de Registro de Bienes Inmuebles. Exposición contable. </a:t>
            </a:r>
          </a:p>
          <a:p>
            <a:endParaRPr lang="es-ES" sz="1600" b="1" dirty="0">
              <a:solidFill>
                <a:srgbClr val="002060"/>
              </a:solidFill>
              <a:latin typeface="Lora" pitchFamily="2" charset="0"/>
            </a:endParaRPr>
          </a:p>
          <a:p>
            <a:r>
              <a:rPr lang="es-ES" sz="1600" b="1" dirty="0">
                <a:solidFill>
                  <a:srgbClr val="002060"/>
                </a:solidFill>
                <a:latin typeface="Lora" pitchFamily="2" charset="0"/>
              </a:rPr>
              <a:t>Integración de Organismos Descentralizados. Etapas del proyecto</a:t>
            </a:r>
          </a:p>
        </p:txBody>
      </p:sp>
      <p:sp>
        <p:nvSpPr>
          <p:cNvPr id="19" name="CuadroTexto 18">
            <a:extLst>
              <a:ext uri="{FF2B5EF4-FFF2-40B4-BE49-F238E27FC236}">
                <a16:creationId xmlns:a16="http://schemas.microsoft.com/office/drawing/2014/main" id="{6BDC2CFF-0D4C-DA4A-27F0-D63FC83AD681}"/>
              </a:ext>
            </a:extLst>
          </p:cNvPr>
          <p:cNvSpPr txBox="1"/>
          <p:nvPr/>
        </p:nvSpPr>
        <p:spPr>
          <a:xfrm>
            <a:off x="486852" y="2507176"/>
            <a:ext cx="9098217" cy="3108543"/>
          </a:xfrm>
          <a:prstGeom prst="rect">
            <a:avLst/>
          </a:prstGeom>
          <a:noFill/>
        </p:spPr>
        <p:txBody>
          <a:bodyPr wrap="square" rtlCol="0">
            <a:spAutoFit/>
          </a:bodyPr>
          <a:lstStyle/>
          <a:p>
            <a:pPr marL="285750" indent="-285750">
              <a:buFont typeface="Arial" panose="020B0604020202020204" pitchFamily="34" charset="0"/>
              <a:buChar char="•"/>
            </a:pPr>
            <a:r>
              <a:rPr lang="es-ES" sz="1400" dirty="0">
                <a:solidFill>
                  <a:srgbClr val="002060"/>
                </a:solidFill>
                <a:latin typeface="Lora" pitchFamily="2" charset="0"/>
              </a:rPr>
              <a:t>1° Etapa: recepción de información de los SAF (Anexo I “Planilla de Bienes Inmuebles Organismos Descentralizados, Carga </a:t>
            </a:r>
            <a:r>
              <a:rPr lang="es-AR" sz="1400" dirty="0">
                <a:solidFill>
                  <a:srgbClr val="002060"/>
                </a:solidFill>
                <a:latin typeface="Lora" pitchFamily="2" charset="0"/>
              </a:rPr>
              <a:t>Inicial”)</a:t>
            </a:r>
            <a:r>
              <a:rPr lang="es-ES" sz="1400" dirty="0">
                <a:solidFill>
                  <a:srgbClr val="002060"/>
                </a:solidFill>
                <a:latin typeface="Lora" pitchFamily="2" charset="0"/>
              </a:rPr>
              <a:t> . CGN conforma de base de datos.</a:t>
            </a:r>
          </a:p>
          <a:p>
            <a:pPr marL="285750" indent="-285750">
              <a:buFont typeface="Arial" panose="020B0604020202020204" pitchFamily="34" charset="0"/>
              <a:buChar char="•"/>
            </a:pPr>
            <a:endParaRPr lang="es-ES" sz="1400" dirty="0">
              <a:solidFill>
                <a:srgbClr val="002060"/>
              </a:solidFill>
              <a:latin typeface="Lora" pitchFamily="2" charset="0"/>
            </a:endParaRPr>
          </a:p>
          <a:p>
            <a:pPr marL="285750" indent="-285750">
              <a:buFont typeface="Arial" panose="020B0604020202020204" pitchFamily="34" charset="0"/>
              <a:buChar char="•"/>
            </a:pPr>
            <a:r>
              <a:rPr lang="es-ES" sz="1400" dirty="0">
                <a:solidFill>
                  <a:srgbClr val="002060"/>
                </a:solidFill>
                <a:latin typeface="Lora" pitchFamily="2" charset="0"/>
              </a:rPr>
              <a:t>2° Etapa: migración de la base de datos al MRC de SIENA</a:t>
            </a:r>
          </a:p>
          <a:p>
            <a:pPr marL="285750" indent="-285750">
              <a:buFont typeface="Arial" panose="020B0604020202020204" pitchFamily="34" charset="0"/>
              <a:buChar char="•"/>
            </a:pPr>
            <a:endParaRPr lang="es-ES" sz="1400" dirty="0">
              <a:solidFill>
                <a:srgbClr val="002060"/>
              </a:solidFill>
              <a:latin typeface="Lora" pitchFamily="2" charset="0"/>
            </a:endParaRPr>
          </a:p>
          <a:p>
            <a:pPr marL="285750" indent="-285750">
              <a:buFont typeface="Arial" panose="020B0604020202020204" pitchFamily="34" charset="0"/>
              <a:buChar char="•"/>
            </a:pPr>
            <a:r>
              <a:rPr lang="es-ES" sz="1400" dirty="0">
                <a:solidFill>
                  <a:srgbClr val="002060"/>
                </a:solidFill>
                <a:latin typeface="Lora" pitchFamily="2" charset="0"/>
              </a:rPr>
              <a:t>3° Etapa: comunicación oficial a los </a:t>
            </a:r>
            <a:r>
              <a:rPr lang="es-ES" sz="1400" dirty="0" err="1">
                <a:solidFill>
                  <a:srgbClr val="002060"/>
                </a:solidFill>
                <a:latin typeface="Lora" pitchFamily="2" charset="0"/>
              </a:rPr>
              <a:t>SAFs</a:t>
            </a:r>
            <a:r>
              <a:rPr lang="es-ES" sz="1400" dirty="0">
                <a:solidFill>
                  <a:srgbClr val="002060"/>
                </a:solidFill>
                <a:latin typeface="Lora" pitchFamily="2" charset="0"/>
              </a:rPr>
              <a:t>, sobre el estado terminado de la migración. Devolución del expediente presentado en cumplimiento de la Disposición 6/2024 con la autorización para gestionar el alta de usuario al el MRC de SIENA ante la AABE. Se facilitara instructivo pertinente.</a:t>
            </a:r>
          </a:p>
          <a:p>
            <a:pPr marL="285750" indent="-285750">
              <a:buFont typeface="Arial" panose="020B0604020202020204" pitchFamily="34" charset="0"/>
              <a:buChar char="•"/>
            </a:pPr>
            <a:endParaRPr lang="es-ES" sz="1400" dirty="0">
              <a:solidFill>
                <a:srgbClr val="002060"/>
              </a:solidFill>
              <a:latin typeface="Lora" pitchFamily="2" charset="0"/>
            </a:endParaRPr>
          </a:p>
          <a:p>
            <a:pPr marL="285750" indent="-285750">
              <a:buFont typeface="Arial" panose="020B0604020202020204" pitchFamily="34" charset="0"/>
              <a:buChar char="•"/>
            </a:pPr>
            <a:r>
              <a:rPr lang="es-ES" sz="1400" dirty="0">
                <a:solidFill>
                  <a:srgbClr val="002060"/>
                </a:solidFill>
                <a:latin typeface="Lora" pitchFamily="2" charset="0"/>
              </a:rPr>
              <a:t>4° Etapa: CGN habilitará la carga de novedades 2024. Se brindara capacitación/asistencia (se estima Enero 2025).</a:t>
            </a:r>
          </a:p>
          <a:p>
            <a:pPr marL="285750" indent="-285750">
              <a:buFont typeface="Arial" panose="020B0604020202020204" pitchFamily="34" charset="0"/>
              <a:buChar char="•"/>
            </a:pPr>
            <a:endParaRPr lang="es-ES" sz="1400" dirty="0">
              <a:solidFill>
                <a:srgbClr val="002060"/>
              </a:solidFill>
              <a:latin typeface="Lora" pitchFamily="2" charset="0"/>
            </a:endParaRPr>
          </a:p>
          <a:p>
            <a:pPr marL="285750" indent="-285750">
              <a:buFont typeface="Arial" panose="020B0604020202020204" pitchFamily="34" charset="0"/>
              <a:buChar char="•"/>
            </a:pPr>
            <a:r>
              <a:rPr lang="es-ES" sz="1400" dirty="0">
                <a:solidFill>
                  <a:srgbClr val="002060"/>
                </a:solidFill>
                <a:latin typeface="Lora" pitchFamily="2" charset="0"/>
              </a:rPr>
              <a:t>5° Etapa: El SAF carga sus novedades, cierra el ejercicio, generando el Documento Cuadro 4,4 que respalda la información de balance.</a:t>
            </a:r>
          </a:p>
          <a:p>
            <a:endParaRPr lang="es-ES" sz="1400" dirty="0">
              <a:solidFill>
                <a:srgbClr val="002060"/>
              </a:solidFill>
              <a:latin typeface="Lora" pitchFamily="2" charset="0"/>
            </a:endParaRPr>
          </a:p>
        </p:txBody>
      </p:sp>
    </p:spTree>
    <p:extLst>
      <p:ext uri="{BB962C8B-B14F-4D97-AF65-F5344CB8AC3E}">
        <p14:creationId xmlns:p14="http://schemas.microsoft.com/office/powerpoint/2010/main" val="394411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916F2-0093-5E28-4F4A-D023D7CBE513}"/>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97D1C44E-885A-3C2E-FD42-D295E9FD7306}"/>
              </a:ext>
            </a:extLst>
          </p:cNvPr>
          <p:cNvPicPr>
            <a:picLocks noChangeAspect="1"/>
          </p:cNvPicPr>
          <p:nvPr/>
        </p:nvPicPr>
        <p:blipFill>
          <a:blip r:embed="rId2">
            <a:extLst>
              <a:ext uri="{28A0092B-C50C-407E-A947-70E740481C1C}">
                <a14:useLocalDpi xmlns:a14="http://schemas.microsoft.com/office/drawing/2010/main" val="0"/>
              </a:ext>
            </a:extLst>
          </a:blip>
          <a:srcRect r="71526"/>
          <a:stretch/>
        </p:blipFill>
        <p:spPr>
          <a:xfrm rot="5400000">
            <a:off x="476251" y="-476250"/>
            <a:ext cx="1066800" cy="2019303"/>
          </a:xfrm>
          <a:prstGeom prst="rect">
            <a:avLst/>
          </a:prstGeom>
        </p:spPr>
      </p:pic>
      <p:pic>
        <p:nvPicPr>
          <p:cNvPr id="9" name="Gráfico 8">
            <a:extLst>
              <a:ext uri="{FF2B5EF4-FFF2-40B4-BE49-F238E27FC236}">
                <a16:creationId xmlns:a16="http://schemas.microsoft.com/office/drawing/2014/main" id="{BD5CB6EF-0484-27AA-F1C0-AE3F98CECB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5069" y="139701"/>
            <a:ext cx="1181356" cy="1066800"/>
          </a:xfrm>
          <a:prstGeom prst="rect">
            <a:avLst/>
          </a:prstGeom>
        </p:spPr>
      </p:pic>
      <p:sp>
        <p:nvSpPr>
          <p:cNvPr id="10" name="CuadroTexto 9">
            <a:extLst>
              <a:ext uri="{FF2B5EF4-FFF2-40B4-BE49-F238E27FC236}">
                <a16:creationId xmlns:a16="http://schemas.microsoft.com/office/drawing/2014/main" id="{502F9956-14BC-7C9B-A966-0B60831EF7AF}"/>
              </a:ext>
            </a:extLst>
          </p:cNvPr>
          <p:cNvSpPr txBox="1"/>
          <p:nvPr/>
        </p:nvSpPr>
        <p:spPr>
          <a:xfrm>
            <a:off x="3009376" y="319158"/>
            <a:ext cx="5585619" cy="400110"/>
          </a:xfrm>
          <a:prstGeom prst="rect">
            <a:avLst/>
          </a:prstGeom>
          <a:noFill/>
        </p:spPr>
        <p:txBody>
          <a:bodyPr wrap="square" rtlCol="0">
            <a:spAutoFit/>
          </a:bodyPr>
          <a:lstStyle/>
          <a:p>
            <a:r>
              <a:rPr lang="es-ES" sz="2000" b="1" dirty="0">
                <a:solidFill>
                  <a:srgbClr val="4E7093"/>
                </a:solidFill>
                <a:latin typeface="Lora" pitchFamily="2" charset="0"/>
              </a:rPr>
              <a:t>XI Jornada de Contadurías Jurisdiccionales</a:t>
            </a:r>
          </a:p>
        </p:txBody>
      </p:sp>
      <p:sp>
        <p:nvSpPr>
          <p:cNvPr id="18" name="CuadroTexto 17">
            <a:extLst>
              <a:ext uri="{FF2B5EF4-FFF2-40B4-BE49-F238E27FC236}">
                <a16:creationId xmlns:a16="http://schemas.microsoft.com/office/drawing/2014/main" id="{9C639FCA-1FB3-4E6A-B3F4-BE55A575213B}"/>
              </a:ext>
            </a:extLst>
          </p:cNvPr>
          <p:cNvSpPr txBox="1"/>
          <p:nvPr/>
        </p:nvSpPr>
        <p:spPr>
          <a:xfrm>
            <a:off x="486852" y="1439595"/>
            <a:ext cx="9098217" cy="830997"/>
          </a:xfrm>
          <a:prstGeom prst="rect">
            <a:avLst/>
          </a:prstGeom>
          <a:noFill/>
        </p:spPr>
        <p:txBody>
          <a:bodyPr wrap="square" rtlCol="0">
            <a:spAutoFit/>
          </a:bodyPr>
          <a:lstStyle/>
          <a:p>
            <a:r>
              <a:rPr lang="es-ES" sz="1600" b="1" dirty="0">
                <a:solidFill>
                  <a:srgbClr val="002060"/>
                </a:solidFill>
                <a:latin typeface="Lora" pitchFamily="2" charset="0"/>
              </a:rPr>
              <a:t>Novedades de Registro de Bienes Inmuebles. Exposición contable. </a:t>
            </a:r>
          </a:p>
          <a:p>
            <a:endParaRPr lang="es-ES" sz="1600" b="1" dirty="0">
              <a:solidFill>
                <a:srgbClr val="002060"/>
              </a:solidFill>
              <a:latin typeface="Lora" pitchFamily="2" charset="0"/>
            </a:endParaRPr>
          </a:p>
          <a:p>
            <a:r>
              <a:rPr lang="es-ES" sz="1600" b="1" dirty="0">
                <a:solidFill>
                  <a:srgbClr val="002060"/>
                </a:solidFill>
                <a:latin typeface="Lora" pitchFamily="2" charset="0"/>
              </a:rPr>
              <a:t>Módulo de Registro Contable de SIENA</a:t>
            </a:r>
          </a:p>
        </p:txBody>
      </p:sp>
      <p:grpSp>
        <p:nvGrpSpPr>
          <p:cNvPr id="12" name="Grupo 11">
            <a:extLst>
              <a:ext uri="{FF2B5EF4-FFF2-40B4-BE49-F238E27FC236}">
                <a16:creationId xmlns:a16="http://schemas.microsoft.com/office/drawing/2014/main" id="{F2195152-DC6B-1B3C-6EC3-6F171D214246}"/>
              </a:ext>
            </a:extLst>
          </p:cNvPr>
          <p:cNvGrpSpPr/>
          <p:nvPr/>
        </p:nvGrpSpPr>
        <p:grpSpPr>
          <a:xfrm>
            <a:off x="486852" y="2357749"/>
            <a:ext cx="9802398" cy="3756078"/>
            <a:chOff x="-217329" y="2296219"/>
            <a:chExt cx="11618389" cy="4166114"/>
          </a:xfrm>
        </p:grpSpPr>
        <p:pic>
          <p:nvPicPr>
            <p:cNvPr id="2" name="Picture 1">
              <a:extLst>
                <a:ext uri="{FF2B5EF4-FFF2-40B4-BE49-F238E27FC236}">
                  <a16:creationId xmlns:a16="http://schemas.microsoft.com/office/drawing/2014/main" id="{7AC4915D-2D22-EBC3-EA27-A086846CF9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15554104">
              <a:off x="3339686" y="2136178"/>
              <a:ext cx="3901209" cy="4221291"/>
            </a:xfrm>
            <a:prstGeom prst="rect">
              <a:avLst/>
            </a:prstGeom>
            <a:noFill/>
            <a:extLst>
              <a:ext uri="{909E8E84-426E-40DD-AFC4-6F175D3DCCD1}">
                <a14:hiddenFill xmlns:a14="http://schemas.microsoft.com/office/drawing/2010/main">
                  <a:solidFill>
                    <a:srgbClr val="FFFFFF"/>
                  </a:solidFill>
                </a14:hiddenFill>
              </a:ext>
            </a:extLst>
          </p:spPr>
        </p:pic>
        <p:sp>
          <p:nvSpPr>
            <p:cNvPr id="3" name="84 CuadroTexto">
              <a:extLst>
                <a:ext uri="{FF2B5EF4-FFF2-40B4-BE49-F238E27FC236}">
                  <a16:creationId xmlns:a16="http://schemas.microsoft.com/office/drawing/2014/main" id="{9D28A22C-F794-4B75-FD59-54E271AB16B8}"/>
                </a:ext>
              </a:extLst>
            </p:cNvPr>
            <p:cNvSpPr txBox="1"/>
            <p:nvPr/>
          </p:nvSpPr>
          <p:spPr>
            <a:xfrm>
              <a:off x="4279675" y="3592554"/>
              <a:ext cx="2728325" cy="861774"/>
            </a:xfrm>
            <a:prstGeom prst="rect">
              <a:avLst/>
            </a:prstGeom>
            <a:noFill/>
          </p:spPr>
          <p:txBody>
            <a:bodyPr wrap="square" rtlCol="0">
              <a:spAutoFit/>
            </a:bodyPr>
            <a:lstStyle/>
            <a:p>
              <a:pPr algn="ctr"/>
              <a:r>
                <a:rPr lang="es-AR" sz="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SIENA</a:t>
              </a:r>
            </a:p>
          </p:txBody>
        </p:sp>
        <p:sp>
          <p:nvSpPr>
            <p:cNvPr id="4" name="32 Rectángulo">
              <a:extLst>
                <a:ext uri="{FF2B5EF4-FFF2-40B4-BE49-F238E27FC236}">
                  <a16:creationId xmlns:a16="http://schemas.microsoft.com/office/drawing/2014/main" id="{69072173-80CA-7E3E-3FEB-CB05140DA52D}"/>
                </a:ext>
              </a:extLst>
            </p:cNvPr>
            <p:cNvSpPr/>
            <p:nvPr/>
          </p:nvSpPr>
          <p:spPr>
            <a:xfrm>
              <a:off x="-217329" y="3088499"/>
              <a:ext cx="3409287" cy="3354765"/>
            </a:xfrm>
            <a:prstGeom prst="rect">
              <a:avLst/>
            </a:prstGeom>
          </p:spPr>
          <p:txBody>
            <a:bodyPr wrap="square">
              <a:spAutoFit/>
            </a:bodyPr>
            <a:lstStyle/>
            <a:p>
              <a:pPr marL="64008" indent="0" algn="just">
                <a:spcBef>
                  <a:spcPts val="300"/>
                </a:spcBef>
                <a:buNone/>
              </a:pPr>
              <a:endParaRPr lang="es-AR" sz="700" dirty="0">
                <a:latin typeface="Calibri" panose="020F0502020204030204" pitchFamily="34" charset="0"/>
              </a:endParaRP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CIE</a:t>
              </a:r>
              <a:endParaRPr lang="es-AR" dirty="0">
                <a:solidFill>
                  <a:srgbClr val="00B0F0"/>
                </a:solidFill>
                <a:latin typeface="Arial Black" panose="020B0A04020102020204" pitchFamily="34" charset="0"/>
              </a:endParaRP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Calle</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Número</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Localidad</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Provincia</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País</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Situación del mismo</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Fuente del dato</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Polígono</a:t>
              </a:r>
            </a:p>
            <a:p>
              <a:pPr marL="349758" indent="-285750" algn="just">
                <a:spcBef>
                  <a:spcPts val="300"/>
                </a:spcBef>
                <a:buClr>
                  <a:schemeClr val="accent3"/>
                </a:buClr>
                <a:buSzPct val="95000"/>
                <a:buFont typeface="Wingdings 2"/>
                <a:buChar char=""/>
              </a:pPr>
              <a:endParaRPr lang="es-AR" dirty="0">
                <a:latin typeface="Calibri" panose="020F0502020204030204" pitchFamily="34" charset="0"/>
              </a:endParaRPr>
            </a:p>
          </p:txBody>
        </p:sp>
        <p:pic>
          <p:nvPicPr>
            <p:cNvPr id="6" name="Picture 2">
              <a:extLst>
                <a:ext uri="{FF2B5EF4-FFF2-40B4-BE49-F238E27FC236}">
                  <a16:creationId xmlns:a16="http://schemas.microsoft.com/office/drawing/2014/main" id="{E78A684A-CD4E-0DA7-FBE1-E1282E3DAC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79" y="3268519"/>
              <a:ext cx="5678632" cy="319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92B615D0-102A-A017-0A0F-94C38FB007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9956" y="3268518"/>
              <a:ext cx="5651104" cy="317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82 CuadroTexto">
              <a:extLst>
                <a:ext uri="{FF2B5EF4-FFF2-40B4-BE49-F238E27FC236}">
                  <a16:creationId xmlns:a16="http://schemas.microsoft.com/office/drawing/2014/main" id="{1A68263A-95E2-21A1-17A2-02C46575B964}"/>
                </a:ext>
              </a:extLst>
            </p:cNvPr>
            <p:cNvSpPr txBox="1"/>
            <p:nvPr/>
          </p:nvSpPr>
          <p:spPr>
            <a:xfrm>
              <a:off x="8202567" y="2319058"/>
              <a:ext cx="1614111" cy="512063"/>
            </a:xfrm>
            <a:prstGeom prst="rect">
              <a:avLst/>
            </a:prstGeom>
            <a:solidFill>
              <a:schemeClr val="accent3"/>
            </a:solidFill>
          </p:spPr>
          <p:txBody>
            <a:bodyPr wrap="square" rtlCol="0">
              <a:spAutoFit/>
            </a:bodyPr>
            <a:lstStyle>
              <a:defPPr>
                <a:defRPr lang="es-AR"/>
              </a:defPPr>
              <a:lvl1pPr>
                <a:defRPr sz="2200" b="1">
                  <a:solidFill>
                    <a:schemeClr val="bg1"/>
                  </a:solidFill>
                </a:defRPr>
              </a:lvl1pPr>
            </a:lstStyle>
            <a:p>
              <a:pPr algn="ctr"/>
              <a:r>
                <a:rPr lang="es-AR" sz="1200" dirty="0"/>
                <a:t>REGISTRO CONTABLE</a:t>
              </a:r>
            </a:p>
          </p:txBody>
        </p:sp>
        <p:sp>
          <p:nvSpPr>
            <p:cNvPr id="11" name="38 CuadroTexto">
              <a:extLst>
                <a:ext uri="{FF2B5EF4-FFF2-40B4-BE49-F238E27FC236}">
                  <a16:creationId xmlns:a16="http://schemas.microsoft.com/office/drawing/2014/main" id="{977DA3A8-0D1A-9D3E-A9AE-DA8B282AD50C}"/>
                </a:ext>
              </a:extLst>
            </p:cNvPr>
            <p:cNvSpPr txBox="1"/>
            <p:nvPr/>
          </p:nvSpPr>
          <p:spPr>
            <a:xfrm>
              <a:off x="-121719" y="2319058"/>
              <a:ext cx="1609034" cy="512063"/>
            </a:xfrm>
            <a:prstGeom prst="rect">
              <a:avLst/>
            </a:prstGeom>
            <a:solidFill>
              <a:schemeClr val="tx2"/>
            </a:solidFill>
          </p:spPr>
          <p:txBody>
            <a:bodyPr wrap="square" rtlCol="0">
              <a:spAutoFit/>
            </a:bodyPr>
            <a:lstStyle>
              <a:defPPr>
                <a:defRPr lang="es-AR"/>
              </a:defPPr>
              <a:lvl1pPr>
                <a:defRPr sz="2200" b="1">
                  <a:solidFill>
                    <a:schemeClr val="bg1"/>
                  </a:solidFill>
                </a:defRPr>
              </a:lvl1pPr>
            </a:lstStyle>
            <a:p>
              <a:pPr algn="ctr"/>
              <a:r>
                <a:rPr lang="es-AR" sz="1200" dirty="0"/>
                <a:t>REGISTRO </a:t>
              </a:r>
            </a:p>
            <a:p>
              <a:pPr algn="ctr"/>
              <a:r>
                <a:rPr lang="es-AR" sz="1200" dirty="0"/>
                <a:t>INMUEBLES</a:t>
              </a:r>
            </a:p>
          </p:txBody>
        </p:sp>
      </p:grpSp>
    </p:spTree>
    <p:extLst>
      <p:ext uri="{BB962C8B-B14F-4D97-AF65-F5344CB8AC3E}">
        <p14:creationId xmlns:p14="http://schemas.microsoft.com/office/powerpoint/2010/main" val="235211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7350-B2AD-B7CF-5EB5-FD19BA261EC8}"/>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CFCB72EE-165F-16AE-24AE-C379693E29E1}"/>
              </a:ext>
            </a:extLst>
          </p:cNvPr>
          <p:cNvPicPr>
            <a:picLocks noChangeAspect="1"/>
          </p:cNvPicPr>
          <p:nvPr/>
        </p:nvPicPr>
        <p:blipFill>
          <a:blip r:embed="rId2">
            <a:extLst>
              <a:ext uri="{28A0092B-C50C-407E-A947-70E740481C1C}">
                <a14:useLocalDpi xmlns:a14="http://schemas.microsoft.com/office/drawing/2010/main" val="0"/>
              </a:ext>
            </a:extLst>
          </a:blip>
          <a:srcRect r="71526"/>
          <a:stretch/>
        </p:blipFill>
        <p:spPr>
          <a:xfrm rot="5400000">
            <a:off x="476251" y="-476250"/>
            <a:ext cx="1066800" cy="2019303"/>
          </a:xfrm>
          <a:prstGeom prst="rect">
            <a:avLst/>
          </a:prstGeom>
        </p:spPr>
      </p:pic>
      <p:pic>
        <p:nvPicPr>
          <p:cNvPr id="9" name="Gráfico 8">
            <a:extLst>
              <a:ext uri="{FF2B5EF4-FFF2-40B4-BE49-F238E27FC236}">
                <a16:creationId xmlns:a16="http://schemas.microsoft.com/office/drawing/2014/main" id="{C3103143-E697-1A19-9846-4D8911DDB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5069" y="139701"/>
            <a:ext cx="1181356" cy="1066800"/>
          </a:xfrm>
          <a:prstGeom prst="rect">
            <a:avLst/>
          </a:prstGeom>
        </p:spPr>
      </p:pic>
      <p:sp>
        <p:nvSpPr>
          <p:cNvPr id="10" name="CuadroTexto 9">
            <a:extLst>
              <a:ext uri="{FF2B5EF4-FFF2-40B4-BE49-F238E27FC236}">
                <a16:creationId xmlns:a16="http://schemas.microsoft.com/office/drawing/2014/main" id="{27C3D274-C2CA-8248-864E-993CC489AB76}"/>
              </a:ext>
            </a:extLst>
          </p:cNvPr>
          <p:cNvSpPr txBox="1"/>
          <p:nvPr/>
        </p:nvSpPr>
        <p:spPr>
          <a:xfrm>
            <a:off x="3009376" y="319158"/>
            <a:ext cx="5585619" cy="400110"/>
          </a:xfrm>
          <a:prstGeom prst="rect">
            <a:avLst/>
          </a:prstGeom>
          <a:noFill/>
        </p:spPr>
        <p:txBody>
          <a:bodyPr wrap="square" rtlCol="0">
            <a:spAutoFit/>
          </a:bodyPr>
          <a:lstStyle/>
          <a:p>
            <a:r>
              <a:rPr lang="es-ES" sz="2000" b="1" dirty="0">
                <a:solidFill>
                  <a:srgbClr val="4E7093"/>
                </a:solidFill>
                <a:latin typeface="Lora" pitchFamily="2" charset="0"/>
              </a:rPr>
              <a:t>XI Jornada de Contadurías Jurisdiccionales</a:t>
            </a:r>
          </a:p>
        </p:txBody>
      </p:sp>
      <p:sp>
        <p:nvSpPr>
          <p:cNvPr id="18" name="CuadroTexto 17">
            <a:extLst>
              <a:ext uri="{FF2B5EF4-FFF2-40B4-BE49-F238E27FC236}">
                <a16:creationId xmlns:a16="http://schemas.microsoft.com/office/drawing/2014/main" id="{C3129CDE-1122-F8C1-F164-1772953831B7}"/>
              </a:ext>
            </a:extLst>
          </p:cNvPr>
          <p:cNvSpPr txBox="1"/>
          <p:nvPr/>
        </p:nvSpPr>
        <p:spPr>
          <a:xfrm>
            <a:off x="486852" y="1439595"/>
            <a:ext cx="9098217" cy="830997"/>
          </a:xfrm>
          <a:prstGeom prst="rect">
            <a:avLst/>
          </a:prstGeom>
          <a:noFill/>
        </p:spPr>
        <p:txBody>
          <a:bodyPr wrap="square" rtlCol="0">
            <a:spAutoFit/>
          </a:bodyPr>
          <a:lstStyle/>
          <a:p>
            <a:r>
              <a:rPr lang="es-ES" sz="1600" b="1" dirty="0">
                <a:solidFill>
                  <a:srgbClr val="002060"/>
                </a:solidFill>
                <a:latin typeface="Lora" pitchFamily="2" charset="0"/>
              </a:rPr>
              <a:t>Novedades de Registro de Bienes Inmuebles. Exposición contable. </a:t>
            </a:r>
          </a:p>
          <a:p>
            <a:endParaRPr lang="es-ES" sz="1600" b="1" dirty="0">
              <a:solidFill>
                <a:srgbClr val="002060"/>
              </a:solidFill>
              <a:latin typeface="Lora" pitchFamily="2" charset="0"/>
            </a:endParaRPr>
          </a:p>
          <a:p>
            <a:r>
              <a:rPr lang="es-ES" sz="1600" b="1" dirty="0">
                <a:solidFill>
                  <a:srgbClr val="002060"/>
                </a:solidFill>
                <a:latin typeface="Lora" pitchFamily="2" charset="0"/>
              </a:rPr>
              <a:t>Módulo de Registro Contable de SIENA. Vinculación de datos.</a:t>
            </a:r>
          </a:p>
        </p:txBody>
      </p:sp>
      <p:sp>
        <p:nvSpPr>
          <p:cNvPr id="2" name="82 CuadroTexto">
            <a:extLst>
              <a:ext uri="{FF2B5EF4-FFF2-40B4-BE49-F238E27FC236}">
                <a16:creationId xmlns:a16="http://schemas.microsoft.com/office/drawing/2014/main" id="{721B3959-AC33-4CC9-D929-C1C7A2CAA1AC}"/>
              </a:ext>
            </a:extLst>
          </p:cNvPr>
          <p:cNvSpPr txBox="1"/>
          <p:nvPr/>
        </p:nvSpPr>
        <p:spPr>
          <a:xfrm>
            <a:off x="7819951" y="2394113"/>
            <a:ext cx="1614111" cy="769441"/>
          </a:xfrm>
          <a:prstGeom prst="rect">
            <a:avLst/>
          </a:prstGeom>
          <a:solidFill>
            <a:schemeClr val="accent3"/>
          </a:solidFill>
        </p:spPr>
        <p:txBody>
          <a:bodyPr wrap="square" rtlCol="0">
            <a:spAutoFit/>
          </a:bodyPr>
          <a:lstStyle>
            <a:defPPr>
              <a:defRPr lang="es-AR"/>
            </a:defPPr>
            <a:lvl1pPr>
              <a:defRPr sz="2200" b="1">
                <a:solidFill>
                  <a:schemeClr val="bg1"/>
                </a:solidFill>
              </a:defRPr>
            </a:lvl1pPr>
          </a:lstStyle>
          <a:p>
            <a:pPr algn="ctr"/>
            <a:r>
              <a:rPr lang="es-AR" dirty="0"/>
              <a:t>REGISTRO CONTABLE</a:t>
            </a:r>
          </a:p>
        </p:txBody>
      </p:sp>
      <p:sp>
        <p:nvSpPr>
          <p:cNvPr id="3" name="38 CuadroTexto">
            <a:extLst>
              <a:ext uri="{FF2B5EF4-FFF2-40B4-BE49-F238E27FC236}">
                <a16:creationId xmlns:a16="http://schemas.microsoft.com/office/drawing/2014/main" id="{47BB2FE1-0423-A0BD-220B-E13446A43305}"/>
              </a:ext>
            </a:extLst>
          </p:cNvPr>
          <p:cNvSpPr txBox="1"/>
          <p:nvPr/>
        </p:nvSpPr>
        <p:spPr>
          <a:xfrm>
            <a:off x="478645" y="2394113"/>
            <a:ext cx="1609034" cy="769441"/>
          </a:xfrm>
          <a:prstGeom prst="rect">
            <a:avLst/>
          </a:prstGeom>
          <a:solidFill>
            <a:schemeClr val="tx2"/>
          </a:solidFill>
        </p:spPr>
        <p:txBody>
          <a:bodyPr wrap="square" rtlCol="0">
            <a:spAutoFit/>
          </a:bodyPr>
          <a:lstStyle>
            <a:defPPr>
              <a:defRPr lang="es-AR"/>
            </a:defPPr>
            <a:lvl1pPr>
              <a:defRPr sz="2200" b="1">
                <a:solidFill>
                  <a:schemeClr val="bg1"/>
                </a:solidFill>
              </a:defRPr>
            </a:lvl1pPr>
          </a:lstStyle>
          <a:p>
            <a:pPr algn="ctr"/>
            <a:r>
              <a:rPr lang="es-AR" dirty="0"/>
              <a:t>REGISTRO </a:t>
            </a:r>
          </a:p>
          <a:p>
            <a:pPr algn="ctr"/>
            <a:r>
              <a:rPr lang="es-AR" dirty="0"/>
              <a:t>INMUEBLES</a:t>
            </a:r>
          </a:p>
        </p:txBody>
      </p:sp>
      <p:sp>
        <p:nvSpPr>
          <p:cNvPr id="4" name="32 Rectángulo">
            <a:extLst>
              <a:ext uri="{FF2B5EF4-FFF2-40B4-BE49-F238E27FC236}">
                <a16:creationId xmlns:a16="http://schemas.microsoft.com/office/drawing/2014/main" id="{B1EBE1AD-936F-D01D-5F93-F42D432D714C}"/>
              </a:ext>
            </a:extLst>
          </p:cNvPr>
          <p:cNvSpPr/>
          <p:nvPr/>
        </p:nvSpPr>
        <p:spPr>
          <a:xfrm>
            <a:off x="383035" y="3163554"/>
            <a:ext cx="3409287" cy="3354765"/>
          </a:xfrm>
          <a:prstGeom prst="rect">
            <a:avLst/>
          </a:prstGeom>
        </p:spPr>
        <p:txBody>
          <a:bodyPr wrap="square">
            <a:spAutoFit/>
          </a:bodyPr>
          <a:lstStyle/>
          <a:p>
            <a:pPr marL="64008" indent="0" algn="just">
              <a:spcBef>
                <a:spcPts val="300"/>
              </a:spcBef>
              <a:buNone/>
            </a:pPr>
            <a:endParaRPr lang="es-AR" sz="700" dirty="0">
              <a:latin typeface="Calibri" panose="020F0502020204030204" pitchFamily="34" charset="0"/>
            </a:endParaRPr>
          </a:p>
          <a:p>
            <a:pPr marL="349758" indent="-285750" algn="just">
              <a:spcBef>
                <a:spcPts val="300"/>
              </a:spcBef>
              <a:buClr>
                <a:schemeClr val="accent1"/>
              </a:buClr>
              <a:buSzPct val="95000"/>
              <a:buFont typeface="Wingdings 2"/>
              <a:buChar char=""/>
            </a:pPr>
            <a:r>
              <a:rPr lang="es-AR" dirty="0">
                <a:solidFill>
                  <a:schemeClr val="tx2"/>
                </a:solidFill>
                <a:latin typeface="Calibri" panose="020F0502020204030204" pitchFamily="34" charset="0"/>
              </a:rPr>
              <a:t>CIE</a:t>
            </a:r>
            <a:endParaRPr lang="es-AR" dirty="0">
              <a:solidFill>
                <a:schemeClr val="tx2"/>
              </a:solidFill>
              <a:latin typeface="Arial Black" panose="020B0A04020102020204" pitchFamily="34" charset="0"/>
            </a:endParaRPr>
          </a:p>
          <a:p>
            <a:pPr marL="349758" indent="-285750" algn="just">
              <a:spcBef>
                <a:spcPts val="300"/>
              </a:spcBef>
              <a:buClr>
                <a:schemeClr val="accent1"/>
              </a:buClr>
              <a:buSzPct val="95000"/>
              <a:buFont typeface="Wingdings 2"/>
              <a:buChar char=""/>
            </a:pPr>
            <a:r>
              <a:rPr lang="es-AR" dirty="0">
                <a:solidFill>
                  <a:schemeClr val="tx2"/>
                </a:solidFill>
                <a:latin typeface="Calibri" panose="020F0502020204030204" pitchFamily="34" charset="0"/>
              </a:rPr>
              <a:t>Calle</a:t>
            </a:r>
          </a:p>
          <a:p>
            <a:pPr marL="349758" indent="-285750" algn="just">
              <a:spcBef>
                <a:spcPts val="300"/>
              </a:spcBef>
              <a:buClr>
                <a:schemeClr val="accent1"/>
              </a:buClr>
              <a:buSzPct val="95000"/>
              <a:buFont typeface="Wingdings 2"/>
              <a:buChar char=""/>
            </a:pPr>
            <a:r>
              <a:rPr lang="es-AR" dirty="0">
                <a:solidFill>
                  <a:schemeClr val="tx2"/>
                </a:solidFill>
                <a:latin typeface="Calibri" panose="020F0502020204030204" pitchFamily="34" charset="0"/>
              </a:rPr>
              <a:t>Número</a:t>
            </a:r>
          </a:p>
          <a:p>
            <a:pPr marL="349758" indent="-285750" algn="just">
              <a:spcBef>
                <a:spcPts val="300"/>
              </a:spcBef>
              <a:buClr>
                <a:schemeClr val="accent1"/>
              </a:buClr>
              <a:buSzPct val="95000"/>
              <a:buFont typeface="Wingdings 2"/>
              <a:buChar char=""/>
            </a:pPr>
            <a:r>
              <a:rPr lang="es-AR" dirty="0">
                <a:solidFill>
                  <a:schemeClr val="tx2"/>
                </a:solidFill>
                <a:latin typeface="Calibri" panose="020F0502020204030204" pitchFamily="34" charset="0"/>
              </a:rPr>
              <a:t>Localidad</a:t>
            </a:r>
          </a:p>
          <a:p>
            <a:pPr marL="349758" indent="-285750" algn="just">
              <a:spcBef>
                <a:spcPts val="300"/>
              </a:spcBef>
              <a:buClr>
                <a:schemeClr val="accent1"/>
              </a:buClr>
              <a:buSzPct val="95000"/>
              <a:buFont typeface="Wingdings 2"/>
              <a:buChar char=""/>
            </a:pPr>
            <a:r>
              <a:rPr lang="es-AR" dirty="0">
                <a:solidFill>
                  <a:schemeClr val="tx2"/>
                </a:solidFill>
                <a:latin typeface="Calibri" panose="020F0502020204030204" pitchFamily="34" charset="0"/>
              </a:rPr>
              <a:t>Provincia</a:t>
            </a:r>
          </a:p>
          <a:p>
            <a:pPr marL="349758" indent="-285750" algn="just">
              <a:spcBef>
                <a:spcPts val="300"/>
              </a:spcBef>
              <a:buClr>
                <a:schemeClr val="accent1"/>
              </a:buClr>
              <a:buSzPct val="95000"/>
              <a:buFont typeface="Wingdings 2"/>
              <a:buChar char=""/>
            </a:pPr>
            <a:r>
              <a:rPr lang="es-AR" dirty="0">
                <a:solidFill>
                  <a:schemeClr val="tx2"/>
                </a:solidFill>
                <a:latin typeface="Calibri" panose="020F0502020204030204" pitchFamily="34" charset="0"/>
              </a:rPr>
              <a:t>País</a:t>
            </a:r>
          </a:p>
          <a:p>
            <a:pPr marL="349758" indent="-285750" algn="just">
              <a:spcBef>
                <a:spcPts val="300"/>
              </a:spcBef>
              <a:buClr>
                <a:schemeClr val="accent1"/>
              </a:buClr>
              <a:buSzPct val="95000"/>
              <a:buFont typeface="Wingdings 2"/>
              <a:buChar char=""/>
            </a:pPr>
            <a:r>
              <a:rPr lang="es-AR" dirty="0">
                <a:solidFill>
                  <a:schemeClr val="tx2"/>
                </a:solidFill>
                <a:latin typeface="Calibri" panose="020F0502020204030204" pitchFamily="34" charset="0"/>
              </a:rPr>
              <a:t>Situación del mismo</a:t>
            </a:r>
          </a:p>
          <a:p>
            <a:pPr marL="349758" indent="-285750" algn="just">
              <a:spcBef>
                <a:spcPts val="300"/>
              </a:spcBef>
              <a:buClr>
                <a:schemeClr val="accent1"/>
              </a:buClr>
              <a:buSzPct val="95000"/>
              <a:buFont typeface="Wingdings 2"/>
              <a:buChar char=""/>
            </a:pPr>
            <a:r>
              <a:rPr lang="es-AR" dirty="0">
                <a:solidFill>
                  <a:schemeClr val="tx2"/>
                </a:solidFill>
                <a:latin typeface="Calibri" panose="020F0502020204030204" pitchFamily="34" charset="0"/>
              </a:rPr>
              <a:t>Fuente del dato</a:t>
            </a:r>
          </a:p>
          <a:p>
            <a:pPr marL="349758" indent="-285750" algn="just">
              <a:spcBef>
                <a:spcPts val="300"/>
              </a:spcBef>
              <a:buClr>
                <a:schemeClr val="accent3"/>
              </a:buClr>
              <a:buSzPct val="95000"/>
              <a:buFont typeface="Wingdings 2"/>
              <a:buChar char=""/>
            </a:pPr>
            <a:endParaRPr lang="es-AR" dirty="0">
              <a:latin typeface="Calibri" panose="020F0502020204030204" pitchFamily="34" charset="0"/>
            </a:endParaRPr>
          </a:p>
          <a:p>
            <a:pPr marL="349758" indent="-285750" algn="just">
              <a:spcBef>
                <a:spcPts val="300"/>
              </a:spcBef>
              <a:buClr>
                <a:schemeClr val="accent3"/>
              </a:buClr>
              <a:buSzPct val="95000"/>
              <a:buFont typeface="Wingdings 2"/>
              <a:buChar char=""/>
            </a:pPr>
            <a:endParaRPr lang="es-AR" dirty="0">
              <a:latin typeface="Calibri" panose="020F0502020204030204" pitchFamily="34" charset="0"/>
            </a:endParaRPr>
          </a:p>
        </p:txBody>
      </p:sp>
      <p:sp>
        <p:nvSpPr>
          <p:cNvPr id="5" name="33 Rectángulo">
            <a:extLst>
              <a:ext uri="{FF2B5EF4-FFF2-40B4-BE49-F238E27FC236}">
                <a16:creationId xmlns:a16="http://schemas.microsoft.com/office/drawing/2014/main" id="{7B87F839-B3CE-1282-AEC9-0A93ADD1D606}"/>
              </a:ext>
            </a:extLst>
          </p:cNvPr>
          <p:cNvSpPr/>
          <p:nvPr/>
        </p:nvSpPr>
        <p:spPr>
          <a:xfrm>
            <a:off x="7777664" y="3163553"/>
            <a:ext cx="3168764" cy="3039294"/>
          </a:xfrm>
          <a:prstGeom prst="rect">
            <a:avLst/>
          </a:prstGeom>
        </p:spPr>
        <p:txBody>
          <a:bodyPr wrap="square">
            <a:spAutoFit/>
          </a:bodyPr>
          <a:lstStyle/>
          <a:p>
            <a:pPr marL="64008" indent="0" algn="just">
              <a:spcBef>
                <a:spcPts val="300"/>
              </a:spcBef>
              <a:buNone/>
            </a:pPr>
            <a:endParaRPr lang="es-AR" sz="700" dirty="0">
              <a:latin typeface="Calibri" panose="020F0502020204030204" pitchFamily="34" charset="0"/>
            </a:endParaRP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N° SABEN</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Dirección</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Unidad económica</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Valor</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Fecha de valor</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Tipo valor</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Vida útil</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Cuadros de Cierre por año</a:t>
            </a:r>
          </a:p>
          <a:p>
            <a:pPr marL="349758" indent="-285750" algn="just">
              <a:spcBef>
                <a:spcPts val="300"/>
              </a:spcBef>
              <a:buClr>
                <a:schemeClr val="accent3"/>
              </a:buClr>
              <a:buSzPct val="95000"/>
              <a:buFont typeface="Wingdings 2"/>
              <a:buChar char=""/>
            </a:pPr>
            <a:r>
              <a:rPr lang="es-AR" dirty="0">
                <a:latin typeface="Calibri" panose="020F0502020204030204" pitchFamily="34" charset="0"/>
              </a:rPr>
              <a:t>Observaciones a los cuadros</a:t>
            </a:r>
          </a:p>
        </p:txBody>
      </p:sp>
      <p:sp>
        <p:nvSpPr>
          <p:cNvPr id="6" name="10 Rectángulo">
            <a:extLst>
              <a:ext uri="{FF2B5EF4-FFF2-40B4-BE49-F238E27FC236}">
                <a16:creationId xmlns:a16="http://schemas.microsoft.com/office/drawing/2014/main" id="{FA72A28F-D707-8732-A8B9-5E7885129A2F}"/>
              </a:ext>
            </a:extLst>
          </p:cNvPr>
          <p:cNvSpPr/>
          <p:nvPr/>
        </p:nvSpPr>
        <p:spPr>
          <a:xfrm>
            <a:off x="3054535" y="3183221"/>
            <a:ext cx="1496117" cy="2031325"/>
          </a:xfrm>
          <a:prstGeom prst="rect">
            <a:avLst/>
          </a:prstGeom>
          <a:solidFill>
            <a:schemeClr val="accent1">
              <a:lumMod val="60000"/>
              <a:lumOff val="40000"/>
            </a:schemeClr>
          </a:solidFill>
          <a:ln>
            <a:solidFill>
              <a:schemeClr val="accent1"/>
            </a:solidFill>
          </a:ln>
        </p:spPr>
        <p:txBody>
          <a:bodyPr wrap="none">
            <a:spAutoFit/>
          </a:bodyPr>
          <a:lstStyle/>
          <a:p>
            <a:pPr algn="ctr"/>
            <a:r>
              <a:rPr lang="es-AR" dirty="0"/>
              <a:t>CIE</a:t>
            </a:r>
          </a:p>
          <a:p>
            <a:r>
              <a:rPr lang="es-AR" dirty="0"/>
              <a:t>02-0000005-6</a:t>
            </a:r>
          </a:p>
          <a:p>
            <a:r>
              <a:rPr lang="es-AR" dirty="0"/>
              <a:t>02-0000006-4</a:t>
            </a:r>
          </a:p>
          <a:p>
            <a:r>
              <a:rPr lang="es-AR" dirty="0"/>
              <a:t>02-0000007-2</a:t>
            </a:r>
          </a:p>
          <a:p>
            <a:r>
              <a:rPr lang="es-AR" dirty="0"/>
              <a:t>18-0000001-3</a:t>
            </a:r>
          </a:p>
          <a:p>
            <a:r>
              <a:rPr lang="es-AR" dirty="0"/>
              <a:t>18-0000002-1</a:t>
            </a:r>
          </a:p>
          <a:p>
            <a:r>
              <a:rPr lang="es-AR" dirty="0"/>
              <a:t>18-0000003-1</a:t>
            </a:r>
          </a:p>
        </p:txBody>
      </p:sp>
      <p:sp>
        <p:nvSpPr>
          <p:cNvPr id="7" name="47 Rectángulo">
            <a:extLst>
              <a:ext uri="{FF2B5EF4-FFF2-40B4-BE49-F238E27FC236}">
                <a16:creationId xmlns:a16="http://schemas.microsoft.com/office/drawing/2014/main" id="{F64BAAAC-0CFA-7E0F-539F-97AD972108B5}"/>
              </a:ext>
            </a:extLst>
          </p:cNvPr>
          <p:cNvSpPr/>
          <p:nvPr/>
        </p:nvSpPr>
        <p:spPr>
          <a:xfrm>
            <a:off x="6036834" y="3163554"/>
            <a:ext cx="1088837" cy="2031325"/>
          </a:xfrm>
          <a:prstGeom prst="rect">
            <a:avLst/>
          </a:prstGeom>
          <a:solidFill>
            <a:schemeClr val="accent3"/>
          </a:solidFill>
          <a:ln>
            <a:solidFill>
              <a:schemeClr val="accent1"/>
            </a:solidFill>
          </a:ln>
        </p:spPr>
        <p:txBody>
          <a:bodyPr wrap="none">
            <a:spAutoFit/>
          </a:bodyPr>
          <a:lstStyle/>
          <a:p>
            <a:pPr algn="ctr"/>
            <a:r>
              <a:rPr lang="es-AR" dirty="0"/>
              <a:t>N° SABEN</a:t>
            </a:r>
          </a:p>
          <a:p>
            <a:pPr algn="ctr"/>
            <a:r>
              <a:rPr lang="es-AR" dirty="0"/>
              <a:t>2676</a:t>
            </a:r>
          </a:p>
          <a:p>
            <a:pPr algn="ctr"/>
            <a:r>
              <a:rPr lang="es-AR" dirty="0"/>
              <a:t>2681</a:t>
            </a:r>
          </a:p>
          <a:p>
            <a:pPr algn="ctr"/>
            <a:r>
              <a:rPr lang="es-AR" dirty="0"/>
              <a:t>10235</a:t>
            </a:r>
          </a:p>
          <a:p>
            <a:pPr algn="ctr"/>
            <a:r>
              <a:rPr lang="es-AR" dirty="0"/>
              <a:t>25354</a:t>
            </a:r>
          </a:p>
          <a:p>
            <a:pPr algn="ctr"/>
            <a:r>
              <a:rPr lang="es-AR" dirty="0"/>
              <a:t>24009</a:t>
            </a:r>
          </a:p>
          <a:p>
            <a:pPr algn="ctr"/>
            <a:r>
              <a:rPr lang="es-AR" dirty="0"/>
              <a:t>24016</a:t>
            </a:r>
          </a:p>
        </p:txBody>
      </p:sp>
      <p:cxnSp>
        <p:nvCxnSpPr>
          <p:cNvPr id="8" name="22 Conector recto de flecha">
            <a:extLst>
              <a:ext uri="{FF2B5EF4-FFF2-40B4-BE49-F238E27FC236}">
                <a16:creationId xmlns:a16="http://schemas.microsoft.com/office/drawing/2014/main" id="{21877624-A1A0-543C-D54A-00894DCF6EC6}"/>
              </a:ext>
            </a:extLst>
          </p:cNvPr>
          <p:cNvCxnSpPr>
            <a:cxnSpLocks/>
          </p:cNvCxnSpPr>
          <p:nvPr/>
        </p:nvCxnSpPr>
        <p:spPr>
          <a:xfrm>
            <a:off x="4439600" y="3595602"/>
            <a:ext cx="1597234" cy="8675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56 Conector recto de flecha">
            <a:extLst>
              <a:ext uri="{FF2B5EF4-FFF2-40B4-BE49-F238E27FC236}">
                <a16:creationId xmlns:a16="http://schemas.microsoft.com/office/drawing/2014/main" id="{1AD22790-DB08-0EDF-6449-CD2BEF8CB2B5}"/>
              </a:ext>
            </a:extLst>
          </p:cNvPr>
          <p:cNvCxnSpPr>
            <a:cxnSpLocks/>
          </p:cNvCxnSpPr>
          <p:nvPr/>
        </p:nvCxnSpPr>
        <p:spPr>
          <a:xfrm flipV="1">
            <a:off x="4439601" y="3509810"/>
            <a:ext cx="1597233" cy="953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70 Conector recto de flecha">
            <a:extLst>
              <a:ext uri="{FF2B5EF4-FFF2-40B4-BE49-F238E27FC236}">
                <a16:creationId xmlns:a16="http://schemas.microsoft.com/office/drawing/2014/main" id="{DE72A665-6B10-F4B1-797D-E3A39AB7B569}"/>
              </a:ext>
            </a:extLst>
          </p:cNvPr>
          <p:cNvCxnSpPr>
            <a:cxnSpLocks/>
          </p:cNvCxnSpPr>
          <p:nvPr/>
        </p:nvCxnSpPr>
        <p:spPr>
          <a:xfrm flipV="1">
            <a:off x="4439600" y="4809379"/>
            <a:ext cx="1607729" cy="1892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72 Rectángulo">
            <a:extLst>
              <a:ext uri="{FF2B5EF4-FFF2-40B4-BE49-F238E27FC236}">
                <a16:creationId xmlns:a16="http://schemas.microsoft.com/office/drawing/2014/main" id="{5EC6E914-1D3A-421E-8A93-5411C8840376}"/>
              </a:ext>
            </a:extLst>
          </p:cNvPr>
          <p:cNvSpPr/>
          <p:nvPr/>
        </p:nvSpPr>
        <p:spPr>
          <a:xfrm>
            <a:off x="3903893" y="5298812"/>
            <a:ext cx="2647865" cy="684803"/>
          </a:xfrm>
          <a:prstGeom prst="rect">
            <a:avLst/>
          </a:prstGeom>
        </p:spPr>
        <p:txBody>
          <a:bodyPr wrap="none">
            <a:spAutoFit/>
          </a:bodyPr>
          <a:lstStyle/>
          <a:p>
            <a:pPr marL="64008" algn="ctr">
              <a:spcBef>
                <a:spcPts val="300"/>
              </a:spcBef>
              <a:buClr>
                <a:schemeClr val="accent1"/>
              </a:buClr>
              <a:buSzPct val="95000"/>
            </a:pPr>
            <a:r>
              <a:rPr lang="es-AR" dirty="0">
                <a:solidFill>
                  <a:schemeClr val="tx2"/>
                </a:solidFill>
                <a:latin typeface="Arial Black" panose="020B0A04020102020204" pitchFamily="34" charset="0"/>
              </a:rPr>
              <a:t>Asociación manual</a:t>
            </a:r>
          </a:p>
          <a:p>
            <a:pPr marL="64008" algn="ctr">
              <a:spcBef>
                <a:spcPts val="300"/>
              </a:spcBef>
              <a:buClr>
                <a:schemeClr val="accent1"/>
              </a:buClr>
              <a:buSzPct val="95000"/>
            </a:pPr>
            <a:r>
              <a:rPr lang="es-AR" dirty="0">
                <a:solidFill>
                  <a:schemeClr val="tx2"/>
                </a:solidFill>
                <a:latin typeface="Arial Black" panose="020B0A04020102020204" pitchFamily="34" charset="0"/>
              </a:rPr>
              <a:t>Por parte del SAF</a:t>
            </a:r>
          </a:p>
        </p:txBody>
      </p:sp>
    </p:spTree>
    <p:extLst>
      <p:ext uri="{BB962C8B-B14F-4D97-AF65-F5344CB8AC3E}">
        <p14:creationId xmlns:p14="http://schemas.microsoft.com/office/powerpoint/2010/main" val="402886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AF901-35E5-44CC-E899-4FCD2B286AB7}"/>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84C7ADFD-1C44-0E87-98A5-6B06B477A2C8}"/>
              </a:ext>
            </a:extLst>
          </p:cNvPr>
          <p:cNvPicPr>
            <a:picLocks noChangeAspect="1"/>
          </p:cNvPicPr>
          <p:nvPr/>
        </p:nvPicPr>
        <p:blipFill>
          <a:blip r:embed="rId2">
            <a:extLst>
              <a:ext uri="{28A0092B-C50C-407E-A947-70E740481C1C}">
                <a14:useLocalDpi xmlns:a14="http://schemas.microsoft.com/office/drawing/2010/main" val="0"/>
              </a:ext>
            </a:extLst>
          </a:blip>
          <a:srcRect r="71526"/>
          <a:stretch/>
        </p:blipFill>
        <p:spPr>
          <a:xfrm rot="5400000">
            <a:off x="476251" y="-476250"/>
            <a:ext cx="1066800" cy="2019303"/>
          </a:xfrm>
          <a:prstGeom prst="rect">
            <a:avLst/>
          </a:prstGeom>
        </p:spPr>
      </p:pic>
      <p:pic>
        <p:nvPicPr>
          <p:cNvPr id="9" name="Gráfico 8">
            <a:extLst>
              <a:ext uri="{FF2B5EF4-FFF2-40B4-BE49-F238E27FC236}">
                <a16:creationId xmlns:a16="http://schemas.microsoft.com/office/drawing/2014/main" id="{A5E87517-B1C5-3FF1-966C-D560D13AA8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5069" y="139701"/>
            <a:ext cx="1181356" cy="1066800"/>
          </a:xfrm>
          <a:prstGeom prst="rect">
            <a:avLst/>
          </a:prstGeom>
        </p:spPr>
      </p:pic>
      <p:sp>
        <p:nvSpPr>
          <p:cNvPr id="10" name="CuadroTexto 9">
            <a:extLst>
              <a:ext uri="{FF2B5EF4-FFF2-40B4-BE49-F238E27FC236}">
                <a16:creationId xmlns:a16="http://schemas.microsoft.com/office/drawing/2014/main" id="{356CADA2-4BB3-403C-9C67-38DA6B8E1C72}"/>
              </a:ext>
            </a:extLst>
          </p:cNvPr>
          <p:cNvSpPr txBox="1"/>
          <p:nvPr/>
        </p:nvSpPr>
        <p:spPr>
          <a:xfrm>
            <a:off x="3009376" y="319158"/>
            <a:ext cx="5585619" cy="707886"/>
          </a:xfrm>
          <a:prstGeom prst="rect">
            <a:avLst/>
          </a:prstGeom>
          <a:noFill/>
        </p:spPr>
        <p:txBody>
          <a:bodyPr wrap="square" rtlCol="0">
            <a:spAutoFit/>
          </a:bodyPr>
          <a:lstStyle/>
          <a:p>
            <a:r>
              <a:rPr lang="es-ES" sz="2000" b="1" dirty="0">
                <a:solidFill>
                  <a:srgbClr val="4E7093"/>
                </a:solidFill>
                <a:latin typeface="Lora" pitchFamily="2" charset="0"/>
              </a:rPr>
              <a:t>Editable para Insertar Titulo….</a:t>
            </a:r>
          </a:p>
          <a:p>
            <a:r>
              <a:rPr lang="es-ES" sz="2000" b="1" dirty="0">
                <a:solidFill>
                  <a:srgbClr val="4E7093"/>
                </a:solidFill>
                <a:latin typeface="Lora" pitchFamily="2" charset="0"/>
              </a:rPr>
              <a:t>(XI Jornada de Contadurías Jurisdiccionales)</a:t>
            </a:r>
          </a:p>
        </p:txBody>
      </p:sp>
      <p:sp>
        <p:nvSpPr>
          <p:cNvPr id="18" name="CuadroTexto 17">
            <a:extLst>
              <a:ext uri="{FF2B5EF4-FFF2-40B4-BE49-F238E27FC236}">
                <a16:creationId xmlns:a16="http://schemas.microsoft.com/office/drawing/2014/main" id="{39A12B47-C705-5595-B955-30F14446A540}"/>
              </a:ext>
            </a:extLst>
          </p:cNvPr>
          <p:cNvSpPr txBox="1"/>
          <p:nvPr/>
        </p:nvSpPr>
        <p:spPr>
          <a:xfrm>
            <a:off x="486852" y="1439595"/>
            <a:ext cx="9098217" cy="830997"/>
          </a:xfrm>
          <a:prstGeom prst="rect">
            <a:avLst/>
          </a:prstGeom>
          <a:noFill/>
        </p:spPr>
        <p:txBody>
          <a:bodyPr wrap="square" rtlCol="0">
            <a:spAutoFit/>
          </a:bodyPr>
          <a:lstStyle/>
          <a:p>
            <a:r>
              <a:rPr lang="es-ES" sz="1600" b="1" dirty="0">
                <a:solidFill>
                  <a:srgbClr val="002060"/>
                </a:solidFill>
                <a:latin typeface="Lora" pitchFamily="2" charset="0"/>
              </a:rPr>
              <a:t>Novedades de Registro de Bienes Inmuebles. Exposición contable.</a:t>
            </a:r>
          </a:p>
          <a:p>
            <a:endParaRPr lang="es-ES" sz="1600" b="1" dirty="0">
              <a:solidFill>
                <a:srgbClr val="002060"/>
              </a:solidFill>
              <a:latin typeface="Lora" pitchFamily="2" charset="0"/>
            </a:endParaRPr>
          </a:p>
          <a:p>
            <a:r>
              <a:rPr lang="es-ES" sz="1600" b="1" dirty="0">
                <a:solidFill>
                  <a:srgbClr val="002060"/>
                </a:solidFill>
                <a:latin typeface="Lora" pitchFamily="2" charset="0"/>
              </a:rPr>
              <a:t>Algunos objetivos: </a:t>
            </a:r>
          </a:p>
        </p:txBody>
      </p:sp>
      <p:sp>
        <p:nvSpPr>
          <p:cNvPr id="19" name="CuadroTexto 18">
            <a:extLst>
              <a:ext uri="{FF2B5EF4-FFF2-40B4-BE49-F238E27FC236}">
                <a16:creationId xmlns:a16="http://schemas.microsoft.com/office/drawing/2014/main" id="{96467777-86EC-0EEF-4855-1D6C4F7BDBE9}"/>
              </a:ext>
            </a:extLst>
          </p:cNvPr>
          <p:cNvSpPr txBox="1"/>
          <p:nvPr/>
        </p:nvSpPr>
        <p:spPr>
          <a:xfrm>
            <a:off x="486852" y="1906815"/>
            <a:ext cx="9098217" cy="2031325"/>
          </a:xfrm>
          <a:prstGeom prst="rect">
            <a:avLst/>
          </a:prstGeom>
          <a:noFill/>
        </p:spPr>
        <p:txBody>
          <a:bodyPr wrap="square" rtlCol="0">
            <a:spAutoFit/>
          </a:bodyPr>
          <a:lstStyle/>
          <a:p>
            <a:pPr algn="just"/>
            <a:endParaRPr lang="es-ES" sz="1400" dirty="0">
              <a:solidFill>
                <a:srgbClr val="002060"/>
              </a:solidFill>
              <a:latin typeface="Lora" pitchFamily="2" charset="0"/>
            </a:endParaRPr>
          </a:p>
          <a:p>
            <a:pPr algn="just"/>
            <a:endParaRPr lang="es-ES" sz="1400" dirty="0">
              <a:solidFill>
                <a:srgbClr val="002060"/>
              </a:solidFill>
              <a:latin typeface="Lora" pitchFamily="2" charset="0"/>
            </a:endParaRPr>
          </a:p>
          <a:p>
            <a:pPr algn="just"/>
            <a:endParaRPr lang="es-ES" sz="1400" dirty="0">
              <a:solidFill>
                <a:srgbClr val="002060"/>
              </a:solidFill>
              <a:latin typeface="Lora" pitchFamily="2" charset="0"/>
            </a:endParaRPr>
          </a:p>
          <a:p>
            <a:pPr marL="285750" indent="-285750" algn="just">
              <a:buFont typeface="Arial" panose="020B0604020202020204" pitchFamily="34" charset="0"/>
              <a:buChar char="•"/>
            </a:pPr>
            <a:r>
              <a:rPr lang="es-ES" sz="1400" dirty="0">
                <a:solidFill>
                  <a:srgbClr val="002060"/>
                </a:solidFill>
                <a:latin typeface="Lora" pitchFamily="2" charset="0"/>
              </a:rPr>
              <a:t>homogeneizar la información contable de inmuebles del Estado Nacional.</a:t>
            </a:r>
          </a:p>
          <a:p>
            <a:pPr marL="285750" indent="-285750" algn="just">
              <a:buFont typeface="Arial" panose="020B0604020202020204" pitchFamily="34" charset="0"/>
              <a:buChar char="•"/>
            </a:pPr>
            <a:r>
              <a:rPr lang="es-ES" sz="1400" dirty="0">
                <a:solidFill>
                  <a:srgbClr val="002060"/>
                </a:solidFill>
                <a:latin typeface="Lora" pitchFamily="2" charset="0"/>
              </a:rPr>
              <a:t>Fomentar un criterio único de registración contable de inmuebles.</a:t>
            </a:r>
          </a:p>
          <a:p>
            <a:pPr marL="285750" indent="-285750" algn="just">
              <a:buFont typeface="Arial" panose="020B0604020202020204" pitchFamily="34" charset="0"/>
              <a:buChar char="•"/>
            </a:pPr>
            <a:r>
              <a:rPr lang="es-ES" sz="1400" dirty="0">
                <a:solidFill>
                  <a:srgbClr val="002060"/>
                </a:solidFill>
                <a:latin typeface="Lora" pitchFamily="2" charset="0"/>
              </a:rPr>
              <a:t>Facilitar una herramienta al SAF con el cálculo automático de las amortizaciones y valores residuales.</a:t>
            </a:r>
          </a:p>
          <a:p>
            <a:pPr marL="285750" indent="-285750" algn="just">
              <a:buFont typeface="Arial" panose="020B0604020202020204" pitchFamily="34" charset="0"/>
              <a:buChar char="•"/>
            </a:pPr>
            <a:r>
              <a:rPr lang="es-ES" sz="1400" dirty="0">
                <a:solidFill>
                  <a:srgbClr val="002060"/>
                </a:solidFill>
                <a:latin typeface="Lora" pitchFamily="2" charset="0"/>
              </a:rPr>
              <a:t>Documentar la información que consta en la Cuenta de Inversión.</a:t>
            </a:r>
          </a:p>
          <a:p>
            <a:pPr algn="just"/>
            <a:endParaRPr lang="es-ES" sz="1400" dirty="0">
              <a:solidFill>
                <a:srgbClr val="002060"/>
              </a:solidFill>
              <a:latin typeface="Lora" pitchFamily="2" charset="0"/>
            </a:endParaRPr>
          </a:p>
          <a:p>
            <a:endParaRPr lang="es-ES" sz="1400" dirty="0">
              <a:solidFill>
                <a:srgbClr val="002060"/>
              </a:solidFill>
              <a:latin typeface="Lora" pitchFamily="2" charset="0"/>
            </a:endParaRPr>
          </a:p>
        </p:txBody>
      </p:sp>
    </p:spTree>
    <p:extLst>
      <p:ext uri="{BB962C8B-B14F-4D97-AF65-F5344CB8AC3E}">
        <p14:creationId xmlns:p14="http://schemas.microsoft.com/office/powerpoint/2010/main" val="317436126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154</TotalTime>
  <Words>664</Words>
  <Application>Microsoft Office PowerPoint</Application>
  <PresentationFormat>Personalizado</PresentationFormat>
  <Paragraphs>121</Paragraphs>
  <Slides>7</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Black</vt:lpstr>
      <vt:lpstr>Calibri</vt:lpstr>
      <vt:lpstr>Calibri </vt:lpstr>
      <vt:lpstr>Calibri Light</vt:lpstr>
      <vt:lpstr>Lora</vt:lpstr>
      <vt:lpstr>Wingdings 2</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Leonardo Costa</dc:creator>
  <cp:lastModifiedBy>Maria Noel Martinelli</cp:lastModifiedBy>
  <cp:revision>14</cp:revision>
  <cp:lastPrinted>2024-11-28T21:13:13Z</cp:lastPrinted>
  <dcterms:created xsi:type="dcterms:W3CDTF">2024-11-07T13:53:09Z</dcterms:created>
  <dcterms:modified xsi:type="dcterms:W3CDTF">2024-12-04T16:58:16Z</dcterms:modified>
</cp:coreProperties>
</file>