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318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22626" y="1153795"/>
            <a:ext cx="6560184" cy="147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753995" cy="6858000"/>
          </a:xfrm>
          <a:custGeom>
            <a:avLst/>
            <a:gdLst/>
            <a:ahLst/>
            <a:cxnLst/>
            <a:rect l="l" t="t" r="r" b="b"/>
            <a:pathLst>
              <a:path w="2753995" h="6858000">
                <a:moveTo>
                  <a:pt x="2753791" y="6858000"/>
                </a:moveTo>
                <a:lnTo>
                  <a:pt x="2753791" y="0"/>
                </a:lnTo>
                <a:lnTo>
                  <a:pt x="0" y="0"/>
                </a:lnTo>
                <a:lnTo>
                  <a:pt x="0" y="6858000"/>
                </a:lnTo>
                <a:lnTo>
                  <a:pt x="2753791" y="6858000"/>
                </a:lnTo>
                <a:close/>
              </a:path>
            </a:pathLst>
          </a:custGeom>
          <a:solidFill>
            <a:srgbClr val="242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32479" y="293623"/>
            <a:ext cx="6570345" cy="1149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notificaciones@senasa.gob.a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337310" marR="5080" indent="-1324610">
              <a:lnSpc>
                <a:spcPts val="5400"/>
              </a:lnSpc>
              <a:spcBef>
                <a:spcPts val="785"/>
              </a:spcBef>
            </a:pPr>
            <a:r>
              <a:rPr sz="5000" dirty="0">
                <a:solidFill>
                  <a:srgbClr val="FFFFFF"/>
                </a:solidFill>
              </a:rPr>
              <a:t>Programa</a:t>
            </a:r>
            <a:r>
              <a:rPr sz="5000" spc="160" dirty="0">
                <a:solidFill>
                  <a:srgbClr val="FFFFFF"/>
                </a:solidFill>
              </a:rPr>
              <a:t> </a:t>
            </a:r>
            <a:r>
              <a:rPr sz="5000" dirty="0">
                <a:solidFill>
                  <a:srgbClr val="FFFFFF"/>
                </a:solidFill>
              </a:rPr>
              <a:t>Nacional</a:t>
            </a:r>
            <a:r>
              <a:rPr sz="5000" spc="170" dirty="0">
                <a:solidFill>
                  <a:srgbClr val="FFFFFF"/>
                </a:solidFill>
              </a:rPr>
              <a:t> </a:t>
            </a:r>
            <a:r>
              <a:rPr sz="5000" spc="-25" dirty="0">
                <a:solidFill>
                  <a:srgbClr val="FFFFFF"/>
                </a:solidFill>
              </a:rPr>
              <a:t>de </a:t>
            </a:r>
            <a:r>
              <a:rPr sz="5000" dirty="0">
                <a:solidFill>
                  <a:srgbClr val="FFFFFF"/>
                </a:solidFill>
              </a:rPr>
              <a:t>Fiebre</a:t>
            </a:r>
            <a:r>
              <a:rPr sz="5000" spc="-95" dirty="0">
                <a:solidFill>
                  <a:srgbClr val="FFFFFF"/>
                </a:solidFill>
              </a:rPr>
              <a:t> </a:t>
            </a:r>
            <a:r>
              <a:rPr sz="5000" spc="-10" dirty="0">
                <a:solidFill>
                  <a:srgbClr val="FFFFFF"/>
                </a:solidFill>
              </a:rPr>
              <a:t>Aftosa</a:t>
            </a:r>
            <a:endParaRPr sz="5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4079" y="5381155"/>
            <a:ext cx="4691380" cy="107999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6539" y="5815495"/>
            <a:ext cx="1633982" cy="30331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13989" y="3509594"/>
            <a:ext cx="7269480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200" spc="114" dirty="0">
                <a:solidFill>
                  <a:srgbClr val="FFFFFF"/>
                </a:solidFill>
                <a:latin typeface="Georgia"/>
                <a:cs typeface="Georgia"/>
              </a:rPr>
              <a:t>Curso</a:t>
            </a:r>
            <a:r>
              <a:rPr sz="3200" spc="6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r>
              <a:rPr sz="3200" spc="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85" dirty="0" err="1">
                <a:solidFill>
                  <a:srgbClr val="FFFFFF"/>
                </a:solidFill>
                <a:latin typeface="Georgia"/>
                <a:cs typeface="Georgia"/>
              </a:rPr>
              <a:t>acreditación</a:t>
            </a:r>
            <a:r>
              <a:rPr sz="3200" spc="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s-MX" sz="3200" spc="114" dirty="0" smtClean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spc="75" dirty="0" smtClean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85" dirty="0" err="1" smtClean="0">
                <a:solidFill>
                  <a:srgbClr val="FFFFFF"/>
                </a:solidFill>
                <a:latin typeface="Georgia"/>
                <a:cs typeface="Georgia"/>
              </a:rPr>
              <a:t>vacunadores</a:t>
            </a:r>
            <a:endParaRPr lang="es-MX" sz="3200" spc="85" dirty="0" smtClean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s-MX" sz="3200" spc="85" dirty="0" smtClean="0">
                <a:solidFill>
                  <a:srgbClr val="FFFFFF"/>
                </a:solidFill>
                <a:latin typeface="Georgia"/>
                <a:cs typeface="Georgia"/>
              </a:rPr>
              <a:t>Notificación de Enfermedades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00304" y="1478026"/>
            <a:ext cx="1568450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Sistema</a:t>
            </a:r>
            <a:r>
              <a:rPr sz="2400" b="1" spc="1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de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vigilancia</a:t>
            </a:r>
            <a:endParaRPr sz="2400">
              <a:latin typeface="Cambria"/>
              <a:cs typeface="Cambria"/>
            </a:endParaRPr>
          </a:p>
          <a:p>
            <a:pPr marL="167640">
              <a:lnSpc>
                <a:spcPct val="100000"/>
              </a:lnSpc>
              <a:spcBef>
                <a:spcPts val="2110"/>
              </a:spcBef>
            </a:pP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Notificación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32479" y="567690"/>
            <a:ext cx="2559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80" dirty="0"/>
              <a:t>¿Qué</a:t>
            </a:r>
            <a:r>
              <a:rPr spc="135" dirty="0"/>
              <a:t> </a:t>
            </a:r>
            <a:r>
              <a:rPr spc="-10" dirty="0"/>
              <a:t>notificar?</a:t>
            </a: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05243" y="484123"/>
            <a:ext cx="3109341" cy="248996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50590" y="2205939"/>
            <a:ext cx="3481959" cy="351866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05243" y="3175063"/>
            <a:ext cx="3109341" cy="299326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484879" y="1362532"/>
            <a:ext cx="32962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Vesículas</a:t>
            </a:r>
            <a:r>
              <a:rPr sz="16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/>
                <a:cs typeface="Georgia"/>
              </a:rPr>
              <a:t>o</a:t>
            </a:r>
            <a:r>
              <a:rPr sz="16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aftas</a:t>
            </a:r>
            <a:r>
              <a:rPr sz="16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en</a:t>
            </a:r>
            <a:r>
              <a:rPr sz="16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morro,</a:t>
            </a:r>
            <a:r>
              <a:rPr sz="16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lengua,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patas,</a:t>
            </a:r>
            <a:r>
              <a:rPr sz="1600" spc="1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ubre.</a:t>
            </a:r>
            <a:endParaRPr sz="1600">
              <a:latin typeface="Georgia"/>
              <a:cs typeface="Georgi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54121" y="1490725"/>
            <a:ext cx="167639" cy="2148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00304" y="1478026"/>
            <a:ext cx="1568450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Sistema</a:t>
            </a:r>
            <a:r>
              <a:rPr sz="2400" b="1" spc="1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de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vigilancia</a:t>
            </a:r>
            <a:endParaRPr sz="2400">
              <a:latin typeface="Cambria"/>
              <a:cs typeface="Cambria"/>
            </a:endParaRPr>
          </a:p>
          <a:p>
            <a:pPr marL="167640">
              <a:lnSpc>
                <a:spcPct val="100000"/>
              </a:lnSpc>
              <a:spcBef>
                <a:spcPts val="2110"/>
              </a:spcBef>
            </a:pP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Notificación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613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5" dirty="0"/>
              <a:t>¿Cómo</a:t>
            </a:r>
            <a:r>
              <a:rPr spc="105" dirty="0"/>
              <a:t> </a:t>
            </a:r>
            <a:r>
              <a:rPr dirty="0"/>
              <a:t>y</a:t>
            </a:r>
            <a:r>
              <a:rPr spc="125" dirty="0"/>
              <a:t> </a:t>
            </a:r>
            <a:r>
              <a:rPr dirty="0"/>
              <a:t>dónde</a:t>
            </a:r>
            <a:r>
              <a:rPr spc="120" dirty="0"/>
              <a:t> </a:t>
            </a:r>
            <a:r>
              <a:rPr spc="-10" dirty="0"/>
              <a:t>notificar?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6532244" y="1400936"/>
            <a:ext cx="5091430" cy="4859655"/>
            <a:chOff x="6532244" y="1400936"/>
            <a:chExt cx="5091430" cy="4859655"/>
          </a:xfrm>
        </p:grpSpPr>
        <p:sp>
          <p:nvSpPr>
            <p:cNvPr id="9" name="object 9"/>
            <p:cNvSpPr/>
            <p:nvPr/>
          </p:nvSpPr>
          <p:spPr>
            <a:xfrm>
              <a:off x="9148317" y="1400936"/>
              <a:ext cx="2475865" cy="2440305"/>
            </a:xfrm>
            <a:custGeom>
              <a:avLst/>
              <a:gdLst/>
              <a:ahLst/>
              <a:cxnLst/>
              <a:rect l="l" t="t" r="r" b="b"/>
              <a:pathLst>
                <a:path w="2475865" h="2440304">
                  <a:moveTo>
                    <a:pt x="380" y="0"/>
                  </a:moveTo>
                  <a:lnTo>
                    <a:pt x="0" y="2440051"/>
                  </a:lnTo>
                  <a:lnTo>
                    <a:pt x="2475356" y="2440051"/>
                  </a:lnTo>
                  <a:lnTo>
                    <a:pt x="2470560" y="2393117"/>
                  </a:lnTo>
                  <a:lnTo>
                    <a:pt x="2464911" y="2346420"/>
                  </a:lnTo>
                  <a:lnTo>
                    <a:pt x="2458417" y="2299965"/>
                  </a:lnTo>
                  <a:lnTo>
                    <a:pt x="2451084" y="2253760"/>
                  </a:lnTo>
                  <a:lnTo>
                    <a:pt x="2442921" y="2207812"/>
                  </a:lnTo>
                  <a:lnTo>
                    <a:pt x="2433934" y="2162127"/>
                  </a:lnTo>
                  <a:lnTo>
                    <a:pt x="2424131" y="2116712"/>
                  </a:lnTo>
                  <a:lnTo>
                    <a:pt x="2413519" y="2071575"/>
                  </a:lnTo>
                  <a:lnTo>
                    <a:pt x="2402105" y="2026722"/>
                  </a:lnTo>
                  <a:lnTo>
                    <a:pt x="2389898" y="1982160"/>
                  </a:lnTo>
                  <a:lnTo>
                    <a:pt x="2376904" y="1937897"/>
                  </a:lnTo>
                  <a:lnTo>
                    <a:pt x="2363130" y="1893939"/>
                  </a:lnTo>
                  <a:lnTo>
                    <a:pt x="2348585" y="1850292"/>
                  </a:lnTo>
                  <a:lnTo>
                    <a:pt x="2333274" y="1806965"/>
                  </a:lnTo>
                  <a:lnTo>
                    <a:pt x="2317207" y="1763963"/>
                  </a:lnTo>
                  <a:lnTo>
                    <a:pt x="2300389" y="1721295"/>
                  </a:lnTo>
                  <a:lnTo>
                    <a:pt x="2282829" y="1678966"/>
                  </a:lnTo>
                  <a:lnTo>
                    <a:pt x="2264533" y="1636983"/>
                  </a:lnTo>
                  <a:lnTo>
                    <a:pt x="2245510" y="1595355"/>
                  </a:lnTo>
                  <a:lnTo>
                    <a:pt x="2225766" y="1554087"/>
                  </a:lnTo>
                  <a:lnTo>
                    <a:pt x="2205308" y="1513186"/>
                  </a:lnTo>
                  <a:lnTo>
                    <a:pt x="2184145" y="1472660"/>
                  </a:lnTo>
                  <a:lnTo>
                    <a:pt x="2162284" y="1432515"/>
                  </a:lnTo>
                  <a:lnTo>
                    <a:pt x="2139731" y="1392758"/>
                  </a:lnTo>
                  <a:lnTo>
                    <a:pt x="2116494" y="1353397"/>
                  </a:lnTo>
                  <a:lnTo>
                    <a:pt x="2092580" y="1314438"/>
                  </a:lnTo>
                  <a:lnTo>
                    <a:pt x="2067998" y="1275888"/>
                  </a:lnTo>
                  <a:lnTo>
                    <a:pt x="2042754" y="1237754"/>
                  </a:lnTo>
                  <a:lnTo>
                    <a:pt x="2016855" y="1200043"/>
                  </a:lnTo>
                  <a:lnTo>
                    <a:pt x="1990309" y="1162761"/>
                  </a:lnTo>
                  <a:lnTo>
                    <a:pt x="1963124" y="1125917"/>
                  </a:lnTo>
                  <a:lnTo>
                    <a:pt x="1935306" y="1089516"/>
                  </a:lnTo>
                  <a:lnTo>
                    <a:pt x="1906863" y="1053566"/>
                  </a:lnTo>
                  <a:lnTo>
                    <a:pt x="1877802" y="1018074"/>
                  </a:lnTo>
                  <a:lnTo>
                    <a:pt x="1848131" y="983046"/>
                  </a:lnTo>
                  <a:lnTo>
                    <a:pt x="1817857" y="948490"/>
                  </a:lnTo>
                  <a:lnTo>
                    <a:pt x="1786987" y="914412"/>
                  </a:lnTo>
                  <a:lnTo>
                    <a:pt x="1755529" y="880819"/>
                  </a:lnTo>
                  <a:lnTo>
                    <a:pt x="1723490" y="847718"/>
                  </a:lnTo>
                  <a:lnTo>
                    <a:pt x="1690878" y="815117"/>
                  </a:lnTo>
                  <a:lnTo>
                    <a:pt x="1657699" y="783022"/>
                  </a:lnTo>
                  <a:lnTo>
                    <a:pt x="1623961" y="751440"/>
                  </a:lnTo>
                  <a:lnTo>
                    <a:pt x="1589671" y="720378"/>
                  </a:lnTo>
                  <a:lnTo>
                    <a:pt x="1554838" y="689843"/>
                  </a:lnTo>
                  <a:lnTo>
                    <a:pt x="1519467" y="659842"/>
                  </a:lnTo>
                  <a:lnTo>
                    <a:pt x="1483568" y="630382"/>
                  </a:lnTo>
                  <a:lnTo>
                    <a:pt x="1447145" y="601469"/>
                  </a:lnTo>
                  <a:lnTo>
                    <a:pt x="1410209" y="573111"/>
                  </a:lnTo>
                  <a:lnTo>
                    <a:pt x="1372764" y="545314"/>
                  </a:lnTo>
                  <a:lnTo>
                    <a:pt x="1334820" y="518087"/>
                  </a:lnTo>
                  <a:lnTo>
                    <a:pt x="1296382" y="491434"/>
                  </a:lnTo>
                  <a:lnTo>
                    <a:pt x="1257460" y="465364"/>
                  </a:lnTo>
                  <a:lnTo>
                    <a:pt x="1218059" y="439883"/>
                  </a:lnTo>
                  <a:lnTo>
                    <a:pt x="1178187" y="414999"/>
                  </a:lnTo>
                  <a:lnTo>
                    <a:pt x="1137852" y="390718"/>
                  </a:lnTo>
                  <a:lnTo>
                    <a:pt x="1097062" y="367047"/>
                  </a:lnTo>
                  <a:lnTo>
                    <a:pt x="1055822" y="343992"/>
                  </a:lnTo>
                  <a:lnTo>
                    <a:pt x="1014141" y="321562"/>
                  </a:lnTo>
                  <a:lnTo>
                    <a:pt x="972026" y="299763"/>
                  </a:lnTo>
                  <a:lnTo>
                    <a:pt x="929485" y="278602"/>
                  </a:lnTo>
                  <a:lnTo>
                    <a:pt x="886524" y="258085"/>
                  </a:lnTo>
                  <a:lnTo>
                    <a:pt x="843151" y="238220"/>
                  </a:lnTo>
                  <a:lnTo>
                    <a:pt x="799374" y="219014"/>
                  </a:lnTo>
                  <a:lnTo>
                    <a:pt x="755199" y="200474"/>
                  </a:lnTo>
                  <a:lnTo>
                    <a:pt x="710635" y="182605"/>
                  </a:lnTo>
                  <a:lnTo>
                    <a:pt x="665688" y="165417"/>
                  </a:lnTo>
                  <a:lnTo>
                    <a:pt x="620366" y="148915"/>
                  </a:lnTo>
                  <a:lnTo>
                    <a:pt x="574676" y="133106"/>
                  </a:lnTo>
                  <a:lnTo>
                    <a:pt x="528626" y="117997"/>
                  </a:lnTo>
                  <a:lnTo>
                    <a:pt x="482222" y="103595"/>
                  </a:lnTo>
                  <a:lnTo>
                    <a:pt x="435473" y="89908"/>
                  </a:lnTo>
                  <a:lnTo>
                    <a:pt x="388385" y="76941"/>
                  </a:lnTo>
                  <a:lnTo>
                    <a:pt x="340966" y="64703"/>
                  </a:lnTo>
                  <a:lnTo>
                    <a:pt x="293223" y="53199"/>
                  </a:lnTo>
                  <a:lnTo>
                    <a:pt x="245164" y="42438"/>
                  </a:lnTo>
                  <a:lnTo>
                    <a:pt x="196796" y="32425"/>
                  </a:lnTo>
                  <a:lnTo>
                    <a:pt x="148126" y="23168"/>
                  </a:lnTo>
                  <a:lnTo>
                    <a:pt x="99162" y="14673"/>
                  </a:lnTo>
                  <a:lnTo>
                    <a:pt x="49911" y="694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B1B5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32244" y="3868927"/>
              <a:ext cx="2577465" cy="2392045"/>
            </a:xfrm>
            <a:custGeom>
              <a:avLst/>
              <a:gdLst/>
              <a:ahLst/>
              <a:cxnLst/>
              <a:rect l="l" t="t" r="r" b="b"/>
              <a:pathLst>
                <a:path w="2577465" h="2392045">
                  <a:moveTo>
                    <a:pt x="2577083" y="0"/>
                  </a:moveTo>
                  <a:lnTo>
                    <a:pt x="0" y="0"/>
                  </a:lnTo>
                  <a:lnTo>
                    <a:pt x="5216" y="46611"/>
                  </a:lnTo>
                  <a:lnTo>
                    <a:pt x="11295" y="92977"/>
                  </a:lnTo>
                  <a:lnTo>
                    <a:pt x="18228" y="139091"/>
                  </a:lnTo>
                  <a:lnTo>
                    <a:pt x="26007" y="184947"/>
                  </a:lnTo>
                  <a:lnTo>
                    <a:pt x="34626" y="230536"/>
                  </a:lnTo>
                  <a:lnTo>
                    <a:pt x="44076" y="275853"/>
                  </a:lnTo>
                  <a:lnTo>
                    <a:pt x="54351" y="320891"/>
                  </a:lnTo>
                  <a:lnTo>
                    <a:pt x="65442" y="365642"/>
                  </a:lnTo>
                  <a:lnTo>
                    <a:pt x="77343" y="410100"/>
                  </a:lnTo>
                  <a:lnTo>
                    <a:pt x="90046" y="454257"/>
                  </a:lnTo>
                  <a:lnTo>
                    <a:pt x="103543" y="498107"/>
                  </a:lnTo>
                  <a:lnTo>
                    <a:pt x="117827" y="541643"/>
                  </a:lnTo>
                  <a:lnTo>
                    <a:pt x="132890" y="584858"/>
                  </a:lnTo>
                  <a:lnTo>
                    <a:pt x="148726" y="627745"/>
                  </a:lnTo>
                  <a:lnTo>
                    <a:pt x="165326" y="670297"/>
                  </a:lnTo>
                  <a:lnTo>
                    <a:pt x="182683" y="712507"/>
                  </a:lnTo>
                  <a:lnTo>
                    <a:pt x="200790" y="754368"/>
                  </a:lnTo>
                  <a:lnTo>
                    <a:pt x="219638" y="795874"/>
                  </a:lnTo>
                  <a:lnTo>
                    <a:pt x="239222" y="837017"/>
                  </a:lnTo>
                  <a:lnTo>
                    <a:pt x="259533" y="877791"/>
                  </a:lnTo>
                  <a:lnTo>
                    <a:pt x="280563" y="918188"/>
                  </a:lnTo>
                  <a:lnTo>
                    <a:pt x="302306" y="958202"/>
                  </a:lnTo>
                  <a:lnTo>
                    <a:pt x="324753" y="997825"/>
                  </a:lnTo>
                  <a:lnTo>
                    <a:pt x="347898" y="1037051"/>
                  </a:lnTo>
                  <a:lnTo>
                    <a:pt x="371733" y="1075874"/>
                  </a:lnTo>
                  <a:lnTo>
                    <a:pt x="396250" y="1114285"/>
                  </a:lnTo>
                  <a:lnTo>
                    <a:pt x="421442" y="1152278"/>
                  </a:lnTo>
                  <a:lnTo>
                    <a:pt x="447301" y="1189846"/>
                  </a:lnTo>
                  <a:lnTo>
                    <a:pt x="473821" y="1226983"/>
                  </a:lnTo>
                  <a:lnTo>
                    <a:pt x="500993" y="1263681"/>
                  </a:lnTo>
                  <a:lnTo>
                    <a:pt x="528810" y="1299933"/>
                  </a:lnTo>
                  <a:lnTo>
                    <a:pt x="557265" y="1335733"/>
                  </a:lnTo>
                  <a:lnTo>
                    <a:pt x="586349" y="1371073"/>
                  </a:lnTo>
                  <a:lnTo>
                    <a:pt x="616057" y="1405947"/>
                  </a:lnTo>
                  <a:lnTo>
                    <a:pt x="646379" y="1440347"/>
                  </a:lnTo>
                  <a:lnTo>
                    <a:pt x="677310" y="1474267"/>
                  </a:lnTo>
                  <a:lnTo>
                    <a:pt x="708840" y="1507700"/>
                  </a:lnTo>
                  <a:lnTo>
                    <a:pt x="740964" y="1540639"/>
                  </a:lnTo>
                  <a:lnTo>
                    <a:pt x="773673" y="1573077"/>
                  </a:lnTo>
                  <a:lnTo>
                    <a:pt x="806959" y="1605007"/>
                  </a:lnTo>
                  <a:lnTo>
                    <a:pt x="840816" y="1636423"/>
                  </a:lnTo>
                  <a:lnTo>
                    <a:pt x="875236" y="1667316"/>
                  </a:lnTo>
                  <a:lnTo>
                    <a:pt x="910211" y="1697681"/>
                  </a:lnTo>
                  <a:lnTo>
                    <a:pt x="945735" y="1727510"/>
                  </a:lnTo>
                  <a:lnTo>
                    <a:pt x="981798" y="1756797"/>
                  </a:lnTo>
                  <a:lnTo>
                    <a:pt x="1018395" y="1785534"/>
                  </a:lnTo>
                  <a:lnTo>
                    <a:pt x="1055518" y="1813715"/>
                  </a:lnTo>
                  <a:lnTo>
                    <a:pt x="1093158" y="1841333"/>
                  </a:lnTo>
                  <a:lnTo>
                    <a:pt x="1131309" y="1868381"/>
                  </a:lnTo>
                  <a:lnTo>
                    <a:pt x="1169964" y="1894851"/>
                  </a:lnTo>
                  <a:lnTo>
                    <a:pt x="1209114" y="1920737"/>
                  </a:lnTo>
                  <a:lnTo>
                    <a:pt x="1248752" y="1946033"/>
                  </a:lnTo>
                  <a:lnTo>
                    <a:pt x="1288871" y="1970731"/>
                  </a:lnTo>
                  <a:lnTo>
                    <a:pt x="1329464" y="1994823"/>
                  </a:lnTo>
                  <a:lnTo>
                    <a:pt x="1370522" y="2018304"/>
                  </a:lnTo>
                  <a:lnTo>
                    <a:pt x="1412039" y="2041167"/>
                  </a:lnTo>
                  <a:lnTo>
                    <a:pt x="1454006" y="2063404"/>
                  </a:lnTo>
                  <a:lnTo>
                    <a:pt x="1496417" y="2085008"/>
                  </a:lnTo>
                  <a:lnTo>
                    <a:pt x="1539264" y="2105973"/>
                  </a:lnTo>
                  <a:lnTo>
                    <a:pt x="1582540" y="2126292"/>
                  </a:lnTo>
                  <a:lnTo>
                    <a:pt x="1626236" y="2145958"/>
                  </a:lnTo>
                  <a:lnTo>
                    <a:pt x="1670346" y="2164963"/>
                  </a:lnTo>
                  <a:lnTo>
                    <a:pt x="1714862" y="2183301"/>
                  </a:lnTo>
                  <a:lnTo>
                    <a:pt x="1759777" y="2200966"/>
                  </a:lnTo>
                  <a:lnTo>
                    <a:pt x="1805083" y="2217949"/>
                  </a:lnTo>
                  <a:lnTo>
                    <a:pt x="1850773" y="2234245"/>
                  </a:lnTo>
                  <a:lnTo>
                    <a:pt x="1896838" y="2249846"/>
                  </a:lnTo>
                  <a:lnTo>
                    <a:pt x="1943273" y="2264745"/>
                  </a:lnTo>
                  <a:lnTo>
                    <a:pt x="1990069" y="2278935"/>
                  </a:lnTo>
                  <a:lnTo>
                    <a:pt x="2037219" y="2292411"/>
                  </a:lnTo>
                  <a:lnTo>
                    <a:pt x="2084715" y="2305163"/>
                  </a:lnTo>
                  <a:lnTo>
                    <a:pt x="2132550" y="2317187"/>
                  </a:lnTo>
                  <a:lnTo>
                    <a:pt x="2180717" y="2328474"/>
                  </a:lnTo>
                  <a:lnTo>
                    <a:pt x="2229207" y="2339018"/>
                  </a:lnTo>
                  <a:lnTo>
                    <a:pt x="2278014" y="2348812"/>
                  </a:lnTo>
                  <a:lnTo>
                    <a:pt x="2327130" y="2357848"/>
                  </a:lnTo>
                  <a:lnTo>
                    <a:pt x="2376547" y="2366121"/>
                  </a:lnTo>
                  <a:lnTo>
                    <a:pt x="2426259" y="2373623"/>
                  </a:lnTo>
                  <a:lnTo>
                    <a:pt x="2476257" y="2380347"/>
                  </a:lnTo>
                  <a:lnTo>
                    <a:pt x="2526534" y="2386287"/>
                  </a:lnTo>
                  <a:lnTo>
                    <a:pt x="2577083" y="2391435"/>
                  </a:lnTo>
                  <a:lnTo>
                    <a:pt x="2577083" y="0"/>
                  </a:lnTo>
                  <a:close/>
                </a:path>
              </a:pathLst>
            </a:custGeom>
            <a:solidFill>
              <a:srgbClr val="7D7E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148317" y="3868927"/>
              <a:ext cx="2475230" cy="2391410"/>
            </a:xfrm>
            <a:custGeom>
              <a:avLst/>
              <a:gdLst/>
              <a:ahLst/>
              <a:cxnLst/>
              <a:rect l="l" t="t" r="r" b="b"/>
              <a:pathLst>
                <a:path w="2475229" h="2391410">
                  <a:moveTo>
                    <a:pt x="2475103" y="0"/>
                  </a:moveTo>
                  <a:lnTo>
                    <a:pt x="0" y="0"/>
                  </a:lnTo>
                  <a:lnTo>
                    <a:pt x="0" y="2391194"/>
                  </a:lnTo>
                  <a:lnTo>
                    <a:pt x="49874" y="2384290"/>
                  </a:lnTo>
                  <a:lnTo>
                    <a:pt x="99468" y="2376609"/>
                  </a:lnTo>
                  <a:lnTo>
                    <a:pt x="148775" y="2368156"/>
                  </a:lnTo>
                  <a:lnTo>
                    <a:pt x="197785" y="2358940"/>
                  </a:lnTo>
                  <a:lnTo>
                    <a:pt x="246493" y="2348966"/>
                  </a:lnTo>
                  <a:lnTo>
                    <a:pt x="294890" y="2338243"/>
                  </a:lnTo>
                  <a:lnTo>
                    <a:pt x="342968" y="2326776"/>
                  </a:lnTo>
                  <a:lnTo>
                    <a:pt x="390721" y="2314573"/>
                  </a:lnTo>
                  <a:lnTo>
                    <a:pt x="438139" y="2301641"/>
                  </a:lnTo>
                  <a:lnTo>
                    <a:pt x="485217" y="2287987"/>
                  </a:lnTo>
                  <a:lnTo>
                    <a:pt x="531946" y="2273618"/>
                  </a:lnTo>
                  <a:lnTo>
                    <a:pt x="578318" y="2258540"/>
                  </a:lnTo>
                  <a:lnTo>
                    <a:pt x="624327" y="2242761"/>
                  </a:lnTo>
                  <a:lnTo>
                    <a:pt x="669964" y="2226288"/>
                  </a:lnTo>
                  <a:lnTo>
                    <a:pt x="715222" y="2209127"/>
                  </a:lnTo>
                  <a:lnTo>
                    <a:pt x="760093" y="2191286"/>
                  </a:lnTo>
                  <a:lnTo>
                    <a:pt x="804569" y="2172771"/>
                  </a:lnTo>
                  <a:lnTo>
                    <a:pt x="848644" y="2153590"/>
                  </a:lnTo>
                  <a:lnTo>
                    <a:pt x="892308" y="2133750"/>
                  </a:lnTo>
                  <a:lnTo>
                    <a:pt x="935556" y="2113257"/>
                  </a:lnTo>
                  <a:lnTo>
                    <a:pt x="978379" y="2092119"/>
                  </a:lnTo>
                  <a:lnTo>
                    <a:pt x="1020769" y="2070341"/>
                  </a:lnTo>
                  <a:lnTo>
                    <a:pt x="1062720" y="2047933"/>
                  </a:lnTo>
                  <a:lnTo>
                    <a:pt x="1104223" y="2024899"/>
                  </a:lnTo>
                  <a:lnTo>
                    <a:pt x="1145270" y="2001248"/>
                  </a:lnTo>
                  <a:lnTo>
                    <a:pt x="1185855" y="1976987"/>
                  </a:lnTo>
                  <a:lnTo>
                    <a:pt x="1225970" y="1952121"/>
                  </a:lnTo>
                  <a:lnTo>
                    <a:pt x="1265606" y="1926659"/>
                  </a:lnTo>
                  <a:lnTo>
                    <a:pt x="1304757" y="1900607"/>
                  </a:lnTo>
                  <a:lnTo>
                    <a:pt x="1343414" y="1873972"/>
                  </a:lnTo>
                  <a:lnTo>
                    <a:pt x="1381571" y="1846761"/>
                  </a:lnTo>
                  <a:lnTo>
                    <a:pt x="1419219" y="1818981"/>
                  </a:lnTo>
                  <a:lnTo>
                    <a:pt x="1456351" y="1790640"/>
                  </a:lnTo>
                  <a:lnTo>
                    <a:pt x="1492960" y="1761743"/>
                  </a:lnTo>
                  <a:lnTo>
                    <a:pt x="1529037" y="1732299"/>
                  </a:lnTo>
                  <a:lnTo>
                    <a:pt x="1564575" y="1702313"/>
                  </a:lnTo>
                  <a:lnTo>
                    <a:pt x="1599567" y="1671793"/>
                  </a:lnTo>
                  <a:lnTo>
                    <a:pt x="1634005" y="1640747"/>
                  </a:lnTo>
                  <a:lnTo>
                    <a:pt x="1667882" y="1609180"/>
                  </a:lnTo>
                  <a:lnTo>
                    <a:pt x="1701189" y="1577100"/>
                  </a:lnTo>
                  <a:lnTo>
                    <a:pt x="1733919" y="1544513"/>
                  </a:lnTo>
                  <a:lnTo>
                    <a:pt x="1766065" y="1511428"/>
                  </a:lnTo>
                  <a:lnTo>
                    <a:pt x="1797618" y="1477850"/>
                  </a:lnTo>
                  <a:lnTo>
                    <a:pt x="1828572" y="1443787"/>
                  </a:lnTo>
                  <a:lnTo>
                    <a:pt x="1858919" y="1409246"/>
                  </a:lnTo>
                  <a:lnTo>
                    <a:pt x="1888651" y="1374233"/>
                  </a:lnTo>
                  <a:lnTo>
                    <a:pt x="1917760" y="1338756"/>
                  </a:lnTo>
                  <a:lnTo>
                    <a:pt x="1946240" y="1302822"/>
                  </a:lnTo>
                  <a:lnTo>
                    <a:pt x="1974081" y="1266437"/>
                  </a:lnTo>
                  <a:lnTo>
                    <a:pt x="2001278" y="1229609"/>
                  </a:lnTo>
                  <a:lnTo>
                    <a:pt x="2027821" y="1192344"/>
                  </a:lnTo>
                  <a:lnTo>
                    <a:pt x="2053704" y="1154650"/>
                  </a:lnTo>
                  <a:lnTo>
                    <a:pt x="2078919" y="1116533"/>
                  </a:lnTo>
                  <a:lnTo>
                    <a:pt x="2103458" y="1078000"/>
                  </a:lnTo>
                  <a:lnTo>
                    <a:pt x="2127314" y="1039059"/>
                  </a:lnTo>
                  <a:lnTo>
                    <a:pt x="2150479" y="999716"/>
                  </a:lnTo>
                  <a:lnTo>
                    <a:pt x="2172946" y="959979"/>
                  </a:lnTo>
                  <a:lnTo>
                    <a:pt x="2194706" y="919853"/>
                  </a:lnTo>
                  <a:lnTo>
                    <a:pt x="2215753" y="879347"/>
                  </a:lnTo>
                  <a:lnTo>
                    <a:pt x="2236078" y="838468"/>
                  </a:lnTo>
                  <a:lnTo>
                    <a:pt x="2255675" y="797221"/>
                  </a:lnTo>
                  <a:lnTo>
                    <a:pt x="2274535" y="755615"/>
                  </a:lnTo>
                  <a:lnTo>
                    <a:pt x="2292651" y="713655"/>
                  </a:lnTo>
                  <a:lnTo>
                    <a:pt x="2310015" y="671350"/>
                  </a:lnTo>
                  <a:lnTo>
                    <a:pt x="2326620" y="628706"/>
                  </a:lnTo>
                  <a:lnTo>
                    <a:pt x="2342458" y="585730"/>
                  </a:lnTo>
                  <a:lnTo>
                    <a:pt x="2357521" y="542428"/>
                  </a:lnTo>
                  <a:lnTo>
                    <a:pt x="2371802" y="498809"/>
                  </a:lnTo>
                  <a:lnTo>
                    <a:pt x="2385294" y="454879"/>
                  </a:lnTo>
                  <a:lnTo>
                    <a:pt x="2397988" y="410644"/>
                  </a:lnTo>
                  <a:lnTo>
                    <a:pt x="2409878" y="366113"/>
                  </a:lnTo>
                  <a:lnTo>
                    <a:pt x="2420954" y="321291"/>
                  </a:lnTo>
                  <a:lnTo>
                    <a:pt x="2431211" y="276186"/>
                  </a:lnTo>
                  <a:lnTo>
                    <a:pt x="2440640" y="230805"/>
                  </a:lnTo>
                  <a:lnTo>
                    <a:pt x="2449234" y="185155"/>
                  </a:lnTo>
                  <a:lnTo>
                    <a:pt x="2456984" y="139242"/>
                  </a:lnTo>
                  <a:lnTo>
                    <a:pt x="2463884" y="93074"/>
                  </a:lnTo>
                  <a:lnTo>
                    <a:pt x="2469926" y="46657"/>
                  </a:lnTo>
                  <a:lnTo>
                    <a:pt x="2475103" y="0"/>
                  </a:lnTo>
                  <a:close/>
                </a:path>
              </a:pathLst>
            </a:custGeom>
            <a:solidFill>
              <a:srgbClr val="282A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72273" y="1999310"/>
            <a:ext cx="1623695" cy="1263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Oficinas</a:t>
            </a:r>
            <a:r>
              <a:rPr sz="2000" b="1" spc="2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del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Senasa</a:t>
            </a:r>
            <a:endParaRPr sz="20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620"/>
              </a:spcBef>
            </a:pPr>
            <a:r>
              <a:rPr sz="1800" spc="-10" dirty="0">
                <a:solidFill>
                  <a:srgbClr val="585858"/>
                </a:solidFill>
                <a:latin typeface="Georgia"/>
                <a:cs typeface="Georgia"/>
              </a:rPr>
              <a:t>Personalmente </a:t>
            </a:r>
            <a:r>
              <a:rPr sz="1800" spc="75" dirty="0">
                <a:solidFill>
                  <a:srgbClr val="585858"/>
                </a:solidFill>
                <a:latin typeface="Georgia"/>
                <a:cs typeface="Georgia"/>
              </a:rPr>
              <a:t>o</a:t>
            </a:r>
            <a:r>
              <a:rPr sz="1800" spc="40" dirty="0">
                <a:solidFill>
                  <a:srgbClr val="585858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585858"/>
                </a:solidFill>
                <a:latin typeface="Georgia"/>
                <a:cs typeface="Georgia"/>
              </a:rPr>
              <a:t>por</a:t>
            </a:r>
            <a:r>
              <a:rPr sz="1800" spc="20" dirty="0">
                <a:solidFill>
                  <a:srgbClr val="585858"/>
                </a:solidFill>
                <a:latin typeface="Georgia"/>
                <a:cs typeface="Georgia"/>
              </a:rPr>
              <a:t> </a:t>
            </a:r>
            <a:r>
              <a:rPr sz="1800" spc="40" dirty="0">
                <a:solidFill>
                  <a:srgbClr val="585858"/>
                </a:solidFill>
                <a:latin typeface="Georgia"/>
                <a:cs typeface="Georgia"/>
              </a:rPr>
              <a:t>teléfono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72273" y="4149090"/>
            <a:ext cx="1636395" cy="1263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4795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FFFF"/>
                </a:solidFill>
                <a:latin typeface="Cambria"/>
                <a:cs typeface="Cambria"/>
              </a:rPr>
              <a:t>Correo electrónico</a:t>
            </a:r>
            <a:endParaRPr sz="20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625"/>
              </a:spcBef>
            </a:pP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notificaciones @senasa.gob.ar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322434" y="2027301"/>
            <a:ext cx="1606550" cy="9886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71780">
              <a:lnSpc>
                <a:spcPct val="100000"/>
              </a:lnSpc>
              <a:spcBef>
                <a:spcPts val="105"/>
              </a:spcBef>
            </a:pP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Formulario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Web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800" dirty="0">
                <a:solidFill>
                  <a:srgbClr val="404040"/>
                </a:solidFill>
                <a:latin typeface="Georgia"/>
                <a:cs typeface="Georgia"/>
              </a:rPr>
              <a:t>Avisá</a:t>
            </a:r>
            <a:r>
              <a:rPr sz="1800" spc="1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404040"/>
                </a:solidFill>
                <a:latin typeface="Georgia"/>
                <a:cs typeface="Georgia"/>
              </a:rPr>
              <a:t>al</a:t>
            </a:r>
            <a:r>
              <a:rPr sz="1800" spc="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Georgia"/>
                <a:cs typeface="Georgia"/>
              </a:rPr>
              <a:t>Senasa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85807" y="4259024"/>
            <a:ext cx="1457960" cy="77152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spc="-10" dirty="0">
                <a:solidFill>
                  <a:srgbClr val="FFFFFF"/>
                </a:solidFill>
                <a:latin typeface="Cambria"/>
                <a:cs typeface="Cambria"/>
              </a:rPr>
              <a:t>WhatsApp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800" spc="-125" dirty="0">
                <a:solidFill>
                  <a:srgbClr val="FFFFFF"/>
                </a:solidFill>
                <a:latin typeface="Georgia"/>
                <a:cs typeface="Georgia"/>
              </a:rPr>
              <a:t>(11)</a:t>
            </a:r>
            <a:r>
              <a:rPr sz="1800" spc="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5700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Georgia"/>
                <a:cs typeface="Georgia"/>
              </a:rPr>
              <a:t>5704</a:t>
            </a:r>
            <a:endParaRPr sz="1800">
              <a:latin typeface="Georgia"/>
              <a:cs typeface="Georgi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15829" y="1271269"/>
            <a:ext cx="2321560" cy="5417820"/>
            <a:chOff x="3715829" y="1271269"/>
            <a:chExt cx="2321560" cy="5417820"/>
          </a:xfrm>
        </p:grpSpPr>
        <p:sp>
          <p:nvSpPr>
            <p:cNvPr id="17" name="object 17"/>
            <p:cNvSpPr/>
            <p:nvPr/>
          </p:nvSpPr>
          <p:spPr>
            <a:xfrm>
              <a:off x="4282567" y="6321107"/>
              <a:ext cx="461009" cy="368300"/>
            </a:xfrm>
            <a:custGeom>
              <a:avLst/>
              <a:gdLst/>
              <a:ahLst/>
              <a:cxnLst/>
              <a:rect l="l" t="t" r="r" b="b"/>
              <a:pathLst>
                <a:path w="461010" h="368300">
                  <a:moveTo>
                    <a:pt x="343789" y="288594"/>
                  </a:moveTo>
                  <a:lnTo>
                    <a:pt x="331470" y="288201"/>
                  </a:lnTo>
                  <a:lnTo>
                    <a:pt x="316611" y="291401"/>
                  </a:lnTo>
                  <a:lnTo>
                    <a:pt x="287401" y="296608"/>
                  </a:lnTo>
                  <a:lnTo>
                    <a:pt x="272542" y="295414"/>
                  </a:lnTo>
                  <a:lnTo>
                    <a:pt x="263652" y="291401"/>
                  </a:lnTo>
                  <a:lnTo>
                    <a:pt x="251714" y="283006"/>
                  </a:lnTo>
                  <a:lnTo>
                    <a:pt x="237617" y="274180"/>
                  </a:lnTo>
                  <a:lnTo>
                    <a:pt x="230759" y="269367"/>
                  </a:lnTo>
                  <a:lnTo>
                    <a:pt x="223139" y="265747"/>
                  </a:lnTo>
                  <a:lnTo>
                    <a:pt x="215646" y="264947"/>
                  </a:lnTo>
                  <a:lnTo>
                    <a:pt x="214376" y="260934"/>
                  </a:lnTo>
                  <a:lnTo>
                    <a:pt x="205613" y="257340"/>
                  </a:lnTo>
                  <a:lnTo>
                    <a:pt x="202819" y="250913"/>
                  </a:lnTo>
                  <a:lnTo>
                    <a:pt x="197612" y="246100"/>
                  </a:lnTo>
                  <a:lnTo>
                    <a:pt x="189484" y="240893"/>
                  </a:lnTo>
                  <a:lnTo>
                    <a:pt x="184785" y="237299"/>
                  </a:lnTo>
                  <a:lnTo>
                    <a:pt x="181102" y="237693"/>
                  </a:lnTo>
                  <a:lnTo>
                    <a:pt x="170688" y="228066"/>
                  </a:lnTo>
                  <a:lnTo>
                    <a:pt x="158623" y="224472"/>
                  </a:lnTo>
                  <a:lnTo>
                    <a:pt x="149479" y="217652"/>
                  </a:lnTo>
                  <a:lnTo>
                    <a:pt x="139065" y="211645"/>
                  </a:lnTo>
                  <a:lnTo>
                    <a:pt x="134239" y="208026"/>
                  </a:lnTo>
                  <a:lnTo>
                    <a:pt x="132207" y="202438"/>
                  </a:lnTo>
                  <a:lnTo>
                    <a:pt x="128270" y="200012"/>
                  </a:lnTo>
                  <a:lnTo>
                    <a:pt x="123063" y="194005"/>
                  </a:lnTo>
                  <a:lnTo>
                    <a:pt x="117348" y="191604"/>
                  </a:lnTo>
                  <a:lnTo>
                    <a:pt x="116967" y="181178"/>
                  </a:lnTo>
                  <a:lnTo>
                    <a:pt x="114935" y="178777"/>
                  </a:lnTo>
                  <a:lnTo>
                    <a:pt x="110617" y="176364"/>
                  </a:lnTo>
                  <a:lnTo>
                    <a:pt x="91313" y="161137"/>
                  </a:lnTo>
                  <a:lnTo>
                    <a:pt x="89662" y="160743"/>
                  </a:lnTo>
                  <a:lnTo>
                    <a:pt x="89662" y="156743"/>
                  </a:lnTo>
                  <a:lnTo>
                    <a:pt x="84455" y="153543"/>
                  </a:lnTo>
                  <a:lnTo>
                    <a:pt x="80518" y="150723"/>
                  </a:lnTo>
                  <a:lnTo>
                    <a:pt x="76835" y="149110"/>
                  </a:lnTo>
                  <a:lnTo>
                    <a:pt x="70104" y="142709"/>
                  </a:lnTo>
                  <a:lnTo>
                    <a:pt x="70104" y="137896"/>
                  </a:lnTo>
                  <a:lnTo>
                    <a:pt x="66929" y="133477"/>
                  </a:lnTo>
                  <a:lnTo>
                    <a:pt x="68072" y="128689"/>
                  </a:lnTo>
                  <a:lnTo>
                    <a:pt x="62865" y="123063"/>
                  </a:lnTo>
                  <a:lnTo>
                    <a:pt x="62484" y="112242"/>
                  </a:lnTo>
                  <a:lnTo>
                    <a:pt x="52070" y="101828"/>
                  </a:lnTo>
                  <a:lnTo>
                    <a:pt x="46863" y="102616"/>
                  </a:lnTo>
                  <a:lnTo>
                    <a:pt x="37973" y="105841"/>
                  </a:lnTo>
                  <a:lnTo>
                    <a:pt x="29591" y="104228"/>
                  </a:lnTo>
                  <a:lnTo>
                    <a:pt x="22733" y="101828"/>
                  </a:lnTo>
                  <a:lnTo>
                    <a:pt x="16002" y="95402"/>
                  </a:lnTo>
                  <a:lnTo>
                    <a:pt x="16002" y="80568"/>
                  </a:lnTo>
                  <a:lnTo>
                    <a:pt x="21590" y="71361"/>
                  </a:lnTo>
                  <a:lnTo>
                    <a:pt x="26797" y="66154"/>
                  </a:lnTo>
                  <a:lnTo>
                    <a:pt x="30353" y="56527"/>
                  </a:lnTo>
                  <a:lnTo>
                    <a:pt x="39624" y="54521"/>
                  </a:lnTo>
                  <a:lnTo>
                    <a:pt x="41275" y="62953"/>
                  </a:lnTo>
                  <a:lnTo>
                    <a:pt x="42799" y="62953"/>
                  </a:lnTo>
                  <a:lnTo>
                    <a:pt x="42037" y="54521"/>
                  </a:lnTo>
                  <a:lnTo>
                    <a:pt x="37973" y="46888"/>
                  </a:lnTo>
                  <a:lnTo>
                    <a:pt x="34036" y="37680"/>
                  </a:lnTo>
                  <a:lnTo>
                    <a:pt x="30861" y="38493"/>
                  </a:lnTo>
                  <a:lnTo>
                    <a:pt x="28829" y="32080"/>
                  </a:lnTo>
                  <a:lnTo>
                    <a:pt x="24765" y="27660"/>
                  </a:lnTo>
                  <a:lnTo>
                    <a:pt x="19558" y="26860"/>
                  </a:lnTo>
                  <a:lnTo>
                    <a:pt x="20828" y="22453"/>
                  </a:lnTo>
                  <a:lnTo>
                    <a:pt x="16764" y="20459"/>
                  </a:lnTo>
                  <a:lnTo>
                    <a:pt x="12319" y="15646"/>
                  </a:lnTo>
                  <a:lnTo>
                    <a:pt x="9906" y="9232"/>
                  </a:lnTo>
                  <a:lnTo>
                    <a:pt x="381" y="0"/>
                  </a:lnTo>
                  <a:lnTo>
                    <a:pt x="0" y="0"/>
                  </a:lnTo>
                  <a:lnTo>
                    <a:pt x="16370" y="209854"/>
                  </a:lnTo>
                  <a:lnTo>
                    <a:pt x="20916" y="262191"/>
                  </a:lnTo>
                  <a:lnTo>
                    <a:pt x="25946" y="314375"/>
                  </a:lnTo>
                  <a:lnTo>
                    <a:pt x="31623" y="366356"/>
                  </a:lnTo>
                  <a:lnTo>
                    <a:pt x="40005" y="362762"/>
                  </a:lnTo>
                  <a:lnTo>
                    <a:pt x="47625" y="360349"/>
                  </a:lnTo>
                  <a:lnTo>
                    <a:pt x="54483" y="355142"/>
                  </a:lnTo>
                  <a:lnTo>
                    <a:pt x="62103" y="346710"/>
                  </a:lnTo>
                  <a:lnTo>
                    <a:pt x="66929" y="344309"/>
                  </a:lnTo>
                  <a:lnTo>
                    <a:pt x="69723" y="348742"/>
                  </a:lnTo>
                  <a:lnTo>
                    <a:pt x="78486" y="350329"/>
                  </a:lnTo>
                  <a:lnTo>
                    <a:pt x="108966" y="351523"/>
                  </a:lnTo>
                  <a:lnTo>
                    <a:pt x="130556" y="350329"/>
                  </a:lnTo>
                  <a:lnTo>
                    <a:pt x="159131" y="347510"/>
                  </a:lnTo>
                  <a:lnTo>
                    <a:pt x="184277" y="349935"/>
                  </a:lnTo>
                  <a:lnTo>
                    <a:pt x="198374" y="347510"/>
                  </a:lnTo>
                  <a:lnTo>
                    <a:pt x="202819" y="353529"/>
                  </a:lnTo>
                  <a:lnTo>
                    <a:pt x="208407" y="359537"/>
                  </a:lnTo>
                  <a:lnTo>
                    <a:pt x="225171" y="367969"/>
                  </a:lnTo>
                  <a:lnTo>
                    <a:pt x="233680" y="366356"/>
                  </a:lnTo>
                  <a:lnTo>
                    <a:pt x="237236" y="357949"/>
                  </a:lnTo>
                  <a:lnTo>
                    <a:pt x="244856" y="354749"/>
                  </a:lnTo>
                  <a:lnTo>
                    <a:pt x="259334" y="355142"/>
                  </a:lnTo>
                  <a:lnTo>
                    <a:pt x="271272" y="345922"/>
                  </a:lnTo>
                  <a:lnTo>
                    <a:pt x="274955" y="340309"/>
                  </a:lnTo>
                  <a:lnTo>
                    <a:pt x="270510" y="337489"/>
                  </a:lnTo>
                  <a:lnTo>
                    <a:pt x="292989" y="336689"/>
                  </a:lnTo>
                  <a:lnTo>
                    <a:pt x="295783" y="342303"/>
                  </a:lnTo>
                  <a:lnTo>
                    <a:pt x="296545" y="348322"/>
                  </a:lnTo>
                  <a:lnTo>
                    <a:pt x="300609" y="348322"/>
                  </a:lnTo>
                  <a:lnTo>
                    <a:pt x="307340" y="341922"/>
                  </a:lnTo>
                  <a:lnTo>
                    <a:pt x="319405" y="327888"/>
                  </a:lnTo>
                  <a:lnTo>
                    <a:pt x="319786" y="338302"/>
                  </a:lnTo>
                  <a:lnTo>
                    <a:pt x="323469" y="340690"/>
                  </a:lnTo>
                  <a:lnTo>
                    <a:pt x="332613" y="327088"/>
                  </a:lnTo>
                  <a:lnTo>
                    <a:pt x="335407" y="316255"/>
                  </a:lnTo>
                  <a:lnTo>
                    <a:pt x="339090" y="296227"/>
                  </a:lnTo>
                  <a:lnTo>
                    <a:pt x="343789" y="288594"/>
                  </a:lnTo>
                  <a:close/>
                </a:path>
                <a:path w="461010" h="368300">
                  <a:moveTo>
                    <a:pt x="395986" y="297027"/>
                  </a:moveTo>
                  <a:lnTo>
                    <a:pt x="393573" y="298615"/>
                  </a:lnTo>
                  <a:lnTo>
                    <a:pt x="395605" y="299808"/>
                  </a:lnTo>
                  <a:lnTo>
                    <a:pt x="395986" y="297027"/>
                  </a:lnTo>
                  <a:close/>
                </a:path>
                <a:path w="461010" h="368300">
                  <a:moveTo>
                    <a:pt x="421259" y="285788"/>
                  </a:moveTo>
                  <a:lnTo>
                    <a:pt x="417576" y="285000"/>
                  </a:lnTo>
                  <a:lnTo>
                    <a:pt x="415163" y="285394"/>
                  </a:lnTo>
                  <a:lnTo>
                    <a:pt x="417195" y="288594"/>
                  </a:lnTo>
                  <a:lnTo>
                    <a:pt x="419608" y="288594"/>
                  </a:lnTo>
                  <a:lnTo>
                    <a:pt x="421259" y="285788"/>
                  </a:lnTo>
                  <a:close/>
                </a:path>
                <a:path w="461010" h="368300">
                  <a:moveTo>
                    <a:pt x="432054" y="283006"/>
                  </a:moveTo>
                  <a:lnTo>
                    <a:pt x="426466" y="278968"/>
                  </a:lnTo>
                  <a:lnTo>
                    <a:pt x="425577" y="278968"/>
                  </a:lnTo>
                  <a:lnTo>
                    <a:pt x="425196" y="280974"/>
                  </a:lnTo>
                  <a:lnTo>
                    <a:pt x="428879" y="280974"/>
                  </a:lnTo>
                  <a:lnTo>
                    <a:pt x="429641" y="282194"/>
                  </a:lnTo>
                  <a:lnTo>
                    <a:pt x="431165" y="285788"/>
                  </a:lnTo>
                  <a:lnTo>
                    <a:pt x="432054" y="283006"/>
                  </a:lnTo>
                  <a:close/>
                </a:path>
                <a:path w="461010" h="368300">
                  <a:moveTo>
                    <a:pt x="460883" y="295021"/>
                  </a:moveTo>
                  <a:lnTo>
                    <a:pt x="459232" y="293027"/>
                  </a:lnTo>
                  <a:lnTo>
                    <a:pt x="454914" y="297027"/>
                  </a:lnTo>
                  <a:lnTo>
                    <a:pt x="454672" y="296608"/>
                  </a:lnTo>
                  <a:lnTo>
                    <a:pt x="452882" y="293408"/>
                  </a:lnTo>
                  <a:lnTo>
                    <a:pt x="450469" y="294220"/>
                  </a:lnTo>
                  <a:lnTo>
                    <a:pt x="449199" y="296608"/>
                  </a:lnTo>
                  <a:lnTo>
                    <a:pt x="438404" y="296227"/>
                  </a:lnTo>
                  <a:lnTo>
                    <a:pt x="431673" y="297815"/>
                  </a:lnTo>
                  <a:lnTo>
                    <a:pt x="428371" y="302234"/>
                  </a:lnTo>
                  <a:lnTo>
                    <a:pt x="427228" y="299808"/>
                  </a:lnTo>
                  <a:lnTo>
                    <a:pt x="429260" y="297815"/>
                  </a:lnTo>
                  <a:lnTo>
                    <a:pt x="427228" y="297027"/>
                  </a:lnTo>
                  <a:lnTo>
                    <a:pt x="425577" y="299808"/>
                  </a:lnTo>
                  <a:lnTo>
                    <a:pt x="422021" y="298615"/>
                  </a:lnTo>
                  <a:lnTo>
                    <a:pt x="421741" y="298386"/>
                  </a:lnTo>
                  <a:lnTo>
                    <a:pt x="419608" y="296608"/>
                  </a:lnTo>
                  <a:lnTo>
                    <a:pt x="416433" y="297027"/>
                  </a:lnTo>
                  <a:lnTo>
                    <a:pt x="415544" y="298221"/>
                  </a:lnTo>
                  <a:lnTo>
                    <a:pt x="415290" y="298386"/>
                  </a:lnTo>
                  <a:lnTo>
                    <a:pt x="413893" y="298386"/>
                  </a:lnTo>
                  <a:lnTo>
                    <a:pt x="412369" y="296608"/>
                  </a:lnTo>
                  <a:lnTo>
                    <a:pt x="409956" y="297421"/>
                  </a:lnTo>
                  <a:lnTo>
                    <a:pt x="408241" y="303822"/>
                  </a:lnTo>
                  <a:lnTo>
                    <a:pt x="408127" y="304241"/>
                  </a:lnTo>
                  <a:lnTo>
                    <a:pt x="407924" y="304622"/>
                  </a:lnTo>
                  <a:lnTo>
                    <a:pt x="407924" y="301421"/>
                  </a:lnTo>
                  <a:lnTo>
                    <a:pt x="405511" y="299808"/>
                  </a:lnTo>
                  <a:lnTo>
                    <a:pt x="403606" y="303034"/>
                  </a:lnTo>
                  <a:lnTo>
                    <a:pt x="402844" y="303822"/>
                  </a:lnTo>
                  <a:lnTo>
                    <a:pt x="401574" y="304241"/>
                  </a:lnTo>
                  <a:lnTo>
                    <a:pt x="400812" y="305828"/>
                  </a:lnTo>
                  <a:lnTo>
                    <a:pt x="398018" y="303034"/>
                  </a:lnTo>
                  <a:lnTo>
                    <a:pt x="397129" y="302488"/>
                  </a:lnTo>
                  <a:lnTo>
                    <a:pt x="395478" y="302488"/>
                  </a:lnTo>
                  <a:lnTo>
                    <a:pt x="394843" y="302628"/>
                  </a:lnTo>
                  <a:lnTo>
                    <a:pt x="394335" y="303034"/>
                  </a:lnTo>
                  <a:lnTo>
                    <a:pt x="392303" y="304241"/>
                  </a:lnTo>
                  <a:lnTo>
                    <a:pt x="395605" y="304622"/>
                  </a:lnTo>
                  <a:lnTo>
                    <a:pt x="397129" y="306628"/>
                  </a:lnTo>
                  <a:lnTo>
                    <a:pt x="396087" y="310248"/>
                  </a:lnTo>
                  <a:lnTo>
                    <a:pt x="395986" y="310642"/>
                  </a:lnTo>
                  <a:lnTo>
                    <a:pt x="389890" y="309448"/>
                  </a:lnTo>
                  <a:lnTo>
                    <a:pt x="387769" y="309181"/>
                  </a:lnTo>
                  <a:lnTo>
                    <a:pt x="382270" y="309181"/>
                  </a:lnTo>
                  <a:lnTo>
                    <a:pt x="380746" y="310248"/>
                  </a:lnTo>
                  <a:lnTo>
                    <a:pt x="376301" y="314261"/>
                  </a:lnTo>
                  <a:lnTo>
                    <a:pt x="375920" y="320268"/>
                  </a:lnTo>
                  <a:lnTo>
                    <a:pt x="379095" y="322656"/>
                  </a:lnTo>
                  <a:lnTo>
                    <a:pt x="383540" y="322275"/>
                  </a:lnTo>
                  <a:lnTo>
                    <a:pt x="385572" y="327469"/>
                  </a:lnTo>
                  <a:lnTo>
                    <a:pt x="388747" y="329476"/>
                  </a:lnTo>
                  <a:lnTo>
                    <a:pt x="392303" y="326669"/>
                  </a:lnTo>
                  <a:lnTo>
                    <a:pt x="397129" y="323075"/>
                  </a:lnTo>
                  <a:lnTo>
                    <a:pt x="397230" y="322275"/>
                  </a:lnTo>
                  <a:lnTo>
                    <a:pt x="397802" y="317868"/>
                  </a:lnTo>
                  <a:lnTo>
                    <a:pt x="397903" y="317068"/>
                  </a:lnTo>
                  <a:lnTo>
                    <a:pt x="398018" y="316255"/>
                  </a:lnTo>
                  <a:lnTo>
                    <a:pt x="399542" y="320662"/>
                  </a:lnTo>
                  <a:lnTo>
                    <a:pt x="400812" y="317868"/>
                  </a:lnTo>
                  <a:lnTo>
                    <a:pt x="405130" y="317068"/>
                  </a:lnTo>
                  <a:lnTo>
                    <a:pt x="406984" y="316255"/>
                  </a:lnTo>
                  <a:lnTo>
                    <a:pt x="408813" y="315455"/>
                  </a:lnTo>
                  <a:lnTo>
                    <a:pt x="410337" y="311835"/>
                  </a:lnTo>
                  <a:lnTo>
                    <a:pt x="411988" y="311835"/>
                  </a:lnTo>
                  <a:lnTo>
                    <a:pt x="412064" y="313055"/>
                  </a:lnTo>
                  <a:lnTo>
                    <a:pt x="412153" y="314261"/>
                  </a:lnTo>
                  <a:lnTo>
                    <a:pt x="412242" y="315455"/>
                  </a:lnTo>
                  <a:lnTo>
                    <a:pt x="412369" y="317068"/>
                  </a:lnTo>
                  <a:lnTo>
                    <a:pt x="415163" y="315061"/>
                  </a:lnTo>
                  <a:lnTo>
                    <a:pt x="414477" y="311835"/>
                  </a:lnTo>
                  <a:lnTo>
                    <a:pt x="414401" y="311442"/>
                  </a:lnTo>
                  <a:lnTo>
                    <a:pt x="415099" y="310642"/>
                  </a:lnTo>
                  <a:lnTo>
                    <a:pt x="419303" y="305828"/>
                  </a:lnTo>
                  <a:lnTo>
                    <a:pt x="420001" y="305041"/>
                  </a:lnTo>
                  <a:lnTo>
                    <a:pt x="420370" y="304622"/>
                  </a:lnTo>
                  <a:lnTo>
                    <a:pt x="418934" y="310248"/>
                  </a:lnTo>
                  <a:lnTo>
                    <a:pt x="418846" y="310642"/>
                  </a:lnTo>
                  <a:lnTo>
                    <a:pt x="421259" y="313055"/>
                  </a:lnTo>
                  <a:lnTo>
                    <a:pt x="422783" y="310248"/>
                  </a:lnTo>
                  <a:lnTo>
                    <a:pt x="424053" y="313448"/>
                  </a:lnTo>
                  <a:lnTo>
                    <a:pt x="427228" y="311835"/>
                  </a:lnTo>
                  <a:lnTo>
                    <a:pt x="430022" y="310248"/>
                  </a:lnTo>
                  <a:lnTo>
                    <a:pt x="434848" y="309448"/>
                  </a:lnTo>
                  <a:lnTo>
                    <a:pt x="436880" y="306235"/>
                  </a:lnTo>
                  <a:lnTo>
                    <a:pt x="440817" y="305041"/>
                  </a:lnTo>
                  <a:lnTo>
                    <a:pt x="441032" y="304622"/>
                  </a:lnTo>
                  <a:lnTo>
                    <a:pt x="442087" y="302628"/>
                  </a:lnTo>
                  <a:lnTo>
                    <a:pt x="445643" y="304622"/>
                  </a:lnTo>
                  <a:lnTo>
                    <a:pt x="447294" y="308635"/>
                  </a:lnTo>
                  <a:lnTo>
                    <a:pt x="449707" y="305435"/>
                  </a:lnTo>
                  <a:lnTo>
                    <a:pt x="452120" y="304622"/>
                  </a:lnTo>
                  <a:lnTo>
                    <a:pt x="453885" y="302628"/>
                  </a:lnTo>
                  <a:lnTo>
                    <a:pt x="454228" y="302234"/>
                  </a:lnTo>
                  <a:lnTo>
                    <a:pt x="455295" y="301040"/>
                  </a:lnTo>
                  <a:lnTo>
                    <a:pt x="459016" y="297027"/>
                  </a:lnTo>
                  <a:lnTo>
                    <a:pt x="460883" y="295021"/>
                  </a:lnTo>
                  <a:close/>
                </a:path>
              </a:pathLst>
            </a:custGeom>
            <a:solidFill>
              <a:srgbClr val="D2D2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5829" y="1271269"/>
              <a:ext cx="2321052" cy="540572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676139" y="6618135"/>
              <a:ext cx="2540" cy="3175"/>
            </a:xfrm>
            <a:custGeom>
              <a:avLst/>
              <a:gdLst/>
              <a:ahLst/>
              <a:cxnLst/>
              <a:rect l="l" t="t" r="r" b="b"/>
              <a:pathLst>
                <a:path w="2539" h="3175">
                  <a:moveTo>
                    <a:pt x="2412" y="0"/>
                  </a:moveTo>
                  <a:lnTo>
                    <a:pt x="0" y="1587"/>
                  </a:lnTo>
                  <a:lnTo>
                    <a:pt x="2032" y="2781"/>
                  </a:lnTo>
                  <a:lnTo>
                    <a:pt x="2412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6395465" y="2600325"/>
            <a:ext cx="273685" cy="350520"/>
          </a:xfrm>
          <a:custGeom>
            <a:avLst/>
            <a:gdLst/>
            <a:ahLst/>
            <a:cxnLst/>
            <a:rect l="l" t="t" r="r" b="b"/>
            <a:pathLst>
              <a:path w="273684" h="350519">
                <a:moveTo>
                  <a:pt x="262889" y="0"/>
                </a:moveTo>
                <a:lnTo>
                  <a:pt x="156463" y="0"/>
                </a:lnTo>
                <a:lnTo>
                  <a:pt x="152018" y="1777"/>
                </a:lnTo>
                <a:lnTo>
                  <a:pt x="148716" y="5079"/>
                </a:lnTo>
                <a:lnTo>
                  <a:pt x="5207" y="164464"/>
                </a:lnTo>
                <a:lnTo>
                  <a:pt x="0" y="170687"/>
                </a:lnTo>
                <a:lnTo>
                  <a:pt x="0" y="179832"/>
                </a:lnTo>
                <a:lnTo>
                  <a:pt x="152018" y="348741"/>
                </a:lnTo>
                <a:lnTo>
                  <a:pt x="156463" y="350520"/>
                </a:lnTo>
                <a:lnTo>
                  <a:pt x="256666" y="350520"/>
                </a:lnTo>
                <a:lnTo>
                  <a:pt x="262889" y="350520"/>
                </a:lnTo>
                <a:lnTo>
                  <a:pt x="268351" y="346837"/>
                </a:lnTo>
                <a:lnTo>
                  <a:pt x="271017" y="341375"/>
                </a:lnTo>
                <a:lnTo>
                  <a:pt x="273558" y="335534"/>
                </a:lnTo>
                <a:lnTo>
                  <a:pt x="272795" y="328929"/>
                </a:lnTo>
                <a:lnTo>
                  <a:pt x="134365" y="175133"/>
                </a:lnTo>
                <a:lnTo>
                  <a:pt x="272795" y="21589"/>
                </a:lnTo>
                <a:lnTo>
                  <a:pt x="273558" y="14986"/>
                </a:lnTo>
                <a:lnTo>
                  <a:pt x="271017" y="9144"/>
                </a:lnTo>
                <a:lnTo>
                  <a:pt x="268351" y="3683"/>
                </a:lnTo>
                <a:lnTo>
                  <a:pt x="262889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8363" y="3152775"/>
            <a:ext cx="3113532" cy="5779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753995" cy="6858000"/>
          </a:xfrm>
          <a:custGeom>
            <a:avLst/>
            <a:gdLst/>
            <a:ahLst/>
            <a:cxnLst/>
            <a:rect l="l" t="t" r="r" b="b"/>
            <a:pathLst>
              <a:path w="2753995" h="6858000">
                <a:moveTo>
                  <a:pt x="2753791" y="6858000"/>
                </a:moveTo>
                <a:lnTo>
                  <a:pt x="2753791" y="0"/>
                </a:lnTo>
                <a:lnTo>
                  <a:pt x="0" y="0"/>
                </a:lnTo>
                <a:lnTo>
                  <a:pt x="0" y="6858000"/>
                </a:lnTo>
                <a:lnTo>
                  <a:pt x="2753791" y="6858000"/>
                </a:lnTo>
                <a:close/>
              </a:path>
            </a:pathLst>
          </a:custGeom>
          <a:solidFill>
            <a:srgbClr val="242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99948" y="688085"/>
            <a:ext cx="136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610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5" name="object 5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0304" y="1478026"/>
            <a:ext cx="149288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Marco </a:t>
            </a: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normativo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61765" y="689609"/>
            <a:ext cx="7516495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001F5F"/>
                </a:solidFill>
                <a:latin typeface="Cambria"/>
                <a:cs typeface="Cambria"/>
              </a:rPr>
              <a:t>Ley</a:t>
            </a:r>
            <a:r>
              <a:rPr sz="2100" b="1" spc="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2100" b="1" spc="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mbria"/>
                <a:cs typeface="Cambria"/>
              </a:rPr>
              <a:t>Policía</a:t>
            </a:r>
            <a:r>
              <a:rPr sz="21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spc="-10" dirty="0">
                <a:solidFill>
                  <a:srgbClr val="001F5F"/>
                </a:solidFill>
                <a:latin typeface="Cambria"/>
                <a:cs typeface="Cambria"/>
              </a:rPr>
              <a:t>Sanitaria</a:t>
            </a:r>
            <a:r>
              <a:rPr sz="21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spc="-35" dirty="0">
                <a:solidFill>
                  <a:srgbClr val="001F5F"/>
                </a:solidFill>
                <a:latin typeface="Cambria"/>
                <a:cs typeface="Cambria"/>
              </a:rPr>
              <a:t>3959</a:t>
            </a:r>
            <a:r>
              <a:rPr sz="2100" spc="-35" dirty="0">
                <a:solidFill>
                  <a:srgbClr val="001F5F"/>
                </a:solidFill>
                <a:latin typeface="Georgia"/>
                <a:cs typeface="Georgia"/>
              </a:rPr>
              <a:t>.</a:t>
            </a:r>
            <a:r>
              <a:rPr sz="2100" spc="-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Prevé</a:t>
            </a:r>
            <a:r>
              <a:rPr sz="2100" spc="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2100" spc="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defensa</a:t>
            </a:r>
            <a:r>
              <a:rPr sz="2100" spc="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25" dirty="0">
                <a:solidFill>
                  <a:srgbClr val="001F5F"/>
                </a:solidFill>
                <a:latin typeface="Georgia"/>
                <a:cs typeface="Georgia"/>
              </a:rPr>
              <a:t>los</a:t>
            </a:r>
            <a:r>
              <a:rPr sz="2100" spc="45" dirty="0">
                <a:solidFill>
                  <a:srgbClr val="001F5F"/>
                </a:solidFill>
                <a:latin typeface="Georgia"/>
                <a:cs typeface="Georgia"/>
              </a:rPr>
              <a:t> ganados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en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el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territorio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2100" spc="1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República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contra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invasión</a:t>
            </a:r>
            <a:r>
              <a:rPr sz="21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enfermedades</a:t>
            </a:r>
            <a:r>
              <a:rPr sz="2100" b="1" spc="12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contagiosas</a:t>
            </a:r>
            <a:r>
              <a:rPr sz="2100" b="1" spc="13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exóticas</a:t>
            </a:r>
            <a:r>
              <a:rPr sz="2100" b="1" spc="114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y</a:t>
            </a:r>
            <a:r>
              <a:rPr sz="2100" b="1" spc="16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la</a:t>
            </a:r>
            <a:r>
              <a:rPr sz="2100" b="1" spc="13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acción</a:t>
            </a:r>
            <a:r>
              <a:rPr sz="2100" b="1" spc="12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contra</a:t>
            </a:r>
            <a:r>
              <a:rPr sz="2100" b="1" spc="12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spc="-25" dirty="0">
                <a:solidFill>
                  <a:srgbClr val="B1B5DE"/>
                </a:solidFill>
                <a:latin typeface="Cambria"/>
                <a:cs typeface="Cambria"/>
              </a:rPr>
              <a:t>las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epizootias</a:t>
            </a:r>
            <a:r>
              <a:rPr sz="2100" b="1" spc="9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ya</a:t>
            </a:r>
            <a:r>
              <a:rPr sz="2100" spc="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0" dirty="0">
                <a:solidFill>
                  <a:srgbClr val="001F5F"/>
                </a:solidFill>
                <a:latin typeface="Georgia"/>
                <a:cs typeface="Georgia"/>
              </a:rPr>
              <a:t>existentes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 en</a:t>
            </a:r>
            <a:r>
              <a:rPr sz="2100" spc="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el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Georgia"/>
                <a:cs typeface="Georgia"/>
              </a:rPr>
              <a:t>país.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61765" y="2290064"/>
            <a:ext cx="7449820" cy="3547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Establece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21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0" dirty="0">
                <a:solidFill>
                  <a:srgbClr val="001F5F"/>
                </a:solidFill>
                <a:latin typeface="Georgia"/>
                <a:cs typeface="Georgia"/>
              </a:rPr>
              <a:t>todo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propietario</a:t>
            </a:r>
            <a:r>
              <a:rPr sz="21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90" dirty="0">
                <a:solidFill>
                  <a:srgbClr val="001F5F"/>
                </a:solidFill>
                <a:latin typeface="Georgia"/>
                <a:cs typeface="Georgia"/>
              </a:rPr>
              <a:t>o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persona</a:t>
            </a:r>
            <a:r>
              <a:rPr sz="21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21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Georgia"/>
                <a:cs typeface="Georgia"/>
              </a:rPr>
              <a:t>cualquier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manera</a:t>
            </a:r>
            <a:r>
              <a:rPr sz="21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0" dirty="0">
                <a:solidFill>
                  <a:srgbClr val="001F5F"/>
                </a:solidFill>
                <a:latin typeface="Georgia"/>
                <a:cs typeface="Georgia"/>
              </a:rPr>
              <a:t>tenga</a:t>
            </a:r>
            <a:r>
              <a:rPr sz="2100" spc="1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21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su</a:t>
            </a:r>
            <a:r>
              <a:rPr sz="21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cargo</a:t>
            </a:r>
            <a:r>
              <a:rPr sz="21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el</a:t>
            </a:r>
            <a:r>
              <a:rPr sz="2100" spc="1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cuidado</a:t>
            </a:r>
            <a:r>
              <a:rPr sz="2100" spc="1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90" dirty="0">
                <a:solidFill>
                  <a:srgbClr val="001F5F"/>
                </a:solidFill>
                <a:latin typeface="Georgia"/>
                <a:cs typeface="Georgia"/>
              </a:rPr>
              <a:t>o</a:t>
            </a:r>
            <a:r>
              <a:rPr sz="21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asistencia</a:t>
            </a:r>
            <a:r>
              <a:rPr sz="21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Georgia"/>
                <a:cs typeface="Georgia"/>
              </a:rPr>
              <a:t>animales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atacados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por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5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2100" spc="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contagiosas</a:t>
            </a:r>
            <a:r>
              <a:rPr sz="2100" spc="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90" dirty="0">
                <a:solidFill>
                  <a:srgbClr val="001F5F"/>
                </a:solidFill>
                <a:latin typeface="Georgia"/>
                <a:cs typeface="Georgia"/>
              </a:rPr>
              <a:t>o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sospechosos</a:t>
            </a:r>
            <a:r>
              <a:rPr sz="2100" spc="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tenerlas,</a:t>
            </a:r>
            <a:r>
              <a:rPr sz="2100" spc="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está</a:t>
            </a:r>
            <a:r>
              <a:rPr sz="2100" b="1" spc="8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obligado</a:t>
            </a:r>
            <a:r>
              <a:rPr sz="2100" b="1" spc="7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a</a:t>
            </a:r>
            <a:r>
              <a:rPr sz="2100" b="1" spc="10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declarar</a:t>
            </a:r>
            <a:r>
              <a:rPr sz="2100" b="1" spc="8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B1B5DE"/>
                </a:solidFill>
                <a:latin typeface="Cambria"/>
                <a:cs typeface="Cambria"/>
              </a:rPr>
              <a:t>inmediatamente</a:t>
            </a:r>
            <a:r>
              <a:rPr sz="2100" b="1" spc="9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2100" spc="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25" dirty="0">
                <a:solidFill>
                  <a:srgbClr val="001F5F"/>
                </a:solidFill>
                <a:latin typeface="Georgia"/>
                <a:cs typeface="Georgia"/>
              </a:rPr>
              <a:t>la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autoridad</a:t>
            </a:r>
            <a:r>
              <a:rPr sz="2100" spc="1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local</a:t>
            </a:r>
            <a:r>
              <a:rPr sz="2100" spc="2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5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2100" spc="2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los</a:t>
            </a:r>
            <a:r>
              <a:rPr sz="2100" spc="2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0" dirty="0">
                <a:solidFill>
                  <a:srgbClr val="001F5F"/>
                </a:solidFill>
                <a:latin typeface="Georgia"/>
                <a:cs typeface="Georgia"/>
              </a:rPr>
              <a:t>reglamentos</a:t>
            </a:r>
            <a:r>
              <a:rPr sz="2100" spc="2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sanitarios</a:t>
            </a:r>
            <a:r>
              <a:rPr sz="2100" spc="2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45" dirty="0">
                <a:solidFill>
                  <a:srgbClr val="001F5F"/>
                </a:solidFill>
                <a:latin typeface="Georgia"/>
                <a:cs typeface="Georgia"/>
              </a:rPr>
              <a:t>determinen</a:t>
            </a:r>
            <a:endParaRPr sz="21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100">
              <a:latin typeface="Georgia"/>
              <a:cs typeface="Georgia"/>
            </a:endParaRPr>
          </a:p>
          <a:p>
            <a:pPr marL="12700" marR="41275">
              <a:lnSpc>
                <a:spcPct val="100000"/>
              </a:lnSpc>
            </a:pPr>
            <a:r>
              <a:rPr sz="2100" b="1" dirty="0">
                <a:solidFill>
                  <a:srgbClr val="001F5F"/>
                </a:solidFill>
                <a:latin typeface="Cambria"/>
                <a:cs typeface="Cambria"/>
              </a:rPr>
              <a:t>Resolución</a:t>
            </a:r>
            <a:r>
              <a:rPr sz="2100" b="1" spc="1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mbria"/>
                <a:cs typeface="Cambria"/>
              </a:rPr>
              <a:t>Senasa</a:t>
            </a:r>
            <a:r>
              <a:rPr sz="2100" b="1" spc="1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b="1" spc="-55" dirty="0">
                <a:solidFill>
                  <a:srgbClr val="001F5F"/>
                </a:solidFill>
                <a:latin typeface="Cambria"/>
                <a:cs typeface="Cambria"/>
              </a:rPr>
              <a:t>N°153/2021.</a:t>
            </a:r>
            <a:r>
              <a:rPr sz="2100" b="1" spc="1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Sistema</a:t>
            </a:r>
            <a:r>
              <a:rPr sz="21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Nacional</a:t>
            </a:r>
            <a:r>
              <a:rPr sz="21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Vigilancia</a:t>
            </a:r>
            <a:r>
              <a:rPr sz="2100" spc="2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Epidemiológica</a:t>
            </a:r>
            <a:r>
              <a:rPr sz="2100" spc="1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5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2100" spc="1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animales.</a:t>
            </a:r>
            <a:r>
              <a:rPr sz="21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Georgia"/>
                <a:cs typeface="Georgia"/>
              </a:rPr>
              <a:t>Listas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síndromes</a:t>
            </a:r>
            <a:r>
              <a:rPr sz="2100" spc="2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y</a:t>
            </a:r>
            <a:r>
              <a:rPr sz="2100" spc="2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2100" spc="1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notificables</a:t>
            </a:r>
            <a:r>
              <a:rPr sz="2100" spc="2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60" dirty="0">
                <a:solidFill>
                  <a:srgbClr val="001F5F"/>
                </a:solidFill>
                <a:latin typeface="Georgia"/>
                <a:cs typeface="Georgia"/>
              </a:rPr>
              <a:t>y</a:t>
            </a:r>
            <a:r>
              <a:rPr sz="2100" spc="2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45" dirty="0">
                <a:solidFill>
                  <a:srgbClr val="001F5F"/>
                </a:solidFill>
                <a:latin typeface="Georgia"/>
                <a:cs typeface="Georgia"/>
              </a:rPr>
              <a:t>reportables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(caso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individual</a:t>
            </a:r>
            <a:r>
              <a:rPr sz="21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90" dirty="0">
                <a:solidFill>
                  <a:srgbClr val="001F5F"/>
                </a:solidFill>
                <a:latin typeface="Georgia"/>
                <a:cs typeface="Georgia"/>
              </a:rPr>
              <a:t>o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75" dirty="0">
                <a:solidFill>
                  <a:srgbClr val="001F5F"/>
                </a:solidFill>
                <a:latin typeface="Georgia"/>
                <a:cs typeface="Georgia"/>
              </a:rPr>
              <a:t>caso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dirty="0">
                <a:solidFill>
                  <a:srgbClr val="001F5F"/>
                </a:solidFill>
                <a:latin typeface="Georgia"/>
                <a:cs typeface="Georgia"/>
              </a:rPr>
              <a:t>agrupado),</a:t>
            </a:r>
            <a:r>
              <a:rPr sz="2100" spc="1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50" dirty="0">
                <a:solidFill>
                  <a:srgbClr val="001F5F"/>
                </a:solidFill>
                <a:latin typeface="Georgia"/>
                <a:cs typeface="Georgia"/>
              </a:rPr>
              <a:t>tiempo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8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21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45" dirty="0">
                <a:solidFill>
                  <a:srgbClr val="001F5F"/>
                </a:solidFill>
                <a:latin typeface="Georgia"/>
                <a:cs typeface="Georgia"/>
              </a:rPr>
              <a:t>notificación</a:t>
            </a:r>
            <a:r>
              <a:rPr sz="21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100" spc="10" dirty="0">
                <a:solidFill>
                  <a:srgbClr val="001F5F"/>
                </a:solidFill>
                <a:latin typeface="Georgia"/>
                <a:cs typeface="Georgia"/>
              </a:rPr>
              <a:t>y </a:t>
            </a:r>
            <a:r>
              <a:rPr sz="2100" spc="35" dirty="0">
                <a:solidFill>
                  <a:srgbClr val="001F5F"/>
                </a:solidFill>
                <a:latin typeface="Georgia"/>
                <a:cs typeface="Georgia"/>
              </a:rPr>
              <a:t>atención.</a:t>
            </a:r>
            <a:endParaRPr sz="21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36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610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0304" y="1478026"/>
            <a:ext cx="149288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FFFF"/>
                </a:solidFill>
              </a:rPr>
              <a:t>Marco </a:t>
            </a:r>
            <a:r>
              <a:rPr sz="2400" spc="-20" dirty="0">
                <a:solidFill>
                  <a:srgbClr val="FFFFFF"/>
                </a:solidFill>
              </a:rPr>
              <a:t>normativo</a:t>
            </a:r>
            <a:endParaRPr sz="240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3088" y="163550"/>
            <a:ext cx="7775102" cy="530176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419347" y="5497710"/>
            <a:ext cx="7346315" cy="12452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400" b="1" dirty="0">
                <a:solidFill>
                  <a:srgbClr val="001F5F"/>
                </a:solidFill>
                <a:latin typeface="Cambria"/>
                <a:cs typeface="Cambria"/>
              </a:rPr>
              <a:t>CRITERIOS</a:t>
            </a:r>
            <a:r>
              <a:rPr sz="1400" b="1" spc="1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1400" b="1" spc="2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001F5F"/>
                </a:solidFill>
                <a:latin typeface="Cambria"/>
                <a:cs typeface="Cambria"/>
              </a:rPr>
              <a:t>INCLUSIÓN</a:t>
            </a:r>
            <a:endParaRPr sz="1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transfronterizas.</a:t>
            </a:r>
            <a:endParaRPr sz="14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65" dirty="0">
                <a:solidFill>
                  <a:srgbClr val="001F5F"/>
                </a:solidFill>
                <a:latin typeface="Georgia"/>
                <a:cs typeface="Georgia"/>
              </a:rPr>
              <a:t>con</a:t>
            </a:r>
            <a:r>
              <a:rPr sz="1400" spc="1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estatus</a:t>
            </a:r>
            <a:r>
              <a:rPr sz="14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oficial</a:t>
            </a:r>
            <a:r>
              <a:rPr sz="14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4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4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Organización</a:t>
            </a:r>
            <a:r>
              <a:rPr sz="14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Mundial</a:t>
            </a:r>
            <a:r>
              <a:rPr sz="14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4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Sanidad</a:t>
            </a:r>
            <a:r>
              <a:rPr sz="14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Animal</a:t>
            </a:r>
            <a:r>
              <a:rPr sz="14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(OMSA).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exóticas.</a:t>
            </a:r>
            <a:endParaRPr sz="1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prevalentes</a:t>
            </a:r>
            <a:r>
              <a:rPr sz="1400" spc="2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1400" spc="2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requieren</a:t>
            </a:r>
            <a:r>
              <a:rPr sz="1400" spc="2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intervención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inmediata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del</a:t>
            </a:r>
            <a:r>
              <a:rPr sz="1400" spc="2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Senasa.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9615" y="2477515"/>
            <a:ext cx="1979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marR="5080" indent="-33083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Resolución</a:t>
            </a:r>
            <a:r>
              <a:rPr sz="1800" spc="28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Senasa </a:t>
            </a: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FFFFFF"/>
                </a:solidFill>
                <a:latin typeface="Arial MT"/>
                <a:cs typeface="Arial MT"/>
              </a:rPr>
              <a:t>°</a:t>
            </a:r>
            <a:r>
              <a:rPr sz="18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153/2021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2753995" cy="6858000"/>
            <a:chOff x="0" y="0"/>
            <a:chExt cx="2753995" cy="6858000"/>
          </a:xfrm>
        </p:grpSpPr>
        <p:sp>
          <p:nvSpPr>
            <p:cNvPr id="3" name="object 3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29615" y="688085"/>
            <a:ext cx="1979930" cy="236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2905">
              <a:lnSpc>
                <a:spcPct val="100000"/>
              </a:lnSpc>
              <a:spcBef>
                <a:spcPts val="100"/>
              </a:spcBef>
            </a:pPr>
            <a:r>
              <a:rPr sz="2400" b="1" spc="-610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400">
              <a:latin typeface="Cambria"/>
              <a:cs typeface="Cambria"/>
            </a:endParaRPr>
          </a:p>
          <a:p>
            <a:pPr marL="182880" marR="321310">
              <a:lnSpc>
                <a:spcPct val="100000"/>
              </a:lnSpc>
            </a:pP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Marco </a:t>
            </a: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normativo</a:t>
            </a:r>
            <a:endParaRPr sz="2400">
              <a:latin typeface="Cambria"/>
              <a:cs typeface="Cambria"/>
            </a:endParaRPr>
          </a:p>
          <a:p>
            <a:pPr marL="342900" marR="5080" indent="-330835">
              <a:lnSpc>
                <a:spcPct val="100000"/>
              </a:lnSpc>
              <a:spcBef>
                <a:spcPts val="211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Resolución</a:t>
            </a:r>
            <a:r>
              <a:rPr sz="1800" spc="28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Senasa </a:t>
            </a: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FFFFFF"/>
                </a:solidFill>
                <a:latin typeface="Arial MT"/>
                <a:cs typeface="Arial MT"/>
              </a:rPr>
              <a:t>°</a:t>
            </a:r>
            <a:r>
              <a:rPr sz="18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153/2021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19347" y="5497710"/>
            <a:ext cx="7346315" cy="12452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400" b="1" dirty="0">
                <a:solidFill>
                  <a:srgbClr val="001F5F"/>
                </a:solidFill>
                <a:latin typeface="Cambria"/>
                <a:cs typeface="Cambria"/>
              </a:rPr>
              <a:t>CRITERIOS</a:t>
            </a:r>
            <a:r>
              <a:rPr sz="1400" b="1" spc="1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1400" b="1" spc="2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001F5F"/>
                </a:solidFill>
                <a:latin typeface="Cambria"/>
                <a:cs typeface="Cambria"/>
              </a:rPr>
              <a:t>INCLUSIÓN</a:t>
            </a:r>
            <a:endParaRPr sz="1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transfronterizas.</a:t>
            </a:r>
            <a:endParaRPr sz="14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65" dirty="0">
                <a:solidFill>
                  <a:srgbClr val="001F5F"/>
                </a:solidFill>
                <a:latin typeface="Georgia"/>
                <a:cs typeface="Georgia"/>
              </a:rPr>
              <a:t>con</a:t>
            </a:r>
            <a:r>
              <a:rPr sz="1400" spc="1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estatus</a:t>
            </a:r>
            <a:r>
              <a:rPr sz="14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oficial</a:t>
            </a:r>
            <a:r>
              <a:rPr sz="14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4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4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Organización</a:t>
            </a:r>
            <a:r>
              <a:rPr sz="14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Mundial</a:t>
            </a:r>
            <a:r>
              <a:rPr sz="14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4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Sanidad</a:t>
            </a:r>
            <a:r>
              <a:rPr sz="14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Animal</a:t>
            </a:r>
            <a:r>
              <a:rPr sz="14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(OMSA).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exóticas.</a:t>
            </a:r>
            <a:endParaRPr sz="1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prevalentes</a:t>
            </a:r>
            <a:r>
              <a:rPr sz="1400" spc="2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1400" spc="2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requieren</a:t>
            </a:r>
            <a:r>
              <a:rPr sz="1400" spc="2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intervención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inmediata</a:t>
            </a:r>
            <a:r>
              <a:rPr sz="14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10" dirty="0">
                <a:solidFill>
                  <a:srgbClr val="001F5F"/>
                </a:solidFill>
                <a:latin typeface="Georgia"/>
                <a:cs typeface="Georgia"/>
              </a:rPr>
              <a:t>del</a:t>
            </a:r>
            <a:r>
              <a:rPr sz="1400" spc="2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Senasa.</a:t>
            </a:r>
            <a:endParaRPr sz="1400">
              <a:latin typeface="Georgia"/>
              <a:cs typeface="Georgi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37467" y="1009650"/>
            <a:ext cx="5368354" cy="439254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Pequeños</a:t>
            </a:r>
            <a:r>
              <a:rPr spc="65" dirty="0"/>
              <a:t> </a:t>
            </a:r>
            <a:r>
              <a:rPr dirty="0"/>
              <a:t>Rumiantes</a:t>
            </a:r>
            <a:r>
              <a:rPr spc="55" dirty="0"/>
              <a:t> </a:t>
            </a:r>
            <a:r>
              <a:rPr dirty="0"/>
              <a:t>(ovinos-</a:t>
            </a:r>
            <a:r>
              <a:rPr spc="50" dirty="0"/>
              <a:t> </a:t>
            </a:r>
            <a:r>
              <a:rPr spc="-10" dirty="0"/>
              <a:t>caprinos)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62427" y="0"/>
            <a:ext cx="9530080" cy="6858000"/>
          </a:xfrm>
          <a:custGeom>
            <a:avLst/>
            <a:gdLst/>
            <a:ahLst/>
            <a:cxnLst/>
            <a:rect l="l" t="t" r="r" b="b"/>
            <a:pathLst>
              <a:path w="9530080" h="6858000">
                <a:moveTo>
                  <a:pt x="0" y="0"/>
                </a:moveTo>
                <a:lnTo>
                  <a:pt x="0" y="6858000"/>
                </a:lnTo>
                <a:lnTo>
                  <a:pt x="9529572" y="6858000"/>
                </a:lnTo>
                <a:lnTo>
                  <a:pt x="9529572" y="0"/>
                </a:lnTo>
                <a:lnTo>
                  <a:pt x="0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80735" y="4881448"/>
            <a:ext cx="4208780" cy="8820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72440" marR="5080" indent="-460375">
              <a:lnSpc>
                <a:spcPct val="100699"/>
              </a:lnSpc>
              <a:spcBef>
                <a:spcPts val="75"/>
              </a:spcBef>
            </a:pPr>
            <a:r>
              <a:rPr sz="2800" b="1" dirty="0">
                <a:solidFill>
                  <a:srgbClr val="FFFFFF"/>
                </a:solidFill>
                <a:latin typeface="Cambria"/>
                <a:cs typeface="Cambria"/>
              </a:rPr>
              <a:t>Notificación</a:t>
            </a:r>
            <a:r>
              <a:rPr sz="2800" b="1" spc="2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B1B5DE"/>
                </a:solidFill>
                <a:latin typeface="Cambria"/>
                <a:cs typeface="Cambria"/>
              </a:rPr>
              <a:t>obligatoria</a:t>
            </a:r>
            <a:r>
              <a:rPr sz="2800" b="1" spc="220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800" b="1" spc="-50" dirty="0">
                <a:solidFill>
                  <a:srgbClr val="B1B5DE"/>
                </a:solidFill>
                <a:latin typeface="Cambria"/>
                <a:cs typeface="Cambria"/>
              </a:rPr>
              <a:t>e </a:t>
            </a:r>
            <a:r>
              <a:rPr sz="2800" b="1" dirty="0">
                <a:solidFill>
                  <a:srgbClr val="B1B5DE"/>
                </a:solidFill>
                <a:latin typeface="Cambria"/>
                <a:cs typeface="Cambria"/>
              </a:rPr>
              <a:t>inmediata</a:t>
            </a:r>
            <a:r>
              <a:rPr sz="2800" b="1" spc="-85" dirty="0">
                <a:solidFill>
                  <a:srgbClr val="B1B5DE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mbria"/>
                <a:cs typeface="Cambria"/>
              </a:rPr>
              <a:t>al</a:t>
            </a:r>
            <a:r>
              <a:rPr sz="2800" b="1" spc="-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mbria"/>
                <a:cs typeface="Cambria"/>
              </a:rPr>
              <a:t>Senasa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53656" y="5899112"/>
            <a:ext cx="631825" cy="0"/>
          </a:xfrm>
          <a:custGeom>
            <a:avLst/>
            <a:gdLst/>
            <a:ahLst/>
            <a:cxnLst/>
            <a:rect l="l" t="t" r="r" b="b"/>
            <a:pathLst>
              <a:path w="631825">
                <a:moveTo>
                  <a:pt x="0" y="0"/>
                </a:moveTo>
                <a:lnTo>
                  <a:pt x="631571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6" name="object 6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242C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242C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282A4E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0304" y="1478026"/>
            <a:ext cx="15671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282A4E"/>
                </a:solidFill>
                <a:latin typeface="Cambria"/>
                <a:cs typeface="Cambria"/>
              </a:rPr>
              <a:t>Sistema</a:t>
            </a:r>
            <a:r>
              <a:rPr sz="2400" b="1" spc="120" dirty="0">
                <a:solidFill>
                  <a:srgbClr val="282A4E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282A4E"/>
                </a:solidFill>
                <a:latin typeface="Cambria"/>
                <a:cs typeface="Cambria"/>
              </a:rPr>
              <a:t>de </a:t>
            </a:r>
            <a:r>
              <a:rPr sz="2400" b="1" spc="-10" dirty="0">
                <a:solidFill>
                  <a:srgbClr val="282A4E"/>
                </a:solidFill>
                <a:latin typeface="Cambria"/>
                <a:cs typeface="Cambria"/>
              </a:rPr>
              <a:t>vigilancia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49649" y="2361437"/>
            <a:ext cx="7018020" cy="1717675"/>
          </a:xfrm>
          <a:custGeom>
            <a:avLst/>
            <a:gdLst/>
            <a:ahLst/>
            <a:cxnLst/>
            <a:rect l="l" t="t" r="r" b="b"/>
            <a:pathLst>
              <a:path w="7018020" h="1717675">
                <a:moveTo>
                  <a:pt x="1755076" y="863942"/>
                </a:moveTo>
                <a:lnTo>
                  <a:pt x="1749971" y="847394"/>
                </a:lnTo>
                <a:lnTo>
                  <a:pt x="1734693" y="832866"/>
                </a:lnTo>
                <a:lnTo>
                  <a:pt x="1647063" y="754761"/>
                </a:lnTo>
                <a:lnTo>
                  <a:pt x="1610004" y="717981"/>
                </a:lnTo>
                <a:lnTo>
                  <a:pt x="1579359" y="679208"/>
                </a:lnTo>
                <a:lnTo>
                  <a:pt x="1555254" y="638771"/>
                </a:lnTo>
                <a:lnTo>
                  <a:pt x="1537843" y="596988"/>
                </a:lnTo>
                <a:lnTo>
                  <a:pt x="1527289" y="554177"/>
                </a:lnTo>
                <a:lnTo>
                  <a:pt x="1523746" y="510667"/>
                </a:lnTo>
                <a:lnTo>
                  <a:pt x="1523746" y="10795"/>
                </a:lnTo>
                <a:lnTo>
                  <a:pt x="0" y="10795"/>
                </a:lnTo>
                <a:lnTo>
                  <a:pt x="0" y="1717167"/>
                </a:lnTo>
                <a:lnTo>
                  <a:pt x="1523746" y="1717167"/>
                </a:lnTo>
                <a:lnTo>
                  <a:pt x="1523746" y="1217307"/>
                </a:lnTo>
                <a:lnTo>
                  <a:pt x="1527289" y="1173784"/>
                </a:lnTo>
                <a:lnTo>
                  <a:pt x="1537843" y="1130960"/>
                </a:lnTo>
                <a:lnTo>
                  <a:pt x="1555254" y="1089152"/>
                </a:lnTo>
                <a:lnTo>
                  <a:pt x="1579359" y="1048715"/>
                </a:lnTo>
                <a:lnTo>
                  <a:pt x="1610004" y="1009954"/>
                </a:lnTo>
                <a:lnTo>
                  <a:pt x="1647063" y="973201"/>
                </a:lnTo>
                <a:lnTo>
                  <a:pt x="1734693" y="895096"/>
                </a:lnTo>
                <a:lnTo>
                  <a:pt x="1749971" y="880503"/>
                </a:lnTo>
                <a:lnTo>
                  <a:pt x="1755076" y="863942"/>
                </a:lnTo>
                <a:close/>
              </a:path>
              <a:path w="7018020" h="1717675">
                <a:moveTo>
                  <a:pt x="7017690" y="853249"/>
                </a:moveTo>
                <a:lnTo>
                  <a:pt x="7012406" y="836676"/>
                </a:lnTo>
                <a:lnTo>
                  <a:pt x="6996557" y="822071"/>
                </a:lnTo>
                <a:lnTo>
                  <a:pt x="6905752" y="744093"/>
                </a:lnTo>
                <a:lnTo>
                  <a:pt x="6867411" y="707301"/>
                </a:lnTo>
                <a:lnTo>
                  <a:pt x="6835686" y="668502"/>
                </a:lnTo>
                <a:lnTo>
                  <a:pt x="6810730" y="628040"/>
                </a:lnTo>
                <a:lnTo>
                  <a:pt x="6792722" y="586219"/>
                </a:lnTo>
                <a:lnTo>
                  <a:pt x="6781787" y="543394"/>
                </a:lnTo>
                <a:lnTo>
                  <a:pt x="6778117" y="499872"/>
                </a:lnTo>
                <a:lnTo>
                  <a:pt x="6778117" y="0"/>
                </a:lnTo>
                <a:lnTo>
                  <a:pt x="5200142" y="0"/>
                </a:lnTo>
                <a:lnTo>
                  <a:pt x="5200142" y="548386"/>
                </a:lnTo>
                <a:lnTo>
                  <a:pt x="5211635" y="590257"/>
                </a:lnTo>
                <a:lnTo>
                  <a:pt x="5229847" y="631050"/>
                </a:lnTo>
                <a:lnTo>
                  <a:pt x="5254625" y="670496"/>
                </a:lnTo>
                <a:lnTo>
                  <a:pt x="5285791" y="708279"/>
                </a:lnTo>
                <a:lnTo>
                  <a:pt x="5323205" y="744093"/>
                </a:lnTo>
                <a:lnTo>
                  <a:pt x="5414264" y="822071"/>
                </a:lnTo>
                <a:lnTo>
                  <a:pt x="5429974" y="836676"/>
                </a:lnTo>
                <a:lnTo>
                  <a:pt x="5435219" y="853249"/>
                </a:lnTo>
                <a:lnTo>
                  <a:pt x="5429974" y="869835"/>
                </a:lnTo>
                <a:lnTo>
                  <a:pt x="5414264" y="884428"/>
                </a:lnTo>
                <a:lnTo>
                  <a:pt x="5323205" y="962406"/>
                </a:lnTo>
                <a:lnTo>
                  <a:pt x="5285791" y="998194"/>
                </a:lnTo>
                <a:lnTo>
                  <a:pt x="5254625" y="1035977"/>
                </a:lnTo>
                <a:lnTo>
                  <a:pt x="5229847" y="1075448"/>
                </a:lnTo>
                <a:lnTo>
                  <a:pt x="5211635" y="1116317"/>
                </a:lnTo>
                <a:lnTo>
                  <a:pt x="5200142" y="1158240"/>
                </a:lnTo>
                <a:lnTo>
                  <a:pt x="5200142" y="1706499"/>
                </a:lnTo>
                <a:lnTo>
                  <a:pt x="6778371" y="1706499"/>
                </a:lnTo>
                <a:lnTo>
                  <a:pt x="6778371" y="1206627"/>
                </a:lnTo>
                <a:lnTo>
                  <a:pt x="6782041" y="1163104"/>
                </a:lnTo>
                <a:lnTo>
                  <a:pt x="6792963" y="1120254"/>
                </a:lnTo>
                <a:lnTo>
                  <a:pt x="6810959" y="1078420"/>
                </a:lnTo>
                <a:lnTo>
                  <a:pt x="6835864" y="1037945"/>
                </a:lnTo>
                <a:lnTo>
                  <a:pt x="6867512" y="999159"/>
                </a:lnTo>
                <a:lnTo>
                  <a:pt x="6905752" y="962406"/>
                </a:lnTo>
                <a:lnTo>
                  <a:pt x="6996557" y="884428"/>
                </a:lnTo>
                <a:lnTo>
                  <a:pt x="7012406" y="869835"/>
                </a:lnTo>
                <a:lnTo>
                  <a:pt x="7017690" y="85324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16600" y="1387855"/>
            <a:ext cx="2694305" cy="501015"/>
          </a:xfrm>
          <a:custGeom>
            <a:avLst/>
            <a:gdLst/>
            <a:ahLst/>
            <a:cxnLst/>
            <a:rect l="l" t="t" r="r" b="b"/>
            <a:pathLst>
              <a:path w="2694304" h="501014">
                <a:moveTo>
                  <a:pt x="2443733" y="0"/>
                </a:moveTo>
                <a:lnTo>
                  <a:pt x="0" y="0"/>
                </a:lnTo>
                <a:lnTo>
                  <a:pt x="0" y="500634"/>
                </a:lnTo>
                <a:lnTo>
                  <a:pt x="2443733" y="500634"/>
                </a:lnTo>
                <a:lnTo>
                  <a:pt x="2694051" y="250317"/>
                </a:lnTo>
                <a:lnTo>
                  <a:pt x="2443733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259195" y="1443304"/>
            <a:ext cx="15957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0" dirty="0">
                <a:solidFill>
                  <a:srgbClr val="282A4E"/>
                </a:solidFill>
              </a:rPr>
              <a:t>SENSORES</a:t>
            </a:r>
            <a:endParaRPr sz="2400"/>
          </a:p>
        </p:txBody>
      </p:sp>
      <p:sp>
        <p:nvSpPr>
          <p:cNvPr id="13" name="object 13"/>
          <p:cNvSpPr txBox="1"/>
          <p:nvPr/>
        </p:nvSpPr>
        <p:spPr>
          <a:xfrm>
            <a:off x="4286503" y="2663698"/>
            <a:ext cx="10775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001F5F"/>
                </a:solidFill>
                <a:latin typeface="Cambria"/>
                <a:cs typeface="Cambria"/>
              </a:rPr>
              <a:t>Autoridades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: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24020" y="3090418"/>
            <a:ext cx="120586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3040" indent="-132080">
              <a:lnSpc>
                <a:spcPct val="100000"/>
              </a:lnSpc>
              <a:spcBef>
                <a:spcPts val="105"/>
              </a:spcBef>
              <a:buChar char="-"/>
              <a:tabLst>
                <a:tab pos="193040" algn="l"/>
              </a:tabLst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Nacionales.</a:t>
            </a:r>
            <a:endParaRPr sz="1400">
              <a:latin typeface="Georgia"/>
              <a:cs typeface="Georgia"/>
            </a:endParaRPr>
          </a:p>
          <a:p>
            <a:pPr marL="144780" indent="-132080">
              <a:lnSpc>
                <a:spcPct val="100000"/>
              </a:lnSpc>
              <a:buChar char="-"/>
              <a:tabLst>
                <a:tab pos="144780" algn="l"/>
              </a:tabLst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Provinciales.</a:t>
            </a:r>
            <a:endParaRPr sz="1400">
              <a:latin typeface="Georgia"/>
              <a:cs typeface="Georgia"/>
            </a:endParaRPr>
          </a:p>
          <a:p>
            <a:pPr marL="146050" indent="-132080">
              <a:lnSpc>
                <a:spcPct val="100000"/>
              </a:lnSpc>
              <a:buChar char="-"/>
              <a:tabLst>
                <a:tab pos="146050" algn="l"/>
              </a:tabLst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Municipales.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91598" y="2727706"/>
            <a:ext cx="126555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Organismos profesionales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vinculados</a:t>
            </a:r>
            <a:r>
              <a:rPr sz="1400" spc="1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1400" spc="1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Georgia"/>
                <a:cs typeface="Georgia"/>
              </a:rPr>
              <a:t>la </a:t>
            </a:r>
            <a:r>
              <a:rPr sz="1400" dirty="0">
                <a:solidFill>
                  <a:srgbClr val="001F5F"/>
                </a:solidFill>
                <a:latin typeface="Georgia"/>
                <a:cs typeface="Georgia"/>
              </a:rPr>
              <a:t>fauna</a:t>
            </a:r>
            <a:r>
              <a:rPr sz="14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silvestre.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504048" y="2361438"/>
            <a:ext cx="1818005" cy="1706880"/>
          </a:xfrm>
          <a:custGeom>
            <a:avLst/>
            <a:gdLst/>
            <a:ahLst/>
            <a:cxnLst/>
            <a:rect l="l" t="t" r="r" b="b"/>
            <a:pathLst>
              <a:path w="1818004" h="1706879">
                <a:moveTo>
                  <a:pt x="1577848" y="0"/>
                </a:moveTo>
                <a:lnTo>
                  <a:pt x="0" y="0"/>
                </a:lnTo>
                <a:lnTo>
                  <a:pt x="0" y="548386"/>
                </a:lnTo>
                <a:lnTo>
                  <a:pt x="11494" y="590246"/>
                </a:lnTo>
                <a:lnTo>
                  <a:pt x="29711" y="631045"/>
                </a:lnTo>
                <a:lnTo>
                  <a:pt x="54489" y="670485"/>
                </a:lnTo>
                <a:lnTo>
                  <a:pt x="85660" y="708267"/>
                </a:lnTo>
                <a:lnTo>
                  <a:pt x="123062" y="744092"/>
                </a:lnTo>
                <a:lnTo>
                  <a:pt x="214122" y="822071"/>
                </a:lnTo>
                <a:lnTo>
                  <a:pt x="229766" y="836672"/>
                </a:lnTo>
                <a:lnTo>
                  <a:pt x="234981" y="853249"/>
                </a:lnTo>
                <a:lnTo>
                  <a:pt x="229766" y="869826"/>
                </a:lnTo>
                <a:lnTo>
                  <a:pt x="214122" y="884427"/>
                </a:lnTo>
                <a:lnTo>
                  <a:pt x="123062" y="962406"/>
                </a:lnTo>
                <a:lnTo>
                  <a:pt x="85660" y="998183"/>
                </a:lnTo>
                <a:lnTo>
                  <a:pt x="54489" y="1035966"/>
                </a:lnTo>
                <a:lnTo>
                  <a:pt x="29711" y="1075444"/>
                </a:lnTo>
                <a:lnTo>
                  <a:pt x="11494" y="1116305"/>
                </a:lnTo>
                <a:lnTo>
                  <a:pt x="0" y="1158239"/>
                </a:lnTo>
                <a:lnTo>
                  <a:pt x="0" y="1706499"/>
                </a:lnTo>
                <a:lnTo>
                  <a:pt x="1578228" y="1706499"/>
                </a:lnTo>
                <a:lnTo>
                  <a:pt x="1578228" y="1206627"/>
                </a:lnTo>
                <a:lnTo>
                  <a:pt x="1581905" y="1163101"/>
                </a:lnTo>
                <a:lnTo>
                  <a:pt x="1592824" y="1120252"/>
                </a:lnTo>
                <a:lnTo>
                  <a:pt x="1610820" y="1078420"/>
                </a:lnTo>
                <a:lnTo>
                  <a:pt x="1635727" y="1037942"/>
                </a:lnTo>
                <a:lnTo>
                  <a:pt x="1667378" y="999158"/>
                </a:lnTo>
                <a:lnTo>
                  <a:pt x="1705609" y="962406"/>
                </a:lnTo>
                <a:lnTo>
                  <a:pt x="1796415" y="884427"/>
                </a:lnTo>
                <a:lnTo>
                  <a:pt x="1812274" y="869826"/>
                </a:lnTo>
                <a:lnTo>
                  <a:pt x="1817560" y="853249"/>
                </a:lnTo>
                <a:lnTo>
                  <a:pt x="1812274" y="836672"/>
                </a:lnTo>
                <a:lnTo>
                  <a:pt x="1796415" y="822071"/>
                </a:lnTo>
                <a:lnTo>
                  <a:pt x="1705609" y="744092"/>
                </a:lnTo>
                <a:lnTo>
                  <a:pt x="1667262" y="707296"/>
                </a:lnTo>
                <a:lnTo>
                  <a:pt x="1635515" y="668499"/>
                </a:lnTo>
                <a:lnTo>
                  <a:pt x="1610534" y="628030"/>
                </a:lnTo>
                <a:lnTo>
                  <a:pt x="1592485" y="586217"/>
                </a:lnTo>
                <a:lnTo>
                  <a:pt x="1581535" y="543388"/>
                </a:lnTo>
                <a:lnTo>
                  <a:pt x="1577848" y="499872"/>
                </a:lnTo>
                <a:lnTo>
                  <a:pt x="15778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781670" y="2448306"/>
            <a:ext cx="11271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Laboratorios.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822818" y="2875026"/>
            <a:ext cx="104394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4780" marR="5080" indent="-132715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Veterinarios privados.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19186" y="3515055"/>
            <a:ext cx="125031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030">
              <a:lnSpc>
                <a:spcPct val="100000"/>
              </a:lnSpc>
              <a:spcBef>
                <a:spcPts val="105"/>
              </a:spcBef>
            </a:pPr>
            <a:r>
              <a:rPr sz="1400" spc="35" dirty="0">
                <a:solidFill>
                  <a:srgbClr val="001F5F"/>
                </a:solidFill>
                <a:latin typeface="Georgia"/>
                <a:cs typeface="Georgia"/>
              </a:rPr>
              <a:t>Productores</a:t>
            </a:r>
            <a:endParaRPr sz="1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agropecuarios.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760846" y="2372232"/>
            <a:ext cx="1818005" cy="1706880"/>
          </a:xfrm>
          <a:custGeom>
            <a:avLst/>
            <a:gdLst/>
            <a:ahLst/>
            <a:cxnLst/>
            <a:rect l="l" t="t" r="r" b="b"/>
            <a:pathLst>
              <a:path w="1818004" h="1706879">
                <a:moveTo>
                  <a:pt x="1577848" y="0"/>
                </a:moveTo>
                <a:lnTo>
                  <a:pt x="0" y="0"/>
                </a:lnTo>
                <a:lnTo>
                  <a:pt x="0" y="548258"/>
                </a:lnTo>
                <a:lnTo>
                  <a:pt x="11492" y="590119"/>
                </a:lnTo>
                <a:lnTo>
                  <a:pt x="29703" y="630918"/>
                </a:lnTo>
                <a:lnTo>
                  <a:pt x="54461" y="670358"/>
                </a:lnTo>
                <a:lnTo>
                  <a:pt x="85595" y="708140"/>
                </a:lnTo>
                <a:lnTo>
                  <a:pt x="122936" y="743965"/>
                </a:lnTo>
                <a:lnTo>
                  <a:pt x="214122" y="822070"/>
                </a:lnTo>
                <a:lnTo>
                  <a:pt x="229766" y="836598"/>
                </a:lnTo>
                <a:lnTo>
                  <a:pt x="234981" y="853138"/>
                </a:lnTo>
                <a:lnTo>
                  <a:pt x="229766" y="869701"/>
                </a:lnTo>
                <a:lnTo>
                  <a:pt x="214122" y="884301"/>
                </a:lnTo>
                <a:lnTo>
                  <a:pt x="122936" y="962405"/>
                </a:lnTo>
                <a:lnTo>
                  <a:pt x="85595" y="998182"/>
                </a:lnTo>
                <a:lnTo>
                  <a:pt x="54461" y="1035958"/>
                </a:lnTo>
                <a:lnTo>
                  <a:pt x="29703" y="1075416"/>
                </a:lnTo>
                <a:lnTo>
                  <a:pt x="11492" y="1116240"/>
                </a:lnTo>
                <a:lnTo>
                  <a:pt x="0" y="1158113"/>
                </a:lnTo>
                <a:lnTo>
                  <a:pt x="0" y="1706371"/>
                </a:lnTo>
                <a:lnTo>
                  <a:pt x="1578102" y="1706371"/>
                </a:lnTo>
                <a:lnTo>
                  <a:pt x="1578102" y="1206500"/>
                </a:lnTo>
                <a:lnTo>
                  <a:pt x="1581787" y="1162983"/>
                </a:lnTo>
                <a:lnTo>
                  <a:pt x="1592730" y="1120158"/>
                </a:lnTo>
                <a:lnTo>
                  <a:pt x="1610756" y="1078356"/>
                </a:lnTo>
                <a:lnTo>
                  <a:pt x="1635694" y="1037909"/>
                </a:lnTo>
                <a:lnTo>
                  <a:pt x="1667369" y="999148"/>
                </a:lnTo>
                <a:lnTo>
                  <a:pt x="1705609" y="962405"/>
                </a:lnTo>
                <a:lnTo>
                  <a:pt x="1796414" y="884301"/>
                </a:lnTo>
                <a:lnTo>
                  <a:pt x="1812202" y="869701"/>
                </a:lnTo>
                <a:lnTo>
                  <a:pt x="1817465" y="853138"/>
                </a:lnTo>
                <a:lnTo>
                  <a:pt x="1812202" y="836598"/>
                </a:lnTo>
                <a:lnTo>
                  <a:pt x="1796414" y="822070"/>
                </a:lnTo>
                <a:lnTo>
                  <a:pt x="1705609" y="743965"/>
                </a:lnTo>
                <a:lnTo>
                  <a:pt x="1667218" y="707178"/>
                </a:lnTo>
                <a:lnTo>
                  <a:pt x="1635458" y="668405"/>
                </a:lnTo>
                <a:lnTo>
                  <a:pt x="1610486" y="627967"/>
                </a:lnTo>
                <a:lnTo>
                  <a:pt x="1592457" y="586184"/>
                </a:lnTo>
                <a:lnTo>
                  <a:pt x="1581526" y="543379"/>
                </a:lnTo>
                <a:lnTo>
                  <a:pt x="1577848" y="499871"/>
                </a:lnTo>
                <a:lnTo>
                  <a:pt x="15778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002273" y="2663698"/>
            <a:ext cx="104394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4780" marR="5080" indent="-132715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Veterinarios privados.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8641" y="3303777"/>
            <a:ext cx="12503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99060">
              <a:lnSpc>
                <a:spcPct val="100000"/>
              </a:lnSpc>
              <a:spcBef>
                <a:spcPts val="105"/>
              </a:spcBef>
            </a:pPr>
            <a:r>
              <a:rPr sz="1400" spc="40" dirty="0">
                <a:solidFill>
                  <a:srgbClr val="001F5F"/>
                </a:solidFill>
                <a:latin typeface="Georgia"/>
                <a:cs typeface="Georgia"/>
              </a:rPr>
              <a:t>Productores </a:t>
            </a:r>
            <a:r>
              <a:rPr sz="1400" spc="-10" dirty="0">
                <a:solidFill>
                  <a:srgbClr val="001F5F"/>
                </a:solidFill>
                <a:latin typeface="Georgia"/>
                <a:cs typeface="Georgia"/>
              </a:rPr>
              <a:t>agropecuarios.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93716" y="4192270"/>
            <a:ext cx="5795645" cy="36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Cualquier</a:t>
            </a:r>
            <a:r>
              <a:rPr sz="1100" spc="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persona</a:t>
            </a:r>
            <a:r>
              <a:rPr sz="1100" spc="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que</a:t>
            </a:r>
            <a:r>
              <a:rPr sz="1100" spc="1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por</a:t>
            </a:r>
            <a:r>
              <a:rPr sz="1100" spc="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cualquier</a:t>
            </a:r>
            <a:r>
              <a:rPr sz="1100" spc="8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circunstancia</a:t>
            </a:r>
            <a:r>
              <a:rPr sz="1100" spc="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Georgia"/>
                <a:cs typeface="Georgia"/>
              </a:rPr>
              <a:t>detecte/sospeche</a:t>
            </a:r>
            <a:r>
              <a:rPr sz="1100" spc="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enfermedad</a:t>
            </a:r>
            <a:r>
              <a:rPr sz="1100" spc="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en</a:t>
            </a:r>
            <a:r>
              <a:rPr sz="1100" spc="8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Georgia"/>
                <a:cs typeface="Georgia"/>
              </a:rPr>
              <a:t>los</a:t>
            </a:r>
            <a:endParaRPr sz="11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animales</a:t>
            </a:r>
            <a:r>
              <a:rPr sz="1100" spc="9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100" spc="1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su</a:t>
            </a:r>
            <a:r>
              <a:rPr sz="1100" spc="1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cargo</a:t>
            </a:r>
            <a:r>
              <a:rPr sz="1100" spc="8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100" spc="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r>
              <a:rPr sz="1100" spc="10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vida</a:t>
            </a:r>
            <a:r>
              <a:rPr sz="1100" spc="1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silvestre.</a:t>
            </a:r>
            <a:r>
              <a:rPr sz="1100" spc="10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b="1" dirty="0">
                <a:solidFill>
                  <a:srgbClr val="FFFFFF"/>
                </a:solidFill>
                <a:latin typeface="Cambria"/>
                <a:cs typeface="Cambria"/>
              </a:rPr>
              <a:t>Resolución</a:t>
            </a:r>
            <a:r>
              <a:rPr sz="1100" b="1" spc="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100" b="1" dirty="0">
                <a:solidFill>
                  <a:srgbClr val="FFFFFF"/>
                </a:solidFill>
                <a:latin typeface="Cambria"/>
                <a:cs typeface="Cambria"/>
              </a:rPr>
              <a:t>Senasa</a:t>
            </a:r>
            <a:r>
              <a:rPr sz="1100" b="1" spc="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100" b="1" dirty="0">
                <a:solidFill>
                  <a:srgbClr val="FFFFFF"/>
                </a:solidFill>
                <a:latin typeface="Cambria"/>
                <a:cs typeface="Cambria"/>
              </a:rPr>
              <a:t>Nº</a:t>
            </a:r>
            <a:r>
              <a:rPr sz="1100" b="1" spc="114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mbria"/>
                <a:cs typeface="Cambria"/>
              </a:rPr>
              <a:t>153/2021.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6295" y="2477515"/>
            <a:ext cx="1766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82A4E"/>
                </a:solidFill>
                <a:latin typeface="Georgia"/>
                <a:cs typeface="Georgia"/>
              </a:rPr>
              <a:t>Vigilancia</a:t>
            </a:r>
            <a:r>
              <a:rPr sz="1800" spc="140" dirty="0">
                <a:solidFill>
                  <a:srgbClr val="282A4E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282A4E"/>
                </a:solidFill>
                <a:latin typeface="Georgia"/>
                <a:cs typeface="Georgia"/>
              </a:rPr>
              <a:t>pasiva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2753995" cy="6858000"/>
            <a:chOff x="0" y="0"/>
            <a:chExt cx="2753995" cy="6858000"/>
          </a:xfrm>
        </p:grpSpPr>
        <p:sp>
          <p:nvSpPr>
            <p:cNvPr id="3" name="object 3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0304" y="1478026"/>
            <a:ext cx="15671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</a:rPr>
              <a:t>Sistema</a:t>
            </a:r>
            <a:r>
              <a:rPr sz="2400" spc="120" dirty="0">
                <a:solidFill>
                  <a:srgbClr val="FFFFFF"/>
                </a:solidFill>
              </a:rPr>
              <a:t> </a:t>
            </a:r>
            <a:r>
              <a:rPr sz="2400" spc="-25" dirty="0">
                <a:solidFill>
                  <a:srgbClr val="FFFFFF"/>
                </a:solidFill>
              </a:rPr>
              <a:t>de </a:t>
            </a:r>
            <a:r>
              <a:rPr sz="2400" spc="-10" dirty="0">
                <a:solidFill>
                  <a:srgbClr val="FFFFFF"/>
                </a:solidFill>
              </a:rPr>
              <a:t>vigilancia</a:t>
            </a:r>
            <a:endParaRPr sz="2400"/>
          </a:p>
        </p:txBody>
      </p:sp>
      <p:sp>
        <p:nvSpPr>
          <p:cNvPr id="7" name="object 7"/>
          <p:cNvSpPr/>
          <p:nvPr/>
        </p:nvSpPr>
        <p:spPr>
          <a:xfrm>
            <a:off x="3683000" y="3131311"/>
            <a:ext cx="3657600" cy="1291590"/>
          </a:xfrm>
          <a:custGeom>
            <a:avLst/>
            <a:gdLst/>
            <a:ahLst/>
            <a:cxnLst/>
            <a:rect l="l" t="t" r="r" b="b"/>
            <a:pathLst>
              <a:path w="3657600" h="1291589">
                <a:moveTo>
                  <a:pt x="3657600" y="0"/>
                </a:moveTo>
                <a:lnTo>
                  <a:pt x="0" y="0"/>
                </a:lnTo>
                <a:lnTo>
                  <a:pt x="0" y="1291589"/>
                </a:lnTo>
                <a:lnTo>
                  <a:pt x="3657600" y="1291589"/>
                </a:lnTo>
                <a:lnTo>
                  <a:pt x="3657600" y="0"/>
                </a:lnTo>
                <a:close/>
              </a:path>
            </a:pathLst>
          </a:custGeom>
          <a:solidFill>
            <a:srgbClr val="A9AA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27950" y="3131185"/>
            <a:ext cx="2755900" cy="1292225"/>
          </a:xfrm>
          <a:custGeom>
            <a:avLst/>
            <a:gdLst/>
            <a:ahLst/>
            <a:cxnLst/>
            <a:rect l="l" t="t" r="r" b="b"/>
            <a:pathLst>
              <a:path w="2755900" h="1292225">
                <a:moveTo>
                  <a:pt x="2755900" y="0"/>
                </a:moveTo>
                <a:lnTo>
                  <a:pt x="0" y="0"/>
                </a:lnTo>
                <a:lnTo>
                  <a:pt x="0" y="1291716"/>
                </a:lnTo>
                <a:lnTo>
                  <a:pt x="2755900" y="1291716"/>
                </a:lnTo>
                <a:lnTo>
                  <a:pt x="2755900" y="0"/>
                </a:lnTo>
                <a:close/>
              </a:path>
            </a:pathLst>
          </a:custGeom>
          <a:solidFill>
            <a:srgbClr val="939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11800" y="1443608"/>
            <a:ext cx="3822700" cy="1291590"/>
          </a:xfrm>
          <a:prstGeom prst="rect">
            <a:avLst/>
          </a:prstGeom>
          <a:solidFill>
            <a:srgbClr val="282A4E"/>
          </a:solidFill>
        </p:spPr>
        <p:txBody>
          <a:bodyPr vert="horz" wrap="square" lIns="0" tIns="263525" rIns="0" bIns="0" rtlCol="0">
            <a:spAutoFit/>
          </a:bodyPr>
          <a:lstStyle/>
          <a:p>
            <a:pPr marL="832485" marR="430530" indent="-396875">
              <a:lnSpc>
                <a:spcPct val="100000"/>
              </a:lnSpc>
              <a:spcBef>
                <a:spcPts val="2075"/>
              </a:spcBef>
            </a:pP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Sistema</a:t>
            </a:r>
            <a:r>
              <a:rPr sz="2400" b="1" spc="10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de</a:t>
            </a:r>
            <a:r>
              <a:rPr sz="2400" b="1" spc="1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vigilancia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epidemiológica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83000" y="3131311"/>
            <a:ext cx="3657600" cy="1291590"/>
          </a:xfrm>
          <a:prstGeom prst="rect">
            <a:avLst/>
          </a:prstGeom>
        </p:spPr>
        <p:txBody>
          <a:bodyPr vert="horz" wrap="square" lIns="0" tIns="2178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14"/>
              </a:spcBef>
            </a:pPr>
            <a:r>
              <a:rPr sz="2000" b="1" spc="-10" dirty="0">
                <a:solidFill>
                  <a:srgbClr val="FFFFFF"/>
                </a:solidFill>
                <a:latin typeface="Cambria"/>
                <a:cs typeface="Cambria"/>
              </a:rPr>
              <a:t>Activa</a:t>
            </a:r>
            <a:endParaRPr sz="2000">
              <a:latin typeface="Cambria"/>
              <a:cs typeface="Cambria"/>
            </a:endParaRPr>
          </a:p>
          <a:p>
            <a:pPr marL="127000" marR="120650" algn="ct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Georgia"/>
                <a:cs typeface="Georgia"/>
              </a:rPr>
              <a:t>Busca</a:t>
            </a:r>
            <a:r>
              <a:rPr sz="2000" spc="2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FFFFFF"/>
                </a:solidFill>
                <a:latin typeface="Georgia"/>
                <a:cs typeface="Georgia"/>
              </a:rPr>
              <a:t>¨activamente¨</a:t>
            </a:r>
            <a:r>
              <a:rPr sz="2000" spc="2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Georgia"/>
                <a:cs typeface="Georgia"/>
              </a:rPr>
              <a:t>indicios </a:t>
            </a:r>
            <a:r>
              <a:rPr sz="2000" spc="80" dirty="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r>
              <a:rPr sz="2000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FFFFFF"/>
                </a:solidFill>
                <a:latin typeface="Georgia"/>
                <a:cs typeface="Georgia"/>
              </a:rPr>
              <a:t>la</a:t>
            </a:r>
            <a:r>
              <a:rPr sz="2000" spc="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Georgia"/>
                <a:cs typeface="Georgia"/>
              </a:rPr>
              <a:t>enfermedad.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27950" y="3131185"/>
            <a:ext cx="2755900" cy="1292225"/>
          </a:xfrm>
          <a:prstGeom prst="rect">
            <a:avLst/>
          </a:prstGeom>
        </p:spPr>
        <p:txBody>
          <a:bodyPr vert="horz" wrap="square" lIns="0" tIns="220979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739"/>
              </a:spcBef>
            </a:pPr>
            <a:r>
              <a:rPr sz="2000" b="1" spc="-10" dirty="0">
                <a:solidFill>
                  <a:srgbClr val="FFFFFF"/>
                </a:solidFill>
                <a:latin typeface="Cambria"/>
                <a:cs typeface="Cambria"/>
              </a:rPr>
              <a:t>Pasiva</a:t>
            </a:r>
            <a:endParaRPr sz="2000">
              <a:latin typeface="Cambria"/>
              <a:cs typeface="Cambria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2000" spc="50" dirty="0">
                <a:solidFill>
                  <a:srgbClr val="FFFFFF"/>
                </a:solidFill>
                <a:latin typeface="Georgia"/>
                <a:cs typeface="Georgia"/>
              </a:rPr>
              <a:t>Capta</a:t>
            </a:r>
            <a:r>
              <a:rPr sz="2000" spc="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Georgia"/>
                <a:cs typeface="Georgia"/>
              </a:rPr>
              <a:t>información.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19042" y="2988564"/>
            <a:ext cx="389255" cy="388620"/>
          </a:xfrm>
          <a:custGeom>
            <a:avLst/>
            <a:gdLst/>
            <a:ahLst/>
            <a:cxnLst/>
            <a:rect l="l" t="t" r="r" b="b"/>
            <a:pathLst>
              <a:path w="389254" h="388620">
                <a:moveTo>
                  <a:pt x="194310" y="0"/>
                </a:moveTo>
                <a:lnTo>
                  <a:pt x="149756" y="5131"/>
                </a:lnTo>
                <a:lnTo>
                  <a:pt x="108857" y="19749"/>
                </a:lnTo>
                <a:lnTo>
                  <a:pt x="72778" y="42687"/>
                </a:lnTo>
                <a:lnTo>
                  <a:pt x="42687" y="72778"/>
                </a:lnTo>
                <a:lnTo>
                  <a:pt x="19749" y="108857"/>
                </a:lnTo>
                <a:lnTo>
                  <a:pt x="5131" y="149756"/>
                </a:lnTo>
                <a:lnTo>
                  <a:pt x="0" y="194310"/>
                </a:lnTo>
                <a:lnTo>
                  <a:pt x="5131" y="238863"/>
                </a:lnTo>
                <a:lnTo>
                  <a:pt x="19749" y="279762"/>
                </a:lnTo>
                <a:lnTo>
                  <a:pt x="42687" y="315841"/>
                </a:lnTo>
                <a:lnTo>
                  <a:pt x="72778" y="345932"/>
                </a:lnTo>
                <a:lnTo>
                  <a:pt x="108857" y="368870"/>
                </a:lnTo>
                <a:lnTo>
                  <a:pt x="149756" y="383488"/>
                </a:lnTo>
                <a:lnTo>
                  <a:pt x="194310" y="388620"/>
                </a:lnTo>
                <a:lnTo>
                  <a:pt x="238910" y="383488"/>
                </a:lnTo>
                <a:lnTo>
                  <a:pt x="279843" y="368870"/>
                </a:lnTo>
                <a:lnTo>
                  <a:pt x="315944" y="345932"/>
                </a:lnTo>
                <a:lnTo>
                  <a:pt x="346049" y="315841"/>
                </a:lnTo>
                <a:lnTo>
                  <a:pt x="368994" y="279762"/>
                </a:lnTo>
                <a:lnTo>
                  <a:pt x="383614" y="238863"/>
                </a:lnTo>
                <a:lnTo>
                  <a:pt x="388747" y="194310"/>
                </a:lnTo>
                <a:lnTo>
                  <a:pt x="383614" y="149756"/>
                </a:lnTo>
                <a:lnTo>
                  <a:pt x="368994" y="108857"/>
                </a:lnTo>
                <a:lnTo>
                  <a:pt x="346049" y="72778"/>
                </a:lnTo>
                <a:lnTo>
                  <a:pt x="315944" y="42687"/>
                </a:lnTo>
                <a:lnTo>
                  <a:pt x="279843" y="19749"/>
                </a:lnTo>
                <a:lnTo>
                  <a:pt x="238910" y="5131"/>
                </a:lnTo>
                <a:lnTo>
                  <a:pt x="194310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69200" y="2988564"/>
            <a:ext cx="389255" cy="388620"/>
          </a:xfrm>
          <a:custGeom>
            <a:avLst/>
            <a:gdLst/>
            <a:ahLst/>
            <a:cxnLst/>
            <a:rect l="l" t="t" r="r" b="b"/>
            <a:pathLst>
              <a:path w="389254" h="388620">
                <a:moveTo>
                  <a:pt x="194309" y="0"/>
                </a:moveTo>
                <a:lnTo>
                  <a:pt x="149756" y="5131"/>
                </a:lnTo>
                <a:lnTo>
                  <a:pt x="108857" y="19749"/>
                </a:lnTo>
                <a:lnTo>
                  <a:pt x="72778" y="42687"/>
                </a:lnTo>
                <a:lnTo>
                  <a:pt x="42687" y="72778"/>
                </a:lnTo>
                <a:lnTo>
                  <a:pt x="19749" y="108857"/>
                </a:lnTo>
                <a:lnTo>
                  <a:pt x="5131" y="149756"/>
                </a:lnTo>
                <a:lnTo>
                  <a:pt x="0" y="194310"/>
                </a:lnTo>
                <a:lnTo>
                  <a:pt x="5131" y="238863"/>
                </a:lnTo>
                <a:lnTo>
                  <a:pt x="19749" y="279762"/>
                </a:lnTo>
                <a:lnTo>
                  <a:pt x="42687" y="315841"/>
                </a:lnTo>
                <a:lnTo>
                  <a:pt x="72778" y="345932"/>
                </a:lnTo>
                <a:lnTo>
                  <a:pt x="108857" y="368870"/>
                </a:lnTo>
                <a:lnTo>
                  <a:pt x="149756" y="383488"/>
                </a:lnTo>
                <a:lnTo>
                  <a:pt x="194309" y="388620"/>
                </a:lnTo>
                <a:lnTo>
                  <a:pt x="238910" y="383488"/>
                </a:lnTo>
                <a:lnTo>
                  <a:pt x="279843" y="368870"/>
                </a:lnTo>
                <a:lnTo>
                  <a:pt x="315944" y="345932"/>
                </a:lnTo>
                <a:lnTo>
                  <a:pt x="346049" y="315841"/>
                </a:lnTo>
                <a:lnTo>
                  <a:pt x="368994" y="279762"/>
                </a:lnTo>
                <a:lnTo>
                  <a:pt x="383614" y="238863"/>
                </a:lnTo>
                <a:lnTo>
                  <a:pt x="388747" y="194310"/>
                </a:lnTo>
                <a:lnTo>
                  <a:pt x="383614" y="149756"/>
                </a:lnTo>
                <a:lnTo>
                  <a:pt x="368994" y="108857"/>
                </a:lnTo>
                <a:lnTo>
                  <a:pt x="346049" y="72778"/>
                </a:lnTo>
                <a:lnTo>
                  <a:pt x="315944" y="42687"/>
                </a:lnTo>
                <a:lnTo>
                  <a:pt x="279843" y="19749"/>
                </a:lnTo>
                <a:lnTo>
                  <a:pt x="238910" y="5131"/>
                </a:lnTo>
                <a:lnTo>
                  <a:pt x="194309" y="0"/>
                </a:lnTo>
                <a:close/>
              </a:path>
            </a:pathLst>
          </a:custGeom>
          <a:solidFill>
            <a:srgbClr val="282A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36295" y="2477515"/>
            <a:ext cx="1766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Vigilancia</a:t>
            </a:r>
            <a:r>
              <a:rPr sz="1800" spc="1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pasiva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3178936" y="2449957"/>
            <a:ext cx="455295" cy="452120"/>
          </a:xfrm>
          <a:custGeom>
            <a:avLst/>
            <a:gdLst/>
            <a:ahLst/>
            <a:cxnLst/>
            <a:rect l="l" t="t" r="r" b="b"/>
            <a:pathLst>
              <a:path w="455295" h="452119">
                <a:moveTo>
                  <a:pt x="455167" y="0"/>
                </a:moveTo>
                <a:lnTo>
                  <a:pt x="75311" y="0"/>
                </a:lnTo>
                <a:lnTo>
                  <a:pt x="46023" y="5927"/>
                </a:lnTo>
                <a:lnTo>
                  <a:pt x="22082" y="22082"/>
                </a:lnTo>
                <a:lnTo>
                  <a:pt x="5927" y="46023"/>
                </a:lnTo>
                <a:lnTo>
                  <a:pt x="0" y="75310"/>
                </a:lnTo>
                <a:lnTo>
                  <a:pt x="0" y="451738"/>
                </a:lnTo>
                <a:lnTo>
                  <a:pt x="379857" y="451738"/>
                </a:lnTo>
                <a:lnTo>
                  <a:pt x="409144" y="445811"/>
                </a:lnTo>
                <a:lnTo>
                  <a:pt x="433085" y="429656"/>
                </a:lnTo>
                <a:lnTo>
                  <a:pt x="449240" y="405715"/>
                </a:lnTo>
                <a:lnTo>
                  <a:pt x="455167" y="376427"/>
                </a:lnTo>
                <a:lnTo>
                  <a:pt x="455167" y="0"/>
                </a:lnTo>
                <a:close/>
              </a:path>
            </a:pathLst>
          </a:custGeom>
          <a:solidFill>
            <a:srgbClr val="242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31411" y="1211071"/>
            <a:ext cx="795718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Es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un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elemento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clave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alerta</a:t>
            </a:r>
            <a:r>
              <a:rPr sz="1800" spc="1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temprana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0" dirty="0">
                <a:solidFill>
                  <a:srgbClr val="001F5F"/>
                </a:solidFill>
                <a:latin typeface="Georgia"/>
                <a:cs typeface="Georgia"/>
              </a:rPr>
              <a:t>y</a:t>
            </a:r>
            <a:r>
              <a:rPr sz="18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70" dirty="0">
                <a:solidFill>
                  <a:srgbClr val="001F5F"/>
                </a:solidFill>
                <a:latin typeface="Georgia"/>
                <a:cs typeface="Georgia"/>
              </a:rPr>
              <a:t>detección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80" dirty="0">
                <a:solidFill>
                  <a:srgbClr val="001F5F"/>
                </a:solidFill>
                <a:latin typeface="Georgia"/>
                <a:cs typeface="Georgia"/>
              </a:rPr>
              <a:t>precoz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40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endParaRPr sz="18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enfermedades,</a:t>
            </a:r>
            <a:r>
              <a:rPr sz="1800" spc="25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fundamentalmente</a:t>
            </a:r>
            <a:r>
              <a:rPr sz="1800" spc="2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2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aquellas</a:t>
            </a:r>
            <a:r>
              <a:rPr sz="1800" spc="2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exóticas,</a:t>
            </a:r>
            <a:r>
              <a:rPr sz="1800" spc="2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reemergentes,</a:t>
            </a:r>
            <a:r>
              <a:rPr sz="1800" spc="2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45" dirty="0">
                <a:solidFill>
                  <a:srgbClr val="001F5F"/>
                </a:solidFill>
                <a:latin typeface="Georgia"/>
                <a:cs typeface="Georgia"/>
              </a:rPr>
              <a:t>etc.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86429" y="1221358"/>
            <a:ext cx="447675" cy="448945"/>
          </a:xfrm>
          <a:custGeom>
            <a:avLst/>
            <a:gdLst/>
            <a:ahLst/>
            <a:cxnLst/>
            <a:rect l="l" t="t" r="r" b="b"/>
            <a:pathLst>
              <a:path w="447675" h="448944">
                <a:moveTo>
                  <a:pt x="447674" y="0"/>
                </a:moveTo>
                <a:lnTo>
                  <a:pt x="74548" y="0"/>
                </a:lnTo>
                <a:lnTo>
                  <a:pt x="45541" y="5861"/>
                </a:lnTo>
                <a:lnTo>
                  <a:pt x="21843" y="21843"/>
                </a:lnTo>
                <a:lnTo>
                  <a:pt x="5861" y="45541"/>
                </a:lnTo>
                <a:lnTo>
                  <a:pt x="0" y="74549"/>
                </a:lnTo>
                <a:lnTo>
                  <a:pt x="0" y="448437"/>
                </a:lnTo>
                <a:lnTo>
                  <a:pt x="372998" y="448437"/>
                </a:lnTo>
                <a:lnTo>
                  <a:pt x="402080" y="442573"/>
                </a:lnTo>
                <a:lnTo>
                  <a:pt x="425815" y="426577"/>
                </a:lnTo>
                <a:lnTo>
                  <a:pt x="441811" y="402842"/>
                </a:lnTo>
                <a:lnTo>
                  <a:pt x="447674" y="373761"/>
                </a:lnTo>
                <a:lnTo>
                  <a:pt x="447674" y="0"/>
                </a:lnTo>
                <a:close/>
              </a:path>
            </a:pathLst>
          </a:custGeom>
          <a:solidFill>
            <a:srgbClr val="A9AA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90238" y="1982851"/>
            <a:ext cx="6602730" cy="45720"/>
          </a:xfrm>
          <a:custGeom>
            <a:avLst/>
            <a:gdLst/>
            <a:ahLst/>
            <a:cxnLst/>
            <a:rect l="l" t="t" r="r" b="b"/>
            <a:pathLst>
              <a:path w="6602730" h="45719">
                <a:moveTo>
                  <a:pt x="6563106" y="0"/>
                </a:moveTo>
                <a:lnTo>
                  <a:pt x="39115" y="0"/>
                </a:lnTo>
                <a:lnTo>
                  <a:pt x="23842" y="1783"/>
                </a:lnTo>
                <a:lnTo>
                  <a:pt x="11414" y="6651"/>
                </a:lnTo>
                <a:lnTo>
                  <a:pt x="3057" y="13876"/>
                </a:lnTo>
                <a:lnTo>
                  <a:pt x="0" y="22733"/>
                </a:lnTo>
                <a:lnTo>
                  <a:pt x="3057" y="31682"/>
                </a:lnTo>
                <a:lnTo>
                  <a:pt x="11414" y="38989"/>
                </a:lnTo>
                <a:lnTo>
                  <a:pt x="23842" y="43914"/>
                </a:lnTo>
                <a:lnTo>
                  <a:pt x="39115" y="45720"/>
                </a:lnTo>
                <a:lnTo>
                  <a:pt x="6563106" y="45720"/>
                </a:lnTo>
                <a:lnTo>
                  <a:pt x="6578512" y="43914"/>
                </a:lnTo>
                <a:lnTo>
                  <a:pt x="6591109" y="38988"/>
                </a:lnTo>
                <a:lnTo>
                  <a:pt x="6599610" y="31682"/>
                </a:lnTo>
                <a:lnTo>
                  <a:pt x="6602730" y="22733"/>
                </a:lnTo>
                <a:lnTo>
                  <a:pt x="6599610" y="13876"/>
                </a:lnTo>
                <a:lnTo>
                  <a:pt x="6591109" y="6651"/>
                </a:lnTo>
                <a:lnTo>
                  <a:pt x="6578512" y="1783"/>
                </a:lnTo>
                <a:lnTo>
                  <a:pt x="6563106" y="0"/>
                </a:lnTo>
                <a:close/>
              </a:path>
            </a:pathLst>
          </a:custGeom>
          <a:solidFill>
            <a:srgbClr val="001F5F">
              <a:alpha val="2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931411" y="2393696"/>
            <a:ext cx="80479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Es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utilizado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para</a:t>
            </a:r>
            <a:r>
              <a:rPr sz="18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el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análisis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medidas</a:t>
            </a:r>
            <a:r>
              <a:rPr sz="18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0" dirty="0">
                <a:solidFill>
                  <a:srgbClr val="001F5F"/>
                </a:solidFill>
                <a:latin typeface="Georgia"/>
                <a:cs typeface="Georgia"/>
              </a:rPr>
              <a:t>y</a:t>
            </a:r>
            <a:r>
              <a:rPr sz="18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45" dirty="0">
                <a:solidFill>
                  <a:srgbClr val="001F5F"/>
                </a:solidFill>
                <a:latin typeface="Georgia"/>
                <a:cs typeface="Georgia"/>
              </a:rPr>
              <a:t>estrategias</a:t>
            </a:r>
            <a:r>
              <a:rPr sz="1800" spc="1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sanitarias</a:t>
            </a:r>
            <a:r>
              <a:rPr sz="18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tendientes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Georgia"/>
                <a:cs typeface="Georgia"/>
              </a:rPr>
              <a:t>al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r>
              <a:rPr sz="18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0" dirty="0">
                <a:solidFill>
                  <a:srgbClr val="001F5F"/>
                </a:solidFill>
                <a:latin typeface="Georgia"/>
                <a:cs typeface="Georgia"/>
              </a:rPr>
              <a:t>y</a:t>
            </a:r>
            <a:r>
              <a:rPr sz="18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800" spc="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erradicación</a:t>
            </a:r>
            <a:r>
              <a:rPr sz="1800" spc="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enfermedades.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31411" y="3644265"/>
            <a:ext cx="74510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Para</a:t>
            </a:r>
            <a:r>
              <a:rPr sz="1800" spc="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proveer</a:t>
            </a:r>
            <a:r>
              <a:rPr sz="1800" spc="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datos</a:t>
            </a:r>
            <a:r>
              <a:rPr sz="1800" spc="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relacionados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1800" spc="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las</a:t>
            </a:r>
            <a:r>
              <a:rPr sz="18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enfermedades</a:t>
            </a:r>
            <a:r>
              <a:rPr sz="18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animales</a:t>
            </a:r>
            <a:r>
              <a:rPr sz="1800" spc="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en</a:t>
            </a:r>
            <a:r>
              <a:rPr sz="18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Georgia"/>
                <a:cs typeface="Georgia"/>
              </a:rPr>
              <a:t>el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cumplimiento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las</a:t>
            </a:r>
            <a:r>
              <a:rPr sz="18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obligaciones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República</a:t>
            </a:r>
            <a:r>
              <a:rPr sz="18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Argentina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70" dirty="0">
                <a:solidFill>
                  <a:srgbClr val="001F5F"/>
                </a:solidFill>
                <a:latin typeface="Georgia"/>
                <a:cs typeface="Georgia"/>
              </a:rPr>
              <a:t>como</a:t>
            </a:r>
            <a:r>
              <a:rPr sz="18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Georgia"/>
                <a:cs typeface="Georgia"/>
              </a:rPr>
              <a:t>país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miembro</a:t>
            </a:r>
            <a:r>
              <a:rPr sz="1800" spc="1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8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Organización</a:t>
            </a:r>
            <a:r>
              <a:rPr sz="18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Mundial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Sanidad</a:t>
            </a:r>
            <a:r>
              <a:rPr sz="18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Animal</a:t>
            </a:r>
            <a:r>
              <a:rPr sz="1800" spc="1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(OMSA).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186429" y="3864990"/>
            <a:ext cx="447675" cy="437515"/>
          </a:xfrm>
          <a:custGeom>
            <a:avLst/>
            <a:gdLst/>
            <a:ahLst/>
            <a:cxnLst/>
            <a:rect l="l" t="t" r="r" b="b"/>
            <a:pathLst>
              <a:path w="447675" h="437514">
                <a:moveTo>
                  <a:pt x="447674" y="0"/>
                </a:moveTo>
                <a:lnTo>
                  <a:pt x="72897" y="0"/>
                </a:lnTo>
                <a:lnTo>
                  <a:pt x="44523" y="5728"/>
                </a:lnTo>
                <a:lnTo>
                  <a:pt x="21351" y="21351"/>
                </a:lnTo>
                <a:lnTo>
                  <a:pt x="5728" y="44523"/>
                </a:lnTo>
                <a:lnTo>
                  <a:pt x="0" y="72897"/>
                </a:lnTo>
                <a:lnTo>
                  <a:pt x="0" y="437260"/>
                </a:lnTo>
                <a:lnTo>
                  <a:pt x="374777" y="437260"/>
                </a:lnTo>
                <a:lnTo>
                  <a:pt x="403151" y="431532"/>
                </a:lnTo>
                <a:lnTo>
                  <a:pt x="426323" y="415909"/>
                </a:lnTo>
                <a:lnTo>
                  <a:pt x="441946" y="392737"/>
                </a:lnTo>
                <a:lnTo>
                  <a:pt x="447674" y="364362"/>
                </a:lnTo>
                <a:lnTo>
                  <a:pt x="447674" y="0"/>
                </a:lnTo>
                <a:close/>
              </a:path>
            </a:pathLst>
          </a:custGeom>
          <a:solidFill>
            <a:srgbClr val="A9AA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00304" y="1478026"/>
            <a:ext cx="15671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</a:rPr>
              <a:t>Sistema</a:t>
            </a:r>
            <a:r>
              <a:rPr sz="2400" spc="120" dirty="0">
                <a:solidFill>
                  <a:srgbClr val="FFFFFF"/>
                </a:solidFill>
              </a:rPr>
              <a:t> </a:t>
            </a:r>
            <a:r>
              <a:rPr sz="2400" spc="-25" dirty="0">
                <a:solidFill>
                  <a:srgbClr val="FFFFFF"/>
                </a:solidFill>
              </a:rPr>
              <a:t>de </a:t>
            </a:r>
            <a:r>
              <a:rPr sz="2400" spc="-10" dirty="0">
                <a:solidFill>
                  <a:srgbClr val="FFFFFF"/>
                </a:solidFill>
              </a:rPr>
              <a:t>vigilancia</a:t>
            </a:r>
            <a:endParaRPr sz="2400"/>
          </a:p>
        </p:txBody>
      </p:sp>
      <p:sp>
        <p:nvSpPr>
          <p:cNvPr id="14" name="object 14"/>
          <p:cNvSpPr/>
          <p:nvPr/>
        </p:nvSpPr>
        <p:spPr>
          <a:xfrm>
            <a:off x="4190238" y="3162300"/>
            <a:ext cx="6602730" cy="53975"/>
          </a:xfrm>
          <a:custGeom>
            <a:avLst/>
            <a:gdLst/>
            <a:ahLst/>
            <a:cxnLst/>
            <a:rect l="l" t="t" r="r" b="b"/>
            <a:pathLst>
              <a:path w="6602730" h="53975">
                <a:moveTo>
                  <a:pt x="6563106" y="0"/>
                </a:moveTo>
                <a:lnTo>
                  <a:pt x="39115" y="0"/>
                </a:lnTo>
                <a:lnTo>
                  <a:pt x="23842" y="2137"/>
                </a:lnTo>
                <a:lnTo>
                  <a:pt x="11414" y="7953"/>
                </a:lnTo>
                <a:lnTo>
                  <a:pt x="3057" y="16555"/>
                </a:lnTo>
                <a:lnTo>
                  <a:pt x="0" y="27050"/>
                </a:lnTo>
                <a:lnTo>
                  <a:pt x="3057" y="37506"/>
                </a:lnTo>
                <a:lnTo>
                  <a:pt x="11414" y="46021"/>
                </a:lnTo>
                <a:lnTo>
                  <a:pt x="23842" y="51750"/>
                </a:lnTo>
                <a:lnTo>
                  <a:pt x="39115" y="53848"/>
                </a:lnTo>
                <a:lnTo>
                  <a:pt x="6563106" y="53848"/>
                </a:lnTo>
                <a:lnTo>
                  <a:pt x="6578512" y="51750"/>
                </a:lnTo>
                <a:lnTo>
                  <a:pt x="6591109" y="46021"/>
                </a:lnTo>
                <a:lnTo>
                  <a:pt x="6599610" y="37506"/>
                </a:lnTo>
                <a:lnTo>
                  <a:pt x="6602730" y="27050"/>
                </a:lnTo>
                <a:lnTo>
                  <a:pt x="6599610" y="16555"/>
                </a:lnTo>
                <a:lnTo>
                  <a:pt x="6591109" y="7953"/>
                </a:lnTo>
                <a:lnTo>
                  <a:pt x="6578512" y="2137"/>
                </a:lnTo>
                <a:lnTo>
                  <a:pt x="6563106" y="0"/>
                </a:lnTo>
                <a:close/>
              </a:path>
            </a:pathLst>
          </a:custGeom>
          <a:solidFill>
            <a:srgbClr val="001F5F">
              <a:alpha val="2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90238" y="4800600"/>
            <a:ext cx="6602730" cy="53975"/>
          </a:xfrm>
          <a:custGeom>
            <a:avLst/>
            <a:gdLst/>
            <a:ahLst/>
            <a:cxnLst/>
            <a:rect l="l" t="t" r="r" b="b"/>
            <a:pathLst>
              <a:path w="6602730" h="53975">
                <a:moveTo>
                  <a:pt x="6563106" y="0"/>
                </a:moveTo>
                <a:lnTo>
                  <a:pt x="39115" y="0"/>
                </a:lnTo>
                <a:lnTo>
                  <a:pt x="23842" y="2137"/>
                </a:lnTo>
                <a:lnTo>
                  <a:pt x="11414" y="7953"/>
                </a:lnTo>
                <a:lnTo>
                  <a:pt x="3057" y="16555"/>
                </a:lnTo>
                <a:lnTo>
                  <a:pt x="0" y="27050"/>
                </a:lnTo>
                <a:lnTo>
                  <a:pt x="3057" y="37506"/>
                </a:lnTo>
                <a:lnTo>
                  <a:pt x="11414" y="46021"/>
                </a:lnTo>
                <a:lnTo>
                  <a:pt x="23842" y="51750"/>
                </a:lnTo>
                <a:lnTo>
                  <a:pt x="39115" y="53848"/>
                </a:lnTo>
                <a:lnTo>
                  <a:pt x="6563106" y="53848"/>
                </a:lnTo>
                <a:lnTo>
                  <a:pt x="6578512" y="51750"/>
                </a:lnTo>
                <a:lnTo>
                  <a:pt x="6591109" y="46021"/>
                </a:lnTo>
                <a:lnTo>
                  <a:pt x="6599610" y="37506"/>
                </a:lnTo>
                <a:lnTo>
                  <a:pt x="6602730" y="27050"/>
                </a:lnTo>
                <a:lnTo>
                  <a:pt x="6599610" y="16555"/>
                </a:lnTo>
                <a:lnTo>
                  <a:pt x="6591109" y="7953"/>
                </a:lnTo>
                <a:lnTo>
                  <a:pt x="6578512" y="2137"/>
                </a:lnTo>
                <a:lnTo>
                  <a:pt x="6563106" y="0"/>
                </a:lnTo>
                <a:close/>
              </a:path>
            </a:pathLst>
          </a:custGeom>
          <a:solidFill>
            <a:srgbClr val="001F5F">
              <a:alpha val="2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86429" y="5459857"/>
            <a:ext cx="455295" cy="452120"/>
          </a:xfrm>
          <a:custGeom>
            <a:avLst/>
            <a:gdLst/>
            <a:ahLst/>
            <a:cxnLst/>
            <a:rect l="l" t="t" r="r" b="b"/>
            <a:pathLst>
              <a:path w="455295" h="452120">
                <a:moveTo>
                  <a:pt x="455041" y="0"/>
                </a:moveTo>
                <a:lnTo>
                  <a:pt x="75310" y="0"/>
                </a:lnTo>
                <a:lnTo>
                  <a:pt x="45970" y="5927"/>
                </a:lnTo>
                <a:lnTo>
                  <a:pt x="22034" y="22082"/>
                </a:lnTo>
                <a:lnTo>
                  <a:pt x="5909" y="46023"/>
                </a:lnTo>
                <a:lnTo>
                  <a:pt x="0" y="75311"/>
                </a:lnTo>
                <a:lnTo>
                  <a:pt x="0" y="451700"/>
                </a:lnTo>
                <a:lnTo>
                  <a:pt x="379856" y="451700"/>
                </a:lnTo>
                <a:lnTo>
                  <a:pt x="409124" y="445784"/>
                </a:lnTo>
                <a:lnTo>
                  <a:pt x="433022" y="429652"/>
                </a:lnTo>
                <a:lnTo>
                  <a:pt x="449133" y="405725"/>
                </a:lnTo>
                <a:lnTo>
                  <a:pt x="455041" y="376428"/>
                </a:lnTo>
                <a:lnTo>
                  <a:pt x="455041" y="0"/>
                </a:lnTo>
                <a:close/>
              </a:path>
            </a:pathLst>
          </a:custGeom>
          <a:solidFill>
            <a:srgbClr val="242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951223" y="5246573"/>
            <a:ext cx="78149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Para</a:t>
            </a:r>
            <a:r>
              <a:rPr sz="18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dar</a:t>
            </a:r>
            <a:r>
              <a:rPr sz="1800" spc="1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001F5F"/>
                </a:solidFill>
                <a:latin typeface="Georgia"/>
                <a:cs typeface="Georgia"/>
              </a:rPr>
              <a:t>respuesta</a:t>
            </a:r>
            <a:r>
              <a:rPr sz="18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18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los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cuestionarios</a:t>
            </a:r>
            <a:r>
              <a:rPr sz="18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internacionales</a:t>
            </a:r>
            <a:r>
              <a:rPr sz="1800" spc="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75" dirty="0">
                <a:solidFill>
                  <a:srgbClr val="001F5F"/>
                </a:solidFill>
                <a:latin typeface="Georgia"/>
                <a:cs typeface="Georgia"/>
              </a:rPr>
              <a:t>respecto</a:t>
            </a:r>
            <a:r>
              <a:rPr sz="18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del</a:t>
            </a:r>
            <a:r>
              <a:rPr sz="1800" spc="10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status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sanitario</a:t>
            </a:r>
            <a:r>
              <a:rPr sz="18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8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República</a:t>
            </a:r>
            <a:r>
              <a:rPr sz="18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Argentina</a:t>
            </a:r>
            <a:r>
              <a:rPr sz="18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en</a:t>
            </a:r>
            <a:r>
              <a:rPr sz="18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el</a:t>
            </a:r>
            <a:r>
              <a:rPr sz="18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marco</a:t>
            </a:r>
            <a:r>
              <a:rPr sz="1800" spc="1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del</a:t>
            </a:r>
            <a:r>
              <a:rPr sz="18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mantenimiento</a:t>
            </a:r>
            <a:r>
              <a:rPr sz="1800" spc="1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145" dirty="0">
                <a:solidFill>
                  <a:srgbClr val="001F5F"/>
                </a:solidFill>
                <a:latin typeface="Georgia"/>
                <a:cs typeface="Georgia"/>
              </a:rPr>
              <a:t>y/o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apertura</a:t>
            </a:r>
            <a:r>
              <a:rPr sz="1800" spc="1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6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8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001F5F"/>
                </a:solidFill>
                <a:latin typeface="Georgia"/>
                <a:cs typeface="Georgia"/>
              </a:rPr>
              <a:t>acuerdos</a:t>
            </a:r>
            <a:r>
              <a:rPr sz="18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comerciales.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190238" y="6343675"/>
            <a:ext cx="6602730" cy="53975"/>
          </a:xfrm>
          <a:custGeom>
            <a:avLst/>
            <a:gdLst/>
            <a:ahLst/>
            <a:cxnLst/>
            <a:rect l="l" t="t" r="r" b="b"/>
            <a:pathLst>
              <a:path w="6602730" h="53975">
                <a:moveTo>
                  <a:pt x="6563106" y="0"/>
                </a:moveTo>
                <a:lnTo>
                  <a:pt x="39115" y="0"/>
                </a:lnTo>
                <a:lnTo>
                  <a:pt x="23842" y="2134"/>
                </a:lnTo>
                <a:lnTo>
                  <a:pt x="11414" y="7945"/>
                </a:lnTo>
                <a:lnTo>
                  <a:pt x="3057" y="16539"/>
                </a:lnTo>
                <a:lnTo>
                  <a:pt x="0" y="27025"/>
                </a:lnTo>
                <a:lnTo>
                  <a:pt x="3057" y="37469"/>
                </a:lnTo>
                <a:lnTo>
                  <a:pt x="11414" y="45972"/>
                </a:lnTo>
                <a:lnTo>
                  <a:pt x="23842" y="51691"/>
                </a:lnTo>
                <a:lnTo>
                  <a:pt x="39115" y="53784"/>
                </a:lnTo>
                <a:lnTo>
                  <a:pt x="6563106" y="53784"/>
                </a:lnTo>
                <a:lnTo>
                  <a:pt x="6578512" y="51691"/>
                </a:lnTo>
                <a:lnTo>
                  <a:pt x="6591109" y="45972"/>
                </a:lnTo>
                <a:lnTo>
                  <a:pt x="6599610" y="37469"/>
                </a:lnTo>
                <a:lnTo>
                  <a:pt x="6602730" y="27025"/>
                </a:lnTo>
                <a:lnTo>
                  <a:pt x="6599610" y="16539"/>
                </a:lnTo>
                <a:lnTo>
                  <a:pt x="6591109" y="7945"/>
                </a:lnTo>
                <a:lnTo>
                  <a:pt x="6578512" y="2134"/>
                </a:lnTo>
                <a:lnTo>
                  <a:pt x="6563106" y="0"/>
                </a:lnTo>
                <a:close/>
              </a:path>
            </a:pathLst>
          </a:custGeom>
          <a:solidFill>
            <a:srgbClr val="001F5F">
              <a:alpha val="2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6295" y="2477515"/>
            <a:ext cx="1766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Vigilancia</a:t>
            </a:r>
            <a:r>
              <a:rPr sz="1800" spc="1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pasiva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2903855" cy="4521200"/>
            <a:chOff x="349631" y="513206"/>
            <a:chExt cx="2903855" cy="452120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785491" y="4566030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5">
                  <a:moveTo>
                    <a:pt x="234060" y="0"/>
                  </a:moveTo>
                  <a:lnTo>
                    <a:pt x="186884" y="4754"/>
                  </a:lnTo>
                  <a:lnTo>
                    <a:pt x="142946" y="18389"/>
                  </a:lnTo>
                  <a:lnTo>
                    <a:pt x="103187" y="39962"/>
                  </a:lnTo>
                  <a:lnTo>
                    <a:pt x="68548" y="68532"/>
                  </a:lnTo>
                  <a:lnTo>
                    <a:pt x="39969" y="103156"/>
                  </a:lnTo>
                  <a:lnTo>
                    <a:pt x="18391" y="142892"/>
                  </a:lnTo>
                  <a:lnTo>
                    <a:pt x="4754" y="186799"/>
                  </a:lnTo>
                  <a:lnTo>
                    <a:pt x="0" y="233934"/>
                  </a:lnTo>
                  <a:lnTo>
                    <a:pt x="4754" y="281110"/>
                  </a:lnTo>
                  <a:lnTo>
                    <a:pt x="18391" y="325048"/>
                  </a:lnTo>
                  <a:lnTo>
                    <a:pt x="39969" y="364807"/>
                  </a:lnTo>
                  <a:lnTo>
                    <a:pt x="68548" y="399446"/>
                  </a:lnTo>
                  <a:lnTo>
                    <a:pt x="103187" y="428025"/>
                  </a:lnTo>
                  <a:lnTo>
                    <a:pt x="142946" y="449603"/>
                  </a:lnTo>
                  <a:lnTo>
                    <a:pt x="186884" y="463240"/>
                  </a:lnTo>
                  <a:lnTo>
                    <a:pt x="234060" y="467995"/>
                  </a:lnTo>
                  <a:lnTo>
                    <a:pt x="281195" y="463240"/>
                  </a:lnTo>
                  <a:lnTo>
                    <a:pt x="325102" y="449603"/>
                  </a:lnTo>
                  <a:lnTo>
                    <a:pt x="364838" y="428025"/>
                  </a:lnTo>
                  <a:lnTo>
                    <a:pt x="399462" y="399446"/>
                  </a:lnTo>
                  <a:lnTo>
                    <a:pt x="428032" y="364807"/>
                  </a:lnTo>
                  <a:lnTo>
                    <a:pt x="449605" y="325048"/>
                  </a:lnTo>
                  <a:lnTo>
                    <a:pt x="463240" y="281110"/>
                  </a:lnTo>
                  <a:lnTo>
                    <a:pt x="467994" y="233934"/>
                  </a:lnTo>
                  <a:lnTo>
                    <a:pt x="463240" y="186799"/>
                  </a:lnTo>
                  <a:lnTo>
                    <a:pt x="449605" y="142892"/>
                  </a:lnTo>
                  <a:lnTo>
                    <a:pt x="428032" y="103156"/>
                  </a:lnTo>
                  <a:lnTo>
                    <a:pt x="399462" y="68532"/>
                  </a:lnTo>
                  <a:lnTo>
                    <a:pt x="364838" y="39962"/>
                  </a:lnTo>
                  <a:lnTo>
                    <a:pt x="325102" y="18389"/>
                  </a:lnTo>
                  <a:lnTo>
                    <a:pt x="281195" y="4754"/>
                  </a:lnTo>
                  <a:lnTo>
                    <a:pt x="234060" y="0"/>
                  </a:lnTo>
                  <a:close/>
                </a:path>
              </a:pathLst>
            </a:custGeom>
            <a:solidFill>
              <a:srgbClr val="B1B5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495281" y="2030348"/>
            <a:ext cx="2338070" cy="1916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100"/>
              </a:spcBef>
            </a:pPr>
            <a:r>
              <a:rPr sz="1800" b="1" spc="65" dirty="0">
                <a:solidFill>
                  <a:srgbClr val="282A4E"/>
                </a:solidFill>
                <a:latin typeface="Cambria"/>
                <a:cs typeface="Cambria"/>
              </a:rPr>
              <a:t>NOTIFICACIÓN</a:t>
            </a:r>
            <a:endParaRPr sz="18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Cualquier</a:t>
            </a:r>
            <a:r>
              <a:rPr sz="1600" spc="2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persona</a:t>
            </a:r>
            <a:r>
              <a:rPr sz="1600" spc="2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25" dirty="0">
                <a:solidFill>
                  <a:srgbClr val="001F5F"/>
                </a:solidFill>
                <a:latin typeface="Georgia"/>
                <a:cs typeface="Georgia"/>
              </a:rPr>
              <a:t>en </a:t>
            </a:r>
            <a:r>
              <a:rPr sz="1600" spc="65" dirty="0">
                <a:solidFill>
                  <a:srgbClr val="001F5F"/>
                </a:solidFill>
                <a:latin typeface="Georgia"/>
                <a:cs typeface="Georgia"/>
              </a:rPr>
              <a:t>contacto</a:t>
            </a:r>
            <a:r>
              <a:rPr sz="1600" spc="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/>
                <a:cs typeface="Georgia"/>
              </a:rPr>
              <a:t>con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animales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que</a:t>
            </a:r>
            <a:r>
              <a:rPr sz="16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/>
                <a:cs typeface="Georgia"/>
              </a:rPr>
              <a:t>sospeche</a:t>
            </a:r>
            <a:r>
              <a:rPr sz="1600" spc="9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/>
                <a:cs typeface="Georgia"/>
              </a:rPr>
              <a:t>la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presencia</a:t>
            </a:r>
            <a:r>
              <a:rPr sz="1600" spc="2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600" spc="2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/>
                <a:cs typeface="Georgia"/>
              </a:rPr>
              <a:t>una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enfermedad</a:t>
            </a:r>
            <a:r>
              <a:rPr sz="1600" spc="2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600" spc="2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Georgia"/>
                <a:cs typeface="Georgia"/>
              </a:rPr>
              <a:t>alto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impacto</a:t>
            </a:r>
            <a:r>
              <a:rPr sz="1600" spc="1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puede</a:t>
            </a:r>
            <a:r>
              <a:rPr sz="1600" spc="1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notificar.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45" dirty="0"/>
              <a:t>Circuito</a:t>
            </a:r>
            <a:r>
              <a:rPr spc="70" dirty="0"/>
              <a:t> </a:t>
            </a:r>
            <a:r>
              <a:rPr dirty="0"/>
              <a:t>general</a:t>
            </a:r>
            <a:r>
              <a:rPr spc="85" dirty="0"/>
              <a:t> </a:t>
            </a:r>
            <a:r>
              <a:rPr dirty="0"/>
              <a:t>del</a:t>
            </a:r>
            <a:r>
              <a:rPr spc="90" dirty="0"/>
              <a:t> </a:t>
            </a:r>
            <a:r>
              <a:rPr dirty="0"/>
              <a:t>Sistema</a:t>
            </a:r>
            <a:r>
              <a:rPr spc="85" dirty="0"/>
              <a:t> </a:t>
            </a:r>
            <a:r>
              <a:rPr spc="-25" dirty="0"/>
              <a:t>de </a:t>
            </a:r>
            <a:r>
              <a:rPr spc="-10" dirty="0"/>
              <a:t>vigilancia</a:t>
            </a:r>
            <a:r>
              <a:rPr spc="-90" dirty="0"/>
              <a:t> </a:t>
            </a:r>
            <a:r>
              <a:rPr spc="-10" dirty="0"/>
              <a:t>pasiva</a:t>
            </a: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61077" y="1934972"/>
            <a:ext cx="3819017" cy="381899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705215" y="5339333"/>
            <a:ext cx="321310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95"/>
              </a:spcBef>
              <a:buChar char="-"/>
              <a:tabLst>
                <a:tab pos="166370" algn="l"/>
              </a:tabLst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Oficinas</a:t>
            </a:r>
            <a:r>
              <a:rPr sz="1600" spc="25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Senasa.</a:t>
            </a:r>
            <a:endParaRPr sz="1600">
              <a:latin typeface="Georgia"/>
              <a:cs typeface="Georgia"/>
            </a:endParaRPr>
          </a:p>
          <a:p>
            <a:pPr marL="166370" indent="-153670">
              <a:lnSpc>
                <a:spcPct val="100000"/>
              </a:lnSpc>
              <a:buChar char="-"/>
              <a:tabLst>
                <a:tab pos="166370" algn="l"/>
              </a:tabLst>
            </a:pP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  <a:hlinkClick r:id="rId3"/>
              </a:rPr>
              <a:t>notificaciones@senasa.gob.ar</a:t>
            </a:r>
            <a:endParaRPr sz="1600">
              <a:latin typeface="Georgia"/>
              <a:cs typeface="Georgia"/>
            </a:endParaRPr>
          </a:p>
          <a:p>
            <a:pPr marL="166370" indent="-153670">
              <a:lnSpc>
                <a:spcPct val="100000"/>
              </a:lnSpc>
              <a:buChar char="-"/>
              <a:tabLst>
                <a:tab pos="166370" algn="l"/>
              </a:tabLst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Formulario</a:t>
            </a:r>
            <a:r>
              <a:rPr sz="1600" spc="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Web</a:t>
            </a:r>
            <a:r>
              <a:rPr sz="1600" spc="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Avisa</a:t>
            </a:r>
            <a:r>
              <a:rPr sz="1600" spc="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al</a:t>
            </a:r>
            <a:r>
              <a:rPr sz="1600" spc="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Senasa.</a:t>
            </a:r>
            <a:endParaRPr sz="1600">
              <a:latin typeface="Georgia"/>
              <a:cs typeface="Georgia"/>
            </a:endParaRPr>
          </a:p>
          <a:p>
            <a:pPr marL="166370" indent="-153670">
              <a:lnSpc>
                <a:spcPct val="100000"/>
              </a:lnSpc>
              <a:buChar char="-"/>
              <a:tabLst>
                <a:tab pos="166370" algn="l"/>
              </a:tabLst>
            </a:pP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WhatsApp.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77476" y="4624832"/>
            <a:ext cx="1364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8285">
              <a:lnSpc>
                <a:spcPct val="100000"/>
              </a:lnSpc>
              <a:spcBef>
                <a:spcPts val="100"/>
              </a:spcBef>
            </a:pPr>
            <a:r>
              <a:rPr sz="1800" b="1" spc="125" dirty="0">
                <a:solidFill>
                  <a:srgbClr val="282A4E"/>
                </a:solidFill>
                <a:latin typeface="Cambria"/>
                <a:cs typeface="Cambria"/>
              </a:rPr>
              <a:t>¿CÓMO </a:t>
            </a:r>
            <a:r>
              <a:rPr sz="1800" b="1" spc="-10" dirty="0">
                <a:solidFill>
                  <a:srgbClr val="282A4E"/>
                </a:solidFill>
                <a:latin typeface="Cambria"/>
                <a:cs typeface="Cambria"/>
              </a:rPr>
              <a:t>NOTIFICAR?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13886" y="4687315"/>
            <a:ext cx="1692275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600" spc="20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notificación</a:t>
            </a:r>
            <a:r>
              <a:rPr sz="1600" spc="25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40" dirty="0">
                <a:solidFill>
                  <a:srgbClr val="001F5F"/>
                </a:solidFill>
                <a:latin typeface="Georgia"/>
                <a:cs typeface="Georgia"/>
              </a:rPr>
              <a:t>se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registra</a:t>
            </a:r>
            <a:r>
              <a:rPr sz="1600" spc="1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en</a:t>
            </a:r>
            <a:r>
              <a:rPr sz="1600" spc="1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/>
                <a:cs typeface="Georgia"/>
              </a:rPr>
              <a:t>el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SIGSA,</a:t>
            </a:r>
            <a:r>
              <a:rPr sz="1600" spc="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dentro</a:t>
            </a:r>
            <a:r>
              <a:rPr sz="1600" spc="1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/>
                <a:cs typeface="Georgia"/>
              </a:rPr>
              <a:t>del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módulo</a:t>
            </a:r>
            <a:r>
              <a:rPr sz="16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3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protocolos</a:t>
            </a:r>
            <a:r>
              <a:rPr sz="16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3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enfermedades.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13886" y="2114499"/>
            <a:ext cx="149606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Atención</a:t>
            </a:r>
            <a:r>
              <a:rPr sz="1600" spc="3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oficial </a:t>
            </a:r>
            <a:r>
              <a:rPr sz="1600" spc="55" dirty="0">
                <a:solidFill>
                  <a:srgbClr val="001F5F"/>
                </a:solidFill>
                <a:latin typeface="Georgia"/>
                <a:cs typeface="Georgia"/>
              </a:rPr>
              <a:t>de</a:t>
            </a:r>
            <a:r>
              <a:rPr sz="1600" spc="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la</a:t>
            </a:r>
            <a:r>
              <a:rPr sz="1600" spc="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40" dirty="0">
                <a:solidFill>
                  <a:srgbClr val="001F5F"/>
                </a:solidFill>
                <a:latin typeface="Georgia"/>
                <a:cs typeface="Georgia"/>
              </a:rPr>
              <a:t>sospecha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hasta</a:t>
            </a:r>
            <a:r>
              <a:rPr sz="1600" spc="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/>
                <a:cs typeface="Georgia"/>
              </a:rPr>
              <a:t>su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diagnóstico</a:t>
            </a:r>
            <a:r>
              <a:rPr sz="1600" spc="4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" dirty="0">
                <a:solidFill>
                  <a:srgbClr val="001F5F"/>
                </a:solidFill>
                <a:latin typeface="Georgia"/>
                <a:cs typeface="Georgia"/>
              </a:rPr>
              <a:t>y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finalización</a:t>
            </a:r>
            <a:r>
              <a:rPr sz="1600" spc="2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30" dirty="0">
                <a:solidFill>
                  <a:srgbClr val="001F5F"/>
                </a:solidFill>
                <a:latin typeface="Georgia"/>
                <a:cs typeface="Georgia"/>
              </a:rPr>
              <a:t>de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las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/>
                <a:cs typeface="Georgia"/>
              </a:rPr>
              <a:t>acciones</a:t>
            </a:r>
            <a:r>
              <a:rPr sz="1600" spc="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25" dirty="0">
                <a:solidFill>
                  <a:srgbClr val="001F5F"/>
                </a:solidFill>
                <a:latin typeface="Georgia"/>
                <a:cs typeface="Georgia"/>
              </a:rPr>
              <a:t>en </a:t>
            </a:r>
            <a:r>
              <a:rPr sz="1600" dirty="0">
                <a:solidFill>
                  <a:srgbClr val="001F5F"/>
                </a:solidFill>
                <a:latin typeface="Georgia"/>
                <a:cs typeface="Georgia"/>
              </a:rPr>
              <a:t>los</a:t>
            </a:r>
            <a:r>
              <a:rPr sz="16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/>
                <a:cs typeface="Georgia"/>
              </a:rPr>
              <a:t>predios.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014459" y="4595748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467995" h="467995">
                <a:moveTo>
                  <a:pt x="233934" y="0"/>
                </a:moveTo>
                <a:lnTo>
                  <a:pt x="186799" y="4754"/>
                </a:lnTo>
                <a:lnTo>
                  <a:pt x="142892" y="18391"/>
                </a:lnTo>
                <a:lnTo>
                  <a:pt x="103156" y="39969"/>
                </a:lnTo>
                <a:lnTo>
                  <a:pt x="68532" y="68548"/>
                </a:lnTo>
                <a:lnTo>
                  <a:pt x="39962" y="103187"/>
                </a:lnTo>
                <a:lnTo>
                  <a:pt x="18389" y="142946"/>
                </a:lnTo>
                <a:lnTo>
                  <a:pt x="4754" y="186884"/>
                </a:lnTo>
                <a:lnTo>
                  <a:pt x="0" y="234061"/>
                </a:lnTo>
                <a:lnTo>
                  <a:pt x="4754" y="281232"/>
                </a:lnTo>
                <a:lnTo>
                  <a:pt x="18389" y="325155"/>
                </a:lnTo>
                <a:lnTo>
                  <a:pt x="39962" y="364894"/>
                </a:lnTo>
                <a:lnTo>
                  <a:pt x="68532" y="399510"/>
                </a:lnTo>
                <a:lnTo>
                  <a:pt x="103156" y="428065"/>
                </a:lnTo>
                <a:lnTo>
                  <a:pt x="142892" y="449623"/>
                </a:lnTo>
                <a:lnTo>
                  <a:pt x="186799" y="463245"/>
                </a:lnTo>
                <a:lnTo>
                  <a:pt x="233934" y="467994"/>
                </a:lnTo>
                <a:lnTo>
                  <a:pt x="281110" y="463245"/>
                </a:lnTo>
                <a:lnTo>
                  <a:pt x="325048" y="449623"/>
                </a:lnTo>
                <a:lnTo>
                  <a:pt x="364807" y="428065"/>
                </a:lnTo>
                <a:lnTo>
                  <a:pt x="399446" y="399510"/>
                </a:lnTo>
                <a:lnTo>
                  <a:pt x="428025" y="364894"/>
                </a:lnTo>
                <a:lnTo>
                  <a:pt x="449603" y="325155"/>
                </a:lnTo>
                <a:lnTo>
                  <a:pt x="463240" y="281232"/>
                </a:lnTo>
                <a:lnTo>
                  <a:pt x="467995" y="234061"/>
                </a:lnTo>
                <a:lnTo>
                  <a:pt x="463240" y="186884"/>
                </a:lnTo>
                <a:lnTo>
                  <a:pt x="449603" y="142946"/>
                </a:lnTo>
                <a:lnTo>
                  <a:pt x="428025" y="103187"/>
                </a:lnTo>
                <a:lnTo>
                  <a:pt x="399446" y="68548"/>
                </a:lnTo>
                <a:lnTo>
                  <a:pt x="364807" y="39969"/>
                </a:lnTo>
                <a:lnTo>
                  <a:pt x="325048" y="18391"/>
                </a:lnTo>
                <a:lnTo>
                  <a:pt x="281110" y="4754"/>
                </a:lnTo>
                <a:lnTo>
                  <a:pt x="233934" y="0"/>
                </a:lnTo>
                <a:close/>
              </a:path>
            </a:pathLst>
          </a:custGeom>
          <a:solidFill>
            <a:srgbClr val="B1B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183116" y="4685487"/>
            <a:ext cx="1346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FFFFFF"/>
                </a:solidFill>
                <a:latin typeface="Georgia"/>
                <a:cs typeface="Georgia"/>
              </a:rPr>
              <a:t>2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014459" y="1973579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467995" h="467994">
                <a:moveTo>
                  <a:pt x="233934" y="0"/>
                </a:moveTo>
                <a:lnTo>
                  <a:pt x="186799" y="4754"/>
                </a:lnTo>
                <a:lnTo>
                  <a:pt x="142892" y="18391"/>
                </a:lnTo>
                <a:lnTo>
                  <a:pt x="103156" y="39969"/>
                </a:lnTo>
                <a:lnTo>
                  <a:pt x="68532" y="68548"/>
                </a:lnTo>
                <a:lnTo>
                  <a:pt x="39962" y="103187"/>
                </a:lnTo>
                <a:lnTo>
                  <a:pt x="18389" y="142946"/>
                </a:lnTo>
                <a:lnTo>
                  <a:pt x="4754" y="186884"/>
                </a:lnTo>
                <a:lnTo>
                  <a:pt x="0" y="234061"/>
                </a:lnTo>
                <a:lnTo>
                  <a:pt x="4754" y="281195"/>
                </a:lnTo>
                <a:lnTo>
                  <a:pt x="18389" y="325102"/>
                </a:lnTo>
                <a:lnTo>
                  <a:pt x="39962" y="364838"/>
                </a:lnTo>
                <a:lnTo>
                  <a:pt x="68532" y="399462"/>
                </a:lnTo>
                <a:lnTo>
                  <a:pt x="103156" y="428032"/>
                </a:lnTo>
                <a:lnTo>
                  <a:pt x="142892" y="449605"/>
                </a:lnTo>
                <a:lnTo>
                  <a:pt x="186799" y="463240"/>
                </a:lnTo>
                <a:lnTo>
                  <a:pt x="233934" y="467995"/>
                </a:lnTo>
                <a:lnTo>
                  <a:pt x="281110" y="463240"/>
                </a:lnTo>
                <a:lnTo>
                  <a:pt x="325048" y="449605"/>
                </a:lnTo>
                <a:lnTo>
                  <a:pt x="364807" y="428032"/>
                </a:lnTo>
                <a:lnTo>
                  <a:pt x="399446" y="399462"/>
                </a:lnTo>
                <a:lnTo>
                  <a:pt x="428025" y="364838"/>
                </a:lnTo>
                <a:lnTo>
                  <a:pt x="449603" y="325102"/>
                </a:lnTo>
                <a:lnTo>
                  <a:pt x="463240" y="281195"/>
                </a:lnTo>
                <a:lnTo>
                  <a:pt x="467995" y="234061"/>
                </a:lnTo>
                <a:lnTo>
                  <a:pt x="463240" y="186884"/>
                </a:lnTo>
                <a:lnTo>
                  <a:pt x="449603" y="142946"/>
                </a:lnTo>
                <a:lnTo>
                  <a:pt x="428025" y="103187"/>
                </a:lnTo>
                <a:lnTo>
                  <a:pt x="399446" y="68548"/>
                </a:lnTo>
                <a:lnTo>
                  <a:pt x="364807" y="39969"/>
                </a:lnTo>
                <a:lnTo>
                  <a:pt x="325048" y="18391"/>
                </a:lnTo>
                <a:lnTo>
                  <a:pt x="281110" y="4754"/>
                </a:lnTo>
                <a:lnTo>
                  <a:pt x="233934" y="0"/>
                </a:lnTo>
                <a:close/>
              </a:path>
            </a:pathLst>
          </a:custGeom>
          <a:solidFill>
            <a:srgbClr val="B1B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199880" y="2062683"/>
            <a:ext cx="996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60" dirty="0">
                <a:solidFill>
                  <a:srgbClr val="FFFFFF"/>
                </a:solidFill>
                <a:latin typeface="Georgia"/>
                <a:cs typeface="Georgia"/>
              </a:rPr>
              <a:t>1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50210" y="4655947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FFFFFF"/>
                </a:solidFill>
                <a:latin typeface="Georgia"/>
                <a:cs typeface="Georgia"/>
              </a:rPr>
              <a:t>3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815463" y="1964308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467995" h="467994">
                <a:moveTo>
                  <a:pt x="234061" y="0"/>
                </a:moveTo>
                <a:lnTo>
                  <a:pt x="186884" y="4754"/>
                </a:lnTo>
                <a:lnTo>
                  <a:pt x="142946" y="18389"/>
                </a:lnTo>
                <a:lnTo>
                  <a:pt x="103187" y="39962"/>
                </a:lnTo>
                <a:lnTo>
                  <a:pt x="68548" y="68532"/>
                </a:lnTo>
                <a:lnTo>
                  <a:pt x="39969" y="103156"/>
                </a:lnTo>
                <a:lnTo>
                  <a:pt x="18391" y="142892"/>
                </a:lnTo>
                <a:lnTo>
                  <a:pt x="4754" y="186799"/>
                </a:lnTo>
                <a:lnTo>
                  <a:pt x="0" y="233933"/>
                </a:lnTo>
                <a:lnTo>
                  <a:pt x="4754" y="281110"/>
                </a:lnTo>
                <a:lnTo>
                  <a:pt x="18391" y="325048"/>
                </a:lnTo>
                <a:lnTo>
                  <a:pt x="39969" y="364807"/>
                </a:lnTo>
                <a:lnTo>
                  <a:pt x="68548" y="399446"/>
                </a:lnTo>
                <a:lnTo>
                  <a:pt x="103187" y="428025"/>
                </a:lnTo>
                <a:lnTo>
                  <a:pt x="142946" y="449603"/>
                </a:lnTo>
                <a:lnTo>
                  <a:pt x="186884" y="463240"/>
                </a:lnTo>
                <a:lnTo>
                  <a:pt x="234061" y="467994"/>
                </a:lnTo>
                <a:lnTo>
                  <a:pt x="281195" y="463240"/>
                </a:lnTo>
                <a:lnTo>
                  <a:pt x="325102" y="449603"/>
                </a:lnTo>
                <a:lnTo>
                  <a:pt x="364838" y="428025"/>
                </a:lnTo>
                <a:lnTo>
                  <a:pt x="399462" y="399446"/>
                </a:lnTo>
                <a:lnTo>
                  <a:pt x="428032" y="364807"/>
                </a:lnTo>
                <a:lnTo>
                  <a:pt x="449605" y="325048"/>
                </a:lnTo>
                <a:lnTo>
                  <a:pt x="463240" y="281110"/>
                </a:lnTo>
                <a:lnTo>
                  <a:pt x="467995" y="233933"/>
                </a:lnTo>
                <a:lnTo>
                  <a:pt x="463240" y="186799"/>
                </a:lnTo>
                <a:lnTo>
                  <a:pt x="449605" y="142892"/>
                </a:lnTo>
                <a:lnTo>
                  <a:pt x="428032" y="103156"/>
                </a:lnTo>
                <a:lnTo>
                  <a:pt x="399462" y="68532"/>
                </a:lnTo>
                <a:lnTo>
                  <a:pt x="364838" y="39962"/>
                </a:lnTo>
                <a:lnTo>
                  <a:pt x="325102" y="18389"/>
                </a:lnTo>
                <a:lnTo>
                  <a:pt x="281195" y="4754"/>
                </a:lnTo>
                <a:lnTo>
                  <a:pt x="234061" y="0"/>
                </a:lnTo>
                <a:close/>
              </a:path>
            </a:pathLst>
          </a:custGeom>
          <a:solidFill>
            <a:srgbClr val="B1B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981705" y="2053589"/>
            <a:ext cx="1352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FFFFFF"/>
                </a:solidFill>
                <a:latin typeface="Georgia"/>
                <a:cs typeface="Georgia"/>
              </a:rPr>
              <a:t>4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6295" y="1478026"/>
            <a:ext cx="1766570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13843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Sistema</a:t>
            </a:r>
            <a:r>
              <a:rPr sz="2400" b="1" spc="1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de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vigilancia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11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Vigilancia</a:t>
            </a:r>
            <a:r>
              <a:rPr sz="1800" spc="1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pasiva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688085"/>
            <a:ext cx="189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9631" y="513206"/>
            <a:ext cx="727710" cy="751840"/>
            <a:chOff x="349631" y="513206"/>
            <a:chExt cx="727710" cy="751840"/>
          </a:xfrm>
        </p:grpSpPr>
        <p:sp>
          <p:nvSpPr>
            <p:cNvPr id="4" name="object 4"/>
            <p:cNvSpPr/>
            <p:nvPr/>
          </p:nvSpPr>
          <p:spPr>
            <a:xfrm>
              <a:off x="363918" y="551306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40" h="675640">
                  <a:moveTo>
                    <a:pt x="675106" y="337565"/>
                  </a:moveTo>
                  <a:lnTo>
                    <a:pt x="672018" y="383399"/>
                  </a:lnTo>
                  <a:lnTo>
                    <a:pt x="663025" y="427349"/>
                  </a:lnTo>
                  <a:lnTo>
                    <a:pt x="648533" y="469016"/>
                  </a:lnTo>
                  <a:lnTo>
                    <a:pt x="628946" y="508000"/>
                  </a:lnTo>
                  <a:lnTo>
                    <a:pt x="604672" y="543898"/>
                  </a:lnTo>
                  <a:lnTo>
                    <a:pt x="576114" y="576310"/>
                  </a:lnTo>
                  <a:lnTo>
                    <a:pt x="543680" y="604835"/>
                  </a:lnTo>
                  <a:lnTo>
                    <a:pt x="507775" y="629073"/>
                  </a:lnTo>
                  <a:lnTo>
                    <a:pt x="468804" y="648622"/>
                  </a:lnTo>
                  <a:lnTo>
                    <a:pt x="427172" y="663082"/>
                  </a:lnTo>
                  <a:lnTo>
                    <a:pt x="383287" y="672052"/>
                  </a:lnTo>
                  <a:lnTo>
                    <a:pt x="337553" y="675131"/>
                  </a:lnTo>
                  <a:lnTo>
                    <a:pt x="291715" y="672052"/>
                  </a:lnTo>
                  <a:lnTo>
                    <a:pt x="247761" y="663082"/>
                  </a:lnTo>
                  <a:lnTo>
                    <a:pt x="206093" y="648622"/>
                  </a:lnTo>
                  <a:lnTo>
                    <a:pt x="167111" y="629073"/>
                  </a:lnTo>
                  <a:lnTo>
                    <a:pt x="131215" y="604835"/>
                  </a:lnTo>
                  <a:lnTo>
                    <a:pt x="98806" y="576310"/>
                  </a:lnTo>
                  <a:lnTo>
                    <a:pt x="70283" y="543898"/>
                  </a:lnTo>
                  <a:lnTo>
                    <a:pt x="46049" y="508000"/>
                  </a:lnTo>
                  <a:lnTo>
                    <a:pt x="26503" y="469016"/>
                  </a:lnTo>
                  <a:lnTo>
                    <a:pt x="12046" y="427349"/>
                  </a:lnTo>
                  <a:lnTo>
                    <a:pt x="3078" y="383399"/>
                  </a:lnTo>
                  <a:lnTo>
                    <a:pt x="0" y="337565"/>
                  </a:lnTo>
                  <a:lnTo>
                    <a:pt x="3078" y="291839"/>
                  </a:lnTo>
                  <a:lnTo>
                    <a:pt x="12046" y="247958"/>
                  </a:lnTo>
                  <a:lnTo>
                    <a:pt x="26503" y="206329"/>
                  </a:lnTo>
                  <a:lnTo>
                    <a:pt x="46049" y="167357"/>
                  </a:lnTo>
                  <a:lnTo>
                    <a:pt x="70283" y="131450"/>
                  </a:lnTo>
                  <a:lnTo>
                    <a:pt x="98806" y="99012"/>
                  </a:lnTo>
                  <a:lnTo>
                    <a:pt x="131215" y="70450"/>
                  </a:lnTo>
                  <a:lnTo>
                    <a:pt x="167111" y="46171"/>
                  </a:lnTo>
                  <a:lnTo>
                    <a:pt x="206093" y="26580"/>
                  </a:lnTo>
                  <a:lnTo>
                    <a:pt x="247761" y="12084"/>
                  </a:lnTo>
                  <a:lnTo>
                    <a:pt x="291715" y="3088"/>
                  </a:lnTo>
                  <a:lnTo>
                    <a:pt x="337553" y="0"/>
                  </a:lnTo>
                  <a:lnTo>
                    <a:pt x="383287" y="3088"/>
                  </a:lnTo>
                  <a:lnTo>
                    <a:pt x="427172" y="12084"/>
                  </a:lnTo>
                  <a:lnTo>
                    <a:pt x="468804" y="26580"/>
                  </a:lnTo>
                  <a:lnTo>
                    <a:pt x="507775" y="46171"/>
                  </a:lnTo>
                  <a:lnTo>
                    <a:pt x="543680" y="70450"/>
                  </a:lnTo>
                  <a:lnTo>
                    <a:pt x="576114" y="99012"/>
                  </a:lnTo>
                  <a:lnTo>
                    <a:pt x="604672" y="131450"/>
                  </a:lnTo>
                  <a:lnTo>
                    <a:pt x="628946" y="167357"/>
                  </a:lnTo>
                  <a:lnTo>
                    <a:pt x="648533" y="206329"/>
                  </a:lnTo>
                  <a:lnTo>
                    <a:pt x="663025" y="247958"/>
                  </a:lnTo>
                  <a:lnTo>
                    <a:pt x="672018" y="291839"/>
                  </a:lnTo>
                  <a:lnTo>
                    <a:pt x="675106" y="337565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1195" y="551306"/>
              <a:ext cx="568325" cy="675640"/>
            </a:xfrm>
            <a:custGeom>
              <a:avLst/>
              <a:gdLst/>
              <a:ahLst/>
              <a:cxnLst/>
              <a:rect l="l" t="t" r="r" b="b"/>
              <a:pathLst>
                <a:path w="568325" h="675640">
                  <a:moveTo>
                    <a:pt x="230492" y="0"/>
                  </a:moveTo>
                  <a:lnTo>
                    <a:pt x="283739" y="4218"/>
                  </a:lnTo>
                  <a:lnTo>
                    <a:pt x="334424" y="16434"/>
                  </a:lnTo>
                  <a:lnTo>
                    <a:pt x="381880" y="35990"/>
                  </a:lnTo>
                  <a:lnTo>
                    <a:pt x="425444" y="62227"/>
                  </a:lnTo>
                  <a:lnTo>
                    <a:pt x="464451" y="94487"/>
                  </a:lnTo>
                  <a:lnTo>
                    <a:pt x="499696" y="134128"/>
                  </a:lnTo>
                  <a:lnTo>
                    <a:pt x="528390" y="178956"/>
                  </a:lnTo>
                  <a:lnTo>
                    <a:pt x="549796" y="228246"/>
                  </a:lnTo>
                  <a:lnTo>
                    <a:pt x="563179" y="281273"/>
                  </a:lnTo>
                  <a:lnTo>
                    <a:pt x="567804" y="337312"/>
                  </a:lnTo>
                  <a:lnTo>
                    <a:pt x="564338" y="386084"/>
                  </a:lnTo>
                  <a:lnTo>
                    <a:pt x="554252" y="432641"/>
                  </a:lnTo>
                  <a:lnTo>
                    <a:pt x="538011" y="476503"/>
                  </a:lnTo>
                  <a:lnTo>
                    <a:pt x="516082" y="517191"/>
                  </a:lnTo>
                  <a:lnTo>
                    <a:pt x="488930" y="554223"/>
                  </a:lnTo>
                  <a:lnTo>
                    <a:pt x="457022" y="587120"/>
                  </a:lnTo>
                  <a:lnTo>
                    <a:pt x="418841" y="617341"/>
                  </a:lnTo>
                  <a:lnTo>
                    <a:pt x="376504" y="641802"/>
                  </a:lnTo>
                  <a:lnTo>
                    <a:pt x="330605" y="659952"/>
                  </a:lnTo>
                  <a:lnTo>
                    <a:pt x="281737" y="671245"/>
                  </a:lnTo>
                  <a:lnTo>
                    <a:pt x="230492" y="675131"/>
                  </a:lnTo>
                  <a:lnTo>
                    <a:pt x="178123" y="671075"/>
                  </a:lnTo>
                  <a:lnTo>
                    <a:pt x="128274" y="659318"/>
                  </a:lnTo>
                  <a:lnTo>
                    <a:pt x="81561" y="640485"/>
                  </a:lnTo>
                  <a:lnTo>
                    <a:pt x="38597" y="615196"/>
                  </a:lnTo>
                  <a:lnTo>
                    <a:pt x="0" y="584072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36295" y="1478026"/>
            <a:ext cx="1766570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13843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Sistema</a:t>
            </a:r>
            <a:r>
              <a:rPr sz="2400" b="1" spc="1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de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vigilancia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11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Vigilancia</a:t>
            </a:r>
            <a:r>
              <a:rPr sz="1800" spc="1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eorgia"/>
                <a:cs typeface="Georgia"/>
              </a:rPr>
              <a:t>pasiva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2520" y="4043553"/>
            <a:ext cx="5400040" cy="1899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1F5F"/>
                </a:solidFill>
                <a:latin typeface="Cambria"/>
                <a:cs typeface="Cambria"/>
              </a:rPr>
              <a:t>Fuentes</a:t>
            </a:r>
            <a:endParaRPr sz="16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SzPct val="137500"/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Inspección</a:t>
            </a:r>
            <a:r>
              <a:rPr sz="1600" spc="18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ante</a:t>
            </a:r>
            <a:r>
              <a:rPr sz="1600" spc="22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mortem</a:t>
            </a:r>
            <a:r>
              <a:rPr sz="1600" spc="18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404040"/>
                </a:solidFill>
                <a:latin typeface="Georgia"/>
                <a:cs typeface="Georgia"/>
              </a:rPr>
              <a:t>y</a:t>
            </a:r>
            <a:r>
              <a:rPr sz="1600" spc="20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0" dirty="0">
                <a:solidFill>
                  <a:srgbClr val="404040"/>
                </a:solidFill>
                <a:latin typeface="Georgia"/>
                <a:cs typeface="Georgia"/>
              </a:rPr>
              <a:t>post</a:t>
            </a:r>
            <a:r>
              <a:rPr sz="1600" spc="20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mortem</a:t>
            </a:r>
            <a:r>
              <a:rPr sz="1600" spc="18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0" dirty="0">
                <a:solidFill>
                  <a:srgbClr val="404040"/>
                </a:solidFill>
                <a:latin typeface="Georgia"/>
                <a:cs typeface="Georgia"/>
              </a:rPr>
              <a:t>en</a:t>
            </a:r>
            <a:r>
              <a:rPr sz="1600" spc="22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frigorífico.</a:t>
            </a:r>
            <a:endParaRPr sz="1600">
              <a:latin typeface="Georgia"/>
              <a:cs typeface="Georgia"/>
            </a:endParaRPr>
          </a:p>
          <a:p>
            <a:pPr marL="299085" indent="-286385">
              <a:lnSpc>
                <a:spcPct val="100000"/>
              </a:lnSpc>
              <a:buClr>
                <a:srgbClr val="000000"/>
              </a:buClr>
              <a:buSzPct val="137500"/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Inspección</a:t>
            </a:r>
            <a:r>
              <a:rPr sz="1600" spc="22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durante</a:t>
            </a:r>
            <a:r>
              <a:rPr sz="1600" spc="26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la</a:t>
            </a:r>
            <a:r>
              <a:rPr sz="1600" spc="26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vacunación.</a:t>
            </a:r>
            <a:endParaRPr sz="1600">
              <a:latin typeface="Georgia"/>
              <a:cs typeface="Georgia"/>
            </a:endParaRPr>
          </a:p>
          <a:p>
            <a:pPr marL="299085" indent="-286385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37500"/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Inspección</a:t>
            </a:r>
            <a:r>
              <a:rPr sz="1600" spc="22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Oficial</a:t>
            </a:r>
            <a:r>
              <a:rPr sz="1600" spc="25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404040"/>
                </a:solidFill>
                <a:latin typeface="Georgia"/>
                <a:cs typeface="Georgia"/>
              </a:rPr>
              <a:t>de</a:t>
            </a:r>
            <a:r>
              <a:rPr sz="1600" spc="25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veterinarios</a:t>
            </a:r>
            <a:r>
              <a:rPr sz="1600" spc="27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del</a:t>
            </a:r>
            <a:r>
              <a:rPr sz="1600" spc="24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SENASA:</a:t>
            </a:r>
            <a:endParaRPr sz="1600">
              <a:latin typeface="Georgia"/>
              <a:cs typeface="Georgia"/>
            </a:endParaRPr>
          </a:p>
          <a:p>
            <a:pPr marL="382270" lvl="1" indent="-153670">
              <a:lnSpc>
                <a:spcPct val="100000"/>
              </a:lnSpc>
              <a:buChar char="-"/>
              <a:tabLst>
                <a:tab pos="382270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Animal</a:t>
            </a:r>
            <a:r>
              <a:rPr sz="1600" spc="-1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404040"/>
                </a:solidFill>
                <a:latin typeface="Georgia"/>
                <a:cs typeface="Georgia"/>
              </a:rPr>
              <a:t>de</a:t>
            </a:r>
            <a:r>
              <a:rPr sz="1600" spc="-5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exportación.</a:t>
            </a:r>
            <a:endParaRPr sz="1600">
              <a:latin typeface="Georgia"/>
              <a:cs typeface="Georgia"/>
            </a:endParaRPr>
          </a:p>
          <a:p>
            <a:pPr marL="382270" lvl="1" indent="-153670">
              <a:lnSpc>
                <a:spcPct val="100000"/>
              </a:lnSpc>
              <a:buChar char="-"/>
              <a:tabLst>
                <a:tab pos="382270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Remates</a:t>
            </a:r>
            <a:r>
              <a:rPr sz="1600" spc="11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55" dirty="0">
                <a:solidFill>
                  <a:srgbClr val="404040"/>
                </a:solidFill>
                <a:latin typeface="Georgia"/>
                <a:cs typeface="Georgia"/>
              </a:rPr>
              <a:t>de</a:t>
            </a:r>
            <a:r>
              <a:rPr sz="1600" spc="14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animales.</a:t>
            </a:r>
            <a:endParaRPr sz="1600">
              <a:latin typeface="Georgia"/>
              <a:cs typeface="Georgia"/>
            </a:endParaRPr>
          </a:p>
          <a:p>
            <a:pPr marL="299085" indent="-286385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37500"/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solidFill>
                  <a:srgbClr val="404040"/>
                </a:solidFill>
                <a:latin typeface="Georgia"/>
                <a:cs typeface="Georgia"/>
              </a:rPr>
              <a:t>Veterinarios</a:t>
            </a:r>
            <a:r>
              <a:rPr sz="1600" spc="390" dirty="0">
                <a:solidFill>
                  <a:srgbClr val="40404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Georgia"/>
                <a:cs typeface="Georgia"/>
              </a:rPr>
              <a:t>privados.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Síndrome</a:t>
            </a:r>
            <a:r>
              <a:rPr spc="160" dirty="0"/>
              <a:t> </a:t>
            </a:r>
            <a:r>
              <a:rPr spc="-10" dirty="0"/>
              <a:t>vesicular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708272" y="1964258"/>
            <a:ext cx="648716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La</a:t>
            </a:r>
            <a:r>
              <a:rPr sz="2000" b="1" spc="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presencia</a:t>
            </a:r>
            <a:r>
              <a:rPr sz="2000" b="1" spc="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2000" b="1" spc="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bovinos/bubalinos,</a:t>
            </a:r>
            <a:r>
              <a:rPr sz="2000" b="1" spc="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ovinos,</a:t>
            </a:r>
            <a:r>
              <a:rPr sz="2000" b="1" spc="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caprinos</a:t>
            </a:r>
            <a:r>
              <a:rPr sz="2000" b="1" spc="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y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cerdos</a:t>
            </a:r>
            <a:r>
              <a:rPr sz="2000" b="1" spc="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55" dirty="0">
                <a:solidFill>
                  <a:srgbClr val="BEBEC6"/>
                </a:solidFill>
                <a:latin typeface="Cambria"/>
                <a:cs typeface="Cambria"/>
              </a:rPr>
              <a:t>con</a:t>
            </a:r>
            <a:r>
              <a:rPr sz="2000" b="1" spc="65" dirty="0">
                <a:solidFill>
                  <a:srgbClr val="BEBEC6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BEBEC6"/>
                </a:solidFill>
                <a:latin typeface="Cambria"/>
                <a:cs typeface="Cambria"/>
              </a:rPr>
              <a:t>signología</a:t>
            </a:r>
            <a:r>
              <a:rPr sz="2000" b="1" spc="65" dirty="0">
                <a:solidFill>
                  <a:srgbClr val="BEBEC6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BEBEC6"/>
                </a:solidFill>
                <a:latin typeface="Cambria"/>
                <a:cs typeface="Cambria"/>
              </a:rPr>
              <a:t>compatible</a:t>
            </a:r>
            <a:r>
              <a:rPr sz="2000" b="1" spc="70" dirty="0">
                <a:solidFill>
                  <a:srgbClr val="BEBEC6"/>
                </a:solidFill>
                <a:latin typeface="Cambria"/>
                <a:cs typeface="Cambria"/>
              </a:rPr>
              <a:t> </a:t>
            </a:r>
            <a:r>
              <a:rPr sz="2000" b="1" spc="55" dirty="0">
                <a:solidFill>
                  <a:srgbClr val="BEBEC6"/>
                </a:solidFill>
                <a:latin typeface="Cambria"/>
                <a:cs typeface="Cambria"/>
              </a:rPr>
              <a:t>con</a:t>
            </a:r>
            <a:r>
              <a:rPr sz="2000" b="1" spc="60" dirty="0">
                <a:solidFill>
                  <a:srgbClr val="BEBEC6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BEBEC6"/>
                </a:solidFill>
                <a:latin typeface="Cambria"/>
                <a:cs typeface="Cambria"/>
              </a:rPr>
              <a:t>una</a:t>
            </a:r>
            <a:r>
              <a:rPr sz="2000" b="1" spc="75" dirty="0">
                <a:solidFill>
                  <a:srgbClr val="BEBEC6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BEBEC6"/>
                </a:solidFill>
                <a:latin typeface="Cambria"/>
                <a:cs typeface="Cambria"/>
              </a:rPr>
              <a:t>enfermedad </a:t>
            </a:r>
            <a:r>
              <a:rPr sz="2000" b="1" dirty="0">
                <a:solidFill>
                  <a:srgbClr val="BEBEC6"/>
                </a:solidFill>
                <a:latin typeface="Cambria"/>
                <a:cs typeface="Cambria"/>
              </a:rPr>
              <a:t>vesicular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deben ser</a:t>
            </a:r>
            <a:r>
              <a:rPr sz="20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reportadas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inmediatamente</a:t>
            </a:r>
            <a:r>
              <a:rPr sz="20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a</a:t>
            </a:r>
            <a:r>
              <a:rPr sz="2000" b="1" spc="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la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autoridad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sanitaria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oficial.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21271" y="3491229"/>
            <a:ext cx="666115" cy="635"/>
          </a:xfrm>
          <a:custGeom>
            <a:avLst/>
            <a:gdLst/>
            <a:ahLst/>
            <a:cxnLst/>
            <a:rect l="l" t="t" r="r" b="b"/>
            <a:pathLst>
              <a:path w="666115" h="635">
                <a:moveTo>
                  <a:pt x="0" y="0"/>
                </a:moveTo>
                <a:lnTo>
                  <a:pt x="665987" y="127"/>
                </a:lnTo>
              </a:path>
            </a:pathLst>
          </a:custGeom>
          <a:ln w="38099">
            <a:solidFill>
              <a:srgbClr val="BEBEC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1F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621</Words>
  <Application>Microsoft Office PowerPoint</Application>
  <PresentationFormat>Personalizado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Office Theme</vt:lpstr>
      <vt:lpstr>Programa Nacional de Fiebre Aftosa</vt:lpstr>
      <vt:lpstr>Presentación de PowerPoint</vt:lpstr>
      <vt:lpstr>Marco normativo</vt:lpstr>
      <vt:lpstr>Pequeños Rumiantes (ovinos- caprinos)</vt:lpstr>
      <vt:lpstr>SENSORES</vt:lpstr>
      <vt:lpstr>Sistema de vigilancia</vt:lpstr>
      <vt:lpstr>Sistema de vigilancia</vt:lpstr>
      <vt:lpstr>Circuito general del Sistema de vigilancia pasiva</vt:lpstr>
      <vt:lpstr>Síndrome vesicular</vt:lpstr>
      <vt:lpstr>¿Qué notificar?</vt:lpstr>
      <vt:lpstr>¿Cómo y dónde notificar?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Jose parenti</dc:creator>
  <cp:lastModifiedBy>Mariana Sowul</cp:lastModifiedBy>
  <cp:revision>2</cp:revision>
  <dcterms:created xsi:type="dcterms:W3CDTF">2025-07-01T15:28:58Z</dcterms:created>
  <dcterms:modified xsi:type="dcterms:W3CDTF">2025-07-10T11:11:10Z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2025-07-01T00:00:00Z</vt:filetime>
  </property>
  <property fmtid="{D5CDD505-2E9C-101B-9397-08002B2CF9AE}" pid="5" name="Producer">
    <vt:lpwstr>Microsoft® PowerPoint® 2010</vt:lpwstr>
  </property>
</Properties>
</file>