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3" r:id="rId1"/>
  </p:sldMasterIdLst>
  <p:notesMasterIdLst>
    <p:notesMasterId r:id="rId27"/>
  </p:notesMasterIdLst>
  <p:sldIdLst>
    <p:sldId id="256" r:id="rId2"/>
    <p:sldId id="295" r:id="rId3"/>
    <p:sldId id="261" r:id="rId4"/>
    <p:sldId id="292" r:id="rId5"/>
    <p:sldId id="258" r:id="rId6"/>
    <p:sldId id="259" r:id="rId7"/>
    <p:sldId id="262" r:id="rId8"/>
    <p:sldId id="264" r:id="rId9"/>
    <p:sldId id="297" r:id="rId10"/>
    <p:sldId id="263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98" r:id="rId21"/>
    <p:sldId id="286" r:id="rId22"/>
    <p:sldId id="299" r:id="rId23"/>
    <p:sldId id="287" r:id="rId24"/>
    <p:sldId id="288" r:id="rId25"/>
    <p:sldId id="300" r:id="rId26"/>
  </p:sldIdLst>
  <p:sldSz cx="109728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 autoAdjust="0"/>
    <p:restoredTop sz="96357" autoAdjust="0"/>
  </p:normalViewPr>
  <p:slideViewPr>
    <p:cSldViewPr snapToGrid="0">
      <p:cViewPr>
        <p:scale>
          <a:sx n="66" d="100"/>
          <a:sy n="66" d="100"/>
        </p:scale>
        <p:origin x="2034" y="9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33FDE-8517-4088-BB6F-EC9536DF51CF}" type="datetimeFigureOut">
              <a:rPr lang="es-AR" smtClean="0"/>
              <a:t>28/11/2024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DCF09-8188-43D0-AD64-DF30CC6B4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165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CF09-8188-43D0-AD64-DF30CC6B478E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992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9FF33-904E-025A-5646-65681050B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680CC0-20B7-8653-E29A-FFA8008C6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06525-9E21-E55D-363E-5A5D5FA2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F7AB-6C05-4F57-945F-68266ACBFFB9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F5F58-31D4-F895-A5CA-3E45B433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César Sergio duro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798CF-2453-35AD-95D0-ACE0B91D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1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5FB53-CD10-8A9C-2356-0B89EE64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9FA81F-0A7C-1FCC-3840-FE707DE28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203C03-04E9-33EB-8E24-116853F9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553D-DB5C-49EB-BD18-794312D87A34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316CE8-471E-4835-7EE7-0275E066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524548-291E-6602-EC38-05F0B690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0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63DE58-BA47-6C84-14C8-87C68E54F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25071E-384B-4EBD-675C-DD44C73A0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36868-51A8-1FED-71CF-952F9D44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26-CA70-442F-9BBF-039BF452DF67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58E1F-92E5-5E18-D778-46A3704D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ACA48-FBAF-41F9-C88D-73DF0F3B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1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B721D-6FF8-4118-5EF6-AB4C7F0B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3504DA-08E2-B87C-FE19-F86D5AF35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CE1E7-8848-73A6-68D8-015CEF5C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30A9-3EFC-449F-A256-4B408342EF41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E2AC47-1AEB-A0FE-6034-5A7B1BEB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ABDE28-D0A3-EEF4-EB2B-63267EDA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7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E552B-E2C9-29BB-D2F7-9260F78D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0B31E8-A33B-D2AB-3B16-79FE6A40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0E296C-9D7E-C3C5-8CAA-2475C167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E408-E1CF-4C1E-88FE-37BDC36063C3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5DB02E-3DC3-987E-8555-BB80A137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1CA5-C119-012D-D813-C71EC7DA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6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EADCB-6C19-1F62-A726-E7AE3315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02A077-E7D9-7594-A987-DC67838DC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693475-8843-2B63-850A-BF8686A6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DBD2CD-1665-750C-E2D0-730CC13D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63EA-2EA0-4C02-AD25-4C107B286637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AE2F8C-F64C-850D-927D-F0A5CA62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F4CBEF-32DA-746D-4994-09B086EA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5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53A89-9059-519E-9D4F-1804A1AF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907F61-36E6-E6B6-3AFA-AC2AA0B7C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080EFA-B220-BB30-6447-84BF2FF0B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EE1726-6342-8748-6E92-9A3C89D12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183F37-C531-906F-E72E-5548311EB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A38304-0DC0-CE32-A55D-12C1C72D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5B94-F573-4DFC-B892-5CE776DA331E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79217F-8A17-3684-BE6D-FA1CAA33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42705E-D5FE-9CD8-1CA2-99B22EFA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4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B8866-50AE-1F16-16AF-0F242977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652CD9-72E7-B120-69FF-8EFED5C9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4BB6-AEA5-4BDA-84CB-5CCB8A6F89A7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FB97ED-A0F4-B7CA-B329-99285A61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A9DA2C-2F40-4A82-E5B8-22E398BA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2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A9B5E1-2319-C28C-0DCA-BB514AFB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922F-3FC9-454F-892F-AFA70F47C734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78DDB9-AF77-12B7-37A3-A810C3E6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BE734B-249C-6AB5-A033-9CE20F4C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8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4FAEE-9B25-EA0A-E34A-31BD12E7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7D0579-AA9B-9ED6-6AB1-CDF4DE684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E916BB-BEC5-562F-3169-1A9F6B493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99A72B-79B8-E8C1-A524-38AF253F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DE41-4209-4F9E-A00F-CA1DA06CA2E3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4B63FA-70A5-0539-9874-DD112278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7E9EE2-A46D-3CAC-6361-8E70C696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5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11551-244C-0C50-354E-785FB7B8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9EFB6F-03BC-85AC-F812-208F887E0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A6BCD5-D82C-F8C4-7BA6-0AC9BC009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4FA52-D54D-80B3-FD7E-AC1F4ED3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6-4925-4D56-A524-7C24580D38E7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D0B9F9-CD13-78FE-396D-94D3073C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AE7C1-BA1D-B70C-C574-F4152AFB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0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D08A6C-C915-B825-D355-43054604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8948CF-A052-B196-7EFD-7A015D9A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93DF36-769C-0DF1-E033-09CE7E16A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B059-3D35-4746-A5DB-F29A7EE2120E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F1F197-C630-8A7B-7EAE-ECF662FE1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César Sergio duro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175F8A-9FCD-7908-6E4F-EFC555013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6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EE830E0-BCAC-6274-E9E0-209B04E55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8" y="0"/>
            <a:ext cx="10974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3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52756B7-19B8-BEF2-D868-4EF90022B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54189A0-2133-FE1E-3189-3DE7475C6E28}"/>
              </a:ext>
            </a:extLst>
          </p:cNvPr>
          <p:cNvSpPr txBox="1">
            <a:spLocks/>
          </p:cNvSpPr>
          <p:nvPr/>
        </p:nvSpPr>
        <p:spPr>
          <a:xfrm>
            <a:off x="787309" y="2086882"/>
            <a:ext cx="9398182" cy="2209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Entonces, la IA no es un desarrollo autónomo, sino que es la continuación de un proceso de evolución</a:t>
            </a:r>
            <a:br>
              <a:rPr lang="es-ES" sz="2800" dirty="0">
                <a:latin typeface="Lora" pitchFamily="2" charset="0"/>
              </a:rPr>
            </a:br>
            <a:r>
              <a:rPr lang="es-ES" sz="2800" dirty="0">
                <a:latin typeface="Lora" pitchFamily="2" charset="0"/>
              </a:rPr>
              <a:t>de la tecnología.</a:t>
            </a:r>
          </a:p>
        </p:txBody>
      </p:sp>
    </p:spTree>
    <p:extLst>
      <p:ext uri="{BB962C8B-B14F-4D97-AF65-F5344CB8AC3E}">
        <p14:creationId xmlns:p14="http://schemas.microsoft.com/office/powerpoint/2010/main" val="404091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AA865A0-073B-FC8C-8B5B-B8F5AB3E4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0B77707-BBD3-970C-028F-30239DF7FD44}"/>
              </a:ext>
            </a:extLst>
          </p:cNvPr>
          <p:cNvSpPr txBox="1">
            <a:spLocks/>
          </p:cNvSpPr>
          <p:nvPr/>
        </p:nvSpPr>
        <p:spPr>
          <a:xfrm>
            <a:off x="714738" y="2086882"/>
            <a:ext cx="9590405" cy="2818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Actualmente, la cuarta revolución industrial, también llamada “Industria 4.0” es la revolución de la automatización, digitalización de los datos y el </a:t>
            </a:r>
            <a:r>
              <a:rPr lang="es-ES" sz="2800" dirty="0" err="1">
                <a:latin typeface="Lora" pitchFamily="2" charset="0"/>
              </a:rPr>
              <a:t>big</a:t>
            </a:r>
            <a:r>
              <a:rPr lang="es-ES" sz="2800" dirty="0">
                <a:latin typeface="Lora" pitchFamily="2" charset="0"/>
              </a:rPr>
              <a:t> data, del almacenamiento masivo y la inteligencia artificial. </a:t>
            </a:r>
          </a:p>
        </p:txBody>
      </p:sp>
    </p:spTree>
    <p:extLst>
      <p:ext uri="{BB962C8B-B14F-4D97-AF65-F5344CB8AC3E}">
        <p14:creationId xmlns:p14="http://schemas.microsoft.com/office/powerpoint/2010/main" val="386218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EEDB4EE-3FBF-959F-7840-912671A91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242FB7A-1144-2447-4715-FB255A3FBD9C}"/>
              </a:ext>
            </a:extLst>
          </p:cNvPr>
          <p:cNvSpPr txBox="1">
            <a:spLocks/>
          </p:cNvSpPr>
          <p:nvPr/>
        </p:nvSpPr>
        <p:spPr>
          <a:xfrm>
            <a:off x="714738" y="2086882"/>
            <a:ext cx="9590405" cy="3036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ES" sz="2800" dirty="0">
                <a:ln>
                  <a:solidFill>
                    <a:srgbClr val="19203C"/>
                  </a:solidFill>
                </a:ln>
                <a:latin typeface="Lora" pitchFamily="2" charset="0"/>
              </a:rPr>
              <a:t>Inteligencia Artificial (IA)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800" dirty="0">
                <a:latin typeface="Lora" pitchFamily="2" charset="0"/>
              </a:rPr>
              <a:t>Es una nueva forma de resolver problemas:</a:t>
            </a:r>
          </a:p>
          <a:p>
            <a:pPr lvl="1"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ChatGTB </a:t>
            </a:r>
          </a:p>
          <a:p>
            <a:pPr lvl="1"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Chatboot </a:t>
            </a:r>
          </a:p>
        </p:txBody>
      </p:sp>
    </p:spTree>
    <p:extLst>
      <p:ext uri="{BB962C8B-B14F-4D97-AF65-F5344CB8AC3E}">
        <p14:creationId xmlns:p14="http://schemas.microsoft.com/office/powerpoint/2010/main" val="222795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09CB685-2335-E2A6-F660-FDE8DF53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B19DD6D-E3F0-A34D-269F-29AB8E0953C4}"/>
              </a:ext>
            </a:extLst>
          </p:cNvPr>
          <p:cNvSpPr txBox="1">
            <a:spLocks/>
          </p:cNvSpPr>
          <p:nvPr/>
        </p:nvSpPr>
        <p:spPr>
          <a:xfrm>
            <a:off x="714738" y="2086881"/>
            <a:ext cx="9285605" cy="345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El riesgo pasa por la adopción de la IA sin considerar la crisis de empleo.</a:t>
            </a:r>
          </a:p>
          <a:p>
            <a:pPr algn="just">
              <a:lnSpc>
                <a:spcPct val="150000"/>
              </a:lnSpc>
            </a:pPr>
            <a:endParaRPr lang="es-ES" sz="2800" dirty="0">
              <a:latin typeface="Lor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Hoy esa intervención humana cada día está más</a:t>
            </a:r>
            <a:br>
              <a:rPr lang="es-ES" sz="2800" dirty="0">
                <a:latin typeface="Lora" pitchFamily="2" charset="0"/>
              </a:rPr>
            </a:br>
            <a:r>
              <a:rPr lang="es-ES" sz="2800" dirty="0">
                <a:latin typeface="Lora" pitchFamily="2" charset="0"/>
              </a:rPr>
              <a:t>en riesgo.</a:t>
            </a:r>
          </a:p>
        </p:txBody>
      </p:sp>
    </p:spTree>
    <p:extLst>
      <p:ext uri="{BB962C8B-B14F-4D97-AF65-F5344CB8AC3E}">
        <p14:creationId xmlns:p14="http://schemas.microsoft.com/office/powerpoint/2010/main" val="157752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897BEB-EF46-6A08-C4FF-D2E31A18D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7AE5755-156C-11AF-CF44-8747ADA057FD}"/>
              </a:ext>
            </a:extLst>
          </p:cNvPr>
          <p:cNvSpPr txBox="1">
            <a:spLocks/>
          </p:cNvSpPr>
          <p:nvPr/>
        </p:nvSpPr>
        <p:spPr>
          <a:xfrm>
            <a:off x="592341" y="1482499"/>
            <a:ext cx="9788117" cy="4860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" sz="2800" dirty="0">
                <a:ln>
                  <a:solidFill>
                    <a:srgbClr val="19203C"/>
                  </a:solidFill>
                </a:ln>
                <a:latin typeface="Lora" pitchFamily="2" charset="0"/>
              </a:rPr>
              <a:t>¿Qué nos depara el futuro?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2400" dirty="0">
              <a:ln>
                <a:solidFill>
                  <a:srgbClr val="19203C"/>
                </a:solidFill>
              </a:ln>
              <a:latin typeface="Lora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Una mayor digitalización de las tareas</a:t>
            </a:r>
            <a:br>
              <a:rPr lang="es-ES" sz="2800" dirty="0">
                <a:latin typeface="Lora" pitchFamily="2" charset="0"/>
              </a:rPr>
            </a:br>
            <a:endParaRPr lang="es-ES" sz="2800" dirty="0">
              <a:latin typeface="Lor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Un nuevo tipo de empleo donde las tareas administrativas manuales y repetitivas pasaron a tecnificarse, cambiando</a:t>
            </a:r>
            <a:br>
              <a:rPr lang="es-ES" sz="2800" dirty="0">
                <a:latin typeface="Lora" pitchFamily="2" charset="0"/>
              </a:rPr>
            </a:br>
            <a:r>
              <a:rPr lang="es-ES" sz="2800" dirty="0">
                <a:latin typeface="Lora" pitchFamily="2" charset="0"/>
              </a:rPr>
              <a:t>no solo la dinámica laboral, sino también la relación del sujeto con el empleo.</a:t>
            </a:r>
          </a:p>
        </p:txBody>
      </p:sp>
    </p:spTree>
    <p:extLst>
      <p:ext uri="{BB962C8B-B14F-4D97-AF65-F5344CB8AC3E}">
        <p14:creationId xmlns:p14="http://schemas.microsoft.com/office/powerpoint/2010/main" val="403271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CC457DB-1FCF-7E5E-E535-D67651EE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73D81C2-29EF-DCF9-3FA8-E330083EFEF5}"/>
              </a:ext>
            </a:extLst>
          </p:cNvPr>
          <p:cNvSpPr txBox="1">
            <a:spLocks/>
          </p:cNvSpPr>
          <p:nvPr/>
        </p:nvSpPr>
        <p:spPr>
          <a:xfrm>
            <a:off x="714738" y="2086881"/>
            <a:ext cx="9546862" cy="345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Un nuevo tipo de empleo público, impactado por la incorporación de la tecnología de las TIC (trabajo mixto o directamente remoto, </a:t>
            </a:r>
            <a:r>
              <a:rPr lang="es-ES" sz="2800" dirty="0" err="1">
                <a:latin typeface="Lora" pitchFamily="2" charset="0"/>
              </a:rPr>
              <a:t>big</a:t>
            </a:r>
            <a:r>
              <a:rPr lang="es-ES" sz="2800" dirty="0">
                <a:latin typeface="Lora" pitchFamily="2" charset="0"/>
              </a:rPr>
              <a:t> data, ciberseguridad, adquisición de nuevos conocimientos en el manejo de herramientas digitales).</a:t>
            </a:r>
          </a:p>
        </p:txBody>
      </p:sp>
    </p:spTree>
    <p:extLst>
      <p:ext uri="{BB962C8B-B14F-4D97-AF65-F5344CB8AC3E}">
        <p14:creationId xmlns:p14="http://schemas.microsoft.com/office/powerpoint/2010/main" val="1147988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458BCF-6311-40CE-6154-B861A3557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A490E2F-0F5C-7E32-C787-EF39619C9876}"/>
              </a:ext>
            </a:extLst>
          </p:cNvPr>
          <p:cNvSpPr txBox="1">
            <a:spLocks/>
          </p:cNvSpPr>
          <p:nvPr/>
        </p:nvSpPr>
        <p:spPr>
          <a:xfrm>
            <a:off x="714738" y="2086882"/>
            <a:ext cx="9546862" cy="161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En este entendimiento la adopción de la IA no es una opción,</a:t>
            </a:r>
            <a:r>
              <a:rPr lang="es-ES" sz="2800" dirty="0">
                <a:ln>
                  <a:solidFill>
                    <a:srgbClr val="19203C"/>
                  </a:solidFill>
                </a:ln>
                <a:latin typeface="Lora" pitchFamily="2" charset="0"/>
              </a:rPr>
              <a:t> es una necesidad.</a:t>
            </a:r>
          </a:p>
        </p:txBody>
      </p:sp>
    </p:spTree>
    <p:extLst>
      <p:ext uri="{BB962C8B-B14F-4D97-AF65-F5344CB8AC3E}">
        <p14:creationId xmlns:p14="http://schemas.microsoft.com/office/powerpoint/2010/main" val="360228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C77B4-54B1-0FA4-B1A9-E7B9A321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5" y="1486727"/>
            <a:ext cx="10072916" cy="50011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ES" sz="3400" dirty="0">
                <a:ln>
                  <a:solidFill>
                    <a:srgbClr val="19203C"/>
                  </a:solidFill>
                </a:ln>
                <a:latin typeface="Lora" pitchFamily="2" charset="0"/>
              </a:rPr>
              <a:t>Ejemplos de usos de la IA en la generación de información financiera</a:t>
            </a:r>
          </a:p>
          <a:p>
            <a:pPr marL="0" indent="0">
              <a:buNone/>
            </a:pPr>
            <a:endParaRPr lang="es-ES" sz="3400" dirty="0">
              <a:latin typeface="Lora" pitchFamily="2" charset="0"/>
            </a:endParaRP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Automatización de la recopilación de datos</a:t>
            </a: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Mejora en la precisión de la información</a:t>
            </a: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Previsiones económicas mejoradas</a:t>
            </a: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Detección proactiva de desafíos económicos</a:t>
            </a: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Auditoría y controles mejorados</a:t>
            </a: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Interacción con otras fuentes de datos</a:t>
            </a: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Personalización de informes</a:t>
            </a:r>
          </a:p>
          <a:p>
            <a:endParaRPr lang="es-ES" dirty="0"/>
          </a:p>
          <a:p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8EA301-4DA8-21ED-CC79-50DD68C37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51B40A7-A7BC-8420-3A79-F9770202A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BDAE7BE-3194-8E42-25F1-B7C26E1C2FD1}"/>
              </a:ext>
            </a:extLst>
          </p:cNvPr>
          <p:cNvSpPr txBox="1">
            <a:spLocks/>
          </p:cNvSpPr>
          <p:nvPr/>
        </p:nvSpPr>
        <p:spPr>
          <a:xfrm>
            <a:off x="566055" y="1486727"/>
            <a:ext cx="10072916" cy="5001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s-ES" sz="3400" dirty="0">
                <a:ln>
                  <a:solidFill>
                    <a:srgbClr val="19203C"/>
                  </a:solidFill>
                </a:ln>
                <a:latin typeface="Lora" pitchFamily="2" charset="0"/>
              </a:rPr>
              <a:t>Beneficios de la inteligencia artificial para contadores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400" dirty="0">
              <a:latin typeface="Lora" pitchFamily="2" charset="0"/>
            </a:endParaRP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Capacidad de analizar grandes volúmenes de datos, </a:t>
            </a: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Proporciona a los contadores datos seguros y rápidos,</a:t>
            </a: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Categorización de información de forma mucho más eficaz,</a:t>
            </a: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Automatizar la comunicación estado ciudadano,</a:t>
            </a: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Mejora la eficiencia porque la máquina no se cansa ni se distrae,</a:t>
            </a:r>
          </a:p>
          <a:p>
            <a:pPr marL="429768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3400" dirty="0">
                <a:latin typeface="Lora" pitchFamily="2" charset="0"/>
              </a:rPr>
              <a:t>Automatiza tareas tediosas y repetitivas.</a:t>
            </a:r>
          </a:p>
          <a:p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4415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1C68991-D2F4-3263-F8DB-C9190E4D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83D3942-28F5-1D7E-8D31-2BEF9ECBACFB}"/>
              </a:ext>
            </a:extLst>
          </p:cNvPr>
          <p:cNvSpPr txBox="1">
            <a:spLocks/>
          </p:cNvSpPr>
          <p:nvPr/>
        </p:nvSpPr>
        <p:spPr>
          <a:xfrm>
            <a:off x="714738" y="2086882"/>
            <a:ext cx="9082405" cy="2339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Las nuevas tendencias laborales buscan aunar la necesidad laboral con el desarrollo de la vida</a:t>
            </a:r>
            <a:br>
              <a:rPr lang="es-ES" sz="2800" dirty="0">
                <a:latin typeface="Lora" pitchFamily="2" charset="0"/>
              </a:rPr>
            </a:br>
            <a:r>
              <a:rPr lang="es-ES" sz="2800" dirty="0">
                <a:latin typeface="Lora" pitchFamily="2" charset="0"/>
              </a:rPr>
              <a:t>social y personal</a:t>
            </a:r>
          </a:p>
        </p:txBody>
      </p:sp>
    </p:spTree>
    <p:extLst>
      <p:ext uri="{BB962C8B-B14F-4D97-AF65-F5344CB8AC3E}">
        <p14:creationId xmlns:p14="http://schemas.microsoft.com/office/powerpoint/2010/main" val="418481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93E60DC4-93C9-41FB-F122-16549673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9182" y="-109540"/>
            <a:ext cx="11351164" cy="70770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EC45F0-2B2D-ED85-A867-5565FAEEE68F}"/>
              </a:ext>
            </a:extLst>
          </p:cNvPr>
          <p:cNvSpPr txBox="1"/>
          <p:nvPr/>
        </p:nvSpPr>
        <p:spPr>
          <a:xfrm>
            <a:off x="2648857" y="4730917"/>
            <a:ext cx="567508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Lora" pitchFamily="2" charset="0"/>
              </a:rPr>
              <a:t>Dr. César Sergio Duro</a:t>
            </a:r>
          </a:p>
          <a:p>
            <a:pPr algn="ctr"/>
            <a:r>
              <a:rPr lang="es-E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Lora" pitchFamily="2" charset="0"/>
              </a:rPr>
              <a:t>Contador General de la Nación</a:t>
            </a:r>
          </a:p>
          <a:p>
            <a:pPr algn="ctr"/>
            <a:endParaRPr lang="es-ES" sz="900" dirty="0">
              <a:solidFill>
                <a:schemeClr val="bg1"/>
              </a:solidFill>
              <a:latin typeface="Lora" pitchFamily="2" charset="0"/>
            </a:endParaRPr>
          </a:p>
          <a:p>
            <a:pPr algn="ctr"/>
            <a:r>
              <a:rPr lang="es-ES" dirty="0">
                <a:solidFill>
                  <a:schemeClr val="bg1"/>
                </a:solidFill>
                <a:latin typeface="Lora" pitchFamily="2" charset="0"/>
              </a:rPr>
              <a:t>CIUDAD AUTÓNOMA DE BUENOS AIRES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Lora" pitchFamily="2" charset="0"/>
              </a:rPr>
              <a:t>Noviembre 2024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8C38572-0B28-45DE-1A09-9214F72B7B0D}"/>
              </a:ext>
            </a:extLst>
          </p:cNvPr>
          <p:cNvSpPr txBox="1"/>
          <p:nvPr/>
        </p:nvSpPr>
        <p:spPr>
          <a:xfrm>
            <a:off x="1157515" y="1650860"/>
            <a:ext cx="8657770" cy="2115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4800" kern="1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Lora" pitchFamily="2" charset="0"/>
                <a:ea typeface="Calibri" panose="020F0502020204030204" pitchFamily="34" charset="0"/>
                <a:cs typeface="Arial" panose="020B0604020202020204" pitchFamily="34" charset="0"/>
              </a:rPr>
              <a:t>INTELIGENCIA ARTIFICIAL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chemeClr val="bg1"/>
                </a:solidFill>
                <a:latin typeface="Lora" pitchFamily="2" charset="0"/>
                <a:ea typeface="Calibri" panose="020F0502020204030204" pitchFamily="34" charset="0"/>
                <a:cs typeface="Arial" panose="020B0604020202020204" pitchFamily="34" charset="0"/>
              </a:rPr>
              <a:t>- Beneficios y Riesgos –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chemeClr val="bg1"/>
                </a:solidFill>
                <a:latin typeface="Lora" pitchFamily="2" charset="0"/>
                <a:ea typeface="Calibri" panose="020F0502020204030204" pitchFamily="34" charset="0"/>
                <a:cs typeface="Arial" panose="020B0604020202020204" pitchFamily="34" charset="0"/>
              </a:rPr>
              <a:t>Trabajo Futuro</a:t>
            </a:r>
            <a:endParaRPr lang="es-AR" sz="3200" kern="100" dirty="0">
              <a:solidFill>
                <a:schemeClr val="bg1"/>
              </a:solidFill>
              <a:latin typeface="Lor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8668672-C318-8831-02BF-439AB9721DB8}"/>
              </a:ext>
            </a:extLst>
          </p:cNvPr>
          <p:cNvCxnSpPr/>
          <p:nvPr/>
        </p:nvCxnSpPr>
        <p:spPr>
          <a:xfrm>
            <a:off x="1407885" y="4267201"/>
            <a:ext cx="81570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13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CDDC9-4430-C409-DEEC-BEA28B6C8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DFE3BD-A183-CFC6-7379-11D10AF6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6F8AB05-8761-030F-1634-FB49FC5B0138}"/>
              </a:ext>
            </a:extLst>
          </p:cNvPr>
          <p:cNvSpPr txBox="1">
            <a:spLocks/>
          </p:cNvSpPr>
          <p:nvPr/>
        </p:nvSpPr>
        <p:spPr>
          <a:xfrm>
            <a:off x="812798" y="1530270"/>
            <a:ext cx="6342745" cy="459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s-ES" sz="2800" dirty="0">
                <a:ln>
                  <a:solidFill>
                    <a:srgbClr val="19203C"/>
                  </a:solidFill>
                </a:ln>
                <a:latin typeface="Lora" pitchFamily="2" charset="0"/>
              </a:rPr>
              <a:t>OPINIONES</a:t>
            </a:r>
          </a:p>
          <a:p>
            <a:pPr marL="429768" lvl="1" indent="-457200">
              <a:lnSpc>
                <a:spcPct val="200000"/>
              </a:lnSpc>
            </a:pPr>
            <a:r>
              <a:rPr lang="es-ES" sz="2800" dirty="0">
                <a:latin typeface="Lora" pitchFamily="2" charset="0"/>
              </a:rPr>
              <a:t>BILL GATES</a:t>
            </a:r>
          </a:p>
          <a:p>
            <a:pPr marL="429768" lvl="1" indent="-457200">
              <a:lnSpc>
                <a:spcPct val="200000"/>
              </a:lnSpc>
            </a:pPr>
            <a:r>
              <a:rPr lang="es-ES" sz="2800" dirty="0">
                <a:latin typeface="Lora" pitchFamily="2" charset="0"/>
              </a:rPr>
              <a:t>JEFF BEZOS</a:t>
            </a:r>
          </a:p>
          <a:p>
            <a:pPr marL="429768" lvl="1" indent="-457200">
              <a:lnSpc>
                <a:spcPct val="200000"/>
              </a:lnSpc>
            </a:pPr>
            <a:r>
              <a:rPr lang="es-ES" sz="2800" dirty="0">
                <a:latin typeface="Lora" pitchFamily="2" charset="0"/>
              </a:rPr>
              <a:t>MARK SUKEMBERG</a:t>
            </a:r>
          </a:p>
          <a:p>
            <a:pPr marL="429768" lvl="1" indent="-457200">
              <a:lnSpc>
                <a:spcPct val="200000"/>
              </a:lnSpc>
            </a:pPr>
            <a:r>
              <a:rPr lang="es-ES" sz="2800" dirty="0">
                <a:latin typeface="Lora" pitchFamily="2" charset="0"/>
              </a:rPr>
              <a:t>ELON MUSK</a:t>
            </a:r>
            <a:endParaRPr lang="es-ES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611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300CA2-A88F-2E8C-8E7E-55A19AE64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C184A01-66DD-4050-DE55-1AD10507FC29}"/>
              </a:ext>
            </a:extLst>
          </p:cNvPr>
          <p:cNvSpPr txBox="1">
            <a:spLocks/>
          </p:cNvSpPr>
          <p:nvPr/>
        </p:nvSpPr>
        <p:spPr>
          <a:xfrm>
            <a:off x="674913" y="2096327"/>
            <a:ext cx="9622974" cy="3898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50000"/>
              </a:lnSpc>
              <a:buNone/>
            </a:pPr>
            <a:r>
              <a:rPr lang="es-ES" sz="3600" dirty="0">
                <a:ln>
                  <a:solidFill>
                    <a:srgbClr val="19203C"/>
                  </a:solidFill>
                </a:ln>
                <a:latin typeface="Lora" pitchFamily="2" charset="0"/>
              </a:rPr>
              <a:t>Albert Eisnstein</a:t>
            </a:r>
            <a:br>
              <a:rPr lang="es-ES" sz="3600" dirty="0">
                <a:ln>
                  <a:solidFill>
                    <a:srgbClr val="19203C"/>
                  </a:solidFill>
                </a:ln>
                <a:latin typeface="Lora" pitchFamily="2" charset="0"/>
              </a:rPr>
            </a:br>
            <a:br>
              <a:rPr lang="es-ES" sz="3200" dirty="0">
                <a:latin typeface="Lora" pitchFamily="2" charset="0"/>
              </a:rPr>
            </a:br>
            <a:r>
              <a:rPr lang="es-ES" sz="3200" i="1" dirty="0">
                <a:latin typeface="Lora" pitchFamily="2" charset="0"/>
              </a:rPr>
              <a:t>“…El verdadero signo de la inteligencia no es el conocimiento, sino </a:t>
            </a:r>
            <a:r>
              <a:rPr lang="es-ES" sz="3200" i="1" dirty="0">
                <a:ln>
                  <a:solidFill>
                    <a:srgbClr val="19203C"/>
                  </a:solidFill>
                </a:ln>
                <a:latin typeface="Lora" pitchFamily="2" charset="0"/>
              </a:rPr>
              <a:t>la imaginación”</a:t>
            </a:r>
          </a:p>
          <a:p>
            <a:pPr marL="429768" lvl="1" indent="-457200" algn="ctr">
              <a:lnSpc>
                <a:spcPct val="200000"/>
              </a:lnSpc>
            </a:pPr>
            <a:endParaRPr lang="es-ES" sz="2800" dirty="0">
              <a:latin typeface="Lora" pitchFamily="2" charset="0"/>
            </a:endParaRPr>
          </a:p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6209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835E-CDCC-9A6A-D251-1ADC07CAF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A64751-B8F0-41F9-483F-DC987F5C1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179416A-537C-E92C-6A48-96A0180D53DD}"/>
              </a:ext>
            </a:extLst>
          </p:cNvPr>
          <p:cNvSpPr txBox="1">
            <a:spLocks/>
          </p:cNvSpPr>
          <p:nvPr/>
        </p:nvSpPr>
        <p:spPr>
          <a:xfrm>
            <a:off x="812798" y="1530270"/>
            <a:ext cx="6342745" cy="459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s-ES" sz="2800" dirty="0">
                <a:ln>
                  <a:solidFill>
                    <a:srgbClr val="19203C"/>
                  </a:solidFill>
                </a:ln>
                <a:latin typeface="Lora" pitchFamily="2" charset="0"/>
              </a:rPr>
              <a:t>MODALIDADES DE TRABAJO</a:t>
            </a:r>
          </a:p>
          <a:p>
            <a:pPr marL="429768" lvl="1" indent="-457200">
              <a:lnSpc>
                <a:spcPct val="250000"/>
              </a:lnSpc>
            </a:pPr>
            <a:r>
              <a:rPr lang="es-ES" sz="2800" dirty="0">
                <a:latin typeface="Lora" pitchFamily="2" charset="0"/>
              </a:rPr>
              <a:t>TRABAJO PRESENCIAL</a:t>
            </a:r>
          </a:p>
          <a:p>
            <a:pPr marL="429768" lvl="1" indent="-457200">
              <a:lnSpc>
                <a:spcPct val="250000"/>
              </a:lnSpc>
            </a:pPr>
            <a:r>
              <a:rPr lang="es-ES" sz="2800" dirty="0">
                <a:latin typeface="Lora" pitchFamily="2" charset="0"/>
              </a:rPr>
              <a:t>TRABAJO REMOTO</a:t>
            </a:r>
          </a:p>
          <a:p>
            <a:pPr marL="429768" lvl="1" indent="-457200">
              <a:lnSpc>
                <a:spcPct val="250000"/>
              </a:lnSpc>
            </a:pPr>
            <a:r>
              <a:rPr lang="es-ES" sz="2800" dirty="0">
                <a:latin typeface="Lora" pitchFamily="2" charset="0"/>
              </a:rPr>
              <a:t>TRABAJO MIXTO O HÍBRIDO.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03228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21062-4702-02BF-1592-DF03AC0C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86" y="2894908"/>
            <a:ext cx="5614827" cy="1542197"/>
          </a:xfrm>
        </p:spPr>
        <p:txBody>
          <a:bodyPr>
            <a:normAutofit/>
          </a:bodyPr>
          <a:lstStyle/>
          <a:p>
            <a:pPr algn="ctr"/>
            <a:r>
              <a:rPr lang="es-ES" sz="6000" dirty="0">
                <a:ln>
                  <a:solidFill>
                    <a:srgbClr val="19203C"/>
                  </a:solidFill>
                </a:ln>
                <a:latin typeface="Lora" pitchFamily="2" charset="0"/>
                <a:ea typeface="+mn-ea"/>
                <a:cs typeface="+mn-cs"/>
              </a:rPr>
              <a:t>RIESGOS</a:t>
            </a:r>
            <a:endParaRPr lang="es-AR" sz="6000" dirty="0">
              <a:ln>
                <a:solidFill>
                  <a:srgbClr val="19203C"/>
                </a:solidFill>
              </a:ln>
              <a:latin typeface="Lora" pitchFamily="2" charset="0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BD947-753F-0EB4-DF26-19C0BF1D3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9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47F148-52BD-6F51-BE1D-22426436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1719ABB-99EB-8E8B-8EBB-9FDD057686C6}"/>
              </a:ext>
            </a:extLst>
          </p:cNvPr>
          <p:cNvSpPr txBox="1">
            <a:spLocks/>
          </p:cNvSpPr>
          <p:nvPr/>
        </p:nvSpPr>
        <p:spPr>
          <a:xfrm>
            <a:off x="2678986" y="2894908"/>
            <a:ext cx="5614827" cy="154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dirty="0">
                <a:ln>
                  <a:solidFill>
                    <a:srgbClr val="19203C"/>
                  </a:solidFill>
                </a:ln>
                <a:latin typeface="Lora" pitchFamily="2" charset="0"/>
                <a:ea typeface="+mn-ea"/>
                <a:cs typeface="+mn-cs"/>
              </a:rPr>
              <a:t>ALTERNATIVAS</a:t>
            </a:r>
            <a:endParaRPr lang="es-AR" sz="6000" dirty="0">
              <a:ln>
                <a:solidFill>
                  <a:srgbClr val="19203C"/>
                </a:solidFill>
              </a:ln>
              <a:latin typeface="Lor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71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4CCCFB1-3519-3E16-891F-DCA050A6A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"/>
            <a:ext cx="10972800" cy="68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5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92CDB1AB-2653-4D2C-F49F-C581D0C9BEF9}"/>
              </a:ext>
            </a:extLst>
          </p:cNvPr>
          <p:cNvSpPr txBox="1">
            <a:spLocks/>
          </p:cNvSpPr>
          <p:nvPr/>
        </p:nvSpPr>
        <p:spPr>
          <a:xfrm>
            <a:off x="457200" y="2258423"/>
            <a:ext cx="10058400" cy="376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sz="3600" dirty="0">
                <a:ln w="19050">
                  <a:solidFill>
                    <a:srgbClr val="19203C"/>
                  </a:solidFill>
                </a:ln>
                <a:solidFill>
                  <a:srgbClr val="19203C"/>
                </a:solidFill>
                <a:latin typeface="Lora" pitchFamily="2" charset="0"/>
              </a:rPr>
              <a:t>Hoy nos preguntamos: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s-ES" sz="3600" dirty="0">
              <a:solidFill>
                <a:srgbClr val="19203C"/>
              </a:solidFill>
              <a:latin typeface="Lora" pitchFamily="2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sz="3600" dirty="0">
                <a:solidFill>
                  <a:srgbClr val="19203C"/>
                </a:solidFill>
                <a:latin typeface="Lora" pitchFamily="2" charset="0"/>
              </a:rPr>
              <a:t>¿Cuál será nuestro trabajo? y ¿Cómo?</a:t>
            </a:r>
            <a:endParaRPr lang="es-AR" sz="3600" dirty="0">
              <a:solidFill>
                <a:srgbClr val="19203C"/>
              </a:solidFill>
              <a:latin typeface="Lora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FF641BB-FFB2-52AB-44EC-872D008D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7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C99BCDF-CD6B-469E-3637-C01BE1FAC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61" y="2071541"/>
            <a:ext cx="3805210" cy="380521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B6CD46C-0A4A-E2C0-685F-DE4F50719BFA}"/>
              </a:ext>
            </a:extLst>
          </p:cNvPr>
          <p:cNvSpPr txBox="1"/>
          <p:nvPr/>
        </p:nvSpPr>
        <p:spPr>
          <a:xfrm>
            <a:off x="4746171" y="3557076"/>
            <a:ext cx="4652236" cy="834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2960">
              <a:lnSpc>
                <a:spcPct val="150000"/>
              </a:lnSpc>
              <a:spcBef>
                <a:spcPts val="900"/>
              </a:spcBef>
            </a:pPr>
            <a:r>
              <a:rPr lang="es-ES" sz="3600" dirty="0">
                <a:solidFill>
                  <a:srgbClr val="19203C"/>
                </a:solidFill>
                <a:latin typeface="Lora" pitchFamily="2" charset="0"/>
              </a:rPr>
              <a:t>¿Tendremos trabajo?</a:t>
            </a:r>
            <a:endParaRPr lang="es-AR" sz="3600" dirty="0">
              <a:solidFill>
                <a:srgbClr val="19203C"/>
              </a:solidFill>
              <a:latin typeface="Lora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00E26C-1B8A-66C3-71F9-3638FEC40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9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557745C-C7A2-0F73-3750-ADBD0B0BA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135" y="1513986"/>
            <a:ext cx="6720529" cy="4465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E2D167-210F-C6E5-371D-01E6889276AB}"/>
              </a:ext>
            </a:extLst>
          </p:cNvPr>
          <p:cNvSpPr txBox="1"/>
          <p:nvPr/>
        </p:nvSpPr>
        <p:spPr>
          <a:xfrm>
            <a:off x="3736578" y="6110478"/>
            <a:ext cx="349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19203C"/>
                </a:solidFill>
                <a:latin typeface="Lora" pitchFamily="2" charset="0"/>
              </a:rPr>
              <a:t>Charles Darwin</a:t>
            </a:r>
            <a:endParaRPr lang="es-AR" sz="2400" dirty="0">
              <a:solidFill>
                <a:srgbClr val="19203C"/>
              </a:solidFill>
              <a:latin typeface="Lora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C8CCB6-88FD-B26B-1493-757442ECA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6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09046-8436-1577-F9FF-8D1FFA47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520269"/>
            <a:ext cx="9464040" cy="23690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200" i="1" dirty="0">
                <a:latin typeface="Lora" pitchFamily="2" charset="0"/>
              </a:rPr>
              <a:t>…en la evolución no sobreviven ni los más fuertes, ni los más inteligentes, sino aquellos que saben adaptarse al cambio…</a:t>
            </a:r>
            <a:endParaRPr lang="es-AR" sz="3200" i="1" dirty="0">
              <a:latin typeface="Lora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A9B51E-5AA1-2C0B-5862-A5A011ECA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C77B4-54B1-0FA4-B1A9-E7B9A321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09" y="2086882"/>
            <a:ext cx="9398182" cy="37914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La transformación digital no consiste simplemente en dotar de computadores y software a la organización.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2800" dirty="0">
              <a:latin typeface="Lor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La transformación digital implica cambios en la forma de pensar de las organizaciones. </a:t>
            </a:r>
          </a:p>
          <a:p>
            <a:pPr marL="0" indent="0" algn="ctr">
              <a:buNone/>
            </a:pPr>
            <a:endParaRPr lang="es-AR" sz="3200" dirty="0">
              <a:latin typeface="Lora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CAA131-6206-D922-49F7-17AF04760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8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C77B4-54B1-0FA4-B1A9-E7B9A321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09" y="2086882"/>
            <a:ext cx="9358177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La evolución del pensamiento humano es una constante del desarrollo de la vida.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2800" dirty="0">
              <a:latin typeface="Lor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dirty="0">
                <a:latin typeface="Lora" pitchFamily="2" charset="0"/>
              </a:rPr>
              <a:t>Pero los tiempos se van acortando. Todo fluye con mayor rapidez.</a:t>
            </a:r>
            <a:endParaRPr lang="es-AR" sz="2800" dirty="0">
              <a:latin typeface="Lora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B48102-1D7A-DB11-63A8-CDCC611F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1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F3540-48C3-8038-B559-70E5CBCA5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9 Imagen">
            <a:extLst>
              <a:ext uri="{FF2B5EF4-FFF2-40B4-BE49-F238E27FC236}">
                <a16:creationId xmlns:a16="http://schemas.microsoft.com/office/drawing/2014/main" id="{000642B2-BFE9-67C3-09BD-951DDD92F3F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4231" t="25976" r="34151" b="15067"/>
          <a:stretch/>
        </p:blipFill>
        <p:spPr bwMode="auto">
          <a:xfrm>
            <a:off x="2953515" y="1465943"/>
            <a:ext cx="5065770" cy="4397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640E8FB-62C7-A7FD-D7E9-39ADBEAB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2800" cy="10782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D81E31D-8A90-A13A-4653-203EBC60B48C}"/>
              </a:ext>
            </a:extLst>
          </p:cNvPr>
          <p:cNvSpPr txBox="1"/>
          <p:nvPr/>
        </p:nvSpPr>
        <p:spPr>
          <a:xfrm>
            <a:off x="3387526" y="6087834"/>
            <a:ext cx="4197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19203C"/>
                </a:solidFill>
                <a:latin typeface="Lora" pitchFamily="2" charset="0"/>
              </a:rPr>
              <a:t>1962 - Los supersónicos</a:t>
            </a:r>
          </a:p>
        </p:txBody>
      </p:sp>
    </p:spTree>
    <p:extLst>
      <p:ext uri="{BB962C8B-B14F-4D97-AF65-F5344CB8AC3E}">
        <p14:creationId xmlns:p14="http://schemas.microsoft.com/office/powerpoint/2010/main" val="3285458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508</Words>
  <Application>Microsoft Office PowerPoint</Application>
  <PresentationFormat>Personalizado</PresentationFormat>
  <Paragraphs>67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Lora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RIESGOS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 Jornada de contadores Municipales y III Jornada provincial del Sector Público</dc:title>
  <dc:creator>Elizabeth Gadea</dc:creator>
  <cp:lastModifiedBy>Leonardo Costa</cp:lastModifiedBy>
  <cp:revision>68</cp:revision>
  <dcterms:created xsi:type="dcterms:W3CDTF">2024-09-02T18:44:32Z</dcterms:created>
  <dcterms:modified xsi:type="dcterms:W3CDTF">2024-11-28T15:09:22Z</dcterms:modified>
</cp:coreProperties>
</file>