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17" r:id="rId2"/>
    <p:sldId id="290" r:id="rId3"/>
    <p:sldId id="296" r:id="rId4"/>
    <p:sldId id="340" r:id="rId5"/>
    <p:sldId id="318" r:id="rId6"/>
    <p:sldId id="257" r:id="rId7"/>
    <p:sldId id="343" r:id="rId8"/>
    <p:sldId id="300" r:id="rId9"/>
    <p:sldId id="315" r:id="rId10"/>
    <p:sldId id="261" r:id="rId11"/>
    <p:sldId id="303" r:id="rId12"/>
    <p:sldId id="316" r:id="rId13"/>
    <p:sldId id="265" r:id="rId14"/>
    <p:sldId id="305" r:id="rId15"/>
    <p:sldId id="273" r:id="rId16"/>
    <p:sldId id="309" r:id="rId17"/>
    <p:sldId id="307" r:id="rId18"/>
    <p:sldId id="306" r:id="rId19"/>
    <p:sldId id="304" r:id="rId20"/>
    <p:sldId id="336" r:id="rId21"/>
    <p:sldId id="337" r:id="rId22"/>
    <p:sldId id="338" r:id="rId23"/>
    <p:sldId id="320" r:id="rId24"/>
    <p:sldId id="322" r:id="rId25"/>
    <p:sldId id="324" r:id="rId26"/>
    <p:sldId id="283" r:id="rId27"/>
    <p:sldId id="282" r:id="rId28"/>
    <p:sldId id="262" r:id="rId29"/>
    <p:sldId id="345" r:id="rId30"/>
    <p:sldId id="326" r:id="rId31"/>
    <p:sldId id="341" r:id="rId32"/>
    <p:sldId id="323" r:id="rId33"/>
    <p:sldId id="327" r:id="rId34"/>
    <p:sldId id="308" r:id="rId35"/>
    <p:sldId id="310" r:id="rId36"/>
    <p:sldId id="325" r:id="rId37"/>
    <p:sldId id="331" r:id="rId38"/>
    <p:sldId id="330" r:id="rId39"/>
    <p:sldId id="335" r:id="rId40"/>
    <p:sldId id="347" r:id="rId41"/>
    <p:sldId id="311" r:id="rId42"/>
    <p:sldId id="328" r:id="rId43"/>
    <p:sldId id="329" r:id="rId44"/>
    <p:sldId id="344" r:id="rId45"/>
    <p:sldId id="339" r:id="rId46"/>
  </p:sldIdLst>
  <p:sldSz cx="9144000" cy="6858000" type="screen4x3"/>
  <p:notesSz cx="6799263" cy="9929813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21C5FF"/>
    <a:srgbClr val="4CBBDE"/>
    <a:srgbClr val="716D91"/>
    <a:srgbClr val="FAA906"/>
    <a:srgbClr val="FAB406"/>
    <a:srgbClr val="FF0066"/>
    <a:srgbClr val="72738C"/>
    <a:srgbClr val="37BAFB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03"/>
  </p:normalViewPr>
  <p:slideViewPr>
    <p:cSldViewPr showGuides="1">
      <p:cViewPr>
        <p:scale>
          <a:sx n="80" d="100"/>
          <a:sy n="80" d="100"/>
        </p:scale>
        <p:origin x="-159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C2D5C-8310-4198-B4C0-13F8A8FA6DD8}" type="datetimeFigureOut">
              <a:rPr lang="es-AR" smtClean="0"/>
              <a:t>17/05/2019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D180D-BE1C-4855-B3BA-BCF369CA9BF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021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A02EC-F4DF-4A87-90D1-6CEA12AD4F6B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605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A02EC-F4DF-4A87-90D1-6CEA12AD4F6B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605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6793-7AE9-4D95-B7E3-81D53EBA751B}" type="datetimeFigureOut">
              <a:rPr lang="es-AR" smtClean="0"/>
              <a:t>17/05/2019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1197-9C90-415B-9BDC-2572AFEC0D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366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6793-7AE9-4D95-B7E3-81D53EBA751B}" type="datetimeFigureOut">
              <a:rPr lang="es-AR" smtClean="0"/>
              <a:t>17/05/2019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1197-9C90-415B-9BDC-2572AFEC0D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80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6793-7AE9-4D95-B7E3-81D53EBA751B}" type="datetimeFigureOut">
              <a:rPr lang="es-AR" smtClean="0"/>
              <a:t>17/05/2019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1197-9C90-415B-9BDC-2572AFEC0D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381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6793-7AE9-4D95-B7E3-81D53EBA751B}" type="datetimeFigureOut">
              <a:rPr lang="es-AR" smtClean="0"/>
              <a:t>17/05/2019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1197-9C90-415B-9BDC-2572AFEC0D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076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6793-7AE9-4D95-B7E3-81D53EBA751B}" type="datetimeFigureOut">
              <a:rPr lang="es-AR" smtClean="0"/>
              <a:t>17/05/2019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1197-9C90-415B-9BDC-2572AFEC0D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276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6793-7AE9-4D95-B7E3-81D53EBA751B}" type="datetimeFigureOut">
              <a:rPr lang="es-AR" smtClean="0"/>
              <a:t>17/05/2019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1197-9C90-415B-9BDC-2572AFEC0D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776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6793-7AE9-4D95-B7E3-81D53EBA751B}" type="datetimeFigureOut">
              <a:rPr lang="es-AR" smtClean="0"/>
              <a:t>17/05/2019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1197-9C90-415B-9BDC-2572AFEC0D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995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6793-7AE9-4D95-B7E3-81D53EBA751B}" type="datetimeFigureOut">
              <a:rPr lang="es-AR" smtClean="0"/>
              <a:t>17/05/2019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1197-9C90-415B-9BDC-2572AFEC0D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851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6793-7AE9-4D95-B7E3-81D53EBA751B}" type="datetimeFigureOut">
              <a:rPr lang="es-AR" smtClean="0"/>
              <a:t>17/05/2019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1197-9C90-415B-9BDC-2572AFEC0D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115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6793-7AE9-4D95-B7E3-81D53EBA751B}" type="datetimeFigureOut">
              <a:rPr lang="es-AR" smtClean="0"/>
              <a:t>17/05/2019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1197-9C90-415B-9BDC-2572AFEC0D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639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6793-7AE9-4D95-B7E3-81D53EBA751B}" type="datetimeFigureOut">
              <a:rPr lang="es-AR" smtClean="0"/>
              <a:t>17/05/2019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1197-9C90-415B-9BDC-2572AFEC0D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649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C6793-7AE9-4D95-B7E3-81D53EBA751B}" type="datetimeFigureOut">
              <a:rPr lang="es-AR" smtClean="0"/>
              <a:t>17/05/2019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E1197-9C90-415B-9BDC-2572AFEC0D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30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>
            <a:grpSpLocks/>
          </p:cNvGrpSpPr>
          <p:nvPr/>
        </p:nvGrpSpPr>
        <p:grpSpPr>
          <a:xfrm>
            <a:off x="234937" y="5258249"/>
            <a:ext cx="8679150" cy="657962"/>
            <a:chOff x="478424" y="5980245"/>
            <a:chExt cx="11235152" cy="851730"/>
          </a:xfrm>
        </p:grpSpPr>
        <p:pic>
          <p:nvPicPr>
            <p:cNvPr id="10" name="9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2011" r="7883" b="12618"/>
            <a:stretch/>
          </p:blipFill>
          <p:spPr>
            <a:xfrm>
              <a:off x="478424" y="6106523"/>
              <a:ext cx="1309486" cy="59917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8645" y="5980245"/>
              <a:ext cx="3214931" cy="85173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16 Rectángulo"/>
          <p:cNvSpPr/>
          <p:nvPr/>
        </p:nvSpPr>
        <p:spPr>
          <a:xfrm>
            <a:off x="0" y="846365"/>
            <a:ext cx="9144000" cy="4319649"/>
          </a:xfrm>
          <a:prstGeom prst="rect">
            <a:avLst/>
          </a:prstGeom>
          <a:solidFill>
            <a:srgbClr val="009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ítulo 3">
            <a:extLst>
              <a:ext uri="{FF2B5EF4-FFF2-40B4-BE49-F238E27FC236}">
                <a16:creationId xmlns:a16="http://schemas.microsoft.com/office/drawing/2014/main" xmlns="" id="{88C7874B-1751-4479-A1A2-7F5D4924A5D9}"/>
              </a:ext>
            </a:extLst>
          </p:cNvPr>
          <p:cNvSpPr txBox="1">
            <a:spLocks/>
          </p:cNvSpPr>
          <p:nvPr/>
        </p:nvSpPr>
        <p:spPr>
          <a:xfrm>
            <a:off x="0" y="2761014"/>
            <a:ext cx="9144000" cy="796018"/>
          </a:xfrm>
          <a:prstGeom prst="rect">
            <a:avLst/>
          </a:prstGeom>
          <a:noFill/>
          <a:ln>
            <a:noFill/>
          </a:ln>
        </p:spPr>
        <p:txBody>
          <a:bodyPr vert="horz" lIns="68580" tIns="34290" rIns="68580" bIns="3429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s-AR" sz="1100" b="1" dirty="0">
                <a:solidFill>
                  <a:srgbClr val="7F7F7F"/>
                </a:solidFill>
                <a:latin typeface="+mn-lt"/>
              </a:rPr>
              <a:t/>
            </a:r>
            <a:br>
              <a:rPr lang="es-AR" sz="1100" b="1" dirty="0">
                <a:solidFill>
                  <a:srgbClr val="7F7F7F"/>
                </a:solidFill>
                <a:latin typeface="+mn-lt"/>
              </a:rPr>
            </a:br>
            <a:r>
              <a:rPr lang="es-AR" sz="3600" b="1" dirty="0">
                <a:solidFill>
                  <a:schemeClr val="bg1"/>
                </a:solidFill>
                <a:latin typeface="+mn-lt"/>
              </a:rPr>
              <a:t>Justicia 2030</a:t>
            </a:r>
          </a:p>
          <a:p>
            <a:pPr algn="ctr">
              <a:lnSpc>
                <a:spcPct val="110000"/>
              </a:lnSpc>
            </a:pPr>
            <a:r>
              <a:rPr lang="es-AR" sz="3600" b="1" dirty="0">
                <a:solidFill>
                  <a:schemeClr val="bg1"/>
                </a:solidFill>
                <a:latin typeface="+mn-lt"/>
              </a:rPr>
              <a:t>Argentina justa, pacífica e inclusiva</a:t>
            </a:r>
            <a:endParaRPr lang="es-AR" sz="3600" dirty="0">
              <a:solidFill>
                <a:schemeClr val="bg1"/>
              </a:solidFill>
              <a:latin typeface="+mn-lt"/>
              <a:ea typeface="Adobe Fan Heiti Std B" pitchFamily="34" charset="-128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961750" y="1484785"/>
            <a:ext cx="4182250" cy="5391492"/>
            <a:chOff x="5055493" y="105086"/>
            <a:chExt cx="4067944" cy="5105857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5493" y="105086"/>
              <a:ext cx="4067944" cy="5105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004" y="917828"/>
              <a:ext cx="2697857" cy="337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466508"/>
            <a:ext cx="4211960" cy="53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68" y="2295305"/>
            <a:ext cx="2718160" cy="36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92346" y="542870"/>
            <a:ext cx="31792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5400" b="1" smtClean="0">
                <a:solidFill>
                  <a:srgbClr val="00B0F0"/>
                </a:solidFill>
              </a:rPr>
              <a:t>saij.gob.ar</a:t>
            </a:r>
            <a:endParaRPr lang="es-AR" sz="5400" b="1">
              <a:solidFill>
                <a:srgbClr val="00B0F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869929" y="593587"/>
            <a:ext cx="41813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5400" b="1" smtClean="0">
                <a:solidFill>
                  <a:srgbClr val="00B0F0"/>
                </a:solidFill>
              </a:rPr>
              <a:t>infoleg.gob.ar</a:t>
            </a:r>
            <a:endParaRPr lang="es-AR" sz="5400" b="1">
              <a:solidFill>
                <a:srgbClr val="00B0F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114062" y="534212"/>
            <a:ext cx="531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smtClean="0"/>
              <a:t>+</a:t>
            </a:r>
            <a:endParaRPr lang="es-AR" sz="6000"/>
          </a:p>
        </p:txBody>
      </p:sp>
    </p:spTree>
    <p:extLst>
      <p:ext uri="{BB962C8B-B14F-4D97-AF65-F5344CB8AC3E}">
        <p14:creationId xmlns:p14="http://schemas.microsoft.com/office/powerpoint/2010/main" val="26007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56" y="1626526"/>
            <a:ext cx="6448517" cy="489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5536" y="415023"/>
            <a:ext cx="82093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5400" b="1" smtClean="0">
                <a:solidFill>
                  <a:srgbClr val="00B0F0"/>
                </a:solidFill>
              </a:rPr>
              <a:t>argentina.gob.ar/normativa</a:t>
            </a:r>
            <a:endParaRPr lang="es-AR" sz="5400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74788" y="2359239"/>
            <a:ext cx="7560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Poner a disposición</a:t>
            </a:r>
          </a:p>
          <a:p>
            <a:pPr algn="ctr"/>
            <a:endParaRPr lang="es-AR" sz="4400" b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AR" sz="4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 se entienda</a:t>
            </a:r>
            <a:endParaRPr lang="es-AR" sz="4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4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1741975" y="2625245"/>
            <a:ext cx="565204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4800">
                <a:solidFill>
                  <a:srgbClr val="00B0F0"/>
                </a:solidFill>
              </a:defRPr>
            </a:lvl1pPr>
          </a:lstStyle>
          <a:p>
            <a:r>
              <a:rPr lang="es-AR" sz="3200" spc="50">
                <a:solidFill>
                  <a:schemeClr val="tx1">
                    <a:lumMod val="75000"/>
                    <a:lumOff val="25000"/>
                  </a:schemeClr>
                </a:solidFill>
              </a:rPr>
              <a:t>Movimiento </a:t>
            </a:r>
            <a:r>
              <a:rPr lang="es-AR" sz="3200" spc="5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internacional de </a:t>
            </a:r>
          </a:p>
          <a:p>
            <a:r>
              <a:rPr lang="es-AR" sz="5400" b="1" smtClean="0"/>
              <a:t>LENGUAJE CLARO</a:t>
            </a:r>
            <a:endParaRPr lang="es-AR" sz="5400" b="1"/>
          </a:p>
        </p:txBody>
      </p:sp>
    </p:spTree>
    <p:extLst>
      <p:ext uri="{BB962C8B-B14F-4D97-AF65-F5344CB8AC3E}">
        <p14:creationId xmlns:p14="http://schemas.microsoft.com/office/powerpoint/2010/main" val="4810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Elipse"/>
          <p:cNvSpPr/>
          <p:nvPr/>
        </p:nvSpPr>
        <p:spPr>
          <a:xfrm>
            <a:off x="-556540" y="-734585"/>
            <a:ext cx="3184321" cy="3155473"/>
          </a:xfrm>
          <a:prstGeom prst="ellipse">
            <a:avLst/>
          </a:prstGeom>
          <a:solidFill>
            <a:srgbClr val="8CC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2" name="11 Conector recto"/>
          <p:cNvCxnSpPr/>
          <p:nvPr/>
        </p:nvCxnSpPr>
        <p:spPr>
          <a:xfrm flipH="1">
            <a:off x="5275639" y="449890"/>
            <a:ext cx="8863" cy="6336704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5518246" y="5921910"/>
            <a:ext cx="35835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ES" b="1" smtClean="0"/>
              <a:t>Evitar remisiones innecesarias</a:t>
            </a:r>
            <a:endParaRPr lang="es-ES" b="1" dirty="0"/>
          </a:p>
        </p:txBody>
      </p:sp>
      <p:sp>
        <p:nvSpPr>
          <p:cNvPr id="26" name="25 Rectángulo"/>
          <p:cNvSpPr/>
          <p:nvPr/>
        </p:nvSpPr>
        <p:spPr>
          <a:xfrm rot="2758369">
            <a:off x="5179959" y="1890742"/>
            <a:ext cx="207263" cy="20025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26 Rectángulo"/>
          <p:cNvSpPr/>
          <p:nvPr/>
        </p:nvSpPr>
        <p:spPr>
          <a:xfrm rot="2758369">
            <a:off x="5172010" y="818750"/>
            <a:ext cx="207263" cy="20025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27 Rectángulo"/>
          <p:cNvSpPr/>
          <p:nvPr/>
        </p:nvSpPr>
        <p:spPr>
          <a:xfrm rot="2758369">
            <a:off x="5179962" y="2457525"/>
            <a:ext cx="207263" cy="20025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28 Rectángulo"/>
          <p:cNvSpPr/>
          <p:nvPr/>
        </p:nvSpPr>
        <p:spPr>
          <a:xfrm rot="2758369">
            <a:off x="5180870" y="3046225"/>
            <a:ext cx="207263" cy="20025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31 Rectángulo"/>
          <p:cNvSpPr/>
          <p:nvPr/>
        </p:nvSpPr>
        <p:spPr>
          <a:xfrm rot="2758369">
            <a:off x="5184789" y="3624434"/>
            <a:ext cx="207263" cy="20025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32 Rectángulo"/>
          <p:cNvSpPr/>
          <p:nvPr/>
        </p:nvSpPr>
        <p:spPr>
          <a:xfrm rot="2758369">
            <a:off x="5178760" y="4271875"/>
            <a:ext cx="207263" cy="20025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33 Rectángulo"/>
          <p:cNvSpPr/>
          <p:nvPr/>
        </p:nvSpPr>
        <p:spPr>
          <a:xfrm rot="2758369">
            <a:off x="5177746" y="4931065"/>
            <a:ext cx="207263" cy="20025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34 Rectángulo"/>
          <p:cNvSpPr/>
          <p:nvPr/>
        </p:nvSpPr>
        <p:spPr>
          <a:xfrm rot="2758369">
            <a:off x="5179961" y="1388164"/>
            <a:ext cx="207263" cy="20025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35 Rectángulo"/>
          <p:cNvSpPr/>
          <p:nvPr/>
        </p:nvSpPr>
        <p:spPr>
          <a:xfrm rot="2758369">
            <a:off x="5177746" y="5489044"/>
            <a:ext cx="207263" cy="20025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36 Rectángulo"/>
          <p:cNvSpPr/>
          <p:nvPr/>
        </p:nvSpPr>
        <p:spPr>
          <a:xfrm rot="2758369">
            <a:off x="5178761" y="6070558"/>
            <a:ext cx="207263" cy="20025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Rectángulo"/>
          <p:cNvSpPr/>
          <p:nvPr/>
        </p:nvSpPr>
        <p:spPr>
          <a:xfrm>
            <a:off x="2885776" y="620972"/>
            <a:ext cx="218175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ts val="3000"/>
              </a:lnSpc>
            </a:pPr>
            <a:r>
              <a:rPr lang="es-ES" b="1">
                <a:solidFill>
                  <a:prstClr val="black"/>
                </a:solidFill>
              </a:rPr>
              <a:t>Una idea por oración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508752" y="1234686"/>
            <a:ext cx="182569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00"/>
              </a:lnSpc>
            </a:pPr>
            <a:r>
              <a:rPr lang="es-ES" b="1">
                <a:solidFill>
                  <a:prstClr val="black"/>
                </a:solidFill>
              </a:rPr>
              <a:t>Oraciones cortas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920802" y="1710702"/>
            <a:ext cx="214218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ts val="3000"/>
              </a:lnSpc>
            </a:pPr>
            <a:r>
              <a:rPr lang="es-ES" b="1">
                <a:solidFill>
                  <a:prstClr val="black"/>
                </a:solidFill>
              </a:rPr>
              <a:t>Un tema por párrafo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507910" y="2307250"/>
            <a:ext cx="16722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00"/>
              </a:lnSpc>
            </a:pPr>
            <a:r>
              <a:rPr lang="es-ES" b="1">
                <a:solidFill>
                  <a:prstClr val="black"/>
                </a:solidFill>
              </a:rPr>
              <a:t>Párrafos cortos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10795" y="2858125"/>
            <a:ext cx="35026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3000"/>
              </a:lnSpc>
            </a:pPr>
            <a:r>
              <a:rPr lang="es-ES" b="1">
                <a:solidFill>
                  <a:prstClr val="black"/>
                </a:solidFill>
              </a:rPr>
              <a:t>Estructura gramatical simple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508843" y="3456358"/>
            <a:ext cx="11412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00"/>
              </a:lnSpc>
            </a:pPr>
            <a:r>
              <a:rPr lang="es-ES" b="1">
                <a:solidFill>
                  <a:prstClr val="black"/>
                </a:solidFill>
              </a:rPr>
              <a:t>Voz activa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311856" y="4097848"/>
            <a:ext cx="27485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ts val="3000"/>
              </a:lnSpc>
            </a:pPr>
            <a:r>
              <a:rPr lang="es-ES" b="1" smtClean="0">
                <a:solidFill>
                  <a:prstClr val="black"/>
                </a:solidFill>
              </a:rPr>
              <a:t>Palabras simples y precisas</a:t>
            </a:r>
            <a:endParaRPr lang="es-ES" b="1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518246" y="4762446"/>
            <a:ext cx="17331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00"/>
              </a:lnSpc>
            </a:pPr>
            <a:r>
              <a:rPr lang="es-ES" b="1">
                <a:solidFill>
                  <a:prstClr val="black"/>
                </a:solidFill>
              </a:rPr>
              <a:t>Evitar arcaísmos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168498" y="5326894"/>
            <a:ext cx="288005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3000"/>
              </a:lnSpc>
            </a:pPr>
            <a:r>
              <a:rPr lang="es-ES" b="1">
                <a:solidFill>
                  <a:prstClr val="black"/>
                </a:solidFill>
              </a:rPr>
              <a:t>Evitar expresiones en latín</a:t>
            </a:r>
            <a:endParaRPr lang="es-ES" b="1" dirty="0">
              <a:solidFill>
                <a:prstClr val="black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113134" y="-2099"/>
            <a:ext cx="21987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smtClean="0"/>
              <a:t>10</a:t>
            </a:r>
          </a:p>
          <a:p>
            <a:pPr algn="ctr"/>
            <a:r>
              <a:rPr lang="es-AR" sz="5400" b="1" smtClean="0"/>
              <a:t>pautas</a:t>
            </a:r>
            <a:endParaRPr lang="es-AR" sz="5400" b="1"/>
          </a:p>
        </p:txBody>
      </p:sp>
    </p:spTree>
    <p:extLst>
      <p:ext uri="{BB962C8B-B14F-4D97-AF65-F5344CB8AC3E}">
        <p14:creationId xmlns:p14="http://schemas.microsoft.com/office/powerpoint/2010/main" val="16161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6891"/>
            <a:ext cx="5076055" cy="672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11 Grupo"/>
          <p:cNvGrpSpPr/>
          <p:nvPr/>
        </p:nvGrpSpPr>
        <p:grpSpPr>
          <a:xfrm>
            <a:off x="4800430" y="1268760"/>
            <a:ext cx="3371970" cy="4392488"/>
            <a:chOff x="3203848" y="121196"/>
            <a:chExt cx="5496024" cy="4976714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21196"/>
              <a:ext cx="5496024" cy="4976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5698" y="1081683"/>
              <a:ext cx="1211761" cy="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617" y="1081683"/>
              <a:ext cx="125073" cy="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575" y="1081683"/>
              <a:ext cx="179172" cy="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17 Rectángulo"/>
          <p:cNvSpPr/>
          <p:nvPr/>
        </p:nvSpPr>
        <p:spPr>
          <a:xfrm>
            <a:off x="350265" y="612070"/>
            <a:ext cx="3890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3600" b="1" smtClean="0">
                <a:solidFill>
                  <a:srgbClr val="00B0F0"/>
                </a:solidFill>
              </a:rPr>
              <a:t>derechofacil.gob.ar</a:t>
            </a:r>
            <a:endParaRPr lang="es-AR" sz="3600" b="1">
              <a:solidFill>
                <a:srgbClr val="00B0F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18967" y="3000390"/>
            <a:ext cx="3391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Servicios que explican las normas en lenguaje claro</a:t>
            </a:r>
            <a:endParaRPr lang="es-AR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395536" y="2907824"/>
            <a:ext cx="5400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268254" y="679867"/>
            <a:ext cx="860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smtClean="0"/>
              <a:t>Decreto de simplificación normativa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3528" y="232437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smtClean="0">
                <a:solidFill>
                  <a:srgbClr val="00B0F0"/>
                </a:solidFill>
              </a:rPr>
              <a:t>DEC NAC 891/2017</a:t>
            </a:r>
            <a:endParaRPr lang="es-AR" sz="2000" b="1">
              <a:solidFill>
                <a:srgbClr val="00B0F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5536" y="3356992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Armar inventarios de normas</a:t>
            </a:r>
          </a:p>
          <a:p>
            <a:r>
              <a:rPr lang="es-AR"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Depurar y establecer vigencias</a:t>
            </a:r>
          </a:p>
          <a:p>
            <a:r>
              <a:rPr lang="es-AR" sz="3600" smtClean="0">
                <a:solidFill>
                  <a:srgbClr val="00B0F0"/>
                </a:solidFill>
              </a:rPr>
              <a:t>Redactar claro</a:t>
            </a:r>
            <a:r>
              <a:rPr lang="es-AR"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simple, fácil</a:t>
            </a:r>
            <a:endParaRPr lang="es-AR" sz="3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323528" y="5733256"/>
            <a:ext cx="5400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8 Grupo"/>
          <p:cNvGrpSpPr/>
          <p:nvPr/>
        </p:nvGrpSpPr>
        <p:grpSpPr>
          <a:xfrm>
            <a:off x="6047767" y="3179624"/>
            <a:ext cx="2484673" cy="1931694"/>
            <a:chOff x="5436096" y="3048446"/>
            <a:chExt cx="2880320" cy="1931694"/>
          </a:xfrm>
        </p:grpSpPr>
        <p:pic>
          <p:nvPicPr>
            <p:cNvPr id="11" name="Picture 2" descr="Resultado de imagen para icon check blu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4498" y="3363263"/>
              <a:ext cx="979619" cy="979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Llamada ovalada"/>
            <p:cNvSpPr/>
            <p:nvPr/>
          </p:nvSpPr>
          <p:spPr>
            <a:xfrm>
              <a:off x="6372200" y="3048446"/>
              <a:ext cx="1944216" cy="1609254"/>
            </a:xfrm>
            <a:prstGeom prst="wedgeEllipseCallout">
              <a:avLst>
                <a:gd name="adj1" fmla="val -61159"/>
                <a:gd name="adj2" fmla="val 35783"/>
              </a:avLst>
            </a:prstGeom>
            <a:noFill/>
            <a:ln w="76200">
              <a:solidFill>
                <a:srgbClr val="6DC2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14" name="Picture 4" descr="Resultado de imagen para icon shado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4671866"/>
              <a:ext cx="2487338" cy="308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74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91580" y="2739749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 de Lenguaje Claro</a:t>
            </a:r>
            <a:endParaRPr lang="es-AR" sz="6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802908" y="-248965"/>
            <a:ext cx="7585516" cy="6901061"/>
            <a:chOff x="802908" y="-178125"/>
            <a:chExt cx="7585516" cy="690106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08" y="-178125"/>
              <a:ext cx="7585516" cy="6901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6030" y="370555"/>
              <a:ext cx="819150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7276026" y="320033"/>
              <a:ext cx="5955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smtClean="0">
                  <a:solidFill>
                    <a:schemeClr val="bg1"/>
                  </a:solidFill>
                </a:rPr>
                <a:t>SAIJ</a:t>
              </a:r>
              <a:endParaRPr lang="es-AR" sz="1600" b="1">
                <a:solidFill>
                  <a:schemeClr val="bg1"/>
                </a:solidFill>
              </a:endParaRPr>
            </a:p>
          </p:txBody>
        </p:sp>
        <p:sp>
          <p:nvSpPr>
            <p:cNvPr id="5" name="4 Rectángulo redondeado"/>
            <p:cNvSpPr/>
            <p:nvPr/>
          </p:nvSpPr>
          <p:spPr>
            <a:xfrm>
              <a:off x="6804248" y="1090636"/>
              <a:ext cx="1440160" cy="28803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400" b="1" smtClean="0"/>
                <a:t>RECASO</a:t>
              </a:r>
              <a:endParaRPr lang="es-AR" sz="1400" b="1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7710725" y="670462"/>
              <a:ext cx="101637" cy="420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8" name="7 Conector recto"/>
            <p:cNvCxnSpPr/>
            <p:nvPr/>
          </p:nvCxnSpPr>
          <p:spPr>
            <a:xfrm flipH="1">
              <a:off x="6444208" y="1234651"/>
              <a:ext cx="36004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 flipV="1">
              <a:off x="6444208" y="1018628"/>
              <a:ext cx="0" cy="21602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20 Rectángulo"/>
            <p:cNvSpPr/>
            <p:nvPr/>
          </p:nvSpPr>
          <p:spPr>
            <a:xfrm>
              <a:off x="1187624" y="346804"/>
              <a:ext cx="1152128" cy="323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9" name="28 Conector recto"/>
            <p:cNvCxnSpPr/>
            <p:nvPr/>
          </p:nvCxnSpPr>
          <p:spPr>
            <a:xfrm>
              <a:off x="1187624" y="501185"/>
              <a:ext cx="1296144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29 Rectángulo redondeado"/>
            <p:cNvSpPr/>
            <p:nvPr/>
          </p:nvSpPr>
          <p:spPr>
            <a:xfrm>
              <a:off x="1719036" y="4258988"/>
              <a:ext cx="1124772" cy="36004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smtClean="0"/>
                <a:t>SLyT Bs As</a:t>
              </a:r>
              <a:endParaRPr lang="es-AR" sz="1200" b="1"/>
            </a:p>
          </p:txBody>
        </p:sp>
        <p:sp>
          <p:nvSpPr>
            <p:cNvPr id="31" name="30 Rectángulo redondeado"/>
            <p:cNvSpPr/>
            <p:nvPr/>
          </p:nvSpPr>
          <p:spPr>
            <a:xfrm>
              <a:off x="2603543" y="2602803"/>
              <a:ext cx="1105607" cy="360040"/>
            </a:xfrm>
            <a:prstGeom prst="roundRect">
              <a:avLst/>
            </a:prstGeom>
            <a:solidFill>
              <a:srgbClr val="7273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600" smtClean="0"/>
                <a:t>CSJN</a:t>
              </a:r>
              <a:endParaRPr lang="es-AR" sz="1600"/>
            </a:p>
          </p:txBody>
        </p:sp>
        <p:sp>
          <p:nvSpPr>
            <p:cNvPr id="3072" name="3071 Rectángulo redondeado"/>
            <p:cNvSpPr/>
            <p:nvPr/>
          </p:nvSpPr>
          <p:spPr>
            <a:xfrm>
              <a:off x="6720365" y="3610916"/>
              <a:ext cx="1296144" cy="360040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smtClean="0"/>
                <a:t>Bib Legislatura CABA</a:t>
              </a:r>
              <a:endParaRPr lang="es-AR" sz="1200"/>
            </a:p>
          </p:txBody>
        </p:sp>
        <p:sp>
          <p:nvSpPr>
            <p:cNvPr id="3073" name="3072 Rectángulo redondeado"/>
            <p:cNvSpPr/>
            <p:nvPr/>
          </p:nvSpPr>
          <p:spPr>
            <a:xfrm>
              <a:off x="6960141" y="2986593"/>
              <a:ext cx="1068245" cy="309562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400" smtClean="0"/>
                <a:t>MPF</a:t>
              </a:r>
              <a:endParaRPr lang="es-AR" sz="1400"/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6943982" y="4751168"/>
              <a:ext cx="1252926" cy="309562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smtClean="0"/>
                <a:t>MPF Mendoza</a:t>
              </a:r>
              <a:endParaRPr lang="es-AR" sz="1200"/>
            </a:p>
          </p:txBody>
        </p:sp>
        <p:sp>
          <p:nvSpPr>
            <p:cNvPr id="3080" name="3079 Rectángulo redondeado"/>
            <p:cNvSpPr/>
            <p:nvPr/>
          </p:nvSpPr>
          <p:spPr>
            <a:xfrm>
              <a:off x="4607543" y="2602803"/>
              <a:ext cx="1217903" cy="36004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smtClean="0"/>
                <a:t>Cam Diputados Nación</a:t>
              </a:r>
              <a:endParaRPr lang="es-AR" sz="1200"/>
            </a:p>
          </p:txBody>
        </p:sp>
        <p:sp>
          <p:nvSpPr>
            <p:cNvPr id="42" name="41 Rectángulo redondeado"/>
            <p:cNvSpPr/>
            <p:nvPr/>
          </p:nvSpPr>
          <p:spPr>
            <a:xfrm>
              <a:off x="2711667" y="2110622"/>
              <a:ext cx="1080120" cy="360040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smtClean="0"/>
                <a:t>AGN</a:t>
              </a:r>
              <a:endParaRPr lang="es-AR" sz="1200"/>
            </a:p>
          </p:txBody>
        </p:sp>
        <p:sp>
          <p:nvSpPr>
            <p:cNvPr id="43" name="42 Rectángulo redondeado"/>
            <p:cNvSpPr/>
            <p:nvPr/>
          </p:nvSpPr>
          <p:spPr>
            <a:xfrm>
              <a:off x="2591780" y="3646541"/>
              <a:ext cx="1296144" cy="360040"/>
            </a:xfrm>
            <a:prstGeom prst="roundRect">
              <a:avLst/>
            </a:prstGeom>
            <a:solidFill>
              <a:srgbClr val="21C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smtClean="0"/>
                <a:t>SLyT CABA</a:t>
              </a:r>
              <a:endParaRPr lang="es-AR" sz="1200"/>
            </a:p>
          </p:txBody>
        </p:sp>
        <p:sp>
          <p:nvSpPr>
            <p:cNvPr id="44" name="43 Rectángulo redondeado"/>
            <p:cNvSpPr/>
            <p:nvPr/>
          </p:nvSpPr>
          <p:spPr>
            <a:xfrm>
              <a:off x="4751641" y="3658416"/>
              <a:ext cx="1296144" cy="360040"/>
            </a:xfrm>
            <a:prstGeom prst="roundRect">
              <a:avLst/>
            </a:prstGeom>
            <a:solidFill>
              <a:srgbClr val="FAA9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smtClean="0"/>
                <a:t>Cons Mag CABA</a:t>
              </a:r>
              <a:endParaRPr lang="es-AR" sz="1200"/>
            </a:p>
          </p:txBody>
        </p:sp>
        <p:sp>
          <p:nvSpPr>
            <p:cNvPr id="45" name="44 Rectángulo redondeado"/>
            <p:cNvSpPr/>
            <p:nvPr/>
          </p:nvSpPr>
          <p:spPr>
            <a:xfrm>
              <a:off x="3963566" y="4682797"/>
              <a:ext cx="1252926" cy="44630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smtClean="0"/>
                <a:t>Suprema Corte  Mendoza</a:t>
              </a:r>
              <a:endParaRPr lang="es-AR" sz="1200"/>
            </a:p>
          </p:txBody>
        </p:sp>
        <p:sp>
          <p:nvSpPr>
            <p:cNvPr id="46" name="45 Rectángulo redondeado"/>
            <p:cNvSpPr/>
            <p:nvPr/>
          </p:nvSpPr>
          <p:spPr>
            <a:xfrm>
              <a:off x="5494983" y="4731410"/>
              <a:ext cx="1105607" cy="360040"/>
            </a:xfrm>
            <a:prstGeom prst="roundRect">
              <a:avLst/>
            </a:prstGeom>
            <a:solidFill>
              <a:srgbClr val="716D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smtClean="0"/>
                <a:t>Gob Mendoza</a:t>
              </a:r>
              <a:endParaRPr lang="es-AR" sz="1200"/>
            </a:p>
          </p:txBody>
        </p:sp>
        <p:pic>
          <p:nvPicPr>
            <p:cNvPr id="308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50" y="544798"/>
              <a:ext cx="315303" cy="330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47 Rectángulo redondeado"/>
            <p:cNvSpPr/>
            <p:nvPr/>
          </p:nvSpPr>
          <p:spPr>
            <a:xfrm>
              <a:off x="1236139" y="5416548"/>
              <a:ext cx="1103615" cy="360040"/>
            </a:xfrm>
            <a:prstGeom prst="roundRect">
              <a:avLst/>
            </a:prstGeom>
            <a:solidFill>
              <a:srgbClr val="FAA9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smtClean="0"/>
                <a:t>OEI</a:t>
              </a:r>
              <a:endParaRPr lang="es-AR" sz="1200"/>
            </a:p>
          </p:txBody>
        </p:sp>
        <p:sp>
          <p:nvSpPr>
            <p:cNvPr id="49" name="48 Rectángulo redondeado"/>
            <p:cNvSpPr/>
            <p:nvPr/>
          </p:nvSpPr>
          <p:spPr>
            <a:xfrm>
              <a:off x="1092575" y="3705915"/>
              <a:ext cx="1103163" cy="31254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smtClean="0"/>
                <a:t>CNA Civil</a:t>
              </a:r>
              <a:endParaRPr lang="es-AR" sz="1200"/>
            </a:p>
          </p:txBody>
        </p:sp>
        <p:sp>
          <p:nvSpPr>
            <p:cNvPr id="3082" name="3081 Rectángulo redondeado"/>
            <p:cNvSpPr/>
            <p:nvPr/>
          </p:nvSpPr>
          <p:spPr>
            <a:xfrm>
              <a:off x="2627291" y="3093873"/>
              <a:ext cx="1069982" cy="1785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smtClean="0">
                  <a:solidFill>
                    <a:schemeClr val="tx1"/>
                  </a:solidFill>
                </a:rPr>
                <a:t>CIJ</a:t>
              </a:r>
              <a:endParaRPr lang="es-AR" sz="1200">
                <a:solidFill>
                  <a:schemeClr val="tx1"/>
                </a:solidFill>
              </a:endParaRPr>
            </a:p>
          </p:txBody>
        </p:sp>
        <p:sp>
          <p:nvSpPr>
            <p:cNvPr id="51" name="50 Rectángulo redondeado"/>
            <p:cNvSpPr/>
            <p:nvPr/>
          </p:nvSpPr>
          <p:spPr>
            <a:xfrm>
              <a:off x="1113881" y="3093874"/>
              <a:ext cx="1105607" cy="1785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050" smtClean="0">
                  <a:solidFill>
                    <a:schemeClr val="tx1"/>
                  </a:solidFill>
                </a:rPr>
                <a:t>Def Consumidor</a:t>
              </a:r>
              <a:endParaRPr lang="es-AR" sz="1050">
                <a:solidFill>
                  <a:schemeClr val="tx1"/>
                </a:solidFill>
              </a:endParaRPr>
            </a:p>
          </p:txBody>
        </p:sp>
        <p:sp>
          <p:nvSpPr>
            <p:cNvPr id="32" name="31 Rectángulo"/>
            <p:cNvSpPr/>
            <p:nvPr/>
          </p:nvSpPr>
          <p:spPr>
            <a:xfrm rot="2758369">
              <a:off x="3707489" y="754449"/>
              <a:ext cx="1729021" cy="1720810"/>
            </a:xfrm>
            <a:prstGeom prst="rect">
              <a:avLst/>
            </a:prstGeom>
            <a:noFill/>
            <a:ln w="1270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32 Rectángulo redondeado"/>
            <p:cNvSpPr/>
            <p:nvPr/>
          </p:nvSpPr>
          <p:spPr>
            <a:xfrm>
              <a:off x="2603543" y="754348"/>
              <a:ext cx="1992125" cy="527806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smtClean="0"/>
                <a:t>Senado Nación</a:t>
              </a:r>
              <a:endParaRPr lang="es-AR" b="1"/>
            </a:p>
          </p:txBody>
        </p:sp>
        <p:sp>
          <p:nvSpPr>
            <p:cNvPr id="34" name="33 Rectángulo redondeado"/>
            <p:cNvSpPr/>
            <p:nvPr/>
          </p:nvSpPr>
          <p:spPr>
            <a:xfrm>
              <a:off x="4751643" y="585822"/>
              <a:ext cx="2123857" cy="46843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smtClean="0"/>
                <a:t>MJyDDHH Nación</a:t>
              </a:r>
              <a:endParaRPr lang="es-AR" b="1"/>
            </a:p>
          </p:txBody>
        </p:sp>
        <p:sp>
          <p:nvSpPr>
            <p:cNvPr id="35" name="34 Rectángulo redondeado"/>
            <p:cNvSpPr/>
            <p:nvPr/>
          </p:nvSpPr>
          <p:spPr>
            <a:xfrm>
              <a:off x="3709148" y="1450676"/>
              <a:ext cx="2519036" cy="46843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smtClean="0"/>
                <a:t>SLyT Presidencia</a:t>
              </a:r>
              <a:endParaRPr lang="es-AR" b="1"/>
            </a:p>
          </p:txBody>
        </p:sp>
        <p:sp>
          <p:nvSpPr>
            <p:cNvPr id="2" name="1 Rectángulo"/>
            <p:cNvSpPr/>
            <p:nvPr/>
          </p:nvSpPr>
          <p:spPr>
            <a:xfrm>
              <a:off x="802908" y="-106875"/>
              <a:ext cx="7585516" cy="380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6290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C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-396552" y="2132857"/>
            <a:ext cx="4968552" cy="499171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CuadroTexto"/>
          <p:cNvSpPr txBox="1"/>
          <p:nvPr/>
        </p:nvSpPr>
        <p:spPr>
          <a:xfrm>
            <a:off x="430403" y="454762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Instituciones</a:t>
            </a:r>
            <a:endParaRPr lang="es-AR" sz="4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AR" sz="4800" b="1" smtClean="0"/>
              <a:t>Eficaces y transparentes </a:t>
            </a:r>
            <a:endParaRPr lang="es-AR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35211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ods 2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9" y="14199"/>
            <a:ext cx="9039122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1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717" y="2995894"/>
            <a:ext cx="4384283" cy="100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" y="957262"/>
            <a:ext cx="47434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6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00" y="561181"/>
            <a:ext cx="916305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04" y="5526481"/>
            <a:ext cx="6879442" cy="117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813648" y="4479127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smtClean="0"/>
              <a:t>0.58</a:t>
            </a:r>
          </a:p>
          <a:p>
            <a:pPr algn="ctr"/>
            <a:r>
              <a:rPr lang="es-AR" sz="3600" b="1"/>
              <a:t>1</a:t>
            </a:r>
            <a:r>
              <a:rPr lang="es-AR" sz="3600" b="1" smtClean="0"/>
              <a:t>.00</a:t>
            </a:r>
            <a:endParaRPr lang="es-AR" sz="3600" b="1"/>
          </a:p>
        </p:txBody>
      </p:sp>
      <p:cxnSp>
        <p:nvCxnSpPr>
          <p:cNvPr id="5" name="4 Conector recto"/>
          <p:cNvCxnSpPr/>
          <p:nvPr/>
        </p:nvCxnSpPr>
        <p:spPr>
          <a:xfrm>
            <a:off x="4077551" y="5079291"/>
            <a:ext cx="10081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2091135" y="118906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smtClean="0"/>
              <a:t>Mediciones </a:t>
            </a:r>
            <a:r>
              <a:rPr lang="es-AR" sz="3200" b="1" smtClean="0"/>
              <a:t>2017-2018</a:t>
            </a:r>
            <a:endParaRPr lang="es-AR" sz="3200" b="1"/>
          </a:p>
        </p:txBody>
      </p:sp>
    </p:spTree>
    <p:extLst>
      <p:ext uri="{BB962C8B-B14F-4D97-AF65-F5344CB8AC3E}">
        <p14:creationId xmlns:p14="http://schemas.microsoft.com/office/powerpoint/2010/main" val="13431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2627784" y="548680"/>
            <a:ext cx="6456877" cy="5845204"/>
            <a:chOff x="1630789" y="1533132"/>
            <a:chExt cx="5850650" cy="514193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0789" y="1533132"/>
              <a:ext cx="5850650" cy="514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Elipse"/>
            <p:cNvSpPr/>
            <p:nvPr/>
          </p:nvSpPr>
          <p:spPr>
            <a:xfrm>
              <a:off x="4164839" y="4497624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144694" y="3717032"/>
            <a:ext cx="2801429" cy="1323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/>
            <a:r>
              <a:rPr lang="es-AR" sz="2000" b="1" smtClean="0"/>
              <a:t>5.3</a:t>
            </a:r>
            <a:r>
              <a:rPr lang="es-AR" sz="2000" smtClean="0"/>
              <a:t> Las personas no recurren a la violencia para solucionar sus problemas personales</a:t>
            </a:r>
            <a:endParaRPr lang="es-AR" sz="2000"/>
          </a:p>
        </p:txBody>
      </p:sp>
      <p:cxnSp>
        <p:nvCxnSpPr>
          <p:cNvPr id="8" name="7 Conector recto"/>
          <p:cNvCxnSpPr>
            <a:stCxn id="3" idx="3"/>
            <a:endCxn id="4" idx="3"/>
          </p:cNvCxnSpPr>
          <p:nvPr/>
        </p:nvCxnSpPr>
        <p:spPr>
          <a:xfrm flipH="1">
            <a:off x="2946123" y="4023431"/>
            <a:ext cx="2495739" cy="3553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467544" y="311393"/>
            <a:ext cx="30015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5400" b="1" smtClean="0">
                <a:solidFill>
                  <a:srgbClr val="00B0F0"/>
                </a:solidFill>
              </a:rPr>
              <a:t>Argentina</a:t>
            </a:r>
            <a:endParaRPr lang="es-AR" sz="5400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55776" y="1124744"/>
            <a:ext cx="5040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00B0F0"/>
              </a:buClr>
              <a:buFont typeface="Wingdings" pitchFamily="2" charset="2"/>
              <a:buChar char="ü"/>
            </a:pPr>
            <a:r>
              <a:rPr lang="es-A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Sacar el conflicto de la calle</a:t>
            </a:r>
          </a:p>
          <a:p>
            <a:pPr marL="685800" indent="-685800">
              <a:buClr>
                <a:srgbClr val="00B0F0"/>
              </a:buClr>
              <a:buFont typeface="Wingdings" pitchFamily="2" charset="2"/>
              <a:buChar char="ü"/>
            </a:pPr>
            <a:endParaRPr lang="es-AR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indent="-685800">
              <a:buClr>
                <a:srgbClr val="00B0F0"/>
              </a:buClr>
              <a:buFont typeface="Wingdings" pitchFamily="2" charset="2"/>
              <a:buChar char="ü"/>
            </a:pPr>
            <a:r>
              <a:rPr lang="es-A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Confianza</a:t>
            </a:r>
          </a:p>
          <a:p>
            <a:pPr marL="685800" indent="-685800">
              <a:buClr>
                <a:srgbClr val="00B0F0"/>
              </a:buClr>
              <a:buFont typeface="Wingdings" pitchFamily="2" charset="2"/>
              <a:buChar char="ü"/>
            </a:pPr>
            <a:endParaRPr lang="es-AR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indent="-685800">
              <a:buClr>
                <a:srgbClr val="00B0F0"/>
              </a:buClr>
              <a:buFont typeface="Wingdings" pitchFamily="2" charset="2"/>
              <a:buChar char="ü"/>
            </a:pPr>
            <a:r>
              <a:rPr lang="es-A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Legitimidad</a:t>
            </a:r>
          </a:p>
          <a:p>
            <a:pPr marL="685800" indent="-685800">
              <a:buClr>
                <a:srgbClr val="00B0F0"/>
              </a:buClr>
              <a:buFont typeface="Wingdings" pitchFamily="2" charset="2"/>
              <a:buChar char="ü"/>
            </a:pPr>
            <a:endParaRPr lang="es-AR" sz="4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331640" y="40466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CADENA DE CONFIANZA</a:t>
            </a:r>
            <a:endParaRPr lang="es-ES_tradnl" sz="3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AutoShape 2" descr="Resultado de imagen para icon net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9" name="Picture 5" descr="Resultado de imagen para icon net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384383" cy="470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Elipse"/>
          <p:cNvSpPr/>
          <p:nvPr/>
        </p:nvSpPr>
        <p:spPr>
          <a:xfrm>
            <a:off x="3184202" y="4005064"/>
            <a:ext cx="955977" cy="9297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Elipse"/>
          <p:cNvSpPr/>
          <p:nvPr/>
        </p:nvSpPr>
        <p:spPr>
          <a:xfrm>
            <a:off x="3290893" y="4117644"/>
            <a:ext cx="721328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CuadroTexto"/>
          <p:cNvSpPr txBox="1"/>
          <p:nvPr/>
        </p:nvSpPr>
        <p:spPr>
          <a:xfrm>
            <a:off x="899593" y="1919930"/>
            <a:ext cx="205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smtClean="0"/>
              <a:t>CIUDADANOS</a:t>
            </a:r>
            <a:endParaRPr lang="es-AR" sz="2400"/>
          </a:p>
        </p:txBody>
      </p:sp>
      <p:sp>
        <p:nvSpPr>
          <p:cNvPr id="12" name="11 CuadroTexto"/>
          <p:cNvSpPr txBox="1"/>
          <p:nvPr/>
        </p:nvSpPr>
        <p:spPr>
          <a:xfrm>
            <a:off x="6924429" y="2406079"/>
            <a:ext cx="205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smtClean="0"/>
              <a:t>ABOGADOS</a:t>
            </a:r>
            <a:endParaRPr lang="es-AR" sz="2400"/>
          </a:p>
        </p:txBody>
      </p:sp>
      <p:sp>
        <p:nvSpPr>
          <p:cNvPr id="13" name="12 CuadroTexto"/>
          <p:cNvSpPr txBox="1"/>
          <p:nvPr/>
        </p:nvSpPr>
        <p:spPr>
          <a:xfrm>
            <a:off x="3203850" y="6021214"/>
            <a:ext cx="205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smtClean="0"/>
              <a:t>JUECES</a:t>
            </a:r>
            <a:endParaRPr lang="es-AR" sz="2400"/>
          </a:p>
        </p:txBody>
      </p:sp>
      <p:sp>
        <p:nvSpPr>
          <p:cNvPr id="14" name="13 CuadroTexto"/>
          <p:cNvSpPr txBox="1"/>
          <p:nvPr/>
        </p:nvSpPr>
        <p:spPr>
          <a:xfrm>
            <a:off x="755576" y="4615806"/>
            <a:ext cx="205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smtClean="0"/>
              <a:t>MEDIOS</a:t>
            </a:r>
            <a:endParaRPr lang="es-AR" sz="2400"/>
          </a:p>
        </p:txBody>
      </p:sp>
    </p:spTree>
    <p:extLst>
      <p:ext uri="{BB962C8B-B14F-4D97-AF65-F5344CB8AC3E}">
        <p14:creationId xmlns:p14="http://schemas.microsoft.com/office/powerpoint/2010/main" val="16850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91580" y="2739749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Abogados</a:t>
            </a:r>
            <a:endParaRPr lang="es-AR" sz="6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618416" y="1337231"/>
            <a:ext cx="5400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964844" y="85034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2000" b="1" smtClean="0">
                <a:solidFill>
                  <a:srgbClr val="00B0F0"/>
                </a:solidFill>
              </a:rPr>
              <a:t>OBLIGACIONES CON EL CLIENTE</a:t>
            </a:r>
            <a:endParaRPr lang="es-AR" sz="2000" b="1">
              <a:solidFill>
                <a:srgbClr val="00B0F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-163458" y="1625263"/>
            <a:ext cx="6285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3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Probidad, lealtad, buena fe</a:t>
            </a:r>
          </a:p>
          <a:p>
            <a:pPr algn="r"/>
            <a:r>
              <a:rPr lang="es-AR" sz="3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Puntualidad</a:t>
            </a:r>
          </a:p>
          <a:p>
            <a:pPr algn="r"/>
            <a:r>
              <a:rPr lang="es-AR" sz="3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Secreto profesional</a:t>
            </a:r>
          </a:p>
          <a:p>
            <a:pPr algn="r"/>
            <a:r>
              <a:rPr lang="es-AR" sz="3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tener intereses contrapuestos</a:t>
            </a:r>
          </a:p>
          <a:p>
            <a:pPr algn="r"/>
            <a:r>
              <a:rPr lang="es-AR" sz="3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abandonar los juicios</a:t>
            </a:r>
          </a:p>
          <a:p>
            <a:pPr algn="r"/>
            <a:r>
              <a:rPr lang="es-AR" sz="3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asegurar el éxito</a:t>
            </a:r>
          </a:p>
          <a:p>
            <a:pPr algn="r"/>
            <a:r>
              <a:rPr lang="es-AR" sz="3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Cobrar de acuerdo al arancel</a:t>
            </a:r>
            <a:endParaRPr lang="es-AR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598570" y="5331995"/>
            <a:ext cx="5400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Resultado de imagen para icon 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294" y="4021135"/>
            <a:ext cx="1544960" cy="154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92" y="1821865"/>
            <a:ext cx="221181" cy="22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782" y="2321065"/>
            <a:ext cx="221181" cy="22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78" y="2829303"/>
            <a:ext cx="221181" cy="22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77" y="3318677"/>
            <a:ext cx="221181" cy="22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76" y="3803175"/>
            <a:ext cx="221181" cy="22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75" y="4300989"/>
            <a:ext cx="221181" cy="22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74" y="4793615"/>
            <a:ext cx="221181" cy="22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6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 descr="Resultado de imagen para icon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4720600" y="1484784"/>
            <a:ext cx="41044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algn="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AR"/>
              <a:t>Ser preciso, </a:t>
            </a:r>
            <a:r>
              <a:rPr lang="es-AR" smtClean="0"/>
              <a:t>breve, claro y directo</a:t>
            </a:r>
          </a:p>
          <a:p>
            <a:r>
              <a:rPr lang="es-AR" sz="2800" smtClean="0"/>
              <a:t>(en todo cuanto se expida)</a:t>
            </a:r>
            <a:endParaRPr lang="es-AR" sz="2800"/>
          </a:p>
        </p:txBody>
      </p:sp>
      <p:sp>
        <p:nvSpPr>
          <p:cNvPr id="12" name="11 CuadroTexto"/>
          <p:cNvSpPr txBox="1"/>
          <p:nvPr/>
        </p:nvSpPr>
        <p:spPr>
          <a:xfrm>
            <a:off x="4617650" y="86865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2000" b="1" smtClean="0">
                <a:solidFill>
                  <a:srgbClr val="00B0F0"/>
                </a:solidFill>
              </a:rPr>
              <a:t>HABLAR CLARO</a:t>
            </a:r>
            <a:endParaRPr lang="es-AR" sz="2000" b="1">
              <a:solidFill>
                <a:srgbClr val="00B0F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958418" y="3086835"/>
            <a:ext cx="280831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mtClean="0"/>
              <a:t> </a:t>
            </a:r>
            <a:r>
              <a:rPr lang="es-AR" sz="11500" smtClean="0">
                <a:solidFill>
                  <a:schemeClr val="bg1">
                    <a:lumMod val="50000"/>
                  </a:schemeClr>
                </a:solidFill>
              </a:rPr>
              <a:t>  3</a:t>
            </a:r>
          </a:p>
          <a:p>
            <a:pPr algn="r"/>
            <a:r>
              <a:rPr lang="es-AR" sz="11500" smtClean="0">
                <a:solidFill>
                  <a:schemeClr val="bg1">
                    <a:lumMod val="50000"/>
                  </a:schemeClr>
                </a:solidFill>
              </a:rPr>
              <a:t>23</a:t>
            </a:r>
            <a:endParaRPr lang="es-AR" sz="115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7 Conector recto"/>
          <p:cNvCxnSpPr>
            <a:endCxn id="6" idx="3"/>
          </p:cNvCxnSpPr>
          <p:nvPr/>
        </p:nvCxnSpPr>
        <p:spPr>
          <a:xfrm>
            <a:off x="7236296" y="4902716"/>
            <a:ext cx="1530434" cy="1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" y="251096"/>
            <a:ext cx="386715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3851920" y="1355536"/>
            <a:ext cx="492285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0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546"/>
            <a:ext cx="5626791" cy="172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24075"/>
            <a:ext cx="33242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814623" y="2067265"/>
            <a:ext cx="49495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600"/>
              <a:t>El cliente debe tener suficiente información para participar de manera inteligente en las decisiones relacionadas con la representación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76041"/>
            <a:ext cx="4644008" cy="92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5386809" y="927429"/>
            <a:ext cx="3489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600" b="1" smtClean="0">
                <a:solidFill>
                  <a:srgbClr val="00B0F0"/>
                </a:solidFill>
              </a:rPr>
              <a:t>americanbar.org</a:t>
            </a:r>
            <a:r>
              <a:rPr lang="es-AR" sz="3200" b="1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798433" y="5829772"/>
            <a:ext cx="507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smtClean="0">
                <a:solidFill>
                  <a:srgbClr val="00B0F0"/>
                </a:solidFill>
              </a:rPr>
              <a:t>CONSENTIMIENTO INFORMADO</a:t>
            </a:r>
            <a:endParaRPr lang="es-AR" sz="2800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1243032" y="444766"/>
            <a:ext cx="6831250" cy="6413234"/>
            <a:chOff x="1243032" y="444766"/>
            <a:chExt cx="6831250" cy="641323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032" y="444766"/>
              <a:ext cx="6831250" cy="6413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5193204" y="2342997"/>
              <a:ext cx="2304256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4181601" y="3446867"/>
              <a:ext cx="2304256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1785078" y="4215205"/>
              <a:ext cx="6144430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6117433" y="4032663"/>
              <a:ext cx="1800200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1785076" y="4419187"/>
              <a:ext cx="2520281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6545232" y="5511349"/>
              <a:ext cx="1480034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1738396" y="5799971"/>
              <a:ext cx="982786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4714255" y="6303437"/>
              <a:ext cx="1152128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" name="2 Rectángulo"/>
            <p:cNvSpPr/>
            <p:nvPr/>
          </p:nvSpPr>
          <p:spPr>
            <a:xfrm>
              <a:off x="3945318" y="902837"/>
              <a:ext cx="1656184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4977180" y="1910949"/>
              <a:ext cx="1152128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6345332" y="4707219"/>
              <a:ext cx="575306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26882" y="5003635"/>
              <a:ext cx="678275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6245704" y="3158835"/>
              <a:ext cx="575306" cy="288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9445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59632" y="1471765"/>
            <a:ext cx="66247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00B0F0"/>
              </a:buClr>
              <a:buFont typeface="Wingdings" pitchFamily="2" charset="2"/>
              <a:buChar char="ü"/>
            </a:pPr>
            <a:r>
              <a:rPr lang="es-AR" sz="4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Acceso a reglas claras y entendibles [</a:t>
            </a:r>
            <a:r>
              <a:rPr lang="es-AR" sz="4400" b="1" smtClean="0">
                <a:solidFill>
                  <a:srgbClr val="00B0F0"/>
                </a:solidFill>
              </a:rPr>
              <a:t>16.10</a:t>
            </a:r>
            <a:r>
              <a:rPr lang="es-AR" sz="4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</a:p>
          <a:p>
            <a:pPr marL="685800" indent="-685800">
              <a:buClr>
                <a:srgbClr val="00B0F0"/>
              </a:buClr>
              <a:buFont typeface="Wingdings" pitchFamily="2" charset="2"/>
              <a:buChar char="ü"/>
            </a:pPr>
            <a:endParaRPr lang="es-AR" sz="4400" b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indent="-685800">
              <a:buClr>
                <a:srgbClr val="00B0F0"/>
              </a:buClr>
              <a:buFont typeface="Wingdings" pitchFamily="2" charset="2"/>
              <a:buChar char="ü"/>
            </a:pPr>
            <a:endParaRPr lang="es-AR" sz="4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indent="-685800">
              <a:buClr>
                <a:srgbClr val="00B0F0"/>
              </a:buClr>
              <a:buFont typeface="Wingdings" pitchFamily="2" charset="2"/>
              <a:buChar char="ü"/>
            </a:pPr>
            <a:r>
              <a:rPr lang="es-AR" sz="4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Instituciones eficaces y transparentes [</a:t>
            </a:r>
            <a:r>
              <a:rPr lang="es-AR" sz="4400" b="1" smtClean="0">
                <a:solidFill>
                  <a:srgbClr val="00B0F0"/>
                </a:solidFill>
              </a:rPr>
              <a:t>16.6</a:t>
            </a:r>
            <a:r>
              <a:rPr lang="es-AR" sz="4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endParaRPr lang="es-AR" sz="4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73" y="-2119"/>
            <a:ext cx="6839777" cy="682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15616" y="116632"/>
            <a:ext cx="6321942" cy="1058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176" y="3199810"/>
            <a:ext cx="2998785" cy="22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015337" y="516557"/>
            <a:ext cx="4725531" cy="529291"/>
          </a:xfrm>
          <a:prstGeom prst="rect">
            <a:avLst/>
          </a:prstGeom>
          <a:noFill/>
          <a:ln>
            <a:solidFill>
              <a:srgbClr val="21C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24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3691E-6 L -0.00799 -0.36702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83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79712" y="2636912"/>
            <a:ext cx="5433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B0F0"/>
              </a:buClr>
              <a:buFont typeface="Wingdings" pitchFamily="2" charset="2"/>
              <a:buChar char="ü"/>
            </a:pPr>
            <a:r>
              <a:rPr lang="es-AR" sz="4000" smtClean="0"/>
              <a:t>Es información pública</a:t>
            </a:r>
          </a:p>
          <a:p>
            <a:pPr marL="571500" indent="-571500">
              <a:buClr>
                <a:srgbClr val="00B0F0"/>
              </a:buClr>
              <a:buFont typeface="Wingdings" pitchFamily="2" charset="2"/>
              <a:buChar char="ü"/>
            </a:pPr>
            <a:endParaRPr lang="es-AR" sz="4000" smtClean="0"/>
          </a:p>
          <a:p>
            <a:pPr marL="571500" indent="-571500">
              <a:buClr>
                <a:srgbClr val="00B0F0"/>
              </a:buClr>
              <a:buFont typeface="Wingdings" pitchFamily="2" charset="2"/>
              <a:buChar char="ü"/>
            </a:pPr>
            <a:r>
              <a:rPr lang="es-AR" sz="4000" smtClean="0"/>
              <a:t>Los </a:t>
            </a:r>
            <a:r>
              <a:rPr lang="es-AR" sz="4000" smtClean="0"/>
              <a:t>Colegios </a:t>
            </a:r>
            <a:r>
              <a:rPr lang="es-AR" sz="4000" smtClean="0"/>
              <a:t>son sujetos obligados</a:t>
            </a:r>
            <a:endParaRPr lang="es-AR" sz="4000"/>
          </a:p>
        </p:txBody>
      </p:sp>
      <p:sp>
        <p:nvSpPr>
          <p:cNvPr id="3" name="2 CuadroTexto"/>
          <p:cNvSpPr txBox="1"/>
          <p:nvPr/>
        </p:nvSpPr>
        <p:spPr>
          <a:xfrm>
            <a:off x="434193" y="1012923"/>
            <a:ext cx="8280920" cy="52322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2800" b="1">
                <a:solidFill>
                  <a:srgbClr val="00B0F0"/>
                </a:solidFill>
              </a:defRPr>
            </a:lvl1pPr>
          </a:lstStyle>
          <a:p>
            <a:pPr algn="ctr"/>
            <a:r>
              <a:rPr lang="es-AR"/>
              <a:t>AGENCIA DE ACCESO A LA INFORMACIÓN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7409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91580" y="2739749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Jueces</a:t>
            </a:r>
            <a:endParaRPr lang="es-AR" sz="6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945226" y="2662433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smtClean="0">
                <a:solidFill>
                  <a:srgbClr val="00B0F0"/>
                </a:solidFill>
              </a:rPr>
              <a:t>JUSTICIA</a:t>
            </a:r>
          </a:p>
          <a:p>
            <a:r>
              <a:rPr lang="es-AR" sz="4000" smtClean="0">
                <a:solidFill>
                  <a:srgbClr val="00B0F0"/>
                </a:solidFill>
              </a:rPr>
              <a:t>y</a:t>
            </a:r>
            <a:endParaRPr lang="es-AR" sz="4000">
              <a:solidFill>
                <a:srgbClr val="00B0F0"/>
              </a:solidFill>
            </a:endParaRPr>
          </a:p>
          <a:p>
            <a:r>
              <a:rPr lang="es-AR" sz="4000" smtClean="0">
                <a:solidFill>
                  <a:srgbClr val="00B0F0"/>
                </a:solidFill>
              </a:rPr>
              <a:t>LEGITIMIDAD</a:t>
            </a:r>
            <a:endParaRPr lang="es-AR" sz="4000">
              <a:solidFill>
                <a:srgbClr val="00B0F0"/>
              </a:solidFill>
            </a:endParaRPr>
          </a:p>
        </p:txBody>
      </p:sp>
      <p:pic>
        <p:nvPicPr>
          <p:cNvPr id="5" name="Picture 2" descr="Codigo-iberoamericano-etica-judi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6831"/>
            <a:ext cx="2892172" cy="4119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139952" y="2636912"/>
            <a:ext cx="176189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4000" smtClean="0">
                <a:solidFill>
                  <a:prstClr val="black"/>
                </a:solidFill>
              </a:rPr>
              <a:t>Ser</a:t>
            </a:r>
          </a:p>
          <a:p>
            <a:pPr algn="r"/>
            <a:r>
              <a:rPr lang="es-AR" sz="4000" smtClean="0">
                <a:solidFill>
                  <a:prstClr val="black"/>
                </a:solidFill>
              </a:rPr>
              <a:t>y</a:t>
            </a:r>
            <a:endParaRPr lang="es-AR" sz="4000">
              <a:solidFill>
                <a:prstClr val="black"/>
              </a:solidFill>
            </a:endParaRPr>
          </a:p>
          <a:p>
            <a:pPr algn="r"/>
            <a:r>
              <a:rPr lang="es-AR" sz="4000" smtClean="0">
                <a:solidFill>
                  <a:prstClr val="black"/>
                </a:solidFill>
              </a:rPr>
              <a:t>Parecer</a:t>
            </a:r>
            <a:endParaRPr lang="es-AR"/>
          </a:p>
        </p:txBody>
      </p:sp>
      <p:cxnSp>
        <p:nvCxnSpPr>
          <p:cNvPr id="7" name="6 Conector recto"/>
          <p:cNvCxnSpPr/>
          <p:nvPr/>
        </p:nvCxnSpPr>
        <p:spPr>
          <a:xfrm>
            <a:off x="5901845" y="2780928"/>
            <a:ext cx="0" cy="179497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0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3131840" y="2882662"/>
            <a:ext cx="5400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131840" y="233376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smtClean="0">
                <a:solidFill>
                  <a:srgbClr val="00B0F0"/>
                </a:solidFill>
              </a:rPr>
              <a:t>MOTIVACIÓN</a:t>
            </a:r>
            <a:endParaRPr lang="es-AR" sz="2000" b="1">
              <a:solidFill>
                <a:srgbClr val="00B0F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131840" y="3043818"/>
            <a:ext cx="54359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 motivaciones deben estar expresadas en un </a:t>
            </a:r>
            <a:r>
              <a:rPr lang="es-AR" sz="3600" smtClean="0">
                <a:solidFill>
                  <a:srgbClr val="00B0F0"/>
                </a:solidFill>
              </a:rPr>
              <a:t>estilo claro </a:t>
            </a:r>
            <a:r>
              <a:rPr lang="es-AR"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preciso, </a:t>
            </a:r>
          </a:p>
          <a:p>
            <a:r>
              <a:rPr lang="es-AR" sz="36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sin recurrir a tecnicismos innecesarios</a:t>
            </a:r>
            <a:endParaRPr lang="es-AR" sz="3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3167236" y="6021288"/>
            <a:ext cx="5400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9.png" descr="Resultado de imagen para comillas icon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3501008"/>
            <a:ext cx="1594149" cy="15941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88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692649" y="2886397"/>
            <a:ext cx="5400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692649" y="233749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smtClean="0">
                <a:solidFill>
                  <a:srgbClr val="00B0F0"/>
                </a:solidFill>
              </a:rPr>
              <a:t>TRANSPARENCIA</a:t>
            </a:r>
            <a:endParaRPr lang="es-AR" sz="2000" b="1">
              <a:solidFill>
                <a:srgbClr val="00B0F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2649" y="3047553"/>
            <a:ext cx="54359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/>
              <a:t>El juez debe comportarse, </a:t>
            </a:r>
            <a:r>
              <a:rPr lang="es-AR" sz="3600">
                <a:solidFill>
                  <a:srgbClr val="00B0F0"/>
                </a:solidFill>
              </a:rPr>
              <a:t>en relación con los medios de comunicación social</a:t>
            </a:r>
            <a:r>
              <a:rPr lang="es-AR" sz="3600"/>
              <a:t>, de manera equitativa y </a:t>
            </a:r>
            <a:r>
              <a:rPr lang="es-AR" sz="3600" smtClean="0"/>
              <a:t>prudente…</a:t>
            </a:r>
            <a:endParaRPr lang="es-AR" sz="3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728045" y="6025023"/>
            <a:ext cx="5400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9.png" descr="Resultado de imagen para comillas icon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6732240" y="3501008"/>
            <a:ext cx="1656183" cy="15941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837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91580" y="2739749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Medios</a:t>
            </a:r>
            <a:endParaRPr lang="es-AR" sz="6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692696"/>
            <a:ext cx="79208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PERCEPCIÓN SOBRE EL SISTEMA DE JUSTICIA</a:t>
            </a:r>
            <a:endParaRPr lang="es-AR" sz="2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831" y="1611887"/>
            <a:ext cx="2407518" cy="510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80" y="2996952"/>
            <a:ext cx="2725266" cy="269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51873" y="259969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smtClean="0"/>
              <a:t>¿Cómo funciona?</a:t>
            </a:r>
            <a:endParaRPr lang="es-AR" sz="2400" b="1"/>
          </a:p>
        </p:txBody>
      </p:sp>
    </p:spTree>
    <p:extLst>
      <p:ext uri="{BB962C8B-B14F-4D97-AF65-F5344CB8AC3E}">
        <p14:creationId xmlns:p14="http://schemas.microsoft.com/office/powerpoint/2010/main" val="36896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711860"/>
            <a:ext cx="3096344" cy="268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266" y="3429001"/>
            <a:ext cx="4035334" cy="340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811239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852892" y="3476501"/>
            <a:ext cx="3943072" cy="3103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4878468" y="3381500"/>
            <a:ext cx="4075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smtClean="0"/>
              <a:t>¿Cúal es el problema?</a:t>
            </a:r>
            <a:endParaRPr lang="es-AR" sz="2400" b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11748"/>
            <a:ext cx="23526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4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Resultado de imagen para icon under construction"/>
          <p:cNvSpPr>
            <a:spLocks noChangeAspect="1" noChangeArrowheads="1"/>
          </p:cNvSpPr>
          <p:nvPr/>
        </p:nvSpPr>
        <p:spPr bwMode="auto">
          <a:xfrm>
            <a:off x="307975" y="952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3" name="AutoShape 8" descr="Resultado de imagen para icon under construction"/>
          <p:cNvSpPr>
            <a:spLocks noChangeAspect="1" noChangeArrowheads="1"/>
          </p:cNvSpPr>
          <p:nvPr/>
        </p:nvSpPr>
        <p:spPr bwMode="auto">
          <a:xfrm>
            <a:off x="612775" y="37528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12" name="11 Elipse"/>
          <p:cNvSpPr/>
          <p:nvPr/>
        </p:nvSpPr>
        <p:spPr>
          <a:xfrm>
            <a:off x="6644680" y="2462035"/>
            <a:ext cx="2031775" cy="195861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15" name="14 CuadroTexto"/>
          <p:cNvSpPr txBox="1"/>
          <p:nvPr/>
        </p:nvSpPr>
        <p:spPr>
          <a:xfrm>
            <a:off x="6828756" y="307591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smtClean="0">
                <a:solidFill>
                  <a:schemeClr val="bg1"/>
                </a:solidFill>
              </a:rPr>
              <a:t>Sistema </a:t>
            </a:r>
          </a:p>
          <a:p>
            <a:pPr algn="ctr"/>
            <a:r>
              <a:rPr lang="es-AR" sz="2000" b="1" smtClean="0">
                <a:solidFill>
                  <a:schemeClr val="bg1"/>
                </a:solidFill>
              </a:rPr>
              <a:t>de </a:t>
            </a:r>
            <a:r>
              <a:rPr lang="es-AR" sz="2000" b="1" dirty="0" smtClean="0">
                <a:solidFill>
                  <a:schemeClr val="bg1"/>
                </a:solidFill>
              </a:rPr>
              <a:t>Justicia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3552478" y="2438669"/>
            <a:ext cx="2031775" cy="195861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19" name="18 Elipse"/>
          <p:cNvSpPr/>
          <p:nvPr/>
        </p:nvSpPr>
        <p:spPr>
          <a:xfrm>
            <a:off x="453059" y="2448469"/>
            <a:ext cx="2031775" cy="195861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20" name="19 CuadroTexto"/>
          <p:cNvSpPr txBox="1"/>
          <p:nvPr/>
        </p:nvSpPr>
        <p:spPr>
          <a:xfrm>
            <a:off x="3695271" y="3064035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Medios de comunicación</a:t>
            </a:r>
            <a:endParaRPr lang="es-AR" sz="2000" b="1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04850" y="3073835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smtClean="0">
                <a:solidFill>
                  <a:schemeClr val="bg1"/>
                </a:solidFill>
              </a:rPr>
              <a:t>Opinión pública</a:t>
            </a:r>
            <a:endParaRPr lang="es-AR" sz="2000" b="1" dirty="0">
              <a:solidFill>
                <a:schemeClr val="bg1"/>
              </a:solidFill>
            </a:endParaRPr>
          </a:p>
        </p:txBody>
      </p:sp>
      <p:pic>
        <p:nvPicPr>
          <p:cNvPr id="3078" name="Picture 6" descr="Resultado de imagen para chalk 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43543" flipH="1">
            <a:off x="2899508" y="3103990"/>
            <a:ext cx="3229763" cy="318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Resultado de imagen para chalk 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2417" flipH="1">
            <a:off x="2763086" y="383433"/>
            <a:ext cx="3229763" cy="318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icon ch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31" y="375286"/>
            <a:ext cx="986121" cy="89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93" y="5661248"/>
            <a:ext cx="767409" cy="52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3563888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33" y="188640"/>
            <a:ext cx="4629499" cy="230425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42452" y="2806781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AR" sz="2400" smtClean="0">
                <a:solidFill>
                  <a:schemeClr val="bg1"/>
                </a:solidFill>
              </a:rPr>
              <a:t>Institucional</a:t>
            </a:r>
          </a:p>
          <a:p>
            <a:pPr marL="342900" indent="-342900">
              <a:buAutoNum type="arabicPeriod"/>
            </a:pPr>
            <a:r>
              <a:rPr lang="es-AR" sz="2400" smtClean="0">
                <a:solidFill>
                  <a:schemeClr val="bg1"/>
                </a:solidFill>
              </a:rPr>
              <a:t>Penal</a:t>
            </a:r>
          </a:p>
          <a:p>
            <a:pPr marL="342900" indent="-342900">
              <a:buAutoNum type="arabicPeriod"/>
            </a:pPr>
            <a:r>
              <a:rPr lang="es-AR" sz="2400" smtClean="0">
                <a:solidFill>
                  <a:schemeClr val="bg1"/>
                </a:solidFill>
              </a:rPr>
              <a:t>Civil</a:t>
            </a:r>
          </a:p>
          <a:p>
            <a:pPr marL="342900" indent="-342900">
              <a:buAutoNum type="arabicPeriod"/>
            </a:pPr>
            <a:r>
              <a:rPr lang="es-AR" sz="2400" smtClean="0">
                <a:solidFill>
                  <a:schemeClr val="bg1"/>
                </a:solidFill>
              </a:rPr>
              <a:t>Acceso a Justicia</a:t>
            </a:r>
          </a:p>
          <a:p>
            <a:pPr marL="342900" indent="-342900">
              <a:buAutoNum type="arabicPeriod"/>
            </a:pPr>
            <a:r>
              <a:rPr lang="es-AR" sz="2400" smtClean="0">
                <a:solidFill>
                  <a:schemeClr val="bg1"/>
                </a:solidFill>
              </a:rPr>
              <a:t>Derechos Humanos</a:t>
            </a:r>
          </a:p>
          <a:p>
            <a:pPr marL="342900" indent="-342900">
              <a:buAutoNum type="arabicPeriod"/>
            </a:pPr>
            <a:r>
              <a:rPr lang="es-AR" sz="2400" smtClean="0">
                <a:solidFill>
                  <a:schemeClr val="bg1"/>
                </a:solidFill>
              </a:rPr>
              <a:t>Gestión</a:t>
            </a:r>
          </a:p>
          <a:p>
            <a:pPr marL="342900" indent="-342900">
              <a:buAutoNum type="arabicPeriod"/>
            </a:pPr>
            <a:r>
              <a:rPr lang="es-AR" sz="2400" b="1" smtClean="0">
                <a:solidFill>
                  <a:schemeClr val="bg1"/>
                </a:solidFill>
              </a:rPr>
              <a:t>Justicia y Comunidad</a:t>
            </a:r>
            <a:endParaRPr lang="es-AR" sz="2400" b="1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99610" y="1346207"/>
            <a:ext cx="1621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b="1" smtClean="0">
                <a:solidFill>
                  <a:schemeClr val="bg1"/>
                </a:solidFill>
              </a:rPr>
              <a:t>EJES</a:t>
            </a:r>
            <a:endParaRPr lang="es-AR" sz="4400" b="1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139952" y="3547750"/>
            <a:ext cx="4680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El </a:t>
            </a:r>
            <a:r>
              <a:rPr lang="es-AR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Eje Justicia y </a:t>
            </a:r>
            <a:r>
              <a:rPr lang="es-AR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Comunidad </a:t>
            </a:r>
            <a:r>
              <a:rPr lang="es-AR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propone </a:t>
            </a:r>
            <a:r>
              <a:rPr lang="es-AR" sz="2400" b="1" smtClean="0">
                <a:solidFill>
                  <a:srgbClr val="00B0F0"/>
                </a:solidFill>
              </a:rPr>
              <a:t>mejorar </a:t>
            </a:r>
            <a:r>
              <a:rPr lang="es-AR" sz="2400" b="1">
                <a:solidFill>
                  <a:srgbClr val="00B0F0"/>
                </a:solidFill>
              </a:rPr>
              <a:t>el cómo</a:t>
            </a:r>
            <a:r>
              <a:rPr lang="es-A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, las formas</a:t>
            </a:r>
            <a:r>
              <a:rPr lang="es-A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AR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 prácticas </a:t>
            </a:r>
            <a:r>
              <a:rPr lang="es-A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s-AR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 destrezas </a:t>
            </a:r>
            <a:r>
              <a:rPr lang="es-A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de las instituciones políticas para </a:t>
            </a:r>
            <a:r>
              <a:rPr lang="es-A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que </a:t>
            </a:r>
            <a:r>
              <a:rPr lang="es-AR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cumplan sus funciones.</a:t>
            </a:r>
            <a:endParaRPr lang="es-AR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70576" y="5078362"/>
            <a:ext cx="8185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smtClean="0">
                <a:solidFill>
                  <a:srgbClr val="00B0F0"/>
                </a:solidFill>
              </a:rPr>
              <a:t>Se quiebra la cadena de comunicación</a:t>
            </a:r>
            <a:endParaRPr lang="es-AR" sz="4000">
              <a:solidFill>
                <a:srgbClr val="00B0F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55576" y="248164"/>
            <a:ext cx="3088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4000" smtClean="0">
                <a:solidFill>
                  <a:prstClr val="black"/>
                </a:solidFill>
              </a:rPr>
              <a:t>No comunicar</a:t>
            </a:r>
            <a:endParaRPr lang="es-AR" sz="4000" smtClean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72000" y="58562"/>
            <a:ext cx="0" cy="479644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4716016" y="248164"/>
            <a:ext cx="4225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4000" smtClean="0">
                <a:solidFill>
                  <a:prstClr val="black"/>
                </a:solidFill>
              </a:rPr>
              <a:t>No comunicar claro</a:t>
            </a:r>
            <a:endParaRPr lang="es-AR" sz="4000" smtClean="0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699792" y="587499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smtClean="0"/>
              <a:t>Desconfianza</a:t>
            </a:r>
            <a:endParaRPr lang="es-AR" sz="4000" b="1"/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52" y="17268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81" y="17268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084168" y="24050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mtClean="0">
                <a:solidFill>
                  <a:srgbClr val="FF0000"/>
                </a:solidFill>
              </a:rPr>
              <a:t>X</a:t>
            </a:r>
            <a:endParaRPr lang="es-AR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494021" y="263920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mtClean="0">
                <a:solidFill>
                  <a:srgbClr val="FF0000"/>
                </a:solidFill>
              </a:rPr>
              <a:t>X</a:t>
            </a:r>
            <a:endParaRPr lang="es-AR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106092" y="313060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mtClean="0">
                <a:solidFill>
                  <a:srgbClr val="FF0000"/>
                </a:solidFill>
              </a:rPr>
              <a:t>X</a:t>
            </a:r>
            <a:endParaRPr lang="es-AR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868356" y="19087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mtClean="0">
                <a:solidFill>
                  <a:srgbClr val="FF0000"/>
                </a:solidFill>
              </a:rPr>
              <a:t>X</a:t>
            </a:r>
            <a:endParaRPr lang="es-AR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55576" y="40740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smtClean="0"/>
              <a:t>La nota se escribe igual</a:t>
            </a:r>
            <a:endParaRPr lang="es-AR" b="1"/>
          </a:p>
        </p:txBody>
      </p:sp>
      <p:sp>
        <p:nvSpPr>
          <p:cNvPr id="18" name="17 CuadroTexto"/>
          <p:cNvSpPr txBox="1"/>
          <p:nvPr/>
        </p:nvSpPr>
        <p:spPr>
          <a:xfrm>
            <a:off x="5284180" y="385175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smtClean="0"/>
              <a:t>La nota se escribe igual</a:t>
            </a:r>
          </a:p>
          <a:p>
            <a:pPr algn="ctr"/>
            <a:r>
              <a:rPr lang="es-AR" b="1"/>
              <a:t>p</a:t>
            </a:r>
            <a:r>
              <a:rPr lang="es-AR" b="1" smtClean="0"/>
              <a:t>osiblemente con </a:t>
            </a:r>
            <a:r>
              <a:rPr lang="es-AR" b="1" smtClean="0">
                <a:solidFill>
                  <a:srgbClr val="FF0000"/>
                </a:solidFill>
              </a:rPr>
              <a:t>errores</a:t>
            </a:r>
            <a:endParaRPr lang="es-AR" b="1">
              <a:solidFill>
                <a:srgbClr val="FF0000"/>
              </a:solidFill>
            </a:endParaRPr>
          </a:p>
        </p:txBody>
      </p:sp>
      <p:cxnSp>
        <p:nvCxnSpPr>
          <p:cNvPr id="19" name="18 Conector recto"/>
          <p:cNvCxnSpPr/>
          <p:nvPr/>
        </p:nvCxnSpPr>
        <p:spPr>
          <a:xfrm flipH="1">
            <a:off x="0" y="4855011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72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C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-396552" y="2132857"/>
            <a:ext cx="4968552" cy="499171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CuadroTexto"/>
          <p:cNvSpPr txBox="1"/>
          <p:nvPr/>
        </p:nvSpPr>
        <p:spPr>
          <a:xfrm>
            <a:off x="430403" y="454762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Formación</a:t>
            </a:r>
            <a:endParaRPr lang="es-AR" sz="4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AR" sz="4800" b="1"/>
              <a:t>e</a:t>
            </a:r>
            <a:r>
              <a:rPr lang="es-AR" sz="4800" b="1" smtClean="0"/>
              <a:t>n destrezas</a:t>
            </a:r>
            <a:endParaRPr lang="es-AR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19339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71761" y="336819"/>
            <a:ext cx="75608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Leer</a:t>
            </a:r>
          </a:p>
          <a:p>
            <a:pPr algn="ctr"/>
            <a:r>
              <a:rPr lang="es-AR" sz="3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Escribir</a:t>
            </a:r>
          </a:p>
          <a:p>
            <a:pPr algn="ctr"/>
            <a:r>
              <a:rPr lang="es-AR" sz="3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Hablar</a:t>
            </a:r>
          </a:p>
          <a:p>
            <a:pPr algn="ctr"/>
            <a:r>
              <a:rPr lang="es-AR" sz="3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Negociar</a:t>
            </a:r>
          </a:p>
          <a:p>
            <a:pPr algn="ctr"/>
            <a:r>
              <a:rPr lang="es-AR" sz="3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Mediar</a:t>
            </a:r>
          </a:p>
          <a:p>
            <a:pPr algn="ctr"/>
            <a:r>
              <a:rPr lang="es-AR" sz="3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Entrevistar</a:t>
            </a:r>
          </a:p>
          <a:p>
            <a:pPr algn="ctr"/>
            <a:r>
              <a:rPr lang="es-AR" sz="3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Interrogar</a:t>
            </a:r>
          </a:p>
          <a:p>
            <a:pPr algn="ctr"/>
            <a:r>
              <a:rPr lang="es-AR" sz="3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Argumentar</a:t>
            </a:r>
          </a:p>
          <a:p>
            <a:pPr algn="ctr"/>
            <a:r>
              <a:rPr lang="es-AR" sz="3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Persuadir</a:t>
            </a:r>
          </a:p>
          <a:p>
            <a:pPr algn="ctr"/>
            <a:r>
              <a:rPr lang="es-AR" sz="36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Litigar</a:t>
            </a:r>
          </a:p>
          <a:p>
            <a:pPr algn="ctr"/>
            <a:endParaRPr lang="es-AR" sz="3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86294" y="6037355"/>
            <a:ext cx="795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smtClean="0">
                <a:solidFill>
                  <a:srgbClr val="00B0F0"/>
                </a:solidFill>
              </a:rPr>
              <a:t>ÉTICAMENTE</a:t>
            </a:r>
            <a:endParaRPr lang="es-AR" sz="3600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6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26236" y="199757"/>
            <a:ext cx="8087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3600" b="1" smtClean="0">
                <a:solidFill>
                  <a:srgbClr val="00B0F0"/>
                </a:solidFill>
              </a:rPr>
              <a:t>bibiotecadigital.gob.ar/colecciones-pfava</a:t>
            </a:r>
            <a:endParaRPr lang="es-AR" sz="3600" b="1">
              <a:solidFill>
                <a:srgbClr val="00B0F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0" y="1137238"/>
            <a:ext cx="8172450" cy="534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4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22491" y="1849868"/>
            <a:ext cx="6696744" cy="3514514"/>
          </a:xfrm>
        </p:spPr>
        <p:txBody>
          <a:bodyPr>
            <a:noAutofit/>
          </a:bodyPr>
          <a:lstStyle/>
          <a:p>
            <a:pPr marL="0" indent="0">
              <a:spcBef>
                <a:spcPts val="450"/>
              </a:spcBef>
              <a:buNone/>
            </a:pPr>
            <a:endParaRPr lang="es-AR" sz="28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  <a:p>
            <a:pPr marL="257175" indent="-257175">
              <a:buAutoNum type="arabicPeriod"/>
            </a:pPr>
            <a:r>
              <a:rPr lang="es-ES" sz="2400" b="1" smtClean="0">
                <a:solidFill>
                  <a:srgbClr val="00B0F0"/>
                </a:solidFill>
                <a:latin typeface="Calibri-Bold"/>
              </a:rPr>
              <a:t> </a:t>
            </a:r>
            <a:r>
              <a:rPr lang="es-ES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Reglas oscuras y baja calidad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regulatoria.</a:t>
            </a:r>
          </a:p>
          <a:p>
            <a:pPr marL="257175" indent="-257175">
              <a:buAutoNum type="arabicPeriod"/>
            </a:pP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-Bold"/>
            </a:endParaRPr>
          </a:p>
          <a:p>
            <a:pPr marL="257175" indent="-257175">
              <a:buAutoNum type="arabicPeriod"/>
            </a:pPr>
            <a:r>
              <a:rPr lang="es-ES" sz="2400" b="1" smtClean="0">
                <a:solidFill>
                  <a:srgbClr val="00B0F0"/>
                </a:solidFill>
                <a:latin typeface="Calibri-Bold"/>
              </a:rPr>
              <a:t> </a:t>
            </a:r>
            <a:r>
              <a:rPr lang="es-ES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Desconfianza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de la gente en abogados </a:t>
            </a:r>
            <a:r>
              <a:rPr lang="es-ES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y </a:t>
            </a:r>
            <a:r>
              <a:rPr lang="es-ES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  funcionarios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públicos.</a:t>
            </a:r>
          </a:p>
          <a:p>
            <a:pPr marL="257175" indent="-257175">
              <a:buAutoNum type="arabicPeriod"/>
            </a:pP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-Bold"/>
            </a:endParaRPr>
          </a:p>
          <a:p>
            <a:pPr marL="257175" indent="-257175">
              <a:buAutoNum type="arabicPeriod"/>
            </a:pPr>
            <a:r>
              <a:rPr lang="es-ES" sz="2400" b="1" smtClean="0">
                <a:solidFill>
                  <a:srgbClr val="00B0F0"/>
                </a:solidFill>
                <a:latin typeface="Calibri-Bold"/>
              </a:rPr>
              <a:t> </a:t>
            </a:r>
            <a:r>
              <a:rPr lang="es-ES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La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enseñanza del derecho no </a:t>
            </a:r>
            <a:r>
              <a:rPr lang="es-ES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acompaña </a:t>
            </a:r>
            <a:r>
              <a:rPr lang="es-ES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 los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cambios de la práctica profesional.</a:t>
            </a:r>
            <a:endParaRPr lang="es-AR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-Bold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9818" y="73868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smtClean="0">
                <a:solidFill>
                  <a:srgbClr val="00B0F0"/>
                </a:solidFill>
              </a:rPr>
              <a:t>Diagnóstico</a:t>
            </a:r>
            <a:endParaRPr lang="es-AR" sz="4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66944" y="5413389"/>
            <a:ext cx="7780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3200" b="1">
                <a:solidFill>
                  <a:srgbClr val="00B0F0"/>
                </a:solidFill>
              </a:rPr>
              <a:t>justicia2020.gob.ar/eje-justicia-y-comunidad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60" y="463281"/>
            <a:ext cx="3976037" cy="48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22491" y="1849868"/>
            <a:ext cx="6696744" cy="3514514"/>
          </a:xfrm>
        </p:spPr>
        <p:txBody>
          <a:bodyPr>
            <a:noAutofit/>
          </a:bodyPr>
          <a:lstStyle/>
          <a:p>
            <a:pPr marL="0" indent="0">
              <a:spcBef>
                <a:spcPts val="450"/>
              </a:spcBef>
              <a:buNone/>
            </a:pPr>
            <a:endParaRPr lang="es-AR" sz="28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  <a:p>
            <a:pPr marL="257175" indent="-257175">
              <a:buAutoNum type="arabicPeriod"/>
            </a:pPr>
            <a:r>
              <a:rPr lang="es-ES" sz="2400" b="1" smtClean="0">
                <a:solidFill>
                  <a:srgbClr val="00B0F0"/>
                </a:solidFill>
                <a:latin typeface="Calibri-Bold"/>
              </a:rPr>
              <a:t> </a:t>
            </a:r>
            <a:r>
              <a:rPr lang="es-ES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Reglas oscuras y baja calidad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regulatoria.</a:t>
            </a:r>
          </a:p>
          <a:p>
            <a:pPr marL="257175" indent="-257175">
              <a:buAutoNum type="arabicPeriod"/>
            </a:pP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-Bold"/>
            </a:endParaRPr>
          </a:p>
          <a:p>
            <a:pPr marL="257175" indent="-257175">
              <a:buAutoNum type="arabicPeriod"/>
            </a:pPr>
            <a:r>
              <a:rPr lang="es-ES" sz="2400" b="1" smtClean="0">
                <a:solidFill>
                  <a:srgbClr val="00B0F0"/>
                </a:solidFill>
                <a:latin typeface="Calibri-Bold"/>
              </a:rPr>
              <a:t> </a:t>
            </a:r>
            <a:r>
              <a:rPr lang="es-ES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Desconfianza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de la gente en abogados </a:t>
            </a:r>
            <a:r>
              <a:rPr lang="es-ES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y </a:t>
            </a:r>
            <a:r>
              <a:rPr lang="es-ES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  funcionarios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públicos.</a:t>
            </a:r>
          </a:p>
          <a:p>
            <a:pPr marL="257175" indent="-257175">
              <a:buAutoNum type="arabicPeriod"/>
            </a:pP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-Bold"/>
            </a:endParaRPr>
          </a:p>
          <a:p>
            <a:pPr marL="257175" indent="-257175">
              <a:buAutoNum type="arabicPeriod"/>
            </a:pPr>
            <a:r>
              <a:rPr lang="es-ES" sz="2400" b="1" smtClean="0">
                <a:solidFill>
                  <a:srgbClr val="00B0F0"/>
                </a:solidFill>
                <a:latin typeface="Calibri-Bold"/>
              </a:rPr>
              <a:t> </a:t>
            </a:r>
            <a:r>
              <a:rPr lang="es-ES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La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enseñanza del derecho no </a:t>
            </a:r>
            <a:r>
              <a:rPr lang="es-ES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acompaña </a:t>
            </a:r>
            <a:r>
              <a:rPr lang="es-ES" sz="2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 los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-Bold"/>
              </a:rPr>
              <a:t>cambios de la práctica profesional.</a:t>
            </a:r>
            <a:endParaRPr lang="es-AR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-Bold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9818" y="73868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smtClean="0">
                <a:solidFill>
                  <a:srgbClr val="00B0F0"/>
                </a:solidFill>
              </a:rPr>
              <a:t>Diagnóstico</a:t>
            </a:r>
            <a:endParaRPr lang="es-AR" sz="4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C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-396552" y="2132857"/>
            <a:ext cx="4968552" cy="499171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CuadroTexto"/>
          <p:cNvSpPr txBox="1"/>
          <p:nvPr/>
        </p:nvSpPr>
        <p:spPr>
          <a:xfrm>
            <a:off x="430403" y="454762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Acceso</a:t>
            </a:r>
            <a:endParaRPr lang="es-AR" sz="4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AR" sz="4800" b="1"/>
              <a:t>a</a:t>
            </a:r>
            <a:r>
              <a:rPr lang="es-AR" sz="4800" b="1" smtClean="0"/>
              <a:t> reglas claras y entendibles</a:t>
            </a:r>
            <a:endParaRPr lang="es-AR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9263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-296875" y="2537364"/>
            <a:ext cx="97565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Mejora la calidad regulatoria</a:t>
            </a:r>
          </a:p>
          <a:p>
            <a:pPr algn="ctr"/>
            <a:endParaRPr lang="es-AR" sz="4400" b="1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AR" sz="4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Aumenta el cumplimiento </a:t>
            </a:r>
            <a:endParaRPr lang="es-AR" sz="4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09" y="285000"/>
            <a:ext cx="3098045" cy="92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0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36171" y="380156"/>
            <a:ext cx="7459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smtClean="0">
                <a:solidFill>
                  <a:srgbClr val="4BB4FB"/>
                </a:solidFill>
              </a:rPr>
              <a:t>rulemaking.worldbank.org</a:t>
            </a:r>
            <a:endParaRPr lang="es-AR" sz="3200" b="1">
              <a:solidFill>
                <a:srgbClr val="4BB4FB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185" y="3346859"/>
            <a:ext cx="1667777" cy="3168352"/>
          </a:xfrm>
          <a:prstGeom prst="rect">
            <a:avLst/>
          </a:prstGeom>
          <a:solidFill>
            <a:srgbClr val="4F81BD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1928516" y="3369448"/>
            <a:ext cx="1667777" cy="3168352"/>
          </a:xfrm>
          <a:prstGeom prst="rect">
            <a:avLst/>
          </a:prstGeom>
          <a:solidFill>
            <a:srgbClr val="4F81BD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3732052" y="3369448"/>
            <a:ext cx="1667777" cy="3168352"/>
          </a:xfrm>
          <a:prstGeom prst="rect">
            <a:avLst/>
          </a:prstGeom>
          <a:solidFill>
            <a:srgbClr val="4F81BD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5547988" y="3380957"/>
            <a:ext cx="1667777" cy="3168352"/>
          </a:xfrm>
          <a:prstGeom prst="rect">
            <a:avLst/>
          </a:prstGeom>
          <a:solidFill>
            <a:srgbClr val="4F81BD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7334120" y="3369516"/>
            <a:ext cx="1667777" cy="3168352"/>
          </a:xfrm>
          <a:prstGeom prst="rect">
            <a:avLst/>
          </a:prstGeom>
          <a:solidFill>
            <a:srgbClr val="4F81BD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95747" y="3527904"/>
            <a:ext cx="178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smtClean="0"/>
              <a:t>Transparencia</a:t>
            </a:r>
            <a:endParaRPr lang="es-AR" sz="2000" b="1"/>
          </a:p>
        </p:txBody>
      </p:sp>
      <p:sp>
        <p:nvSpPr>
          <p:cNvPr id="11" name="10 CuadroTexto"/>
          <p:cNvSpPr txBox="1"/>
          <p:nvPr/>
        </p:nvSpPr>
        <p:spPr>
          <a:xfrm>
            <a:off x="1636642" y="3513836"/>
            <a:ext cx="223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smtClean="0"/>
              <a:t>Consulta</a:t>
            </a:r>
            <a:endParaRPr lang="es-AR" sz="2000" b="1"/>
          </a:p>
        </p:txBody>
      </p:sp>
      <p:sp>
        <p:nvSpPr>
          <p:cNvPr id="12" name="11 CuadroTexto"/>
          <p:cNvSpPr txBox="1"/>
          <p:nvPr/>
        </p:nvSpPr>
        <p:spPr>
          <a:xfrm>
            <a:off x="3452323" y="3513836"/>
            <a:ext cx="223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smtClean="0"/>
              <a:t>Impacto</a:t>
            </a:r>
            <a:endParaRPr lang="es-AR" sz="2000" b="1"/>
          </a:p>
        </p:txBody>
      </p:sp>
      <p:sp>
        <p:nvSpPr>
          <p:cNvPr id="13" name="12 CuadroTexto"/>
          <p:cNvSpPr txBox="1"/>
          <p:nvPr/>
        </p:nvSpPr>
        <p:spPr>
          <a:xfrm>
            <a:off x="5262197" y="3546605"/>
            <a:ext cx="223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smtClean="0"/>
              <a:t>Revisión</a:t>
            </a:r>
            <a:endParaRPr lang="es-AR" sz="2000" b="1"/>
          </a:p>
        </p:txBody>
      </p:sp>
      <p:sp>
        <p:nvSpPr>
          <p:cNvPr id="14" name="13 CuadroTexto"/>
          <p:cNvSpPr txBox="1"/>
          <p:nvPr/>
        </p:nvSpPr>
        <p:spPr>
          <a:xfrm>
            <a:off x="7048329" y="3541972"/>
            <a:ext cx="223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smtClean="0"/>
              <a:t>Acceso</a:t>
            </a:r>
            <a:endParaRPr lang="es-AR" sz="2000" b="1"/>
          </a:p>
        </p:txBody>
      </p:sp>
      <p:sp>
        <p:nvSpPr>
          <p:cNvPr id="5" name="4 CuadroTexto"/>
          <p:cNvSpPr txBox="1"/>
          <p:nvPr/>
        </p:nvSpPr>
        <p:spPr>
          <a:xfrm>
            <a:off x="305518" y="4641968"/>
            <a:ext cx="145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smtClean="0">
                <a:solidFill>
                  <a:schemeClr val="bg1"/>
                </a:solidFill>
              </a:rPr>
              <a:t>Agenda regulatoria</a:t>
            </a:r>
            <a:endParaRPr lang="es-AR" b="1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002024" y="4653686"/>
            <a:ext cx="159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smtClean="0">
                <a:solidFill>
                  <a:schemeClr val="bg1"/>
                </a:solidFill>
              </a:rPr>
              <a:t>Recepción de observaciones</a:t>
            </a:r>
            <a:endParaRPr lang="es-AR" b="1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774867" y="4651338"/>
            <a:ext cx="159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smtClean="0">
                <a:solidFill>
                  <a:schemeClr val="bg1"/>
                </a:solidFill>
              </a:rPr>
              <a:t>Evaluación </a:t>
            </a:r>
          </a:p>
          <a:p>
            <a:pPr algn="ctr"/>
            <a:r>
              <a:rPr lang="es-AR" b="1" i="1" smtClean="0">
                <a:solidFill>
                  <a:schemeClr val="bg1"/>
                </a:solidFill>
              </a:rPr>
              <a:t>ex ante</a:t>
            </a:r>
            <a:endParaRPr lang="es-AR" b="1" i="1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621495" y="4656337"/>
            <a:ext cx="159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smtClean="0">
                <a:solidFill>
                  <a:schemeClr val="bg1"/>
                </a:solidFill>
              </a:rPr>
              <a:t>Evaluación </a:t>
            </a:r>
          </a:p>
          <a:p>
            <a:pPr algn="ctr"/>
            <a:r>
              <a:rPr lang="es-AR" b="1" i="1" smtClean="0">
                <a:solidFill>
                  <a:schemeClr val="bg1"/>
                </a:solidFill>
              </a:rPr>
              <a:t>ex post</a:t>
            </a:r>
            <a:endParaRPr lang="es-AR" b="1" i="1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328307" y="4661637"/>
            <a:ext cx="159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smtClean="0">
                <a:solidFill>
                  <a:schemeClr val="bg1"/>
                </a:solidFill>
              </a:rPr>
              <a:t>Disponibles </a:t>
            </a:r>
          </a:p>
          <a:p>
            <a:pPr algn="ctr"/>
            <a:r>
              <a:rPr lang="es-AR" b="1" smtClean="0">
                <a:solidFill>
                  <a:schemeClr val="bg1"/>
                </a:solidFill>
              </a:rPr>
              <a:t>y claras</a:t>
            </a:r>
            <a:endParaRPr lang="es-AR" b="1" i="1">
              <a:solidFill>
                <a:schemeClr val="bg1"/>
              </a:solidFill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569944" y="2502590"/>
            <a:ext cx="921448" cy="1027637"/>
          </a:xfrm>
          <a:prstGeom prst="ellipse">
            <a:avLst/>
          </a:prstGeom>
          <a:solidFill>
            <a:srgbClr val="8CC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400" b="1" smtClean="0"/>
              <a:t>1</a:t>
            </a:r>
            <a:endParaRPr lang="es-AR" sz="4400" b="1"/>
          </a:p>
        </p:txBody>
      </p:sp>
      <p:sp>
        <p:nvSpPr>
          <p:cNvPr id="28" name="27 Elipse"/>
          <p:cNvSpPr/>
          <p:nvPr/>
        </p:nvSpPr>
        <p:spPr>
          <a:xfrm>
            <a:off x="2308289" y="2522126"/>
            <a:ext cx="921448" cy="1027637"/>
          </a:xfrm>
          <a:prstGeom prst="ellipse">
            <a:avLst/>
          </a:prstGeom>
          <a:solidFill>
            <a:srgbClr val="8CC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400" b="1"/>
              <a:t>2</a:t>
            </a:r>
          </a:p>
        </p:txBody>
      </p:sp>
      <p:sp>
        <p:nvSpPr>
          <p:cNvPr id="29" name="28 Elipse"/>
          <p:cNvSpPr/>
          <p:nvPr/>
        </p:nvSpPr>
        <p:spPr>
          <a:xfrm>
            <a:off x="4111276" y="2512144"/>
            <a:ext cx="921448" cy="1027637"/>
          </a:xfrm>
          <a:prstGeom prst="ellipse">
            <a:avLst/>
          </a:prstGeom>
          <a:solidFill>
            <a:srgbClr val="8CC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400" b="1" smtClean="0"/>
              <a:t>3</a:t>
            </a:r>
            <a:endParaRPr lang="es-AR" sz="4400" b="1"/>
          </a:p>
        </p:txBody>
      </p:sp>
      <p:sp>
        <p:nvSpPr>
          <p:cNvPr id="30" name="29 Elipse"/>
          <p:cNvSpPr/>
          <p:nvPr/>
        </p:nvSpPr>
        <p:spPr>
          <a:xfrm>
            <a:off x="5957905" y="2528766"/>
            <a:ext cx="921448" cy="1027637"/>
          </a:xfrm>
          <a:prstGeom prst="ellipse">
            <a:avLst/>
          </a:prstGeom>
          <a:solidFill>
            <a:srgbClr val="8CC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400" b="1"/>
              <a:t>4</a:t>
            </a:r>
          </a:p>
        </p:txBody>
      </p:sp>
      <p:sp>
        <p:nvSpPr>
          <p:cNvPr id="31" name="30 Elipse"/>
          <p:cNvSpPr/>
          <p:nvPr/>
        </p:nvSpPr>
        <p:spPr>
          <a:xfrm>
            <a:off x="7707282" y="2514648"/>
            <a:ext cx="921448" cy="1027637"/>
          </a:xfrm>
          <a:prstGeom prst="ellipse">
            <a:avLst/>
          </a:prstGeom>
          <a:solidFill>
            <a:srgbClr val="8CC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400" b="1" smtClean="0"/>
              <a:t>5</a:t>
            </a:r>
            <a:endParaRPr lang="es-AR" sz="4400" b="1"/>
          </a:p>
        </p:txBody>
      </p:sp>
      <p:sp>
        <p:nvSpPr>
          <p:cNvPr id="15" name="14 CuadroTexto"/>
          <p:cNvSpPr txBox="1"/>
          <p:nvPr/>
        </p:nvSpPr>
        <p:spPr>
          <a:xfrm>
            <a:off x="744893" y="1120055"/>
            <a:ext cx="765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smtClean="0"/>
              <a:t>Indicadores de calidad regulatoria</a:t>
            </a:r>
            <a:endParaRPr lang="es-AR" sz="4000" b="1"/>
          </a:p>
        </p:txBody>
      </p:sp>
    </p:spTree>
    <p:extLst>
      <p:ext uri="{BB962C8B-B14F-4D97-AF65-F5344CB8AC3E}">
        <p14:creationId xmlns:p14="http://schemas.microsoft.com/office/powerpoint/2010/main" val="11002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776288"/>
            <a:ext cx="87058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815916" y="5373216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smtClean="0"/>
              <a:t>2.25</a:t>
            </a:r>
          </a:p>
          <a:p>
            <a:pPr algn="ctr"/>
            <a:r>
              <a:rPr lang="es-AR" sz="3600" b="1" smtClean="0"/>
              <a:t>5.00</a:t>
            </a:r>
            <a:endParaRPr lang="es-AR" sz="3600" b="1"/>
          </a:p>
        </p:txBody>
      </p:sp>
      <p:cxnSp>
        <p:nvCxnSpPr>
          <p:cNvPr id="4" name="3 Conector recto"/>
          <p:cNvCxnSpPr/>
          <p:nvPr/>
        </p:nvCxnSpPr>
        <p:spPr>
          <a:xfrm>
            <a:off x="4067944" y="5973380"/>
            <a:ext cx="100811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2699792" y="7140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smtClean="0"/>
              <a:t>Mediciones 2018</a:t>
            </a:r>
            <a:endParaRPr lang="es-AR" sz="3200" b="1"/>
          </a:p>
        </p:txBody>
      </p:sp>
    </p:spTree>
    <p:extLst>
      <p:ext uri="{BB962C8B-B14F-4D97-AF65-F5344CB8AC3E}">
        <p14:creationId xmlns:p14="http://schemas.microsoft.com/office/powerpoint/2010/main" val="40962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533</Words>
  <Application>Microsoft Office PowerPoint</Application>
  <PresentationFormat>Presentación en pantalla (4:3)</PresentationFormat>
  <Paragraphs>192</Paragraphs>
  <Slides>45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SAIJ-INFOJUS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Iacopetti</dc:creator>
  <cp:lastModifiedBy>Silvia Iacopetti</cp:lastModifiedBy>
  <cp:revision>178</cp:revision>
  <cp:lastPrinted>2019-04-22T20:23:47Z</cp:lastPrinted>
  <dcterms:created xsi:type="dcterms:W3CDTF">2018-12-11T19:21:40Z</dcterms:created>
  <dcterms:modified xsi:type="dcterms:W3CDTF">2019-05-17T15:48:47Z</dcterms:modified>
</cp:coreProperties>
</file>