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7d1fc4478_4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7d1fc4478_4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237602f8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237602f8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7d1fc4478_4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7d1fc4478_4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7d0e5142c_1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7d0e5142c_1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7d1fc4478_4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7d1fc4478_4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7d1fc4478_4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7d1fc4478_4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7d1fc4478_4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7d1fc4478_4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7d1fc4478_4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a7d1fc4478_4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7d0e5142c_1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7d0e5142c_1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470c42ad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470c42ad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7d0e5142c_1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7d0e5142c_1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7d1fc4478_4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7d1fc4478_4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470c42ad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a470c42ad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470c42ad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a470c42ad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470c42ad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a470c42ad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470c42ad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470c42ad2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470c42ad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a470c42ad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470c42ad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a470c42ad2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a470c42ad2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a470c42ad2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ab581b6b3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ab581b6b3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ab581b6b3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ab581b6b3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470c42ad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a470c42ad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b581b6b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b581b6b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470c42ad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470c42ad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470c42ad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470c42ad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470c42ad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470c42ad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470c42ad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470c42ad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237602f8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237602f8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470c42ad2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470c42ad2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gentina.gob.ar/jefatura/innovacion-publica/administrativa/tramites-a-distancia/apoderamiento-ta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mitesadistancia.gob.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ramitesadistancia.gob.a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11964" t="38962" r="34019" b="45009"/>
          <a:stretch/>
        </p:blipFill>
        <p:spPr>
          <a:xfrm>
            <a:off x="385764" y="4410075"/>
            <a:ext cx="2936876" cy="49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9488" y="4356100"/>
            <a:ext cx="2687638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175675" y="554375"/>
            <a:ext cx="7112400" cy="3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800" b="1" dirty="0">
                <a:solidFill>
                  <a:srgbClr val="3D85C6"/>
                </a:solidFill>
              </a:rPr>
              <a:t>Instructivo TAD</a:t>
            </a:r>
            <a:endParaRPr sz="3800" b="1" dirty="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800" b="1" dirty="0">
                <a:solidFill>
                  <a:srgbClr val="3D85C6"/>
                </a:solidFill>
              </a:rPr>
              <a:t>(Trámites a Distancia)</a:t>
            </a:r>
            <a:endParaRPr sz="3800" b="1" dirty="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 b="1" dirty="0">
                <a:solidFill>
                  <a:srgbClr val="3D85C6"/>
                </a:solidFill>
              </a:rPr>
              <a:t>Ayuda procedimientos TAD para la presentación de trámites de autoridades provinciales y municipales</a:t>
            </a:r>
            <a:endParaRPr sz="2600" b="1" dirty="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25" y="913700"/>
            <a:ext cx="8809824" cy="29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134700" y="3037525"/>
            <a:ext cx="1200000" cy="3906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2" name="Google Shape;162;p23"/>
          <p:cNvCxnSpPr>
            <a:stCxn id="163" idx="1"/>
            <a:endCxn id="161" idx="7"/>
          </p:cNvCxnSpPr>
          <p:nvPr/>
        </p:nvCxnSpPr>
        <p:spPr>
          <a:xfrm flipH="1">
            <a:off x="1159025" y="2744125"/>
            <a:ext cx="1072500" cy="35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" name="Google Shape;164;p23"/>
          <p:cNvSpPr txBox="1"/>
          <p:nvPr/>
        </p:nvSpPr>
        <p:spPr>
          <a:xfrm>
            <a:off x="1253375" y="305912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4077475" y="2978275"/>
            <a:ext cx="604200" cy="5523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 txBox="1"/>
          <p:nvPr/>
        </p:nvSpPr>
        <p:spPr>
          <a:xfrm>
            <a:off x="4529050" y="328725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184125" y="174125"/>
            <a:ext cx="30099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3.1. Formas de apoderamiento</a:t>
            </a:r>
            <a:endParaRPr sz="1500" b="1"/>
          </a:p>
        </p:txBody>
      </p:sp>
      <p:sp>
        <p:nvSpPr>
          <p:cNvPr id="168" name="Google Shape;168;p23"/>
          <p:cNvSpPr/>
          <p:nvPr/>
        </p:nvSpPr>
        <p:spPr>
          <a:xfrm>
            <a:off x="1253375" y="2028800"/>
            <a:ext cx="2499300" cy="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Provincia/ municipio</a:t>
            </a:r>
            <a:endParaRPr sz="1200"/>
          </a:p>
        </p:txBody>
      </p:sp>
      <p:sp>
        <p:nvSpPr>
          <p:cNvPr id="169" name="Google Shape;169;p23"/>
          <p:cNvSpPr/>
          <p:nvPr/>
        </p:nvSpPr>
        <p:spPr>
          <a:xfrm>
            <a:off x="2348850" y="3402025"/>
            <a:ext cx="641100" cy="3906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2989950" y="346432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3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41125" y="3573525"/>
            <a:ext cx="1464300" cy="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DIEGO J</a:t>
            </a:r>
            <a:endParaRPr sz="1200"/>
          </a:p>
        </p:txBody>
      </p:sp>
      <p:sp>
        <p:nvSpPr>
          <p:cNvPr id="172" name="Google Shape;172;p23"/>
          <p:cNvSpPr/>
          <p:nvPr/>
        </p:nvSpPr>
        <p:spPr>
          <a:xfrm>
            <a:off x="507625" y="3528675"/>
            <a:ext cx="1131300" cy="2619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2231525" y="2581525"/>
            <a:ext cx="6762300" cy="325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Seleccionar y agregar CUIT de Persona física a apoderar para realizar los trámites</a:t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84125" y="4076225"/>
            <a:ext cx="3377100" cy="7983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este instructivo, “DIEGO J” será el apoderado de la jurisdicción</a:t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5555825" y="605825"/>
            <a:ext cx="3438000" cy="975300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Una vez ingresado el CUIT de la jurisdicción, debe seleccionar la Persona física que será apoderada por el </a:t>
            </a:r>
            <a:r>
              <a:rPr lang="es-419" b="1"/>
              <a:t>Administrador de relaciones AFIP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l="8182" t="14548" r="10151" b="6766"/>
          <a:stretch/>
        </p:blipFill>
        <p:spPr>
          <a:xfrm>
            <a:off x="503725" y="701575"/>
            <a:ext cx="7859448" cy="42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2795925" y="894850"/>
            <a:ext cx="985200" cy="12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/>
          <p:nvPr/>
        </p:nvSpPr>
        <p:spPr>
          <a:xfrm>
            <a:off x="612075" y="2033950"/>
            <a:ext cx="579000" cy="3969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4724550" y="1915075"/>
            <a:ext cx="3843900" cy="537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selecciona el tipo de poder a otorgar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(sobre todos los trámites de TAD o algunos)</a:t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1952100" y="2121025"/>
            <a:ext cx="900600" cy="12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4"/>
          <p:cNvSpPr/>
          <p:nvPr/>
        </p:nvSpPr>
        <p:spPr>
          <a:xfrm>
            <a:off x="2697725" y="2277575"/>
            <a:ext cx="873000" cy="12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5257300" y="428725"/>
            <a:ext cx="3843900" cy="537000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Sólo puede realizarlo el </a:t>
            </a:r>
            <a:r>
              <a:rPr lang="es-419" b="1"/>
              <a:t>Administrador de Relaciones AFIP</a:t>
            </a:r>
            <a:r>
              <a:rPr lang="es-419"/>
              <a:t> de la Jurisdicción </a:t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2550300" y="3540475"/>
            <a:ext cx="6469800" cy="537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Si se selecciona “especificar los trámites...”, aquí puede escribirse el nombre del trámite o del organismo ante el cual se realiza (por ejemplo: “CNRT”)</a:t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2731875" y="2644750"/>
            <a:ext cx="1113300" cy="2445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728925" y="1353475"/>
            <a:ext cx="345300" cy="3906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466225" y="1380050"/>
            <a:ext cx="285900" cy="396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2471725" y="266467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3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422625" y="221152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4686300" y="1207075"/>
            <a:ext cx="4129800" cy="537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No seleccionar “Puede modificar ‘Mis datos’”; es posible dar un poder con fecha de vencimiento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4438650" y="1155300"/>
            <a:ext cx="285900" cy="396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4522075" y="177695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2370525" y="347382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3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184125" y="174125"/>
            <a:ext cx="30099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3.1. Formas de apoderamiento</a:t>
            </a:r>
            <a:endParaRPr sz="1500" b="1"/>
          </a:p>
        </p:txBody>
      </p:sp>
      <p:sp>
        <p:nvSpPr>
          <p:cNvPr id="197" name="Google Shape;197;p24"/>
          <p:cNvSpPr/>
          <p:nvPr/>
        </p:nvSpPr>
        <p:spPr>
          <a:xfrm>
            <a:off x="2062725" y="826450"/>
            <a:ext cx="1131300" cy="2619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25" y="745500"/>
            <a:ext cx="6496425" cy="42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/>
        </p:nvSpPr>
        <p:spPr>
          <a:xfrm>
            <a:off x="5257300" y="428725"/>
            <a:ext cx="3843900" cy="537000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Sólo puede realizarlo el </a:t>
            </a:r>
            <a:r>
              <a:rPr lang="es-419" b="1"/>
              <a:t>Administrador de Relaciones AFIP</a:t>
            </a:r>
            <a:r>
              <a:rPr lang="es-419"/>
              <a:t> de la Jurisdicción </a:t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6993300" y="1954750"/>
            <a:ext cx="2013300" cy="1997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Buscar y seleccionar los trámites señalados o seleccionar todos los trámites ante la CNRT (esto sólo aplica a los trámites existentes, no a los trámites que se subirán a TAD en el futuro) </a:t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4082275" y="4688475"/>
            <a:ext cx="873000" cy="3969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1982875" y="3513275"/>
            <a:ext cx="119400" cy="2340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1696975" y="364305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4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4926525" y="469162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5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4872400" y="195475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4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184125" y="174125"/>
            <a:ext cx="30099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3.1. Formas de apoderamiento</a:t>
            </a:r>
            <a:endParaRPr sz="1500" b="1"/>
          </a:p>
        </p:txBody>
      </p:sp>
      <p:sp>
        <p:nvSpPr>
          <p:cNvPr id="211" name="Google Shape;211;p25"/>
          <p:cNvSpPr/>
          <p:nvPr/>
        </p:nvSpPr>
        <p:spPr>
          <a:xfrm>
            <a:off x="1480225" y="699825"/>
            <a:ext cx="1131300" cy="2619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1620025" y="768225"/>
            <a:ext cx="8517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41BCE9"/>
                </a:solidFill>
              </a:rPr>
              <a:t>DIEGO J</a:t>
            </a:r>
            <a:endParaRPr sz="900">
              <a:solidFill>
                <a:srgbClr val="41BCE9"/>
              </a:solidFill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918250" y="1871050"/>
            <a:ext cx="7650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/>
              <a:t>DIEGO J</a:t>
            </a:r>
            <a:endParaRPr sz="900"/>
          </a:p>
        </p:txBody>
      </p:sp>
      <p:sp>
        <p:nvSpPr>
          <p:cNvPr id="214" name="Google Shape;214;p25"/>
          <p:cNvSpPr/>
          <p:nvPr/>
        </p:nvSpPr>
        <p:spPr>
          <a:xfrm>
            <a:off x="1565600" y="2030100"/>
            <a:ext cx="7650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/>
              <a:t>DIEGO J</a:t>
            </a:r>
            <a:endParaRPr sz="900"/>
          </a:p>
        </p:txBody>
      </p:sp>
      <p:sp>
        <p:nvSpPr>
          <p:cNvPr id="215" name="Google Shape;215;p25"/>
          <p:cNvSpPr/>
          <p:nvPr/>
        </p:nvSpPr>
        <p:spPr>
          <a:xfrm>
            <a:off x="1982875" y="3951800"/>
            <a:ext cx="119400" cy="2340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5096800" y="2304475"/>
            <a:ext cx="160500" cy="2340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5"/>
          <p:cNvSpPr txBox="1"/>
          <p:nvPr/>
        </p:nvSpPr>
        <p:spPr>
          <a:xfrm>
            <a:off x="6790463" y="173830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4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subTitle" idx="1"/>
          </p:nvPr>
        </p:nvSpPr>
        <p:spPr>
          <a:xfrm>
            <a:off x="368850" y="1519675"/>
            <a:ext cx="8520600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Más información sobre apoderamiento en TAD: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 u="sng">
                <a:solidFill>
                  <a:schemeClr val="hlink"/>
                </a:solidFill>
                <a:hlinkClick r:id="rId3"/>
              </a:rPr>
              <a:t>https://www.argentina.gob.ar/jefatura/innovacion-publica/administrativa/tramites-a-distancia/apoderamiento-tad</a:t>
            </a:r>
            <a:endParaRPr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25" y="701625"/>
            <a:ext cx="7241676" cy="43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/>
          <p:nvPr/>
        </p:nvSpPr>
        <p:spPr>
          <a:xfrm>
            <a:off x="293625" y="4822975"/>
            <a:ext cx="1642800" cy="155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/>
              <a:t>Provincia/ municipio</a:t>
            </a:r>
            <a:endParaRPr sz="900"/>
          </a:p>
        </p:txBody>
      </p:sp>
      <p:sp>
        <p:nvSpPr>
          <p:cNvPr id="229" name="Google Shape;229;p27"/>
          <p:cNvSpPr/>
          <p:nvPr/>
        </p:nvSpPr>
        <p:spPr>
          <a:xfrm>
            <a:off x="5392800" y="652075"/>
            <a:ext cx="749400" cy="4782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3047500" y="2056825"/>
            <a:ext cx="1337400" cy="3429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7"/>
          <p:cNvSpPr txBox="1"/>
          <p:nvPr/>
        </p:nvSpPr>
        <p:spPr>
          <a:xfrm>
            <a:off x="4384900" y="2612550"/>
            <a:ext cx="2556300" cy="714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nombre de qué jurisdicción puede actuar el apoderado</a:t>
            </a:r>
            <a:endParaRPr/>
          </a:p>
        </p:txBody>
      </p:sp>
      <p:cxnSp>
        <p:nvCxnSpPr>
          <p:cNvPr id="232" name="Google Shape;232;p27"/>
          <p:cNvCxnSpPr>
            <a:stCxn id="233" idx="7"/>
            <a:endCxn id="231" idx="1"/>
          </p:cNvCxnSpPr>
          <p:nvPr/>
        </p:nvCxnSpPr>
        <p:spPr>
          <a:xfrm rot="10800000" flipH="1">
            <a:off x="1496879" y="2969769"/>
            <a:ext cx="2888100" cy="181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Google Shape;234;p27"/>
          <p:cNvSpPr txBox="1"/>
          <p:nvPr/>
        </p:nvSpPr>
        <p:spPr>
          <a:xfrm>
            <a:off x="5248650" y="99917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4322725" y="211460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5677725" y="1152700"/>
            <a:ext cx="864900" cy="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41BCE9"/>
                </a:solidFill>
              </a:rPr>
              <a:t>DIEGO J</a:t>
            </a:r>
            <a:endParaRPr sz="900">
              <a:solidFill>
                <a:srgbClr val="41BCE9"/>
              </a:solidFill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5544525" y="1099450"/>
            <a:ext cx="1131300" cy="2619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379275" y="1175500"/>
            <a:ext cx="1437300" cy="17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/>
              <a:t>Provincia/ municipio</a:t>
            </a:r>
            <a:endParaRPr sz="1000"/>
          </a:p>
        </p:txBody>
      </p:sp>
      <p:sp>
        <p:nvSpPr>
          <p:cNvPr id="239" name="Google Shape;239;p27"/>
          <p:cNvSpPr txBox="1"/>
          <p:nvPr/>
        </p:nvSpPr>
        <p:spPr>
          <a:xfrm>
            <a:off x="184125" y="174125"/>
            <a:ext cx="58842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3.2. Personas apoderadas por el administrador de relaciones AFIP</a:t>
            </a:r>
            <a:endParaRPr sz="1500" b="1"/>
          </a:p>
        </p:txBody>
      </p:sp>
      <p:sp>
        <p:nvSpPr>
          <p:cNvPr id="240" name="Google Shape;240;p27"/>
          <p:cNvSpPr/>
          <p:nvPr/>
        </p:nvSpPr>
        <p:spPr>
          <a:xfrm>
            <a:off x="4757575" y="4742275"/>
            <a:ext cx="777000" cy="3168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93625" y="4742275"/>
            <a:ext cx="1409700" cy="3168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4489350" y="3749700"/>
            <a:ext cx="2556300" cy="546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Ver qué trámites puede realizar el apoderado</a:t>
            </a:r>
            <a:endParaRPr/>
          </a:p>
        </p:txBody>
      </p:sp>
      <p:cxnSp>
        <p:nvCxnSpPr>
          <p:cNvPr id="242" name="Google Shape;242;p27"/>
          <p:cNvCxnSpPr>
            <a:stCxn id="240" idx="0"/>
            <a:endCxn id="241" idx="2"/>
          </p:cNvCxnSpPr>
          <p:nvPr/>
        </p:nvCxnSpPr>
        <p:spPr>
          <a:xfrm rot="10800000" flipH="1">
            <a:off x="5146075" y="4295575"/>
            <a:ext cx="621300" cy="44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25" y="678700"/>
            <a:ext cx="7012059" cy="42160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/>
        </p:nvSpPr>
        <p:spPr>
          <a:xfrm>
            <a:off x="6793675" y="2539150"/>
            <a:ext cx="2129100" cy="23556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8"/>
          <p:cNvSpPr txBox="1"/>
          <p:nvPr/>
        </p:nvSpPr>
        <p:spPr>
          <a:xfrm>
            <a:off x="184125" y="174125"/>
            <a:ext cx="43473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4.1 Selección de jurisdicción a representar</a:t>
            </a:r>
            <a:endParaRPr sz="1500" b="1"/>
          </a:p>
        </p:txBody>
      </p:sp>
      <p:sp>
        <p:nvSpPr>
          <p:cNvPr id="250" name="Google Shape;250;p28"/>
          <p:cNvSpPr/>
          <p:nvPr/>
        </p:nvSpPr>
        <p:spPr>
          <a:xfrm>
            <a:off x="5624375" y="1119500"/>
            <a:ext cx="829500" cy="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rgbClr val="41BCE9"/>
                </a:solidFill>
              </a:rPr>
              <a:t>DIEGO J</a:t>
            </a:r>
            <a:endParaRPr sz="800">
              <a:solidFill>
                <a:srgbClr val="41BCE9"/>
              </a:solidFill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5522850" y="1066250"/>
            <a:ext cx="1131300" cy="2619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8"/>
          <p:cNvSpPr/>
          <p:nvPr/>
        </p:nvSpPr>
        <p:spPr>
          <a:xfrm>
            <a:off x="311775" y="1111100"/>
            <a:ext cx="1437300" cy="17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Provincia/ municipio</a:t>
            </a:r>
            <a:endParaRPr sz="800"/>
          </a:p>
        </p:txBody>
      </p:sp>
      <p:sp>
        <p:nvSpPr>
          <p:cNvPr id="253" name="Google Shape;253;p28"/>
          <p:cNvSpPr/>
          <p:nvPr/>
        </p:nvSpPr>
        <p:spPr>
          <a:xfrm>
            <a:off x="339350" y="981350"/>
            <a:ext cx="1389900" cy="4317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441975" y="1060550"/>
            <a:ext cx="1176900" cy="2901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 txBox="1"/>
          <p:nvPr/>
        </p:nvSpPr>
        <p:spPr>
          <a:xfrm>
            <a:off x="6889375" y="2627650"/>
            <a:ext cx="1937700" cy="21786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Debe elegir qué provincia/ municipio va a representar </a:t>
            </a:r>
            <a:r>
              <a:rPr lang="es-419" b="1"/>
              <a:t>antes</a:t>
            </a:r>
            <a:r>
              <a:rPr lang="es-419"/>
              <a:t> de iniciar cualquier trámite ante CNRT. Si no lo selecciona, su trámite será </a:t>
            </a:r>
            <a:r>
              <a:rPr lang="es-419" b="1"/>
              <a:t>rechazado</a:t>
            </a:r>
            <a:r>
              <a:rPr lang="es-419"/>
              <a:t> y tendrá que realizarlo nuevamente</a:t>
            </a:r>
            <a:endParaRPr/>
          </a:p>
        </p:txBody>
      </p:sp>
      <p:sp>
        <p:nvSpPr>
          <p:cNvPr id="256" name="Google Shape;256;p28"/>
          <p:cNvSpPr txBox="1"/>
          <p:nvPr/>
        </p:nvSpPr>
        <p:spPr>
          <a:xfrm>
            <a:off x="1636225" y="1236350"/>
            <a:ext cx="285900" cy="39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6654150" y="243400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6985075" y="552275"/>
            <a:ext cx="1937700" cy="12576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este ejemplo, el apoderado “DIEGO J” realizará el trámite; pero también podría realizarlo “MARÍA C”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25" y="644175"/>
            <a:ext cx="7028851" cy="41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9"/>
          <p:cNvSpPr/>
          <p:nvPr/>
        </p:nvSpPr>
        <p:spPr>
          <a:xfrm>
            <a:off x="4792650" y="2051150"/>
            <a:ext cx="921600" cy="4779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5" name="Google Shape;265;p29"/>
          <p:cNvCxnSpPr>
            <a:stCxn id="264" idx="4"/>
            <a:endCxn id="266" idx="0"/>
          </p:cNvCxnSpPr>
          <p:nvPr/>
        </p:nvCxnSpPr>
        <p:spPr>
          <a:xfrm flipH="1">
            <a:off x="4646550" y="2529050"/>
            <a:ext cx="606900" cy="17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6" name="Google Shape;266;p29"/>
          <p:cNvSpPr txBox="1"/>
          <p:nvPr/>
        </p:nvSpPr>
        <p:spPr>
          <a:xfrm>
            <a:off x="713150" y="4273750"/>
            <a:ext cx="7866600" cy="621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highlight>
                  <a:schemeClr val="lt1"/>
                </a:highlight>
              </a:rPr>
              <a:t>En el buscador ingrese el siguiente texto: </a:t>
            </a:r>
            <a:endParaRPr>
              <a:highlight>
                <a:schemeClr val="lt1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highlight>
                  <a:schemeClr val="lt1"/>
                </a:highlight>
              </a:rPr>
              <a:t>Presentación de máxima autoridad de transporte para jurisdicciones provinciales y municipales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3099875" y="678700"/>
            <a:ext cx="771900" cy="3261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"/>
          <p:cNvSpPr txBox="1"/>
          <p:nvPr/>
        </p:nvSpPr>
        <p:spPr>
          <a:xfrm>
            <a:off x="2972625" y="937538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69" name="Google Shape;269;p29"/>
          <p:cNvSpPr/>
          <p:nvPr/>
        </p:nvSpPr>
        <p:spPr>
          <a:xfrm>
            <a:off x="5551175" y="1127900"/>
            <a:ext cx="829500" cy="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rgbClr val="41BCE9"/>
                </a:solidFill>
              </a:rPr>
              <a:t>DIEGO J</a:t>
            </a:r>
            <a:endParaRPr sz="800">
              <a:solidFill>
                <a:srgbClr val="41BCE9"/>
              </a:solidFill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5400275" y="1074650"/>
            <a:ext cx="1131300" cy="2619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311775" y="1111100"/>
            <a:ext cx="1437300" cy="17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Provincia/ municipio</a:t>
            </a:r>
            <a:endParaRPr sz="800"/>
          </a:p>
        </p:txBody>
      </p:sp>
      <p:sp>
        <p:nvSpPr>
          <p:cNvPr id="272" name="Google Shape;272;p29"/>
          <p:cNvSpPr/>
          <p:nvPr/>
        </p:nvSpPr>
        <p:spPr>
          <a:xfrm>
            <a:off x="339350" y="981350"/>
            <a:ext cx="1389900" cy="4317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9"/>
          <p:cNvSpPr/>
          <p:nvPr/>
        </p:nvSpPr>
        <p:spPr>
          <a:xfrm>
            <a:off x="441975" y="1060550"/>
            <a:ext cx="1176900" cy="2901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9"/>
          <p:cNvSpPr txBox="1"/>
          <p:nvPr/>
        </p:nvSpPr>
        <p:spPr>
          <a:xfrm>
            <a:off x="4748600" y="2434038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3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509400" y="4050313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3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184125" y="174125"/>
            <a:ext cx="41742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4.1.1 Búsqueda de trámite (circular 1)</a:t>
            </a:r>
            <a:endParaRPr sz="15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25" y="678700"/>
            <a:ext cx="6819911" cy="42160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/>
          <p:nvPr/>
        </p:nvSpPr>
        <p:spPr>
          <a:xfrm>
            <a:off x="4792650" y="2051150"/>
            <a:ext cx="921600" cy="4779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3" name="Google Shape;283;p30"/>
          <p:cNvCxnSpPr>
            <a:stCxn id="282" idx="4"/>
            <a:endCxn id="284" idx="0"/>
          </p:cNvCxnSpPr>
          <p:nvPr/>
        </p:nvCxnSpPr>
        <p:spPr>
          <a:xfrm flipH="1">
            <a:off x="4714950" y="2529050"/>
            <a:ext cx="538500" cy="16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4" name="Google Shape;284;p30"/>
          <p:cNvSpPr txBox="1"/>
          <p:nvPr/>
        </p:nvSpPr>
        <p:spPr>
          <a:xfrm>
            <a:off x="606700" y="4147325"/>
            <a:ext cx="8216400" cy="81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highlight>
                  <a:schemeClr val="lt1"/>
                </a:highlight>
              </a:rPr>
              <a:t>En el buscador ingrese el siguiente texto: 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  <a:highlight>
                  <a:schemeClr val="lt1"/>
                </a:highlight>
              </a:rPr>
              <a:t>Envío de Declaración Jurada de Jurisdicciones provinciales y municipales: Parque Móvil de Operadores - Recorridos de Operadores – Normas RTO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85" name="Google Shape;285;p30"/>
          <p:cNvSpPr/>
          <p:nvPr/>
        </p:nvSpPr>
        <p:spPr>
          <a:xfrm>
            <a:off x="3800100" y="678700"/>
            <a:ext cx="771900" cy="3261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0"/>
          <p:cNvSpPr txBox="1"/>
          <p:nvPr/>
        </p:nvSpPr>
        <p:spPr>
          <a:xfrm>
            <a:off x="3711225" y="945938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5551175" y="1127900"/>
            <a:ext cx="856500" cy="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rgbClr val="41BCE9"/>
                </a:solidFill>
              </a:rPr>
              <a:t>DIEGO J</a:t>
            </a:r>
            <a:endParaRPr sz="800">
              <a:solidFill>
                <a:srgbClr val="41BCE9"/>
              </a:solidFill>
            </a:endParaRPr>
          </a:p>
        </p:txBody>
      </p:sp>
      <p:sp>
        <p:nvSpPr>
          <p:cNvPr id="288" name="Google Shape;288;p30"/>
          <p:cNvSpPr/>
          <p:nvPr/>
        </p:nvSpPr>
        <p:spPr>
          <a:xfrm>
            <a:off x="5453525" y="1074650"/>
            <a:ext cx="1131300" cy="2619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311775" y="1111100"/>
            <a:ext cx="1437300" cy="17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Provincia/ municipio</a:t>
            </a:r>
            <a:endParaRPr sz="800"/>
          </a:p>
        </p:txBody>
      </p:sp>
      <p:sp>
        <p:nvSpPr>
          <p:cNvPr id="290" name="Google Shape;290;p30"/>
          <p:cNvSpPr/>
          <p:nvPr/>
        </p:nvSpPr>
        <p:spPr>
          <a:xfrm>
            <a:off x="339350" y="981350"/>
            <a:ext cx="1389900" cy="4317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441975" y="1060550"/>
            <a:ext cx="1176900" cy="2901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0"/>
          <p:cNvSpPr txBox="1"/>
          <p:nvPr/>
        </p:nvSpPr>
        <p:spPr>
          <a:xfrm>
            <a:off x="4748600" y="2434038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3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395400" y="3910588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3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184125" y="174125"/>
            <a:ext cx="41742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4.1.2 Búsqueda de trámite (circular 2, 3 y 4)</a:t>
            </a:r>
            <a:endParaRPr sz="15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25" y="668200"/>
            <a:ext cx="5494951" cy="4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1"/>
          <p:cNvSpPr/>
          <p:nvPr/>
        </p:nvSpPr>
        <p:spPr>
          <a:xfrm>
            <a:off x="3820925" y="1709825"/>
            <a:ext cx="921600" cy="4779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1"/>
          <p:cNvSpPr txBox="1"/>
          <p:nvPr/>
        </p:nvSpPr>
        <p:spPr>
          <a:xfrm>
            <a:off x="184125" y="154175"/>
            <a:ext cx="26370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4.2. Inicio del trámite</a:t>
            </a:r>
            <a:endParaRPr sz="1500" b="1"/>
          </a:p>
        </p:txBody>
      </p:sp>
      <p:sp>
        <p:nvSpPr>
          <p:cNvPr id="302" name="Google Shape;302;p31"/>
          <p:cNvSpPr txBox="1"/>
          <p:nvPr/>
        </p:nvSpPr>
        <p:spPr>
          <a:xfrm>
            <a:off x="4702025" y="1797113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4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3820925" y="3445850"/>
            <a:ext cx="921600" cy="4779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1"/>
          <p:cNvSpPr txBox="1"/>
          <p:nvPr/>
        </p:nvSpPr>
        <p:spPr>
          <a:xfrm>
            <a:off x="4702025" y="3533138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4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5772225" y="2349175"/>
            <a:ext cx="2698200" cy="390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highlight>
                  <a:schemeClr val="lt1"/>
                </a:highlight>
              </a:rPr>
              <a:t>Seleccionar según corresponda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5586350" y="2055963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4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2"/>
          <p:cNvPicPr preferRelativeResize="0"/>
          <p:nvPr/>
        </p:nvPicPr>
        <p:blipFill rotWithShape="1">
          <a:blip r:embed="rId3">
            <a:alphaModFix/>
          </a:blip>
          <a:srcRect l="18054" t="13900" r="19539" b="9430"/>
          <a:stretch/>
        </p:blipFill>
        <p:spPr>
          <a:xfrm>
            <a:off x="184126" y="662589"/>
            <a:ext cx="6132951" cy="423563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2"/>
          <p:cNvSpPr/>
          <p:nvPr/>
        </p:nvSpPr>
        <p:spPr>
          <a:xfrm>
            <a:off x="651025" y="1662100"/>
            <a:ext cx="753600" cy="7404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2"/>
          <p:cNvSpPr txBox="1"/>
          <p:nvPr/>
        </p:nvSpPr>
        <p:spPr>
          <a:xfrm>
            <a:off x="6761425" y="1947025"/>
            <a:ext cx="1981800" cy="16668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Datos personales del </a:t>
            </a:r>
            <a:r>
              <a:rPr lang="es-419">
                <a:solidFill>
                  <a:schemeClr val="dk1"/>
                </a:solidFill>
              </a:rPr>
              <a:t>Administrador de relaciones AFIP o apoderado de la jurisdicción</a:t>
            </a:r>
            <a:r>
              <a:rPr lang="es-419"/>
              <a:t> que realiza el trámite (en este caso, de “DIEGO J”)</a:t>
            </a:r>
            <a:endParaRPr/>
          </a:p>
        </p:txBody>
      </p:sp>
      <p:cxnSp>
        <p:nvCxnSpPr>
          <p:cNvPr id="314" name="Google Shape;314;p32"/>
          <p:cNvCxnSpPr>
            <a:stCxn id="312" idx="5"/>
            <a:endCxn id="313" idx="1"/>
          </p:cNvCxnSpPr>
          <p:nvPr/>
        </p:nvCxnSpPr>
        <p:spPr>
          <a:xfrm>
            <a:off x="1294263" y="2294071"/>
            <a:ext cx="5467200" cy="48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" name="Google Shape;315;p32"/>
          <p:cNvSpPr/>
          <p:nvPr/>
        </p:nvSpPr>
        <p:spPr>
          <a:xfrm>
            <a:off x="5092075" y="1026325"/>
            <a:ext cx="829500" cy="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rgbClr val="41BCE9"/>
                </a:solidFill>
              </a:rPr>
              <a:t>DIEGO J</a:t>
            </a:r>
            <a:endParaRPr sz="800">
              <a:solidFill>
                <a:srgbClr val="41BCE9"/>
              </a:solidFill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5006125" y="973075"/>
            <a:ext cx="1131300" cy="2619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2"/>
          <p:cNvSpPr/>
          <p:nvPr/>
        </p:nvSpPr>
        <p:spPr>
          <a:xfrm>
            <a:off x="532325" y="1017925"/>
            <a:ext cx="1301400" cy="17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Provincia/ municipio</a:t>
            </a:r>
            <a:endParaRPr sz="800"/>
          </a:p>
        </p:txBody>
      </p:sp>
      <p:sp>
        <p:nvSpPr>
          <p:cNvPr id="318" name="Google Shape;318;p32"/>
          <p:cNvSpPr/>
          <p:nvPr/>
        </p:nvSpPr>
        <p:spPr>
          <a:xfrm>
            <a:off x="488075" y="888175"/>
            <a:ext cx="1389900" cy="4317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594575" y="958975"/>
            <a:ext cx="1176900" cy="2901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2"/>
          <p:cNvSpPr/>
          <p:nvPr/>
        </p:nvSpPr>
        <p:spPr>
          <a:xfrm>
            <a:off x="1771475" y="2702725"/>
            <a:ext cx="590700" cy="15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DIEGO</a:t>
            </a:r>
            <a:endParaRPr sz="800"/>
          </a:p>
        </p:txBody>
      </p:sp>
      <p:sp>
        <p:nvSpPr>
          <p:cNvPr id="321" name="Google Shape;321;p32"/>
          <p:cNvSpPr/>
          <p:nvPr/>
        </p:nvSpPr>
        <p:spPr>
          <a:xfrm>
            <a:off x="1771475" y="2858125"/>
            <a:ext cx="488400" cy="15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J</a:t>
            </a:r>
            <a:endParaRPr sz="800"/>
          </a:p>
        </p:txBody>
      </p:sp>
      <p:sp>
        <p:nvSpPr>
          <p:cNvPr id="322" name="Google Shape;322;p32"/>
          <p:cNvSpPr/>
          <p:nvPr/>
        </p:nvSpPr>
        <p:spPr>
          <a:xfrm>
            <a:off x="1771475" y="3050425"/>
            <a:ext cx="863400" cy="15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20113853515</a:t>
            </a:r>
            <a:endParaRPr sz="800"/>
          </a:p>
        </p:txBody>
      </p:sp>
      <p:sp>
        <p:nvSpPr>
          <p:cNvPr id="323" name="Google Shape;323;p32"/>
          <p:cNvSpPr/>
          <p:nvPr/>
        </p:nvSpPr>
        <p:spPr>
          <a:xfrm>
            <a:off x="1833725" y="3262325"/>
            <a:ext cx="1057200" cy="114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diego.j@mail.com</a:t>
            </a:r>
            <a:endParaRPr sz="800"/>
          </a:p>
        </p:txBody>
      </p:sp>
      <p:sp>
        <p:nvSpPr>
          <p:cNvPr id="324" name="Google Shape;324;p32"/>
          <p:cNvSpPr/>
          <p:nvPr/>
        </p:nvSpPr>
        <p:spPr>
          <a:xfrm>
            <a:off x="2438575" y="3562375"/>
            <a:ext cx="1057200" cy="114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11-0000-1111</a:t>
            </a:r>
            <a:endParaRPr sz="800"/>
          </a:p>
        </p:txBody>
      </p:sp>
      <p:sp>
        <p:nvSpPr>
          <p:cNvPr id="325" name="Google Shape;325;p32"/>
          <p:cNvSpPr/>
          <p:nvPr/>
        </p:nvSpPr>
        <p:spPr>
          <a:xfrm>
            <a:off x="5185850" y="4527250"/>
            <a:ext cx="1131300" cy="4317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2"/>
          <p:cNvSpPr txBox="1"/>
          <p:nvPr/>
        </p:nvSpPr>
        <p:spPr>
          <a:xfrm>
            <a:off x="184125" y="154175"/>
            <a:ext cx="30231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4.3. Realización de la presentación</a:t>
            </a:r>
            <a:endParaRPr sz="15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5" y="-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800" b="1">
                <a:solidFill>
                  <a:srgbClr val="3D85C6"/>
                </a:solidFill>
              </a:rPr>
              <a:t>ÍNDICE</a:t>
            </a:r>
            <a:endParaRPr sz="3800" b="1">
              <a:solidFill>
                <a:srgbClr val="3D85C6"/>
              </a:solidFill>
            </a:endParaRPr>
          </a:p>
          <a:p>
            <a:pPr marL="360000" lvl="0" indent="-212725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Plataforma TAD</a:t>
            </a:r>
            <a:endParaRPr sz="1700">
              <a:solidFill>
                <a:srgbClr val="3D85C6"/>
              </a:solidFill>
            </a:endParaRPr>
          </a:p>
          <a:p>
            <a:pPr marL="1371600" lvl="1" indent="-336550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Presentación de TAD (¿Qué es el TAD?)</a:t>
            </a:r>
            <a:endParaRPr sz="1700">
              <a:solidFill>
                <a:srgbClr val="3D85C6"/>
              </a:solidFill>
            </a:endParaRPr>
          </a:p>
          <a:p>
            <a:pPr marL="1371600" lvl="1" indent="-336550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Sitio Web TAD (</a:t>
            </a:r>
            <a:r>
              <a:rPr lang="es-419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www.tramitesadistancia.gob.ar</a:t>
            </a:r>
            <a:r>
              <a:rPr lang="es-419" sz="1700">
                <a:solidFill>
                  <a:srgbClr val="3D85C6"/>
                </a:solidFill>
              </a:rPr>
              <a:t>)</a:t>
            </a:r>
            <a:endParaRPr sz="1700">
              <a:solidFill>
                <a:srgbClr val="3D85C6"/>
              </a:solidFill>
            </a:endParaRPr>
          </a:p>
          <a:p>
            <a:pPr marL="360000" lvl="0" indent="-212725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Ingreso AFIP</a:t>
            </a:r>
            <a:endParaRPr sz="1700">
              <a:solidFill>
                <a:srgbClr val="3D85C6"/>
              </a:solidFill>
            </a:endParaRPr>
          </a:p>
          <a:p>
            <a:pPr marL="1371600" lvl="1" indent="-336550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Confirmación de Datos</a:t>
            </a:r>
            <a:endParaRPr sz="1700">
              <a:solidFill>
                <a:srgbClr val="3D85C6"/>
              </a:solidFill>
            </a:endParaRPr>
          </a:p>
          <a:p>
            <a:pPr marL="360000" lvl="0" indent="-212725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Apoderamientos para trámites TAD en representación de la jurisdicción (optativo)</a:t>
            </a:r>
            <a:endParaRPr sz="1700">
              <a:solidFill>
                <a:srgbClr val="3D85C6"/>
              </a:solidFill>
            </a:endParaRPr>
          </a:p>
          <a:p>
            <a:pPr marL="1371600" lvl="1" indent="-336550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Formas de Apoderamiento</a:t>
            </a:r>
            <a:endParaRPr sz="1700">
              <a:solidFill>
                <a:srgbClr val="3D85C6"/>
              </a:solidFill>
            </a:endParaRPr>
          </a:p>
          <a:p>
            <a:pPr marL="1371600" lvl="1" indent="-336550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Personas apoderadas por el administrador de relaciones AFIP</a:t>
            </a:r>
            <a:endParaRPr sz="1700">
              <a:solidFill>
                <a:srgbClr val="3D85C6"/>
              </a:solidFill>
            </a:endParaRPr>
          </a:p>
          <a:p>
            <a:pPr marL="360000" lvl="0" indent="-212725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Presentación ante CNRT</a:t>
            </a:r>
            <a:endParaRPr sz="1700">
              <a:solidFill>
                <a:srgbClr val="3D85C6"/>
              </a:solidFill>
            </a:endParaRPr>
          </a:p>
          <a:p>
            <a:pPr marL="1371600" lvl="1" indent="-336550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Selección de jurisdicción a representar</a:t>
            </a:r>
            <a:endParaRPr sz="1700">
              <a:solidFill>
                <a:srgbClr val="3D85C6"/>
              </a:solidFill>
            </a:endParaRPr>
          </a:p>
          <a:p>
            <a:pPr marL="1828800" lvl="2" indent="-336550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Búsqueda de trámite (circular 1)</a:t>
            </a:r>
            <a:endParaRPr sz="1700">
              <a:solidFill>
                <a:srgbClr val="3D85C6"/>
              </a:solidFill>
            </a:endParaRPr>
          </a:p>
          <a:p>
            <a:pPr marL="1828800" lvl="2" indent="-336550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Búsqueda de trámite (circular 2, 3 y 4)</a:t>
            </a:r>
            <a:endParaRPr sz="1700">
              <a:solidFill>
                <a:srgbClr val="3D85C6"/>
              </a:solidFill>
            </a:endParaRPr>
          </a:p>
          <a:p>
            <a:pPr marL="1371600" lvl="1" indent="-336550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Inicio del trámite</a:t>
            </a:r>
            <a:endParaRPr sz="1700">
              <a:solidFill>
                <a:srgbClr val="3D85C6"/>
              </a:solidFill>
            </a:endParaRPr>
          </a:p>
          <a:p>
            <a:pPr marL="1371600" lvl="1" indent="-336550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Realización de la presentación</a:t>
            </a:r>
            <a:endParaRPr sz="1700">
              <a:solidFill>
                <a:srgbClr val="3D85C6"/>
              </a:solidFill>
            </a:endParaRPr>
          </a:p>
          <a:p>
            <a:pPr marL="360000" lvl="0" indent="-212725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Visualización del estado del trámite</a:t>
            </a:r>
            <a:endParaRPr sz="1700">
              <a:solidFill>
                <a:srgbClr val="3D85C6"/>
              </a:solidFill>
            </a:endParaRPr>
          </a:p>
          <a:p>
            <a:pPr marL="360000" lvl="0" indent="-212725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Notificaciones</a:t>
            </a:r>
            <a:endParaRPr sz="1700">
              <a:solidFill>
                <a:srgbClr val="3D85C6"/>
              </a:solidFill>
            </a:endParaRPr>
          </a:p>
          <a:p>
            <a:pPr marL="360000" lvl="0" indent="-212725" algn="l" rt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AutoNum type="arabicPeriod"/>
            </a:pPr>
            <a:r>
              <a:rPr lang="es-419" sz="1700">
                <a:solidFill>
                  <a:srgbClr val="3D85C6"/>
                </a:solidFill>
              </a:rPr>
              <a:t>Subsanación </a:t>
            </a:r>
            <a:endParaRPr sz="17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D85C6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D85C6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>
                <a:solidFill>
                  <a:srgbClr val="3D85C6"/>
                </a:solidFill>
              </a:rPr>
              <a:t> </a:t>
            </a:r>
            <a:endParaRPr sz="2000" b="1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3"/>
          <p:cNvPicPr preferRelativeResize="0"/>
          <p:nvPr/>
        </p:nvPicPr>
        <p:blipFill rotWithShape="1">
          <a:blip r:embed="rId3">
            <a:alphaModFix/>
          </a:blip>
          <a:srcRect l="16468" t="13669" r="17420" b="9187"/>
          <a:stretch/>
        </p:blipFill>
        <p:spPr>
          <a:xfrm>
            <a:off x="192250" y="654425"/>
            <a:ext cx="6488503" cy="42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3"/>
          <p:cNvSpPr/>
          <p:nvPr/>
        </p:nvSpPr>
        <p:spPr>
          <a:xfrm>
            <a:off x="1721450" y="1787075"/>
            <a:ext cx="921600" cy="8454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3"/>
          <p:cNvSpPr txBox="1"/>
          <p:nvPr/>
        </p:nvSpPr>
        <p:spPr>
          <a:xfrm>
            <a:off x="4118775" y="2197125"/>
            <a:ext cx="1167600" cy="7752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Ambos campos obligatorios</a:t>
            </a:r>
            <a:endParaRPr/>
          </a:p>
        </p:txBody>
      </p:sp>
      <p:sp>
        <p:nvSpPr>
          <p:cNvPr id="334" name="Google Shape;334;p33"/>
          <p:cNvSpPr/>
          <p:nvPr/>
        </p:nvSpPr>
        <p:spPr>
          <a:xfrm>
            <a:off x="986550" y="3309500"/>
            <a:ext cx="1995600" cy="696600"/>
          </a:xfrm>
          <a:prstGeom prst="bracePair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5" name="Google Shape;335;p33"/>
          <p:cNvCxnSpPr>
            <a:stCxn id="334" idx="3"/>
            <a:endCxn id="333" idx="1"/>
          </p:cNvCxnSpPr>
          <p:nvPr/>
        </p:nvCxnSpPr>
        <p:spPr>
          <a:xfrm rot="10800000" flipH="1">
            <a:off x="2982150" y="2584700"/>
            <a:ext cx="1136700" cy="107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6" name="Google Shape;336;p33"/>
          <p:cNvSpPr txBox="1"/>
          <p:nvPr/>
        </p:nvSpPr>
        <p:spPr>
          <a:xfrm>
            <a:off x="7116900" y="3248900"/>
            <a:ext cx="1167600" cy="4089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Formulario</a:t>
            </a:r>
            <a:endParaRPr/>
          </a:p>
        </p:txBody>
      </p:sp>
      <p:cxnSp>
        <p:nvCxnSpPr>
          <p:cNvPr id="337" name="Google Shape;337;p33"/>
          <p:cNvCxnSpPr>
            <a:stCxn id="338" idx="6"/>
            <a:endCxn id="336" idx="1"/>
          </p:cNvCxnSpPr>
          <p:nvPr/>
        </p:nvCxnSpPr>
        <p:spPr>
          <a:xfrm rot="10800000" flipH="1">
            <a:off x="5822075" y="3453350"/>
            <a:ext cx="1294800" cy="5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8" name="Google Shape;338;p33"/>
          <p:cNvSpPr/>
          <p:nvPr/>
        </p:nvSpPr>
        <p:spPr>
          <a:xfrm>
            <a:off x="5045675" y="3367700"/>
            <a:ext cx="776400" cy="2901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3"/>
          <p:cNvSpPr/>
          <p:nvPr/>
        </p:nvSpPr>
        <p:spPr>
          <a:xfrm>
            <a:off x="465125" y="1065000"/>
            <a:ext cx="1301400" cy="17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Provincia/ municipio</a:t>
            </a:r>
            <a:endParaRPr sz="800"/>
          </a:p>
        </p:txBody>
      </p:sp>
      <p:sp>
        <p:nvSpPr>
          <p:cNvPr id="340" name="Google Shape;340;p33"/>
          <p:cNvSpPr/>
          <p:nvPr/>
        </p:nvSpPr>
        <p:spPr>
          <a:xfrm>
            <a:off x="420875" y="935250"/>
            <a:ext cx="1389900" cy="4317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527375" y="1006050"/>
            <a:ext cx="1176900" cy="2901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5582875" y="1073400"/>
            <a:ext cx="829500" cy="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rgbClr val="41BCE9"/>
                </a:solidFill>
              </a:rPr>
              <a:t>DIEGO J</a:t>
            </a:r>
            <a:endParaRPr sz="800">
              <a:solidFill>
                <a:srgbClr val="41BCE9"/>
              </a:solidFill>
            </a:endParaRPr>
          </a:p>
        </p:txBody>
      </p:sp>
      <p:sp>
        <p:nvSpPr>
          <p:cNvPr id="343" name="Google Shape;343;p33"/>
          <p:cNvSpPr txBox="1"/>
          <p:nvPr/>
        </p:nvSpPr>
        <p:spPr>
          <a:xfrm>
            <a:off x="4827513" y="3462500"/>
            <a:ext cx="285900" cy="39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184125" y="154175"/>
            <a:ext cx="30231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4.3. Realización de la presentación</a:t>
            </a:r>
            <a:endParaRPr sz="15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4"/>
          <p:cNvPicPr preferRelativeResize="0"/>
          <p:nvPr/>
        </p:nvPicPr>
        <p:blipFill rotWithShape="1">
          <a:blip r:embed="rId3">
            <a:alphaModFix/>
          </a:blip>
          <a:srcRect l="15006" t="13673" r="22981" b="11772"/>
          <a:stretch/>
        </p:blipFill>
        <p:spPr>
          <a:xfrm>
            <a:off x="184125" y="646687"/>
            <a:ext cx="6669375" cy="4507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4"/>
          <p:cNvSpPr txBox="1"/>
          <p:nvPr/>
        </p:nvSpPr>
        <p:spPr>
          <a:xfrm>
            <a:off x="4702150" y="1965750"/>
            <a:ext cx="4385100" cy="8358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caso de ser jurisdicción </a:t>
            </a:r>
            <a:r>
              <a:rPr lang="es-419" b="1"/>
              <a:t>provincial</a:t>
            </a:r>
            <a:r>
              <a:rPr lang="es-419"/>
              <a:t>: seleccionar Servicio Provincial y luego desde el menú desplegable seleccione la Provincia correspondiente</a:t>
            </a:r>
            <a:endParaRPr/>
          </a:p>
        </p:txBody>
      </p:sp>
      <p:cxnSp>
        <p:nvCxnSpPr>
          <p:cNvPr id="351" name="Google Shape;351;p34"/>
          <p:cNvCxnSpPr>
            <a:stCxn id="352" idx="7"/>
            <a:endCxn id="350" idx="1"/>
          </p:cNvCxnSpPr>
          <p:nvPr/>
        </p:nvCxnSpPr>
        <p:spPr>
          <a:xfrm rot="10800000" flipH="1">
            <a:off x="2789972" y="2383677"/>
            <a:ext cx="1912200" cy="104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3" name="Google Shape;353;p34"/>
          <p:cNvSpPr txBox="1"/>
          <p:nvPr/>
        </p:nvSpPr>
        <p:spPr>
          <a:xfrm>
            <a:off x="4386275" y="3907675"/>
            <a:ext cx="4657800" cy="8358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En caso de ser jurisdicción </a:t>
            </a:r>
            <a:r>
              <a:rPr lang="es-419" b="1">
                <a:solidFill>
                  <a:schemeClr val="dk1"/>
                </a:solidFill>
              </a:rPr>
              <a:t>municipal</a:t>
            </a:r>
            <a:r>
              <a:rPr lang="es-419">
                <a:solidFill>
                  <a:schemeClr val="dk1"/>
                </a:solidFill>
              </a:rPr>
              <a:t>: </a:t>
            </a:r>
            <a:r>
              <a:rPr lang="es-419"/>
              <a:t>Seleccionar </a:t>
            </a:r>
            <a:r>
              <a:rPr lang="es-419">
                <a:solidFill>
                  <a:schemeClr val="dk1"/>
                </a:solidFill>
              </a:rPr>
              <a:t>Servicio Municipal y luego desde los menúes desplegables la Provincia y Municipio correspondientes</a:t>
            </a:r>
            <a:endParaRPr/>
          </a:p>
        </p:txBody>
      </p:sp>
      <p:cxnSp>
        <p:nvCxnSpPr>
          <p:cNvPr id="354" name="Google Shape;354;p34"/>
          <p:cNvCxnSpPr>
            <a:stCxn id="352" idx="5"/>
            <a:endCxn id="353" idx="1"/>
          </p:cNvCxnSpPr>
          <p:nvPr/>
        </p:nvCxnSpPr>
        <p:spPr>
          <a:xfrm>
            <a:off x="2789972" y="3707173"/>
            <a:ext cx="1596300" cy="61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2" name="Google Shape;352;p34"/>
          <p:cNvSpPr/>
          <p:nvPr/>
        </p:nvSpPr>
        <p:spPr>
          <a:xfrm>
            <a:off x="2481925" y="3373775"/>
            <a:ext cx="360900" cy="3906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4"/>
          <p:cNvSpPr txBox="1"/>
          <p:nvPr/>
        </p:nvSpPr>
        <p:spPr>
          <a:xfrm>
            <a:off x="2279063" y="3129850"/>
            <a:ext cx="285900" cy="39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356" name="Google Shape;356;p34"/>
          <p:cNvSpPr txBox="1"/>
          <p:nvPr/>
        </p:nvSpPr>
        <p:spPr>
          <a:xfrm>
            <a:off x="184125" y="154175"/>
            <a:ext cx="30231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4.3. Realización de la presentación</a:t>
            </a:r>
            <a:endParaRPr sz="15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3">
            <a:alphaModFix/>
          </a:blip>
          <a:srcRect l="23207" t="13432" r="24035" b="6375"/>
          <a:stretch/>
        </p:blipFill>
        <p:spPr>
          <a:xfrm>
            <a:off x="184125" y="688575"/>
            <a:ext cx="5073150" cy="4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5"/>
          <p:cNvSpPr/>
          <p:nvPr/>
        </p:nvSpPr>
        <p:spPr>
          <a:xfrm>
            <a:off x="1393525" y="2806225"/>
            <a:ext cx="454200" cy="3309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5"/>
          <p:cNvSpPr/>
          <p:nvPr/>
        </p:nvSpPr>
        <p:spPr>
          <a:xfrm>
            <a:off x="3845000" y="926850"/>
            <a:ext cx="283800" cy="1644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5"/>
          <p:cNvSpPr txBox="1"/>
          <p:nvPr/>
        </p:nvSpPr>
        <p:spPr>
          <a:xfrm>
            <a:off x="5581250" y="2064650"/>
            <a:ext cx="3027900" cy="9630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puede </a:t>
            </a:r>
            <a:r>
              <a:rPr lang="es-419" b="1"/>
              <a:t>dar de alta</a:t>
            </a:r>
            <a:r>
              <a:rPr lang="es-419"/>
              <a:t> o </a:t>
            </a:r>
            <a:r>
              <a:rPr lang="es-419" b="1"/>
              <a:t>bloquear</a:t>
            </a:r>
            <a:r>
              <a:rPr lang="es-419"/>
              <a:t> más de un funcionario operador del </a:t>
            </a:r>
            <a:r>
              <a:rPr lang="es-419" b="1"/>
              <a:t>Portal Organismos</a:t>
            </a:r>
            <a:r>
              <a:rPr lang="es-419"/>
              <a:t> en el mismo expediente</a:t>
            </a:r>
            <a:endParaRPr/>
          </a:p>
        </p:txBody>
      </p:sp>
      <p:cxnSp>
        <p:nvCxnSpPr>
          <p:cNvPr id="365" name="Google Shape;365;p35"/>
          <p:cNvCxnSpPr>
            <a:stCxn id="362" idx="6"/>
            <a:endCxn id="364" idx="1"/>
          </p:cNvCxnSpPr>
          <p:nvPr/>
        </p:nvCxnSpPr>
        <p:spPr>
          <a:xfrm rot="10800000" flipH="1">
            <a:off x="1847725" y="2546275"/>
            <a:ext cx="3733500" cy="42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6" name="Google Shape;366;p35"/>
          <p:cNvSpPr txBox="1"/>
          <p:nvPr/>
        </p:nvSpPr>
        <p:spPr>
          <a:xfrm>
            <a:off x="4197225" y="1493450"/>
            <a:ext cx="3027900" cy="399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Información de la jurisdicción</a:t>
            </a:r>
            <a:endParaRPr/>
          </a:p>
        </p:txBody>
      </p:sp>
      <p:sp>
        <p:nvSpPr>
          <p:cNvPr id="367" name="Google Shape;367;p35"/>
          <p:cNvSpPr txBox="1"/>
          <p:nvPr/>
        </p:nvSpPr>
        <p:spPr>
          <a:xfrm>
            <a:off x="4263775" y="3371850"/>
            <a:ext cx="3733500" cy="5595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Información del funcionario operador del Portal Organismos a dar de alta o bloquear</a:t>
            </a:r>
            <a:endParaRPr/>
          </a:p>
        </p:txBody>
      </p:sp>
      <p:sp>
        <p:nvSpPr>
          <p:cNvPr id="368" name="Google Shape;368;p35"/>
          <p:cNvSpPr/>
          <p:nvPr/>
        </p:nvSpPr>
        <p:spPr>
          <a:xfrm>
            <a:off x="3913425" y="2971675"/>
            <a:ext cx="283800" cy="1262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5"/>
          <p:cNvSpPr/>
          <p:nvPr/>
        </p:nvSpPr>
        <p:spPr>
          <a:xfrm>
            <a:off x="1781175" y="4060175"/>
            <a:ext cx="771900" cy="3309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5"/>
          <p:cNvSpPr txBox="1"/>
          <p:nvPr/>
        </p:nvSpPr>
        <p:spPr>
          <a:xfrm>
            <a:off x="184125" y="154175"/>
            <a:ext cx="30231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4.3. Realización de la presentación</a:t>
            </a:r>
            <a:endParaRPr sz="1500" b="1"/>
          </a:p>
        </p:txBody>
      </p:sp>
      <p:sp>
        <p:nvSpPr>
          <p:cNvPr id="371" name="Google Shape;371;p35"/>
          <p:cNvSpPr txBox="1"/>
          <p:nvPr/>
        </p:nvSpPr>
        <p:spPr>
          <a:xfrm>
            <a:off x="2511963" y="3931350"/>
            <a:ext cx="285900" cy="39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3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36"/>
          <p:cNvPicPr preferRelativeResize="0"/>
          <p:nvPr/>
        </p:nvPicPr>
        <p:blipFill rotWithShape="1">
          <a:blip r:embed="rId3">
            <a:alphaModFix/>
          </a:blip>
          <a:srcRect l="15933" t="16963" r="14910" b="16249"/>
          <a:stretch/>
        </p:blipFill>
        <p:spPr>
          <a:xfrm>
            <a:off x="184125" y="641925"/>
            <a:ext cx="7707204" cy="418515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6"/>
          <p:cNvSpPr txBox="1"/>
          <p:nvPr/>
        </p:nvSpPr>
        <p:spPr>
          <a:xfrm>
            <a:off x="192250" y="4073550"/>
            <a:ext cx="1755000" cy="5760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Documento del formulario completo</a:t>
            </a:r>
            <a:endParaRPr/>
          </a:p>
        </p:txBody>
      </p:sp>
      <p:cxnSp>
        <p:nvCxnSpPr>
          <p:cNvPr id="378" name="Google Shape;378;p36"/>
          <p:cNvCxnSpPr>
            <a:endCxn id="377" idx="0"/>
          </p:cNvCxnSpPr>
          <p:nvPr/>
        </p:nvCxnSpPr>
        <p:spPr>
          <a:xfrm flipH="1">
            <a:off x="1069750" y="3340050"/>
            <a:ext cx="500700" cy="73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9" name="Google Shape;379;p36"/>
          <p:cNvSpPr/>
          <p:nvPr/>
        </p:nvSpPr>
        <p:spPr>
          <a:xfrm>
            <a:off x="5796250" y="3425825"/>
            <a:ext cx="771900" cy="3309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6"/>
          <p:cNvSpPr txBox="1"/>
          <p:nvPr/>
        </p:nvSpPr>
        <p:spPr>
          <a:xfrm>
            <a:off x="6521563" y="3395975"/>
            <a:ext cx="285900" cy="39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4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381" name="Google Shape;381;p36"/>
          <p:cNvSpPr txBox="1"/>
          <p:nvPr/>
        </p:nvSpPr>
        <p:spPr>
          <a:xfrm>
            <a:off x="184125" y="154175"/>
            <a:ext cx="30231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4.3. Realización de la presentación</a:t>
            </a:r>
            <a:endParaRPr sz="15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7"/>
          <p:cNvPicPr preferRelativeResize="0"/>
          <p:nvPr/>
        </p:nvPicPr>
        <p:blipFill rotWithShape="1">
          <a:blip r:embed="rId3">
            <a:alphaModFix/>
          </a:blip>
          <a:srcRect l="16597" t="15082" r="16234" b="14604"/>
          <a:stretch/>
        </p:blipFill>
        <p:spPr>
          <a:xfrm>
            <a:off x="1047350" y="726750"/>
            <a:ext cx="6901076" cy="406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7"/>
          <p:cNvSpPr txBox="1"/>
          <p:nvPr/>
        </p:nvSpPr>
        <p:spPr>
          <a:xfrm>
            <a:off x="192250" y="3604075"/>
            <a:ext cx="2154600" cy="1050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Adjuntar la normativa con el nombramiento de la máxima autoridad de transporte jurisdiccional</a:t>
            </a:r>
            <a:endParaRPr/>
          </a:p>
        </p:txBody>
      </p:sp>
      <p:sp>
        <p:nvSpPr>
          <p:cNvPr id="388" name="Google Shape;388;p37"/>
          <p:cNvSpPr txBox="1"/>
          <p:nvPr/>
        </p:nvSpPr>
        <p:spPr>
          <a:xfrm>
            <a:off x="184125" y="154175"/>
            <a:ext cx="30231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4.3. Realización de la presentación</a:t>
            </a:r>
            <a:endParaRPr sz="1500" b="1"/>
          </a:p>
        </p:txBody>
      </p:sp>
      <p:sp>
        <p:nvSpPr>
          <p:cNvPr id="389" name="Google Shape;389;p37"/>
          <p:cNvSpPr/>
          <p:nvPr/>
        </p:nvSpPr>
        <p:spPr>
          <a:xfrm>
            <a:off x="2609025" y="1156825"/>
            <a:ext cx="3559800" cy="18309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7"/>
          <p:cNvSpPr txBox="1"/>
          <p:nvPr/>
        </p:nvSpPr>
        <p:spPr>
          <a:xfrm>
            <a:off x="5763013" y="2376450"/>
            <a:ext cx="285900" cy="39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5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2249088" y="4445175"/>
            <a:ext cx="285900" cy="39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5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8"/>
          <p:cNvPicPr preferRelativeResize="0"/>
          <p:nvPr/>
        </p:nvPicPr>
        <p:blipFill rotWithShape="1">
          <a:blip r:embed="rId3">
            <a:alphaModFix/>
          </a:blip>
          <a:srcRect l="15539" t="17191" r="17423" b="12980"/>
          <a:stretch/>
        </p:blipFill>
        <p:spPr>
          <a:xfrm>
            <a:off x="184125" y="668550"/>
            <a:ext cx="6861800" cy="40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8"/>
          <p:cNvSpPr txBox="1"/>
          <p:nvPr/>
        </p:nvSpPr>
        <p:spPr>
          <a:xfrm>
            <a:off x="1263700" y="4093225"/>
            <a:ext cx="2820300" cy="608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Documentos del expediente. Se pueden Modificar, Ver o Eliminar</a:t>
            </a:r>
            <a:endParaRPr/>
          </a:p>
        </p:txBody>
      </p:sp>
      <p:sp>
        <p:nvSpPr>
          <p:cNvPr id="398" name="Google Shape;398;p38"/>
          <p:cNvSpPr/>
          <p:nvPr/>
        </p:nvSpPr>
        <p:spPr>
          <a:xfrm>
            <a:off x="5680625" y="4008150"/>
            <a:ext cx="1365300" cy="8982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9" name="Google Shape;399;p38"/>
          <p:cNvCxnSpPr>
            <a:endCxn id="397" idx="0"/>
          </p:cNvCxnSpPr>
          <p:nvPr/>
        </p:nvCxnSpPr>
        <p:spPr>
          <a:xfrm flipH="1">
            <a:off x="2673850" y="3653125"/>
            <a:ext cx="420300" cy="44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0" name="Google Shape;400;p38"/>
          <p:cNvSpPr txBox="1"/>
          <p:nvPr/>
        </p:nvSpPr>
        <p:spPr>
          <a:xfrm>
            <a:off x="7435575" y="1640425"/>
            <a:ext cx="1632300" cy="17913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Una vez completada la documentación, clickee aquí y el trámite se dirigirá automáticamente a la CNRT para su evaluación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1" name="Google Shape;401;p38"/>
          <p:cNvCxnSpPr>
            <a:stCxn id="400" idx="2"/>
            <a:endCxn id="398" idx="7"/>
          </p:cNvCxnSpPr>
          <p:nvPr/>
        </p:nvCxnSpPr>
        <p:spPr>
          <a:xfrm flipH="1">
            <a:off x="6845925" y="3431725"/>
            <a:ext cx="1405800" cy="70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2" name="Google Shape;402;p38"/>
          <p:cNvCxnSpPr>
            <a:endCxn id="397" idx="0"/>
          </p:cNvCxnSpPr>
          <p:nvPr/>
        </p:nvCxnSpPr>
        <p:spPr>
          <a:xfrm flipH="1">
            <a:off x="2673850" y="3167125"/>
            <a:ext cx="353700" cy="9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3" name="Google Shape;403;p38"/>
          <p:cNvSpPr txBox="1"/>
          <p:nvPr/>
        </p:nvSpPr>
        <p:spPr>
          <a:xfrm>
            <a:off x="184125" y="154175"/>
            <a:ext cx="30231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4.3. Realización de la presentación</a:t>
            </a:r>
            <a:endParaRPr sz="1500" b="1"/>
          </a:p>
        </p:txBody>
      </p:sp>
      <p:sp>
        <p:nvSpPr>
          <p:cNvPr id="404" name="Google Shape;404;p38"/>
          <p:cNvSpPr txBox="1"/>
          <p:nvPr/>
        </p:nvSpPr>
        <p:spPr>
          <a:xfrm>
            <a:off x="6967363" y="4311325"/>
            <a:ext cx="285900" cy="39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6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39"/>
          <p:cNvPicPr preferRelativeResize="0"/>
          <p:nvPr/>
        </p:nvPicPr>
        <p:blipFill rotWithShape="1">
          <a:blip r:embed="rId3">
            <a:alphaModFix/>
          </a:blip>
          <a:srcRect l="16065" t="17672" r="22453" b="5658"/>
          <a:stretch/>
        </p:blipFill>
        <p:spPr>
          <a:xfrm>
            <a:off x="184125" y="655125"/>
            <a:ext cx="6110750" cy="42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9"/>
          <p:cNvSpPr/>
          <p:nvPr/>
        </p:nvSpPr>
        <p:spPr>
          <a:xfrm>
            <a:off x="3179125" y="1028225"/>
            <a:ext cx="719100" cy="74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9"/>
          <p:cNvSpPr/>
          <p:nvPr/>
        </p:nvSpPr>
        <p:spPr>
          <a:xfrm>
            <a:off x="1596900" y="2634550"/>
            <a:ext cx="1842600" cy="3918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"/>
          <p:cNvSpPr txBox="1"/>
          <p:nvPr/>
        </p:nvSpPr>
        <p:spPr>
          <a:xfrm>
            <a:off x="6735650" y="978875"/>
            <a:ext cx="1878900" cy="3918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Trámite presentado</a:t>
            </a:r>
            <a:endParaRPr b="1"/>
          </a:p>
        </p:txBody>
      </p:sp>
      <p:cxnSp>
        <p:nvCxnSpPr>
          <p:cNvPr id="413" name="Google Shape;413;p39"/>
          <p:cNvCxnSpPr>
            <a:stCxn id="411" idx="6"/>
            <a:endCxn id="414" idx="1"/>
          </p:cNvCxnSpPr>
          <p:nvPr/>
        </p:nvCxnSpPr>
        <p:spPr>
          <a:xfrm rot="10800000" flipH="1">
            <a:off x="3439500" y="2571850"/>
            <a:ext cx="3437700" cy="25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4" name="Google Shape;414;p39"/>
          <p:cNvSpPr txBox="1"/>
          <p:nvPr/>
        </p:nvSpPr>
        <p:spPr>
          <a:xfrm>
            <a:off x="6877075" y="2094150"/>
            <a:ext cx="1878900" cy="9552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Finalizado el trámite, TAD generará el número de expediente</a:t>
            </a:r>
            <a:endParaRPr/>
          </a:p>
        </p:txBody>
      </p:sp>
      <p:cxnSp>
        <p:nvCxnSpPr>
          <p:cNvPr id="415" name="Google Shape;415;p39"/>
          <p:cNvCxnSpPr>
            <a:stCxn id="410" idx="6"/>
            <a:endCxn id="412" idx="1"/>
          </p:cNvCxnSpPr>
          <p:nvPr/>
        </p:nvCxnSpPr>
        <p:spPr>
          <a:xfrm rot="10800000" flipH="1">
            <a:off x="3898225" y="1174775"/>
            <a:ext cx="2837400" cy="22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6" name="Google Shape;416;p39"/>
          <p:cNvSpPr txBox="1"/>
          <p:nvPr/>
        </p:nvSpPr>
        <p:spPr>
          <a:xfrm>
            <a:off x="6441275" y="3682575"/>
            <a:ext cx="1309500" cy="7971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Documentos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adjuntos al expediente</a:t>
            </a:r>
            <a:endParaRPr/>
          </a:p>
        </p:txBody>
      </p:sp>
      <p:sp>
        <p:nvSpPr>
          <p:cNvPr id="417" name="Google Shape;417;p39"/>
          <p:cNvSpPr/>
          <p:nvPr/>
        </p:nvSpPr>
        <p:spPr>
          <a:xfrm>
            <a:off x="6083550" y="3488025"/>
            <a:ext cx="283800" cy="1186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9"/>
          <p:cNvSpPr txBox="1"/>
          <p:nvPr/>
        </p:nvSpPr>
        <p:spPr>
          <a:xfrm>
            <a:off x="184125" y="154175"/>
            <a:ext cx="30231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4.3. Realización de la presentación</a:t>
            </a:r>
            <a:endParaRPr sz="15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0"/>
          <p:cNvPicPr preferRelativeResize="0"/>
          <p:nvPr/>
        </p:nvPicPr>
        <p:blipFill rotWithShape="1">
          <a:blip r:embed="rId3">
            <a:alphaModFix/>
          </a:blip>
          <a:srcRect t="14378" r="3540" b="7776"/>
          <a:stretch/>
        </p:blipFill>
        <p:spPr>
          <a:xfrm>
            <a:off x="0" y="632051"/>
            <a:ext cx="9002975" cy="40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0"/>
          <p:cNvSpPr/>
          <p:nvPr/>
        </p:nvSpPr>
        <p:spPr>
          <a:xfrm>
            <a:off x="5838050" y="2457600"/>
            <a:ext cx="702000" cy="3894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0"/>
          <p:cNvSpPr txBox="1"/>
          <p:nvPr/>
        </p:nvSpPr>
        <p:spPr>
          <a:xfrm>
            <a:off x="7389650" y="1604800"/>
            <a:ext cx="1203900" cy="608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Estado del Expediente</a:t>
            </a:r>
            <a:endParaRPr/>
          </a:p>
        </p:txBody>
      </p:sp>
      <p:cxnSp>
        <p:nvCxnSpPr>
          <p:cNvPr id="426" name="Google Shape;426;p40"/>
          <p:cNvCxnSpPr/>
          <p:nvPr/>
        </p:nvCxnSpPr>
        <p:spPr>
          <a:xfrm rot="10800000" flipH="1">
            <a:off x="6437150" y="1909150"/>
            <a:ext cx="876300" cy="5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7" name="Google Shape;427;p40"/>
          <p:cNvSpPr/>
          <p:nvPr/>
        </p:nvSpPr>
        <p:spPr>
          <a:xfrm>
            <a:off x="5136050" y="572900"/>
            <a:ext cx="876300" cy="4317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0"/>
          <p:cNvSpPr txBox="1"/>
          <p:nvPr/>
        </p:nvSpPr>
        <p:spPr>
          <a:xfrm>
            <a:off x="1780800" y="2507400"/>
            <a:ext cx="7015500" cy="2925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0"/>
          <p:cNvSpPr txBox="1"/>
          <p:nvPr/>
        </p:nvSpPr>
        <p:spPr>
          <a:xfrm>
            <a:off x="5019425" y="89110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430" name="Google Shape;430;p40"/>
          <p:cNvSpPr txBox="1"/>
          <p:nvPr/>
        </p:nvSpPr>
        <p:spPr>
          <a:xfrm>
            <a:off x="184125" y="154175"/>
            <a:ext cx="35553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5. Visualización del estado del trámite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31" name="Google Shape;431;p40"/>
          <p:cNvSpPr/>
          <p:nvPr/>
        </p:nvSpPr>
        <p:spPr>
          <a:xfrm>
            <a:off x="7109575" y="1090725"/>
            <a:ext cx="933000" cy="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rgbClr val="41BCE9"/>
                </a:solidFill>
              </a:rPr>
              <a:t>DIEGO J</a:t>
            </a:r>
            <a:endParaRPr sz="800">
              <a:solidFill>
                <a:srgbClr val="41BCE9"/>
              </a:solidFill>
            </a:endParaRPr>
          </a:p>
        </p:txBody>
      </p:sp>
      <p:sp>
        <p:nvSpPr>
          <p:cNvPr id="432" name="Google Shape;432;p40"/>
          <p:cNvSpPr/>
          <p:nvPr/>
        </p:nvSpPr>
        <p:spPr>
          <a:xfrm>
            <a:off x="1250300" y="1082325"/>
            <a:ext cx="1444500" cy="17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Provincia/ municipio</a:t>
            </a:r>
            <a:endParaRPr sz="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41"/>
          <p:cNvPicPr preferRelativeResize="0"/>
          <p:nvPr/>
        </p:nvPicPr>
        <p:blipFill rotWithShape="1">
          <a:blip r:embed="rId3">
            <a:alphaModFix/>
          </a:blip>
          <a:srcRect b="30762"/>
          <a:stretch/>
        </p:blipFill>
        <p:spPr>
          <a:xfrm>
            <a:off x="1748000" y="1441928"/>
            <a:ext cx="6943225" cy="33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1"/>
          <p:cNvSpPr/>
          <p:nvPr/>
        </p:nvSpPr>
        <p:spPr>
          <a:xfrm>
            <a:off x="6325225" y="1408650"/>
            <a:ext cx="799800" cy="4653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1"/>
          <p:cNvSpPr txBox="1"/>
          <p:nvPr/>
        </p:nvSpPr>
        <p:spPr>
          <a:xfrm>
            <a:off x="196750" y="1944950"/>
            <a:ext cx="1551300" cy="11481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Notificaciones recibidas referidas a la tramitación del expediente. </a:t>
            </a:r>
            <a:endParaRPr/>
          </a:p>
        </p:txBody>
      </p:sp>
      <p:sp>
        <p:nvSpPr>
          <p:cNvPr id="440" name="Google Shape;440;p41"/>
          <p:cNvSpPr/>
          <p:nvPr/>
        </p:nvSpPr>
        <p:spPr>
          <a:xfrm>
            <a:off x="1998825" y="2561250"/>
            <a:ext cx="799800" cy="4653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1"/>
          <p:cNvSpPr/>
          <p:nvPr/>
        </p:nvSpPr>
        <p:spPr>
          <a:xfrm>
            <a:off x="2798625" y="2561250"/>
            <a:ext cx="1055700" cy="4653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1"/>
          <p:cNvSpPr txBox="1"/>
          <p:nvPr/>
        </p:nvSpPr>
        <p:spPr>
          <a:xfrm>
            <a:off x="196750" y="3669200"/>
            <a:ext cx="1551300" cy="531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Documentos notificados </a:t>
            </a:r>
            <a:endParaRPr/>
          </a:p>
        </p:txBody>
      </p:sp>
      <p:cxnSp>
        <p:nvCxnSpPr>
          <p:cNvPr id="443" name="Google Shape;443;p41"/>
          <p:cNvCxnSpPr>
            <a:stCxn id="439" idx="3"/>
          </p:cNvCxnSpPr>
          <p:nvPr/>
        </p:nvCxnSpPr>
        <p:spPr>
          <a:xfrm>
            <a:off x="1748050" y="2519000"/>
            <a:ext cx="327900" cy="19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4" name="Google Shape;444;p41"/>
          <p:cNvCxnSpPr/>
          <p:nvPr/>
        </p:nvCxnSpPr>
        <p:spPr>
          <a:xfrm rot="10800000" flipH="1">
            <a:off x="1769054" y="2998333"/>
            <a:ext cx="1098900" cy="90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5" name="Google Shape;445;p41"/>
          <p:cNvSpPr txBox="1"/>
          <p:nvPr/>
        </p:nvSpPr>
        <p:spPr>
          <a:xfrm>
            <a:off x="604325" y="881925"/>
            <a:ext cx="8086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Una vez finalizada la tramitación por CNRT, le llegará una Notificación al mail declarado en TAD:</a:t>
            </a:r>
            <a:endParaRPr/>
          </a:p>
        </p:txBody>
      </p:sp>
      <p:sp>
        <p:nvSpPr>
          <p:cNvPr id="446" name="Google Shape;446;p41"/>
          <p:cNvSpPr txBox="1"/>
          <p:nvPr/>
        </p:nvSpPr>
        <p:spPr>
          <a:xfrm>
            <a:off x="184125" y="154175"/>
            <a:ext cx="21249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6. Notificaciones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7" name="Google Shape;447;p41"/>
          <p:cNvSpPr txBox="1"/>
          <p:nvPr/>
        </p:nvSpPr>
        <p:spPr>
          <a:xfrm>
            <a:off x="6283675" y="174280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448" name="Google Shape;448;p41"/>
          <p:cNvSpPr txBox="1"/>
          <p:nvPr/>
        </p:nvSpPr>
        <p:spPr>
          <a:xfrm>
            <a:off x="1769050" y="283342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7255975" y="1902500"/>
            <a:ext cx="933000" cy="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rgbClr val="41BCE9"/>
                </a:solidFill>
              </a:rPr>
              <a:t>DIEGO J</a:t>
            </a:r>
            <a:endParaRPr sz="800">
              <a:solidFill>
                <a:srgbClr val="41BCE9"/>
              </a:solidFill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2075950" y="1894100"/>
            <a:ext cx="1301400" cy="17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Provincia/ municipio</a:t>
            </a:r>
            <a:endParaRPr sz="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638" y="2875400"/>
            <a:ext cx="8832713" cy="2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2"/>
          <p:cNvSpPr txBox="1"/>
          <p:nvPr/>
        </p:nvSpPr>
        <p:spPr>
          <a:xfrm>
            <a:off x="7460100" y="1477625"/>
            <a:ext cx="1530900" cy="1388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Debe ingresar a los 3 puntos de la derecha y “SUBSANAR” lo solicitado por CNRT</a:t>
            </a:r>
            <a:endParaRPr/>
          </a:p>
        </p:txBody>
      </p:sp>
      <p:pic>
        <p:nvPicPr>
          <p:cNvPr id="457" name="Google Shape;457;p42"/>
          <p:cNvPicPr preferRelativeResize="0"/>
          <p:nvPr/>
        </p:nvPicPr>
        <p:blipFill rotWithShape="1">
          <a:blip r:embed="rId4">
            <a:alphaModFix/>
          </a:blip>
          <a:srcRect t="7373" r="15561"/>
          <a:stretch/>
        </p:blipFill>
        <p:spPr>
          <a:xfrm>
            <a:off x="2576475" y="800225"/>
            <a:ext cx="4245476" cy="18944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8" name="Google Shape;458;p42"/>
          <p:cNvSpPr txBox="1"/>
          <p:nvPr/>
        </p:nvSpPr>
        <p:spPr>
          <a:xfrm>
            <a:off x="220075" y="1226413"/>
            <a:ext cx="1891200" cy="14682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Le llegará un </a:t>
            </a:r>
            <a:r>
              <a:rPr lang="es-419" b="1"/>
              <a:t>mail </a:t>
            </a:r>
            <a:r>
              <a:rPr lang="es-419">
                <a:solidFill>
                  <a:schemeClr val="dk1"/>
                </a:solidFill>
              </a:rPr>
              <a:t>de TAD </a:t>
            </a:r>
            <a:r>
              <a:rPr lang="es-419"/>
              <a:t>(al correo declarado en AFIP) informando que debe subsanar un expediente</a:t>
            </a:r>
            <a:endParaRPr/>
          </a:p>
        </p:txBody>
      </p:sp>
      <p:cxnSp>
        <p:nvCxnSpPr>
          <p:cNvPr id="459" name="Google Shape;459;p42"/>
          <p:cNvCxnSpPr/>
          <p:nvPr/>
        </p:nvCxnSpPr>
        <p:spPr>
          <a:xfrm>
            <a:off x="2142413" y="1819750"/>
            <a:ext cx="4029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0" name="Google Shape;460;p42"/>
          <p:cNvSpPr txBox="1"/>
          <p:nvPr/>
        </p:nvSpPr>
        <p:spPr>
          <a:xfrm>
            <a:off x="3730600" y="221800"/>
            <a:ext cx="5257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caso de que haya algún error subsanable en el trámite:</a:t>
            </a:r>
            <a:endParaRPr/>
          </a:p>
        </p:txBody>
      </p:sp>
      <p:sp>
        <p:nvSpPr>
          <p:cNvPr id="461" name="Google Shape;461;p42"/>
          <p:cNvSpPr/>
          <p:nvPr/>
        </p:nvSpPr>
        <p:spPr>
          <a:xfrm>
            <a:off x="4953925" y="2906150"/>
            <a:ext cx="647700" cy="5406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2"/>
          <p:cNvSpPr txBox="1"/>
          <p:nvPr/>
        </p:nvSpPr>
        <p:spPr>
          <a:xfrm>
            <a:off x="1956425" y="93995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463" name="Google Shape;463;p42"/>
          <p:cNvSpPr/>
          <p:nvPr/>
        </p:nvSpPr>
        <p:spPr>
          <a:xfrm>
            <a:off x="220075" y="3812700"/>
            <a:ext cx="744600" cy="2655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2"/>
          <p:cNvSpPr/>
          <p:nvPr/>
        </p:nvSpPr>
        <p:spPr>
          <a:xfrm>
            <a:off x="7990250" y="4058275"/>
            <a:ext cx="880200" cy="7920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2"/>
          <p:cNvSpPr txBox="1"/>
          <p:nvPr/>
        </p:nvSpPr>
        <p:spPr>
          <a:xfrm>
            <a:off x="4842388" y="329697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466" name="Google Shape;466;p42"/>
          <p:cNvSpPr txBox="1"/>
          <p:nvPr/>
        </p:nvSpPr>
        <p:spPr>
          <a:xfrm>
            <a:off x="7287150" y="122642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4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467" name="Google Shape;467;p42"/>
          <p:cNvSpPr txBox="1"/>
          <p:nvPr/>
        </p:nvSpPr>
        <p:spPr>
          <a:xfrm>
            <a:off x="184125" y="154175"/>
            <a:ext cx="21249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7. Subsanación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8" name="Google Shape;468;p42"/>
          <p:cNvSpPr/>
          <p:nvPr/>
        </p:nvSpPr>
        <p:spPr>
          <a:xfrm>
            <a:off x="6098200" y="3354875"/>
            <a:ext cx="933000" cy="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rgbClr val="41BCE9"/>
                </a:solidFill>
              </a:rPr>
              <a:t>DIEGO J</a:t>
            </a:r>
            <a:endParaRPr sz="800">
              <a:solidFill>
                <a:srgbClr val="41BCE9"/>
              </a:solidFill>
            </a:endParaRPr>
          </a:p>
        </p:txBody>
      </p:sp>
      <p:sp>
        <p:nvSpPr>
          <p:cNvPr id="469" name="Google Shape;469;p42"/>
          <p:cNvSpPr/>
          <p:nvPr/>
        </p:nvSpPr>
        <p:spPr>
          <a:xfrm>
            <a:off x="1617075" y="3346475"/>
            <a:ext cx="1301400" cy="17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/>
              <a:t>Provincia/ municipio</a:t>
            </a:r>
            <a:endParaRPr sz="800"/>
          </a:p>
        </p:txBody>
      </p:sp>
      <p:sp>
        <p:nvSpPr>
          <p:cNvPr id="470" name="Google Shape;470;p42"/>
          <p:cNvSpPr/>
          <p:nvPr/>
        </p:nvSpPr>
        <p:spPr>
          <a:xfrm>
            <a:off x="3768675" y="1557675"/>
            <a:ext cx="647700" cy="15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00"/>
              <a:t>DIEGO J</a:t>
            </a:r>
            <a:endParaRPr sz="700"/>
          </a:p>
        </p:txBody>
      </p:sp>
      <p:sp>
        <p:nvSpPr>
          <p:cNvPr id="471" name="Google Shape;471;p42"/>
          <p:cNvSpPr txBox="1"/>
          <p:nvPr/>
        </p:nvSpPr>
        <p:spPr>
          <a:xfrm>
            <a:off x="862475" y="396512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3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472" name="Google Shape;472;p42"/>
          <p:cNvSpPr txBox="1"/>
          <p:nvPr/>
        </p:nvSpPr>
        <p:spPr>
          <a:xfrm>
            <a:off x="7939550" y="471887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4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776875" y="778300"/>
            <a:ext cx="77421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 i="0" u="none" strike="noStrike" cap="none"/>
              <a:t>Es una plataforma </a:t>
            </a:r>
            <a:r>
              <a:rPr lang="es-419" sz="2200"/>
              <a:t>que permite</a:t>
            </a:r>
            <a:r>
              <a:rPr lang="es-419" sz="2200" i="0" u="none" strike="noStrike" cap="none"/>
              <a:t> </a:t>
            </a:r>
            <a:r>
              <a:rPr lang="es-419" sz="2200"/>
              <a:t>presentaciones de</a:t>
            </a:r>
            <a:r>
              <a:rPr lang="es-419" sz="2200" i="0" u="none" strike="noStrike" cap="none"/>
              <a:t> trámites ante la Administración Pública de manera virtual, pudiendo gestionar y realizar el seguimiento de los mismos sin la necesidad de tener que acercarse a la</a:t>
            </a:r>
            <a:r>
              <a:rPr lang="es-419" sz="2200"/>
              <a:t> CNRT</a:t>
            </a:r>
            <a:r>
              <a:rPr lang="es-419" sz="2200" i="0" u="none" strike="noStrike" cap="none"/>
              <a:t>.</a:t>
            </a:r>
            <a:endParaRPr sz="2200" i="0" u="none" strike="noStrike" cap="none"/>
          </a:p>
        </p:txBody>
      </p:sp>
      <p:sp>
        <p:nvSpPr>
          <p:cNvPr id="73" name="Google Shape;73;p16"/>
          <p:cNvSpPr txBox="1"/>
          <p:nvPr/>
        </p:nvSpPr>
        <p:spPr>
          <a:xfrm>
            <a:off x="2226900" y="150175"/>
            <a:ext cx="4690200" cy="531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 b="1" i="0" u="none" strike="noStrike" cap="none"/>
              <a:t>¿Qué es TAD?</a:t>
            </a:r>
            <a:endParaRPr sz="2200" b="1"/>
          </a:p>
        </p:txBody>
      </p:sp>
      <p:sp>
        <p:nvSpPr>
          <p:cNvPr id="74" name="Google Shape;74;p16"/>
          <p:cNvSpPr txBox="1"/>
          <p:nvPr/>
        </p:nvSpPr>
        <p:spPr>
          <a:xfrm>
            <a:off x="2129425" y="2840475"/>
            <a:ext cx="5151600" cy="5772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 b="1"/>
              <a:t>¿Quiénes deben usar la plataforma?</a:t>
            </a:r>
            <a:endParaRPr sz="2200" b="1"/>
          </a:p>
        </p:txBody>
      </p:sp>
      <p:sp>
        <p:nvSpPr>
          <p:cNvPr id="75" name="Google Shape;75;p16"/>
          <p:cNvSpPr/>
          <p:nvPr/>
        </p:nvSpPr>
        <p:spPr>
          <a:xfrm>
            <a:off x="375450" y="3521725"/>
            <a:ext cx="83931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Exclusivamente los</a:t>
            </a:r>
            <a:r>
              <a:rPr lang="es-419" sz="2200" i="0" u="none" strike="noStrike" cap="none"/>
              <a:t> Administradores de relaciones/ apoderados de una jurisdicción</a:t>
            </a:r>
            <a:r>
              <a:rPr lang="es-419" sz="2200" b="1" i="0" u="none" strike="noStrike" cap="none"/>
              <a:t> ingresando en representación de la misma</a:t>
            </a:r>
            <a:r>
              <a:rPr lang="es-419" sz="2200"/>
              <a:t>. Deben ingresar con</a:t>
            </a:r>
            <a:r>
              <a:rPr lang="es-419" sz="2200" i="0" u="none" strike="noStrike" cap="none"/>
              <a:t> clave fiscal AFIP (nivel 3 o superior) </a:t>
            </a:r>
            <a:r>
              <a:rPr lang="es-419" sz="2200"/>
              <a:t>para</a:t>
            </a:r>
            <a:r>
              <a:rPr lang="es-419" sz="2200" i="0" u="none" strike="noStrike" cap="none"/>
              <a:t> realizar </a:t>
            </a:r>
            <a:r>
              <a:rPr lang="es-419" sz="2200"/>
              <a:t>l</a:t>
            </a:r>
            <a:r>
              <a:rPr lang="es-419" sz="2200" i="0" u="none" strike="noStrike" cap="none"/>
              <a:t>a presentación ante la CNRT.</a:t>
            </a:r>
            <a:endParaRPr sz="2200" i="0" u="none" strike="noStrike" cap="none"/>
          </a:p>
        </p:txBody>
      </p:sp>
      <p:sp>
        <p:nvSpPr>
          <p:cNvPr id="76" name="Google Shape;76;p16"/>
          <p:cNvSpPr txBox="1"/>
          <p:nvPr/>
        </p:nvSpPr>
        <p:spPr>
          <a:xfrm>
            <a:off x="181825" y="150175"/>
            <a:ext cx="1641300" cy="5772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1.1. Presentación de TAD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"/>
          <p:cNvSpPr txBox="1"/>
          <p:nvPr/>
        </p:nvSpPr>
        <p:spPr>
          <a:xfrm>
            <a:off x="1378000" y="515050"/>
            <a:ext cx="6174900" cy="531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 b="1"/>
              <a:t>Canales de Comunicación</a:t>
            </a:r>
            <a:endParaRPr sz="2200" b="1"/>
          </a:p>
        </p:txBody>
      </p:sp>
      <p:sp>
        <p:nvSpPr>
          <p:cNvPr id="478" name="Google Shape;478;p43"/>
          <p:cNvSpPr txBox="1">
            <a:spLocks noGrp="1"/>
          </p:cNvSpPr>
          <p:nvPr>
            <p:ph type="subTitle" idx="1"/>
          </p:nvPr>
        </p:nvSpPr>
        <p:spPr>
          <a:xfrm>
            <a:off x="387275" y="2318550"/>
            <a:ext cx="8520600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En caso de requerir ayuda adicional, puede comunicarse por mail a la siguiente dirección:</a:t>
            </a:r>
            <a:endParaRPr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rgbClr val="000000"/>
                </a:solidFill>
              </a:rPr>
              <a:t>ayudainterior@cnrt.gob.ar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16593" t="14372" r="15706" b="6136"/>
          <a:stretch/>
        </p:blipFill>
        <p:spPr>
          <a:xfrm>
            <a:off x="184125" y="605825"/>
            <a:ext cx="6520400" cy="43044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184125" y="174125"/>
            <a:ext cx="47484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1.2.</a:t>
            </a:r>
            <a:r>
              <a:rPr lang="es-419" b="1"/>
              <a:t> </a:t>
            </a:r>
            <a:r>
              <a:rPr lang="es-419"/>
              <a:t>Sitio web TAD:</a:t>
            </a:r>
            <a:r>
              <a:rPr lang="es-419" b="1"/>
              <a:t> </a:t>
            </a:r>
            <a:r>
              <a:rPr lang="es-419" sz="1500" b="1" u="sng">
                <a:solidFill>
                  <a:schemeClr val="hlink"/>
                </a:solidFill>
                <a:hlinkClick r:id="rId4"/>
              </a:rPr>
              <a:t>www</a:t>
            </a:r>
            <a:r>
              <a:rPr lang="es-419" b="1" u="sng">
                <a:solidFill>
                  <a:schemeClr val="hlink"/>
                </a:solidFill>
                <a:hlinkClick r:id="rId4"/>
              </a:rPr>
              <a:t>.</a:t>
            </a:r>
            <a:r>
              <a:rPr lang="es-419" sz="1500" b="1" u="sng">
                <a:solidFill>
                  <a:schemeClr val="hlink"/>
                </a:solidFill>
                <a:hlinkClick r:id="rId4"/>
              </a:rPr>
              <a:t>tramitesadistancia.gob.ar</a:t>
            </a:r>
            <a:endParaRPr sz="1500" b="1"/>
          </a:p>
        </p:txBody>
      </p:sp>
      <p:sp>
        <p:nvSpPr>
          <p:cNvPr id="83" name="Google Shape;83;p17"/>
          <p:cNvSpPr/>
          <p:nvPr/>
        </p:nvSpPr>
        <p:spPr>
          <a:xfrm>
            <a:off x="496250" y="3842325"/>
            <a:ext cx="1915500" cy="12591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4846375" y="841825"/>
            <a:ext cx="500100" cy="5442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5547425" y="321425"/>
            <a:ext cx="28797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6" name="Google Shape;86;p17"/>
          <p:cNvSpPr txBox="1"/>
          <p:nvPr/>
        </p:nvSpPr>
        <p:spPr>
          <a:xfrm>
            <a:off x="5199050" y="121920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6915150" y="1739850"/>
            <a:ext cx="2152800" cy="3120900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-Ingreso AFIP del usuario (Administrador de relaciones o apoderado de la jurisdicción)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-Búsqueda de Trámite CNRT (se desarrolla más adelante en el instructivo)</a:t>
            </a:r>
            <a:endParaRPr sz="1600"/>
          </a:p>
        </p:txBody>
      </p:sp>
      <p:sp>
        <p:nvSpPr>
          <p:cNvPr id="88" name="Google Shape;88;p17"/>
          <p:cNvSpPr txBox="1"/>
          <p:nvPr/>
        </p:nvSpPr>
        <p:spPr>
          <a:xfrm>
            <a:off x="2251775" y="409575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6691625" y="160980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6691625" y="345172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l="4430" t="13906" r="2882" b="4957"/>
          <a:stretch/>
        </p:blipFill>
        <p:spPr>
          <a:xfrm>
            <a:off x="219025" y="826975"/>
            <a:ext cx="7156098" cy="39259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7448875" y="1854600"/>
            <a:ext cx="1590600" cy="1434300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CUIT del usuario (administrador de relaciones AFIP o apoderado), </a:t>
            </a:r>
            <a:r>
              <a:rPr lang="es-419" b="1"/>
              <a:t>NO</a:t>
            </a:r>
            <a:r>
              <a:rPr lang="es-419"/>
              <a:t> de la </a:t>
            </a:r>
            <a:r>
              <a:rPr lang="es-419">
                <a:solidFill>
                  <a:srgbClr val="CC0000"/>
                </a:solidFill>
              </a:rPr>
              <a:t>jurisdicción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733575" y="2457450"/>
            <a:ext cx="2586900" cy="7149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184125" y="174125"/>
            <a:ext cx="39015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2. Ingreso </a:t>
            </a:r>
            <a:r>
              <a:rPr lang="es-419" b="1">
                <a:solidFill>
                  <a:schemeClr val="dk1"/>
                </a:solidFill>
              </a:rPr>
              <a:t>AFIP (clave fiscal 3 o superior)</a:t>
            </a:r>
            <a:endParaRPr sz="15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8356" r="6976"/>
          <a:stretch/>
        </p:blipFill>
        <p:spPr>
          <a:xfrm>
            <a:off x="180007" y="812975"/>
            <a:ext cx="6919018" cy="410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4743000" y="157625"/>
            <a:ext cx="3804000" cy="464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Sólo requerido en el primer ingreso a TAD</a:t>
            </a:r>
            <a:endParaRPr b="1"/>
          </a:p>
        </p:txBody>
      </p:sp>
      <p:sp>
        <p:nvSpPr>
          <p:cNvPr id="105" name="Google Shape;105;p19"/>
          <p:cNvSpPr txBox="1"/>
          <p:nvPr/>
        </p:nvSpPr>
        <p:spPr>
          <a:xfrm>
            <a:off x="591150" y="1110850"/>
            <a:ext cx="3885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6" name="Google Shape;106;p19"/>
          <p:cNvSpPr txBox="1"/>
          <p:nvPr/>
        </p:nvSpPr>
        <p:spPr>
          <a:xfrm>
            <a:off x="811700" y="2571750"/>
            <a:ext cx="2906100" cy="4152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7" name="Google Shape;107;p19"/>
          <p:cNvSpPr/>
          <p:nvPr/>
        </p:nvSpPr>
        <p:spPr>
          <a:xfrm>
            <a:off x="5394650" y="1039338"/>
            <a:ext cx="1731000" cy="4647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7362725" y="1039350"/>
            <a:ext cx="1731000" cy="14343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este instructivo, “</a:t>
            </a:r>
            <a:r>
              <a:rPr lang="es-419">
                <a:solidFill>
                  <a:srgbClr val="41A5E9"/>
                </a:solidFill>
              </a:rPr>
              <a:t>MARÍA C</a:t>
            </a:r>
            <a:r>
              <a:rPr lang="es-419"/>
              <a:t>” será la Administradora de relaciones AFIP de la jurisdicción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84125" y="174125"/>
            <a:ext cx="27303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2.1. Confirmación de datos</a:t>
            </a:r>
            <a:endParaRPr sz="1500" b="1"/>
          </a:p>
        </p:txBody>
      </p:sp>
      <p:sp>
        <p:nvSpPr>
          <p:cNvPr id="110" name="Google Shape;110;p19"/>
          <p:cNvSpPr/>
          <p:nvPr/>
        </p:nvSpPr>
        <p:spPr>
          <a:xfrm>
            <a:off x="5735700" y="1209150"/>
            <a:ext cx="851700" cy="12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41A5E9"/>
                </a:solidFill>
              </a:rPr>
              <a:t>MARÍA C</a:t>
            </a:r>
            <a:endParaRPr sz="1100">
              <a:solidFill>
                <a:srgbClr val="41A5E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l="9603" r="8803" b="11182"/>
          <a:stretch/>
        </p:blipFill>
        <p:spPr>
          <a:xfrm>
            <a:off x="372975" y="955075"/>
            <a:ext cx="7100773" cy="394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4759375" y="451270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743000" y="157625"/>
            <a:ext cx="3804000" cy="464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Sólo requerido en el primer ingreso a TAD</a:t>
            </a:r>
            <a:endParaRPr b="1"/>
          </a:p>
        </p:txBody>
      </p:sp>
      <p:sp>
        <p:nvSpPr>
          <p:cNvPr id="118" name="Google Shape;118;p20"/>
          <p:cNvSpPr txBox="1"/>
          <p:nvPr/>
        </p:nvSpPr>
        <p:spPr>
          <a:xfrm>
            <a:off x="184125" y="174125"/>
            <a:ext cx="27303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2.1. Confirmación de datos</a:t>
            </a:r>
            <a:endParaRPr sz="15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1216575" y="3078788"/>
            <a:ext cx="4995900" cy="1193700"/>
          </a:xfrm>
          <a:prstGeom prst="bracePair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1554675" y="1168650"/>
            <a:ext cx="4385700" cy="1698900"/>
          </a:xfrm>
          <a:prstGeom prst="bracePair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2432775" y="1252125"/>
            <a:ext cx="2563500" cy="4164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Municipio/ Provincia</a:t>
            </a:r>
            <a:endParaRPr b="1"/>
          </a:p>
        </p:txBody>
      </p:sp>
      <p:sp>
        <p:nvSpPr>
          <p:cNvPr id="126" name="Google Shape;126;p21"/>
          <p:cNvSpPr txBox="1"/>
          <p:nvPr/>
        </p:nvSpPr>
        <p:spPr>
          <a:xfrm>
            <a:off x="2166525" y="2112800"/>
            <a:ext cx="3276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Administrador de relaciones - AFIP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(una sola persona para toda la jurisdicción)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1322000" y="3354475"/>
            <a:ext cx="17889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Apoderado 1</a:t>
            </a:r>
            <a:endParaRPr b="1"/>
          </a:p>
        </p:txBody>
      </p:sp>
      <p:sp>
        <p:nvSpPr>
          <p:cNvPr id="128" name="Google Shape;128;p21"/>
          <p:cNvSpPr txBox="1"/>
          <p:nvPr/>
        </p:nvSpPr>
        <p:spPr>
          <a:xfrm>
            <a:off x="3069025" y="3354475"/>
            <a:ext cx="17889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Apoderado 2</a:t>
            </a:r>
            <a:endParaRPr b="1"/>
          </a:p>
        </p:txBody>
      </p:sp>
      <p:cxnSp>
        <p:nvCxnSpPr>
          <p:cNvPr id="129" name="Google Shape;129;p21"/>
          <p:cNvCxnSpPr/>
          <p:nvPr/>
        </p:nvCxnSpPr>
        <p:spPr>
          <a:xfrm>
            <a:off x="3621875" y="1750225"/>
            <a:ext cx="8400" cy="39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" name="Google Shape;130;p21"/>
          <p:cNvSpPr txBox="1"/>
          <p:nvPr/>
        </p:nvSpPr>
        <p:spPr>
          <a:xfrm>
            <a:off x="6423725" y="1779000"/>
            <a:ext cx="2144400" cy="792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Se tramita en AFIP</a:t>
            </a:r>
            <a:r>
              <a:rPr lang="es-419"/>
              <a:t> (en este instructivo, será “MARÍA C”)</a:t>
            </a:r>
            <a:endParaRPr/>
          </a:p>
        </p:txBody>
      </p:sp>
      <p:cxnSp>
        <p:nvCxnSpPr>
          <p:cNvPr id="131" name="Google Shape;131;p21"/>
          <p:cNvCxnSpPr/>
          <p:nvPr/>
        </p:nvCxnSpPr>
        <p:spPr>
          <a:xfrm flipH="1">
            <a:off x="2654625" y="2873925"/>
            <a:ext cx="371400" cy="40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" name="Google Shape;132;p21"/>
          <p:cNvCxnSpPr/>
          <p:nvPr/>
        </p:nvCxnSpPr>
        <p:spPr>
          <a:xfrm>
            <a:off x="4828525" y="2867475"/>
            <a:ext cx="334200" cy="41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p21"/>
          <p:cNvCxnSpPr/>
          <p:nvPr/>
        </p:nvCxnSpPr>
        <p:spPr>
          <a:xfrm>
            <a:off x="3621875" y="2973475"/>
            <a:ext cx="8400" cy="39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" name="Google Shape;134;p21"/>
          <p:cNvSpPr txBox="1"/>
          <p:nvPr/>
        </p:nvSpPr>
        <p:spPr>
          <a:xfrm>
            <a:off x="4560000" y="3354475"/>
            <a:ext cx="17889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Apoderado 3</a:t>
            </a:r>
            <a:endParaRPr b="1"/>
          </a:p>
        </p:txBody>
      </p:sp>
      <p:sp>
        <p:nvSpPr>
          <p:cNvPr id="135" name="Google Shape;135;p21"/>
          <p:cNvSpPr txBox="1"/>
          <p:nvPr/>
        </p:nvSpPr>
        <p:spPr>
          <a:xfrm>
            <a:off x="6423725" y="3068625"/>
            <a:ext cx="2399400" cy="1054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Se tramita en TAD</a:t>
            </a:r>
            <a:r>
              <a:rPr lang="es-419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(tener apoderados es opcional; en este instructivo será “DIEGO J”)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658025" y="4483750"/>
            <a:ext cx="7910100" cy="5310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Tanto el Administrador de Relaciones como los apoderados, </a:t>
            </a:r>
            <a:r>
              <a:rPr lang="es-419" b="1"/>
              <a:t>ingresando en representación de la jurisdicción,</a:t>
            </a:r>
            <a:r>
              <a:rPr lang="es-419"/>
              <a:t> son quienes pueden realizar los trámites ante la CNRT en nombre de la misma.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184125" y="174125"/>
            <a:ext cx="62769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3. Apoderamiento para trámites TAD en representación de la jurisdicción</a:t>
            </a:r>
            <a:endParaRPr sz="15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25" y="856102"/>
            <a:ext cx="8837149" cy="31687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/>
          <p:nvPr/>
        </p:nvSpPr>
        <p:spPr>
          <a:xfrm>
            <a:off x="7138925" y="796150"/>
            <a:ext cx="876300" cy="6087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154675" y="3490000"/>
            <a:ext cx="1406100" cy="4338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6132875" y="2354850"/>
            <a:ext cx="2888400" cy="1360800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</a:t>
            </a:r>
            <a:r>
              <a:rPr lang="es-419" b="1"/>
              <a:t>Administrador de relaciones de AFIP</a:t>
            </a:r>
            <a:r>
              <a:rPr lang="es-419"/>
              <a:t> es la única persona que puede dar poder (apoderar) a una o más Personas físicas para representar a la jurisdicción en TAD</a:t>
            </a:r>
            <a:endParaRPr/>
          </a:p>
        </p:txBody>
      </p:sp>
      <p:sp>
        <p:nvSpPr>
          <p:cNvPr id="146" name="Google Shape;146;p22"/>
          <p:cNvSpPr txBox="1"/>
          <p:nvPr/>
        </p:nvSpPr>
        <p:spPr>
          <a:xfrm>
            <a:off x="2258150" y="4446075"/>
            <a:ext cx="3757500" cy="328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carga el CUIT de la jurisdicción </a:t>
            </a: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274575" y="1458625"/>
            <a:ext cx="2021100" cy="17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Provincia/ municipio</a:t>
            </a:r>
            <a:endParaRPr sz="1200"/>
          </a:p>
        </p:txBody>
      </p:sp>
      <p:cxnSp>
        <p:nvCxnSpPr>
          <p:cNvPr id="148" name="Google Shape;148;p22"/>
          <p:cNvCxnSpPr>
            <a:stCxn id="146" idx="1"/>
            <a:endCxn id="144" idx="5"/>
          </p:cNvCxnSpPr>
          <p:nvPr/>
        </p:nvCxnSpPr>
        <p:spPr>
          <a:xfrm rot="10800000">
            <a:off x="1354850" y="3860175"/>
            <a:ext cx="903300" cy="75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p22"/>
          <p:cNvSpPr txBox="1"/>
          <p:nvPr/>
        </p:nvSpPr>
        <p:spPr>
          <a:xfrm>
            <a:off x="7866700" y="60582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1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840400" y="3860175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2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057500" y="3430750"/>
            <a:ext cx="604200" cy="5523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4572000" y="3715650"/>
            <a:ext cx="285900" cy="39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CC0000"/>
                </a:solidFill>
              </a:rPr>
              <a:t>3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184125" y="174125"/>
            <a:ext cx="3009900" cy="431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</a:rPr>
              <a:t>3.1. Formas de apoderamiento</a:t>
            </a:r>
            <a:endParaRPr sz="1500" b="1"/>
          </a:p>
        </p:txBody>
      </p:sp>
      <p:sp>
        <p:nvSpPr>
          <p:cNvPr id="154" name="Google Shape;154;p22"/>
          <p:cNvSpPr/>
          <p:nvPr/>
        </p:nvSpPr>
        <p:spPr>
          <a:xfrm>
            <a:off x="7520175" y="1482175"/>
            <a:ext cx="1050000" cy="12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41A5E9"/>
                </a:solidFill>
              </a:rPr>
              <a:t>MARÍA C</a:t>
            </a:r>
            <a:endParaRPr sz="1100">
              <a:solidFill>
                <a:srgbClr val="41A5E9"/>
              </a:solidFill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7444050" y="1362022"/>
            <a:ext cx="1332600" cy="3654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1295</Words>
  <Application>Microsoft Office PowerPoint</Application>
  <PresentationFormat>Presentación en pantalla (16:9)</PresentationFormat>
  <Paragraphs>204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tan bruja</cp:lastModifiedBy>
  <cp:revision>1</cp:revision>
  <dcterms:modified xsi:type="dcterms:W3CDTF">2020-12-14T16:34:57Z</dcterms:modified>
</cp:coreProperties>
</file>