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64" r:id="rId6"/>
    <p:sldId id="260" r:id="rId7"/>
    <p:sldId id="258" r:id="rId8"/>
    <p:sldId id="269" r:id="rId9"/>
    <p:sldId id="265" r:id="rId10"/>
    <p:sldId id="271" r:id="rId11"/>
    <p:sldId id="270" r:id="rId12"/>
    <p:sldId id="267" r:id="rId13"/>
    <p:sldId id="272" r:id="rId14"/>
    <p:sldId id="273" r:id="rId15"/>
    <p:sldId id="266" r:id="rId16"/>
    <p:sldId id="274" r:id="rId17"/>
    <p:sldId id="275" r:id="rId18"/>
    <p:sldId id="259" r:id="rId19"/>
  </p:sldIdLst>
  <p:sldSz cx="12192000" cy="6858000"/>
  <p:notesSz cx="9144000" cy="6858000"/>
  <p:defaultTextStyle>
    <a:defPPr>
      <a:defRPr lang="es-AR"/>
    </a:defPPr>
    <a:lvl1pPr marL="0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1pPr>
    <a:lvl2pPr marL="478908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2pPr>
    <a:lvl3pPr marL="957816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3pPr>
    <a:lvl4pPr marL="1436724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4pPr>
    <a:lvl5pPr marL="1915631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sz="18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B4E6"/>
    <a:srgbClr val="D3D3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16AA5-63B6-5920-48A0-D9FAF01E8369}" v="1" dt="2023-08-28T04:10:15.512"/>
    <p1510:client id="{14336E06-93C2-0BA2-633C-0ECB7A037B5D}" v="2901" dt="2023-08-28T19:27:52.696"/>
    <p1510:client id="{473CA360-E4E7-F47D-08C1-22795F760B6C}" v="184" dt="2023-08-24T17:13:34.230"/>
    <p1510:client id="{52505187-9616-401D-B611-4E2C7802FCB1}" v="12" dt="2023-09-01T01:01:40.569"/>
    <p1510:client id="{8634F951-8F44-4693-372A-8088CDBC0AC9}" v="520" dt="2023-08-09T19:34:25.964"/>
    <p1510:client id="{95381987-916B-ED46-3C50-A8DE5D5E7906}" v="5" dt="2023-08-25T17:21:45.783"/>
    <p1510:client id="{B26FFF7F-B9C7-42AD-068B-FCAB1AD8F066}" v="139" dt="2023-08-29T17:38:24.789"/>
    <p1510:client id="{E0FAE356-3B40-0DBA-E895-52B64B517132}" v="8" dt="2023-09-01T12:11:20.176"/>
    <p1510:client id="{ECB260F7-1B00-1187-5DA6-60739B3DB8DB}" v="334" dt="2023-08-28T04:18:59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Devoto" userId="S::ndevoto@mininterior.gob.ar::7c15d5b5-d4db-48c4-8e9b-79110d62e716" providerId="AD" clId="Web-{E0FAE356-3B40-0DBA-E895-52B64B517132}"/>
    <pc:docChg chg="modSld">
      <pc:chgData name="Natalia Devoto" userId="S::ndevoto@mininterior.gob.ar::7c15d5b5-d4db-48c4-8e9b-79110d62e716" providerId="AD" clId="Web-{E0FAE356-3B40-0DBA-E895-52B64B517132}" dt="2023-09-01T12:11:20.176" v="3" actId="20577"/>
      <pc:docMkLst>
        <pc:docMk/>
      </pc:docMkLst>
      <pc:sldChg chg="modSp">
        <pc:chgData name="Natalia Devoto" userId="S::ndevoto@mininterior.gob.ar::7c15d5b5-d4db-48c4-8e9b-79110d62e716" providerId="AD" clId="Web-{E0FAE356-3B40-0DBA-E895-52B64B517132}" dt="2023-09-01T12:11:20.176" v="3" actId="20577"/>
        <pc:sldMkLst>
          <pc:docMk/>
          <pc:sldMk cId="607049552" sldId="257"/>
        </pc:sldMkLst>
        <pc:spChg chg="mod">
          <ac:chgData name="Natalia Devoto" userId="S::ndevoto@mininterior.gob.ar::7c15d5b5-d4db-48c4-8e9b-79110d62e716" providerId="AD" clId="Web-{E0FAE356-3B40-0DBA-E895-52B64B517132}" dt="2023-09-01T12:11:20.176" v="3" actId="20577"/>
          <ac:spMkLst>
            <pc:docMk/>
            <pc:sldMk cId="607049552" sldId="257"/>
            <ac:spMk id="7" creationId="{5A5CBFE6-9192-434A-934F-61669C0A71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Título"/>
          <p:cNvSpPr>
            <a:spLocks noGrp="1"/>
          </p:cNvSpPr>
          <p:nvPr>
            <p:ph type="title" hasCustomPrompt="1"/>
          </p:nvPr>
        </p:nvSpPr>
        <p:spPr>
          <a:xfrm>
            <a:off x="571463" y="2000248"/>
            <a:ext cx="10382322" cy="114300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8412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914400" y="213044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7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75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63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51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39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26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514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302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70"/>
            <a:ext cx="2844800" cy="365125"/>
          </a:xfrm>
          <a:prstGeom prst="rect">
            <a:avLst/>
          </a:prstGeom>
        </p:spPr>
        <p:txBody>
          <a:bodyPr/>
          <a:lstStyle/>
          <a:p>
            <a:fld id="{84DB1150-2610-44F2-9AA5-078AE1BD12DC}" type="datetimeFigureOut">
              <a:rPr lang="es-AR">
                <a:solidFill>
                  <a:prstClr val="black"/>
                </a:solidFill>
              </a:rPr>
              <a:pPr/>
              <a:t>1/9/2023</a:t>
            </a:fld>
            <a:endParaRPr lang="es-AR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7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AR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70"/>
            <a:ext cx="2844800" cy="365125"/>
          </a:xfrm>
          <a:prstGeom prst="rect">
            <a:avLst/>
          </a:prstGeom>
        </p:spPr>
        <p:txBody>
          <a:bodyPr/>
          <a:lstStyle/>
          <a:p>
            <a:fld id="{69A0B8FF-4BAC-4666-8B45-C099B8C5D365}" type="slidenum">
              <a:rPr lang="es-AR">
                <a:solidFill>
                  <a:prstClr val="black"/>
                </a:solidFill>
              </a:rPr>
              <a:pPr/>
              <a:t>‹Nº›</a:t>
            </a:fld>
            <a:endParaRPr lang="es-A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47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/>
          <a:lstStyle/>
          <a:p>
            <a:fld id="{84DB1150-2610-44F2-9AA5-078AE1BD12DC}" type="datetimeFigureOut">
              <a:rPr lang="es-AR">
                <a:solidFill>
                  <a:prstClr val="black"/>
                </a:solidFill>
              </a:rPr>
              <a:pPr/>
              <a:t>1/9/2023</a:t>
            </a:fld>
            <a:endParaRPr lang="es-AR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AR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/>
          <a:lstStyle/>
          <a:p>
            <a:fld id="{69A0B8FF-4BAC-4666-8B45-C099B8C5D365}" type="slidenum">
              <a:rPr lang="es-AR">
                <a:solidFill>
                  <a:prstClr val="black"/>
                </a:solidFill>
              </a:rPr>
              <a:pPr/>
              <a:t>‹Nº›</a:t>
            </a:fld>
            <a:endParaRPr lang="es-A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9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84DB1150-2610-44F2-9AA5-078AE1BD12DC}" type="datetimeFigureOut">
              <a:rPr lang="es-AR">
                <a:solidFill>
                  <a:prstClr val="black"/>
                </a:solidFill>
              </a:rPr>
              <a:pPr/>
              <a:t>1/9/2023</a:t>
            </a:fld>
            <a:endParaRPr lang="es-AR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AR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9A0B8FF-4BAC-4666-8B45-C099B8C5D365}" type="slidenum">
              <a:rPr lang="es-AR">
                <a:solidFill>
                  <a:prstClr val="black"/>
                </a:solidFill>
              </a:rPr>
              <a:pPr/>
              <a:t>‹Nº›</a:t>
            </a:fld>
            <a:endParaRPr lang="es-A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56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6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AR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9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7582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5pPr>
      <a:lvl6pPr marL="787810"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6pPr>
      <a:lvl7pPr marL="1575621"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7pPr>
      <a:lvl8pPr marL="2363431"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8pPr>
      <a:lvl9pPr marL="3151242" algn="ctr" rtl="0" eaLnBrk="1" fontAlgn="base" hangingPunct="1">
        <a:spcBef>
          <a:spcPct val="0"/>
        </a:spcBef>
        <a:spcAft>
          <a:spcPct val="0"/>
        </a:spcAft>
        <a:defRPr sz="7582">
          <a:solidFill>
            <a:schemeClr val="tx1"/>
          </a:solidFill>
          <a:latin typeface="Calibri" pitchFamily="34" charset="0"/>
        </a:defRPr>
      </a:lvl9pPr>
    </p:titleStyle>
    <p:bodyStyle>
      <a:lvl1pPr marL="590858" indent="-59085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5514" kern="1200">
          <a:solidFill>
            <a:schemeClr val="tx1"/>
          </a:solidFill>
          <a:latin typeface="+mn-lt"/>
          <a:ea typeface="+mn-ea"/>
          <a:cs typeface="+mn-cs"/>
        </a:defRPr>
      </a:lvl1pPr>
      <a:lvl2pPr marL="1280192" indent="-4923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4825" kern="1200">
          <a:solidFill>
            <a:schemeClr val="tx1"/>
          </a:solidFill>
          <a:latin typeface="+mn-lt"/>
          <a:ea typeface="+mn-ea"/>
          <a:cs typeface="+mn-cs"/>
        </a:defRPr>
      </a:lvl2pPr>
      <a:lvl3pPr marL="1969526" indent="-39390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4135" kern="1200">
          <a:solidFill>
            <a:schemeClr val="tx1"/>
          </a:solidFill>
          <a:latin typeface="+mn-lt"/>
          <a:ea typeface="+mn-ea"/>
          <a:cs typeface="+mn-cs"/>
        </a:defRPr>
      </a:lvl3pPr>
      <a:lvl4pPr marL="2757337" indent="-39390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4pPr>
      <a:lvl5pPr marL="3545147" indent="-39390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3446" kern="1200">
          <a:solidFill>
            <a:schemeClr val="tx1"/>
          </a:solidFill>
          <a:latin typeface="+mn-lt"/>
          <a:ea typeface="+mn-ea"/>
          <a:cs typeface="+mn-cs"/>
        </a:defRPr>
      </a:lvl5pPr>
      <a:lvl6pPr marL="4332958" indent="-393905" algn="l" defTabSz="1575621" rtl="0" eaLnBrk="1" latinLnBrk="0" hangingPunct="1">
        <a:spcBef>
          <a:spcPct val="20000"/>
        </a:spcBef>
        <a:buFont typeface="Arial" pitchFamily="34" charset="0"/>
        <a:buChar char="•"/>
        <a:defRPr sz="3446" kern="1200">
          <a:solidFill>
            <a:schemeClr val="tx1"/>
          </a:solidFill>
          <a:latin typeface="+mn-lt"/>
          <a:ea typeface="+mn-ea"/>
          <a:cs typeface="+mn-cs"/>
        </a:defRPr>
      </a:lvl6pPr>
      <a:lvl7pPr marL="5120768" indent="-393905" algn="l" defTabSz="1575621" rtl="0" eaLnBrk="1" latinLnBrk="0" hangingPunct="1">
        <a:spcBef>
          <a:spcPct val="20000"/>
        </a:spcBef>
        <a:buFont typeface="Arial" pitchFamily="34" charset="0"/>
        <a:buChar char="•"/>
        <a:defRPr sz="3446" kern="1200">
          <a:solidFill>
            <a:schemeClr val="tx1"/>
          </a:solidFill>
          <a:latin typeface="+mn-lt"/>
          <a:ea typeface="+mn-ea"/>
          <a:cs typeface="+mn-cs"/>
        </a:defRPr>
      </a:lvl7pPr>
      <a:lvl8pPr marL="5908578" indent="-393905" algn="l" defTabSz="1575621" rtl="0" eaLnBrk="1" latinLnBrk="0" hangingPunct="1">
        <a:spcBef>
          <a:spcPct val="20000"/>
        </a:spcBef>
        <a:buFont typeface="Arial" pitchFamily="34" charset="0"/>
        <a:buChar char="•"/>
        <a:defRPr sz="3446" kern="1200">
          <a:solidFill>
            <a:schemeClr val="tx1"/>
          </a:solidFill>
          <a:latin typeface="+mn-lt"/>
          <a:ea typeface="+mn-ea"/>
          <a:cs typeface="+mn-cs"/>
        </a:defRPr>
      </a:lvl8pPr>
      <a:lvl9pPr marL="6696389" indent="-393905" algn="l" defTabSz="1575621" rtl="0" eaLnBrk="1" latinLnBrk="0" hangingPunct="1">
        <a:spcBef>
          <a:spcPct val="20000"/>
        </a:spcBef>
        <a:buFont typeface="Arial" pitchFamily="34" charset="0"/>
        <a:buChar char="•"/>
        <a:defRPr sz="3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1pPr>
      <a:lvl2pPr marL="787810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2pPr>
      <a:lvl3pPr marL="1575621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3pPr>
      <a:lvl4pPr marL="2363431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4pPr>
      <a:lvl5pPr marL="3151242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5pPr>
      <a:lvl6pPr marL="3939052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6pPr>
      <a:lvl7pPr marL="4726863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7pPr>
      <a:lvl8pPr marL="5514673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8pPr>
      <a:lvl9pPr marL="6302484" algn="l" defTabSz="1575621" rtl="0" eaLnBrk="1" latinLnBrk="0" hangingPunct="1">
        <a:defRPr sz="31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6D9B0-561A-4BA0-9E99-8A0A1F282AFE}"/>
              </a:ext>
            </a:extLst>
          </p:cNvPr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419" sz="2320" b="1" dirty="0">
                <a:solidFill>
                  <a:schemeClr val="bg1"/>
                </a:solidFill>
                <a:latin typeface="Encode Sans" panose="00000500000000000000" pitchFamily="2" charset="0"/>
              </a:rPr>
              <a:t>Junio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41FEEA-B8F5-4EC1-AE1A-F7274CD850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" y="-27384"/>
            <a:ext cx="12190087" cy="68577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836496-C627-4778-B481-45800C8D7D1E}"/>
              </a:ext>
            </a:extLst>
          </p:cNvPr>
          <p:cNvSpPr txBox="1"/>
          <p:nvPr/>
        </p:nvSpPr>
        <p:spPr>
          <a:xfrm>
            <a:off x="587897" y="2988515"/>
            <a:ext cx="10548663" cy="24137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s-419" sz="4400" b="1" dirty="0">
                <a:latin typeface="Encode Sans"/>
              </a:rPr>
              <a:t>El documento audiovisual en contexto</a:t>
            </a:r>
            <a:endParaRPr lang="es-ES" dirty="0"/>
          </a:p>
          <a:p>
            <a:pPr algn="r"/>
            <a:r>
              <a:rPr lang="es-419" sz="4400" b="1" dirty="0">
                <a:solidFill>
                  <a:srgbClr val="2FB4E6"/>
                </a:solidFill>
                <a:latin typeface="Calibri"/>
                <a:ea typeface="Roboto"/>
                <a:cs typeface="Calibri"/>
              </a:rPr>
              <a:t>Identificación y clasificación del fondo Leonardo Favio</a:t>
            </a:r>
          </a:p>
          <a:p>
            <a:endParaRPr lang="es-419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5CBFE6-9192-434A-934F-61669C0A71E1}"/>
              </a:ext>
            </a:extLst>
          </p:cNvPr>
          <p:cNvSpPr txBox="1"/>
          <p:nvPr/>
        </p:nvSpPr>
        <p:spPr>
          <a:xfrm>
            <a:off x="6240016" y="2398516"/>
            <a:ext cx="4896544" cy="3824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s-419" sz="1850" dirty="0"/>
              <a:t>01 </a:t>
            </a:r>
            <a:r>
              <a:rPr lang="es-419" sz="1850" dirty="0">
                <a:solidFill>
                  <a:srgbClr val="D3D317"/>
                </a:solidFill>
              </a:rPr>
              <a:t>•</a:t>
            </a:r>
            <a:r>
              <a:rPr lang="es-419" sz="1850" dirty="0"/>
              <a:t> 09 </a:t>
            </a:r>
            <a:r>
              <a:rPr lang="es-419" sz="1850" dirty="0">
                <a:solidFill>
                  <a:srgbClr val="D3D317"/>
                </a:solidFill>
              </a:rPr>
              <a:t>•</a:t>
            </a:r>
            <a:r>
              <a:rPr lang="es-419" sz="1850" dirty="0"/>
              <a:t> 2023</a:t>
            </a:r>
          </a:p>
        </p:txBody>
      </p:sp>
    </p:spTree>
    <p:extLst>
      <p:ext uri="{BB962C8B-B14F-4D97-AF65-F5344CB8AC3E}">
        <p14:creationId xmlns:p14="http://schemas.microsoft.com/office/powerpoint/2010/main" val="60704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C5A66A0D-5BD9-8301-15F2-AC4181CE8C23}"/>
              </a:ext>
            </a:extLst>
          </p:cNvPr>
          <p:cNvGrpSpPr/>
          <p:nvPr/>
        </p:nvGrpSpPr>
        <p:grpSpPr>
          <a:xfrm>
            <a:off x="109268" y="319275"/>
            <a:ext cx="11987838" cy="6220817"/>
            <a:chOff x="368061" y="1181916"/>
            <a:chExt cx="10176293" cy="527191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D8ECB49-5774-CEAE-DDDD-3E0C3AD5C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2514" y="3421966"/>
              <a:ext cx="3289543" cy="1454294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5F24D03-F2F6-FF1F-D6AD-540635B35E6A}"/>
                </a:ext>
              </a:extLst>
            </p:cNvPr>
            <p:cNvSpPr txBox="1"/>
            <p:nvPr/>
          </p:nvSpPr>
          <p:spPr>
            <a:xfrm>
              <a:off x="1474121" y="4947707"/>
              <a:ext cx="2522306" cy="37702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850" b="1" dirty="0">
                  <a:latin typeface="Roboto"/>
                  <a:ea typeface="Roboto"/>
                  <a:cs typeface="Calibri"/>
                </a:rPr>
                <a:t>[Masters de Edición.]</a:t>
              </a:r>
              <a:endParaRPr lang="es-ES" b="1" dirty="0">
                <a:latin typeface="Roboto"/>
                <a:ea typeface="Roboto"/>
              </a:endParaRPr>
            </a:p>
          </p:txBody>
        </p:sp>
        <p:pic>
          <p:nvPicPr>
            <p:cNvPr id="10" name="Imagen 9" descr="Imagen que contiene interior, tabla, libro, estante&#10;&#10;Descripción generada automáticamente">
              <a:extLst>
                <a:ext uri="{FF2B5EF4-FFF2-40B4-BE49-F238E27FC236}">
                  <a16:creationId xmlns:a16="http://schemas.microsoft.com/office/drawing/2014/main" id="{C66990B3-184A-159A-22B4-41CF8C41A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061" y="1181916"/>
              <a:ext cx="4238445" cy="143057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7F35063E-D445-7EB8-996D-96BD805B6262}"/>
                </a:ext>
              </a:extLst>
            </p:cNvPr>
            <p:cNvSpPr txBox="1"/>
            <p:nvPr/>
          </p:nvSpPr>
          <p:spPr>
            <a:xfrm>
              <a:off x="872844" y="2609230"/>
              <a:ext cx="3400331" cy="3195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850" b="1" dirty="0">
                  <a:latin typeface="Roboto"/>
                  <a:ea typeface="Roboto"/>
                  <a:cs typeface="Calibri"/>
                </a:rPr>
                <a:t>[Acervo Audiovisual de Referencia.]</a:t>
              </a:r>
              <a:endParaRPr lang="es-ES" sz="1850" b="1" dirty="0">
                <a:latin typeface="Roboto"/>
                <a:ea typeface="Roboto"/>
                <a:cs typeface="Roboto"/>
              </a:endParaRPr>
            </a:p>
          </p:txBody>
        </p:sp>
        <p:pic>
          <p:nvPicPr>
            <p:cNvPr id="13" name="Imagen 12" descr="Imagen que contiene forrado, fila, biblioteca, tienda&#10;&#10;Descripción generada automáticamente">
              <a:extLst>
                <a:ext uri="{FF2B5EF4-FFF2-40B4-BE49-F238E27FC236}">
                  <a16:creationId xmlns:a16="http://schemas.microsoft.com/office/drawing/2014/main" id="{CB85512C-D22D-02D9-B112-CF86646D4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77795" y="2003752"/>
              <a:ext cx="4166559" cy="1567066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E2CC79F-2A20-F3D2-39F7-10FA1E69AE4C}"/>
                </a:ext>
              </a:extLst>
            </p:cNvPr>
            <p:cNvSpPr txBox="1"/>
            <p:nvPr/>
          </p:nvSpPr>
          <p:spPr>
            <a:xfrm>
              <a:off x="6979695" y="3623673"/>
              <a:ext cx="3187100" cy="3195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850" b="1" dirty="0">
                  <a:latin typeface="Roboto"/>
                  <a:ea typeface="Roboto"/>
                  <a:cs typeface="Calibri"/>
                </a:rPr>
                <a:t>[Copias de Masters de Edición.]</a:t>
              </a:r>
              <a:endParaRPr lang="es-ES" sz="1850" b="1">
                <a:latin typeface="Roboto"/>
                <a:ea typeface="Roboto"/>
                <a:cs typeface="Roboto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B4AC40AC-02CC-9D7C-5920-0977D029660E}"/>
                </a:ext>
              </a:extLst>
            </p:cNvPr>
            <p:cNvSpPr txBox="1"/>
            <p:nvPr/>
          </p:nvSpPr>
          <p:spPr>
            <a:xfrm>
              <a:off x="7599496" y="4764867"/>
              <a:ext cx="1959297" cy="37702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850" b="1" dirty="0">
                  <a:latin typeface="Roboto"/>
                  <a:ea typeface="Roboto"/>
                  <a:cs typeface="Calibri"/>
                </a:rPr>
                <a:t>Montaje Offline</a:t>
              </a:r>
              <a:endParaRPr lang="es-ES" sz="1850" b="1">
                <a:latin typeface="Roboto"/>
                <a:ea typeface="Roboto"/>
                <a:cs typeface="Roboto"/>
              </a:endParaRPr>
            </a:p>
          </p:txBody>
        </p: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0CC0A284-C874-6AF0-55F9-EA44C11E5524}"/>
                </a:ext>
              </a:extLst>
            </p:cNvPr>
            <p:cNvCxnSpPr/>
            <p:nvPr/>
          </p:nvCxnSpPr>
          <p:spPr>
            <a:xfrm>
              <a:off x="2552161" y="3005048"/>
              <a:ext cx="8627" cy="3393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onector recto de flecha 24">
              <a:extLst>
                <a:ext uri="{FF2B5EF4-FFF2-40B4-BE49-F238E27FC236}">
                  <a16:creationId xmlns:a16="http://schemas.microsoft.com/office/drawing/2014/main" id="{9724C757-728C-7841-49B9-BDD8661572B3}"/>
                </a:ext>
              </a:extLst>
            </p:cNvPr>
            <p:cNvCxnSpPr>
              <a:cxnSpLocks/>
            </p:cNvCxnSpPr>
            <p:nvPr/>
          </p:nvCxnSpPr>
          <p:spPr>
            <a:xfrm>
              <a:off x="4219934" y="3493878"/>
              <a:ext cx="2064588" cy="862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70F9B370-CADB-B5E2-19BF-6AF67929D252}"/>
                </a:ext>
              </a:extLst>
            </p:cNvPr>
            <p:cNvCxnSpPr>
              <a:cxnSpLocks/>
            </p:cNvCxnSpPr>
            <p:nvPr/>
          </p:nvCxnSpPr>
          <p:spPr>
            <a:xfrm>
              <a:off x="8389368" y="3997086"/>
              <a:ext cx="8627" cy="72749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DA4D1943-2B28-686E-625E-3E57C8039324}"/>
                </a:ext>
              </a:extLst>
            </p:cNvPr>
            <p:cNvSpPr txBox="1"/>
            <p:nvPr/>
          </p:nvSpPr>
          <p:spPr>
            <a:xfrm>
              <a:off x="4128370" y="6076802"/>
              <a:ext cx="2842573" cy="37702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850" b="1" dirty="0">
                  <a:latin typeface="Roboto"/>
                  <a:ea typeface="Roboto"/>
                  <a:cs typeface="Calibri"/>
                </a:rPr>
                <a:t>Copia final de la película</a:t>
              </a:r>
              <a:endParaRPr lang="es-ES" b="1" dirty="0">
                <a:latin typeface="Roboto"/>
                <a:ea typeface="Roboto"/>
              </a:endParaRPr>
            </a:p>
          </p:txBody>
        </p:sp>
        <p:cxnSp>
          <p:nvCxnSpPr>
            <p:cNvPr id="29" name="Conector recto de flecha 28">
              <a:extLst>
                <a:ext uri="{FF2B5EF4-FFF2-40B4-BE49-F238E27FC236}">
                  <a16:creationId xmlns:a16="http://schemas.microsoft.com/office/drawing/2014/main" id="{5C5074DB-55B9-DC37-C58E-BAFE2FA39CBE}"/>
                </a:ext>
              </a:extLst>
            </p:cNvPr>
            <p:cNvCxnSpPr/>
            <p:nvPr/>
          </p:nvCxnSpPr>
          <p:spPr>
            <a:xfrm>
              <a:off x="2451472" y="5304617"/>
              <a:ext cx="598" cy="268166"/>
            </a:xfrm>
            <a:prstGeom prst="straightConnector1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ector recto de flecha 29">
              <a:extLst>
                <a:ext uri="{FF2B5EF4-FFF2-40B4-BE49-F238E27FC236}">
                  <a16:creationId xmlns:a16="http://schemas.microsoft.com/office/drawing/2014/main" id="{DDE1DC8E-DC37-01C4-ECCB-2862694DE19B}"/>
                </a:ext>
              </a:extLst>
            </p:cNvPr>
            <p:cNvCxnSpPr>
              <a:cxnSpLocks/>
            </p:cNvCxnSpPr>
            <p:nvPr/>
          </p:nvCxnSpPr>
          <p:spPr>
            <a:xfrm>
              <a:off x="8399030" y="5106695"/>
              <a:ext cx="598" cy="426503"/>
            </a:xfrm>
            <a:prstGeom prst="straightConnector1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ector recto de flecha 30">
              <a:extLst>
                <a:ext uri="{FF2B5EF4-FFF2-40B4-BE49-F238E27FC236}">
                  <a16:creationId xmlns:a16="http://schemas.microsoft.com/office/drawing/2014/main" id="{58E3A9FA-EA76-E4B4-00CB-1C86193A57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278" y="5552019"/>
              <a:ext cx="5986543" cy="10867"/>
            </a:xfrm>
            <a:prstGeom prst="straightConnector1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ector recto de flecha 33">
              <a:extLst>
                <a:ext uri="{FF2B5EF4-FFF2-40B4-BE49-F238E27FC236}">
                  <a16:creationId xmlns:a16="http://schemas.microsoft.com/office/drawing/2014/main" id="{E25F7DCD-3503-3D0E-435B-677E10763BE3}"/>
                </a:ext>
              </a:extLst>
            </p:cNvPr>
            <p:cNvCxnSpPr/>
            <p:nvPr/>
          </p:nvCxnSpPr>
          <p:spPr>
            <a:xfrm>
              <a:off x="5606538" y="5545087"/>
              <a:ext cx="4917" cy="5211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539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Carta&#10;&#10;Descripción generada automáticamente">
            <a:extLst>
              <a:ext uri="{FF2B5EF4-FFF2-40B4-BE49-F238E27FC236}">
                <a16:creationId xmlns:a16="http://schemas.microsoft.com/office/drawing/2014/main" id="{16FE85E8-A1B2-4E1F-6025-A45E0261E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88" y="85050"/>
            <a:ext cx="5423511" cy="668497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D49546FF-8038-1436-421A-CBDA4CEBE094}"/>
              </a:ext>
            </a:extLst>
          </p:cNvPr>
          <p:cNvSpPr txBox="1"/>
          <p:nvPr/>
        </p:nvSpPr>
        <p:spPr>
          <a:xfrm>
            <a:off x="6095999" y="2293454"/>
            <a:ext cx="256822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000" b="1" dirty="0">
                <a:latin typeface="Roboto"/>
                <a:ea typeface="Roboto"/>
                <a:cs typeface="Calibri"/>
              </a:rPr>
              <a:t>[Fichas.]</a:t>
            </a:r>
            <a:endParaRPr lang="es-ES" sz="2000" dirty="0">
              <a:latin typeface="Calibri"/>
              <a:ea typeface="Roboto"/>
              <a:cs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831C86-C03C-45C5-C2C2-94827F90F6DD}"/>
              </a:ext>
            </a:extLst>
          </p:cNvPr>
          <p:cNvSpPr txBox="1"/>
          <p:nvPr/>
        </p:nvSpPr>
        <p:spPr>
          <a:xfrm>
            <a:off x="6095999" y="2758322"/>
            <a:ext cx="5192888" cy="15991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5000"/>
              </a:lnSpc>
            </a:pPr>
            <a:r>
              <a:rPr lang="es-ES" sz="2000" dirty="0">
                <a:latin typeface="Roboto"/>
                <a:ea typeface="Roboto"/>
                <a:cs typeface="Calibri"/>
              </a:rPr>
              <a:t>Contienen </a:t>
            </a:r>
            <a:r>
              <a:rPr lang="es-ES" sz="2000" dirty="0" err="1">
                <a:latin typeface="Roboto"/>
                <a:ea typeface="Roboto"/>
                <a:cs typeface="Calibri"/>
              </a:rPr>
              <a:t>tracklists</a:t>
            </a:r>
            <a:r>
              <a:rPr lang="es-ES" sz="2000" dirty="0">
                <a:latin typeface="Roboto"/>
                <a:ea typeface="Roboto"/>
                <a:cs typeface="Calibri"/>
              </a:rPr>
              <a:t>, </a:t>
            </a:r>
            <a:r>
              <a:rPr lang="es-ES" sz="2000" dirty="0" err="1">
                <a:latin typeface="Roboto"/>
                <a:ea typeface="Roboto"/>
                <a:cs typeface="Calibri"/>
              </a:rPr>
              <a:t>timecodes</a:t>
            </a:r>
            <a:r>
              <a:rPr lang="es-ES" sz="2000" dirty="0">
                <a:latin typeface="Roboto"/>
                <a:ea typeface="Roboto"/>
                <a:cs typeface="Calibri"/>
              </a:rPr>
              <a:t> (que aluden al orden del contenido), la referencia al conjunto institucional de procedencia, y una breve descripción de las imágenes.</a:t>
            </a:r>
            <a:endParaRPr lang="es-ES" sz="2000" dirty="0"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7502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6D9B0-561A-4BA0-9E99-8A0A1F282AFE}"/>
              </a:ext>
            </a:extLst>
          </p:cNvPr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419" sz="2320" b="1" dirty="0">
                <a:solidFill>
                  <a:schemeClr val="bg1"/>
                </a:solidFill>
                <a:latin typeface="Encode Sans" panose="00000500000000000000" pitchFamily="2" charset="0"/>
              </a:rPr>
              <a:t>Junio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51270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695400" y="1268760"/>
            <a:ext cx="77048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Calibri"/>
              </a:rPr>
              <a:t>Documentación en papel en un acervo audiovisual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7453CA-6EDB-02EE-274A-1512BB2744D0}"/>
              </a:ext>
            </a:extLst>
          </p:cNvPr>
          <p:cNvSpPr txBox="1"/>
          <p:nvPr/>
        </p:nvSpPr>
        <p:spPr>
          <a:xfrm>
            <a:off x="692255" y="2503496"/>
            <a:ext cx="9954943" cy="18584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s-ES" sz="2000" b="1" dirty="0">
                <a:latin typeface="Roboto"/>
                <a:ea typeface="Roboto"/>
                <a:cs typeface="Roboto"/>
              </a:rPr>
              <a:t>[Catálogos.]</a:t>
            </a:r>
            <a:r>
              <a:rPr lang="es-ES" sz="2000" dirty="0">
                <a:latin typeface="Roboto"/>
                <a:ea typeface="Roboto"/>
                <a:cs typeface="Roboto"/>
              </a:rPr>
              <a:t>: compuesta por dos inventarios de los audios utilizados para la película, uno organizado temáticamente y el otro cronológicamente;</a:t>
            </a:r>
            <a:endParaRPr lang="es-ES" dirty="0">
              <a:cs typeface="Calibri"/>
            </a:endParaRPr>
          </a:p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s-ES" sz="2000" b="1" dirty="0">
                <a:latin typeface="Roboto"/>
                <a:ea typeface="Roboto"/>
                <a:cs typeface="Roboto"/>
              </a:rPr>
              <a:t>[</a:t>
            </a:r>
            <a:r>
              <a:rPr lang="es-ES" sz="2000" b="1" dirty="0" err="1">
                <a:latin typeface="Roboto"/>
                <a:ea typeface="Roboto"/>
                <a:cs typeface="Roboto"/>
              </a:rPr>
              <a:t>Desgrabaciones</a:t>
            </a:r>
            <a:r>
              <a:rPr lang="es-ES" sz="2000" b="1" dirty="0">
                <a:latin typeface="Roboto"/>
                <a:ea typeface="Roboto"/>
                <a:cs typeface="Roboto"/>
              </a:rPr>
              <a:t>.]</a:t>
            </a:r>
            <a:r>
              <a:rPr lang="es-ES" sz="2000" dirty="0">
                <a:latin typeface="Roboto"/>
                <a:ea typeface="Roboto"/>
                <a:cs typeface="Roboto"/>
              </a:rPr>
              <a:t>: compuesta por transcripciones de los audios -discursos y la mezcla de la película-.</a:t>
            </a:r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135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8412FB-42C0-4EA7-DA71-7BFED03A6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6321"/>
            <a:ext cx="6350000" cy="684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698BAF-F651-1016-7803-C6A294459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66" y="-3085"/>
            <a:ext cx="11096445" cy="686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4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6D9B0-561A-4BA0-9E99-8A0A1F282AFE}"/>
              </a:ext>
            </a:extLst>
          </p:cNvPr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419" sz="2320" b="1" dirty="0">
                <a:solidFill>
                  <a:schemeClr val="bg1"/>
                </a:solidFill>
                <a:latin typeface="Encode Sans" panose="00000500000000000000" pitchFamily="2" charset="0"/>
              </a:rPr>
              <a:t>Junio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4D4D1B-C883-438E-A760-F7E36E1B0E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" y="0"/>
            <a:ext cx="12191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219691"/>
            <a:ext cx="572837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sz="18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695400" y="1268760"/>
            <a:ext cx="77048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Cuadro de clasificación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19905D-CDAE-4F62-8EF8-24B449A79D2D}"/>
              </a:ext>
            </a:extLst>
          </p:cNvPr>
          <p:cNvSpPr txBox="1"/>
          <p:nvPr/>
        </p:nvSpPr>
        <p:spPr>
          <a:xfrm>
            <a:off x="652268" y="2002975"/>
            <a:ext cx="10873208" cy="43242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FONDO 1. Leonardo Favio.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51435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SECCIÓN 1.1 [Perón, sinfonía del sentimiento.]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08585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SERIES 1.1.1 [Masters de edición.]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1.1.2 [Copias de masters de edición.]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1.1.3 [Acervo audiovisual de referencia.]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1.1.4 [Copias off line.]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1.1.5 [Copia final de la película “Perón, sinfonía del Sentimiento”.]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1.1.6 [Catálogos.]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1.1.7 [</a:t>
            </a:r>
            <a:r>
              <a:rPr lang="es-ES" sz="2000" dirty="0" err="1">
                <a:latin typeface="Roboto"/>
                <a:ea typeface="Roboto"/>
                <a:cs typeface="Roboto"/>
              </a:rPr>
              <a:t>Desgrabaciones</a:t>
            </a:r>
            <a:r>
              <a:rPr lang="es-ES" sz="2000" dirty="0">
                <a:latin typeface="Roboto"/>
                <a:ea typeface="Roboto"/>
                <a:cs typeface="Roboto"/>
              </a:rPr>
              <a:t>.]</a:t>
            </a:r>
            <a:endParaRPr lang="es-419" sz="2000" dirty="0">
              <a:latin typeface="Roboto"/>
              <a:ea typeface="Roboto"/>
              <a:cs typeface="Roboto"/>
            </a:endParaRPr>
          </a:p>
          <a:p>
            <a:pPr marL="1943100">
              <a:spcAft>
                <a:spcPts val="1000"/>
              </a:spcAft>
            </a:pPr>
            <a:r>
              <a:rPr lang="es-ES" sz="2000" dirty="0">
                <a:latin typeface="Roboto"/>
                <a:ea typeface="Roboto"/>
                <a:cs typeface="Roboto"/>
              </a:rPr>
              <a:t>1.1.8 [Fichas.]</a:t>
            </a:r>
            <a:endParaRPr lang="es-419" sz="2000" dirty="0"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8449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238276"/>
            <a:ext cx="584338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latin typeface="Calibri"/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latin typeface="Calibri"/>
                <a:cs typeface="Calibri"/>
              </a:rPr>
              <a:t>Identificación y clasificación del fondo Leonardo Favio</a:t>
            </a:r>
            <a:endParaRPr lang="es-AR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5296154" y="1311892"/>
            <a:ext cx="2342102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1850" b="1" dirty="0">
                <a:latin typeface="Encode Sans"/>
              </a:rPr>
              <a:t>Casete de audio</a:t>
            </a:r>
            <a:endParaRPr lang="es-ES" dirty="0" err="1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2C77A6-2983-066C-23AA-02806E745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5004" y="4905752"/>
            <a:ext cx="3577086" cy="1417212"/>
          </a:xfrm>
          <a:prstGeom prst="rect">
            <a:avLst/>
          </a:prstGeom>
        </p:spPr>
      </p:pic>
      <p:pic>
        <p:nvPicPr>
          <p:cNvPr id="7" name="Imagen 6" descr="Un librero con libros&#10;&#10;Descripción generada automáticamente">
            <a:extLst>
              <a:ext uri="{FF2B5EF4-FFF2-40B4-BE49-F238E27FC236}">
                <a16:creationId xmlns:a16="http://schemas.microsoft.com/office/drawing/2014/main" id="{C422F40E-4892-DCFA-5B2A-4F71D02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249" y="1851452"/>
            <a:ext cx="3577086" cy="19761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36E9C0-8D92-D4E0-FB55-A97D7B79D9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53" y="3967432"/>
            <a:ext cx="3145766" cy="235932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EB110D-EB1A-FD7D-DC92-8282763EE8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721" y="2124577"/>
            <a:ext cx="3289539" cy="101295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4C9516-4DEF-A3EA-F30D-31F09FABD2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4929" y="4898979"/>
            <a:ext cx="3577086" cy="1430758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94BE5AE6-2802-BB33-EAAF-105820B3D17E}"/>
              </a:ext>
            </a:extLst>
          </p:cNvPr>
          <p:cNvSpPr txBox="1"/>
          <p:nvPr/>
        </p:nvSpPr>
        <p:spPr>
          <a:xfrm>
            <a:off x="4893588" y="4388648"/>
            <a:ext cx="2054555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1850" b="1" dirty="0">
                <a:latin typeface="Encode Sans"/>
              </a:rPr>
              <a:t>Betacam Digital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B519F2-1A3C-FAE1-FB66-AFD017880518}"/>
              </a:ext>
            </a:extLst>
          </p:cNvPr>
          <p:cNvSpPr txBox="1"/>
          <p:nvPr/>
        </p:nvSpPr>
        <p:spPr>
          <a:xfrm>
            <a:off x="9652493" y="4446155"/>
            <a:ext cx="1062518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1850" b="1" dirty="0">
                <a:latin typeface="Encode Sans"/>
              </a:rPr>
              <a:t>U-Matic</a:t>
            </a:r>
            <a:endParaRPr lang="es-ES" dirty="0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65A301B-8545-8FC3-4A79-8F61B79E3CCB}"/>
              </a:ext>
            </a:extLst>
          </p:cNvPr>
          <p:cNvSpPr txBox="1"/>
          <p:nvPr/>
        </p:nvSpPr>
        <p:spPr>
          <a:xfrm>
            <a:off x="1874342" y="1671325"/>
            <a:ext cx="688706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1850" b="1" dirty="0">
                <a:latin typeface="Encode Sans"/>
              </a:rPr>
              <a:t>DAT</a:t>
            </a:r>
            <a:endParaRPr lang="es-ES" dirty="0" err="1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890DC64-4015-F395-4722-A5B5C83DDBEF}"/>
              </a:ext>
            </a:extLst>
          </p:cNvPr>
          <p:cNvSpPr txBox="1"/>
          <p:nvPr/>
        </p:nvSpPr>
        <p:spPr>
          <a:xfrm>
            <a:off x="738531" y="3526005"/>
            <a:ext cx="2960328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1850" b="1" dirty="0">
                <a:latin typeface="Encode Sans"/>
              </a:rPr>
              <a:t>Rollo fílmico 16 y 35 mm</a:t>
            </a:r>
            <a:endParaRPr lang="es-ES" sz="1850" b="1">
              <a:cs typeface="Calibri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A453D244-8092-9440-EE68-51D09E12A924}"/>
              </a:ext>
            </a:extLst>
          </p:cNvPr>
          <p:cNvSpPr txBox="1"/>
          <p:nvPr/>
        </p:nvSpPr>
        <p:spPr>
          <a:xfrm>
            <a:off x="580379" y="1081853"/>
            <a:ext cx="234210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Formatos</a:t>
            </a:r>
            <a:endParaRPr lang="es-ES" sz="2400" dirty="0">
              <a:solidFill>
                <a:srgbClr val="2FB4E6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8" name="Imagen 17" descr="Texto, Carta&#10;&#10;Descripción generada automáticamente">
            <a:extLst>
              <a:ext uri="{FF2B5EF4-FFF2-40B4-BE49-F238E27FC236}">
                <a16:creationId xmlns:a16="http://schemas.microsoft.com/office/drawing/2014/main" id="{2E475803-272E-3EB2-1917-18D03462EF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6400" y="1848779"/>
            <a:ext cx="2239993" cy="2369688"/>
          </a:xfrm>
          <a:prstGeom prst="rect">
            <a:avLst/>
          </a:prstGeom>
        </p:spPr>
      </p:pic>
      <p:sp>
        <p:nvSpPr>
          <p:cNvPr id="19" name="TextBox 5">
            <a:extLst>
              <a:ext uri="{FF2B5EF4-FFF2-40B4-BE49-F238E27FC236}">
                <a16:creationId xmlns:a16="http://schemas.microsoft.com/office/drawing/2014/main" id="{A617B071-CBF5-5CFB-8530-66A6DE3F4635}"/>
              </a:ext>
            </a:extLst>
          </p:cNvPr>
          <p:cNvSpPr txBox="1"/>
          <p:nvPr/>
        </p:nvSpPr>
        <p:spPr>
          <a:xfrm>
            <a:off x="9983173" y="1355024"/>
            <a:ext cx="846858" cy="6617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1850" b="1" dirty="0">
                <a:latin typeface="Encode Sans"/>
              </a:rPr>
              <a:t>Papel</a:t>
            </a:r>
            <a:endParaRPr lang="es-ES" dirty="0"/>
          </a:p>
          <a:p>
            <a:endParaRPr lang="es-419" sz="1850" b="1" dirty="0">
              <a:solidFill>
                <a:srgbClr val="4BACC6"/>
              </a:solidFill>
              <a:latin typeface="Encode Sans"/>
            </a:endParaRPr>
          </a:p>
        </p:txBody>
      </p:sp>
    </p:spTree>
    <p:extLst>
      <p:ext uri="{BB962C8B-B14F-4D97-AF65-F5344CB8AC3E}">
        <p14:creationId xmlns:p14="http://schemas.microsoft.com/office/powerpoint/2010/main" val="370040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6D9B0-561A-4BA0-9E99-8A0A1F282AFE}"/>
              </a:ext>
            </a:extLst>
          </p:cNvPr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419" sz="2320" b="1" dirty="0">
                <a:solidFill>
                  <a:schemeClr val="bg1"/>
                </a:solidFill>
                <a:latin typeface="Encode Sans" panose="00000500000000000000" pitchFamily="2" charset="0"/>
              </a:rPr>
              <a:t>Junio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98716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695400" y="1254383"/>
            <a:ext cx="77048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Cómo se lo había tratado hasta entonces</a:t>
            </a:r>
            <a:endParaRPr lang="es-ES" sz="2400" dirty="0">
              <a:solidFill>
                <a:srgbClr val="2FB4E6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19905D-CDAE-4F62-8EF8-24B449A79D2D}"/>
              </a:ext>
            </a:extLst>
          </p:cNvPr>
          <p:cNvSpPr txBox="1"/>
          <p:nvPr/>
        </p:nvSpPr>
        <p:spPr>
          <a:xfrm>
            <a:off x="695400" y="2333655"/>
            <a:ext cx="8961021" cy="21954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2400"/>
              </a:spcAft>
              <a:buFont typeface="Wingdings"/>
              <a:buChar char="§"/>
            </a:pPr>
            <a:r>
              <a:rPr lang="es-419" sz="2000" dirty="0">
                <a:latin typeface="Roboto"/>
                <a:ea typeface="Roboto"/>
                <a:cs typeface="Calibri"/>
              </a:rPr>
              <a:t>Se identificó como una colección con tres series temáticas correspondientes a instituciones archivísticas</a:t>
            </a:r>
            <a:endParaRPr lang="es-ES" sz="2000">
              <a:cs typeface="Calibri"/>
            </a:endParaRPr>
          </a:p>
          <a:p>
            <a:pPr marL="342900" indent="-342900" algn="just">
              <a:lnSpc>
                <a:spcPct val="150000"/>
              </a:lnSpc>
              <a:spcAft>
                <a:spcPts val="2400"/>
              </a:spcAft>
              <a:buFont typeface="Wingdings"/>
              <a:buChar char="§"/>
            </a:pPr>
            <a:r>
              <a:rPr lang="es-419" sz="2000" dirty="0">
                <a:latin typeface="Roboto"/>
                <a:ea typeface="Roboto"/>
                <a:cs typeface="Calibri"/>
              </a:rPr>
              <a:t>Con una numeración correlativa en los contenedores de video, incluyendo a aquellos que no se tenían</a:t>
            </a:r>
            <a:endParaRPr lang="es-419" sz="2000" dirty="0"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488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98716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pic>
        <p:nvPicPr>
          <p:cNvPr id="3" name="Imagen 2" descr="Calendario&#10;&#10;Descripción generada automáticamente">
            <a:extLst>
              <a:ext uri="{FF2B5EF4-FFF2-40B4-BE49-F238E27FC236}">
                <a16:creationId xmlns:a16="http://schemas.microsoft.com/office/drawing/2014/main" id="{BFB34CB8-EE64-1ED8-2FCE-32C2183D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570" y="198544"/>
            <a:ext cx="8307237" cy="60439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F760867-442C-BA3E-D77C-1DF74C6661FD}"/>
              </a:ext>
            </a:extLst>
          </p:cNvPr>
          <p:cNvSpPr txBox="1"/>
          <p:nvPr/>
        </p:nvSpPr>
        <p:spPr>
          <a:xfrm>
            <a:off x="2446344" y="6357951"/>
            <a:ext cx="7280613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850" b="1" dirty="0">
                <a:latin typeface="Roboto"/>
                <a:ea typeface="Roboto"/>
                <a:cs typeface="Calibri"/>
              </a:rPr>
              <a:t>Lomos de [Copias Offline] con numeración correlativa interrumpida</a:t>
            </a:r>
          </a:p>
        </p:txBody>
      </p:sp>
    </p:spTree>
    <p:extLst>
      <p:ext uri="{BB962C8B-B14F-4D97-AF65-F5344CB8AC3E}">
        <p14:creationId xmlns:p14="http://schemas.microsoft.com/office/powerpoint/2010/main" val="62414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74274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695400" y="1268760"/>
            <a:ext cx="7704856" cy="9592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000"/>
              </a:spcAft>
            </a:pPr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El documento en su contexto de producción</a:t>
            </a:r>
            <a:endParaRPr lang="es-ES" sz="1850" dirty="0">
              <a:latin typeface="Roboto"/>
              <a:ea typeface="Roboto"/>
              <a:cs typeface="Roboto"/>
            </a:endParaRPr>
          </a:p>
          <a:p>
            <a:pPr>
              <a:spcAft>
                <a:spcPts val="1000"/>
              </a:spcAft>
            </a:pPr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[Copias Offline.]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19905D-CDAE-4F62-8EF8-24B449A79D2D}"/>
              </a:ext>
            </a:extLst>
          </p:cNvPr>
          <p:cNvSpPr txBox="1"/>
          <p:nvPr/>
        </p:nvSpPr>
        <p:spPr>
          <a:xfrm>
            <a:off x="695400" y="2405541"/>
            <a:ext cx="9665511" cy="35163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Aft>
                <a:spcPts val="2500"/>
              </a:spcAft>
            </a:pPr>
            <a:r>
              <a:rPr lang="es-419" sz="2000" dirty="0">
                <a:latin typeface="Roboto"/>
                <a:ea typeface="Roboto"/>
                <a:cs typeface="Calibri"/>
              </a:rPr>
              <a:t>La serie se compone de copias en baja calidad de documentos de diversa procedencia.</a:t>
            </a:r>
            <a:endParaRPr lang="es-ES" sz="2000">
              <a:latin typeface="Roboto"/>
              <a:ea typeface="Roboto"/>
              <a:cs typeface="Calibri"/>
            </a:endParaRPr>
          </a:p>
          <a:p>
            <a:pPr algn="just">
              <a:spcAft>
                <a:spcPts val="2500"/>
              </a:spcAft>
            </a:pPr>
            <a:r>
              <a:rPr lang="es-419" sz="2000" dirty="0">
                <a:latin typeface="Roboto"/>
                <a:ea typeface="Roboto"/>
                <a:cs typeface="Calibri"/>
              </a:rPr>
              <a:t>Se utilizaba para realizar una primera selección del material.</a:t>
            </a:r>
          </a:p>
          <a:p>
            <a:pPr algn="just">
              <a:spcAft>
                <a:spcPts val="2500"/>
              </a:spcAft>
            </a:pPr>
            <a:r>
              <a:rPr lang="es-419" sz="2000" dirty="0">
                <a:latin typeface="Roboto"/>
                <a:ea typeface="Roboto"/>
                <a:cs typeface="Calibri"/>
              </a:rPr>
              <a:t>Favio etiquetó los contenedores con las siglas de la institución poseedora de la documentación original (APF, </a:t>
            </a:r>
            <a:r>
              <a:rPr lang="es-419" sz="2000" err="1">
                <a:latin typeface="Roboto"/>
                <a:ea typeface="Roboto"/>
                <a:cs typeface="Calibri"/>
              </a:rPr>
              <a:t>Dichiara</a:t>
            </a:r>
            <a:r>
              <a:rPr lang="es-419" sz="2000" dirty="0">
                <a:latin typeface="Roboto"/>
                <a:ea typeface="Roboto"/>
                <a:cs typeface="Calibri"/>
              </a:rPr>
              <a:t>, AGN, </a:t>
            </a:r>
            <a:r>
              <a:rPr lang="es-419" sz="2000" err="1">
                <a:latin typeface="Roboto"/>
                <a:ea typeface="Roboto"/>
                <a:cs typeface="Calibri"/>
              </a:rPr>
              <a:t>Inta</a:t>
            </a:r>
            <a:r>
              <a:rPr lang="es-419" sz="2000" dirty="0">
                <a:latin typeface="Roboto"/>
                <a:ea typeface="Roboto"/>
                <a:cs typeface="Calibri"/>
              </a:rPr>
              <a:t>, Goethe, </a:t>
            </a:r>
            <a:r>
              <a:rPr lang="es-419" sz="2000" err="1">
                <a:latin typeface="Roboto"/>
                <a:ea typeface="Roboto"/>
                <a:cs typeface="Calibri"/>
              </a:rPr>
              <a:t>Colini</a:t>
            </a:r>
            <a:r>
              <a:rPr lang="es-419" sz="2000" dirty="0">
                <a:latin typeface="Roboto"/>
                <a:ea typeface="Roboto"/>
                <a:cs typeface="Calibri"/>
              </a:rPr>
              <a:t>), y los numeró de manera correlativa dentro de cada conjunto.</a:t>
            </a:r>
          </a:p>
          <a:p>
            <a:pPr algn="just">
              <a:spcAft>
                <a:spcPts val="2500"/>
              </a:spcAft>
            </a:pPr>
            <a:r>
              <a:rPr lang="es-419" sz="2000" dirty="0">
                <a:latin typeface="Roboto"/>
                <a:ea typeface="+mn-lt"/>
                <a:cs typeface="+mn-lt"/>
              </a:rPr>
              <a:t>La información de cada casete remite a copias de diferentes noticieros, discursos, registros, propagandas, etc. con un </a:t>
            </a:r>
            <a:r>
              <a:rPr lang="es-419" sz="2000" dirty="0" err="1">
                <a:latin typeface="Roboto"/>
                <a:ea typeface="+mn-lt"/>
                <a:cs typeface="+mn-lt"/>
              </a:rPr>
              <a:t>timecode</a:t>
            </a:r>
            <a:r>
              <a:rPr lang="es-419" sz="2000" dirty="0">
                <a:latin typeface="Roboto"/>
                <a:ea typeface="+mn-lt"/>
                <a:cs typeface="+mn-lt"/>
              </a:rPr>
              <a:t> sobreimpreso.</a:t>
            </a:r>
            <a:endParaRPr lang="es-419" dirty="0">
              <a:latin typeface="Roboto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90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74274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695400" y="1268760"/>
            <a:ext cx="77048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Digitalización de [Copias Offline.]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19905D-CDAE-4F62-8EF8-24B449A79D2D}"/>
              </a:ext>
            </a:extLst>
          </p:cNvPr>
          <p:cNvSpPr txBox="1"/>
          <p:nvPr/>
        </p:nvSpPr>
        <p:spPr>
          <a:xfrm>
            <a:off x="695400" y="2132371"/>
            <a:ext cx="9665511" cy="30097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25000"/>
              </a:lnSpc>
              <a:spcAft>
                <a:spcPts val="2500"/>
              </a:spcAft>
            </a:pPr>
            <a:r>
              <a:rPr lang="es-419" sz="2000" dirty="0">
                <a:latin typeface="Roboto"/>
                <a:ea typeface="Roboto"/>
                <a:cs typeface="Calibri"/>
              </a:rPr>
              <a:t>En el año 2013 se digitalizó parte de la serie.</a:t>
            </a:r>
            <a:endParaRPr lang="es-ES"/>
          </a:p>
          <a:p>
            <a:pPr algn="just">
              <a:lnSpc>
                <a:spcPct val="125000"/>
              </a:lnSpc>
              <a:spcAft>
                <a:spcPts val="2500"/>
              </a:spcAft>
            </a:pPr>
            <a:r>
              <a:rPr lang="es-419" sz="2000" dirty="0">
                <a:latin typeface="Roboto"/>
                <a:ea typeface="Roboto"/>
                <a:cs typeface="Calibri"/>
              </a:rPr>
              <a:t>Hubo un desmembramiento de las unidades documentales: se generaron 200 objetos digitales a partir de 60 casetes de video.</a:t>
            </a:r>
          </a:p>
          <a:p>
            <a:pPr algn="just">
              <a:lnSpc>
                <a:spcPct val="125000"/>
              </a:lnSpc>
              <a:spcAft>
                <a:spcPts val="2500"/>
              </a:spcAft>
            </a:pPr>
            <a:r>
              <a:rPr lang="es-419" sz="2000" dirty="0">
                <a:latin typeface="Roboto"/>
                <a:ea typeface="Roboto"/>
                <a:cs typeface="Calibri"/>
              </a:rPr>
              <a:t>La digitalización fue selectiva: se consideró que algunos videos ya formaban parte del acervo del Departamento, o que estaban "sucios" por tener un </a:t>
            </a:r>
            <a:r>
              <a:rPr lang="es-419" sz="2000" dirty="0" err="1">
                <a:latin typeface="Roboto"/>
                <a:ea typeface="Roboto"/>
                <a:cs typeface="Calibri"/>
              </a:rPr>
              <a:t>timecode</a:t>
            </a:r>
            <a:r>
              <a:rPr lang="es-419" sz="2000" dirty="0">
                <a:latin typeface="Roboto"/>
                <a:ea typeface="Roboto"/>
                <a:cs typeface="Calibri"/>
              </a:rPr>
              <a:t> sobreimpreso.</a:t>
            </a:r>
          </a:p>
        </p:txBody>
      </p:sp>
    </p:spTree>
    <p:extLst>
      <p:ext uri="{BB962C8B-B14F-4D97-AF65-F5344CB8AC3E}">
        <p14:creationId xmlns:p14="http://schemas.microsoft.com/office/powerpoint/2010/main" val="18901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6D9B0-561A-4BA0-9E99-8A0A1F282AFE}"/>
              </a:ext>
            </a:extLst>
          </p:cNvPr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419" sz="2320" b="1" dirty="0">
                <a:solidFill>
                  <a:schemeClr val="bg1"/>
                </a:solidFill>
                <a:latin typeface="Encode Sans" panose="00000500000000000000" pitchFamily="2" charset="0"/>
              </a:rPr>
              <a:t>Junio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74274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pic>
        <p:nvPicPr>
          <p:cNvPr id="3" name="Imagen 2" descr="Foto en blanco y negro de un grupo de personas en uniforme&#10;&#10;Descripción generada automáticamente">
            <a:extLst>
              <a:ext uri="{FF2B5EF4-FFF2-40B4-BE49-F238E27FC236}">
                <a16:creationId xmlns:a16="http://schemas.microsoft.com/office/drawing/2014/main" id="{91BE5792-DBFF-C456-A39A-F665E4934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0" y="1321279"/>
            <a:ext cx="5906218" cy="3942270"/>
          </a:xfrm>
          <a:prstGeom prst="rect">
            <a:avLst/>
          </a:prstGeom>
        </p:spPr>
      </p:pic>
      <p:pic>
        <p:nvPicPr>
          <p:cNvPr id="7" name="Imagen 6" descr="Foto en blanco y negro de un grupo de personas en uniforme&#10;&#10;Descripción generada automáticamente">
            <a:extLst>
              <a:ext uri="{FF2B5EF4-FFF2-40B4-BE49-F238E27FC236}">
                <a16:creationId xmlns:a16="http://schemas.microsoft.com/office/drawing/2014/main" id="{C5A7CAD2-0402-4DDF-CDCC-C98A7BA79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249" y="1093387"/>
            <a:ext cx="6021236" cy="448431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0091738-F714-DB46-1215-DE8BE015F933}"/>
              </a:ext>
            </a:extLst>
          </p:cNvPr>
          <p:cNvSpPr txBox="1"/>
          <p:nvPr/>
        </p:nvSpPr>
        <p:spPr>
          <a:xfrm>
            <a:off x="744257" y="5719741"/>
            <a:ext cx="4597878" cy="6617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850" b="1" dirty="0">
                <a:latin typeface="Roboto"/>
                <a:ea typeface="Roboto"/>
                <a:cs typeface="Calibri"/>
              </a:rPr>
              <a:t>Copia offline, con timecode sobreimpreso</a:t>
            </a:r>
            <a:endParaRPr lang="es-ES" b="1" dirty="0">
              <a:latin typeface="Calibri"/>
              <a:ea typeface="Roboto"/>
              <a:cs typeface="Calibri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62B694-0581-968E-1B4C-FBE87FA48915}"/>
              </a:ext>
            </a:extLst>
          </p:cNvPr>
          <p:cNvSpPr txBox="1"/>
          <p:nvPr/>
        </p:nvSpPr>
        <p:spPr>
          <a:xfrm>
            <a:off x="6796514" y="5714540"/>
            <a:ext cx="5014821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850" b="1" dirty="0">
                <a:latin typeface="Roboto"/>
                <a:ea typeface="Roboto"/>
                <a:cs typeface="Calibri"/>
              </a:rPr>
              <a:t>Copia en [Acervo Audiovisual de Referencia]</a:t>
            </a:r>
            <a:endParaRPr lang="es-ES" sz="1850" b="1">
              <a:latin typeface="Roboto"/>
              <a:ea typeface="Roboto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962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6D9B0-561A-4BA0-9E99-8A0A1F282AFE}"/>
              </a:ext>
            </a:extLst>
          </p:cNvPr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419" sz="2320" b="1" dirty="0">
                <a:solidFill>
                  <a:schemeClr val="bg1"/>
                </a:solidFill>
                <a:latin typeface="Encode Sans" panose="00000500000000000000" pitchFamily="2" charset="0"/>
              </a:rPr>
              <a:t>Junio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D0BCDD-A12D-45EB-93F6-ADED22DE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5759F-9639-44D4-AEEC-308784C6AA85}"/>
              </a:ext>
            </a:extLst>
          </p:cNvPr>
          <p:cNvSpPr txBox="1"/>
          <p:nvPr/>
        </p:nvSpPr>
        <p:spPr>
          <a:xfrm>
            <a:off x="628530" y="195143"/>
            <a:ext cx="541206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El documento audiovisual en contexto: </a:t>
            </a:r>
            <a:endParaRPr lang="es-419" sz="1800" dirty="0">
              <a:solidFill>
                <a:schemeClr val="bg1"/>
              </a:solidFill>
              <a:cs typeface="Calibri"/>
            </a:endParaRPr>
          </a:p>
          <a:p>
            <a:r>
              <a:rPr lang="es-AR" sz="1800" b="1" dirty="0">
                <a:solidFill>
                  <a:schemeClr val="bg1"/>
                </a:solidFill>
                <a:cs typeface="Calibri"/>
              </a:rPr>
              <a:t>Identificación y clasificación del fondo Leonardo Favio</a:t>
            </a:r>
            <a:endParaRPr lang="es-419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EE9CA-CCB4-4395-AA01-688687A6205F}"/>
              </a:ext>
            </a:extLst>
          </p:cNvPr>
          <p:cNvSpPr txBox="1"/>
          <p:nvPr/>
        </p:nvSpPr>
        <p:spPr>
          <a:xfrm>
            <a:off x="695400" y="1268760"/>
            <a:ext cx="77048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419" sz="2400" b="1" dirty="0">
                <a:solidFill>
                  <a:srgbClr val="2FB4E6"/>
                </a:solidFill>
                <a:latin typeface="Roboto"/>
                <a:ea typeface="Roboto"/>
                <a:cs typeface="Roboto"/>
              </a:rPr>
              <a:t>La integridad del documento</a:t>
            </a:r>
            <a:endParaRPr lang="es-ES" sz="2400" dirty="0">
              <a:solidFill>
                <a:srgbClr val="2FB4E6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19905D-CDAE-4F62-8EF8-24B449A79D2D}"/>
              </a:ext>
            </a:extLst>
          </p:cNvPr>
          <p:cNvSpPr txBox="1"/>
          <p:nvPr/>
        </p:nvSpPr>
        <p:spPr>
          <a:xfrm>
            <a:off x="695400" y="2175503"/>
            <a:ext cx="10873208" cy="24968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s-419" sz="2000" dirty="0">
                <a:latin typeface="Roboto"/>
                <a:ea typeface="Roboto"/>
                <a:cs typeface="Roboto"/>
              </a:rPr>
              <a:t>¿Cuál es el documento?</a:t>
            </a:r>
            <a:endParaRPr lang="es-ES" dirty="0">
              <a:cs typeface="Calibri"/>
            </a:endParaRPr>
          </a:p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s-419" sz="2000" dirty="0">
                <a:latin typeface="Roboto"/>
                <a:ea typeface="Roboto"/>
                <a:cs typeface="Roboto"/>
              </a:rPr>
              <a:t>Al considerar el contexto de producción, no lo podemos comprender sólo como la información o el contenido que alberga el soporte.</a:t>
            </a:r>
          </a:p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s-419" sz="2000" dirty="0">
                <a:latin typeface="Roboto"/>
                <a:ea typeface="Roboto"/>
                <a:cs typeface="Roboto"/>
              </a:rPr>
              <a:t>La información "repetida", al presentarse en diversos formatos y soportes, da cuenta de una funcionalidad específica del documento.</a:t>
            </a:r>
          </a:p>
        </p:txBody>
      </p:sp>
    </p:spTree>
    <p:extLst>
      <p:ext uri="{BB962C8B-B14F-4D97-AF65-F5344CB8AC3E}">
        <p14:creationId xmlns:p14="http://schemas.microsoft.com/office/powerpoint/2010/main" val="99003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Presentació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df32e9-ac1a-46e6-a5d3-d24522a35a33" xsi:nil="true"/>
    <lcf76f155ced4ddcb4097134ff3c332f xmlns="74c3875c-77fd-4fd1-a843-9f17623029cd">
      <Terms xmlns="http://schemas.microsoft.com/office/infopath/2007/PartnerControls"/>
    </lcf76f155ced4ddcb4097134ff3c332f>
    <SharedWithUsers xmlns="e9df32e9-ac1a-46e6-a5d3-d24522a35a33">
      <UserInfo>
        <DisplayName>Dolores Christensen</DisplayName>
        <AccountId>1225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632AD39468C5045810563D47141DDB1" ma:contentTypeVersion="23" ma:contentTypeDescription="Crear nuevo documento." ma:contentTypeScope="" ma:versionID="189337098dd412709b6adf1009129b30">
  <xsd:schema xmlns:xsd="http://www.w3.org/2001/XMLSchema" xmlns:xs="http://www.w3.org/2001/XMLSchema" xmlns:p="http://schemas.microsoft.com/office/2006/metadata/properties" xmlns:ns1="http://schemas.microsoft.com/sharepoint/v3" xmlns:ns2="74c3875c-77fd-4fd1-a843-9f17623029cd" xmlns:ns3="e9df32e9-ac1a-46e6-a5d3-d24522a35a33" targetNamespace="http://schemas.microsoft.com/office/2006/metadata/properties" ma:root="true" ma:fieldsID="5da53fa8caf5e0b47b402bc324330069" ns1:_="" ns2:_="" ns3:_="">
    <xsd:import namespace="http://schemas.microsoft.com/sharepoint/v3"/>
    <xsd:import namespace="74c3875c-77fd-4fd1-a843-9f17623029cd"/>
    <xsd:import namespace="e9df32e9-ac1a-46e6-a5d3-d24522a35a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dlc_ExpireDateSaved" minOccurs="0"/>
                <xsd:element ref="ns1:_dlc_ExpireDate" minOccurs="0"/>
                <xsd:element ref="ns1:_dlc_Exempt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9" nillable="true" ma:displayName="Fecha de expiración original" ma:hidden="true" ma:internalName="_dlc_ExpireDateSaved" ma:readOnly="true">
      <xsd:simpleType>
        <xsd:restriction base="dms:DateTime"/>
      </xsd:simpleType>
    </xsd:element>
    <xsd:element name="_dlc_ExpireDate" ma:index="20" nillable="true" ma:displayName="Fecha de expiración" ma:hidden="true" ma:internalName="_dlc_ExpireDate" ma:readOnly="true">
      <xsd:simpleType>
        <xsd:restriction base="dms:DateTime"/>
      </xsd:simpleType>
    </xsd:element>
    <xsd:element name="_dlc_Exempt" ma:index="21" nillable="true" ma:displayName="Excluir de la directiva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c3875c-77fd-4fd1-a843-9f17623029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Etiquetas de imagen" ma:readOnly="false" ma:fieldId="{5cf76f15-5ced-4ddc-b409-7134ff3c332f}" ma:taxonomyMulti="true" ma:sspId="fa7ad459-72c9-4bba-90e1-34884725e8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df32e9-ac1a-46e6-a5d3-d24522a35a3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7e037d50-6e65-47a4-90e6-5e8b4af1a002}" ma:internalName="TaxCatchAll" ma:showField="CatchAllData" ma:web="e9df32e9-ac1a-46e6-a5d3-d24522a35a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C33032-F28A-46F1-BAF5-5FB0D2B832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671D5D-1C06-4FD8-A3B1-11D7066BD252}">
  <ds:schemaRefs>
    <ds:schemaRef ds:uri="http://schemas.microsoft.com/office/2006/metadata/properties"/>
    <ds:schemaRef ds:uri="http://schemas.microsoft.com/office/infopath/2007/PartnerControls"/>
    <ds:schemaRef ds:uri="e9df32e9-ac1a-46e6-a5d3-d24522a35a33"/>
    <ds:schemaRef ds:uri="74c3875c-77fd-4fd1-a843-9f17623029cd"/>
  </ds:schemaRefs>
</ds:datastoreItem>
</file>

<file path=customXml/itemProps3.xml><?xml version="1.0" encoding="utf-8"?>
<ds:datastoreItem xmlns:ds="http://schemas.openxmlformats.org/officeDocument/2006/customXml" ds:itemID="{6E8EED2B-C35A-4327-A9E8-5ADE6E70F9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4c3875c-77fd-4fd1-a843-9f17623029cd"/>
    <ds:schemaRef ds:uri="e9df32e9-ac1a-46e6-a5d3-d24522a35a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19</Words>
  <Application>Microsoft Office PowerPoint</Application>
  <PresentationFormat>Panorámica</PresentationFormat>
  <Paragraphs>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1_Presentación1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SECRETARÍA DE PROVINCIAS</dc:title>
  <dc:creator>lorena</dc:creator>
  <cp:lastModifiedBy>Agus</cp:lastModifiedBy>
  <cp:revision>797</cp:revision>
  <dcterms:created xsi:type="dcterms:W3CDTF">2020-06-09T14:36:53Z</dcterms:created>
  <dcterms:modified xsi:type="dcterms:W3CDTF">2023-09-01T12:11:22Z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0x010100A632AD39468C5045810563D47141DDB1</vt:lpwstr>
  </property>
  <property fmtid="{D5CDD505-2E9C-101B-9397-08002B2CF9AE}" pid="3" name="_dlc_policyId">
    <vt:lpwstr/>
  </property>
  <property fmtid="{D5CDD505-2E9C-101B-9397-08002B2CF9AE}" pid="4" name="ItemRetentionFormula">
    <vt:lpwstr/>
  </property>
</Properties>
</file>