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8" r:id="rId2"/>
    <p:sldMasterId id="2147483652" r:id="rId3"/>
  </p:sldMasterIdLst>
  <p:notesMasterIdLst>
    <p:notesMasterId r:id="rId29"/>
  </p:notesMasterIdLst>
  <p:handoutMasterIdLst>
    <p:handoutMasterId r:id="rId30"/>
  </p:handoutMasterIdLst>
  <p:sldIdLst>
    <p:sldId id="359" r:id="rId4"/>
    <p:sldId id="337" r:id="rId5"/>
    <p:sldId id="328" r:id="rId6"/>
    <p:sldId id="312" r:id="rId7"/>
    <p:sldId id="338" r:id="rId8"/>
    <p:sldId id="330" r:id="rId9"/>
    <p:sldId id="346" r:id="rId10"/>
    <p:sldId id="331" r:id="rId11"/>
    <p:sldId id="340" r:id="rId12"/>
    <p:sldId id="342" r:id="rId13"/>
    <p:sldId id="344" r:id="rId14"/>
    <p:sldId id="333" r:id="rId15"/>
    <p:sldId id="355" r:id="rId16"/>
    <p:sldId id="357" r:id="rId17"/>
    <p:sldId id="341" r:id="rId18"/>
    <p:sldId id="318" r:id="rId19"/>
    <p:sldId id="351" r:id="rId20"/>
    <p:sldId id="349" r:id="rId21"/>
    <p:sldId id="350" r:id="rId22"/>
    <p:sldId id="347" r:id="rId23"/>
    <p:sldId id="353" r:id="rId24"/>
    <p:sldId id="354" r:id="rId25"/>
    <p:sldId id="348" r:id="rId26"/>
    <p:sldId id="332" r:id="rId27"/>
    <p:sldId id="360" r:id="rId28"/>
  </p:sldIdLst>
  <p:sldSz cx="9906000" cy="6858000" type="A4"/>
  <p:notesSz cx="7010400" cy="9296400"/>
  <p:defaultTextStyle>
    <a:defPPr>
      <a:defRPr lang="es-AR"/>
    </a:defPPr>
    <a:lvl1pPr marL="0" algn="l" defTabSz="1072866" rtl="0" eaLnBrk="1" latinLnBrk="0" hangingPunct="1">
      <a:defRPr sz="2112" kern="1200">
        <a:solidFill>
          <a:schemeClr val="tx1"/>
        </a:solidFill>
        <a:latin typeface="+mn-lt"/>
        <a:ea typeface="+mn-ea"/>
        <a:cs typeface="+mn-cs"/>
      </a:defRPr>
    </a:lvl1pPr>
    <a:lvl2pPr marL="536433" algn="l" defTabSz="1072866" rtl="0" eaLnBrk="1" latinLnBrk="0" hangingPunct="1">
      <a:defRPr sz="2112" kern="1200">
        <a:solidFill>
          <a:schemeClr val="tx1"/>
        </a:solidFill>
        <a:latin typeface="+mn-lt"/>
        <a:ea typeface="+mn-ea"/>
        <a:cs typeface="+mn-cs"/>
      </a:defRPr>
    </a:lvl2pPr>
    <a:lvl3pPr marL="1072866" algn="l" defTabSz="1072866" rtl="0" eaLnBrk="1" latinLnBrk="0" hangingPunct="1">
      <a:defRPr sz="2112" kern="1200">
        <a:solidFill>
          <a:schemeClr val="tx1"/>
        </a:solidFill>
        <a:latin typeface="+mn-lt"/>
        <a:ea typeface="+mn-ea"/>
        <a:cs typeface="+mn-cs"/>
      </a:defRPr>
    </a:lvl3pPr>
    <a:lvl4pPr marL="1609298" algn="l" defTabSz="1072866" rtl="0" eaLnBrk="1" latinLnBrk="0" hangingPunct="1">
      <a:defRPr sz="2112" kern="1200">
        <a:solidFill>
          <a:schemeClr val="tx1"/>
        </a:solidFill>
        <a:latin typeface="+mn-lt"/>
        <a:ea typeface="+mn-ea"/>
        <a:cs typeface="+mn-cs"/>
      </a:defRPr>
    </a:lvl4pPr>
    <a:lvl5pPr marL="2145731" algn="l" defTabSz="1072866" rtl="0" eaLnBrk="1" latinLnBrk="0" hangingPunct="1">
      <a:defRPr sz="2112" kern="1200">
        <a:solidFill>
          <a:schemeClr val="tx1"/>
        </a:solidFill>
        <a:latin typeface="+mn-lt"/>
        <a:ea typeface="+mn-ea"/>
        <a:cs typeface="+mn-cs"/>
      </a:defRPr>
    </a:lvl5pPr>
    <a:lvl6pPr marL="2682164" algn="l" defTabSz="1072866" rtl="0" eaLnBrk="1" latinLnBrk="0" hangingPunct="1">
      <a:defRPr sz="2112" kern="1200">
        <a:solidFill>
          <a:schemeClr val="tx1"/>
        </a:solidFill>
        <a:latin typeface="+mn-lt"/>
        <a:ea typeface="+mn-ea"/>
        <a:cs typeface="+mn-cs"/>
      </a:defRPr>
    </a:lvl6pPr>
    <a:lvl7pPr marL="3218597" algn="l" defTabSz="1072866" rtl="0" eaLnBrk="1" latinLnBrk="0" hangingPunct="1">
      <a:defRPr sz="2112" kern="1200">
        <a:solidFill>
          <a:schemeClr val="tx1"/>
        </a:solidFill>
        <a:latin typeface="+mn-lt"/>
        <a:ea typeface="+mn-ea"/>
        <a:cs typeface="+mn-cs"/>
      </a:defRPr>
    </a:lvl7pPr>
    <a:lvl8pPr marL="3755029" algn="l" defTabSz="1072866" rtl="0" eaLnBrk="1" latinLnBrk="0" hangingPunct="1">
      <a:defRPr sz="2112" kern="1200">
        <a:solidFill>
          <a:schemeClr val="tx1"/>
        </a:solidFill>
        <a:latin typeface="+mn-lt"/>
        <a:ea typeface="+mn-ea"/>
        <a:cs typeface="+mn-cs"/>
      </a:defRPr>
    </a:lvl8pPr>
    <a:lvl9pPr marL="4291462" algn="l" defTabSz="1072866" rtl="0" eaLnBrk="1" latinLnBrk="0" hangingPunct="1">
      <a:defRPr sz="211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6283" autoAdjust="0"/>
  </p:normalViewPr>
  <p:slideViewPr>
    <p:cSldViewPr>
      <p:cViewPr varScale="1">
        <p:scale>
          <a:sx n="104" d="100"/>
          <a:sy n="104" d="100"/>
        </p:scale>
        <p:origin x="1458" y="102"/>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844" y="-9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55D8D896-244D-4E53-A717-5FC5C2925DD0}" type="datetimeFigureOut">
              <a:rPr lang="es-AR" smtClean="0"/>
              <a:pPr/>
              <a:t>10/12/2024</a:t>
            </a:fld>
            <a:endParaRPr lang="es-AR"/>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s-AR"/>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06A881E-EDE0-433B-A9AA-D679E3AE998E}" type="slidenum">
              <a:rPr lang="es-AR" smtClean="0"/>
              <a:pPr/>
              <a:t>‹Nº›</a:t>
            </a:fld>
            <a:endParaRPr lang="es-AR"/>
          </a:p>
        </p:txBody>
      </p:sp>
    </p:spTree>
    <p:extLst>
      <p:ext uri="{BB962C8B-B14F-4D97-AF65-F5344CB8AC3E}">
        <p14:creationId xmlns:p14="http://schemas.microsoft.com/office/powerpoint/2010/main" val="1909310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98981036-0073-478A-ABD2-2A5D24A49CD4}" type="datetimeFigureOut">
              <a:rPr lang="es-AR" smtClean="0"/>
              <a:pPr/>
              <a:t>10/12/2024</a:t>
            </a:fld>
            <a:endParaRPr lang="es-AR"/>
          </a:p>
        </p:txBody>
      </p:sp>
      <p:sp>
        <p:nvSpPr>
          <p:cNvPr id="4" name="3 Marcador de imagen de diapositiva"/>
          <p:cNvSpPr>
            <a:spLocks noGrp="1" noRot="1" noChangeAspect="1"/>
          </p:cNvSpPr>
          <p:nvPr>
            <p:ph type="sldImg" idx="2"/>
          </p:nvPr>
        </p:nvSpPr>
        <p:spPr>
          <a:xfrm>
            <a:off x="987425" y="696913"/>
            <a:ext cx="5035550" cy="348615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4307EE3-142C-4E9D-8479-9A3C6A4A7D00}" type="slidenum">
              <a:rPr lang="es-AR" smtClean="0"/>
              <a:pPr/>
              <a:t>‹Nº›</a:t>
            </a:fld>
            <a:endParaRPr lang="es-AR"/>
          </a:p>
        </p:txBody>
      </p:sp>
    </p:spTree>
    <p:extLst>
      <p:ext uri="{BB962C8B-B14F-4D97-AF65-F5344CB8AC3E}">
        <p14:creationId xmlns:p14="http://schemas.microsoft.com/office/powerpoint/2010/main" val="615351194"/>
      </p:ext>
    </p:extLst>
  </p:cSld>
  <p:clrMap bg1="lt1" tx1="dk1" bg2="lt2" tx2="dk2" accent1="accent1" accent2="accent2" accent3="accent3" accent4="accent4" accent5="accent5" accent6="accent6" hlink="hlink" folHlink="folHlink"/>
  <p:notesStyle>
    <a:lvl1pPr marL="0" algn="l" defTabSz="1072866" rtl="0" eaLnBrk="1" latinLnBrk="0" hangingPunct="1">
      <a:defRPr sz="1408" kern="1200">
        <a:solidFill>
          <a:schemeClr val="tx1"/>
        </a:solidFill>
        <a:latin typeface="+mn-lt"/>
        <a:ea typeface="+mn-ea"/>
        <a:cs typeface="+mn-cs"/>
      </a:defRPr>
    </a:lvl1pPr>
    <a:lvl2pPr marL="536433" algn="l" defTabSz="1072866" rtl="0" eaLnBrk="1" latinLnBrk="0" hangingPunct="1">
      <a:defRPr sz="1408" kern="1200">
        <a:solidFill>
          <a:schemeClr val="tx1"/>
        </a:solidFill>
        <a:latin typeface="+mn-lt"/>
        <a:ea typeface="+mn-ea"/>
        <a:cs typeface="+mn-cs"/>
      </a:defRPr>
    </a:lvl2pPr>
    <a:lvl3pPr marL="1072866" algn="l" defTabSz="1072866" rtl="0" eaLnBrk="1" latinLnBrk="0" hangingPunct="1">
      <a:defRPr sz="1408" kern="1200">
        <a:solidFill>
          <a:schemeClr val="tx1"/>
        </a:solidFill>
        <a:latin typeface="+mn-lt"/>
        <a:ea typeface="+mn-ea"/>
        <a:cs typeface="+mn-cs"/>
      </a:defRPr>
    </a:lvl3pPr>
    <a:lvl4pPr marL="1609298" algn="l" defTabSz="1072866" rtl="0" eaLnBrk="1" latinLnBrk="0" hangingPunct="1">
      <a:defRPr sz="1408" kern="1200">
        <a:solidFill>
          <a:schemeClr val="tx1"/>
        </a:solidFill>
        <a:latin typeface="+mn-lt"/>
        <a:ea typeface="+mn-ea"/>
        <a:cs typeface="+mn-cs"/>
      </a:defRPr>
    </a:lvl4pPr>
    <a:lvl5pPr marL="2145731" algn="l" defTabSz="1072866" rtl="0" eaLnBrk="1" latinLnBrk="0" hangingPunct="1">
      <a:defRPr sz="1408" kern="1200">
        <a:solidFill>
          <a:schemeClr val="tx1"/>
        </a:solidFill>
        <a:latin typeface="+mn-lt"/>
        <a:ea typeface="+mn-ea"/>
        <a:cs typeface="+mn-cs"/>
      </a:defRPr>
    </a:lvl5pPr>
    <a:lvl6pPr marL="2682164" algn="l" defTabSz="1072866" rtl="0" eaLnBrk="1" latinLnBrk="0" hangingPunct="1">
      <a:defRPr sz="1408" kern="1200">
        <a:solidFill>
          <a:schemeClr val="tx1"/>
        </a:solidFill>
        <a:latin typeface="+mn-lt"/>
        <a:ea typeface="+mn-ea"/>
        <a:cs typeface="+mn-cs"/>
      </a:defRPr>
    </a:lvl6pPr>
    <a:lvl7pPr marL="3218597" algn="l" defTabSz="1072866" rtl="0" eaLnBrk="1" latinLnBrk="0" hangingPunct="1">
      <a:defRPr sz="1408" kern="1200">
        <a:solidFill>
          <a:schemeClr val="tx1"/>
        </a:solidFill>
        <a:latin typeface="+mn-lt"/>
        <a:ea typeface="+mn-ea"/>
        <a:cs typeface="+mn-cs"/>
      </a:defRPr>
    </a:lvl7pPr>
    <a:lvl8pPr marL="3755029" algn="l" defTabSz="1072866" rtl="0" eaLnBrk="1" latinLnBrk="0" hangingPunct="1">
      <a:defRPr sz="1408" kern="1200">
        <a:solidFill>
          <a:schemeClr val="tx1"/>
        </a:solidFill>
        <a:latin typeface="+mn-lt"/>
        <a:ea typeface="+mn-ea"/>
        <a:cs typeface="+mn-cs"/>
      </a:defRPr>
    </a:lvl8pPr>
    <a:lvl9pPr marL="4291462" algn="l" defTabSz="1072866" rtl="0" eaLnBrk="1" latinLnBrk="0" hangingPunct="1">
      <a:defRPr sz="140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a:t>
            </a:fld>
            <a:endParaRPr lang="es-AR"/>
          </a:p>
        </p:txBody>
      </p:sp>
    </p:spTree>
    <p:extLst>
      <p:ext uri="{BB962C8B-B14F-4D97-AF65-F5344CB8AC3E}">
        <p14:creationId xmlns:p14="http://schemas.microsoft.com/office/powerpoint/2010/main" val="2409317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11</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12</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13</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14</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15</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16</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17</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18</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19</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20</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3</a:t>
            </a:fld>
            <a:endParaRPr lang="es-AR"/>
          </a:p>
        </p:txBody>
      </p:sp>
    </p:spTree>
    <p:extLst>
      <p:ext uri="{BB962C8B-B14F-4D97-AF65-F5344CB8AC3E}">
        <p14:creationId xmlns:p14="http://schemas.microsoft.com/office/powerpoint/2010/main" val="2982473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21</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22</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23</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24</a:t>
            </a:fld>
            <a:endParaRPr lang="es-AR"/>
          </a:p>
        </p:txBody>
      </p:sp>
    </p:spTree>
    <p:extLst>
      <p:ext uri="{BB962C8B-B14F-4D97-AF65-F5344CB8AC3E}">
        <p14:creationId xmlns:p14="http://schemas.microsoft.com/office/powerpoint/2010/main" val="3330819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4</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5</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6</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7</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8</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9</a:t>
            </a:fld>
            <a:endParaRPr lang="es-AR"/>
          </a:p>
        </p:txBody>
      </p:sp>
    </p:spTree>
    <p:extLst>
      <p:ext uri="{BB962C8B-B14F-4D97-AF65-F5344CB8AC3E}">
        <p14:creationId xmlns:p14="http://schemas.microsoft.com/office/powerpoint/2010/main" val="121799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87425" y="696913"/>
            <a:ext cx="5035550" cy="3486150"/>
          </a:xfrm>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24307EE3-142C-4E9D-8479-9A3C6A4A7D00}" type="slidenum">
              <a:rPr lang="es-AR" smtClean="0"/>
              <a:pPr/>
              <a:t>10</a:t>
            </a:fld>
            <a:endParaRPr lang="es-AR"/>
          </a:p>
        </p:txBody>
      </p:sp>
    </p:spTree>
    <p:extLst>
      <p:ext uri="{BB962C8B-B14F-4D97-AF65-F5344CB8AC3E}">
        <p14:creationId xmlns:p14="http://schemas.microsoft.com/office/powerpoint/2010/main" val="121799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614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686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A41521A-9483-85B0-FFE5-CE18AC2962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0"/>
            <a:ext cx="9906000" cy="940667"/>
          </a:xfrm>
          <a:prstGeom prst="rect">
            <a:avLst/>
          </a:prstGeom>
        </p:spPr>
      </p:pic>
      <p:sp>
        <p:nvSpPr>
          <p:cNvPr id="9" name="CuadroTexto 8">
            <a:extLst>
              <a:ext uri="{FF2B5EF4-FFF2-40B4-BE49-F238E27FC236}">
                <a16:creationId xmlns:a16="http://schemas.microsoft.com/office/drawing/2014/main" id="{0647DC52-00AD-4809-AE19-C9A7FF9664EF}"/>
              </a:ext>
            </a:extLst>
          </p:cNvPr>
          <p:cNvSpPr txBox="1"/>
          <p:nvPr userDrawn="1"/>
        </p:nvSpPr>
        <p:spPr>
          <a:xfrm>
            <a:off x="2144688" y="404666"/>
            <a:ext cx="5978934" cy="307777"/>
          </a:xfrm>
          <a:prstGeom prst="rect">
            <a:avLst/>
          </a:prstGeom>
          <a:noFill/>
        </p:spPr>
        <p:txBody>
          <a:bodyPr wrap="square" rtlCol="0">
            <a:spAutoFit/>
          </a:bodyPr>
          <a:lstStyle/>
          <a:p>
            <a:pPr marL="0" marR="0" lvl="0" indent="0" algn="l" defTabSz="825236" rtl="0" eaLnBrk="1" fontAlgn="auto" latinLnBrk="0" hangingPunct="1">
              <a:lnSpc>
                <a:spcPct val="100000"/>
              </a:lnSpc>
              <a:spcBef>
                <a:spcPts val="0"/>
              </a:spcBef>
              <a:spcAft>
                <a:spcPts val="0"/>
              </a:spcAft>
              <a:buClrTx/>
              <a:buSzTx/>
              <a:buFontTx/>
              <a:buNone/>
              <a:tabLst/>
              <a:defRPr/>
            </a:pPr>
            <a:r>
              <a:rPr kumimoji="0" lang="es-ES" sz="1400" b="1" i="0" u="none" strike="noStrike" kern="1200" cap="none" spc="0" normalizeH="0" baseline="0" noProof="0" dirty="0">
                <a:ln>
                  <a:noFill/>
                </a:ln>
                <a:solidFill>
                  <a:prstClr val="white">
                    <a:lumMod val="75000"/>
                  </a:prstClr>
                </a:solidFill>
                <a:effectLst/>
                <a:uLnTx/>
                <a:uFillTx/>
                <a:latin typeface="Lora" pitchFamily="2" charset="0"/>
                <a:ea typeface="+mn-ea"/>
                <a:cs typeface="Helvetica" panose="020B0604020202020204" pitchFamily="34" charset="0"/>
              </a:rPr>
              <a:t>Jornada sobre Cierre de Cuenta</a:t>
            </a:r>
            <a:endParaRPr kumimoji="0" lang="es-AR" sz="1400" b="1" i="0" u="none" strike="noStrike" kern="1200" cap="none" spc="0" normalizeH="0" baseline="0" noProof="0" dirty="0">
              <a:ln>
                <a:noFill/>
              </a:ln>
              <a:solidFill>
                <a:prstClr val="white">
                  <a:lumMod val="75000"/>
                </a:prstClr>
              </a:solidFill>
              <a:effectLst/>
              <a:uLnTx/>
              <a:uFillTx/>
              <a:latin typeface="Lora" pitchFamily="2" charset="0"/>
              <a:ea typeface="+mn-ea"/>
              <a:cs typeface="Helvetica" panose="020B0604020202020204" pitchFamily="34" charset="0"/>
            </a:endParaRPr>
          </a:p>
        </p:txBody>
      </p:sp>
      <p:pic>
        <p:nvPicPr>
          <p:cNvPr id="2" name="Imagen 1">
            <a:extLst>
              <a:ext uri="{FF2B5EF4-FFF2-40B4-BE49-F238E27FC236}">
                <a16:creationId xmlns:a16="http://schemas.microsoft.com/office/drawing/2014/main" id="{074CE60A-721A-4E0D-E83F-1123A4CD1063}"/>
              </a:ext>
            </a:extLst>
          </p:cNvPr>
          <p:cNvPicPr>
            <a:picLocks noChangeAspect="1"/>
          </p:cNvPicPr>
          <p:nvPr userDrawn="1"/>
        </p:nvPicPr>
        <p:blipFill>
          <a:blip r:embed="rId3"/>
          <a:stretch>
            <a:fillRect/>
          </a:stretch>
        </p:blipFill>
        <p:spPr>
          <a:xfrm>
            <a:off x="8769424" y="273759"/>
            <a:ext cx="609653" cy="548688"/>
          </a:xfrm>
          <a:prstGeom prst="rect">
            <a:avLst/>
          </a:prstGeom>
        </p:spPr>
      </p:pic>
    </p:spTree>
    <p:extLst>
      <p:ext uri="{BB962C8B-B14F-4D97-AF65-F5344CB8AC3E}">
        <p14:creationId xmlns:p14="http://schemas.microsoft.com/office/powerpoint/2010/main" val="2029719490"/>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5029084"/>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06604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383429"/>
      </p:ext>
    </p:extLst>
  </p:cSld>
  <p:clrMap bg1="lt1" tx1="dk1" bg2="lt2" tx2="dk2" accent1="accent1" accent2="accent2" accent3="accent3" accent4="accent4" accent5="accent5" accent6="accent6" hlink="hlink" folHlink="folHlink"/>
  <p:sldLayoutIdLst>
    <p:sldLayoutId id="2147483653" r:id="rId1"/>
  </p:sldLayoutIdLst>
  <p:txStyles>
    <p:titleStyle>
      <a:lvl1pPr algn="ctr" defTabSz="687670" rtl="0" eaLnBrk="1" latinLnBrk="0" hangingPunct="1">
        <a:spcBef>
          <a:spcPct val="0"/>
        </a:spcBef>
        <a:buNone/>
        <a:defRPr sz="3309" kern="1200">
          <a:solidFill>
            <a:schemeClr val="tx1"/>
          </a:solidFill>
          <a:latin typeface="+mj-lt"/>
          <a:ea typeface="+mj-ea"/>
          <a:cs typeface="+mj-cs"/>
        </a:defRPr>
      </a:lvl1pPr>
    </p:titleStyle>
    <p:bodyStyle>
      <a:lvl1pPr marL="257876" indent="-257876" algn="l" defTabSz="687670" rtl="0" eaLnBrk="1" latinLnBrk="0" hangingPunct="1">
        <a:spcBef>
          <a:spcPct val="20000"/>
        </a:spcBef>
        <a:buFont typeface="Arial" pitchFamily="34" charset="0"/>
        <a:buChar char="•"/>
        <a:defRPr sz="2407" kern="1200">
          <a:solidFill>
            <a:schemeClr val="tx1"/>
          </a:solidFill>
          <a:latin typeface="+mn-lt"/>
          <a:ea typeface="+mn-ea"/>
          <a:cs typeface="+mn-cs"/>
        </a:defRPr>
      </a:lvl1pPr>
      <a:lvl2pPr marL="558732" indent="-214896" algn="l" defTabSz="687670" rtl="0" eaLnBrk="1" latinLnBrk="0" hangingPunct="1">
        <a:spcBef>
          <a:spcPct val="20000"/>
        </a:spcBef>
        <a:buFont typeface="Arial" pitchFamily="34" charset="0"/>
        <a:buChar char="–"/>
        <a:defRPr sz="2106" kern="1200">
          <a:solidFill>
            <a:schemeClr val="tx1"/>
          </a:solidFill>
          <a:latin typeface="+mn-lt"/>
          <a:ea typeface="+mn-ea"/>
          <a:cs typeface="+mn-cs"/>
        </a:defRPr>
      </a:lvl2pPr>
      <a:lvl3pPr marL="859586" indent="-171917" algn="l" defTabSz="687670" rtl="0" eaLnBrk="1" latinLnBrk="0" hangingPunct="1">
        <a:spcBef>
          <a:spcPct val="20000"/>
        </a:spcBef>
        <a:buFont typeface="Arial" pitchFamily="34" charset="0"/>
        <a:buChar char="•"/>
        <a:defRPr sz="1805" kern="1200">
          <a:solidFill>
            <a:schemeClr val="tx1"/>
          </a:solidFill>
          <a:latin typeface="+mn-lt"/>
          <a:ea typeface="+mn-ea"/>
          <a:cs typeface="+mn-cs"/>
        </a:defRPr>
      </a:lvl3pPr>
      <a:lvl4pPr marL="1203422"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4pPr>
      <a:lvl5pPr marL="1547255"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5pPr>
      <a:lvl6pPr marL="1891090"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6pPr>
      <a:lvl7pPr marL="2234924"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7pPr>
      <a:lvl8pPr marL="2578760"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8pPr>
      <a:lvl9pPr marL="2922593" indent="-171917" algn="l" defTabSz="687670" rtl="0" eaLnBrk="1" latinLnBrk="0" hangingPunct="1">
        <a:spcBef>
          <a:spcPct val="20000"/>
        </a:spcBef>
        <a:buFont typeface="Arial" pitchFamily="34" charset="0"/>
        <a:buChar char="•"/>
        <a:defRPr sz="1504" kern="1200">
          <a:solidFill>
            <a:schemeClr val="tx1"/>
          </a:solidFill>
          <a:latin typeface="+mn-lt"/>
          <a:ea typeface="+mn-ea"/>
          <a:cs typeface="+mn-cs"/>
        </a:defRPr>
      </a:lvl9pPr>
    </p:bodyStyle>
    <p:otherStyle>
      <a:defPPr>
        <a:defRPr lang="es-AR"/>
      </a:defPPr>
      <a:lvl1pPr marL="0" algn="l" defTabSz="687670" rtl="0" eaLnBrk="1" latinLnBrk="0" hangingPunct="1">
        <a:defRPr sz="1354" kern="1200">
          <a:solidFill>
            <a:schemeClr val="tx1"/>
          </a:solidFill>
          <a:latin typeface="+mn-lt"/>
          <a:ea typeface="+mn-ea"/>
          <a:cs typeface="+mn-cs"/>
        </a:defRPr>
      </a:lvl1pPr>
      <a:lvl2pPr marL="343834" algn="l" defTabSz="687670" rtl="0" eaLnBrk="1" latinLnBrk="0" hangingPunct="1">
        <a:defRPr sz="1354" kern="1200">
          <a:solidFill>
            <a:schemeClr val="tx1"/>
          </a:solidFill>
          <a:latin typeface="+mn-lt"/>
          <a:ea typeface="+mn-ea"/>
          <a:cs typeface="+mn-cs"/>
        </a:defRPr>
      </a:lvl2pPr>
      <a:lvl3pPr marL="687670" algn="l" defTabSz="687670" rtl="0" eaLnBrk="1" latinLnBrk="0" hangingPunct="1">
        <a:defRPr sz="1354" kern="1200">
          <a:solidFill>
            <a:schemeClr val="tx1"/>
          </a:solidFill>
          <a:latin typeface="+mn-lt"/>
          <a:ea typeface="+mn-ea"/>
          <a:cs typeface="+mn-cs"/>
        </a:defRPr>
      </a:lvl3pPr>
      <a:lvl4pPr marL="1031503" algn="l" defTabSz="687670" rtl="0" eaLnBrk="1" latinLnBrk="0" hangingPunct="1">
        <a:defRPr sz="1354" kern="1200">
          <a:solidFill>
            <a:schemeClr val="tx1"/>
          </a:solidFill>
          <a:latin typeface="+mn-lt"/>
          <a:ea typeface="+mn-ea"/>
          <a:cs typeface="+mn-cs"/>
        </a:defRPr>
      </a:lvl4pPr>
      <a:lvl5pPr marL="1375338" algn="l" defTabSz="687670" rtl="0" eaLnBrk="1" latinLnBrk="0" hangingPunct="1">
        <a:defRPr sz="1354" kern="1200">
          <a:solidFill>
            <a:schemeClr val="tx1"/>
          </a:solidFill>
          <a:latin typeface="+mn-lt"/>
          <a:ea typeface="+mn-ea"/>
          <a:cs typeface="+mn-cs"/>
        </a:defRPr>
      </a:lvl5pPr>
      <a:lvl6pPr marL="1719172" algn="l" defTabSz="687670" rtl="0" eaLnBrk="1" latinLnBrk="0" hangingPunct="1">
        <a:defRPr sz="1354" kern="1200">
          <a:solidFill>
            <a:schemeClr val="tx1"/>
          </a:solidFill>
          <a:latin typeface="+mn-lt"/>
          <a:ea typeface="+mn-ea"/>
          <a:cs typeface="+mn-cs"/>
        </a:defRPr>
      </a:lvl6pPr>
      <a:lvl7pPr marL="2063008" algn="l" defTabSz="687670" rtl="0" eaLnBrk="1" latinLnBrk="0" hangingPunct="1">
        <a:defRPr sz="1354" kern="1200">
          <a:solidFill>
            <a:schemeClr val="tx1"/>
          </a:solidFill>
          <a:latin typeface="+mn-lt"/>
          <a:ea typeface="+mn-ea"/>
          <a:cs typeface="+mn-cs"/>
        </a:defRPr>
      </a:lvl7pPr>
      <a:lvl8pPr marL="2406841" algn="l" defTabSz="687670" rtl="0" eaLnBrk="1" latinLnBrk="0" hangingPunct="1">
        <a:defRPr sz="1354" kern="1200">
          <a:solidFill>
            <a:schemeClr val="tx1"/>
          </a:solidFill>
          <a:latin typeface="+mn-lt"/>
          <a:ea typeface="+mn-ea"/>
          <a:cs typeface="+mn-cs"/>
        </a:defRPr>
      </a:lvl8pPr>
      <a:lvl9pPr marL="2750676" algn="l" defTabSz="687670" rtl="0" eaLnBrk="1" latinLnBrk="0" hangingPunct="1">
        <a:defRPr sz="135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ifepdaif@mecon.gov.a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hyperlink" Target="mailto:sifepdpc@mecon.gov.ar"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2EA60-475B-A60A-1D41-BAADDF48014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3EFB7295-8520-4BBA-C978-F55B18C4BA7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38" y="260648"/>
            <a:ext cx="9911614" cy="6192688"/>
          </a:xfrm>
          <a:prstGeom prst="rect">
            <a:avLst/>
          </a:prstGeom>
        </p:spPr>
      </p:pic>
      <p:sp>
        <p:nvSpPr>
          <p:cNvPr id="4099" name="2 Marcador de contenido">
            <a:extLst>
              <a:ext uri="{FF2B5EF4-FFF2-40B4-BE49-F238E27FC236}">
                <a16:creationId xmlns:a16="http://schemas.microsoft.com/office/drawing/2014/main" id="{3471515E-8699-57A1-62B3-CD79CC2957B1}"/>
              </a:ext>
            </a:extLst>
          </p:cNvPr>
          <p:cNvSpPr>
            <a:spLocks noGrp="1"/>
          </p:cNvSpPr>
          <p:nvPr>
            <p:ph idx="4294967295"/>
          </p:nvPr>
        </p:nvSpPr>
        <p:spPr>
          <a:xfrm>
            <a:off x="1766646" y="1916834"/>
            <a:ext cx="5131594" cy="364331"/>
          </a:xfrm>
          <a:prstGeom prst="rect">
            <a:avLst/>
          </a:prstGeom>
        </p:spPr>
        <p:txBody>
          <a:bodyPr/>
          <a:lstStyle/>
          <a:p>
            <a:pPr marL="0" indent="0">
              <a:buNone/>
            </a:pPr>
            <a:r>
              <a:rPr lang="es-ES" altLang="es-MX" sz="2100" b="1" dirty="0">
                <a:solidFill>
                  <a:schemeClr val="bg1"/>
                </a:solidFill>
                <a:latin typeface="Lora" pitchFamily="2" charset="0"/>
              </a:rPr>
              <a:t>Jornada sobre Cierre de Cuenta</a:t>
            </a:r>
            <a:endParaRPr lang="es-AR" altLang="es-MX" sz="2100" b="1" dirty="0">
              <a:solidFill>
                <a:schemeClr val="bg1"/>
              </a:solidFill>
              <a:latin typeface="Lora" pitchFamily="2" charset="0"/>
            </a:endParaRPr>
          </a:p>
        </p:txBody>
      </p:sp>
      <p:pic>
        <p:nvPicPr>
          <p:cNvPr id="2" name="Gráfico 1">
            <a:extLst>
              <a:ext uri="{FF2B5EF4-FFF2-40B4-BE49-F238E27FC236}">
                <a16:creationId xmlns:a16="http://schemas.microsoft.com/office/drawing/2014/main" id="{9F62986B-DE47-635A-771A-448CE1F2EF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031344" y="1106743"/>
            <a:ext cx="434171" cy="392069"/>
          </a:xfrm>
          <a:prstGeom prst="rect">
            <a:avLst/>
          </a:prstGeom>
        </p:spPr>
      </p:pic>
      <p:sp>
        <p:nvSpPr>
          <p:cNvPr id="3" name="CuadroTexto 2">
            <a:extLst>
              <a:ext uri="{FF2B5EF4-FFF2-40B4-BE49-F238E27FC236}">
                <a16:creationId xmlns:a16="http://schemas.microsoft.com/office/drawing/2014/main" id="{1821AE13-3090-1989-01C8-D5A2189A19F7}"/>
              </a:ext>
            </a:extLst>
          </p:cNvPr>
          <p:cNvSpPr txBox="1"/>
          <p:nvPr/>
        </p:nvSpPr>
        <p:spPr>
          <a:xfrm>
            <a:off x="2333338" y="2591679"/>
            <a:ext cx="3998210" cy="1985159"/>
          </a:xfrm>
          <a:prstGeom prst="rect">
            <a:avLst/>
          </a:prstGeom>
          <a:noFill/>
        </p:spPr>
        <p:txBody>
          <a:bodyPr wrap="none" rtlCol="0">
            <a:spAutoFit/>
          </a:bodyPr>
          <a:lstStyle/>
          <a:p>
            <a:pPr algn="ctr"/>
            <a:r>
              <a:rPr lang="es-ES" sz="3300" b="1" dirty="0">
                <a:solidFill>
                  <a:schemeClr val="bg1">
                    <a:lumMod val="95000"/>
                  </a:schemeClr>
                </a:solidFill>
                <a:latin typeface="Lora" pitchFamily="2" charset="0"/>
              </a:rPr>
              <a:t>Empresas Públicas</a:t>
            </a:r>
          </a:p>
          <a:p>
            <a:pPr algn="ctr"/>
            <a:r>
              <a:rPr lang="es-ES" sz="3300" b="1" dirty="0">
                <a:solidFill>
                  <a:schemeClr val="bg1">
                    <a:lumMod val="95000"/>
                  </a:schemeClr>
                </a:solidFill>
                <a:latin typeface="Lora" pitchFamily="2" charset="0"/>
              </a:rPr>
              <a:t> Entes Públicos</a:t>
            </a:r>
          </a:p>
          <a:p>
            <a:pPr algn="ctr"/>
            <a:r>
              <a:rPr lang="es-ES" sz="3300" b="1" dirty="0">
                <a:solidFill>
                  <a:schemeClr val="bg1">
                    <a:lumMod val="95000"/>
                  </a:schemeClr>
                </a:solidFill>
                <a:latin typeface="Lora" pitchFamily="2" charset="0"/>
              </a:rPr>
              <a:t>Fondos Fiduciarios</a:t>
            </a:r>
          </a:p>
          <a:p>
            <a:pPr algn="ctr"/>
            <a:r>
              <a:rPr lang="es-ES" sz="2400" b="1" dirty="0">
                <a:solidFill>
                  <a:schemeClr val="bg1">
                    <a:lumMod val="95000"/>
                  </a:schemeClr>
                </a:solidFill>
                <a:latin typeface="Lora" pitchFamily="2" charset="0"/>
              </a:rPr>
              <a:t>Cierre 2024</a:t>
            </a:r>
            <a:endParaRPr lang="es-AR" sz="2400" b="1" dirty="0">
              <a:solidFill>
                <a:schemeClr val="bg1">
                  <a:lumMod val="95000"/>
                </a:schemeClr>
              </a:solidFill>
              <a:latin typeface="Lora" pitchFamily="2" charset="0"/>
            </a:endParaRPr>
          </a:p>
        </p:txBody>
      </p:sp>
    </p:spTree>
    <p:extLst>
      <p:ext uri="{BB962C8B-B14F-4D97-AF65-F5344CB8AC3E}">
        <p14:creationId xmlns:p14="http://schemas.microsoft.com/office/powerpoint/2010/main" val="4010363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46238"/>
            <a:ext cx="8429625" cy="3781425"/>
          </a:xfrm>
          <a:prstGeom prst="rect">
            <a:avLst/>
          </a:prstGeom>
        </p:spPr>
        <p:txBody>
          <a:bodyPr>
            <a:noAutofit/>
          </a:bodyPr>
          <a:lstStyle/>
          <a:p>
            <a:pPr algn="just"/>
            <a:endParaRPr lang="es-AR" sz="2400" dirty="0">
              <a:solidFill>
                <a:schemeClr val="accent1">
                  <a:lumMod val="75000"/>
                </a:schemeClr>
              </a:solidFill>
            </a:endParaRPr>
          </a:p>
          <a:p>
            <a:pPr algn="just"/>
            <a:endParaRPr lang="es-AR" sz="2400" dirty="0">
              <a:solidFill>
                <a:schemeClr val="accent1">
                  <a:lumMod val="75000"/>
                </a:schemeClr>
              </a:solidFill>
            </a:endParaRPr>
          </a:p>
        </p:txBody>
      </p:sp>
      <p:sp>
        <p:nvSpPr>
          <p:cNvPr id="6" name="Rectangle 1"/>
          <p:cNvSpPr>
            <a:spLocks noChangeArrowheads="1"/>
          </p:cNvSpPr>
          <p:nvPr/>
        </p:nvSpPr>
        <p:spPr bwMode="auto">
          <a:xfrm>
            <a:off x="2185991" y="357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s-AR" altLang="es-AR" sz="1800">
              <a:latin typeface="Arial" pitchFamily="34" charset="0"/>
              <a:cs typeface="Arial" pitchFamily="34" charset="0"/>
            </a:endParaRPr>
          </a:p>
        </p:txBody>
      </p:sp>
      <p:sp>
        <p:nvSpPr>
          <p:cNvPr id="7" name="6 Rectángulo"/>
          <p:cNvSpPr/>
          <p:nvPr/>
        </p:nvSpPr>
        <p:spPr>
          <a:xfrm>
            <a:off x="755848" y="1803588"/>
            <a:ext cx="8373616" cy="3785652"/>
          </a:xfrm>
          <a:prstGeom prst="rect">
            <a:avLst/>
          </a:prstGeom>
        </p:spPr>
        <p:txBody>
          <a:bodyPr wrap="square">
            <a:spAutoFit/>
          </a:bodyPr>
          <a:lstStyle/>
          <a:p>
            <a:r>
              <a:rPr lang="es-AR" sz="2000" b="1" dirty="0">
                <a:solidFill>
                  <a:srgbClr val="7030A0"/>
                </a:solidFill>
              </a:rPr>
              <a:t>Formulario Cuenta AIF</a:t>
            </a:r>
            <a:br>
              <a:rPr lang="es-AR" sz="2000" b="1" dirty="0">
                <a:solidFill>
                  <a:srgbClr val="7030A0"/>
                </a:solidFill>
              </a:rPr>
            </a:br>
            <a:r>
              <a:rPr lang="es-AR" sz="2000" dirty="0">
                <a:solidFill>
                  <a:schemeClr val="accent1">
                    <a:lumMod val="75000"/>
                  </a:schemeClr>
                </a:solidFill>
              </a:rPr>
              <a:t>La carga es manual. Cuando el sistema detecta que no existe formulario ingresado para el ejercicio a informar, despliega por defecto, un formulario nuevo para completar.</a:t>
            </a:r>
          </a:p>
          <a:p>
            <a:r>
              <a:rPr lang="es-AR" sz="2000" dirty="0">
                <a:solidFill>
                  <a:schemeClr val="accent1">
                    <a:lumMod val="75000"/>
                  </a:schemeClr>
                </a:solidFill>
              </a:rPr>
              <a:t>El formulario consta de cuatro solapas: AIF, Transferencias, Bienes y Servicios, e IRD. </a:t>
            </a:r>
            <a:br>
              <a:rPr lang="es-AR" sz="2000" dirty="0">
                <a:solidFill>
                  <a:schemeClr val="accent1">
                    <a:lumMod val="75000"/>
                  </a:schemeClr>
                </a:solidFill>
              </a:rPr>
            </a:br>
            <a:r>
              <a:rPr lang="es-AR" sz="2000" b="1" i="1" dirty="0">
                <a:solidFill>
                  <a:schemeClr val="accent1">
                    <a:lumMod val="75000"/>
                  </a:schemeClr>
                </a:solidFill>
              </a:rPr>
              <a:t>Solapa AIF</a:t>
            </a:r>
            <a:endParaRPr lang="es-AR" sz="2000" b="1" dirty="0">
              <a:solidFill>
                <a:schemeClr val="accent1">
                  <a:lumMod val="75000"/>
                </a:schemeClr>
              </a:solidFill>
            </a:endParaRPr>
          </a:p>
          <a:p>
            <a:r>
              <a:rPr lang="es-AR" sz="2000" dirty="0">
                <a:solidFill>
                  <a:schemeClr val="accent1">
                    <a:lumMod val="75000"/>
                  </a:schemeClr>
                </a:solidFill>
              </a:rPr>
              <a:t>Contiene el esquema Ahorro – Inversión - Financiamiento definido en el Manual de Cierre de Ejercicio</a:t>
            </a:r>
          </a:p>
          <a:p>
            <a:r>
              <a:rPr lang="es-AR" sz="2000" dirty="0">
                <a:solidFill>
                  <a:schemeClr val="accent1">
                    <a:lumMod val="75000"/>
                  </a:schemeClr>
                </a:solidFill>
              </a:rPr>
              <a:t>La carga se realiza en las celdas editables.  </a:t>
            </a:r>
          </a:p>
          <a:p>
            <a:r>
              <a:rPr lang="es-AR" sz="2000" dirty="0">
                <a:solidFill>
                  <a:schemeClr val="accent1">
                    <a:lumMod val="75000"/>
                  </a:schemeClr>
                </a:solidFill>
              </a:rPr>
              <a:t>Las celdas no editables corresponden a cálculos automáticos del sistema o a los totales obtenidos por carga en las otras solapas</a:t>
            </a:r>
            <a:endParaRPr lang="es-AR" sz="2000" b="1" dirty="0">
              <a:solidFill>
                <a:schemeClr val="accent1">
                  <a:lumMod val="75000"/>
                </a:schemeClr>
              </a:solidFill>
            </a:endParaRPr>
          </a:p>
        </p:txBody>
      </p:sp>
    </p:spTree>
    <p:extLst>
      <p:ext uri="{BB962C8B-B14F-4D97-AF65-F5344CB8AC3E}">
        <p14:creationId xmlns:p14="http://schemas.microsoft.com/office/powerpoint/2010/main" val="3858648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4294967295"/>
          </p:nvPr>
        </p:nvSpPr>
        <p:spPr>
          <a:xfrm>
            <a:off x="0" y="1646238"/>
            <a:ext cx="8429625" cy="3781425"/>
          </a:xfrm>
          <a:prstGeom prst="rect">
            <a:avLst/>
          </a:prstGeom>
        </p:spPr>
        <p:txBody>
          <a:bodyPr>
            <a:noAutofit/>
          </a:bodyPr>
          <a:lstStyle/>
          <a:p>
            <a:pPr algn="just"/>
            <a:endParaRPr lang="es-AR" sz="2400" dirty="0">
              <a:solidFill>
                <a:schemeClr val="accent1">
                  <a:lumMod val="75000"/>
                </a:schemeClr>
              </a:solidFill>
            </a:endParaRPr>
          </a:p>
          <a:p>
            <a:pPr algn="just"/>
            <a:endParaRPr lang="es-AR" sz="2400" dirty="0">
              <a:solidFill>
                <a:schemeClr val="accent1">
                  <a:lumMod val="75000"/>
                </a:schemeClr>
              </a:solidFill>
            </a:endParaRPr>
          </a:p>
        </p:txBody>
      </p:sp>
      <p:sp>
        <p:nvSpPr>
          <p:cNvPr id="6" name="Rectangle 1"/>
          <p:cNvSpPr>
            <a:spLocks noChangeArrowheads="1"/>
          </p:cNvSpPr>
          <p:nvPr/>
        </p:nvSpPr>
        <p:spPr bwMode="auto">
          <a:xfrm>
            <a:off x="2185991" y="357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s-AR" altLang="es-AR" sz="1800">
              <a:latin typeface="Arial" pitchFamily="34" charset="0"/>
              <a:cs typeface="Arial" pitchFamily="34" charset="0"/>
            </a:endParaRPr>
          </a:p>
        </p:txBody>
      </p:sp>
      <p:sp>
        <p:nvSpPr>
          <p:cNvPr id="7" name="6 Rectángulo"/>
          <p:cNvSpPr/>
          <p:nvPr/>
        </p:nvSpPr>
        <p:spPr>
          <a:xfrm>
            <a:off x="766192" y="1196752"/>
            <a:ext cx="8373616" cy="4967707"/>
          </a:xfrm>
          <a:prstGeom prst="rect">
            <a:avLst/>
          </a:prstGeom>
        </p:spPr>
        <p:txBody>
          <a:bodyPr wrap="square">
            <a:spAutoFit/>
          </a:bodyPr>
          <a:lstStyle/>
          <a:p>
            <a:endParaRPr lang="es-AR" b="1" dirty="0">
              <a:solidFill>
                <a:schemeClr val="accent1">
                  <a:lumMod val="75000"/>
                </a:schemeClr>
              </a:solidFill>
            </a:endParaRPr>
          </a:p>
          <a:p>
            <a:r>
              <a:rPr lang="es-AR" b="1" dirty="0">
                <a:solidFill>
                  <a:schemeClr val="accent1">
                    <a:lumMod val="75000"/>
                  </a:schemeClr>
                </a:solidFill>
              </a:rPr>
              <a:t>Validaciones del Sistema</a:t>
            </a:r>
          </a:p>
          <a:p>
            <a:endParaRPr lang="es-AR" b="1" dirty="0">
              <a:solidFill>
                <a:schemeClr val="accent1">
                  <a:lumMod val="75000"/>
                </a:schemeClr>
              </a:solidFill>
            </a:endParaRPr>
          </a:p>
          <a:p>
            <a:r>
              <a:rPr lang="es-AR" b="1" dirty="0">
                <a:solidFill>
                  <a:schemeClr val="accent1">
                    <a:lumMod val="75000"/>
                  </a:schemeClr>
                </a:solidFill>
              </a:rPr>
              <a:t>No puede ser enviado si  la tabla de Datos Generales  está vacía.</a:t>
            </a:r>
          </a:p>
          <a:p>
            <a:endParaRPr lang="es-AR" dirty="0">
              <a:solidFill>
                <a:schemeClr val="accent1">
                  <a:lumMod val="75000"/>
                </a:schemeClr>
              </a:solidFill>
            </a:endParaRPr>
          </a:p>
          <a:p>
            <a:r>
              <a:rPr lang="es-AR" dirty="0">
                <a:solidFill>
                  <a:schemeClr val="accent1">
                    <a:lumMod val="75000"/>
                  </a:schemeClr>
                </a:solidFill>
              </a:rPr>
              <a:t>El sistema valida la consistencia del esquema AIF, controlando el siguiente cálculo: (Ingresos Corrientes + Ingresos de Capital + Fuentes Financieras) - (Gastos Corrientes + Gastos de capital + Aplicaciones Financieras) = 0 (CERO).</a:t>
            </a:r>
          </a:p>
          <a:p>
            <a:endParaRPr lang="es-AR" dirty="0">
              <a:solidFill>
                <a:schemeClr val="accent1">
                  <a:lumMod val="75000"/>
                </a:schemeClr>
              </a:solidFill>
            </a:endParaRPr>
          </a:p>
          <a:p>
            <a:r>
              <a:rPr lang="es-AR" dirty="0">
                <a:solidFill>
                  <a:schemeClr val="accent1">
                    <a:lumMod val="75000"/>
                  </a:schemeClr>
                </a:solidFill>
              </a:rPr>
              <a:t>El valor que se cargue para IRD en el AIF según la desagregación establecida debe coincidir con el total que se informó en la solapa IRD.</a:t>
            </a:r>
          </a:p>
          <a:p>
            <a:endParaRPr lang="es-AR" dirty="0">
              <a:solidFill>
                <a:schemeClr val="accent1">
                  <a:lumMod val="75000"/>
                </a:schemeClr>
              </a:solidFill>
            </a:endParaRPr>
          </a:p>
          <a:p>
            <a:r>
              <a:rPr lang="es-AR" dirty="0">
                <a:solidFill>
                  <a:schemeClr val="accent1">
                    <a:lumMod val="75000"/>
                  </a:schemeClr>
                </a:solidFill>
              </a:rPr>
              <a:t>En el caso que no se cumpla con alguna de las mencionadas validaciones, el formulario </a:t>
            </a:r>
            <a:r>
              <a:rPr lang="es-AR" b="1" i="1" dirty="0">
                <a:solidFill>
                  <a:schemeClr val="accent1">
                    <a:lumMod val="75000"/>
                  </a:schemeClr>
                </a:solidFill>
              </a:rPr>
              <a:t>no se podrá</a:t>
            </a:r>
            <a:r>
              <a:rPr lang="es-AR" dirty="0">
                <a:solidFill>
                  <a:schemeClr val="accent1">
                    <a:lumMod val="75000"/>
                  </a:schemeClr>
                </a:solidFill>
              </a:rPr>
              <a:t> enviar al OR.</a:t>
            </a:r>
            <a:endParaRPr lang="es-AR" b="1" dirty="0">
              <a:solidFill>
                <a:schemeClr val="accent1">
                  <a:lumMod val="75000"/>
                </a:schemeClr>
              </a:solidFill>
            </a:endParaRPr>
          </a:p>
        </p:txBody>
      </p:sp>
    </p:spTree>
    <p:extLst>
      <p:ext uri="{BB962C8B-B14F-4D97-AF65-F5344CB8AC3E}">
        <p14:creationId xmlns:p14="http://schemas.microsoft.com/office/powerpoint/2010/main" val="42536907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2405169"/>
            <a:ext cx="9906000" cy="541337"/>
          </a:xfrm>
          <a:prstGeom prst="rect">
            <a:avLst/>
          </a:prstGeom>
        </p:spPr>
        <p:txBody>
          <a:bodyPr/>
          <a:lstStyle/>
          <a:p>
            <a:r>
              <a:rPr lang="es-AR" sz="3200" b="1" dirty="0">
                <a:solidFill>
                  <a:srgbClr val="7030A0"/>
                </a:solidFill>
              </a:rPr>
              <a:t>Devengado</a:t>
            </a:r>
            <a:br>
              <a:rPr lang="es-AR" sz="3200" b="1" dirty="0">
                <a:solidFill>
                  <a:srgbClr val="7030A0"/>
                </a:solidFill>
              </a:rPr>
            </a:br>
            <a:br>
              <a:rPr lang="es-AR" sz="3200" b="1" dirty="0">
                <a:solidFill>
                  <a:srgbClr val="00B050"/>
                </a:solidFill>
              </a:rPr>
            </a:br>
            <a:br>
              <a:rPr lang="es-AR" sz="2400" b="1" dirty="0">
                <a:solidFill>
                  <a:schemeClr val="tx2">
                    <a:lumMod val="75000"/>
                  </a:schemeClr>
                </a:solidFill>
              </a:rPr>
            </a:br>
            <a:br>
              <a:rPr lang="es-AR" sz="1800" b="1" dirty="0">
                <a:solidFill>
                  <a:schemeClr val="tx2">
                    <a:lumMod val="75000"/>
                  </a:schemeClr>
                </a:solidFill>
              </a:rPr>
            </a:br>
            <a:br>
              <a:rPr lang="es-AR" sz="1800" b="1" dirty="0">
                <a:solidFill>
                  <a:schemeClr val="tx2">
                    <a:lumMod val="75000"/>
                  </a:schemeClr>
                </a:solidFill>
              </a:rPr>
            </a:br>
            <a:endParaRPr lang="es-AR" sz="1600" b="1" dirty="0">
              <a:solidFill>
                <a:schemeClr val="tx2">
                  <a:lumMod val="75000"/>
                </a:schemeClr>
              </a:solidFill>
            </a:endParaRPr>
          </a:p>
        </p:txBody>
      </p:sp>
      <p:sp>
        <p:nvSpPr>
          <p:cNvPr id="3" name="1 Título"/>
          <p:cNvSpPr txBox="1">
            <a:spLocks/>
          </p:cNvSpPr>
          <p:nvPr/>
        </p:nvSpPr>
        <p:spPr>
          <a:xfrm>
            <a:off x="0" y="1700808"/>
            <a:ext cx="9906000"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200" b="1" dirty="0">
                <a:solidFill>
                  <a:srgbClr val="0070C0"/>
                </a:solidFill>
              </a:rPr>
              <a:t>Registro de Transferencias</a:t>
            </a:r>
          </a:p>
        </p:txBody>
      </p:sp>
      <p:sp>
        <p:nvSpPr>
          <p:cNvPr id="4" name="3 Rectángulo"/>
          <p:cNvSpPr/>
          <p:nvPr/>
        </p:nvSpPr>
        <p:spPr>
          <a:xfrm>
            <a:off x="920552" y="3218200"/>
            <a:ext cx="8064896" cy="1938992"/>
          </a:xfrm>
          <a:prstGeom prst="rect">
            <a:avLst/>
          </a:prstGeom>
        </p:spPr>
        <p:txBody>
          <a:bodyPr wrap="square">
            <a:spAutoFit/>
          </a:bodyPr>
          <a:lstStyle/>
          <a:p>
            <a:pPr marL="285750" indent="-285750" algn="just">
              <a:buFont typeface="Arial" panose="020B0604020202020204" pitchFamily="34" charset="0"/>
              <a:buChar char="•"/>
            </a:pPr>
            <a:r>
              <a:rPr lang="es-AR" sz="2000" dirty="0">
                <a:solidFill>
                  <a:schemeClr val="tx2">
                    <a:lumMod val="75000"/>
                  </a:schemeClr>
                </a:solidFill>
              </a:rPr>
              <a:t>Permite consolidar y calcular el resultado del Sector Público Nacional no Financiero (eliminando operaciones entre las distintas entidades que abultan el resultado del </a:t>
            </a:r>
            <a:r>
              <a:rPr lang="es-AR" sz="2000" dirty="0" err="1">
                <a:solidFill>
                  <a:schemeClr val="tx2">
                    <a:lumMod val="75000"/>
                  </a:schemeClr>
                </a:solidFill>
              </a:rPr>
              <a:t>SPNnoF</a:t>
            </a:r>
            <a:r>
              <a:rPr lang="es-AR" sz="2000" dirty="0">
                <a:solidFill>
                  <a:schemeClr val="tx2">
                    <a:lumMod val="75000"/>
                  </a:schemeClr>
                </a:solidFill>
              </a:rPr>
              <a:t>)</a:t>
            </a:r>
          </a:p>
          <a:p>
            <a:pPr marL="285750" indent="-285750" algn="just">
              <a:buFont typeface="Arial" panose="020B0604020202020204" pitchFamily="34" charset="0"/>
              <a:buChar char="•"/>
            </a:pPr>
            <a:endParaRPr lang="es-AR" sz="2000" dirty="0">
              <a:solidFill>
                <a:schemeClr val="tx2">
                  <a:lumMod val="75000"/>
                </a:schemeClr>
              </a:solidFill>
            </a:endParaRPr>
          </a:p>
          <a:p>
            <a:pPr marL="285750" indent="-285750" algn="just">
              <a:buFont typeface="Arial" panose="020B0604020202020204" pitchFamily="34" charset="0"/>
              <a:buChar char="•"/>
            </a:pPr>
            <a:r>
              <a:rPr lang="es-AR" sz="2000" dirty="0">
                <a:solidFill>
                  <a:schemeClr val="tx2">
                    <a:lumMod val="75000"/>
                  </a:schemeClr>
                </a:solidFill>
              </a:rPr>
              <a:t>Posibilita resolver las sucesivas observaciones de AGN en cada auditoría sobre la Cuenta de Inversión respecto de las operaciones no eliminadas.</a:t>
            </a:r>
            <a:endParaRPr lang="es-AR" sz="2000" dirty="0"/>
          </a:p>
        </p:txBody>
      </p:sp>
    </p:spTree>
    <p:extLst>
      <p:ext uri="{BB962C8B-B14F-4D97-AF65-F5344CB8AC3E}">
        <p14:creationId xmlns:p14="http://schemas.microsoft.com/office/powerpoint/2010/main" val="1285121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1990109"/>
            <a:ext cx="9906000" cy="541337"/>
          </a:xfrm>
          <a:prstGeom prst="rect">
            <a:avLst/>
          </a:prstGeom>
        </p:spPr>
        <p:txBody>
          <a:bodyPr/>
          <a:lstStyle/>
          <a:p>
            <a:r>
              <a:rPr lang="es-AR" sz="3200" b="1" dirty="0">
                <a:solidFill>
                  <a:srgbClr val="7030A0"/>
                </a:solidFill>
              </a:rPr>
              <a:t>Carga en SIFEP</a:t>
            </a:r>
            <a:br>
              <a:rPr lang="es-AR" sz="3200" b="1" dirty="0">
                <a:solidFill>
                  <a:srgbClr val="7030A0"/>
                </a:solidFill>
              </a:rPr>
            </a:br>
            <a:br>
              <a:rPr lang="es-AR" sz="2400" b="1" dirty="0">
                <a:solidFill>
                  <a:srgbClr val="7030A0"/>
                </a:solidFill>
              </a:rPr>
            </a:br>
            <a:br>
              <a:rPr lang="es-AR" sz="1800" b="1" dirty="0">
                <a:solidFill>
                  <a:schemeClr val="tx2">
                    <a:lumMod val="75000"/>
                  </a:schemeClr>
                </a:solidFill>
              </a:rPr>
            </a:br>
            <a:br>
              <a:rPr lang="es-AR" sz="1800" b="1" dirty="0">
                <a:solidFill>
                  <a:schemeClr val="tx2">
                    <a:lumMod val="75000"/>
                  </a:schemeClr>
                </a:solidFill>
              </a:rPr>
            </a:br>
            <a:endParaRPr lang="es-AR" sz="1600" b="1" dirty="0">
              <a:solidFill>
                <a:schemeClr val="tx2">
                  <a:lumMod val="75000"/>
                </a:schemeClr>
              </a:solidFill>
            </a:endParaRPr>
          </a:p>
        </p:txBody>
      </p:sp>
      <p:sp>
        <p:nvSpPr>
          <p:cNvPr id="3" name="1 Título"/>
          <p:cNvSpPr txBox="1">
            <a:spLocks/>
          </p:cNvSpPr>
          <p:nvPr/>
        </p:nvSpPr>
        <p:spPr>
          <a:xfrm>
            <a:off x="704528" y="1377466"/>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200" b="1" dirty="0">
                <a:solidFill>
                  <a:srgbClr val="0070C0"/>
                </a:solidFill>
              </a:rPr>
              <a:t>Registro de Transferencias</a:t>
            </a:r>
          </a:p>
        </p:txBody>
      </p:sp>
      <p:sp>
        <p:nvSpPr>
          <p:cNvPr id="4" name="3 Rectángulo"/>
          <p:cNvSpPr/>
          <p:nvPr/>
        </p:nvSpPr>
        <p:spPr>
          <a:xfrm>
            <a:off x="920552" y="2748051"/>
            <a:ext cx="8064896" cy="707886"/>
          </a:xfrm>
          <a:prstGeom prst="rect">
            <a:avLst/>
          </a:prstGeom>
        </p:spPr>
        <p:txBody>
          <a:bodyPr wrap="square">
            <a:spAutoFit/>
          </a:bodyPr>
          <a:lstStyle/>
          <a:p>
            <a:pPr marL="285750" indent="-285750">
              <a:buFont typeface="Arial" panose="020B0604020202020204" pitchFamily="34" charset="0"/>
              <a:buChar char="•"/>
            </a:pPr>
            <a:r>
              <a:rPr lang="es-AR" sz="2000" b="1" dirty="0">
                <a:solidFill>
                  <a:schemeClr val="tx2">
                    <a:lumMod val="75000"/>
                  </a:schemeClr>
                </a:solidFill>
              </a:rPr>
              <a:t>Exponer en la línea correspondiente</a:t>
            </a:r>
          </a:p>
          <a:p>
            <a:pPr marL="285750" indent="-285750">
              <a:buFont typeface="Arial" panose="020B0604020202020204" pitchFamily="34" charset="0"/>
              <a:buChar char="•"/>
            </a:pPr>
            <a:endParaRPr lang="es-AR" sz="20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462" y="3356992"/>
            <a:ext cx="55530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53869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0" y="2010443"/>
            <a:ext cx="9906000" cy="541338"/>
          </a:xfrm>
          <a:prstGeom prst="rect">
            <a:avLst/>
          </a:prstGeom>
        </p:spPr>
        <p:txBody>
          <a:bodyPr/>
          <a:lstStyle/>
          <a:p>
            <a:r>
              <a:rPr lang="es-AR" sz="3200" b="1" dirty="0">
                <a:solidFill>
                  <a:srgbClr val="7030A0"/>
                </a:solidFill>
              </a:rPr>
              <a:t>Carga en SIFEP</a:t>
            </a:r>
            <a:br>
              <a:rPr lang="es-AR" sz="3200" b="1" dirty="0">
                <a:solidFill>
                  <a:srgbClr val="7030A0"/>
                </a:solidFill>
              </a:rPr>
            </a:br>
            <a:br>
              <a:rPr lang="es-AR" sz="2400" b="1" dirty="0">
                <a:solidFill>
                  <a:srgbClr val="7030A0"/>
                </a:solidFill>
              </a:rPr>
            </a:br>
            <a:br>
              <a:rPr lang="es-AR" sz="1800" b="1" dirty="0">
                <a:solidFill>
                  <a:schemeClr val="tx2">
                    <a:lumMod val="75000"/>
                  </a:schemeClr>
                </a:solidFill>
              </a:rPr>
            </a:br>
            <a:br>
              <a:rPr lang="es-AR" sz="1800" b="1" dirty="0">
                <a:solidFill>
                  <a:schemeClr val="tx2">
                    <a:lumMod val="75000"/>
                  </a:schemeClr>
                </a:solidFill>
              </a:rPr>
            </a:br>
            <a:endParaRPr lang="es-AR" sz="1600" b="1" dirty="0">
              <a:solidFill>
                <a:schemeClr val="tx2">
                  <a:lumMod val="75000"/>
                </a:schemeClr>
              </a:solidFill>
            </a:endParaRPr>
          </a:p>
        </p:txBody>
      </p:sp>
      <p:sp>
        <p:nvSpPr>
          <p:cNvPr id="3" name="1 Título"/>
          <p:cNvSpPr txBox="1">
            <a:spLocks/>
          </p:cNvSpPr>
          <p:nvPr/>
        </p:nvSpPr>
        <p:spPr>
          <a:xfrm>
            <a:off x="0" y="1358987"/>
            <a:ext cx="9906000"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200" b="1" dirty="0">
                <a:solidFill>
                  <a:srgbClr val="0070C0"/>
                </a:solidFill>
              </a:rPr>
              <a:t>Registro de Transferencias</a:t>
            </a:r>
          </a:p>
        </p:txBody>
      </p:sp>
      <p:sp>
        <p:nvSpPr>
          <p:cNvPr id="4" name="3 Rectángulo"/>
          <p:cNvSpPr/>
          <p:nvPr/>
        </p:nvSpPr>
        <p:spPr>
          <a:xfrm>
            <a:off x="920552" y="2852937"/>
            <a:ext cx="8064896" cy="1015663"/>
          </a:xfrm>
          <a:prstGeom prst="rect">
            <a:avLst/>
          </a:prstGeom>
        </p:spPr>
        <p:txBody>
          <a:bodyPr wrap="square">
            <a:spAutoFit/>
          </a:bodyPr>
          <a:lstStyle/>
          <a:p>
            <a:pPr marL="285750" indent="-285750">
              <a:buFont typeface="Arial" panose="020B0604020202020204" pitchFamily="34" charset="0"/>
              <a:buChar char="•"/>
            </a:pPr>
            <a:r>
              <a:rPr lang="es-AR" sz="2000" b="1" dirty="0">
                <a:solidFill>
                  <a:schemeClr val="tx2">
                    <a:lumMod val="75000"/>
                  </a:schemeClr>
                </a:solidFill>
              </a:rPr>
              <a:t>Indicar el mayor detalle posible en la Procedencia o Destino, si es mas de una entidad utilizar una línea por cada una de ellas. </a:t>
            </a:r>
          </a:p>
          <a:p>
            <a:pPr marL="285750" indent="-285750">
              <a:buFont typeface="Arial" panose="020B0604020202020204" pitchFamily="34" charset="0"/>
              <a:buChar char="•"/>
            </a:pPr>
            <a:endParaRPr lang="es-AR"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825" y="3645024"/>
            <a:ext cx="6610350"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lecha derecha"/>
          <p:cNvSpPr/>
          <p:nvPr/>
        </p:nvSpPr>
        <p:spPr>
          <a:xfrm>
            <a:off x="1280592" y="4869160"/>
            <a:ext cx="432048"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CuadroTexto"/>
          <p:cNvSpPr txBox="1"/>
          <p:nvPr/>
        </p:nvSpPr>
        <p:spPr>
          <a:xfrm>
            <a:off x="1712640" y="4808185"/>
            <a:ext cx="1440160" cy="253916"/>
          </a:xfrm>
          <a:prstGeom prst="rect">
            <a:avLst/>
          </a:prstGeom>
          <a:solidFill>
            <a:schemeClr val="tx2">
              <a:lumMod val="20000"/>
              <a:lumOff val="80000"/>
            </a:schemeClr>
          </a:solidFill>
        </p:spPr>
        <p:txBody>
          <a:bodyPr wrap="square" rtlCol="0">
            <a:spAutoFit/>
          </a:bodyPr>
          <a:lstStyle/>
          <a:p>
            <a:r>
              <a:rPr lang="es-AR" sz="1050" dirty="0" err="1"/>
              <a:t>Saf</a:t>
            </a:r>
            <a:r>
              <a:rPr lang="es-AR" sz="1050" dirty="0"/>
              <a:t> 356 – </a:t>
            </a:r>
            <a:r>
              <a:rPr lang="es-AR" sz="1050" dirty="0" err="1"/>
              <a:t>Oblig</a:t>
            </a:r>
            <a:r>
              <a:rPr lang="es-AR" sz="1050" dirty="0"/>
              <a:t> Tesoro</a:t>
            </a:r>
          </a:p>
        </p:txBody>
      </p:sp>
      <p:sp>
        <p:nvSpPr>
          <p:cNvPr id="9" name="8 CuadroTexto"/>
          <p:cNvSpPr txBox="1"/>
          <p:nvPr/>
        </p:nvSpPr>
        <p:spPr>
          <a:xfrm>
            <a:off x="1680295" y="5096218"/>
            <a:ext cx="1440160" cy="276999"/>
          </a:xfrm>
          <a:prstGeom prst="rect">
            <a:avLst/>
          </a:prstGeom>
          <a:solidFill>
            <a:schemeClr val="tx2">
              <a:lumMod val="20000"/>
              <a:lumOff val="80000"/>
            </a:schemeClr>
          </a:solidFill>
        </p:spPr>
        <p:txBody>
          <a:bodyPr wrap="square" rtlCol="0">
            <a:spAutoFit/>
          </a:bodyPr>
          <a:lstStyle/>
          <a:p>
            <a:r>
              <a:rPr lang="es-AR" sz="1200" dirty="0" err="1"/>
              <a:t>Saf</a:t>
            </a:r>
            <a:r>
              <a:rPr lang="es-AR" sz="1200" dirty="0"/>
              <a:t> 850- </a:t>
            </a:r>
            <a:r>
              <a:rPr lang="es-AR" sz="1200" dirty="0" err="1"/>
              <a:t>ANses</a:t>
            </a:r>
            <a:endParaRPr lang="es-AR" sz="1200" dirty="0"/>
          </a:p>
        </p:txBody>
      </p:sp>
      <p:sp>
        <p:nvSpPr>
          <p:cNvPr id="10" name="9 CuadroTexto"/>
          <p:cNvSpPr txBox="1"/>
          <p:nvPr/>
        </p:nvSpPr>
        <p:spPr>
          <a:xfrm>
            <a:off x="1712640" y="4808186"/>
            <a:ext cx="1440160" cy="276999"/>
          </a:xfrm>
          <a:prstGeom prst="rect">
            <a:avLst/>
          </a:prstGeom>
          <a:solidFill>
            <a:schemeClr val="tx2">
              <a:lumMod val="20000"/>
              <a:lumOff val="80000"/>
            </a:schemeClr>
          </a:solidFill>
        </p:spPr>
        <p:txBody>
          <a:bodyPr wrap="square" rtlCol="0">
            <a:spAutoFit/>
          </a:bodyPr>
          <a:lstStyle/>
          <a:p>
            <a:r>
              <a:rPr lang="es-AR" sz="1200" dirty="0" err="1"/>
              <a:t>Saf</a:t>
            </a:r>
            <a:r>
              <a:rPr lang="es-AR" sz="1200" dirty="0"/>
              <a:t> 356</a:t>
            </a:r>
          </a:p>
        </p:txBody>
      </p:sp>
      <p:sp>
        <p:nvSpPr>
          <p:cNvPr id="11" name="10 CuadroTexto"/>
          <p:cNvSpPr txBox="1"/>
          <p:nvPr/>
        </p:nvSpPr>
        <p:spPr>
          <a:xfrm>
            <a:off x="3224808" y="5096218"/>
            <a:ext cx="1440160" cy="276999"/>
          </a:xfrm>
          <a:prstGeom prst="rect">
            <a:avLst/>
          </a:prstGeom>
          <a:solidFill>
            <a:schemeClr val="tx2">
              <a:lumMod val="20000"/>
              <a:lumOff val="80000"/>
            </a:schemeClr>
          </a:solidFill>
        </p:spPr>
        <p:txBody>
          <a:bodyPr wrap="square" rtlCol="0">
            <a:spAutoFit/>
          </a:bodyPr>
          <a:lstStyle/>
          <a:p>
            <a:r>
              <a:rPr lang="es-AR" sz="1200" dirty="0"/>
              <a:t>15.000.000</a:t>
            </a:r>
          </a:p>
        </p:txBody>
      </p:sp>
      <p:sp>
        <p:nvSpPr>
          <p:cNvPr id="13" name="12 CuadroTexto"/>
          <p:cNvSpPr txBox="1"/>
          <p:nvPr/>
        </p:nvSpPr>
        <p:spPr>
          <a:xfrm>
            <a:off x="3224808" y="4797153"/>
            <a:ext cx="1440160" cy="276999"/>
          </a:xfrm>
          <a:prstGeom prst="rect">
            <a:avLst/>
          </a:prstGeom>
          <a:solidFill>
            <a:schemeClr val="tx2">
              <a:lumMod val="20000"/>
              <a:lumOff val="80000"/>
            </a:schemeClr>
          </a:solidFill>
        </p:spPr>
        <p:txBody>
          <a:bodyPr wrap="square" rtlCol="0">
            <a:spAutoFit/>
          </a:bodyPr>
          <a:lstStyle/>
          <a:p>
            <a:r>
              <a:rPr lang="es-AR" sz="1200" dirty="0"/>
              <a:t>10.000.000</a:t>
            </a:r>
          </a:p>
        </p:txBody>
      </p:sp>
    </p:spTree>
    <p:extLst>
      <p:ext uri="{BB962C8B-B14F-4D97-AF65-F5344CB8AC3E}">
        <p14:creationId xmlns:p14="http://schemas.microsoft.com/office/powerpoint/2010/main" val="377745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2185991" y="357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s-AR" altLang="es-AR" sz="1800">
              <a:latin typeface="Arial" pitchFamily="34" charset="0"/>
              <a:cs typeface="Arial" pitchFamily="34" charset="0"/>
            </a:endParaRPr>
          </a:p>
        </p:txBody>
      </p:sp>
      <p:sp>
        <p:nvSpPr>
          <p:cNvPr id="7" name="6 Rectángulo"/>
          <p:cNvSpPr/>
          <p:nvPr/>
        </p:nvSpPr>
        <p:spPr>
          <a:xfrm>
            <a:off x="776536" y="1396821"/>
            <a:ext cx="8136904" cy="4361963"/>
          </a:xfrm>
          <a:prstGeom prst="rect">
            <a:avLst/>
          </a:prstGeom>
        </p:spPr>
        <p:txBody>
          <a:bodyPr wrap="square">
            <a:spAutoFit/>
          </a:bodyPr>
          <a:lstStyle/>
          <a:p>
            <a:r>
              <a:rPr lang="es-AR" sz="2400" b="1" dirty="0">
                <a:solidFill>
                  <a:srgbClr val="00B050"/>
                </a:solidFill>
              </a:rPr>
              <a:t>Formulario Estados Contables</a:t>
            </a:r>
          </a:p>
          <a:p>
            <a:r>
              <a:rPr lang="es-AR" dirty="0">
                <a:solidFill>
                  <a:schemeClr val="accent1">
                    <a:lumMod val="75000"/>
                  </a:schemeClr>
                </a:solidFill>
              </a:rPr>
              <a:t>Se debe informar a modo de resumen el detalle que se muestra en la pantalla, tanto para el ejercicio que se cierra como para el año anterior. </a:t>
            </a:r>
          </a:p>
          <a:p>
            <a:br>
              <a:rPr lang="es-AR" dirty="0">
                <a:solidFill>
                  <a:schemeClr val="accent1">
                    <a:lumMod val="75000"/>
                  </a:schemeClr>
                </a:solidFill>
              </a:rPr>
            </a:br>
            <a:r>
              <a:rPr lang="es-AR" dirty="0">
                <a:solidFill>
                  <a:schemeClr val="accent1">
                    <a:lumMod val="75000"/>
                  </a:schemeClr>
                </a:solidFill>
              </a:rPr>
              <a:t>Además se debe adjuntar : </a:t>
            </a:r>
          </a:p>
          <a:p>
            <a:pPr marL="342900" indent="-342900">
              <a:buFont typeface="Arial" panose="020B0604020202020204" pitchFamily="34" charset="0"/>
              <a:buChar char="•"/>
            </a:pPr>
            <a:r>
              <a:rPr lang="es-AR" dirty="0">
                <a:solidFill>
                  <a:schemeClr val="accent1">
                    <a:lumMod val="75000"/>
                  </a:schemeClr>
                </a:solidFill>
              </a:rPr>
              <a:t>Balance General comparativo con el ejercicio anterior</a:t>
            </a:r>
          </a:p>
          <a:p>
            <a:pPr marL="342900" indent="-342900">
              <a:buFont typeface="Arial" panose="020B0604020202020204" pitchFamily="34" charset="0"/>
              <a:buChar char="•"/>
            </a:pPr>
            <a:r>
              <a:rPr lang="es-AR" dirty="0">
                <a:solidFill>
                  <a:schemeClr val="accent1">
                    <a:lumMod val="75000"/>
                  </a:schemeClr>
                </a:solidFill>
              </a:rPr>
              <a:t>Estado de Resultados</a:t>
            </a:r>
          </a:p>
          <a:p>
            <a:pPr marL="342900" indent="-342900">
              <a:buFont typeface="Arial" panose="020B0604020202020204" pitchFamily="34" charset="0"/>
              <a:buChar char="•"/>
            </a:pPr>
            <a:r>
              <a:rPr lang="es-AR" dirty="0">
                <a:solidFill>
                  <a:schemeClr val="accent1">
                    <a:lumMod val="75000"/>
                  </a:schemeClr>
                </a:solidFill>
              </a:rPr>
              <a:t>Estado de Evolución del Patrimonio Neto</a:t>
            </a:r>
          </a:p>
          <a:p>
            <a:pPr marL="342900" indent="-342900">
              <a:buFont typeface="Arial" panose="020B0604020202020204" pitchFamily="34" charset="0"/>
              <a:buChar char="•"/>
            </a:pPr>
            <a:r>
              <a:rPr lang="es-AR" dirty="0">
                <a:solidFill>
                  <a:schemeClr val="accent1">
                    <a:lumMod val="75000"/>
                  </a:schemeClr>
                </a:solidFill>
              </a:rPr>
              <a:t>Estado de Origen y Aplicación de Fondos</a:t>
            </a:r>
          </a:p>
          <a:p>
            <a:pPr marL="342900" indent="-342900">
              <a:buFont typeface="Arial" panose="020B0604020202020204" pitchFamily="34" charset="0"/>
              <a:buChar char="•"/>
            </a:pPr>
            <a:r>
              <a:rPr lang="es-AR" dirty="0">
                <a:solidFill>
                  <a:schemeClr val="accent1">
                    <a:lumMod val="75000"/>
                  </a:schemeClr>
                </a:solidFill>
              </a:rPr>
              <a:t>Cuadro 6</a:t>
            </a:r>
          </a:p>
          <a:p>
            <a:pPr marL="342900" indent="-342900">
              <a:buFont typeface="Arial" panose="020B0604020202020204" pitchFamily="34" charset="0"/>
              <a:buChar char="•"/>
            </a:pPr>
            <a:r>
              <a:rPr lang="es-AR" dirty="0">
                <a:solidFill>
                  <a:schemeClr val="accent1">
                    <a:lumMod val="75000"/>
                  </a:schemeClr>
                </a:solidFill>
              </a:rPr>
              <a:t>Anexos </a:t>
            </a:r>
          </a:p>
          <a:p>
            <a:pPr marL="342900" indent="-342900">
              <a:buFont typeface="Arial" panose="020B0604020202020204" pitchFamily="34" charset="0"/>
              <a:buChar char="•"/>
            </a:pPr>
            <a:r>
              <a:rPr lang="es-AR" dirty="0">
                <a:solidFill>
                  <a:schemeClr val="accent1">
                    <a:lumMod val="75000"/>
                  </a:schemeClr>
                </a:solidFill>
              </a:rPr>
              <a:t>Memorias</a:t>
            </a:r>
          </a:p>
          <a:p>
            <a:pPr marL="342900" indent="-342900">
              <a:buFont typeface="Arial" panose="020B0604020202020204" pitchFamily="34" charset="0"/>
              <a:buChar char="•"/>
            </a:pPr>
            <a:r>
              <a:rPr lang="es-AR" dirty="0">
                <a:solidFill>
                  <a:schemeClr val="accent1">
                    <a:lumMod val="75000"/>
                  </a:schemeClr>
                </a:solidFill>
              </a:rPr>
              <a:t>Notas </a:t>
            </a:r>
          </a:p>
        </p:txBody>
      </p:sp>
    </p:spTree>
    <p:extLst>
      <p:ext uri="{BB962C8B-B14F-4D97-AF65-F5344CB8AC3E}">
        <p14:creationId xmlns:p14="http://schemas.microsoft.com/office/powerpoint/2010/main" val="3858648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2161350"/>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3200" b="1" dirty="0">
                <a:solidFill>
                  <a:srgbClr val="FF0000"/>
                </a:solidFill>
              </a:rPr>
              <a:t>Importante. Informar en SIFEP</a:t>
            </a:r>
          </a:p>
        </p:txBody>
      </p:sp>
      <p:sp>
        <p:nvSpPr>
          <p:cNvPr id="4" name="3 Rectángulo"/>
          <p:cNvSpPr/>
          <p:nvPr/>
        </p:nvSpPr>
        <p:spPr>
          <a:xfrm>
            <a:off x="1424608" y="2899970"/>
            <a:ext cx="7128792" cy="2185214"/>
          </a:xfrm>
          <a:prstGeom prst="rect">
            <a:avLst/>
          </a:prstGeom>
        </p:spPr>
        <p:txBody>
          <a:bodyPr wrap="square">
            <a:spAutoFit/>
          </a:bodyPr>
          <a:lstStyle/>
          <a:p>
            <a:pPr marL="342900" indent="-342900">
              <a:buFont typeface="Arial" panose="020B0604020202020204" pitchFamily="34" charset="0"/>
              <a:buChar char="•"/>
            </a:pPr>
            <a:r>
              <a:rPr lang="es-AR" sz="2400" dirty="0">
                <a:solidFill>
                  <a:schemeClr val="accent1">
                    <a:lumMod val="75000"/>
                  </a:schemeClr>
                </a:solidFill>
              </a:rPr>
              <a:t>Información sobre últimos Estados Contables Auditados por AGN</a:t>
            </a:r>
          </a:p>
          <a:p>
            <a:pPr marL="342900" indent="-342900">
              <a:buFont typeface="Arial" panose="020B0604020202020204" pitchFamily="34" charset="0"/>
              <a:buChar char="•"/>
            </a:pPr>
            <a:endParaRPr lang="es-AR" sz="2400" dirty="0">
              <a:solidFill>
                <a:schemeClr val="accent1">
                  <a:lumMod val="75000"/>
                </a:schemeClr>
              </a:solidFill>
            </a:endParaRPr>
          </a:p>
          <a:p>
            <a:pPr marL="342900" indent="-342900">
              <a:buFont typeface="Arial" panose="020B0604020202020204" pitchFamily="34" charset="0"/>
              <a:buChar char="•"/>
            </a:pPr>
            <a:r>
              <a:rPr lang="es-AR" sz="2400" dirty="0">
                <a:solidFill>
                  <a:schemeClr val="accent1">
                    <a:lumMod val="75000"/>
                  </a:schemeClr>
                </a:solidFill>
              </a:rPr>
              <a:t>Integración Patrimonial</a:t>
            </a:r>
            <a:br>
              <a:rPr lang="es-AR" sz="2400" b="1" dirty="0"/>
            </a:br>
            <a:br>
              <a:rPr lang="es-AR" sz="2400" b="1" dirty="0">
                <a:solidFill>
                  <a:schemeClr val="accent1">
                    <a:lumMod val="75000"/>
                  </a:schemeClr>
                </a:solidFill>
              </a:rPr>
            </a:br>
            <a:endParaRPr lang="es-AR" sz="1600" b="1" dirty="0">
              <a:solidFill>
                <a:schemeClr val="accent1">
                  <a:lumMod val="75000"/>
                </a:schemeClr>
              </a:solidFill>
            </a:endParaRPr>
          </a:p>
        </p:txBody>
      </p:sp>
    </p:spTree>
    <p:extLst>
      <p:ext uri="{BB962C8B-B14F-4D97-AF65-F5344CB8AC3E}">
        <p14:creationId xmlns:p14="http://schemas.microsoft.com/office/powerpoint/2010/main" val="33828135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1945326"/>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sz="3200" b="1" dirty="0">
              <a:solidFill>
                <a:srgbClr val="FF0000"/>
              </a:solidFill>
            </a:endParaRPr>
          </a:p>
        </p:txBody>
      </p:sp>
      <p:sp>
        <p:nvSpPr>
          <p:cNvPr id="4" name="3 Rectángulo"/>
          <p:cNvSpPr/>
          <p:nvPr/>
        </p:nvSpPr>
        <p:spPr>
          <a:xfrm>
            <a:off x="920552" y="1720840"/>
            <a:ext cx="8568952" cy="3416320"/>
          </a:xfrm>
          <a:prstGeom prst="rect">
            <a:avLst/>
          </a:prstGeom>
        </p:spPr>
        <p:txBody>
          <a:bodyPr wrap="square">
            <a:spAutoFit/>
          </a:bodyPr>
          <a:lstStyle/>
          <a:p>
            <a:pPr algn="ctr"/>
            <a:r>
              <a:rPr lang="es-AR" sz="3200" b="1" dirty="0">
                <a:solidFill>
                  <a:srgbClr val="00B050"/>
                </a:solidFill>
              </a:rPr>
              <a:t>Información sobre últimos Estados Contables</a:t>
            </a:r>
            <a:br>
              <a:rPr lang="es-AR" sz="3200" b="1" dirty="0">
                <a:solidFill>
                  <a:srgbClr val="00B050"/>
                </a:solidFill>
              </a:rPr>
            </a:br>
            <a:r>
              <a:rPr lang="es-AR" sz="3200" b="1" dirty="0">
                <a:solidFill>
                  <a:srgbClr val="00B050"/>
                </a:solidFill>
              </a:rPr>
              <a:t> Auditados por AGN</a:t>
            </a:r>
          </a:p>
          <a:p>
            <a:pPr algn="just"/>
            <a:br>
              <a:rPr lang="es-AR" sz="1600" b="1" dirty="0">
                <a:solidFill>
                  <a:schemeClr val="accent1">
                    <a:lumMod val="75000"/>
                  </a:schemeClr>
                </a:solidFill>
              </a:rPr>
            </a:br>
            <a:r>
              <a:rPr lang="es-AR" sz="2000" dirty="0">
                <a:solidFill>
                  <a:schemeClr val="accent1">
                    <a:lumMod val="75000"/>
                  </a:schemeClr>
                </a:solidFill>
              </a:rPr>
              <a:t>Si la entidad cuenta con EECC auditados por AGN, el usuario debe cargar los campos </a:t>
            </a:r>
            <a:r>
              <a:rPr lang="es-AR" sz="2000" b="1" dirty="0">
                <a:solidFill>
                  <a:schemeClr val="accent1">
                    <a:lumMod val="75000"/>
                  </a:schemeClr>
                </a:solidFill>
              </a:rPr>
              <a:t>Dictamen, Fecha Dictamen</a:t>
            </a:r>
            <a:r>
              <a:rPr lang="es-AR" sz="2000" dirty="0">
                <a:solidFill>
                  <a:schemeClr val="accent1">
                    <a:lumMod val="75000"/>
                  </a:schemeClr>
                </a:solidFill>
              </a:rPr>
              <a:t> e indicar que </a:t>
            </a:r>
            <a:r>
              <a:rPr lang="es-AR" sz="2000" b="1" dirty="0">
                <a:solidFill>
                  <a:schemeClr val="accent1">
                    <a:lumMod val="75000"/>
                  </a:schemeClr>
                </a:solidFill>
              </a:rPr>
              <a:t>SI</a:t>
            </a:r>
            <a:r>
              <a:rPr lang="es-AR" sz="2000" dirty="0">
                <a:solidFill>
                  <a:schemeClr val="accent1">
                    <a:lumMod val="75000"/>
                  </a:schemeClr>
                </a:solidFill>
              </a:rPr>
              <a:t> cuenta con EECC Auditados </a:t>
            </a:r>
            <a:r>
              <a:rPr lang="es-AR" sz="2000" b="1" dirty="0">
                <a:solidFill>
                  <a:schemeClr val="accent1">
                    <a:lumMod val="75000"/>
                  </a:schemeClr>
                </a:solidFill>
              </a:rPr>
              <a:t>en el campo correspondiente</a:t>
            </a:r>
            <a:r>
              <a:rPr lang="es-AR" sz="2000" dirty="0">
                <a:solidFill>
                  <a:schemeClr val="accent1">
                    <a:lumMod val="75000"/>
                  </a:schemeClr>
                </a:solidFill>
              </a:rPr>
              <a:t>. </a:t>
            </a:r>
          </a:p>
          <a:p>
            <a:endParaRPr lang="es-AR" sz="2000" dirty="0">
              <a:solidFill>
                <a:schemeClr val="accent1">
                  <a:lumMod val="75000"/>
                </a:schemeClr>
              </a:solidFill>
            </a:endParaRPr>
          </a:p>
          <a:p>
            <a:pPr algn="just"/>
            <a:r>
              <a:rPr lang="es-AR" sz="2000" b="1" dirty="0">
                <a:solidFill>
                  <a:schemeClr val="accent1">
                    <a:lumMod val="75000"/>
                  </a:schemeClr>
                </a:solidFill>
              </a:rPr>
              <a:t>En caso contrario</a:t>
            </a:r>
            <a:r>
              <a:rPr lang="es-AR" sz="2000" dirty="0">
                <a:solidFill>
                  <a:schemeClr val="accent1">
                    <a:lumMod val="75000"/>
                  </a:schemeClr>
                </a:solidFill>
              </a:rPr>
              <a:t>, solo deberá indicar que </a:t>
            </a:r>
            <a:r>
              <a:rPr lang="es-AR" sz="2000" b="1" dirty="0">
                <a:solidFill>
                  <a:schemeClr val="accent1">
                    <a:lumMod val="75000"/>
                  </a:schemeClr>
                </a:solidFill>
              </a:rPr>
              <a:t>NO cuenta con EECC Auditados </a:t>
            </a:r>
            <a:r>
              <a:rPr lang="es-AR" sz="2000" dirty="0">
                <a:solidFill>
                  <a:schemeClr val="accent1">
                    <a:lumMod val="75000"/>
                  </a:schemeClr>
                </a:solidFill>
              </a:rPr>
              <a:t>en el campo correspondiente. </a:t>
            </a:r>
          </a:p>
          <a:p>
            <a:endParaRPr lang="es-AR" sz="1600" b="1" dirty="0">
              <a:solidFill>
                <a:schemeClr val="accent1">
                  <a:lumMod val="75000"/>
                </a:schemeClr>
              </a:solidFill>
            </a:endParaRPr>
          </a:p>
        </p:txBody>
      </p:sp>
    </p:spTree>
    <p:extLst>
      <p:ext uri="{BB962C8B-B14F-4D97-AF65-F5344CB8AC3E}">
        <p14:creationId xmlns:p14="http://schemas.microsoft.com/office/powerpoint/2010/main" val="276236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16496" y="1595152"/>
            <a:ext cx="8851617" cy="3820148"/>
          </a:xfrm>
          <a:prstGeom prst="rect">
            <a:avLst/>
          </a:prstGeom>
        </p:spPr>
        <p:txBody>
          <a:bodyPr wrap="square">
            <a:spAutoFit/>
          </a:bodyPr>
          <a:lstStyle/>
          <a:p>
            <a:pPr algn="ctr"/>
            <a:r>
              <a:rPr lang="es-AR" sz="3600" b="1" dirty="0">
                <a:solidFill>
                  <a:srgbClr val="00B050"/>
                </a:solidFill>
              </a:rPr>
              <a:t>Información sobre últimos Estados Contables Auditados por AGN</a:t>
            </a:r>
          </a:p>
          <a:p>
            <a:pPr algn="ctr"/>
            <a:br>
              <a:rPr lang="es-AR" b="1" dirty="0">
                <a:solidFill>
                  <a:srgbClr val="00B050"/>
                </a:solidFill>
              </a:rPr>
            </a:br>
            <a:endParaRPr lang="es-AR" b="1" dirty="0">
              <a:solidFill>
                <a:srgbClr val="00B050"/>
              </a:solidFill>
            </a:endParaRPr>
          </a:p>
          <a:p>
            <a:endParaRPr lang="es-AR" sz="1600" b="1" dirty="0">
              <a:solidFill>
                <a:schemeClr val="accent1">
                  <a:lumMod val="75000"/>
                </a:schemeClr>
              </a:solidFill>
            </a:endParaRPr>
          </a:p>
          <a:p>
            <a:endParaRPr lang="es-AR" sz="1600" b="1" dirty="0">
              <a:solidFill>
                <a:schemeClr val="accent1">
                  <a:lumMod val="75000"/>
                </a:schemeClr>
              </a:solidFill>
            </a:endParaRPr>
          </a:p>
          <a:p>
            <a:endParaRPr lang="es-AR" sz="1600" b="1" dirty="0">
              <a:solidFill>
                <a:schemeClr val="accent1">
                  <a:lumMod val="75000"/>
                </a:schemeClr>
              </a:solidFill>
            </a:endParaRPr>
          </a:p>
          <a:p>
            <a:endParaRPr lang="es-AR" sz="1600" b="1" dirty="0">
              <a:solidFill>
                <a:schemeClr val="accent1">
                  <a:lumMod val="75000"/>
                </a:schemeClr>
              </a:solidFill>
            </a:endParaRPr>
          </a:p>
          <a:p>
            <a:endParaRPr lang="es-AR" sz="1600" b="1" dirty="0">
              <a:solidFill>
                <a:schemeClr val="accent1">
                  <a:lumMod val="75000"/>
                </a:schemeClr>
              </a:solidFill>
            </a:endParaRPr>
          </a:p>
          <a:p>
            <a:endParaRPr lang="es-AR" sz="1600" b="1" dirty="0">
              <a:solidFill>
                <a:schemeClr val="accent1">
                  <a:lumMod val="75000"/>
                </a:schemeClr>
              </a:solidFill>
            </a:endParaRPr>
          </a:p>
          <a:p>
            <a:br>
              <a:rPr lang="es-AR" sz="1600" b="1" dirty="0">
                <a:solidFill>
                  <a:schemeClr val="accent1">
                    <a:lumMod val="75000"/>
                  </a:schemeClr>
                </a:solidFill>
              </a:rPr>
            </a:br>
            <a:endParaRPr lang="es-AR" sz="1600" b="1" dirty="0">
              <a:solidFill>
                <a:schemeClr val="accent1">
                  <a:lumMod val="75000"/>
                </a:schemeClr>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709" y="3140968"/>
            <a:ext cx="8410575"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5268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1844824"/>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sz="3200" b="1" dirty="0">
              <a:solidFill>
                <a:srgbClr val="FF0000"/>
              </a:solidFill>
            </a:endParaRPr>
          </a:p>
        </p:txBody>
      </p:sp>
      <p:sp>
        <p:nvSpPr>
          <p:cNvPr id="4" name="3 Rectángulo"/>
          <p:cNvSpPr/>
          <p:nvPr/>
        </p:nvSpPr>
        <p:spPr>
          <a:xfrm>
            <a:off x="992560" y="2276872"/>
            <a:ext cx="7776864" cy="3724096"/>
          </a:xfrm>
          <a:prstGeom prst="rect">
            <a:avLst/>
          </a:prstGeom>
        </p:spPr>
        <p:txBody>
          <a:bodyPr wrap="square">
            <a:spAutoFit/>
          </a:bodyPr>
          <a:lstStyle/>
          <a:p>
            <a:pPr algn="ctr"/>
            <a:r>
              <a:rPr lang="es-AR" sz="3200" b="1" dirty="0">
                <a:solidFill>
                  <a:srgbClr val="00B050"/>
                </a:solidFill>
              </a:rPr>
              <a:t>Información sobre últimos Estados Contables</a:t>
            </a:r>
            <a:br>
              <a:rPr lang="es-AR" sz="3200" b="1" dirty="0">
                <a:solidFill>
                  <a:srgbClr val="00B050"/>
                </a:solidFill>
              </a:rPr>
            </a:br>
            <a:r>
              <a:rPr lang="es-AR" sz="3200" b="1" dirty="0">
                <a:solidFill>
                  <a:srgbClr val="00B050"/>
                </a:solidFill>
              </a:rPr>
              <a:t> Auditados por AGN</a:t>
            </a:r>
            <a:br>
              <a:rPr lang="es-AR" sz="3200" b="1" dirty="0"/>
            </a:br>
            <a:endParaRPr lang="es-AR" sz="3200" b="1" dirty="0"/>
          </a:p>
          <a:p>
            <a:r>
              <a:rPr lang="es-AR" sz="2000" b="1" dirty="0">
                <a:solidFill>
                  <a:schemeClr val="accent1">
                    <a:lumMod val="75000"/>
                  </a:schemeClr>
                </a:solidFill>
              </a:rPr>
              <a:t>Validaciones: </a:t>
            </a:r>
            <a:br>
              <a:rPr lang="es-AR" sz="2000" b="1" dirty="0">
                <a:solidFill>
                  <a:schemeClr val="accent1">
                    <a:lumMod val="75000"/>
                  </a:schemeClr>
                </a:solidFill>
              </a:rPr>
            </a:br>
            <a:r>
              <a:rPr lang="es-AR" sz="2000" dirty="0">
                <a:solidFill>
                  <a:schemeClr val="accent1">
                    <a:lumMod val="75000"/>
                  </a:schemeClr>
                </a:solidFill>
              </a:rPr>
              <a:t>El campo Fecha de Dictamen no puede ser mayor que la fecha del día de carga. </a:t>
            </a:r>
          </a:p>
          <a:p>
            <a:pPr algn="ctr"/>
            <a:br>
              <a:rPr lang="es-AR" sz="2000" dirty="0">
                <a:solidFill>
                  <a:schemeClr val="accent1">
                    <a:lumMod val="75000"/>
                  </a:schemeClr>
                </a:solidFill>
              </a:rPr>
            </a:br>
            <a:r>
              <a:rPr lang="es-AR" sz="2000" b="1" dirty="0">
                <a:solidFill>
                  <a:schemeClr val="accent1">
                    <a:lumMod val="75000"/>
                  </a:schemeClr>
                </a:solidFill>
              </a:rPr>
              <a:t>Al momento de enviar el formulario de EECC a la CGN, el sistema verificará si la entidad ha cargado información sobre sus EECC Auditados para el ejercicio.</a:t>
            </a:r>
          </a:p>
        </p:txBody>
      </p:sp>
    </p:spTree>
    <p:extLst>
      <p:ext uri="{BB962C8B-B14F-4D97-AF65-F5344CB8AC3E}">
        <p14:creationId xmlns:p14="http://schemas.microsoft.com/office/powerpoint/2010/main" val="3543742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93B5872-4A3C-EFF7-D3B2-7D8E5B3896DB}"/>
              </a:ext>
            </a:extLst>
          </p:cNvPr>
          <p:cNvSpPr txBox="1">
            <a:spLocks/>
          </p:cNvSpPr>
          <p:nvPr/>
        </p:nvSpPr>
        <p:spPr>
          <a:xfrm>
            <a:off x="0" y="1844675"/>
            <a:ext cx="9905999" cy="692150"/>
          </a:xfrm>
          <a:prstGeom prst="rect">
            <a:avLst/>
          </a:prstGeom>
        </p:spPr>
        <p:txBody>
          <a:bodyPr>
            <a:normAutofit/>
          </a:bodyPr>
          <a:lstStyle>
            <a:lvl1pPr algn="ctr" defTabSz="571478" rtl="0" eaLnBrk="1" latinLnBrk="0" hangingPunct="1">
              <a:spcBef>
                <a:spcPct val="0"/>
              </a:spcBef>
              <a:buNone/>
              <a:defRPr sz="2750" kern="1200">
                <a:solidFill>
                  <a:schemeClr val="tx1"/>
                </a:solidFill>
                <a:latin typeface="+mj-lt"/>
                <a:ea typeface="+mj-ea"/>
                <a:cs typeface="+mj-cs"/>
              </a:defRPr>
            </a:lvl1pPr>
          </a:lstStyle>
          <a:p>
            <a:r>
              <a:rPr lang="es-AR" sz="3200" b="1" dirty="0">
                <a:solidFill>
                  <a:schemeClr val="accent1">
                    <a:lumMod val="75000"/>
                  </a:schemeClr>
                </a:solidFill>
              </a:rPr>
              <a:t>Marco Normativo</a:t>
            </a:r>
            <a:endParaRPr lang="es-AR" sz="4400" b="1" dirty="0">
              <a:solidFill>
                <a:schemeClr val="accent1">
                  <a:lumMod val="75000"/>
                </a:schemeClr>
              </a:solidFill>
            </a:endParaRPr>
          </a:p>
        </p:txBody>
      </p:sp>
      <p:sp>
        <p:nvSpPr>
          <p:cNvPr id="5" name="1 Título">
            <a:extLst>
              <a:ext uri="{FF2B5EF4-FFF2-40B4-BE49-F238E27FC236}">
                <a16:creationId xmlns:a16="http://schemas.microsoft.com/office/drawing/2014/main" id="{263F0225-CE74-37AC-3954-3D0C4A2BE718}"/>
              </a:ext>
            </a:extLst>
          </p:cNvPr>
          <p:cNvSpPr txBox="1">
            <a:spLocks/>
          </p:cNvSpPr>
          <p:nvPr/>
        </p:nvSpPr>
        <p:spPr>
          <a:xfrm>
            <a:off x="848544" y="3284985"/>
            <a:ext cx="8640960" cy="691753"/>
          </a:xfrm>
          <a:prstGeom prst="rect">
            <a:avLst/>
          </a:prstGeom>
        </p:spPr>
        <p:txBody>
          <a:bodyPr vert="horz" lIns="91440" tIns="45720" rIns="91440" bIns="45720" rtlCol="0" anchor="ctr">
            <a:noAutofit/>
          </a:bodyPr>
          <a:lstStyle/>
          <a:p>
            <a:pPr algn="ctr">
              <a:spcBef>
                <a:spcPct val="0"/>
              </a:spcBef>
              <a:defRPr/>
            </a:pPr>
            <a:endParaRPr lang="es-AR" sz="2400" b="1" dirty="0">
              <a:solidFill>
                <a:schemeClr val="accent1">
                  <a:lumMod val="75000"/>
                </a:schemeClr>
              </a:solidFill>
              <a:latin typeface="+mj-lt"/>
              <a:ea typeface="+mj-ea"/>
              <a:cs typeface="+mj-cs"/>
            </a:endParaRPr>
          </a:p>
          <a:p>
            <a:pPr algn="ctr">
              <a:spcBef>
                <a:spcPct val="0"/>
              </a:spcBef>
              <a:defRPr/>
            </a:pPr>
            <a:endParaRPr lang="es-AR" sz="2400" b="1" dirty="0">
              <a:solidFill>
                <a:schemeClr val="accent1">
                  <a:lumMod val="75000"/>
                </a:schemeClr>
              </a:solidFill>
              <a:latin typeface="+mj-lt"/>
              <a:ea typeface="+mj-ea"/>
              <a:cs typeface="+mj-cs"/>
            </a:endParaRPr>
          </a:p>
          <a:p>
            <a:pPr>
              <a:spcBef>
                <a:spcPct val="0"/>
              </a:spcBef>
              <a:buFont typeface="Arial" pitchFamily="34" charset="0"/>
              <a:buChar char="•"/>
              <a:defRPr/>
            </a:pPr>
            <a:r>
              <a:rPr lang="es-AR" sz="2400" b="1" dirty="0">
                <a:solidFill>
                  <a:schemeClr val="accent1">
                    <a:lumMod val="75000"/>
                  </a:schemeClr>
                </a:solidFill>
                <a:latin typeface="+mj-lt"/>
                <a:ea typeface="+mj-ea"/>
                <a:cs typeface="+mj-cs"/>
              </a:rPr>
              <a:t>Resolución de cierre de ejercicio:   </a:t>
            </a:r>
            <a:r>
              <a:rPr lang="es-AR" sz="2400" dirty="0">
                <a:solidFill>
                  <a:schemeClr val="accent1">
                    <a:lumMod val="75000"/>
                  </a:schemeClr>
                </a:solidFill>
                <a:latin typeface="+mj-lt"/>
                <a:ea typeface="+mj-ea"/>
                <a:cs typeface="+mj-cs"/>
              </a:rPr>
              <a:t>RESOL- 2024-129-APN-SH#MEC   </a:t>
            </a:r>
          </a:p>
          <a:p>
            <a:pPr>
              <a:spcBef>
                <a:spcPct val="0"/>
              </a:spcBef>
              <a:buFont typeface="Arial" pitchFamily="34" charset="0"/>
              <a:buChar char="•"/>
              <a:defRPr/>
            </a:pPr>
            <a:endParaRPr lang="es-AR" sz="2400" b="1" dirty="0">
              <a:solidFill>
                <a:schemeClr val="accent1">
                  <a:lumMod val="75000"/>
                </a:schemeClr>
              </a:solidFill>
              <a:latin typeface="+mj-lt"/>
              <a:ea typeface="+mj-ea"/>
              <a:cs typeface="+mj-cs"/>
            </a:endParaRPr>
          </a:p>
          <a:p>
            <a:pPr lvl="0">
              <a:spcBef>
                <a:spcPct val="0"/>
              </a:spcBef>
              <a:buFont typeface="Arial" pitchFamily="34" charset="0"/>
              <a:buChar char="•"/>
              <a:defRPr/>
            </a:pPr>
            <a:r>
              <a:rPr lang="es-AR" sz="2400" b="1" dirty="0">
                <a:solidFill>
                  <a:schemeClr val="accent1">
                    <a:lumMod val="75000"/>
                  </a:schemeClr>
                </a:solidFill>
                <a:latin typeface="+mj-lt"/>
                <a:ea typeface="+mj-ea"/>
                <a:cs typeface="+mj-cs"/>
              </a:rPr>
              <a:t>Manual de Cierre de Ejercicio: </a:t>
            </a:r>
            <a:r>
              <a:rPr lang="es-AR" sz="2400" dirty="0">
                <a:solidFill>
                  <a:schemeClr val="accent1">
                    <a:lumMod val="75000"/>
                  </a:schemeClr>
                </a:solidFill>
                <a:latin typeface="+mj-lt"/>
                <a:ea typeface="+mj-ea"/>
                <a:cs typeface="+mj-cs"/>
              </a:rPr>
              <a:t>Disposición CGN </a:t>
            </a:r>
            <a:r>
              <a:rPr lang="es-AR" sz="2400" dirty="0" err="1">
                <a:solidFill>
                  <a:schemeClr val="accent1">
                    <a:lumMod val="75000"/>
                  </a:schemeClr>
                </a:solidFill>
                <a:latin typeface="+mj-lt"/>
                <a:ea typeface="+mj-ea"/>
                <a:cs typeface="+mj-cs"/>
              </a:rPr>
              <a:t>Nº</a:t>
            </a:r>
            <a:r>
              <a:rPr lang="es-AR" sz="2400" dirty="0">
                <a:solidFill>
                  <a:schemeClr val="accent1">
                    <a:lumMod val="75000"/>
                  </a:schemeClr>
                </a:solidFill>
                <a:latin typeface="+mj-lt"/>
                <a:ea typeface="+mj-ea"/>
                <a:cs typeface="+mj-cs"/>
              </a:rPr>
              <a:t> 9/2023 y modificatoria Disposición CGN </a:t>
            </a:r>
            <a:r>
              <a:rPr lang="es-AR" sz="2400" dirty="0" err="1">
                <a:solidFill>
                  <a:schemeClr val="accent1">
                    <a:lumMod val="75000"/>
                  </a:schemeClr>
                </a:solidFill>
                <a:latin typeface="+mj-lt"/>
                <a:ea typeface="+mj-ea"/>
                <a:cs typeface="+mj-cs"/>
              </a:rPr>
              <a:t>Nº</a:t>
            </a:r>
            <a:r>
              <a:rPr lang="es-AR" sz="2400" dirty="0">
                <a:solidFill>
                  <a:schemeClr val="accent1">
                    <a:lumMod val="75000"/>
                  </a:schemeClr>
                </a:solidFill>
                <a:latin typeface="+mj-lt"/>
                <a:ea typeface="+mj-ea"/>
                <a:cs typeface="+mj-cs"/>
              </a:rPr>
              <a:t> 8/2024. </a:t>
            </a:r>
          </a:p>
          <a:p>
            <a:pPr>
              <a:spcBef>
                <a:spcPct val="0"/>
              </a:spcBef>
              <a:defRPr/>
            </a:pPr>
            <a:r>
              <a:rPr lang="es-AR" sz="2400" b="1" dirty="0">
                <a:solidFill>
                  <a:schemeClr val="accent1">
                    <a:lumMod val="75000"/>
                  </a:schemeClr>
                </a:solidFill>
                <a:latin typeface="+mj-lt"/>
                <a:ea typeface="+mj-ea"/>
                <a:cs typeface="+mj-cs"/>
              </a:rPr>
              <a:t> </a:t>
            </a:r>
          </a:p>
          <a:p>
            <a:pPr lvl="0">
              <a:spcBef>
                <a:spcPct val="0"/>
              </a:spcBef>
              <a:buFont typeface="Arial" pitchFamily="34" charset="0"/>
              <a:buChar char="•"/>
              <a:defRPr/>
            </a:pPr>
            <a:r>
              <a:rPr lang="es-AR" sz="2400" b="1" dirty="0">
                <a:solidFill>
                  <a:schemeClr val="accent1">
                    <a:lumMod val="75000"/>
                  </a:schemeClr>
                </a:solidFill>
                <a:latin typeface="+mj-lt"/>
                <a:ea typeface="+mj-ea"/>
                <a:cs typeface="+mj-cs"/>
              </a:rPr>
              <a:t>Pautas de presentación: </a:t>
            </a:r>
            <a:r>
              <a:rPr lang="es-AR" sz="2400" dirty="0">
                <a:solidFill>
                  <a:schemeClr val="accent1">
                    <a:lumMod val="75000"/>
                  </a:schemeClr>
                </a:solidFill>
                <a:latin typeface="+mj-lt"/>
                <a:ea typeface="+mj-ea"/>
                <a:cs typeface="+mj-cs"/>
              </a:rPr>
              <a:t>Disposición CGN </a:t>
            </a:r>
            <a:r>
              <a:rPr lang="es-AR" sz="2400" dirty="0" err="1">
                <a:solidFill>
                  <a:schemeClr val="accent1">
                    <a:lumMod val="75000"/>
                  </a:schemeClr>
                </a:solidFill>
                <a:latin typeface="+mj-lt"/>
                <a:ea typeface="+mj-ea"/>
                <a:cs typeface="+mj-cs"/>
              </a:rPr>
              <a:t>Nº</a:t>
            </a:r>
            <a:r>
              <a:rPr lang="es-AR" sz="2400" dirty="0">
                <a:solidFill>
                  <a:schemeClr val="accent1">
                    <a:lumMod val="75000"/>
                  </a:schemeClr>
                </a:solidFill>
                <a:latin typeface="+mj-lt"/>
                <a:ea typeface="+mj-ea"/>
                <a:cs typeface="+mj-cs"/>
              </a:rPr>
              <a:t> 10/2024</a:t>
            </a:r>
            <a:endParaRPr lang="es-AR" sz="2000" dirty="0">
              <a:solidFill>
                <a:schemeClr val="accent1">
                  <a:lumMod val="75000"/>
                </a:schemeClr>
              </a:solidFill>
              <a:latin typeface="+mj-lt"/>
              <a:ea typeface="+mj-ea"/>
              <a:cs typeface="+mj-cs"/>
            </a:endParaRPr>
          </a:p>
        </p:txBody>
      </p:sp>
    </p:spTree>
    <p:extLst>
      <p:ext uri="{BB962C8B-B14F-4D97-AF65-F5344CB8AC3E}">
        <p14:creationId xmlns:p14="http://schemas.microsoft.com/office/powerpoint/2010/main" val="2753065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1844824"/>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sz="3200" b="1" dirty="0">
              <a:solidFill>
                <a:srgbClr val="FF0000"/>
              </a:solidFill>
            </a:endParaRPr>
          </a:p>
        </p:txBody>
      </p:sp>
      <p:sp>
        <p:nvSpPr>
          <p:cNvPr id="4" name="3 Rectángulo"/>
          <p:cNvSpPr/>
          <p:nvPr/>
        </p:nvSpPr>
        <p:spPr>
          <a:xfrm>
            <a:off x="1064568" y="2132857"/>
            <a:ext cx="7920880" cy="3354765"/>
          </a:xfrm>
          <a:prstGeom prst="rect">
            <a:avLst/>
          </a:prstGeom>
        </p:spPr>
        <p:txBody>
          <a:bodyPr wrap="square">
            <a:spAutoFit/>
          </a:bodyPr>
          <a:lstStyle/>
          <a:p>
            <a:pPr algn="ctr"/>
            <a:r>
              <a:rPr lang="es-AR" sz="3600" b="1" dirty="0">
                <a:solidFill>
                  <a:schemeClr val="accent6">
                    <a:lumMod val="75000"/>
                  </a:schemeClr>
                </a:solidFill>
              </a:rPr>
              <a:t>Integración Patrimonial</a:t>
            </a:r>
            <a:br>
              <a:rPr lang="es-AR" sz="1600" b="1" dirty="0">
                <a:solidFill>
                  <a:schemeClr val="accent1">
                    <a:lumMod val="75000"/>
                  </a:schemeClr>
                </a:solidFill>
              </a:rPr>
            </a:br>
            <a:endParaRPr lang="es-AR" sz="1600" b="1" dirty="0">
              <a:solidFill>
                <a:schemeClr val="accent1">
                  <a:lumMod val="75000"/>
                </a:schemeClr>
              </a:solidFill>
            </a:endParaRPr>
          </a:p>
          <a:p>
            <a:r>
              <a:rPr lang="es-AR" sz="2000" dirty="0">
                <a:solidFill>
                  <a:schemeClr val="accent1">
                    <a:lumMod val="75000"/>
                  </a:schemeClr>
                </a:solidFill>
              </a:rPr>
              <a:t>Se deberá informar el Patrimonio Neto, el Porcentaje de Integración Estatal y como está compuesto, con su correspondiente desagregación y detalle. </a:t>
            </a:r>
          </a:p>
          <a:p>
            <a:br>
              <a:rPr lang="es-AR" sz="2000" dirty="0">
                <a:solidFill>
                  <a:schemeClr val="accent1">
                    <a:lumMod val="75000"/>
                  </a:schemeClr>
                </a:solidFill>
              </a:rPr>
            </a:br>
            <a:r>
              <a:rPr lang="es-AR" sz="2000" dirty="0">
                <a:solidFill>
                  <a:schemeClr val="accent1">
                    <a:lumMod val="75000"/>
                  </a:schemeClr>
                </a:solidFill>
              </a:rPr>
              <a:t>Se cargará primero la información correspondiente al Patrimonio Neto y el Porcentaje de Integración Estatal, luego, deberá guardar esta información para, posteriormente, cargar el detalle de la Composición Patrimonial. </a:t>
            </a:r>
          </a:p>
          <a:p>
            <a:endParaRPr lang="es-AR" sz="1600" b="1" dirty="0">
              <a:solidFill>
                <a:schemeClr val="accent1">
                  <a:lumMod val="75000"/>
                </a:schemeClr>
              </a:solidFill>
            </a:endParaRPr>
          </a:p>
          <a:p>
            <a:pPr marL="742950" lvl="2" indent="-285750">
              <a:buFont typeface="Arial" panose="020B0604020202020204" pitchFamily="34" charset="0"/>
              <a:buChar char="•"/>
            </a:pPr>
            <a:endParaRPr lang="es-AR" sz="2400" b="1" dirty="0">
              <a:solidFill>
                <a:schemeClr val="accent1">
                  <a:lumMod val="75000"/>
                </a:schemeClr>
              </a:solidFill>
            </a:endParaRPr>
          </a:p>
        </p:txBody>
      </p:sp>
    </p:spTree>
    <p:extLst>
      <p:ext uri="{BB962C8B-B14F-4D97-AF65-F5344CB8AC3E}">
        <p14:creationId xmlns:p14="http://schemas.microsoft.com/office/powerpoint/2010/main" val="3811854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1844824"/>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sz="3200" b="1" dirty="0">
              <a:solidFill>
                <a:srgbClr val="FF0000"/>
              </a:solidFill>
            </a:endParaRPr>
          </a:p>
        </p:txBody>
      </p:sp>
      <p:sp>
        <p:nvSpPr>
          <p:cNvPr id="4" name="3 Rectángulo"/>
          <p:cNvSpPr/>
          <p:nvPr/>
        </p:nvSpPr>
        <p:spPr>
          <a:xfrm>
            <a:off x="1064568" y="2132857"/>
            <a:ext cx="7920880" cy="1446550"/>
          </a:xfrm>
          <a:prstGeom prst="rect">
            <a:avLst/>
          </a:prstGeom>
        </p:spPr>
        <p:txBody>
          <a:bodyPr wrap="square">
            <a:spAutoFit/>
          </a:bodyPr>
          <a:lstStyle/>
          <a:p>
            <a:pPr algn="ctr"/>
            <a:r>
              <a:rPr lang="es-AR" sz="3200" b="1" dirty="0">
                <a:solidFill>
                  <a:schemeClr val="accent6">
                    <a:lumMod val="75000"/>
                  </a:schemeClr>
                </a:solidFill>
              </a:rPr>
              <a:t>Integración Patrimonial</a:t>
            </a:r>
            <a:br>
              <a:rPr lang="es-AR" sz="1600" b="1" dirty="0">
                <a:solidFill>
                  <a:schemeClr val="accent1">
                    <a:lumMod val="75000"/>
                  </a:schemeClr>
                </a:solidFill>
              </a:rPr>
            </a:br>
            <a:endParaRPr lang="es-AR" sz="1600" b="1" dirty="0">
              <a:solidFill>
                <a:schemeClr val="accent1">
                  <a:lumMod val="75000"/>
                </a:schemeClr>
              </a:solidFill>
            </a:endParaRPr>
          </a:p>
          <a:p>
            <a:endParaRPr lang="es-AR" sz="1600" b="1" dirty="0">
              <a:solidFill>
                <a:schemeClr val="accent1">
                  <a:lumMod val="75000"/>
                </a:schemeClr>
              </a:solidFill>
            </a:endParaRPr>
          </a:p>
          <a:p>
            <a:pPr marL="742950" lvl="2" indent="-285750">
              <a:buFont typeface="Arial" panose="020B0604020202020204" pitchFamily="34" charset="0"/>
              <a:buChar char="•"/>
            </a:pPr>
            <a:endParaRPr lang="es-AR" sz="2400" b="1" dirty="0">
              <a:solidFill>
                <a:schemeClr val="accent1">
                  <a:lumMod val="75000"/>
                </a:scheme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414" y="2812902"/>
            <a:ext cx="7877175"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064568" y="4581128"/>
            <a:ext cx="1152128" cy="21602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1200" dirty="0">
                <a:solidFill>
                  <a:schemeClr val="tx1"/>
                </a:solidFill>
              </a:rPr>
              <a:t>10,000</a:t>
            </a:r>
          </a:p>
        </p:txBody>
      </p:sp>
      <p:sp>
        <p:nvSpPr>
          <p:cNvPr id="5" name="4 Flecha abajo"/>
          <p:cNvSpPr/>
          <p:nvPr/>
        </p:nvSpPr>
        <p:spPr>
          <a:xfrm rot="7609013">
            <a:off x="8724259" y="4669057"/>
            <a:ext cx="338188" cy="5961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extLst>
      <p:ext uri="{BB962C8B-B14F-4D97-AF65-F5344CB8AC3E}">
        <p14:creationId xmlns:p14="http://schemas.microsoft.com/office/powerpoint/2010/main" val="2276882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560512" y="1844824"/>
            <a:ext cx="8784976" cy="47556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AR" sz="3200" b="1" dirty="0">
              <a:solidFill>
                <a:srgbClr val="FF0000"/>
              </a:solidFill>
            </a:endParaRPr>
          </a:p>
        </p:txBody>
      </p:sp>
      <p:sp>
        <p:nvSpPr>
          <p:cNvPr id="4" name="3 Rectángulo"/>
          <p:cNvSpPr/>
          <p:nvPr/>
        </p:nvSpPr>
        <p:spPr>
          <a:xfrm>
            <a:off x="1064568" y="2132856"/>
            <a:ext cx="7920880" cy="1446550"/>
          </a:xfrm>
          <a:prstGeom prst="rect">
            <a:avLst/>
          </a:prstGeom>
        </p:spPr>
        <p:txBody>
          <a:bodyPr wrap="square">
            <a:spAutoFit/>
          </a:bodyPr>
          <a:lstStyle/>
          <a:p>
            <a:pPr algn="ctr"/>
            <a:r>
              <a:rPr lang="es-AR" sz="3200" b="1" dirty="0">
                <a:solidFill>
                  <a:schemeClr val="accent6">
                    <a:lumMod val="75000"/>
                  </a:schemeClr>
                </a:solidFill>
              </a:rPr>
              <a:t>Integración Patrimonial</a:t>
            </a:r>
            <a:br>
              <a:rPr lang="es-AR" sz="3200" b="1" dirty="0">
                <a:solidFill>
                  <a:schemeClr val="accent1">
                    <a:lumMod val="75000"/>
                  </a:schemeClr>
                </a:solidFill>
              </a:rPr>
            </a:br>
            <a:endParaRPr lang="es-AR" sz="3200" b="1" dirty="0">
              <a:solidFill>
                <a:schemeClr val="accent1">
                  <a:lumMod val="75000"/>
                </a:schemeClr>
              </a:solidFill>
            </a:endParaRPr>
          </a:p>
          <a:p>
            <a:pPr marL="742950" lvl="2" indent="-285750">
              <a:buFont typeface="Arial" panose="020B0604020202020204" pitchFamily="34" charset="0"/>
              <a:buChar char="•"/>
            </a:pPr>
            <a:endParaRPr lang="es-AR" sz="2400" b="1" dirty="0">
              <a:solidFill>
                <a:schemeClr val="accent1">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964" y="2730600"/>
            <a:ext cx="7458075" cy="2714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6882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560512" y="1484784"/>
            <a:ext cx="8784976" cy="4893647"/>
          </a:xfrm>
          <a:prstGeom prst="rect">
            <a:avLst/>
          </a:prstGeom>
        </p:spPr>
        <p:txBody>
          <a:bodyPr wrap="square">
            <a:spAutoFit/>
          </a:bodyPr>
          <a:lstStyle/>
          <a:p>
            <a:pPr algn="ctr"/>
            <a:r>
              <a:rPr lang="es-AR" sz="3200" b="1" dirty="0">
                <a:solidFill>
                  <a:schemeClr val="accent6">
                    <a:lumMod val="75000"/>
                  </a:schemeClr>
                </a:solidFill>
              </a:rPr>
              <a:t>Integración Patrimonial</a:t>
            </a:r>
            <a:br>
              <a:rPr lang="es-AR" sz="1600" b="1" dirty="0">
                <a:solidFill>
                  <a:schemeClr val="accent6">
                    <a:lumMod val="75000"/>
                  </a:schemeClr>
                </a:solidFill>
              </a:rPr>
            </a:br>
            <a:endParaRPr lang="es-AR" sz="1600" b="1" dirty="0">
              <a:solidFill>
                <a:schemeClr val="accent6">
                  <a:lumMod val="75000"/>
                </a:schemeClr>
              </a:solidFill>
            </a:endParaRPr>
          </a:p>
          <a:p>
            <a:r>
              <a:rPr lang="es-AR" sz="2000" b="1" dirty="0">
                <a:solidFill>
                  <a:schemeClr val="accent1">
                    <a:lumMod val="75000"/>
                  </a:schemeClr>
                </a:solidFill>
              </a:rPr>
              <a:t>Validaciones</a:t>
            </a:r>
            <a:br>
              <a:rPr lang="es-AR" sz="2000" b="1" dirty="0">
                <a:solidFill>
                  <a:schemeClr val="accent1">
                    <a:lumMod val="75000"/>
                  </a:schemeClr>
                </a:solidFill>
              </a:rPr>
            </a:br>
            <a:r>
              <a:rPr lang="es-AR" sz="2000" dirty="0">
                <a:solidFill>
                  <a:schemeClr val="accent1">
                    <a:lumMod val="75000"/>
                  </a:schemeClr>
                </a:solidFill>
              </a:rPr>
              <a:t>La sumatoria de los porcentajes de integración informados en la Composición Patrimonial debe corresponderse con el Porcentaje total de Integración Estatal.</a:t>
            </a:r>
          </a:p>
          <a:p>
            <a:r>
              <a:rPr lang="es-AR" sz="2000" dirty="0">
                <a:solidFill>
                  <a:schemeClr val="accent1">
                    <a:lumMod val="75000"/>
                  </a:schemeClr>
                </a:solidFill>
              </a:rPr>
              <a:t> </a:t>
            </a:r>
            <a:br>
              <a:rPr lang="es-AR" sz="2000" dirty="0">
                <a:solidFill>
                  <a:schemeClr val="accent1">
                    <a:lumMod val="75000"/>
                  </a:schemeClr>
                </a:solidFill>
              </a:rPr>
            </a:br>
            <a:r>
              <a:rPr lang="es-AR" sz="2000" dirty="0">
                <a:solidFill>
                  <a:schemeClr val="accent1">
                    <a:lumMod val="75000"/>
                  </a:schemeClr>
                </a:solidFill>
              </a:rPr>
              <a:t>Para informar las Entidades correspondientes a los detalles de la Composición Patrimonial, se debe seleccionar alguna entidad de la Administración Pública, tales como organismos, Ministerios, Empresas, Fondos Fiduciarios, Otros Entes, etc., de la lista de valores disponible. </a:t>
            </a:r>
          </a:p>
          <a:p>
            <a:br>
              <a:rPr lang="es-AR" sz="2000" dirty="0">
                <a:solidFill>
                  <a:schemeClr val="accent1">
                    <a:lumMod val="75000"/>
                  </a:schemeClr>
                </a:solidFill>
              </a:rPr>
            </a:br>
            <a:r>
              <a:rPr lang="es-AR" sz="2000" b="1" dirty="0">
                <a:solidFill>
                  <a:schemeClr val="accent1">
                    <a:lumMod val="75000"/>
                  </a:schemeClr>
                </a:solidFill>
              </a:rPr>
              <a:t>Al momento de enviar un formulario de EECC a la CGN, el sistema verificará si la empresa ha informado su integración patrimonial. </a:t>
            </a:r>
          </a:p>
          <a:p>
            <a:endParaRPr lang="es-AR" sz="2000" dirty="0"/>
          </a:p>
          <a:p>
            <a:pPr marL="742950" lvl="2" indent="-285750">
              <a:buFont typeface="Arial" panose="020B0604020202020204" pitchFamily="34" charset="0"/>
              <a:buChar char="•"/>
            </a:pPr>
            <a:endParaRPr lang="es-AR" sz="2400" b="1" dirty="0">
              <a:solidFill>
                <a:schemeClr val="accent1">
                  <a:lumMod val="75000"/>
                </a:schemeClr>
              </a:solidFill>
            </a:endParaRPr>
          </a:p>
        </p:txBody>
      </p:sp>
    </p:spTree>
    <p:extLst>
      <p:ext uri="{BB962C8B-B14F-4D97-AF65-F5344CB8AC3E}">
        <p14:creationId xmlns:p14="http://schemas.microsoft.com/office/powerpoint/2010/main" val="286057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064568" y="1628800"/>
            <a:ext cx="7772400" cy="1103312"/>
          </a:xfrm>
          <a:prstGeom prst="rect">
            <a:avLst/>
          </a:prstGeom>
        </p:spPr>
        <p:txBody>
          <a:bodyPr/>
          <a:lstStyle/>
          <a:p>
            <a:br>
              <a:rPr lang="es-AR" b="1" dirty="0">
                <a:solidFill>
                  <a:schemeClr val="tx2">
                    <a:lumMod val="75000"/>
                  </a:schemeClr>
                </a:solidFill>
              </a:rPr>
            </a:br>
            <a:r>
              <a:rPr lang="es-AR" b="1" dirty="0">
                <a:solidFill>
                  <a:schemeClr val="tx2">
                    <a:lumMod val="75000"/>
                  </a:schemeClr>
                </a:solidFill>
              </a:rPr>
              <a:t>¡Muchas gracias!</a:t>
            </a:r>
            <a:br>
              <a:rPr lang="es-AR" b="1" dirty="0">
                <a:solidFill>
                  <a:schemeClr val="tx2">
                    <a:lumMod val="75000"/>
                  </a:schemeClr>
                </a:solidFill>
              </a:rPr>
            </a:br>
            <a:br>
              <a:rPr lang="es-AR" b="1" dirty="0">
                <a:solidFill>
                  <a:schemeClr val="tx2">
                    <a:lumMod val="75000"/>
                  </a:schemeClr>
                </a:solidFill>
              </a:rPr>
            </a:br>
            <a:r>
              <a:rPr lang="es-AR" sz="3600" b="1" dirty="0">
                <a:solidFill>
                  <a:schemeClr val="tx2">
                    <a:lumMod val="75000"/>
                  </a:schemeClr>
                </a:solidFill>
              </a:rPr>
              <a:t>Pueden contactarnos en  </a:t>
            </a:r>
            <a:r>
              <a:rPr lang="es-AR" sz="3200" b="1" dirty="0">
                <a:solidFill>
                  <a:schemeClr val="tx2">
                    <a:lumMod val="75000"/>
                  </a:schemeClr>
                </a:solidFill>
                <a:hlinkClick r:id="rId3"/>
              </a:rPr>
              <a:t>sifepdaif@mecon.gov.ar</a:t>
            </a:r>
            <a:r>
              <a:rPr lang="es-AR" sz="3200" b="1" dirty="0">
                <a:solidFill>
                  <a:schemeClr val="tx2">
                    <a:lumMod val="75000"/>
                  </a:schemeClr>
                </a:solidFill>
              </a:rPr>
              <a:t>      por AIF</a:t>
            </a:r>
            <a:br>
              <a:rPr lang="es-AR" sz="3200" b="1" dirty="0">
                <a:solidFill>
                  <a:schemeClr val="tx2">
                    <a:lumMod val="75000"/>
                  </a:schemeClr>
                </a:solidFill>
              </a:rPr>
            </a:br>
            <a:r>
              <a:rPr lang="es-AR" sz="3200" b="1" dirty="0">
                <a:solidFill>
                  <a:schemeClr val="tx2">
                    <a:lumMod val="75000"/>
                  </a:schemeClr>
                </a:solidFill>
              </a:rPr>
              <a:t>    </a:t>
            </a:r>
            <a:r>
              <a:rPr lang="es-AR" sz="3200" b="1" dirty="0">
                <a:solidFill>
                  <a:schemeClr val="tx2">
                    <a:lumMod val="75000"/>
                  </a:schemeClr>
                </a:solidFill>
                <a:hlinkClick r:id="rId4"/>
              </a:rPr>
              <a:t>sifepdpc@mecon.gov.ar</a:t>
            </a:r>
            <a:r>
              <a:rPr lang="es-AR" sz="3200" b="1" dirty="0">
                <a:solidFill>
                  <a:schemeClr val="tx2">
                    <a:lumMod val="75000"/>
                  </a:schemeClr>
                </a:solidFill>
              </a:rPr>
              <a:t>       por EECC </a:t>
            </a:r>
          </a:p>
        </p:txBody>
      </p:sp>
    </p:spTree>
    <p:extLst>
      <p:ext uri="{BB962C8B-B14F-4D97-AF65-F5344CB8AC3E}">
        <p14:creationId xmlns:p14="http://schemas.microsoft.com/office/powerpoint/2010/main" val="129641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67BCE39-E45C-FFE4-0444-C563FB3E00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 y="1"/>
            <a:ext cx="9904377" cy="6669360"/>
          </a:xfrm>
          <a:prstGeom prst="rect">
            <a:avLst/>
          </a:prstGeom>
        </p:spPr>
      </p:pic>
    </p:spTree>
    <p:extLst>
      <p:ext uri="{BB962C8B-B14F-4D97-AF65-F5344CB8AC3E}">
        <p14:creationId xmlns:p14="http://schemas.microsoft.com/office/powerpoint/2010/main" val="2288065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20552" y="1988840"/>
            <a:ext cx="8229600" cy="690563"/>
          </a:xfrm>
          <a:prstGeom prst="rect">
            <a:avLst/>
          </a:prstGeom>
        </p:spPr>
        <p:txBody>
          <a:bodyPr>
            <a:normAutofit fontScale="90000"/>
          </a:bodyPr>
          <a:lstStyle/>
          <a:p>
            <a:r>
              <a:rPr lang="es-AR" b="1" dirty="0">
                <a:solidFill>
                  <a:schemeClr val="accent1">
                    <a:lumMod val="75000"/>
                  </a:schemeClr>
                </a:solidFill>
              </a:rPr>
              <a:t>Presentación de cuadros de cierre e información complementaria</a:t>
            </a:r>
            <a:endParaRPr lang="es-AR" sz="3600" b="1" dirty="0">
              <a:solidFill>
                <a:schemeClr val="accent1">
                  <a:lumMod val="75000"/>
                </a:schemeClr>
              </a:solidFill>
            </a:endParaRPr>
          </a:p>
        </p:txBody>
      </p:sp>
      <p:sp>
        <p:nvSpPr>
          <p:cNvPr id="3" name="2 CuadroTexto"/>
          <p:cNvSpPr txBox="1"/>
          <p:nvPr/>
        </p:nvSpPr>
        <p:spPr>
          <a:xfrm>
            <a:off x="2792760" y="3645024"/>
            <a:ext cx="4104456" cy="1077218"/>
          </a:xfrm>
          <a:prstGeom prst="rect">
            <a:avLst/>
          </a:prstGeom>
          <a:noFill/>
        </p:spPr>
        <p:txBody>
          <a:bodyPr wrap="square" rtlCol="0">
            <a:spAutoFit/>
          </a:bodyPr>
          <a:lstStyle/>
          <a:p>
            <a:pPr algn="ctr"/>
            <a:r>
              <a:rPr lang="es-AR" sz="3200" b="1" dirty="0">
                <a:effectLst>
                  <a:outerShdw blurRad="38100" dist="38100" dir="2700000" algn="tl">
                    <a:srgbClr val="000000">
                      <a:alpha val="43137"/>
                    </a:srgbClr>
                  </a:outerShdw>
                </a:effectLst>
              </a:rPr>
              <a:t>FECHA LÍMITE:</a:t>
            </a:r>
          </a:p>
          <a:p>
            <a:pPr algn="ctr"/>
            <a:r>
              <a:rPr lang="es-AR" sz="3200" b="1" dirty="0">
                <a:effectLst>
                  <a:outerShdw blurRad="38100" dist="38100" dir="2700000" algn="tl">
                    <a:srgbClr val="000000">
                      <a:alpha val="43137"/>
                    </a:srgbClr>
                  </a:outerShdw>
                </a:effectLst>
              </a:rPr>
              <a:t> 28 DE FEBRERO 2025</a:t>
            </a:r>
          </a:p>
        </p:txBody>
      </p:sp>
    </p:spTree>
    <p:extLst>
      <p:ext uri="{BB962C8B-B14F-4D97-AF65-F5344CB8AC3E}">
        <p14:creationId xmlns:p14="http://schemas.microsoft.com/office/powerpoint/2010/main" val="140154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611832" y="2181225"/>
            <a:ext cx="8229600" cy="530225"/>
          </a:xfrm>
          <a:prstGeom prst="rect">
            <a:avLst/>
          </a:prstGeom>
        </p:spPr>
        <p:txBody>
          <a:bodyPr>
            <a:noAutofit/>
          </a:bodyPr>
          <a:lstStyle/>
          <a:p>
            <a:pPr algn="l"/>
            <a:r>
              <a:rPr lang="es-AR" sz="3200" b="1" dirty="0">
                <a:solidFill>
                  <a:srgbClr val="0070C0"/>
                </a:solidFill>
              </a:rPr>
              <a:t>Deben presentar:</a:t>
            </a:r>
            <a:br>
              <a:rPr lang="es-AR" sz="3200" b="1" dirty="0">
                <a:solidFill>
                  <a:srgbClr val="0070C0"/>
                </a:solidFill>
              </a:rPr>
            </a:br>
            <a:br>
              <a:rPr lang="es-AR" sz="3200" b="1" dirty="0">
                <a:solidFill>
                  <a:srgbClr val="0070C0"/>
                </a:solidFill>
              </a:rPr>
            </a:br>
            <a:r>
              <a:rPr lang="es-AR" sz="2400" dirty="0">
                <a:solidFill>
                  <a:srgbClr val="0070C0"/>
                </a:solidFill>
              </a:rPr>
              <a:t>Datos generales</a:t>
            </a:r>
            <a:br>
              <a:rPr lang="es-AR" sz="3200" b="1" dirty="0">
                <a:solidFill>
                  <a:srgbClr val="0070C0"/>
                </a:solidFill>
              </a:rPr>
            </a:br>
            <a:r>
              <a:rPr lang="es-AR" sz="2400" dirty="0">
                <a:solidFill>
                  <a:srgbClr val="0070C0"/>
                </a:solidFill>
              </a:rPr>
              <a:t>Cuadro 6</a:t>
            </a:r>
            <a:br>
              <a:rPr lang="es-AR" sz="2400" dirty="0">
                <a:solidFill>
                  <a:srgbClr val="0070C0"/>
                </a:solidFill>
              </a:rPr>
            </a:br>
            <a:r>
              <a:rPr lang="es-AR" sz="2400" dirty="0">
                <a:solidFill>
                  <a:srgbClr val="0070C0"/>
                </a:solidFill>
              </a:rPr>
              <a:t>Cuadro 10.2, 10.2.1, 10.2.2, 10.2.3 (Ahorro Inversión Financiamiento y cuadros anexos)</a:t>
            </a:r>
            <a:br>
              <a:rPr lang="es-AR" sz="2400" dirty="0">
                <a:solidFill>
                  <a:srgbClr val="0070C0"/>
                </a:solidFill>
              </a:rPr>
            </a:br>
            <a:r>
              <a:rPr lang="es-AR" sz="2400" dirty="0">
                <a:solidFill>
                  <a:srgbClr val="0070C0"/>
                </a:solidFill>
              </a:rPr>
              <a:t>Estados Contables (Balance, Estado de Resultados, Estado de Evolución de Patrimonio Neto, Estado de Origen y aplicación de Fondos)</a:t>
            </a:r>
            <a:br>
              <a:rPr lang="es-AR" sz="2400" dirty="0">
                <a:solidFill>
                  <a:srgbClr val="0070C0"/>
                </a:solidFill>
              </a:rPr>
            </a:br>
            <a:r>
              <a:rPr lang="es-AR" sz="2400" dirty="0">
                <a:solidFill>
                  <a:srgbClr val="0070C0"/>
                </a:solidFill>
              </a:rPr>
              <a:t>Cuadro 15 Inventario de Inversiones Financieras</a:t>
            </a:r>
          </a:p>
        </p:txBody>
      </p:sp>
      <p:sp>
        <p:nvSpPr>
          <p:cNvPr id="6" name="Rectangle 1"/>
          <p:cNvSpPr>
            <a:spLocks noChangeArrowheads="1"/>
          </p:cNvSpPr>
          <p:nvPr/>
        </p:nvSpPr>
        <p:spPr bwMode="auto">
          <a:xfrm>
            <a:off x="2797823" y="357780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fontAlgn="base">
              <a:spcBef>
                <a:spcPct val="0"/>
              </a:spcBef>
              <a:spcAft>
                <a:spcPct val="0"/>
              </a:spcAft>
            </a:pPr>
            <a:endParaRPr lang="es-AR" altLang="es-AR" sz="1800">
              <a:latin typeface="Arial" pitchFamily="34" charset="0"/>
              <a:cs typeface="Arial" pitchFamily="34" charset="0"/>
            </a:endParaRPr>
          </a:p>
        </p:txBody>
      </p:sp>
      <p:sp>
        <p:nvSpPr>
          <p:cNvPr id="7" name="1 Título"/>
          <p:cNvSpPr txBox="1">
            <a:spLocks/>
          </p:cNvSpPr>
          <p:nvPr/>
        </p:nvSpPr>
        <p:spPr>
          <a:xfrm>
            <a:off x="776536" y="1531280"/>
            <a:ext cx="8229600" cy="529568"/>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AR" sz="4000" b="1" dirty="0">
                <a:solidFill>
                  <a:schemeClr val="accent4">
                    <a:lumMod val="75000"/>
                  </a:schemeClr>
                </a:solidFill>
              </a:rPr>
              <a:t>Empresas Públicas</a:t>
            </a:r>
          </a:p>
        </p:txBody>
      </p:sp>
    </p:spTree>
    <p:extLst>
      <p:ext uri="{BB962C8B-B14F-4D97-AF65-F5344CB8AC3E}">
        <p14:creationId xmlns:p14="http://schemas.microsoft.com/office/powerpoint/2010/main" val="1019108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484784"/>
            <a:ext cx="9906000" cy="528637"/>
          </a:xfrm>
          <a:prstGeom prst="rect">
            <a:avLst/>
          </a:prstGeom>
        </p:spPr>
        <p:txBody>
          <a:bodyPr>
            <a:normAutofit fontScale="90000"/>
          </a:bodyPr>
          <a:lstStyle/>
          <a:p>
            <a:r>
              <a:rPr lang="es-AR" sz="4000" b="1" dirty="0">
                <a:solidFill>
                  <a:schemeClr val="accent6">
                    <a:lumMod val="75000"/>
                  </a:schemeClr>
                </a:solidFill>
              </a:rPr>
              <a:t>Fondos Fiduciarios</a:t>
            </a:r>
          </a:p>
        </p:txBody>
      </p:sp>
      <p:sp>
        <p:nvSpPr>
          <p:cNvPr id="3" name="2 Marcador de contenido"/>
          <p:cNvSpPr>
            <a:spLocks noGrp="1"/>
          </p:cNvSpPr>
          <p:nvPr>
            <p:ph idx="4294967295"/>
          </p:nvPr>
        </p:nvSpPr>
        <p:spPr>
          <a:xfrm>
            <a:off x="0" y="1808163"/>
            <a:ext cx="8429625" cy="3586162"/>
          </a:xfrm>
          <a:prstGeom prst="rect">
            <a:avLst/>
          </a:prstGeom>
        </p:spPr>
        <p:txBody>
          <a:bodyPr>
            <a:noAutofit/>
          </a:bodyPr>
          <a:lstStyle/>
          <a:p>
            <a:pPr algn="just"/>
            <a:endParaRPr lang="es-AR" sz="2000" dirty="0">
              <a:solidFill>
                <a:schemeClr val="accent1">
                  <a:lumMod val="75000"/>
                </a:schemeClr>
              </a:solidFill>
            </a:endParaRPr>
          </a:p>
          <a:p>
            <a:pPr algn="just"/>
            <a:endParaRPr lang="es-AR" sz="2400" dirty="0">
              <a:solidFill>
                <a:schemeClr val="accent1">
                  <a:lumMod val="75000"/>
                </a:schemeClr>
              </a:solidFill>
            </a:endParaRPr>
          </a:p>
          <a:p>
            <a:pPr algn="just"/>
            <a:endParaRPr lang="es-AR" sz="2400" dirty="0">
              <a:solidFill>
                <a:schemeClr val="accent1">
                  <a:lumMod val="75000"/>
                </a:schemeClr>
              </a:solidFill>
            </a:endParaRPr>
          </a:p>
          <a:p>
            <a:pPr algn="just"/>
            <a:endParaRPr lang="es-AR" sz="2000" dirty="0">
              <a:solidFill>
                <a:schemeClr val="accent1">
                  <a:lumMod val="75000"/>
                </a:schemeClr>
              </a:solidFill>
            </a:endParaRPr>
          </a:p>
        </p:txBody>
      </p:sp>
      <p:sp>
        <p:nvSpPr>
          <p:cNvPr id="5" name="1 Título"/>
          <p:cNvSpPr txBox="1">
            <a:spLocks/>
          </p:cNvSpPr>
          <p:nvPr/>
        </p:nvSpPr>
        <p:spPr>
          <a:xfrm>
            <a:off x="560512" y="2204864"/>
            <a:ext cx="8784976" cy="4392488"/>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3600" b="1" dirty="0">
                <a:solidFill>
                  <a:srgbClr val="0070C0"/>
                </a:solidFill>
              </a:rPr>
              <a:t>Deben presentar:</a:t>
            </a:r>
          </a:p>
          <a:p>
            <a:pPr marL="457200" indent="-457200" algn="l">
              <a:buFont typeface="Arial" panose="020B0604020202020204" pitchFamily="34" charset="0"/>
              <a:buChar char="•"/>
            </a:pPr>
            <a:r>
              <a:rPr lang="es-AR" sz="2700" dirty="0">
                <a:solidFill>
                  <a:srgbClr val="0070C0"/>
                </a:solidFill>
              </a:rPr>
              <a:t>Datos generales</a:t>
            </a:r>
          </a:p>
          <a:p>
            <a:pPr marL="457200" indent="-457200" algn="l">
              <a:buFont typeface="Arial" panose="020B0604020202020204" pitchFamily="34" charset="0"/>
              <a:buChar char="•"/>
            </a:pPr>
            <a:r>
              <a:rPr lang="es-AR" sz="2700" dirty="0">
                <a:solidFill>
                  <a:srgbClr val="0070C0"/>
                </a:solidFill>
              </a:rPr>
              <a:t>Cuadro 10.3, 10.3.1, 10.3.2, 10.3.3, 10.3.4 (Ahorro Inversión Financiamiento y cuadros anexos)</a:t>
            </a:r>
            <a:br>
              <a:rPr lang="es-AR" sz="2700" dirty="0">
                <a:solidFill>
                  <a:srgbClr val="0070C0"/>
                </a:solidFill>
              </a:rPr>
            </a:br>
            <a:r>
              <a:rPr lang="es-AR" sz="2700" dirty="0">
                <a:solidFill>
                  <a:srgbClr val="0070C0"/>
                </a:solidFill>
              </a:rPr>
              <a:t>Estados Contables (Balance, Estado de Resultados, Estado de Evolución de Patrimonio Neto, Estado de Origen y aplicación de Fondos)</a:t>
            </a:r>
          </a:p>
          <a:p>
            <a:pPr marL="457200" indent="-457200" algn="l">
              <a:buFont typeface="Arial" panose="020B0604020202020204" pitchFamily="34" charset="0"/>
              <a:buChar char="•"/>
            </a:pPr>
            <a:r>
              <a:rPr lang="es-AR" sz="2700" dirty="0">
                <a:solidFill>
                  <a:srgbClr val="0070C0"/>
                </a:solidFill>
              </a:rPr>
              <a:t>Información complementaria:  Denominación y saldo de los fondos, fecha y norma legal de constitución, movimientos del ejercicio que se cierra, identificación de los fideicomisarios, contrato de fideicomiso y doc. Complementarios</a:t>
            </a:r>
          </a:p>
          <a:p>
            <a:pPr marL="457200" indent="-457200" algn="l">
              <a:buFont typeface="Arial" panose="020B0604020202020204" pitchFamily="34" charset="0"/>
              <a:buChar char="•"/>
            </a:pPr>
            <a:r>
              <a:rPr lang="es-AR" sz="2700" dirty="0">
                <a:solidFill>
                  <a:srgbClr val="0070C0"/>
                </a:solidFill>
              </a:rPr>
              <a:t>Cuadro 15 Inventario de Inversiones Financieras</a:t>
            </a:r>
          </a:p>
          <a:p>
            <a:pPr algn="l"/>
            <a:endParaRPr lang="es-AR" sz="3600" b="1" dirty="0">
              <a:solidFill>
                <a:srgbClr val="0070C0"/>
              </a:solidFill>
            </a:endParaRPr>
          </a:p>
        </p:txBody>
      </p:sp>
    </p:spTree>
    <p:extLst>
      <p:ext uri="{BB962C8B-B14F-4D97-AF65-F5344CB8AC3E}">
        <p14:creationId xmlns:p14="http://schemas.microsoft.com/office/powerpoint/2010/main" val="3015579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1437434"/>
            <a:ext cx="9906000" cy="530225"/>
          </a:xfrm>
          <a:prstGeom prst="rect">
            <a:avLst/>
          </a:prstGeom>
        </p:spPr>
        <p:txBody>
          <a:bodyPr>
            <a:normAutofit fontScale="90000"/>
          </a:bodyPr>
          <a:lstStyle/>
          <a:p>
            <a:r>
              <a:rPr lang="es-AR" sz="4000" b="1" dirty="0">
                <a:solidFill>
                  <a:srgbClr val="00B050"/>
                </a:solidFill>
              </a:rPr>
              <a:t>Entes Públicos</a:t>
            </a:r>
          </a:p>
        </p:txBody>
      </p:sp>
      <p:sp>
        <p:nvSpPr>
          <p:cNvPr id="5" name="1 Título"/>
          <p:cNvSpPr txBox="1">
            <a:spLocks/>
          </p:cNvSpPr>
          <p:nvPr/>
        </p:nvSpPr>
        <p:spPr>
          <a:xfrm>
            <a:off x="668524" y="2204864"/>
            <a:ext cx="8568952" cy="4320480"/>
          </a:xfrm>
          <a:prstGeom prst="rect">
            <a:avLst/>
          </a:prstGeom>
        </p:spPr>
        <p:txBody>
          <a:bodyP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AR" sz="3600" b="1" dirty="0">
                <a:solidFill>
                  <a:srgbClr val="0070C0"/>
                </a:solidFill>
              </a:rPr>
              <a:t>Deben presentar:</a:t>
            </a:r>
          </a:p>
          <a:p>
            <a:pPr algn="l"/>
            <a:endParaRPr lang="es-AR" sz="3600" b="1" dirty="0">
              <a:solidFill>
                <a:srgbClr val="0070C0"/>
              </a:solidFill>
            </a:endParaRPr>
          </a:p>
          <a:p>
            <a:pPr marL="457200" indent="-457200" algn="l">
              <a:buFont typeface="Arial" panose="020B0604020202020204" pitchFamily="34" charset="0"/>
              <a:buChar char="•"/>
            </a:pPr>
            <a:r>
              <a:rPr lang="es-AR" sz="2700" dirty="0">
                <a:solidFill>
                  <a:srgbClr val="0070C0"/>
                </a:solidFill>
              </a:rPr>
              <a:t>Datos generales</a:t>
            </a:r>
          </a:p>
          <a:p>
            <a:pPr marL="457200" indent="-457200" algn="l">
              <a:buFont typeface="Arial" panose="020B0604020202020204" pitchFamily="34" charset="0"/>
              <a:buChar char="•"/>
            </a:pPr>
            <a:endParaRPr lang="es-AR" sz="2700" dirty="0">
              <a:solidFill>
                <a:srgbClr val="0070C0"/>
              </a:solidFill>
            </a:endParaRPr>
          </a:p>
          <a:p>
            <a:pPr marL="457200" indent="-457200" algn="l">
              <a:buFont typeface="Arial" panose="020B0604020202020204" pitchFamily="34" charset="0"/>
              <a:buChar char="•"/>
            </a:pPr>
            <a:r>
              <a:rPr lang="es-AR" sz="2700" dirty="0">
                <a:solidFill>
                  <a:srgbClr val="0070C0"/>
                </a:solidFill>
              </a:rPr>
              <a:t>Cuadro 6</a:t>
            </a:r>
            <a:br>
              <a:rPr lang="es-AR" sz="2700" dirty="0">
                <a:solidFill>
                  <a:srgbClr val="0070C0"/>
                </a:solidFill>
              </a:rPr>
            </a:br>
            <a:endParaRPr lang="es-AR" sz="2700" dirty="0">
              <a:solidFill>
                <a:srgbClr val="0070C0"/>
              </a:solidFill>
            </a:endParaRPr>
          </a:p>
          <a:p>
            <a:pPr marL="457200" indent="-457200" algn="l">
              <a:buFont typeface="Arial" panose="020B0604020202020204" pitchFamily="34" charset="0"/>
              <a:buChar char="•"/>
            </a:pPr>
            <a:r>
              <a:rPr lang="es-AR" sz="2700" dirty="0">
                <a:solidFill>
                  <a:srgbClr val="0070C0"/>
                </a:solidFill>
              </a:rPr>
              <a:t>Cuadro 10.4, 10.4.1, 10.4.2, 10.4.3 (Ahorro Inversión Financiamiento y cuadros anexos)</a:t>
            </a:r>
            <a:br>
              <a:rPr lang="es-AR" sz="2700" dirty="0">
                <a:solidFill>
                  <a:srgbClr val="0070C0"/>
                </a:solidFill>
              </a:rPr>
            </a:br>
            <a:endParaRPr lang="es-AR" sz="2700" dirty="0">
              <a:solidFill>
                <a:srgbClr val="0070C0"/>
              </a:solidFill>
            </a:endParaRPr>
          </a:p>
          <a:p>
            <a:pPr marL="457200" indent="-457200" algn="l">
              <a:buFont typeface="Arial" panose="020B0604020202020204" pitchFamily="34" charset="0"/>
              <a:buChar char="•"/>
            </a:pPr>
            <a:r>
              <a:rPr lang="es-AR" sz="2700" dirty="0">
                <a:solidFill>
                  <a:srgbClr val="0070C0"/>
                </a:solidFill>
              </a:rPr>
              <a:t>Estados Contables (Balance, Estado de Resultados, Estado de Evolución de Patrimonio Neto, Estado de Origen y aplicación de Fondos)</a:t>
            </a:r>
          </a:p>
          <a:p>
            <a:pPr marL="457200" indent="-457200" algn="l">
              <a:buFont typeface="Arial" panose="020B0604020202020204" pitchFamily="34" charset="0"/>
              <a:buChar char="•"/>
            </a:pPr>
            <a:endParaRPr lang="es-AR" sz="2700" dirty="0">
              <a:solidFill>
                <a:srgbClr val="0070C0"/>
              </a:solidFill>
            </a:endParaRPr>
          </a:p>
          <a:p>
            <a:pPr marL="457200" indent="-457200" algn="l">
              <a:buFont typeface="Arial" panose="020B0604020202020204" pitchFamily="34" charset="0"/>
              <a:buChar char="•"/>
            </a:pPr>
            <a:r>
              <a:rPr lang="es-AR" sz="2700" dirty="0">
                <a:solidFill>
                  <a:srgbClr val="0070C0"/>
                </a:solidFill>
              </a:rPr>
              <a:t>Cuadro 15 Inventario de Inversiones Financieras</a:t>
            </a:r>
          </a:p>
        </p:txBody>
      </p:sp>
    </p:spTree>
    <p:extLst>
      <p:ext uri="{BB962C8B-B14F-4D97-AF65-F5344CB8AC3E}">
        <p14:creationId xmlns:p14="http://schemas.microsoft.com/office/powerpoint/2010/main" val="332466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2035175"/>
            <a:ext cx="9906000" cy="530225"/>
          </a:xfrm>
          <a:prstGeom prst="rect">
            <a:avLst/>
          </a:prstGeom>
        </p:spPr>
        <p:txBody>
          <a:bodyPr>
            <a:normAutofit fontScale="90000"/>
          </a:bodyPr>
          <a:lstStyle/>
          <a:p>
            <a:r>
              <a:rPr lang="es-AR" sz="4000" b="1" dirty="0">
                <a:solidFill>
                  <a:srgbClr val="0070C0"/>
                </a:solidFill>
              </a:rPr>
              <a:t>Excepción</a:t>
            </a:r>
          </a:p>
        </p:txBody>
      </p:sp>
      <p:sp>
        <p:nvSpPr>
          <p:cNvPr id="3" name="2 Marcador de contenido"/>
          <p:cNvSpPr>
            <a:spLocks noGrp="1"/>
          </p:cNvSpPr>
          <p:nvPr>
            <p:ph idx="4294967295"/>
          </p:nvPr>
        </p:nvSpPr>
        <p:spPr>
          <a:xfrm>
            <a:off x="0" y="3357563"/>
            <a:ext cx="8429625" cy="3584575"/>
          </a:xfrm>
          <a:prstGeom prst="rect">
            <a:avLst/>
          </a:prstGeom>
        </p:spPr>
        <p:txBody>
          <a:bodyPr>
            <a:noAutofit/>
          </a:bodyPr>
          <a:lstStyle/>
          <a:p>
            <a:pPr algn="just"/>
            <a:endParaRPr lang="es-AR" sz="1800" dirty="0">
              <a:solidFill>
                <a:schemeClr val="accent1">
                  <a:lumMod val="75000"/>
                </a:schemeClr>
              </a:solidFill>
            </a:endParaRPr>
          </a:p>
          <a:p>
            <a:pPr algn="just"/>
            <a:endParaRPr lang="es-AR" sz="1800" dirty="0">
              <a:solidFill>
                <a:schemeClr val="accent1">
                  <a:lumMod val="75000"/>
                </a:schemeClr>
              </a:solidFill>
            </a:endParaRPr>
          </a:p>
        </p:txBody>
      </p:sp>
      <p:sp>
        <p:nvSpPr>
          <p:cNvPr id="5" name="1 Título"/>
          <p:cNvSpPr txBox="1">
            <a:spLocks/>
          </p:cNvSpPr>
          <p:nvPr/>
        </p:nvSpPr>
        <p:spPr>
          <a:xfrm>
            <a:off x="704528" y="2672916"/>
            <a:ext cx="8229600" cy="291632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AR" sz="2000" dirty="0">
                <a:solidFill>
                  <a:schemeClr val="accent1">
                    <a:lumMod val="75000"/>
                  </a:schemeClr>
                </a:solidFill>
              </a:rPr>
              <a:t>Aquellas entidades no incluidas en el Presupuesto Consolidado del Sector Público Nacional están </a:t>
            </a:r>
            <a:r>
              <a:rPr lang="es-AR" sz="2000" b="1" u="sng" dirty="0">
                <a:solidFill>
                  <a:schemeClr val="accent1">
                    <a:lumMod val="75000"/>
                  </a:schemeClr>
                </a:solidFill>
              </a:rPr>
              <a:t>eximidos de presentar </a:t>
            </a:r>
            <a:r>
              <a:rPr lang="es-AR" sz="2000" dirty="0">
                <a:solidFill>
                  <a:schemeClr val="accent1">
                    <a:lumMod val="75000"/>
                  </a:schemeClr>
                </a:solidFill>
              </a:rPr>
              <a:t>información presupuestaria (AIF)</a:t>
            </a:r>
          </a:p>
          <a:p>
            <a:pPr algn="l"/>
            <a:endParaRPr lang="es-AR" sz="2000" dirty="0">
              <a:solidFill>
                <a:schemeClr val="accent1">
                  <a:lumMod val="75000"/>
                </a:schemeClr>
              </a:solidFill>
            </a:endParaRPr>
          </a:p>
          <a:p>
            <a:pPr algn="just"/>
            <a:r>
              <a:rPr lang="es-AR" sz="2000" dirty="0">
                <a:solidFill>
                  <a:schemeClr val="accent1">
                    <a:lumMod val="75000"/>
                  </a:schemeClr>
                </a:solidFill>
              </a:rPr>
              <a:t>Deben presentar los Estados Contables así como la información complementaria que solicite la Contaduría General de la Nación.</a:t>
            </a:r>
            <a:endParaRPr lang="es-AR" sz="1400" dirty="0">
              <a:solidFill>
                <a:schemeClr val="accent1">
                  <a:lumMod val="75000"/>
                </a:schemeClr>
              </a:solidFill>
            </a:endParaRPr>
          </a:p>
        </p:txBody>
      </p:sp>
    </p:spTree>
    <p:extLst>
      <p:ext uri="{BB962C8B-B14F-4D97-AF65-F5344CB8AC3E}">
        <p14:creationId xmlns:p14="http://schemas.microsoft.com/office/powerpoint/2010/main" val="695137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704528" y="1412776"/>
            <a:ext cx="8785225" cy="474662"/>
          </a:xfrm>
          <a:prstGeom prst="rect">
            <a:avLst/>
          </a:prstGeom>
        </p:spPr>
        <p:txBody>
          <a:bodyPr>
            <a:noAutofit/>
          </a:bodyPr>
          <a:lstStyle/>
          <a:p>
            <a:r>
              <a:rPr lang="es-AR" sz="3200" b="1" dirty="0">
                <a:solidFill>
                  <a:srgbClr val="0070C0"/>
                </a:solidFill>
              </a:rPr>
              <a:t>Envío de observaciones - Recepción de Respuestas</a:t>
            </a:r>
          </a:p>
        </p:txBody>
      </p:sp>
      <p:sp>
        <p:nvSpPr>
          <p:cNvPr id="3" name="2 Marcador de contenido"/>
          <p:cNvSpPr>
            <a:spLocks noGrp="1"/>
          </p:cNvSpPr>
          <p:nvPr>
            <p:ph idx="4294967295"/>
          </p:nvPr>
        </p:nvSpPr>
        <p:spPr>
          <a:xfrm>
            <a:off x="737393" y="2276872"/>
            <a:ext cx="8431213" cy="3960440"/>
          </a:xfrm>
          <a:prstGeom prst="rect">
            <a:avLst/>
          </a:prstGeom>
        </p:spPr>
        <p:txBody>
          <a:bodyPr>
            <a:noAutofit/>
          </a:bodyPr>
          <a:lstStyle/>
          <a:p>
            <a:pPr algn="just"/>
            <a:r>
              <a:rPr lang="es-AR" sz="2000" b="1" dirty="0">
                <a:solidFill>
                  <a:schemeClr val="accent1">
                    <a:lumMod val="75000"/>
                  </a:schemeClr>
                </a:solidFill>
              </a:rPr>
              <a:t>Observaciones:  </a:t>
            </a:r>
            <a:r>
              <a:rPr lang="es-AR" sz="2000" dirty="0">
                <a:solidFill>
                  <a:schemeClr val="accent1">
                    <a:lumMod val="75000"/>
                  </a:schemeClr>
                </a:solidFill>
              </a:rPr>
              <a:t>Se enviarán por GDE si tienen GDE o Nota en pdf por mail.</a:t>
            </a:r>
          </a:p>
          <a:p>
            <a:pPr algn="just"/>
            <a:r>
              <a:rPr lang="es-AR" sz="2000" b="1" dirty="0">
                <a:solidFill>
                  <a:schemeClr val="accent1">
                    <a:lumMod val="75000"/>
                  </a:schemeClr>
                </a:solidFill>
              </a:rPr>
              <a:t>Respuestas:</a:t>
            </a:r>
          </a:p>
          <a:p>
            <a:pPr lvl="1" algn="just"/>
            <a:r>
              <a:rPr lang="es-AR" sz="2000" dirty="0">
                <a:solidFill>
                  <a:schemeClr val="accent1">
                    <a:lumMod val="75000"/>
                  </a:schemeClr>
                </a:solidFill>
              </a:rPr>
              <a:t>Por GDE</a:t>
            </a:r>
          </a:p>
          <a:p>
            <a:pPr lvl="1" algn="just"/>
            <a:r>
              <a:rPr lang="es-AR" sz="2000" dirty="0">
                <a:solidFill>
                  <a:schemeClr val="accent1">
                    <a:lumMod val="75000"/>
                  </a:schemeClr>
                </a:solidFill>
              </a:rPr>
              <a:t>Nota firmada enviada por mail</a:t>
            </a:r>
          </a:p>
          <a:p>
            <a:pPr algn="just"/>
            <a:r>
              <a:rPr lang="es-AR" sz="2000" b="1" dirty="0">
                <a:solidFill>
                  <a:schemeClr val="accent1">
                    <a:lumMod val="75000"/>
                  </a:schemeClr>
                </a:solidFill>
              </a:rPr>
              <a:t>Reemplazo de cuadros: </a:t>
            </a:r>
            <a:r>
              <a:rPr lang="es-AR" sz="2000" dirty="0">
                <a:solidFill>
                  <a:schemeClr val="accent1">
                    <a:lumMod val="75000"/>
                  </a:schemeClr>
                </a:solidFill>
              </a:rPr>
              <a:t>se deberá cargar y enviar un nuevo cuadro en el SIFEP</a:t>
            </a:r>
          </a:p>
          <a:p>
            <a:pPr algn="just"/>
            <a:r>
              <a:rPr lang="es-AR" sz="2000" dirty="0">
                <a:solidFill>
                  <a:schemeClr val="accent1">
                    <a:lumMod val="75000"/>
                  </a:schemeClr>
                </a:solidFill>
              </a:rPr>
              <a:t>Las observaciones y respuestas referidas al cuadro 15 - Inventario de Inversiones Financieras - se efectuarán y remitirán, respectivamente, a través del correo electrónico: inversionesfinancieras@mecon.gov.ar. </a:t>
            </a:r>
          </a:p>
          <a:p>
            <a:pPr algn="just"/>
            <a:endParaRPr lang="es-AR" sz="2000" b="1" dirty="0">
              <a:solidFill>
                <a:schemeClr val="accent1">
                  <a:lumMod val="75000"/>
                </a:schemeClr>
              </a:solidFill>
            </a:endParaRPr>
          </a:p>
          <a:p>
            <a:pPr marL="457200" lvl="1" indent="0" algn="just">
              <a:buNone/>
            </a:pPr>
            <a:endParaRPr lang="es-AR" sz="1800" dirty="0">
              <a:solidFill>
                <a:schemeClr val="accent1">
                  <a:lumMod val="75000"/>
                </a:schemeClr>
              </a:solidFill>
            </a:endParaRPr>
          </a:p>
        </p:txBody>
      </p:sp>
    </p:spTree>
    <p:extLst>
      <p:ext uri="{BB962C8B-B14F-4D97-AF65-F5344CB8AC3E}">
        <p14:creationId xmlns:p14="http://schemas.microsoft.com/office/powerpoint/2010/main" val="28676479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992560" y="1484784"/>
            <a:ext cx="8229600" cy="530225"/>
          </a:xfrm>
          <a:prstGeom prst="rect">
            <a:avLst/>
          </a:prstGeom>
        </p:spPr>
        <p:txBody>
          <a:bodyPr>
            <a:normAutofit fontScale="90000"/>
          </a:bodyPr>
          <a:lstStyle/>
          <a:p>
            <a:r>
              <a:rPr lang="es-AR" sz="4000" b="1" dirty="0">
                <a:solidFill>
                  <a:srgbClr val="0070C0"/>
                </a:solidFill>
              </a:rPr>
              <a:t>Carga mediante SIFEP</a:t>
            </a:r>
          </a:p>
        </p:txBody>
      </p:sp>
      <p:sp>
        <p:nvSpPr>
          <p:cNvPr id="3" name="2 Marcador de contenido"/>
          <p:cNvSpPr>
            <a:spLocks noGrp="1"/>
          </p:cNvSpPr>
          <p:nvPr>
            <p:ph idx="4294967295"/>
          </p:nvPr>
        </p:nvSpPr>
        <p:spPr>
          <a:xfrm>
            <a:off x="776344" y="2348880"/>
            <a:ext cx="8429625" cy="3744416"/>
          </a:xfrm>
          <a:prstGeom prst="rect">
            <a:avLst/>
          </a:prstGeom>
        </p:spPr>
        <p:txBody>
          <a:bodyPr>
            <a:noAutofit/>
          </a:bodyPr>
          <a:lstStyle/>
          <a:p>
            <a:pPr algn="just"/>
            <a:r>
              <a:rPr lang="es-AR" sz="2000" dirty="0">
                <a:solidFill>
                  <a:schemeClr val="accent1">
                    <a:lumMod val="75000"/>
                  </a:schemeClr>
                </a:solidFill>
              </a:rPr>
              <a:t>Se carga información general de contactos en las opciones DATOS GENERALES, CUENTA AIF, ESTADOS CONTABLES, </a:t>
            </a:r>
            <a:r>
              <a:rPr lang="es-AR" sz="2000" b="1" dirty="0">
                <a:solidFill>
                  <a:schemeClr val="accent1">
                    <a:lumMod val="75000"/>
                  </a:schemeClr>
                </a:solidFill>
              </a:rPr>
              <a:t>INTEGRACION PATRIMONIAL Y ÚLTIMOS ESTADOS CONTABLES AUDITADOS POR AGN</a:t>
            </a:r>
          </a:p>
          <a:p>
            <a:pPr algn="just"/>
            <a:r>
              <a:rPr lang="es-AR" sz="2000" dirty="0">
                <a:solidFill>
                  <a:schemeClr val="accent1">
                    <a:lumMod val="75000"/>
                  </a:schemeClr>
                </a:solidFill>
              </a:rPr>
              <a:t>La información de AIF y ESTADOS CONTABLES se ingresa mediante carga MANUAL y se deben enviar los formularios a la CGN mediante el botón ENVIAR cuando la información esté conformada</a:t>
            </a:r>
          </a:p>
          <a:p>
            <a:pPr algn="just"/>
            <a:r>
              <a:rPr lang="es-AR" sz="2000" dirty="0">
                <a:solidFill>
                  <a:schemeClr val="accent1">
                    <a:lumMod val="75000"/>
                  </a:schemeClr>
                </a:solidFill>
              </a:rPr>
              <a:t>Una vez completada y guardada la carga el formulario queda en estado INGRESADO.   Recordar proceder al ENVIO para que CGN pueda verlo.</a:t>
            </a:r>
          </a:p>
          <a:p>
            <a:pPr algn="just"/>
            <a:endParaRPr lang="es-AR" sz="2000" dirty="0">
              <a:solidFill>
                <a:schemeClr val="accent1">
                  <a:lumMod val="75000"/>
                </a:schemeClr>
              </a:solidFill>
            </a:endParaRPr>
          </a:p>
        </p:txBody>
      </p:sp>
    </p:spTree>
    <p:extLst>
      <p:ext uri="{BB962C8B-B14F-4D97-AF65-F5344CB8AC3E}">
        <p14:creationId xmlns:p14="http://schemas.microsoft.com/office/powerpoint/2010/main" val="3858648658"/>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4329</TotalTime>
  <Words>1252</Words>
  <Application>Microsoft Office PowerPoint</Application>
  <PresentationFormat>A4 (210 x 297 mm)</PresentationFormat>
  <Paragraphs>147</Paragraphs>
  <Slides>25</Slides>
  <Notes>23</Notes>
  <HiddenSlides>0</HiddenSlides>
  <MMClips>0</MMClips>
  <ScaleCrop>false</ScaleCrop>
  <HeadingPairs>
    <vt:vector size="6" baseType="variant">
      <vt:variant>
        <vt:lpstr>Fuentes usadas</vt:lpstr>
      </vt:variant>
      <vt:variant>
        <vt:i4>3</vt:i4>
      </vt:variant>
      <vt:variant>
        <vt:lpstr>Tema</vt:lpstr>
      </vt:variant>
      <vt:variant>
        <vt:i4>3</vt:i4>
      </vt:variant>
      <vt:variant>
        <vt:lpstr>Títulos de diapositiva</vt:lpstr>
      </vt:variant>
      <vt:variant>
        <vt:i4>25</vt:i4>
      </vt:variant>
    </vt:vector>
  </HeadingPairs>
  <TitlesOfParts>
    <vt:vector size="31" baseType="lpstr">
      <vt:lpstr>Arial</vt:lpstr>
      <vt:lpstr>Calibri</vt:lpstr>
      <vt:lpstr>Lora</vt:lpstr>
      <vt:lpstr>Diseño personalizado</vt:lpstr>
      <vt:lpstr>Tema de Office</vt:lpstr>
      <vt:lpstr>1_Diseño personalizado</vt:lpstr>
      <vt:lpstr>Presentación de PowerPoint</vt:lpstr>
      <vt:lpstr>Presentación de PowerPoint</vt:lpstr>
      <vt:lpstr>Presentación de cuadros de cierre e información complementaria</vt:lpstr>
      <vt:lpstr>Deben presentar:  Datos generales Cuadro 6 Cuadro 10.2, 10.2.1, 10.2.2, 10.2.3 (Ahorro Inversión Financiamiento y cuadros anexos) Estados Contables (Balance, Estado de Resultados, Estado de Evolución de Patrimonio Neto, Estado de Origen y aplicación de Fondos) Cuadro 15 Inventario de Inversiones Financieras</vt:lpstr>
      <vt:lpstr>Fondos Fiduciarios</vt:lpstr>
      <vt:lpstr>Entes Públicos</vt:lpstr>
      <vt:lpstr>Excepción</vt:lpstr>
      <vt:lpstr>Envío de observaciones - Recepción de Respuestas</vt:lpstr>
      <vt:lpstr>Carga mediante SIFEP</vt:lpstr>
      <vt:lpstr>Presentación de PowerPoint</vt:lpstr>
      <vt:lpstr>Presentación de PowerPoint</vt:lpstr>
      <vt:lpstr>Devengado     </vt:lpstr>
      <vt:lpstr>Carga en SIFEP    </vt:lpstr>
      <vt:lpstr>Carga en SIFEP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 ¡Muchas gracias!  Pueden contactarnos en  sifepdaif@mecon.gov.ar      por AIF     sifepdpc@mecon.gov.ar       por EECC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III JORNADA DE CONTADURÍAS JURISDICCIONALES</dc:title>
  <dc:creator>Andrea Nievas</dc:creator>
  <cp:lastModifiedBy>Ana Laura Kiezela</cp:lastModifiedBy>
  <cp:revision>240</cp:revision>
  <cp:lastPrinted>2017-12-14T18:50:08Z</cp:lastPrinted>
  <dcterms:created xsi:type="dcterms:W3CDTF">2017-10-18T20:01:29Z</dcterms:created>
  <dcterms:modified xsi:type="dcterms:W3CDTF">2024-12-10T20:07:19Z</dcterms:modified>
</cp:coreProperties>
</file>