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28" r:id="rId3"/>
    <p:sldId id="337" r:id="rId4"/>
    <p:sldId id="312" r:id="rId5"/>
    <p:sldId id="338" r:id="rId6"/>
    <p:sldId id="330" r:id="rId7"/>
    <p:sldId id="346" r:id="rId8"/>
    <p:sldId id="340" r:id="rId9"/>
    <p:sldId id="342" r:id="rId10"/>
    <p:sldId id="344" r:id="rId11"/>
    <p:sldId id="341" r:id="rId12"/>
    <p:sldId id="343" r:id="rId13"/>
    <p:sldId id="345" r:id="rId14"/>
    <p:sldId id="318" r:id="rId15"/>
    <p:sldId id="335" r:id="rId16"/>
    <p:sldId id="333" r:id="rId17"/>
    <p:sldId id="331" r:id="rId18"/>
    <p:sldId id="332" r:id="rId19"/>
  </p:sldIdLst>
  <p:sldSz cx="9144000" cy="6858000" type="screen4x3"/>
  <p:notesSz cx="7010400" cy="92964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7" autoAdjust="0"/>
    <p:restoredTop sz="78514" autoAdjust="0"/>
  </p:normalViewPr>
  <p:slideViewPr>
    <p:cSldViewPr>
      <p:cViewPr>
        <p:scale>
          <a:sx n="100" d="100"/>
          <a:sy n="100" d="100"/>
        </p:scale>
        <p:origin x="-1944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44" y="-90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8D896-244D-4E53-A717-5FC5C2925DD0}" type="datetimeFigureOut">
              <a:rPr lang="es-AR" smtClean="0"/>
              <a:t>19/12/2019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A881E-EDE0-433B-A9AA-D679E3AE998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09310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81036-0073-478A-ABD2-2A5D24A49CD4}" type="datetimeFigureOut">
              <a:rPr lang="es-AR" smtClean="0"/>
              <a:t>19/12/2019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07EE3-142C-4E9D-8479-9A3C6A4A7D0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5351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09317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08196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08196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18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0819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2473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09317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t>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799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61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568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4059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260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597352"/>
            <a:ext cx="9144000" cy="260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CuadroTexto"/>
          <p:cNvSpPr txBox="1"/>
          <p:nvPr userDrawn="1"/>
        </p:nvSpPr>
        <p:spPr>
          <a:xfrm>
            <a:off x="35496" y="6597352"/>
            <a:ext cx="490070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100" b="1" dirty="0" smtClean="0">
                <a:solidFill>
                  <a:schemeClr val="bg1"/>
                </a:solidFill>
              </a:rPr>
              <a:t>Dirección</a:t>
            </a:r>
            <a:r>
              <a:rPr lang="es-AR" sz="1100" b="1" baseline="0" dirty="0" smtClean="0">
                <a:solidFill>
                  <a:schemeClr val="bg1"/>
                </a:solidFill>
              </a:rPr>
              <a:t> de Análisis e Información Financiera – Contaduría General de la Nación</a:t>
            </a:r>
            <a:endParaRPr lang="es-AR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066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capacitacion.mecon.gov.ar/manuales_nuevo/Presupuesto-Clasificador13.pd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323528" y="916099"/>
            <a:ext cx="6120680" cy="128876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s-AR" sz="4800" b="1" cap="all" dirty="0" smtClean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J</a:t>
            </a:r>
            <a:r>
              <a:rPr lang="es-AR" sz="4800" b="1" cap="small" dirty="0" smtClean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ORNADA DE CIERRE DE EJERCICIO 2019</a:t>
            </a:r>
            <a:endParaRPr lang="es-AR" sz="4800" b="1" cap="small" dirty="0">
              <a:solidFill>
                <a:srgbClr val="00206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4294967295"/>
          </p:nvPr>
        </p:nvSpPr>
        <p:spPr>
          <a:xfrm>
            <a:off x="395536" y="3573016"/>
            <a:ext cx="8352928" cy="1728192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AR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Empresas Públicas </a:t>
            </a:r>
            <a:br>
              <a:rPr lang="es-AR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AR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Entes Públicos</a:t>
            </a:r>
            <a:br>
              <a:rPr lang="es-AR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AR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Fondos Fiduciarios</a:t>
            </a:r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9390" y="548680"/>
            <a:ext cx="1807066" cy="1666089"/>
          </a:xfrm>
          <a:prstGeom prst="rect">
            <a:avLst/>
          </a:prstGeom>
        </p:spPr>
      </p:pic>
      <p:sp>
        <p:nvSpPr>
          <p:cNvPr id="5" name="2 Subtítulo"/>
          <p:cNvSpPr txBox="1">
            <a:spLocks/>
          </p:cNvSpPr>
          <p:nvPr/>
        </p:nvSpPr>
        <p:spPr>
          <a:xfrm>
            <a:off x="2451197" y="5949280"/>
            <a:ext cx="4065019" cy="57606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20-12-2019</a:t>
            </a:r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86494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8" y="1052736"/>
            <a:ext cx="8430426" cy="504056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04988" y="364502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23528" y="1110754"/>
            <a:ext cx="837361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AR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b="1" dirty="0" smtClean="0">
                <a:solidFill>
                  <a:schemeClr val="accent1">
                    <a:lumMod val="75000"/>
                  </a:schemeClr>
                </a:solidFill>
              </a:rPr>
              <a:t>Validaciones del Sistema</a:t>
            </a:r>
          </a:p>
          <a:p>
            <a:endParaRPr lang="es-AR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b="1" dirty="0" smtClean="0">
                <a:solidFill>
                  <a:schemeClr val="accent1">
                    <a:lumMod val="75000"/>
                  </a:schemeClr>
                </a:solidFill>
              </a:rPr>
              <a:t>No puede ser enviado si  la tabla de Datos Generales  está vacía.</a:t>
            </a:r>
          </a:p>
          <a:p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El sistema valida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la consistencia del esquema AIF, controlando el siguiente cálculo: (Ingresos Corrientes + Ingresos de Capital + Fuentes Financieras) - (Gastos Corrientes + Gastos de capital + Aplicaciones Financieras) = 0 (CERO).</a:t>
            </a:r>
          </a:p>
          <a:p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El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valor que se cargue para IRD en el AIF según la desagregación establecida debe coincidir con el total que se informó en la solapa IRD.</a:t>
            </a:r>
          </a:p>
          <a:p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En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el caso que no se cumpla con alguna de las mencionadas validaciones, el formulario </a:t>
            </a:r>
            <a:r>
              <a:rPr lang="es-AR" sz="2000" b="1" i="1" dirty="0">
                <a:solidFill>
                  <a:schemeClr val="accent1">
                    <a:lumMod val="75000"/>
                  </a:schemeClr>
                </a:solidFill>
              </a:rPr>
              <a:t>no se podrá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 enviar al OR.</a:t>
            </a:r>
          </a:p>
          <a:p>
            <a:endParaRPr lang="es-AR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467544" y="404664"/>
            <a:ext cx="8229600" cy="70609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4000" b="1" dirty="0" smtClean="0">
                <a:solidFill>
                  <a:srgbClr val="0070C0"/>
                </a:solidFill>
              </a:rPr>
              <a:t>Carga mediante SIFEP</a:t>
            </a:r>
            <a:endParaRPr lang="es-AR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69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04988" y="364502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67544" y="1196753"/>
            <a:ext cx="81369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000" b="1" dirty="0" smtClean="0">
                <a:solidFill>
                  <a:schemeClr val="accent1">
                    <a:lumMod val="75000"/>
                  </a:schemeClr>
                </a:solidFill>
              </a:rPr>
              <a:t>Formulario </a:t>
            </a: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Estados Contables</a:t>
            </a: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Se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debe informar a modo de resumen el detalle que se muestra en la pantalla, tanto para el ejercicio que se cierra como para el año anterior. </a:t>
            </a: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AR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Además se debe adjuntar 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Balance General comparativo con el ejercicio anterior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Estado de Resultados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Estado de Evolución del Patrimonio Neto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Estado de Origen y Aplicación de Fondos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Cuadro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Anexos </a:t>
            </a:r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Memorias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Notas </a:t>
            </a:r>
          </a:p>
          <a:p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467544" y="404664"/>
            <a:ext cx="8229600" cy="70609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4000" b="1" dirty="0" smtClean="0">
                <a:solidFill>
                  <a:srgbClr val="0070C0"/>
                </a:solidFill>
              </a:rPr>
              <a:t>Carga mediante SIFEP</a:t>
            </a:r>
            <a:endParaRPr lang="es-AR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64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490662"/>
            <a:ext cx="8229600" cy="70609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>
                <a:solidFill>
                  <a:srgbClr val="0070C0"/>
                </a:solidFill>
              </a:rPr>
              <a:t>Estados de formularios en SIFEP</a:t>
            </a:r>
            <a:endParaRPr lang="es-AR" sz="4000" b="1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8" y="1052736"/>
            <a:ext cx="8430426" cy="504056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Ingresado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Pendiente de 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recepción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Recibido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Anulado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Recibido no Considerado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2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490662"/>
            <a:ext cx="8229600" cy="70609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rgbClr val="0070C0"/>
                </a:solidFill>
              </a:rPr>
              <a:t>Estados de formularios en SIFEP</a:t>
            </a:r>
            <a:endParaRPr lang="es-AR" sz="4000" b="1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8" y="1052736"/>
            <a:ext cx="8430426" cy="504056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72" t="24487" r="39236" b="40000"/>
          <a:stretch/>
        </p:blipFill>
        <p:spPr bwMode="auto">
          <a:xfrm>
            <a:off x="251520" y="1556792"/>
            <a:ext cx="8648700" cy="351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768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>
          <a:xfrm>
            <a:off x="179512" y="1052736"/>
            <a:ext cx="8784976" cy="63408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3200" b="1" dirty="0" smtClean="0">
                <a:solidFill>
                  <a:schemeClr val="accent1">
                    <a:lumMod val="75000"/>
                  </a:schemeClr>
                </a:solidFill>
              </a:rPr>
              <a:t>Importante</a:t>
            </a:r>
            <a:endParaRPr lang="es-AR" sz="3200" b="1" dirty="0">
              <a:solidFill>
                <a:srgbClr val="0070C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39552" y="2047488"/>
            <a:ext cx="80648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Recordar presentar entre la documentación/información adjunta a los estados contables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AR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Participación porcentual y en pesos del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Estado Nacional en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su Patrimonio Neto</a:t>
            </a:r>
            <a:endParaRPr lang="es-A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s-AR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Ultimo estado contable auditado</a:t>
            </a:r>
          </a:p>
        </p:txBody>
      </p:sp>
    </p:spTree>
    <p:extLst>
      <p:ext uri="{BB962C8B-B14F-4D97-AF65-F5344CB8AC3E}">
        <p14:creationId xmlns:p14="http://schemas.microsoft.com/office/powerpoint/2010/main" val="338281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323528" y="1207199"/>
            <a:ext cx="842493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Recordar que</a:t>
            </a:r>
            <a:r>
              <a:rPr lang="es-AR" sz="3600" dirty="0" smtClean="0"/>
              <a:t>: </a:t>
            </a:r>
            <a:r>
              <a:rPr lang="es-AR" sz="3200" dirty="0" smtClean="0"/>
              <a:t>las clasificaciones incluidas en la Cuenta AIF corresponden al </a:t>
            </a:r>
            <a:r>
              <a:rPr lang="es-AR" sz="3200" u="sng" dirty="0" smtClean="0"/>
              <a:t>clasificador económico </a:t>
            </a:r>
            <a:r>
              <a:rPr lang="es-AR" sz="3200" dirty="0" smtClean="0"/>
              <a:t>del Recurso y del Gasto vigente publicado en: </a:t>
            </a:r>
          </a:p>
          <a:p>
            <a:endParaRPr lang="es-AR" sz="3200" dirty="0"/>
          </a:p>
          <a:p>
            <a:r>
              <a:rPr lang="es-AR" sz="3200" dirty="0">
                <a:hlinkClick r:id="rId2"/>
              </a:rPr>
              <a:t>http://</a:t>
            </a:r>
            <a:r>
              <a:rPr lang="es-AR" sz="3200" dirty="0" smtClean="0">
                <a:hlinkClick r:id="rId2"/>
              </a:rPr>
              <a:t>capacitacion.mecon.gov.ar/manuales_nuevo/Presupuesto-Clasificador13.pdf</a:t>
            </a:r>
            <a:endParaRPr lang="es-AR" sz="3200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9595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685800" y="1412776"/>
            <a:ext cx="7772400" cy="722511"/>
          </a:xfrm>
          <a:prstGeom prst="rect">
            <a:avLst/>
          </a:prstGeom>
        </p:spPr>
        <p:txBody>
          <a:bodyPr/>
          <a:lstStyle/>
          <a:p>
            <a:r>
              <a:rPr lang="es-AR" sz="4000" b="1" dirty="0" smtClean="0">
                <a:solidFill>
                  <a:srgbClr val="00B050"/>
                </a:solidFill>
              </a:rPr>
              <a:t>Devengado</a:t>
            </a:r>
            <a:br>
              <a:rPr lang="es-AR" sz="4000" b="1" dirty="0" smtClean="0">
                <a:solidFill>
                  <a:srgbClr val="00B050"/>
                </a:solidFill>
              </a:rPr>
            </a:br>
            <a:r>
              <a:rPr lang="es-AR" sz="4000" b="1" dirty="0" smtClean="0">
                <a:solidFill>
                  <a:srgbClr val="00B050"/>
                </a:solidFill>
              </a:rPr>
              <a:t/>
            </a:r>
            <a:br>
              <a:rPr lang="es-AR" sz="4000" b="1" dirty="0" smtClean="0">
                <a:solidFill>
                  <a:srgbClr val="00B050"/>
                </a:solidFill>
              </a:rPr>
            </a:br>
            <a:r>
              <a:rPr lang="es-AR" sz="3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AR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AR" sz="24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AR" sz="2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AR" sz="24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AR" sz="24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s-AR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1 Título"/>
          <p:cNvSpPr txBox="1">
            <a:spLocks/>
          </p:cNvSpPr>
          <p:nvPr/>
        </p:nvSpPr>
        <p:spPr>
          <a:xfrm>
            <a:off x="179512" y="490662"/>
            <a:ext cx="8784976" cy="63408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3200" b="1" dirty="0" smtClean="0">
                <a:solidFill>
                  <a:srgbClr val="0070C0"/>
                </a:solidFill>
              </a:rPr>
              <a:t>Registro de Transferencias</a:t>
            </a:r>
            <a:endParaRPr lang="es-AR" sz="3200" b="1" dirty="0">
              <a:solidFill>
                <a:srgbClr val="0070C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39552" y="2708920"/>
            <a:ext cx="80648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400" b="1" dirty="0" smtClean="0">
                <a:solidFill>
                  <a:schemeClr val="tx2">
                    <a:lumMod val="75000"/>
                  </a:schemeClr>
                </a:solidFill>
              </a:rPr>
              <a:t>La CGN debe consolidar </a:t>
            </a:r>
            <a:r>
              <a:rPr lang="es-AR" sz="2400" b="1" dirty="0">
                <a:solidFill>
                  <a:schemeClr val="tx2">
                    <a:lumMod val="75000"/>
                  </a:schemeClr>
                </a:solidFill>
              </a:rPr>
              <a:t>y calcular el resultado del Sector Público </a:t>
            </a:r>
            <a:r>
              <a:rPr lang="es-AR" sz="2400" b="1" dirty="0" smtClean="0">
                <a:solidFill>
                  <a:schemeClr val="tx2">
                    <a:lumMod val="75000"/>
                  </a:schemeClr>
                </a:solidFill>
              </a:rPr>
              <a:t>Nacional no Financiero (eliminando operaciones entre las distintas entidades que abultan el resultado del </a:t>
            </a:r>
            <a:r>
              <a:rPr lang="es-AR" sz="2400" b="1" dirty="0" err="1" smtClean="0">
                <a:solidFill>
                  <a:schemeClr val="tx2">
                    <a:lumMod val="75000"/>
                  </a:schemeClr>
                </a:solidFill>
              </a:rPr>
              <a:t>SPNnoF</a:t>
            </a:r>
            <a:r>
              <a:rPr lang="es-AR" sz="240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400" b="1" dirty="0" smtClean="0">
                <a:solidFill>
                  <a:schemeClr val="tx2">
                    <a:lumMod val="75000"/>
                  </a:schemeClr>
                </a:solidFill>
              </a:rPr>
              <a:t>Resolver las sucesivas observaciones de AGN en cada auditoría sobre la Cuenta de Inversión respecto de las operaciones no eliminadas.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28512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179512" y="490662"/>
            <a:ext cx="8784976" cy="63408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s-AR" sz="3200" b="1" dirty="0" smtClean="0">
                <a:solidFill>
                  <a:srgbClr val="0070C0"/>
                </a:solidFill>
              </a:rPr>
              <a:t>Envío de observaciones - Recepción de Respuestas</a:t>
            </a:r>
            <a:endParaRPr lang="es-AR" sz="3200" b="1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8" y="1268760"/>
            <a:ext cx="8430426" cy="4781128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Observaciones: Se enviarán por GDE si tienen GDE o el </a:t>
            </a:r>
            <a:r>
              <a:rPr lang="es-AR" sz="2400" b="1" dirty="0" err="1" smtClean="0">
                <a:solidFill>
                  <a:schemeClr val="accent1">
                    <a:lumMod val="75000"/>
                  </a:schemeClr>
                </a:solidFill>
              </a:rPr>
              <a:t>pdf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 por mail.</a:t>
            </a:r>
          </a:p>
          <a:p>
            <a:pPr algn="just"/>
            <a:endParaRPr lang="es-AR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Respuestas:</a:t>
            </a:r>
          </a:p>
          <a:p>
            <a:pPr lvl="1" algn="just"/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Por GDE</a:t>
            </a:r>
          </a:p>
          <a:p>
            <a:pPr lvl="1" algn="just"/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Papel por Nota en la Mesa de Entradas de la CGN</a:t>
            </a:r>
          </a:p>
          <a:p>
            <a:pPr algn="just"/>
            <a:endParaRPr lang="es-AR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Reemplazo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de cuadros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: se deberá cargar y enviar un nuevo cuadro en el SIFEP </a:t>
            </a:r>
            <a:endParaRPr lang="es-A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 algn="just">
              <a:buNone/>
            </a:pPr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64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683568" y="1268760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AR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A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AR" b="1" dirty="0" smtClean="0">
                <a:solidFill>
                  <a:schemeClr val="tx2">
                    <a:lumMod val="75000"/>
                  </a:schemeClr>
                </a:solidFill>
              </a:rPr>
              <a:t>¡Muchas gracias!</a:t>
            </a:r>
            <a:br>
              <a:rPr lang="es-A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AR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AR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AR" sz="3600" b="1" dirty="0" smtClean="0">
                <a:solidFill>
                  <a:schemeClr val="tx2">
                    <a:lumMod val="75000"/>
                  </a:schemeClr>
                </a:solidFill>
              </a:rPr>
              <a:t>Pueden contactarnos en </a:t>
            </a:r>
            <a:r>
              <a:rPr lang="es-AR" sz="3200" b="1" dirty="0" smtClean="0">
                <a:solidFill>
                  <a:schemeClr val="tx2">
                    <a:lumMod val="75000"/>
                  </a:schemeClr>
                </a:solidFill>
              </a:rPr>
              <a:t>sifepdaif@mecon.gov.ar</a:t>
            </a:r>
            <a:endParaRPr lang="es-AR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4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539552" y="1916832"/>
            <a:ext cx="8229600" cy="92211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Presentación de cuadros de cierre e información complementaria</a:t>
            </a:r>
            <a:endParaRPr lang="es-AR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411760" y="3717032"/>
            <a:ext cx="4104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FECHA LÍMITE:</a:t>
            </a:r>
          </a:p>
          <a:p>
            <a:pPr algn="ctr"/>
            <a:r>
              <a:rPr lang="es-A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 </a:t>
            </a:r>
            <a:r>
              <a:rPr lang="es-A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FEBRERO 2020</a:t>
            </a:r>
            <a:endParaRPr lang="es-A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15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251520" y="548680"/>
            <a:ext cx="8496944" cy="64807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s-AR" sz="4000" b="1" dirty="0" smtClean="0">
                <a:solidFill>
                  <a:schemeClr val="accent1">
                    <a:lumMod val="75000"/>
                  </a:schemeClr>
                </a:solidFill>
              </a:rPr>
              <a:t>Marco Normativo</a:t>
            </a:r>
            <a:endParaRPr lang="es-AR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60252" y="1988840"/>
            <a:ext cx="79928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Resolución de Cierre Ejercicio 2019 Res Nº 213/19 SH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AR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Manual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de Cierre de ejercicio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Disp. 71/10 CGN y sus modificatorias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A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Pautas para la presentación del cierre de ejercicio 2019</a:t>
            </a:r>
            <a:endParaRPr lang="es-AR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AR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AR" sz="2400" dirty="0"/>
          </a:p>
          <a:p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s-AR" sz="2400" b="1" dirty="0"/>
          </a:p>
        </p:txBody>
      </p:sp>
    </p:spTree>
    <p:extLst>
      <p:ext uri="{BB962C8B-B14F-4D97-AF65-F5344CB8AC3E}">
        <p14:creationId xmlns:p14="http://schemas.microsoft.com/office/powerpoint/2010/main" val="275306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323528" y="2060848"/>
            <a:ext cx="8229600" cy="7060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es-AR" sz="4000" b="1" dirty="0" smtClean="0">
                <a:solidFill>
                  <a:srgbClr val="0070C0"/>
                </a:solidFill>
              </a:rPr>
              <a:t>Deben presentar:</a:t>
            </a:r>
            <a:br>
              <a:rPr lang="es-AR" sz="4000" b="1" dirty="0" smtClean="0">
                <a:solidFill>
                  <a:srgbClr val="0070C0"/>
                </a:solidFill>
              </a:rPr>
            </a:br>
            <a:r>
              <a:rPr lang="es-AR" sz="2900" dirty="0" smtClean="0">
                <a:solidFill>
                  <a:srgbClr val="0070C0"/>
                </a:solidFill>
              </a:rPr>
              <a:t>Cuadro 6</a:t>
            </a:r>
            <a:br>
              <a:rPr lang="es-AR" sz="2900" dirty="0" smtClean="0">
                <a:solidFill>
                  <a:srgbClr val="0070C0"/>
                </a:solidFill>
              </a:rPr>
            </a:br>
            <a:r>
              <a:rPr lang="es-AR" sz="2900" dirty="0" smtClean="0">
                <a:solidFill>
                  <a:srgbClr val="0070C0"/>
                </a:solidFill>
              </a:rPr>
              <a:t>Cuadro 10.2, 10.2.1, 10.2.2, 10.2.3 (Ahorro Inversión Financiamiento y cuadros anexos)</a:t>
            </a:r>
            <a:br>
              <a:rPr lang="es-AR" sz="2900" dirty="0" smtClean="0">
                <a:solidFill>
                  <a:srgbClr val="0070C0"/>
                </a:solidFill>
              </a:rPr>
            </a:br>
            <a:r>
              <a:rPr lang="es-AR" sz="2900" dirty="0" smtClean="0">
                <a:solidFill>
                  <a:srgbClr val="0070C0"/>
                </a:solidFill>
              </a:rPr>
              <a:t>Estados Contables (Balance, Estado de Resultados, Estado de Evolución de Patrimonio Neto, Estado de Origen y aplicación de Fondos)</a:t>
            </a:r>
            <a:endParaRPr lang="es-AR" sz="2900" dirty="0">
              <a:solidFill>
                <a:srgbClr val="0070C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04988" y="364502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609600" y="643062"/>
            <a:ext cx="8229600" cy="70609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4000" b="1" dirty="0" smtClean="0">
                <a:solidFill>
                  <a:schemeClr val="accent4">
                    <a:lumMod val="75000"/>
                  </a:schemeClr>
                </a:solidFill>
              </a:rPr>
              <a:t>Empresas Públicas</a:t>
            </a:r>
            <a:endParaRPr lang="es-AR" sz="40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10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490662"/>
            <a:ext cx="8229600" cy="70609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chemeClr val="accent6">
                    <a:lumMod val="75000"/>
                  </a:schemeClr>
                </a:solidFill>
              </a:rPr>
              <a:t>Fondos Fiduciarios</a:t>
            </a:r>
            <a:endParaRPr lang="es-AR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8" y="1268760"/>
            <a:ext cx="8430426" cy="4781128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179512" y="1340768"/>
            <a:ext cx="8784976" cy="460851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4000" b="1" dirty="0" smtClean="0">
                <a:solidFill>
                  <a:srgbClr val="0070C0"/>
                </a:solidFill>
              </a:rPr>
              <a:t>Deben presentar:</a:t>
            </a:r>
            <a:br>
              <a:rPr lang="es-AR" sz="4000" b="1" dirty="0" smtClean="0">
                <a:solidFill>
                  <a:srgbClr val="0070C0"/>
                </a:solidFill>
              </a:rPr>
            </a:br>
            <a:r>
              <a:rPr lang="es-AR" sz="2700" dirty="0" smtClean="0">
                <a:solidFill>
                  <a:srgbClr val="0070C0"/>
                </a:solidFill>
              </a:rPr>
              <a:t>Cuadro 10.3, 10.3.1, 10.3.2, 10.3.3, 10.3.4 (Ahorro Inversión Financiamiento y cuadros anexos)</a:t>
            </a:r>
            <a:br>
              <a:rPr lang="es-AR" sz="2700" dirty="0" smtClean="0">
                <a:solidFill>
                  <a:srgbClr val="0070C0"/>
                </a:solidFill>
              </a:rPr>
            </a:br>
            <a:r>
              <a:rPr lang="es-AR" sz="2700" dirty="0" smtClean="0">
                <a:solidFill>
                  <a:srgbClr val="0070C0"/>
                </a:solidFill>
              </a:rPr>
              <a:t>Estados Contables (Balance, Estado de Resultados, Estado de Evolución de Patrimonio Neto, Estado de Origen y aplicación de Fondos)</a:t>
            </a:r>
          </a:p>
          <a:p>
            <a:pPr algn="l"/>
            <a:r>
              <a:rPr lang="es-AR" sz="2700" dirty="0" smtClean="0">
                <a:solidFill>
                  <a:srgbClr val="0070C0"/>
                </a:solidFill>
              </a:rPr>
              <a:t>Información complementaria:  Denominación y saldo de los fondos, fecha y norma legal de constitución, movimientos del ejercicio que se cierra, identificación de los fideicomisarios, contrato de fideicomiso y doc. complementarios</a:t>
            </a:r>
          </a:p>
          <a:p>
            <a:pPr algn="l"/>
            <a:endParaRPr lang="es-A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57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490662"/>
            <a:ext cx="8229600" cy="70609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rgbClr val="00B050"/>
                </a:solidFill>
              </a:rPr>
              <a:t>Entes Públicos</a:t>
            </a:r>
            <a:endParaRPr lang="es-AR" sz="4000" b="1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8" y="1268760"/>
            <a:ext cx="8430426" cy="4781128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323528" y="1700808"/>
            <a:ext cx="8229600" cy="388843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4000" b="1" dirty="0" smtClean="0">
                <a:solidFill>
                  <a:srgbClr val="0070C0"/>
                </a:solidFill>
              </a:rPr>
              <a:t>Deben presentar:</a:t>
            </a:r>
            <a:br>
              <a:rPr lang="es-AR" sz="4000" b="1" dirty="0" smtClean="0">
                <a:solidFill>
                  <a:srgbClr val="0070C0"/>
                </a:solidFill>
              </a:rPr>
            </a:br>
            <a:r>
              <a:rPr lang="es-AR" sz="2900" dirty="0" smtClean="0">
                <a:solidFill>
                  <a:srgbClr val="0070C0"/>
                </a:solidFill>
              </a:rPr>
              <a:t>Cuadro 6</a:t>
            </a:r>
            <a:br>
              <a:rPr lang="es-AR" sz="2900" dirty="0" smtClean="0">
                <a:solidFill>
                  <a:srgbClr val="0070C0"/>
                </a:solidFill>
              </a:rPr>
            </a:br>
            <a:r>
              <a:rPr lang="es-AR" sz="2900" dirty="0" smtClean="0">
                <a:solidFill>
                  <a:srgbClr val="0070C0"/>
                </a:solidFill>
              </a:rPr>
              <a:t>Cuadro 10.4, 10.4.1, 10.4.2, 10.4.3 (Ahorro Inversión Financiamiento y cuadros anexos)</a:t>
            </a:r>
            <a:br>
              <a:rPr lang="es-AR" sz="2900" dirty="0" smtClean="0">
                <a:solidFill>
                  <a:srgbClr val="0070C0"/>
                </a:solidFill>
              </a:rPr>
            </a:br>
            <a:r>
              <a:rPr lang="es-AR" sz="2900" dirty="0" smtClean="0">
                <a:solidFill>
                  <a:srgbClr val="0070C0"/>
                </a:solidFill>
              </a:rPr>
              <a:t>Estados Contables (Balance, Estado de Resultados, Estado de Evolución de Patrimonio Neto, Estado de Origen y aplicación de Fondos)</a:t>
            </a:r>
            <a:endParaRPr lang="es-AR" sz="29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66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490662"/>
            <a:ext cx="8229600" cy="70609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>
                <a:solidFill>
                  <a:srgbClr val="0070C0"/>
                </a:solidFill>
              </a:rPr>
              <a:t>Excepción Art. 16 Res 213/19 SH</a:t>
            </a:r>
            <a:endParaRPr lang="es-AR" sz="4000" b="1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8" y="1268760"/>
            <a:ext cx="8430426" cy="4781128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endParaRPr lang="es-AR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18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323528" y="1700808"/>
            <a:ext cx="8229600" cy="38884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Aquellas entidades no incluidas 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en el Presupuesto Consolidado del Sector Público Nacional del ejercicio 2019 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(DA 449/19) 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quedarán </a:t>
            </a:r>
            <a:r>
              <a:rPr lang="es-AR" sz="2400" b="1" u="sng" dirty="0">
                <a:solidFill>
                  <a:schemeClr val="accent1">
                    <a:lumMod val="75000"/>
                  </a:schemeClr>
                </a:solidFill>
              </a:rPr>
              <a:t>eximidos de presentar 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información 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presupuestaria (AIF)</a:t>
            </a:r>
          </a:p>
          <a:p>
            <a:pPr algn="l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Deben presentar 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los Estados Contables así como 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información complementaria que </a:t>
            </a:r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solicite 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la Contaduría General de la Nación.</a:t>
            </a:r>
            <a:endParaRPr lang="es-A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13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490662"/>
            <a:ext cx="8229600" cy="70609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rgbClr val="0070C0"/>
                </a:solidFill>
              </a:rPr>
              <a:t>Carga mediante SIFEP</a:t>
            </a:r>
            <a:endParaRPr lang="es-AR" sz="4000" b="1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8" y="1052736"/>
            <a:ext cx="8430426" cy="504056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Se carga información general de contactos en la opción DATOS GENERALES, CUENTA AIF y ESTADOS CONTABLES</a:t>
            </a:r>
          </a:p>
          <a:p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La información se ingresa mediante carga MANUAL y se deben enviar los formularios a la CGN mediante el botón ENVIAR cuando la información esté conformada</a:t>
            </a:r>
          </a:p>
          <a:p>
            <a:pPr algn="just"/>
            <a:r>
              <a:rPr lang="es-AR" sz="2400" dirty="0" smtClean="0">
                <a:solidFill>
                  <a:schemeClr val="accent1">
                    <a:lumMod val="75000"/>
                  </a:schemeClr>
                </a:solidFill>
              </a:rPr>
              <a:t>Una vez completada y guardada la carga el formulario queda en estado INGRESADO.   Recordar proceder al ENVIO para que CGN pueda verlo.</a:t>
            </a: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64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8" y="1052736"/>
            <a:ext cx="8430426" cy="504056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04988" y="364502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23528" y="1110754"/>
            <a:ext cx="837361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200" b="1" dirty="0" smtClean="0">
                <a:solidFill>
                  <a:schemeClr val="accent1">
                    <a:lumMod val="75000"/>
                  </a:schemeClr>
                </a:solidFill>
              </a:rPr>
              <a:t>Formulario </a:t>
            </a:r>
            <a:r>
              <a:rPr lang="es-AR" sz="2200" b="1" dirty="0">
                <a:solidFill>
                  <a:schemeClr val="accent1">
                    <a:lumMod val="75000"/>
                  </a:schemeClr>
                </a:solidFill>
              </a:rPr>
              <a:t>Cuenta AIF</a:t>
            </a:r>
            <a:br>
              <a:rPr lang="es-AR" sz="22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carga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es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manual. Cuando el sistema detecta que no existe formulario ingresado para el ejercicio a informar, despliega por defecto, un formulario nuevo para completar.</a:t>
            </a:r>
          </a:p>
          <a:p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El formulario consta de cuatro solapas: AIF, Transferencias, Bienes y Servicios, e IRD. </a:t>
            </a:r>
            <a:br>
              <a:rPr lang="es-AR" sz="2200" dirty="0">
                <a:solidFill>
                  <a:schemeClr val="accent1">
                    <a:lumMod val="75000"/>
                  </a:schemeClr>
                </a:solidFill>
              </a:rPr>
            </a:br>
            <a:endParaRPr lang="es-AR" sz="2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200" b="1" i="1" dirty="0">
                <a:solidFill>
                  <a:schemeClr val="accent1">
                    <a:lumMod val="75000"/>
                  </a:schemeClr>
                </a:solidFill>
              </a:rPr>
              <a:t>Solapa AIF</a:t>
            </a:r>
            <a:endParaRPr lang="es-AR" sz="22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Contiene el esquema Ahorro – Inversión - Financiamiento definido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en la </a:t>
            </a:r>
            <a:r>
              <a:rPr lang="es-AR" sz="2200" dirty="0" err="1" smtClean="0">
                <a:solidFill>
                  <a:schemeClr val="accent1">
                    <a:lumMod val="75000"/>
                  </a:schemeClr>
                </a:solidFill>
              </a:rPr>
              <a:t>Disp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 71/10 CGN</a:t>
            </a:r>
            <a:endParaRPr lang="es-AR" sz="2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2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La carga se realiza en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las celdas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editables.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  </a:t>
            </a:r>
            <a:br>
              <a:rPr lang="es-AR" sz="2200" dirty="0">
                <a:solidFill>
                  <a:schemeClr val="accent1">
                    <a:lumMod val="75000"/>
                  </a:schemeClr>
                </a:solidFill>
              </a:rPr>
            </a:br>
            <a:endParaRPr lang="es-AR" sz="22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Las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celdas no editables corresponden a cálculos automáticos del sistema o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a los </a:t>
            </a: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totales obtenidos por carga en las otras </a:t>
            </a:r>
            <a:r>
              <a:rPr lang="es-AR" sz="2200" dirty="0" smtClean="0">
                <a:solidFill>
                  <a:schemeClr val="accent1">
                    <a:lumMod val="75000"/>
                  </a:schemeClr>
                </a:solidFill>
              </a:rPr>
              <a:t>solapas</a:t>
            </a:r>
            <a:endParaRPr lang="es-AR" sz="2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22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467544" y="404664"/>
            <a:ext cx="8229600" cy="70609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4000" b="1" dirty="0" smtClean="0">
                <a:solidFill>
                  <a:srgbClr val="0070C0"/>
                </a:solidFill>
              </a:rPr>
              <a:t>Carga mediante SIFEP</a:t>
            </a:r>
            <a:endParaRPr lang="es-AR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64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3419</TotalTime>
  <Words>541</Words>
  <Application>Microsoft Office PowerPoint</Application>
  <PresentationFormat>Presentación en pantalla (4:3)</PresentationFormat>
  <Paragraphs>117</Paragraphs>
  <Slides>18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JORNADA DE CIERRE DE EJERCICIO 2019</vt:lpstr>
      <vt:lpstr>Presentación de cuadros de cierre e información complementaria</vt:lpstr>
      <vt:lpstr>Marco Normativo</vt:lpstr>
      <vt:lpstr>Deben presentar: Cuadro 6 Cuadro 10.2, 10.2.1, 10.2.2, 10.2.3 (Ahorro Inversión Financiamiento y cuadros anexos) Estados Contables (Balance, Estado de Resultados, Estado de Evolución de Patrimonio Neto, Estado de Origen y aplicación de Fondos)</vt:lpstr>
      <vt:lpstr>Fondos Fiduciarios</vt:lpstr>
      <vt:lpstr>Entes Públicos</vt:lpstr>
      <vt:lpstr>Excepción Art. 16 Res 213/19 SH</vt:lpstr>
      <vt:lpstr>Carga mediante SIFEP</vt:lpstr>
      <vt:lpstr>Presentación de PowerPoint</vt:lpstr>
      <vt:lpstr>Presentación de PowerPoint</vt:lpstr>
      <vt:lpstr>Presentación de PowerPoint</vt:lpstr>
      <vt:lpstr>Estados de formularios en SIFEP</vt:lpstr>
      <vt:lpstr>Estados de formularios en SIFEP</vt:lpstr>
      <vt:lpstr>Presentación de PowerPoint</vt:lpstr>
      <vt:lpstr>Presentación de PowerPoint</vt:lpstr>
      <vt:lpstr>Devengado     </vt:lpstr>
      <vt:lpstr>Envío de observaciones - Recepción de Respuestas</vt:lpstr>
      <vt:lpstr> ¡Muchas gracias!  Pueden contactarnos en sifepdaif@mecon.gov.ar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 JORNADA DE CONTADURÍAS JURISDICCIONALES</dc:title>
  <dc:creator>Andrea Nievas</dc:creator>
  <cp:lastModifiedBy>Ana Laura Kiezela</cp:lastModifiedBy>
  <cp:revision>194</cp:revision>
  <cp:lastPrinted>2017-12-14T18:50:08Z</cp:lastPrinted>
  <dcterms:created xsi:type="dcterms:W3CDTF">2017-10-18T20:01:29Z</dcterms:created>
  <dcterms:modified xsi:type="dcterms:W3CDTF">2019-12-19T19:32:02Z</dcterms:modified>
</cp:coreProperties>
</file>