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6"/>
  </p:notesMasterIdLst>
  <p:sldIdLst>
    <p:sldId id="679" r:id="rId5"/>
    <p:sldId id="725" r:id="rId6"/>
    <p:sldId id="734" r:id="rId7"/>
    <p:sldId id="730" r:id="rId8"/>
    <p:sldId id="733" r:id="rId9"/>
    <p:sldId id="731" r:id="rId10"/>
    <p:sldId id="735" r:id="rId11"/>
    <p:sldId id="737" r:id="rId12"/>
    <p:sldId id="729" r:id="rId13"/>
    <p:sldId id="722" r:id="rId14"/>
    <p:sldId id="720" r:id="rId15"/>
  </p:sldIdLst>
  <p:sldSz cx="9144000" cy="5143500" type="screen16x9"/>
  <p:notesSz cx="6797675" cy="9926638"/>
  <p:embeddedFontLs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Montserrat ExtraBold" panose="00000900000000000000" pitchFamily="2" charset="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  <p15:guide id="4" orient="horz" pos="2300" userDrawn="1">
          <p15:clr>
            <a:srgbClr val="A4A3A4"/>
          </p15:clr>
        </p15:guide>
        <p15:guide id="5" orient="horz" pos="3049" userDrawn="1">
          <p15:clr>
            <a:srgbClr val="A4A3A4"/>
          </p15:clr>
        </p15:guide>
        <p15:guide id="7" pos="5465" userDrawn="1">
          <p15:clr>
            <a:srgbClr val="A4A3A4"/>
          </p15:clr>
        </p15:guide>
        <p15:guide id="11" orient="horz" pos="940" userDrawn="1">
          <p15:clr>
            <a:srgbClr val="A4A3A4"/>
          </p15:clr>
        </p15:guide>
        <p15:guide id="16" pos="884" userDrawn="1">
          <p15:clr>
            <a:srgbClr val="A4A3A4"/>
          </p15:clr>
        </p15:guide>
        <p15:guide id="17" pos="340" userDrawn="1">
          <p15:clr>
            <a:srgbClr val="A4A3A4"/>
          </p15:clr>
        </p15:guide>
        <p15:guide id="19" pos="4037" userDrawn="1">
          <p15:clr>
            <a:srgbClr val="A4A3A4"/>
          </p15:clr>
        </p15:guide>
        <p15:guide id="20" orient="horz" pos="531" userDrawn="1">
          <p15:clr>
            <a:srgbClr val="A4A3A4"/>
          </p15:clr>
        </p15:guide>
        <p15:guide id="21" orient="horz" pos="804" userDrawn="1">
          <p15:clr>
            <a:srgbClr val="A4A3A4"/>
          </p15:clr>
        </p15:guide>
        <p15:guide id="22" orient="horz" pos="3230" userDrawn="1">
          <p15:clr>
            <a:srgbClr val="A4A3A4"/>
          </p15:clr>
        </p15:guide>
        <p15:guide id="23" pos="521" userDrawn="1">
          <p15:clr>
            <a:srgbClr val="A4A3A4"/>
          </p15:clr>
        </p15:guide>
        <p15:guide id="24" pos="2245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6" roundtripDataSignature="AMtx7mifHZyB6Ocd+L4MtJRZVa+mjANX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D4E"/>
    <a:srgbClr val="00906C"/>
    <a:srgbClr val="DA0D19"/>
    <a:srgbClr val="C60B16"/>
    <a:srgbClr val="D40B16"/>
    <a:srgbClr val="F60019"/>
    <a:srgbClr val="02237B"/>
    <a:srgbClr val="0091E5"/>
    <a:srgbClr val="8A41A1"/>
    <a:srgbClr val="FB1D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17E1D3C-5AF0-4CB6-A3CE-90E89499EA22}">
  <a:tblStyle styleId="{E17E1D3C-5AF0-4CB6-A3CE-90E89499EA2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008" y="40"/>
      </p:cViewPr>
      <p:guideLst>
        <p:guide pos="2880"/>
        <p:guide orient="horz" pos="1620"/>
        <p:guide orient="horz" pos="2300"/>
        <p:guide orient="horz" pos="3049"/>
        <p:guide pos="5465"/>
        <p:guide orient="horz" pos="940"/>
        <p:guide pos="884"/>
        <p:guide pos="340"/>
        <p:guide pos="4037"/>
        <p:guide orient="horz" pos="531"/>
        <p:guide orient="horz" pos="804"/>
        <p:guide orient="horz" pos="3230"/>
        <p:guide pos="521"/>
        <p:guide pos="224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89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88" Type="http://schemas.openxmlformats.org/officeDocument/2006/relationships/viewProps" Target="viewProps.xml"/><Relationship Id="rId9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87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90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86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ston M Guarino" userId="f581dcef6f1721ac" providerId="LiveId" clId="{CE082318-63CF-4FA2-AB75-CFAF40B12CAA}"/>
    <pc:docChg chg="delSld delMainMaster">
      <pc:chgData name="Gaston M Guarino" userId="f581dcef6f1721ac" providerId="LiveId" clId="{CE082318-63CF-4FA2-AB75-CFAF40B12CAA}" dt="2022-07-12T12:35:23.685" v="3" actId="47"/>
      <pc:docMkLst>
        <pc:docMk/>
      </pc:docMkLst>
      <pc:sldChg chg="del">
        <pc:chgData name="Gaston M Guarino" userId="f581dcef6f1721ac" providerId="LiveId" clId="{CE082318-63CF-4FA2-AB75-CFAF40B12CAA}" dt="2022-07-12T12:34:40.987" v="0" actId="47"/>
        <pc:sldMkLst>
          <pc:docMk/>
          <pc:sldMk cId="665614976" sldId="724"/>
        </pc:sldMkLst>
      </pc:sldChg>
      <pc:sldChg chg="del">
        <pc:chgData name="Gaston M Guarino" userId="f581dcef6f1721ac" providerId="LiveId" clId="{CE082318-63CF-4FA2-AB75-CFAF40B12CAA}" dt="2022-07-12T12:34:43.509" v="1" actId="47"/>
        <pc:sldMkLst>
          <pc:docMk/>
          <pc:sldMk cId="2329030314" sldId="728"/>
        </pc:sldMkLst>
      </pc:sldChg>
      <pc:sldChg chg="del">
        <pc:chgData name="Gaston M Guarino" userId="f581dcef6f1721ac" providerId="LiveId" clId="{CE082318-63CF-4FA2-AB75-CFAF40B12CAA}" dt="2022-07-12T12:35:23.685" v="3" actId="47"/>
        <pc:sldMkLst>
          <pc:docMk/>
          <pc:sldMk cId="753466823" sldId="732"/>
        </pc:sldMkLst>
      </pc:sldChg>
      <pc:sldChg chg="del">
        <pc:chgData name="Gaston M Guarino" userId="f581dcef6f1721ac" providerId="LiveId" clId="{CE082318-63CF-4FA2-AB75-CFAF40B12CAA}" dt="2022-07-12T12:34:58.210" v="2" actId="47"/>
        <pc:sldMkLst>
          <pc:docMk/>
          <pc:sldMk cId="31868596" sldId="736"/>
        </pc:sldMkLst>
      </pc:sldChg>
      <pc:sldMasterChg chg="del delSldLayout">
        <pc:chgData name="Gaston M Guarino" userId="f581dcef6f1721ac" providerId="LiveId" clId="{CE082318-63CF-4FA2-AB75-CFAF40B12CAA}" dt="2022-07-12T12:34:40.987" v="0" actId="47"/>
        <pc:sldMasterMkLst>
          <pc:docMk/>
          <pc:sldMasterMk cId="4209752446" sldId="2147483650"/>
        </pc:sldMasterMkLst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411889500" sldId="2147483651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476381919" sldId="2147483652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1904844705" sldId="2147483653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1178241226" sldId="2147483654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745703812" sldId="2147483655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3927086133" sldId="2147483656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3187662967" sldId="2147483657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2491613863" sldId="2147483658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3782623915" sldId="2147483659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2002591662" sldId="2147483660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3398213969" sldId="2147483661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2598678110" sldId="2147483662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1581376988" sldId="2147483663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1054527862" sldId="2147483664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4232313025" sldId="2147483665"/>
          </pc:sldLayoutMkLst>
        </pc:sldLayoutChg>
        <pc:sldLayoutChg chg="del">
          <pc:chgData name="Gaston M Guarino" userId="f581dcef6f1721ac" providerId="LiveId" clId="{CE082318-63CF-4FA2-AB75-CFAF40B12CAA}" dt="2022-07-12T12:34:40.987" v="0" actId="47"/>
          <pc:sldLayoutMkLst>
            <pc:docMk/>
            <pc:sldMasterMk cId="4209752446" sldId="2147483650"/>
            <pc:sldLayoutMk cId="2716935772" sldId="214748366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99805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64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01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6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5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emf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emf"/><Relationship Id="rId10" Type="http://schemas.openxmlformats.org/officeDocument/2006/relationships/image" Target="../media/image13.jpeg"/><Relationship Id="rId4" Type="http://schemas.openxmlformats.org/officeDocument/2006/relationships/image" Target="../media/image7.emf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>
            <a:extLst>
              <a:ext uri="{FF2B5EF4-FFF2-40B4-BE49-F238E27FC236}">
                <a16:creationId xmlns:a16="http://schemas.microsoft.com/office/drawing/2014/main" id="{5AC0C88B-3F12-4EFF-99DC-E2357D57E637}"/>
              </a:ext>
            </a:extLst>
          </p:cNvPr>
          <p:cNvSpPr txBox="1"/>
          <p:nvPr/>
        </p:nvSpPr>
        <p:spPr>
          <a:xfrm>
            <a:off x="1313585" y="2571750"/>
            <a:ext cx="8083532" cy="11482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2400" b="1">
                <a:solidFill>
                  <a:srgbClr val="EB8D4E"/>
                </a:solidFill>
                <a:latin typeface="Montserrat" pitchFamily="2" charset="77"/>
              </a:rPr>
              <a:t>ARTICULACIÓN DE UNA AGENDA</a:t>
            </a:r>
          </a:p>
          <a:p>
            <a:pPr lvl="0">
              <a:defRPr/>
            </a:pPr>
            <a:r>
              <a:rPr lang="en-US" sz="2400" b="1">
                <a:solidFill>
                  <a:srgbClr val="EB8D4E"/>
                </a:solidFill>
                <a:latin typeface="Montserrat" pitchFamily="2" charset="77"/>
              </a:rPr>
              <a:t>ESTRATÉGICA DESDE LA REGIÓN CUYO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2000">
                <a:solidFill>
                  <a:srgbClr val="EB8D4E"/>
                </a:solidFill>
                <a:latin typeface="Montserrat" pitchFamily="2" charset="77"/>
              </a:rPr>
              <a:t>CIUDAD DE SAN JUAN</a:t>
            </a:r>
            <a:endParaRPr lang="en-US" sz="2800">
              <a:solidFill>
                <a:srgbClr val="EB8D4E"/>
              </a:solidFill>
              <a:latin typeface="Montserrat ExtraBold" panose="00000900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698425-E424-013F-2736-840E6B74A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08" y="1517278"/>
            <a:ext cx="4559300" cy="355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2AD956-998B-C2C4-B3FC-F43FD4350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5363" y="3562846"/>
            <a:ext cx="1601647" cy="16221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F8612F-980F-D499-1B2E-DF0A8093CB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2234" y="4021430"/>
            <a:ext cx="622300" cy="76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C94AE4-CB4F-4377-DB88-101AE17A8E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506036"/>
            <a:ext cx="9397117" cy="303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957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20">
            <a:extLst>
              <a:ext uri="{FF2B5EF4-FFF2-40B4-BE49-F238E27FC236}">
                <a16:creationId xmlns:a16="http://schemas.microsoft.com/office/drawing/2014/main" id="{384C2070-CA21-32E6-DF6E-221AD43A5826}"/>
              </a:ext>
            </a:extLst>
          </p:cNvPr>
          <p:cNvSpPr/>
          <p:nvPr/>
        </p:nvSpPr>
        <p:spPr>
          <a:xfrm>
            <a:off x="0" y="1254125"/>
            <a:ext cx="3036888" cy="3917950"/>
          </a:xfrm>
          <a:prstGeom prst="rect">
            <a:avLst/>
          </a:prstGeom>
          <a:solidFill>
            <a:srgbClr val="EB8D4E">
              <a:alpha val="1971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olidFill>
                <a:srgbClr val="EB8D4E"/>
              </a:solidFill>
              <a:sym typeface="Arial"/>
            </a:endParaRPr>
          </a:p>
        </p:txBody>
      </p:sp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pic>
        <p:nvPicPr>
          <p:cNvPr id="3" name="Imagen 22">
            <a:extLst>
              <a:ext uri="{FF2B5EF4-FFF2-40B4-BE49-F238E27FC236}">
                <a16:creationId xmlns:a16="http://schemas.microsoft.com/office/drawing/2014/main" id="{032B4A51-524C-DFEB-8403-9D9C21D60C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9436"/>
          <a:stretch>
            <a:fillRect/>
          </a:stretch>
        </p:blipFill>
        <p:spPr bwMode="auto">
          <a:xfrm>
            <a:off x="508000" y="1116013"/>
            <a:ext cx="7683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Google Shape;1033;g8ce95e0c4b_0_0">
            <a:extLst>
              <a:ext uri="{FF2B5EF4-FFF2-40B4-BE49-F238E27FC236}">
                <a16:creationId xmlns:a16="http://schemas.microsoft.com/office/drawing/2014/main" id="{1105611B-BB3F-989C-2421-7023C121F289}"/>
              </a:ext>
            </a:extLst>
          </p:cNvPr>
          <p:cNvSpPr txBox="1">
            <a:spLocks/>
          </p:cNvSpPr>
          <p:nvPr/>
        </p:nvSpPr>
        <p:spPr bwMode="auto">
          <a:xfrm>
            <a:off x="211534" y="1767324"/>
            <a:ext cx="238363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Mercado Argentina</a:t>
            </a:r>
          </a:p>
        </p:txBody>
      </p:sp>
      <p:sp>
        <p:nvSpPr>
          <p:cNvPr id="19" name="Google Shape;1058;g8ce95e0c4b_0_0">
            <a:extLst>
              <a:ext uri="{FF2B5EF4-FFF2-40B4-BE49-F238E27FC236}">
                <a16:creationId xmlns:a16="http://schemas.microsoft.com/office/drawing/2014/main" id="{DF5553F0-D23A-2B93-F0FB-EA4B64ABAC34}"/>
              </a:ext>
            </a:extLst>
          </p:cNvPr>
          <p:cNvSpPr/>
          <p:nvPr/>
        </p:nvSpPr>
        <p:spPr>
          <a:xfrm>
            <a:off x="3159125" y="1276349"/>
            <a:ext cx="5476875" cy="36140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/>
          <a:lstStyle/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n-US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Mercado privado MATER 800 MW /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año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 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Energía </a:t>
            </a:r>
            <a:r>
              <a:rPr lang="es-AR" sz="1100">
                <a:solidFill>
                  <a:srgbClr val="374756"/>
                </a:solidFill>
                <a:latin typeface="Montserrat" charset="0"/>
              </a:rPr>
              <a:t>distribuida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de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alta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potencia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 700 MW /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año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100 % del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generador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importado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Capacidad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industrial disponible.</a:t>
            </a:r>
          </a:p>
          <a:p>
            <a:pPr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</a:pPr>
            <a:endParaRPr lang="en-US" sz="1100" b="1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20.000 MW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eolicos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instalados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Proyección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de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crecimiento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de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demanda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hasta 2024: 4.000 MW /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año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Capacidad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industrial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saturada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Importaciones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asiaticas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n-US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n-US" sz="1100">
              <a:solidFill>
                <a:srgbClr val="374756"/>
              </a:solidFill>
              <a:latin typeface="Montserrat" charset="0"/>
            </a:endParaRPr>
          </a:p>
          <a:p>
            <a:pPr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</a:pPr>
            <a:br>
              <a:rPr lang="es-ES" sz="1100">
                <a:solidFill>
                  <a:srgbClr val="374756"/>
                </a:solidFill>
                <a:latin typeface="Montserrat" charset="0"/>
                <a:sym typeface="Montserrat" charset="0"/>
              </a:rPr>
            </a:br>
            <a:r>
              <a:rPr lang="es-ES" sz="1100">
                <a:solidFill>
                  <a:srgbClr val="374756"/>
                </a:solidFill>
                <a:latin typeface="Montserrat" charset="0"/>
                <a:sym typeface="Montserrat" charset="0"/>
              </a:rPr>
              <a:t>  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7C878E"/>
              </a:buClr>
              <a:buSzPct val="130000"/>
              <a:buFont typeface="Arial" charset="0"/>
              <a:buNone/>
            </a:pPr>
            <a:br>
              <a:rPr lang="es-ES" sz="1100">
                <a:solidFill>
                  <a:srgbClr val="374756"/>
                </a:solidFill>
                <a:latin typeface="Montserrat" charset="0"/>
                <a:sym typeface="Montserrat" charset="0"/>
              </a:rPr>
            </a:br>
            <a:endParaRPr lang="es-ES" sz="1100">
              <a:solidFill>
                <a:srgbClr val="374756"/>
              </a:solidFill>
              <a:latin typeface="Montserrat" charset="0"/>
              <a:sym typeface="Montserrat" charset="0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439738" y="590550"/>
            <a:ext cx="55673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Potencialidad de mercado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A2C22E-341B-00B0-BAA8-30C1643DB9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2673" y="4309635"/>
            <a:ext cx="347785" cy="347785"/>
          </a:xfrm>
          <a:prstGeom prst="rect">
            <a:avLst/>
          </a:prstGeom>
        </p:spPr>
      </p:pic>
      <p:sp>
        <p:nvSpPr>
          <p:cNvPr id="14" name="Google Shape;1033;g8ce95e0c4b_0_0">
            <a:extLst>
              <a:ext uri="{FF2B5EF4-FFF2-40B4-BE49-F238E27FC236}">
                <a16:creationId xmlns:a16="http://schemas.microsoft.com/office/drawing/2014/main" id="{DDC966B2-B4DE-A650-BD34-89F37ADDB271}"/>
              </a:ext>
            </a:extLst>
          </p:cNvPr>
          <p:cNvSpPr txBox="1">
            <a:spLocks/>
          </p:cNvSpPr>
          <p:nvPr/>
        </p:nvSpPr>
        <p:spPr bwMode="auto">
          <a:xfrm>
            <a:off x="332130" y="3247594"/>
            <a:ext cx="238363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Mercado Brasil</a:t>
            </a:r>
          </a:p>
        </p:txBody>
      </p:sp>
      <p:sp>
        <p:nvSpPr>
          <p:cNvPr id="18" name="Google Shape;1033;g8ce95e0c4b_0_0">
            <a:extLst>
              <a:ext uri="{FF2B5EF4-FFF2-40B4-BE49-F238E27FC236}">
                <a16:creationId xmlns:a16="http://schemas.microsoft.com/office/drawing/2014/main" id="{15875BCE-CE71-5D77-EB02-8C811AA46624}"/>
              </a:ext>
            </a:extLst>
          </p:cNvPr>
          <p:cNvSpPr txBox="1">
            <a:spLocks/>
          </p:cNvSpPr>
          <p:nvPr/>
        </p:nvSpPr>
        <p:spPr bwMode="auto">
          <a:xfrm>
            <a:off x="349359" y="4298490"/>
            <a:ext cx="238363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Consolidado</a:t>
            </a:r>
          </a:p>
        </p:txBody>
      </p:sp>
    </p:spTree>
    <p:extLst>
      <p:ext uri="{BB962C8B-B14F-4D97-AF65-F5344CB8AC3E}">
        <p14:creationId xmlns:p14="http://schemas.microsoft.com/office/powerpoint/2010/main" val="3669106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DC9FAA9-D102-0C4D-D619-565ED2505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4199021"/>
            <a:ext cx="9138032" cy="4571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1C403E9-0A3F-FB14-ECE4-8502CC91F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1037012"/>
            <a:ext cx="9138032" cy="45719"/>
          </a:xfrm>
          <a:prstGeom prst="rect">
            <a:avLst/>
          </a:prstGeom>
        </p:spPr>
      </p:pic>
      <p:sp>
        <p:nvSpPr>
          <p:cNvPr id="17" name="Rectángulo: una sola esquina redondeada 39">
            <a:extLst>
              <a:ext uri="{FF2B5EF4-FFF2-40B4-BE49-F238E27FC236}">
                <a16:creationId xmlns:a16="http://schemas.microsoft.com/office/drawing/2014/main" id="{B429793B-F49D-094E-A5C5-631A830C1DC5}"/>
              </a:ext>
            </a:extLst>
          </p:cNvPr>
          <p:cNvSpPr/>
          <p:nvPr/>
        </p:nvSpPr>
        <p:spPr>
          <a:xfrm>
            <a:off x="-29258" y="1082731"/>
            <a:ext cx="9196394" cy="3119321"/>
          </a:xfrm>
          <a:prstGeom prst="round1Rect">
            <a:avLst>
              <a:gd name="adj" fmla="val 0"/>
            </a:avLst>
          </a:prstGeom>
          <a:solidFill>
            <a:schemeClr val="bg1">
              <a:lumMod val="95000"/>
              <a:alpha val="35967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21">
            <a:extLst>
              <a:ext uri="{FF2B5EF4-FFF2-40B4-BE49-F238E27FC236}">
                <a16:creationId xmlns:a16="http://schemas.microsoft.com/office/drawing/2014/main" id="{5370F193-D60C-4542-8119-61E15FADBD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sp>
        <p:nvSpPr>
          <p:cNvPr id="5" name="Elipse 22">
            <a:extLst>
              <a:ext uri="{FF2B5EF4-FFF2-40B4-BE49-F238E27FC236}">
                <a16:creationId xmlns:a16="http://schemas.microsoft.com/office/drawing/2014/main" id="{D1EE3E2E-5CC0-D34E-92EC-4BC2B8DB7C69}"/>
              </a:ext>
            </a:extLst>
          </p:cNvPr>
          <p:cNvSpPr/>
          <p:nvPr/>
        </p:nvSpPr>
        <p:spPr>
          <a:xfrm rot="5400000">
            <a:off x="-162657" y="2020799"/>
            <a:ext cx="3271913" cy="3185263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rgbClr val="333F34">
              <a:alpha val="11103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2"/>
                </a:solidFill>
              </a:ln>
              <a:noFill/>
            </a:endParaRPr>
          </a:p>
        </p:txBody>
      </p:sp>
      <p:pic>
        <p:nvPicPr>
          <p:cNvPr id="6" name="Imagen 36">
            <a:extLst>
              <a:ext uri="{FF2B5EF4-FFF2-40B4-BE49-F238E27FC236}">
                <a16:creationId xmlns:a16="http://schemas.microsoft.com/office/drawing/2014/main" id="{01B52751-423D-774F-AD1F-C43236A43D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554" y="3977142"/>
            <a:ext cx="768163" cy="145707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01279054-CF87-0E40-A8FC-CDB8B21CFDE0}"/>
              </a:ext>
            </a:extLst>
          </p:cNvPr>
          <p:cNvSpPr txBox="1"/>
          <p:nvPr/>
        </p:nvSpPr>
        <p:spPr>
          <a:xfrm>
            <a:off x="4183167" y="1982506"/>
            <a:ext cx="4017028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914378">
              <a:buClr>
                <a:schemeClr val="bg1"/>
              </a:buClr>
              <a:buSzPct val="100000"/>
              <a:defRPr/>
            </a:pPr>
            <a:r>
              <a:rPr lang="es-AR" sz="3600" b="1">
                <a:solidFill>
                  <a:schemeClr val="tx1"/>
                </a:solidFill>
                <a:latin typeface="Montserrat" pitchFamily="2" charset="77"/>
              </a:rPr>
              <a:t>MUCHAS</a:t>
            </a:r>
          </a:p>
          <a:p>
            <a:pPr defTabSz="914378">
              <a:buClr>
                <a:schemeClr val="bg1"/>
              </a:buClr>
              <a:buSzPct val="100000"/>
              <a:defRPr/>
            </a:pPr>
            <a:r>
              <a:rPr lang="es-AR" sz="3600" b="1">
                <a:solidFill>
                  <a:schemeClr val="tx1"/>
                </a:solidFill>
                <a:latin typeface="Montserrat" pitchFamily="2" charset="77"/>
              </a:rPr>
              <a:t>GRACIAS</a:t>
            </a:r>
            <a:endParaRPr lang="es-AR" sz="4000">
              <a:solidFill>
                <a:schemeClr val="tx1"/>
              </a:solidFill>
              <a:latin typeface="Montserrat ExtraBold" panose="00000900000000000000" pitchFamily="2" charset="0"/>
            </a:endParaRPr>
          </a:p>
        </p:txBody>
      </p:sp>
      <p:sp>
        <p:nvSpPr>
          <p:cNvPr id="20" name="Elipse 10">
            <a:extLst>
              <a:ext uri="{FF2B5EF4-FFF2-40B4-BE49-F238E27FC236}">
                <a16:creationId xmlns:a16="http://schemas.microsoft.com/office/drawing/2014/main" id="{0AB971A3-2CED-D34E-A621-DB1AFCEE4D5C}"/>
              </a:ext>
            </a:extLst>
          </p:cNvPr>
          <p:cNvSpPr/>
          <p:nvPr/>
        </p:nvSpPr>
        <p:spPr>
          <a:xfrm>
            <a:off x="7852161" y="3420383"/>
            <a:ext cx="2019149" cy="201914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6DF856-2F30-16FF-1EC0-6CEBFDCFEF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47100" y="233286"/>
            <a:ext cx="4598476" cy="48829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DD76B0-A06F-B259-F263-6C3711052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7200" y="371518"/>
            <a:ext cx="4510942" cy="2826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63166F-BC4B-A6E6-4D51-0574AA8A08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05251" y="3566404"/>
            <a:ext cx="347785" cy="34778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CA1FA0E-0E3E-E5CC-37E0-4D6BFFBFE9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83015" y="1552380"/>
            <a:ext cx="562087" cy="25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85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sp>
        <p:nvSpPr>
          <p:cNvPr id="25" name="Elipse 22">
            <a:extLst>
              <a:ext uri="{FF2B5EF4-FFF2-40B4-BE49-F238E27FC236}">
                <a16:creationId xmlns:a16="http://schemas.microsoft.com/office/drawing/2014/main" id="{5983BB57-0236-F7B7-F284-8828063CC1CF}"/>
              </a:ext>
            </a:extLst>
          </p:cNvPr>
          <p:cNvSpPr/>
          <p:nvPr/>
        </p:nvSpPr>
        <p:spPr>
          <a:xfrm flipH="1">
            <a:off x="-504825" y="2354263"/>
            <a:ext cx="3313113" cy="2836862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ln>
                <a:solidFill>
                  <a:schemeClr val="accent2"/>
                </a:solidFill>
              </a:ln>
              <a:noFill/>
              <a:sym typeface="Arial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926632" y="1936923"/>
            <a:ext cx="5951246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Torres de acero para energía eólica</a:t>
            </a:r>
          </a:p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endParaRPr lang="es-AR" sz="2400" b="1">
              <a:solidFill>
                <a:schemeClr val="tx1"/>
              </a:solidFill>
              <a:latin typeface="Montserrat ExtraBold"/>
            </a:endParaRPr>
          </a:p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Caso: GRI Calviño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624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20">
            <a:extLst>
              <a:ext uri="{FF2B5EF4-FFF2-40B4-BE49-F238E27FC236}">
                <a16:creationId xmlns:a16="http://schemas.microsoft.com/office/drawing/2014/main" id="{384C2070-CA21-32E6-DF6E-221AD43A5826}"/>
              </a:ext>
            </a:extLst>
          </p:cNvPr>
          <p:cNvSpPr/>
          <p:nvPr/>
        </p:nvSpPr>
        <p:spPr>
          <a:xfrm>
            <a:off x="0" y="1121134"/>
            <a:ext cx="3036888" cy="4050941"/>
          </a:xfrm>
          <a:prstGeom prst="rect">
            <a:avLst/>
          </a:prstGeom>
          <a:solidFill>
            <a:srgbClr val="EB8D4E">
              <a:alpha val="1971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olidFill>
                <a:srgbClr val="EB8D4E"/>
              </a:solidFill>
              <a:sym typeface="Arial"/>
            </a:endParaRPr>
          </a:p>
        </p:txBody>
      </p:sp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sp>
        <p:nvSpPr>
          <p:cNvPr id="25" name="Elipse 22">
            <a:extLst>
              <a:ext uri="{FF2B5EF4-FFF2-40B4-BE49-F238E27FC236}">
                <a16:creationId xmlns:a16="http://schemas.microsoft.com/office/drawing/2014/main" id="{5983BB57-0236-F7B7-F284-8828063CC1CF}"/>
              </a:ext>
            </a:extLst>
          </p:cNvPr>
          <p:cNvSpPr/>
          <p:nvPr/>
        </p:nvSpPr>
        <p:spPr>
          <a:xfrm flipH="1">
            <a:off x="-504825" y="2354263"/>
            <a:ext cx="3313113" cy="2836862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ln>
                <a:solidFill>
                  <a:schemeClr val="accent2"/>
                </a:solidFill>
              </a:ln>
              <a:noFill/>
              <a:sym typeface="Arial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926632" y="465931"/>
            <a:ext cx="55673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M CALVIÑO equipos industriales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  <p:sp>
        <p:nvSpPr>
          <p:cNvPr id="10" name="Google Shape;1058;g8ce95e0c4b_0_0">
            <a:extLst>
              <a:ext uri="{FF2B5EF4-FFF2-40B4-BE49-F238E27FC236}">
                <a16:creationId xmlns:a16="http://schemas.microsoft.com/office/drawing/2014/main" id="{0D8B16B8-5C35-49DB-5527-D31C8255CB67}"/>
              </a:ext>
            </a:extLst>
          </p:cNvPr>
          <p:cNvSpPr/>
          <p:nvPr/>
        </p:nvSpPr>
        <p:spPr>
          <a:xfrm>
            <a:off x="3142056" y="1063546"/>
            <a:ext cx="6001943" cy="36140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/>
          <a:lstStyle/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CALVIÑO fundada en 1943 dedicada a la fabricación de equipos industriales.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Se especializa en equipos de izaje. Puentes grúas y Grúas pórticos.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800 equipos vendidos. 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Predio industrial 12 hectáreas.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s-AR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 b="1">
                <a:solidFill>
                  <a:srgbClr val="374756"/>
                </a:solidFill>
                <a:latin typeface="Montserrat" charset="0"/>
              </a:rPr>
              <a:t>Mercado grúas industriales se concentra a nivel global. Mercado grúas tecnológicas se contrae.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Alianza con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el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grupo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Konecranes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fabricacion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LATAM.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419" sz="1100">
                <a:solidFill>
                  <a:srgbClr val="374756"/>
                </a:solidFill>
                <a:latin typeface="Montserrat" charset="0"/>
              </a:rPr>
              <a:t>Fabricación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para LATAM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grupo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s-419" sz="1100">
                <a:solidFill>
                  <a:srgbClr val="374756"/>
                </a:solidFill>
                <a:latin typeface="Montserrat" charset="0"/>
              </a:rPr>
              <a:t>siderúrgico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italiano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Se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incorporo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a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cultura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de la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organizaciòn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n-US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IMPSA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equipos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de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elevaciòn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780 TN.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Incorporarmos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RRHH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altamente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especializados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Como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mantener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el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tamaño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 de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compañia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. -----&gt; </a:t>
            </a:r>
            <a:r>
              <a:rPr lang="en-US" sz="1100" b="1">
                <a:solidFill>
                  <a:srgbClr val="FFC000"/>
                </a:solidFill>
                <a:latin typeface="Montserrat" charset="0"/>
              </a:rPr>
              <a:t>DIVERSIFICACION</a:t>
            </a:r>
          </a:p>
        </p:txBody>
      </p:sp>
      <p:sp>
        <p:nvSpPr>
          <p:cNvPr id="11" name="Google Shape;1033;g8ce95e0c4b_0_0">
            <a:extLst>
              <a:ext uri="{FF2B5EF4-FFF2-40B4-BE49-F238E27FC236}">
                <a16:creationId xmlns:a16="http://schemas.microsoft.com/office/drawing/2014/main" id="{66E2390B-8512-C5C0-E584-F123E9A24881}"/>
              </a:ext>
            </a:extLst>
          </p:cNvPr>
          <p:cNvSpPr txBox="1">
            <a:spLocks/>
          </p:cNvSpPr>
          <p:nvPr/>
        </p:nvSpPr>
        <p:spPr bwMode="auto">
          <a:xfrm>
            <a:off x="211533" y="1243589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Historia</a:t>
            </a:r>
          </a:p>
        </p:txBody>
      </p:sp>
      <p:sp>
        <p:nvSpPr>
          <p:cNvPr id="13" name="Google Shape;1033;g8ce95e0c4b_0_0">
            <a:extLst>
              <a:ext uri="{FF2B5EF4-FFF2-40B4-BE49-F238E27FC236}">
                <a16:creationId xmlns:a16="http://schemas.microsoft.com/office/drawing/2014/main" id="{3296A15C-7B7F-8174-F4C4-32277F1144EE}"/>
              </a:ext>
            </a:extLst>
          </p:cNvPr>
          <p:cNvSpPr txBox="1">
            <a:spLocks/>
          </p:cNvSpPr>
          <p:nvPr/>
        </p:nvSpPr>
        <p:spPr bwMode="auto">
          <a:xfrm>
            <a:off x="211533" y="2550217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Globalización</a:t>
            </a:r>
          </a:p>
        </p:txBody>
      </p:sp>
      <p:sp>
        <p:nvSpPr>
          <p:cNvPr id="14" name="Google Shape;1033;g8ce95e0c4b_0_0">
            <a:extLst>
              <a:ext uri="{FF2B5EF4-FFF2-40B4-BE49-F238E27FC236}">
                <a16:creationId xmlns:a16="http://schemas.microsoft.com/office/drawing/2014/main" id="{7F61D503-FACC-EDD0-2AF3-52C897E67454}"/>
              </a:ext>
            </a:extLst>
          </p:cNvPr>
          <p:cNvSpPr txBox="1">
            <a:spLocks/>
          </p:cNvSpPr>
          <p:nvPr/>
        </p:nvSpPr>
        <p:spPr bwMode="auto">
          <a:xfrm>
            <a:off x="211533" y="4113319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Desafíos</a:t>
            </a:r>
          </a:p>
        </p:txBody>
      </p:sp>
    </p:spTree>
    <p:extLst>
      <p:ext uri="{BB962C8B-B14F-4D97-AF65-F5344CB8AC3E}">
        <p14:creationId xmlns:p14="http://schemas.microsoft.com/office/powerpoint/2010/main" val="286892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20">
            <a:extLst>
              <a:ext uri="{FF2B5EF4-FFF2-40B4-BE49-F238E27FC236}">
                <a16:creationId xmlns:a16="http://schemas.microsoft.com/office/drawing/2014/main" id="{384C2070-CA21-32E6-DF6E-221AD43A5826}"/>
              </a:ext>
            </a:extLst>
          </p:cNvPr>
          <p:cNvSpPr/>
          <p:nvPr/>
        </p:nvSpPr>
        <p:spPr>
          <a:xfrm>
            <a:off x="0" y="1254125"/>
            <a:ext cx="3036888" cy="3917950"/>
          </a:xfrm>
          <a:prstGeom prst="rect">
            <a:avLst/>
          </a:prstGeom>
          <a:solidFill>
            <a:srgbClr val="EB8D4E">
              <a:alpha val="1971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olidFill>
                <a:srgbClr val="EB8D4E"/>
              </a:solidFill>
              <a:sym typeface="Arial"/>
            </a:endParaRPr>
          </a:p>
        </p:txBody>
      </p:sp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  <p:pic>
        <p:nvPicPr>
          <p:cNvPr id="17" name="Picture 7" descr="IMG_4837">
            <a:extLst>
              <a:ext uri="{FF2B5EF4-FFF2-40B4-BE49-F238E27FC236}">
                <a16:creationId xmlns:a16="http://schemas.microsoft.com/office/drawing/2014/main" id="{C19777CB-2A5C-D676-3420-5572F1C2F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4" r="1414" b="30733"/>
          <a:stretch>
            <a:fillRect/>
          </a:stretch>
        </p:blipFill>
        <p:spPr>
          <a:xfrm>
            <a:off x="43854" y="967036"/>
            <a:ext cx="2718991" cy="1855514"/>
          </a:xfrm>
          <a:prstGeom prst="rect">
            <a:avLst/>
          </a:prstGeom>
          <a:noFill/>
        </p:spPr>
      </p:pic>
      <p:sp>
        <p:nvSpPr>
          <p:cNvPr id="18" name="Text Box 6">
            <a:extLst>
              <a:ext uri="{FF2B5EF4-FFF2-40B4-BE49-F238E27FC236}">
                <a16:creationId xmlns:a16="http://schemas.microsoft.com/office/drawing/2014/main" id="{4FBC7BB6-4764-B800-0791-2A7697081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53" y="2406852"/>
            <a:ext cx="2180070" cy="43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pPr defTabSz="914309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_tradnl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Puente Grúa Capacidad 780tn</a:t>
            </a:r>
            <a:endParaRPr lang="es-ES_tradnl" i="1" spc="-133">
              <a:latin typeface="+mj-lt"/>
            </a:endParaRPr>
          </a:p>
        </p:txBody>
      </p:sp>
      <p:pic>
        <p:nvPicPr>
          <p:cNvPr id="23" name="Picture 22" descr="DSC02019">
            <a:extLst>
              <a:ext uri="{FF2B5EF4-FFF2-40B4-BE49-F238E27FC236}">
                <a16:creationId xmlns:a16="http://schemas.microsoft.com/office/drawing/2014/main" id="{585B24A6-EEA4-F9F5-0091-DE945FBDB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lum bright="24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8"/>
          <a:stretch>
            <a:fillRect/>
          </a:stretch>
        </p:blipFill>
        <p:spPr bwMode="auto">
          <a:xfrm>
            <a:off x="2826172" y="949992"/>
            <a:ext cx="2762845" cy="190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8">
            <a:extLst>
              <a:ext uri="{FF2B5EF4-FFF2-40B4-BE49-F238E27FC236}">
                <a16:creationId xmlns:a16="http://schemas.microsoft.com/office/drawing/2014/main" id="{BB3A0D8E-EAB8-A4DD-3D18-A63BD4B7B9EF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2826170" y="2453581"/>
            <a:ext cx="2626673" cy="26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pPr defTabSz="914309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_tradnl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Grúa de Puerto  </a:t>
            </a:r>
          </a:p>
        </p:txBody>
      </p:sp>
      <p:pic>
        <p:nvPicPr>
          <p:cNvPr id="26" name="Picture 17" descr="Central Nuclear-1 copia">
            <a:extLst>
              <a:ext uri="{FF2B5EF4-FFF2-40B4-BE49-F238E27FC236}">
                <a16:creationId xmlns:a16="http://schemas.microsoft.com/office/drawing/2014/main" id="{F33F7A1D-57E1-691E-106C-13A2D5FF4F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4" r="25525" b="19550"/>
          <a:stretch/>
        </p:blipFill>
        <p:spPr bwMode="auto">
          <a:xfrm>
            <a:off x="19443" y="3122044"/>
            <a:ext cx="2597733" cy="183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8">
            <a:extLst>
              <a:ext uri="{FF2B5EF4-FFF2-40B4-BE49-F238E27FC236}">
                <a16:creationId xmlns:a16="http://schemas.microsoft.com/office/drawing/2014/main" id="{8D585104-DE63-BE63-8412-107C00A31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769" y="4566673"/>
            <a:ext cx="2803897" cy="26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pPr defTabSz="914309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_tradnl"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Nuclear</a:t>
            </a:r>
          </a:p>
        </p:txBody>
      </p:sp>
      <p:pic>
        <p:nvPicPr>
          <p:cNvPr id="31" name="Picture 28" descr="IMG_1599">
            <a:extLst>
              <a:ext uri="{FF2B5EF4-FFF2-40B4-BE49-F238E27FC236}">
                <a16:creationId xmlns:a16="http://schemas.microsoft.com/office/drawing/2014/main" id="{98237000-8A5F-A336-F8ED-F5759BFA8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 t="25603" r="1042" b="19959"/>
          <a:stretch>
            <a:fillRect/>
          </a:stretch>
        </p:blipFill>
        <p:spPr bwMode="auto">
          <a:xfrm>
            <a:off x="5726190" y="940616"/>
            <a:ext cx="3233130" cy="1961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 Box 6">
            <a:extLst>
              <a:ext uri="{FF2B5EF4-FFF2-40B4-BE49-F238E27FC236}">
                <a16:creationId xmlns:a16="http://schemas.microsoft.com/office/drawing/2014/main" id="{32413315-D511-DF17-0770-960F976A7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6549" y="2500529"/>
            <a:ext cx="2180070" cy="26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pPr defTabSz="914309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_tradnl" b="1" spc="-133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Siderúrgica</a:t>
            </a:r>
            <a:endParaRPr lang="es-ES_tradnl" spc="-133">
              <a:latin typeface="+mj-lt"/>
            </a:endParaRPr>
          </a:p>
        </p:txBody>
      </p:sp>
      <p:sp>
        <p:nvSpPr>
          <p:cNvPr id="30" name="Text Box 8">
            <a:extLst>
              <a:ext uri="{FF2B5EF4-FFF2-40B4-BE49-F238E27FC236}">
                <a16:creationId xmlns:a16="http://schemas.microsoft.com/office/drawing/2014/main" id="{F1376DEE-9CFA-42C5-4A44-65356D04B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6840" y="4656017"/>
            <a:ext cx="3152826" cy="26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pPr defTabSz="914309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_tradnl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Centrales </a:t>
            </a:r>
            <a:r>
              <a:rPr lang="es-ES_tradnl" b="1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termicas</a:t>
            </a:r>
            <a:endParaRPr lang="es-ES_tradnl" b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5" name="Picture 15" descr="All - Zarate 1 copia">
            <a:extLst>
              <a:ext uri="{FF2B5EF4-FFF2-40B4-BE49-F238E27FC236}">
                <a16:creationId xmlns:a16="http://schemas.microsoft.com/office/drawing/2014/main" id="{E032DB10-6E70-2E99-EE2B-1816037D7B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5"/>
          <a:stretch/>
        </p:blipFill>
        <p:spPr bwMode="auto">
          <a:xfrm>
            <a:off x="2716122" y="3080600"/>
            <a:ext cx="2906451" cy="18400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0">
            <a:extLst>
              <a:ext uri="{FF2B5EF4-FFF2-40B4-BE49-F238E27FC236}">
                <a16:creationId xmlns:a16="http://schemas.microsoft.com/office/drawing/2014/main" id="{026C1AD4-859C-C516-ED56-7DAB61D18FAD}"/>
              </a:ext>
            </a:extLst>
          </p:cNvPr>
          <p:cNvSpPr txBox="1">
            <a:spLocks noChangeArrowheads="1"/>
          </p:cNvSpPr>
          <p:nvPr/>
        </p:nvSpPr>
        <p:spPr>
          <a:xfrm>
            <a:off x="3033040" y="5680063"/>
            <a:ext cx="3762043" cy="45719"/>
          </a:xfrm>
          <a:prstGeom prst="rect">
            <a:avLst/>
          </a:prstGeom>
          <a:gradFill rotWithShape="1">
            <a:gsLst>
              <a:gs pos="0">
                <a:schemeClr val="accent1">
                  <a:alpha val="50999"/>
                </a:schemeClr>
              </a:gs>
              <a:gs pos="100000">
                <a:schemeClr val="accent1">
                  <a:gamma/>
                  <a:shade val="46275"/>
                  <a:invGamma/>
                  <a:alpha val="52000"/>
                </a:schemeClr>
              </a:gs>
            </a:gsLst>
            <a:lin ang="5400000" scaled="1"/>
          </a:gradFill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s-AR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Equipos </a:t>
            </a:r>
            <a:r>
              <a:rPr lang="es-AR" sz="2000" b="1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Logisticos</a:t>
            </a:r>
            <a:endParaRPr lang="es-ES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8">
            <a:extLst>
              <a:ext uri="{FF2B5EF4-FFF2-40B4-BE49-F238E27FC236}">
                <a16:creationId xmlns:a16="http://schemas.microsoft.com/office/drawing/2014/main" id="{649F5C47-945C-CED6-1FF4-AE750E649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413" y="4649336"/>
            <a:ext cx="2803897" cy="26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pPr defTabSz="914309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_tradnl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Equipos multimodales</a:t>
            </a:r>
          </a:p>
        </p:txBody>
      </p:sp>
      <p:pic>
        <p:nvPicPr>
          <p:cNvPr id="35" name="Picture 10" descr="IMG_3419">
            <a:extLst>
              <a:ext uri="{FF2B5EF4-FFF2-40B4-BE49-F238E27FC236}">
                <a16:creationId xmlns:a16="http://schemas.microsoft.com/office/drawing/2014/main" id="{491ED6A9-F1A1-36EA-C0E7-ACF617893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" t="10234" r="6094" b="18906"/>
          <a:stretch>
            <a:fillRect/>
          </a:stretch>
        </p:blipFill>
        <p:spPr bwMode="auto">
          <a:xfrm>
            <a:off x="5777327" y="3042050"/>
            <a:ext cx="3233130" cy="1899169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8">
            <a:extLst>
              <a:ext uri="{FF2B5EF4-FFF2-40B4-BE49-F238E27FC236}">
                <a16:creationId xmlns:a16="http://schemas.microsoft.com/office/drawing/2014/main" id="{318D4E33-E2D2-C4B8-0967-32A21506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7669" y="4604395"/>
            <a:ext cx="2803897" cy="26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pPr defTabSz="914309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lang="es-ES_tradnl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Carro Giratorio. Acería.</a:t>
            </a:r>
          </a:p>
        </p:txBody>
      </p:sp>
      <p:sp>
        <p:nvSpPr>
          <p:cNvPr id="38" name="Google Shape;1083;g8c58f1ac07_0_2391">
            <a:extLst>
              <a:ext uri="{FF2B5EF4-FFF2-40B4-BE49-F238E27FC236}">
                <a16:creationId xmlns:a16="http://schemas.microsoft.com/office/drawing/2014/main" id="{0A798A77-4EAC-FCE2-F032-9A8D277608AC}"/>
              </a:ext>
            </a:extLst>
          </p:cNvPr>
          <p:cNvSpPr txBox="1">
            <a:spLocks/>
          </p:cNvSpPr>
          <p:nvPr/>
        </p:nvSpPr>
        <p:spPr bwMode="auto">
          <a:xfrm>
            <a:off x="537020" y="442078"/>
            <a:ext cx="55673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M CALVIÑO equipos industriales</a:t>
            </a:r>
          </a:p>
        </p:txBody>
      </p:sp>
    </p:spTree>
    <p:extLst>
      <p:ext uri="{BB962C8B-B14F-4D97-AF65-F5344CB8AC3E}">
        <p14:creationId xmlns:p14="http://schemas.microsoft.com/office/powerpoint/2010/main" val="362493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20">
            <a:extLst>
              <a:ext uri="{FF2B5EF4-FFF2-40B4-BE49-F238E27FC236}">
                <a16:creationId xmlns:a16="http://schemas.microsoft.com/office/drawing/2014/main" id="{384C2070-CA21-32E6-DF6E-221AD43A5826}"/>
              </a:ext>
            </a:extLst>
          </p:cNvPr>
          <p:cNvSpPr/>
          <p:nvPr/>
        </p:nvSpPr>
        <p:spPr>
          <a:xfrm>
            <a:off x="0" y="1121134"/>
            <a:ext cx="3036888" cy="4050941"/>
          </a:xfrm>
          <a:prstGeom prst="rect">
            <a:avLst/>
          </a:prstGeom>
          <a:solidFill>
            <a:srgbClr val="EB8D4E">
              <a:alpha val="1971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olidFill>
                <a:srgbClr val="EB8D4E"/>
              </a:solidFill>
              <a:sym typeface="Arial"/>
            </a:endParaRPr>
          </a:p>
        </p:txBody>
      </p:sp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sp>
        <p:nvSpPr>
          <p:cNvPr id="25" name="Elipse 22">
            <a:extLst>
              <a:ext uri="{FF2B5EF4-FFF2-40B4-BE49-F238E27FC236}">
                <a16:creationId xmlns:a16="http://schemas.microsoft.com/office/drawing/2014/main" id="{5983BB57-0236-F7B7-F284-8828063CC1CF}"/>
              </a:ext>
            </a:extLst>
          </p:cNvPr>
          <p:cNvSpPr/>
          <p:nvPr/>
        </p:nvSpPr>
        <p:spPr>
          <a:xfrm flipH="1">
            <a:off x="-504825" y="2354263"/>
            <a:ext cx="3313113" cy="2836862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ln>
                <a:solidFill>
                  <a:schemeClr val="accent2"/>
                </a:solidFill>
              </a:ln>
              <a:noFill/>
              <a:sym typeface="Arial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926631" y="465931"/>
            <a:ext cx="648398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M CALVIÑO unidad de negocios eólica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  <p:sp>
        <p:nvSpPr>
          <p:cNvPr id="10" name="Google Shape;1058;g8ce95e0c4b_0_0">
            <a:extLst>
              <a:ext uri="{FF2B5EF4-FFF2-40B4-BE49-F238E27FC236}">
                <a16:creationId xmlns:a16="http://schemas.microsoft.com/office/drawing/2014/main" id="{0D8B16B8-5C35-49DB-5527-D31C8255CB67}"/>
              </a:ext>
            </a:extLst>
          </p:cNvPr>
          <p:cNvSpPr/>
          <p:nvPr/>
        </p:nvSpPr>
        <p:spPr>
          <a:xfrm>
            <a:off x="3142056" y="1063546"/>
            <a:ext cx="6001943" cy="36140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/>
          <a:lstStyle/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IMPSA. Entender la necesidad del cliente.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Desarrollo del proyecto.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Proveedores de equipamiento internacionales.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Estructurar Financiamiento.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s-AR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Construcción de la Primer Planta seriada de torres eólicas.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Fabricación prototipos.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Falta de mercado. 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s-AR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Búsqueda de tecnólogos internacionales.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Inversión en la planta para certificación.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Socios internacionales.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s-AR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s-AR" sz="1100">
              <a:solidFill>
                <a:srgbClr val="374756"/>
              </a:solidFill>
              <a:latin typeface="Montserrat" charset="0"/>
            </a:endParaRPr>
          </a:p>
        </p:txBody>
      </p:sp>
      <p:sp>
        <p:nvSpPr>
          <p:cNvPr id="11" name="Google Shape;1033;g8ce95e0c4b_0_0">
            <a:extLst>
              <a:ext uri="{FF2B5EF4-FFF2-40B4-BE49-F238E27FC236}">
                <a16:creationId xmlns:a16="http://schemas.microsoft.com/office/drawing/2014/main" id="{66E2390B-8512-C5C0-E584-F123E9A24881}"/>
              </a:ext>
            </a:extLst>
          </p:cNvPr>
          <p:cNvSpPr txBox="1">
            <a:spLocks/>
          </p:cNvSpPr>
          <p:nvPr/>
        </p:nvSpPr>
        <p:spPr bwMode="auto">
          <a:xfrm>
            <a:off x="211533" y="1243589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Proyecto</a:t>
            </a:r>
          </a:p>
        </p:txBody>
      </p:sp>
      <p:sp>
        <p:nvSpPr>
          <p:cNvPr id="13" name="Google Shape;1033;g8ce95e0c4b_0_0">
            <a:extLst>
              <a:ext uri="{FF2B5EF4-FFF2-40B4-BE49-F238E27FC236}">
                <a16:creationId xmlns:a16="http://schemas.microsoft.com/office/drawing/2014/main" id="{3296A15C-7B7F-8174-F4C4-32277F1144EE}"/>
              </a:ext>
            </a:extLst>
          </p:cNvPr>
          <p:cNvSpPr txBox="1">
            <a:spLocks/>
          </p:cNvSpPr>
          <p:nvPr/>
        </p:nvSpPr>
        <p:spPr bwMode="auto">
          <a:xfrm>
            <a:off x="211533" y="2550217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Planta</a:t>
            </a:r>
          </a:p>
        </p:txBody>
      </p:sp>
      <p:sp>
        <p:nvSpPr>
          <p:cNvPr id="14" name="Google Shape;1033;g8ce95e0c4b_0_0">
            <a:extLst>
              <a:ext uri="{FF2B5EF4-FFF2-40B4-BE49-F238E27FC236}">
                <a16:creationId xmlns:a16="http://schemas.microsoft.com/office/drawing/2014/main" id="{7F61D503-FACC-EDD0-2AF3-52C897E67454}"/>
              </a:ext>
            </a:extLst>
          </p:cNvPr>
          <p:cNvSpPr txBox="1">
            <a:spLocks/>
          </p:cNvSpPr>
          <p:nvPr/>
        </p:nvSpPr>
        <p:spPr bwMode="auto">
          <a:xfrm>
            <a:off x="211533" y="3651250"/>
            <a:ext cx="282535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Mercado Internacional</a:t>
            </a:r>
          </a:p>
        </p:txBody>
      </p:sp>
      <p:pic>
        <p:nvPicPr>
          <p:cNvPr id="17" name="Picture 3" descr="C:\Users\estanislao.schilardi\AppData\Local\Microsoft\Windows\Temporary Internet Files\Content.Outlook\K44JWD6Z\DSC05141 (3).JPG">
            <a:extLst>
              <a:ext uri="{FF2B5EF4-FFF2-40B4-BE49-F238E27FC236}">
                <a16:creationId xmlns:a16="http://schemas.microsoft.com/office/drawing/2014/main" id="{3EECED8F-AEC5-E71B-94D4-A1B71D20B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65"/>
          <a:stretch>
            <a:fillRect/>
          </a:stretch>
        </p:blipFill>
        <p:spPr bwMode="auto">
          <a:xfrm>
            <a:off x="6203172" y="3841619"/>
            <a:ext cx="2946795" cy="124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405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20">
            <a:extLst>
              <a:ext uri="{FF2B5EF4-FFF2-40B4-BE49-F238E27FC236}">
                <a16:creationId xmlns:a16="http://schemas.microsoft.com/office/drawing/2014/main" id="{384C2070-CA21-32E6-DF6E-221AD43A5826}"/>
              </a:ext>
            </a:extLst>
          </p:cNvPr>
          <p:cNvSpPr/>
          <p:nvPr/>
        </p:nvSpPr>
        <p:spPr>
          <a:xfrm>
            <a:off x="0" y="1254125"/>
            <a:ext cx="3036888" cy="3917950"/>
          </a:xfrm>
          <a:prstGeom prst="rect">
            <a:avLst/>
          </a:prstGeom>
          <a:solidFill>
            <a:srgbClr val="EB8D4E">
              <a:alpha val="1971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olidFill>
                <a:srgbClr val="EB8D4E"/>
              </a:solidFill>
              <a:sym typeface="Arial"/>
            </a:endParaRPr>
          </a:p>
        </p:txBody>
      </p:sp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sp>
        <p:nvSpPr>
          <p:cNvPr id="25" name="Elipse 22">
            <a:extLst>
              <a:ext uri="{FF2B5EF4-FFF2-40B4-BE49-F238E27FC236}">
                <a16:creationId xmlns:a16="http://schemas.microsoft.com/office/drawing/2014/main" id="{5983BB57-0236-F7B7-F284-8828063CC1CF}"/>
              </a:ext>
            </a:extLst>
          </p:cNvPr>
          <p:cNvSpPr/>
          <p:nvPr/>
        </p:nvSpPr>
        <p:spPr>
          <a:xfrm flipH="1">
            <a:off x="-504825" y="2354263"/>
            <a:ext cx="3313113" cy="2836862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ln>
                <a:solidFill>
                  <a:schemeClr val="accent2"/>
                </a:solidFill>
              </a:ln>
              <a:noFill/>
              <a:sym typeface="Arial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926632" y="465931"/>
            <a:ext cx="55673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Conformación GRI Calviño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  <p:sp>
        <p:nvSpPr>
          <p:cNvPr id="10" name="Google Shape;1058;g8ce95e0c4b_0_0">
            <a:extLst>
              <a:ext uri="{FF2B5EF4-FFF2-40B4-BE49-F238E27FC236}">
                <a16:creationId xmlns:a16="http://schemas.microsoft.com/office/drawing/2014/main" id="{0D8B16B8-5C35-49DB-5527-D31C8255CB67}"/>
              </a:ext>
            </a:extLst>
          </p:cNvPr>
          <p:cNvSpPr/>
          <p:nvPr/>
        </p:nvSpPr>
        <p:spPr>
          <a:xfrm>
            <a:off x="3159125" y="1133227"/>
            <a:ext cx="5857654" cy="36140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/>
          <a:lstStyle/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 dirty="0">
                <a:solidFill>
                  <a:srgbClr val="374756"/>
                </a:solidFill>
                <a:latin typeface="Montserrat" charset="0"/>
              </a:rPr>
              <a:t>En 2011 inicia actividades en el sector eólico.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 dirty="0">
                <a:solidFill>
                  <a:srgbClr val="374756"/>
                </a:solidFill>
                <a:latin typeface="Montserrat" charset="0"/>
              </a:rPr>
              <a:t>Conocimiento del mercado local.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 dirty="0">
                <a:solidFill>
                  <a:srgbClr val="374756"/>
                </a:solidFill>
                <a:latin typeface="Montserrat" charset="0"/>
              </a:rPr>
              <a:t>Construimos la primera planta de torres eólicas seriada de la Argentina.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 dirty="0">
                <a:solidFill>
                  <a:srgbClr val="374756"/>
                </a:solidFill>
                <a:latin typeface="Montserrat" charset="0"/>
              </a:rPr>
              <a:t>Fundadores del Clúster Eólico Argentino y de la Camara Eólica Argentina.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s-AR" sz="1100" dirty="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 dirty="0">
                <a:solidFill>
                  <a:srgbClr val="374756"/>
                </a:solidFill>
                <a:latin typeface="Montserrat" charset="0"/>
              </a:rPr>
              <a:t>Organización Multinacional asociada a una empresa familiar Pymes Argentina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Know how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sobre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negocio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eolico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internacional</a:t>
            </a:r>
            <a:endParaRPr lang="en-US" sz="1100" dirty="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Empresa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local con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conocimiento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de las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particularidades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del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pais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n-US" sz="1100" dirty="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Construimos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una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planta de 25.000 m2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cubiertos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+ 40.000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descubiertos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Rump up. Equipo de 90 personas de 5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paises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Empleamos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 350 personas </a:t>
            </a:r>
            <a:r>
              <a:rPr lang="en-US" sz="1100" dirty="0" err="1">
                <a:solidFill>
                  <a:srgbClr val="374756"/>
                </a:solidFill>
                <a:latin typeface="Montserrat" charset="0"/>
              </a:rPr>
              <a:t>directas</a:t>
            </a:r>
            <a:r>
              <a:rPr lang="en-US" sz="1100" dirty="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b="1" dirty="0" err="1">
                <a:solidFill>
                  <a:srgbClr val="374756"/>
                </a:solidFill>
                <a:latin typeface="Montserrat" charset="0"/>
              </a:rPr>
              <a:t>Exportamos</a:t>
            </a:r>
            <a:r>
              <a:rPr lang="en-US" sz="1100" b="1" dirty="0">
                <a:solidFill>
                  <a:srgbClr val="374756"/>
                </a:solidFill>
                <a:latin typeface="Montserrat" charset="0"/>
              </a:rPr>
              <a:t> a USA y </a:t>
            </a:r>
            <a:r>
              <a:rPr lang="en-US" sz="1100" b="1" dirty="0" err="1">
                <a:solidFill>
                  <a:srgbClr val="374756"/>
                </a:solidFill>
                <a:latin typeface="Montserrat" charset="0"/>
              </a:rPr>
              <a:t>Brasil</a:t>
            </a:r>
            <a:r>
              <a:rPr lang="en-US" sz="1100" b="1" dirty="0">
                <a:solidFill>
                  <a:srgbClr val="374756"/>
                </a:solidFill>
                <a:latin typeface="Montserrat" charset="0"/>
              </a:rPr>
              <a:t>.</a:t>
            </a:r>
          </a:p>
        </p:txBody>
      </p:sp>
      <p:sp>
        <p:nvSpPr>
          <p:cNvPr id="11" name="Google Shape;1033;g8ce95e0c4b_0_0">
            <a:extLst>
              <a:ext uri="{FF2B5EF4-FFF2-40B4-BE49-F238E27FC236}">
                <a16:creationId xmlns:a16="http://schemas.microsoft.com/office/drawing/2014/main" id="{66E2390B-8512-C5C0-E584-F123E9A24881}"/>
              </a:ext>
            </a:extLst>
          </p:cNvPr>
          <p:cNvSpPr txBox="1">
            <a:spLocks/>
          </p:cNvSpPr>
          <p:nvPr/>
        </p:nvSpPr>
        <p:spPr bwMode="auto">
          <a:xfrm>
            <a:off x="211533" y="1433369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M. Calviño</a:t>
            </a:r>
          </a:p>
        </p:txBody>
      </p:sp>
      <p:sp>
        <p:nvSpPr>
          <p:cNvPr id="13" name="Google Shape;1033;g8ce95e0c4b_0_0">
            <a:extLst>
              <a:ext uri="{FF2B5EF4-FFF2-40B4-BE49-F238E27FC236}">
                <a16:creationId xmlns:a16="http://schemas.microsoft.com/office/drawing/2014/main" id="{3296A15C-7B7F-8174-F4C4-32277F1144EE}"/>
              </a:ext>
            </a:extLst>
          </p:cNvPr>
          <p:cNvSpPr txBox="1">
            <a:spLocks/>
          </p:cNvSpPr>
          <p:nvPr/>
        </p:nvSpPr>
        <p:spPr bwMode="auto">
          <a:xfrm>
            <a:off x="211533" y="2550217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GRI Calviño</a:t>
            </a:r>
          </a:p>
        </p:txBody>
      </p:sp>
      <p:sp>
        <p:nvSpPr>
          <p:cNvPr id="14" name="Google Shape;1033;g8ce95e0c4b_0_0">
            <a:extLst>
              <a:ext uri="{FF2B5EF4-FFF2-40B4-BE49-F238E27FC236}">
                <a16:creationId xmlns:a16="http://schemas.microsoft.com/office/drawing/2014/main" id="{7F61D503-FACC-EDD0-2AF3-52C897E67454}"/>
              </a:ext>
            </a:extLst>
          </p:cNvPr>
          <p:cNvSpPr txBox="1">
            <a:spLocks/>
          </p:cNvSpPr>
          <p:nvPr/>
        </p:nvSpPr>
        <p:spPr bwMode="auto">
          <a:xfrm>
            <a:off x="211533" y="3630741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Desafíos</a:t>
            </a:r>
          </a:p>
        </p:txBody>
      </p:sp>
    </p:spTree>
    <p:extLst>
      <p:ext uri="{BB962C8B-B14F-4D97-AF65-F5344CB8AC3E}">
        <p14:creationId xmlns:p14="http://schemas.microsoft.com/office/powerpoint/2010/main" val="28573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sp>
        <p:nvSpPr>
          <p:cNvPr id="25" name="Elipse 22">
            <a:extLst>
              <a:ext uri="{FF2B5EF4-FFF2-40B4-BE49-F238E27FC236}">
                <a16:creationId xmlns:a16="http://schemas.microsoft.com/office/drawing/2014/main" id="{5983BB57-0236-F7B7-F284-8828063CC1CF}"/>
              </a:ext>
            </a:extLst>
          </p:cNvPr>
          <p:cNvSpPr/>
          <p:nvPr/>
        </p:nvSpPr>
        <p:spPr>
          <a:xfrm flipH="1">
            <a:off x="-504825" y="2354263"/>
            <a:ext cx="3313113" cy="2836862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ln>
                <a:solidFill>
                  <a:schemeClr val="accent2"/>
                </a:solidFill>
              </a:ln>
              <a:noFill/>
              <a:sym typeface="Arial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588314" y="421380"/>
            <a:ext cx="81631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 dirty="0">
                <a:solidFill>
                  <a:schemeClr val="tx1"/>
                </a:solidFill>
                <a:latin typeface="Montserrat ExtraBold"/>
              </a:rPr>
              <a:t>1 exportación Argentina de torres eólicas a USA.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EB32533-77CE-D866-292B-27C45659EF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699" y="1089426"/>
            <a:ext cx="7664627" cy="377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712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sp>
        <p:nvSpPr>
          <p:cNvPr id="25" name="Elipse 22">
            <a:extLst>
              <a:ext uri="{FF2B5EF4-FFF2-40B4-BE49-F238E27FC236}">
                <a16:creationId xmlns:a16="http://schemas.microsoft.com/office/drawing/2014/main" id="{5983BB57-0236-F7B7-F284-8828063CC1CF}"/>
              </a:ext>
            </a:extLst>
          </p:cNvPr>
          <p:cNvSpPr/>
          <p:nvPr/>
        </p:nvSpPr>
        <p:spPr>
          <a:xfrm flipH="1">
            <a:off x="-504825" y="2354263"/>
            <a:ext cx="3313113" cy="2836862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ln>
                <a:solidFill>
                  <a:schemeClr val="accent2"/>
                </a:solidFill>
              </a:ln>
              <a:noFill/>
              <a:sym typeface="Arial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926632" y="1936923"/>
            <a:ext cx="5951246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Oportunidades para el desarrollo</a:t>
            </a:r>
          </a:p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endParaRPr lang="es-AR" sz="2400" b="1">
              <a:solidFill>
                <a:schemeClr val="tx1"/>
              </a:solidFill>
              <a:latin typeface="Montserrat ExtraBold"/>
            </a:endParaRPr>
          </a:p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 de la cadena de valor regional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488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20">
            <a:extLst>
              <a:ext uri="{FF2B5EF4-FFF2-40B4-BE49-F238E27FC236}">
                <a16:creationId xmlns:a16="http://schemas.microsoft.com/office/drawing/2014/main" id="{384C2070-CA21-32E6-DF6E-221AD43A5826}"/>
              </a:ext>
            </a:extLst>
          </p:cNvPr>
          <p:cNvSpPr/>
          <p:nvPr/>
        </p:nvSpPr>
        <p:spPr>
          <a:xfrm>
            <a:off x="0" y="1254125"/>
            <a:ext cx="3036888" cy="3917950"/>
          </a:xfrm>
          <a:prstGeom prst="rect">
            <a:avLst/>
          </a:prstGeom>
          <a:solidFill>
            <a:srgbClr val="EB8D4E">
              <a:alpha val="1971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olidFill>
                <a:srgbClr val="EB8D4E"/>
              </a:solidFill>
              <a:sym typeface="Arial"/>
            </a:endParaRPr>
          </a:p>
        </p:txBody>
      </p:sp>
      <p:sp>
        <p:nvSpPr>
          <p:cNvPr id="24" name="Elipse 38">
            <a:extLst>
              <a:ext uri="{FF2B5EF4-FFF2-40B4-BE49-F238E27FC236}">
                <a16:creationId xmlns:a16="http://schemas.microsoft.com/office/drawing/2014/main" id="{D29ED140-6D37-A7B0-BD29-1E08FCB76C92}"/>
              </a:ext>
            </a:extLst>
          </p:cNvPr>
          <p:cNvSpPr/>
          <p:nvPr/>
        </p:nvSpPr>
        <p:spPr>
          <a:xfrm>
            <a:off x="-819150" y="4159250"/>
            <a:ext cx="1722438" cy="1722438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sym typeface="Arial"/>
            </a:endParaRPr>
          </a:p>
        </p:txBody>
      </p:sp>
      <p:sp>
        <p:nvSpPr>
          <p:cNvPr id="25" name="Elipse 22">
            <a:extLst>
              <a:ext uri="{FF2B5EF4-FFF2-40B4-BE49-F238E27FC236}">
                <a16:creationId xmlns:a16="http://schemas.microsoft.com/office/drawing/2014/main" id="{5983BB57-0236-F7B7-F284-8828063CC1CF}"/>
              </a:ext>
            </a:extLst>
          </p:cNvPr>
          <p:cNvSpPr/>
          <p:nvPr/>
        </p:nvSpPr>
        <p:spPr>
          <a:xfrm flipH="1">
            <a:off x="-504825" y="2354263"/>
            <a:ext cx="3313113" cy="2836862"/>
          </a:xfrm>
          <a:custGeom>
            <a:avLst/>
            <a:gdLst>
              <a:gd name="connsiteX0" fmla="*/ 0 w 1676132"/>
              <a:gd name="connsiteY0" fmla="*/ 838066 h 1676132"/>
              <a:gd name="connsiteX1" fmla="*/ 838066 w 1676132"/>
              <a:gd name="connsiteY1" fmla="*/ 0 h 1676132"/>
              <a:gd name="connsiteX2" fmla="*/ 1676132 w 1676132"/>
              <a:gd name="connsiteY2" fmla="*/ 838066 h 1676132"/>
              <a:gd name="connsiteX3" fmla="*/ 838066 w 1676132"/>
              <a:gd name="connsiteY3" fmla="*/ 1676132 h 1676132"/>
              <a:gd name="connsiteX4" fmla="*/ 0 w 1676132"/>
              <a:gd name="connsiteY4" fmla="*/ 838066 h 1676132"/>
              <a:gd name="connsiteX0" fmla="*/ 838066 w 1767572"/>
              <a:gd name="connsiteY0" fmla="*/ 1676132 h 1676132"/>
              <a:gd name="connsiteX1" fmla="*/ 0 w 1767572"/>
              <a:gd name="connsiteY1" fmla="*/ 838066 h 1676132"/>
              <a:gd name="connsiteX2" fmla="*/ 838066 w 1767572"/>
              <a:gd name="connsiteY2" fmla="*/ 0 h 1676132"/>
              <a:gd name="connsiteX3" fmla="*/ 1767572 w 1767572"/>
              <a:gd name="connsiteY3" fmla="*/ 929506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0" fmla="*/ 838066 w 838066"/>
              <a:gd name="connsiteY0" fmla="*/ 1676132 h 1676132"/>
              <a:gd name="connsiteX1" fmla="*/ 0 w 838066"/>
              <a:gd name="connsiteY1" fmla="*/ 838066 h 1676132"/>
              <a:gd name="connsiteX2" fmla="*/ 838066 w 838066"/>
              <a:gd name="connsiteY2" fmla="*/ 0 h 1676132"/>
              <a:gd name="connsiteX3" fmla="*/ 838066 w 838066"/>
              <a:gd name="connsiteY3" fmla="*/ 1676132 h 1676132"/>
              <a:gd name="connsiteX0" fmla="*/ 838066 w 838066"/>
              <a:gd name="connsiteY0" fmla="*/ 0 h 838066"/>
              <a:gd name="connsiteX1" fmla="*/ 0 w 838066"/>
              <a:gd name="connsiteY1" fmla="*/ 838066 h 838066"/>
              <a:gd name="connsiteX2" fmla="*/ 838066 w 838066"/>
              <a:gd name="connsiteY2" fmla="*/ 0 h 838066"/>
              <a:gd name="connsiteX0" fmla="*/ 838066 w 838066"/>
              <a:gd name="connsiteY0" fmla="*/ 0 h 838066"/>
              <a:gd name="connsiteX1" fmla="*/ 409575 w 838066"/>
              <a:gd name="connsiteY1" fmla="*/ 390525 h 838066"/>
              <a:gd name="connsiteX2" fmla="*/ 0 w 838066"/>
              <a:gd name="connsiteY2" fmla="*/ 838066 h 838066"/>
              <a:gd name="connsiteX3" fmla="*/ 838066 w 838066"/>
              <a:gd name="connsiteY3" fmla="*/ 0 h 838066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9 w 895458"/>
              <a:gd name="connsiteY0" fmla="*/ 67 h 914138"/>
              <a:gd name="connsiteX1" fmla="*/ 819163 w 895458"/>
              <a:gd name="connsiteY1" fmla="*/ 885892 h 914138"/>
              <a:gd name="connsiteX2" fmla="*/ 13 w 895458"/>
              <a:gd name="connsiteY2" fmla="*/ 838133 h 914138"/>
              <a:gd name="connsiteX3" fmla="*/ 838079 w 895458"/>
              <a:gd name="connsiteY3" fmla="*/ 67 h 914138"/>
              <a:gd name="connsiteX0" fmla="*/ 838076 w 895455"/>
              <a:gd name="connsiteY0" fmla="*/ 67 h 926166"/>
              <a:gd name="connsiteX1" fmla="*/ 819160 w 895455"/>
              <a:gd name="connsiteY1" fmla="*/ 885892 h 926166"/>
              <a:gd name="connsiteX2" fmla="*/ 10 w 895455"/>
              <a:gd name="connsiteY2" fmla="*/ 838133 h 926166"/>
              <a:gd name="connsiteX3" fmla="*/ 838076 w 895455"/>
              <a:gd name="connsiteY3" fmla="*/ 67 h 926166"/>
              <a:gd name="connsiteX0" fmla="*/ 838076 w 895298"/>
              <a:gd name="connsiteY0" fmla="*/ 67 h 926166"/>
              <a:gd name="connsiteX1" fmla="*/ 819160 w 895298"/>
              <a:gd name="connsiteY1" fmla="*/ 885892 h 926166"/>
              <a:gd name="connsiteX2" fmla="*/ 10 w 895298"/>
              <a:gd name="connsiteY2" fmla="*/ 838133 h 926166"/>
              <a:gd name="connsiteX3" fmla="*/ 838076 w 895298"/>
              <a:gd name="connsiteY3" fmla="*/ 67 h 926166"/>
              <a:gd name="connsiteX0" fmla="*/ 838076 w 932601"/>
              <a:gd name="connsiteY0" fmla="*/ 67 h 972226"/>
              <a:gd name="connsiteX1" fmla="*/ 819160 w 932601"/>
              <a:gd name="connsiteY1" fmla="*/ 885892 h 972226"/>
              <a:gd name="connsiteX2" fmla="*/ 10 w 932601"/>
              <a:gd name="connsiteY2" fmla="*/ 838133 h 972226"/>
              <a:gd name="connsiteX3" fmla="*/ 838076 w 932601"/>
              <a:gd name="connsiteY3" fmla="*/ 67 h 972226"/>
              <a:gd name="connsiteX0" fmla="*/ 838076 w 1112672"/>
              <a:gd name="connsiteY0" fmla="*/ 49 h 972208"/>
              <a:gd name="connsiteX1" fmla="*/ 819160 w 1112672"/>
              <a:gd name="connsiteY1" fmla="*/ 885874 h 972208"/>
              <a:gd name="connsiteX2" fmla="*/ 10 w 1112672"/>
              <a:gd name="connsiteY2" fmla="*/ 838115 h 972208"/>
              <a:gd name="connsiteX3" fmla="*/ 838076 w 1112672"/>
              <a:gd name="connsiteY3" fmla="*/ 49 h 972208"/>
              <a:gd name="connsiteX0" fmla="*/ 838076 w 884303"/>
              <a:gd name="connsiteY0" fmla="*/ 11 h 972170"/>
              <a:gd name="connsiteX1" fmla="*/ 819160 w 884303"/>
              <a:gd name="connsiteY1" fmla="*/ 885836 h 972170"/>
              <a:gd name="connsiteX2" fmla="*/ 10 w 884303"/>
              <a:gd name="connsiteY2" fmla="*/ 838077 h 972170"/>
              <a:gd name="connsiteX3" fmla="*/ 838076 w 884303"/>
              <a:gd name="connsiteY3" fmla="*/ 11 h 972170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6 w 838076"/>
              <a:gd name="connsiteY0" fmla="*/ 9 h 972168"/>
              <a:gd name="connsiteX1" fmla="*/ 819160 w 838076"/>
              <a:gd name="connsiteY1" fmla="*/ 885834 h 972168"/>
              <a:gd name="connsiteX2" fmla="*/ 10 w 838076"/>
              <a:gd name="connsiteY2" fmla="*/ 838075 h 972168"/>
              <a:gd name="connsiteX3" fmla="*/ 838076 w 838076"/>
              <a:gd name="connsiteY3" fmla="*/ 9 h 972168"/>
              <a:gd name="connsiteX0" fmla="*/ 838075 w 838075"/>
              <a:gd name="connsiteY0" fmla="*/ 9 h 918192"/>
              <a:gd name="connsiteX1" fmla="*/ 819159 w 838075"/>
              <a:gd name="connsiteY1" fmla="*/ 885834 h 918192"/>
              <a:gd name="connsiteX2" fmla="*/ 9 w 838075"/>
              <a:gd name="connsiteY2" fmla="*/ 838075 h 918192"/>
              <a:gd name="connsiteX3" fmla="*/ 838075 w 838075"/>
              <a:gd name="connsiteY3" fmla="*/ 9 h 918192"/>
              <a:gd name="connsiteX0" fmla="*/ 838166 w 838166"/>
              <a:gd name="connsiteY0" fmla="*/ 9 h 885834"/>
              <a:gd name="connsiteX1" fmla="*/ 819250 w 838166"/>
              <a:gd name="connsiteY1" fmla="*/ 885834 h 885834"/>
              <a:gd name="connsiteX2" fmla="*/ 100 w 838166"/>
              <a:gd name="connsiteY2" fmla="*/ 838075 h 885834"/>
              <a:gd name="connsiteX3" fmla="*/ 838166 w 838166"/>
              <a:gd name="connsiteY3" fmla="*/ 9 h 885834"/>
              <a:gd name="connsiteX0" fmla="*/ 838166 w 838166"/>
              <a:gd name="connsiteY0" fmla="*/ 9 h 838075"/>
              <a:gd name="connsiteX1" fmla="*/ 822982 w 838166"/>
              <a:gd name="connsiteY1" fmla="*/ 829851 h 838075"/>
              <a:gd name="connsiteX2" fmla="*/ 100 w 838166"/>
              <a:gd name="connsiteY2" fmla="*/ 838075 h 838075"/>
              <a:gd name="connsiteX3" fmla="*/ 838166 w 838166"/>
              <a:gd name="connsiteY3" fmla="*/ 9 h 838075"/>
              <a:gd name="connsiteX0" fmla="*/ 838166 w 838166"/>
              <a:gd name="connsiteY0" fmla="*/ 9 h 841047"/>
              <a:gd name="connsiteX1" fmla="*/ 822982 w 838166"/>
              <a:gd name="connsiteY1" fmla="*/ 841047 h 841047"/>
              <a:gd name="connsiteX2" fmla="*/ 100 w 838166"/>
              <a:gd name="connsiteY2" fmla="*/ 838075 h 841047"/>
              <a:gd name="connsiteX3" fmla="*/ 838166 w 838166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3237 w 823237"/>
              <a:gd name="connsiteY0" fmla="*/ 9 h 841047"/>
              <a:gd name="connsiteX1" fmla="*/ 822982 w 823237"/>
              <a:gd name="connsiteY1" fmla="*/ 841047 h 841047"/>
              <a:gd name="connsiteX2" fmla="*/ 100 w 823237"/>
              <a:gd name="connsiteY2" fmla="*/ 838075 h 841047"/>
              <a:gd name="connsiteX3" fmla="*/ 823237 w 823237"/>
              <a:gd name="connsiteY3" fmla="*/ 9 h 841047"/>
              <a:gd name="connsiteX0" fmla="*/ 821991 w 823188"/>
              <a:gd name="connsiteY0" fmla="*/ 10 h 829355"/>
              <a:gd name="connsiteX1" fmla="*/ 822982 w 823188"/>
              <a:gd name="connsiteY1" fmla="*/ 829355 h 829355"/>
              <a:gd name="connsiteX2" fmla="*/ 100 w 823188"/>
              <a:gd name="connsiteY2" fmla="*/ 826383 h 829355"/>
              <a:gd name="connsiteX3" fmla="*/ 821991 w 823188"/>
              <a:gd name="connsiteY3" fmla="*/ 10 h 829355"/>
              <a:gd name="connsiteX0" fmla="*/ 821995 w 821995"/>
              <a:gd name="connsiteY0" fmla="*/ 10 h 826432"/>
              <a:gd name="connsiteX1" fmla="*/ 785595 w 821995"/>
              <a:gd name="connsiteY1" fmla="*/ 826432 h 826432"/>
              <a:gd name="connsiteX2" fmla="*/ 104 w 821995"/>
              <a:gd name="connsiteY2" fmla="*/ 826383 h 826432"/>
              <a:gd name="connsiteX3" fmla="*/ 821995 w 821995"/>
              <a:gd name="connsiteY3" fmla="*/ 10 h 826432"/>
              <a:gd name="connsiteX0" fmla="*/ 821993 w 821993"/>
              <a:gd name="connsiteY0" fmla="*/ 10 h 826432"/>
              <a:gd name="connsiteX1" fmla="*/ 808028 w 821993"/>
              <a:gd name="connsiteY1" fmla="*/ 826432 h 826432"/>
              <a:gd name="connsiteX2" fmla="*/ 102 w 821993"/>
              <a:gd name="connsiteY2" fmla="*/ 826383 h 826432"/>
              <a:gd name="connsiteX3" fmla="*/ 821993 w 821993"/>
              <a:gd name="connsiteY3" fmla="*/ 10 h 826432"/>
              <a:gd name="connsiteX0" fmla="*/ 821993 w 821993"/>
              <a:gd name="connsiteY0" fmla="*/ 12408 h 838830"/>
              <a:gd name="connsiteX1" fmla="*/ 808028 w 821993"/>
              <a:gd name="connsiteY1" fmla="*/ 838830 h 838830"/>
              <a:gd name="connsiteX2" fmla="*/ 102 w 821993"/>
              <a:gd name="connsiteY2" fmla="*/ 838781 h 838830"/>
              <a:gd name="connsiteX3" fmla="*/ 821993 w 821993"/>
              <a:gd name="connsiteY3" fmla="*/ 12408 h 838830"/>
              <a:gd name="connsiteX0" fmla="*/ 830715 w 830715"/>
              <a:gd name="connsiteY0" fmla="*/ 12408 h 838830"/>
              <a:gd name="connsiteX1" fmla="*/ 816750 w 830715"/>
              <a:gd name="connsiteY1" fmla="*/ 838830 h 838830"/>
              <a:gd name="connsiteX2" fmla="*/ 100 w 830715"/>
              <a:gd name="connsiteY2" fmla="*/ 838781 h 838830"/>
              <a:gd name="connsiteX3" fmla="*/ 830715 w 830715"/>
              <a:gd name="connsiteY3" fmla="*/ 12408 h 838830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0970 w 830970"/>
              <a:gd name="connsiteY0" fmla="*/ 13871 h 840293"/>
              <a:gd name="connsiteX1" fmla="*/ 817005 w 830970"/>
              <a:gd name="connsiteY1" fmla="*/ 840293 h 840293"/>
              <a:gd name="connsiteX2" fmla="*/ 355 w 830970"/>
              <a:gd name="connsiteY2" fmla="*/ 840244 h 840293"/>
              <a:gd name="connsiteX3" fmla="*/ 830970 w 830970"/>
              <a:gd name="connsiteY3" fmla="*/ 13871 h 840293"/>
              <a:gd name="connsiteX0" fmla="*/ 831027 w 831027"/>
              <a:gd name="connsiteY0" fmla="*/ 7341 h 833763"/>
              <a:gd name="connsiteX1" fmla="*/ 817062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31027 w 831027"/>
              <a:gd name="connsiteY0" fmla="*/ 7341 h 833763"/>
              <a:gd name="connsiteX1" fmla="*/ 820801 w 831027"/>
              <a:gd name="connsiteY1" fmla="*/ 833763 h 833763"/>
              <a:gd name="connsiteX2" fmla="*/ 412 w 831027"/>
              <a:gd name="connsiteY2" fmla="*/ 833714 h 833763"/>
              <a:gd name="connsiteX3" fmla="*/ 831027 w 831027"/>
              <a:gd name="connsiteY3" fmla="*/ 7341 h 833763"/>
              <a:gd name="connsiteX0" fmla="*/ 827296 w 827296"/>
              <a:gd name="connsiteY0" fmla="*/ 7325 h 835209"/>
              <a:gd name="connsiteX1" fmla="*/ 820809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7296"/>
              <a:gd name="connsiteY0" fmla="*/ 7325 h 835209"/>
              <a:gd name="connsiteX1" fmla="*/ 822055 w 827296"/>
              <a:gd name="connsiteY1" fmla="*/ 835209 h 835209"/>
              <a:gd name="connsiteX2" fmla="*/ 420 w 827296"/>
              <a:gd name="connsiteY2" fmla="*/ 835160 h 835209"/>
              <a:gd name="connsiteX3" fmla="*/ 827296 w 827296"/>
              <a:gd name="connsiteY3" fmla="*/ 7325 h 835209"/>
              <a:gd name="connsiteX0" fmla="*/ 827296 w 829608"/>
              <a:gd name="connsiteY0" fmla="*/ 7325 h 835209"/>
              <a:gd name="connsiteX1" fmla="*/ 829100 w 829608"/>
              <a:gd name="connsiteY1" fmla="*/ 835209 h 835209"/>
              <a:gd name="connsiteX2" fmla="*/ 420 w 829608"/>
              <a:gd name="connsiteY2" fmla="*/ 835160 h 835209"/>
              <a:gd name="connsiteX3" fmla="*/ 827296 w 829608"/>
              <a:gd name="connsiteY3" fmla="*/ 7325 h 835209"/>
              <a:gd name="connsiteX0" fmla="*/ 827296 w 831241"/>
              <a:gd name="connsiteY0" fmla="*/ 7325 h 835209"/>
              <a:gd name="connsiteX1" fmla="*/ 830861 w 831241"/>
              <a:gd name="connsiteY1" fmla="*/ 835209 h 835209"/>
              <a:gd name="connsiteX2" fmla="*/ 420 w 831241"/>
              <a:gd name="connsiteY2" fmla="*/ 835160 h 835209"/>
              <a:gd name="connsiteX3" fmla="*/ 827296 w 831241"/>
              <a:gd name="connsiteY3" fmla="*/ 7325 h 835209"/>
              <a:gd name="connsiteX0" fmla="*/ 830812 w 831618"/>
              <a:gd name="connsiteY0" fmla="*/ 7325 h 835209"/>
              <a:gd name="connsiteX1" fmla="*/ 830854 w 831618"/>
              <a:gd name="connsiteY1" fmla="*/ 835209 h 835209"/>
              <a:gd name="connsiteX2" fmla="*/ 413 w 831618"/>
              <a:gd name="connsiteY2" fmla="*/ 835160 h 835209"/>
              <a:gd name="connsiteX3" fmla="*/ 830812 w 831618"/>
              <a:gd name="connsiteY3" fmla="*/ 7325 h 83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18" h="835209">
                <a:moveTo>
                  <a:pt x="830812" y="7325"/>
                </a:moveTo>
                <a:cubicBezTo>
                  <a:pt x="830504" y="107868"/>
                  <a:pt x="832741" y="833322"/>
                  <a:pt x="830854" y="835209"/>
                </a:cubicBezTo>
                <a:cubicBezTo>
                  <a:pt x="836734" y="833062"/>
                  <a:pt x="-10204" y="833507"/>
                  <a:pt x="413" y="835160"/>
                </a:cubicBezTo>
                <a:cubicBezTo>
                  <a:pt x="-10144" y="591051"/>
                  <a:pt x="179443" y="-77099"/>
                  <a:pt x="830812" y="7325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kern="0">
              <a:ln>
                <a:solidFill>
                  <a:schemeClr val="accent2"/>
                </a:solidFill>
              </a:ln>
              <a:noFill/>
              <a:sym typeface="Arial"/>
            </a:endParaRPr>
          </a:p>
        </p:txBody>
      </p:sp>
      <p:sp>
        <p:nvSpPr>
          <p:cNvPr id="20" name="Google Shape;1083;g8c58f1ac07_0_2391">
            <a:extLst>
              <a:ext uri="{FF2B5EF4-FFF2-40B4-BE49-F238E27FC236}">
                <a16:creationId xmlns:a16="http://schemas.microsoft.com/office/drawing/2014/main" id="{A4731096-48D7-FC8A-45D7-16413628F444}"/>
              </a:ext>
            </a:extLst>
          </p:cNvPr>
          <p:cNvSpPr txBox="1">
            <a:spLocks/>
          </p:cNvSpPr>
          <p:nvPr/>
        </p:nvSpPr>
        <p:spPr bwMode="auto">
          <a:xfrm>
            <a:off x="926631" y="465931"/>
            <a:ext cx="651578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>
              <a:buClr>
                <a:srgbClr val="000000"/>
              </a:buClr>
              <a:buSzPts val="1400"/>
              <a:buFont typeface="Arial" charset="0"/>
              <a:buNone/>
            </a:pPr>
            <a:r>
              <a:rPr lang="es-AR" sz="2400" b="1">
                <a:solidFill>
                  <a:schemeClr val="tx1"/>
                </a:solidFill>
                <a:latin typeface="Montserrat ExtraBold"/>
              </a:rPr>
              <a:t>Situación actual sector eólico nacional</a:t>
            </a:r>
          </a:p>
        </p:txBody>
      </p:sp>
      <p:pic>
        <p:nvPicPr>
          <p:cNvPr id="21" name="Imagen 2">
            <a:extLst>
              <a:ext uri="{FF2B5EF4-FFF2-40B4-BE49-F238E27FC236}">
                <a16:creationId xmlns:a16="http://schemas.microsoft.com/office/drawing/2014/main" id="{BC0A56EB-395A-67AB-27B4-B69921B73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515" b="-1"/>
          <a:stretch/>
        </p:blipFill>
        <p:spPr>
          <a:xfrm>
            <a:off x="478954" y="-27296"/>
            <a:ext cx="778487" cy="49694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96BD1D-E5A0-3DE9-3C3C-9172BBF9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" y="5088810"/>
            <a:ext cx="9138032" cy="74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24CF850-6B4B-4F13-FA13-52D1AC339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415" y="285226"/>
            <a:ext cx="562087" cy="2554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AF155D-546E-C5DE-D79F-1ECBC3C9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927" y="394562"/>
            <a:ext cx="1369565" cy="259387"/>
          </a:xfrm>
          <a:prstGeom prst="rect">
            <a:avLst/>
          </a:prstGeom>
        </p:spPr>
      </p:pic>
      <p:sp>
        <p:nvSpPr>
          <p:cNvPr id="10" name="Google Shape;1058;g8ce95e0c4b_0_0">
            <a:extLst>
              <a:ext uri="{FF2B5EF4-FFF2-40B4-BE49-F238E27FC236}">
                <a16:creationId xmlns:a16="http://schemas.microsoft.com/office/drawing/2014/main" id="{0D8B16B8-5C35-49DB-5527-D31C8255CB67}"/>
              </a:ext>
            </a:extLst>
          </p:cNvPr>
          <p:cNvSpPr/>
          <p:nvPr/>
        </p:nvSpPr>
        <p:spPr>
          <a:xfrm>
            <a:off x="3159125" y="1133227"/>
            <a:ext cx="5773342" cy="36140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/>
          <a:lstStyle/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s-AR" sz="1100">
                <a:solidFill>
                  <a:srgbClr val="374756"/>
                </a:solidFill>
                <a:latin typeface="Montserrat" charset="0"/>
              </a:rPr>
              <a:t>Excelente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recurso </a:t>
            </a:r>
            <a:r>
              <a:rPr lang="es-ES_tradnl" sz="1100" noProof="1">
                <a:solidFill>
                  <a:srgbClr val="374756"/>
                </a:solidFill>
                <a:latin typeface="Montserrat" charset="0"/>
              </a:rPr>
              <a:t>eolico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 Geografia </a:t>
            </a:r>
            <a:r>
              <a:rPr lang="es-AR" sz="1100">
                <a:solidFill>
                  <a:srgbClr val="374756"/>
                </a:solidFill>
                <a:latin typeface="Montserrat" charset="0"/>
              </a:rPr>
              <a:t>amigable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 </a:t>
            </a:r>
            <a:r>
              <a:rPr lang="es-419" sz="1100">
                <a:solidFill>
                  <a:srgbClr val="374756"/>
                </a:solidFill>
                <a:latin typeface="Montserrat" charset="0"/>
              </a:rPr>
              <a:t>Potencial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2.000 GW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Legislación 27.191.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objetivo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20% de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energia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renovable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Compromisos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ambientales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asumidos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internacionalmente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3292 MW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eolicos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instalados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. 57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parques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. 936 </a:t>
            </a:r>
            <a:r>
              <a:rPr lang="en-US" sz="1100" b="1" err="1">
                <a:solidFill>
                  <a:srgbClr val="374756"/>
                </a:solidFill>
                <a:latin typeface="Montserrat" charset="0"/>
              </a:rPr>
              <a:t>aerogeneradores</a:t>
            </a:r>
            <a:r>
              <a:rPr lang="en-US" sz="1100" b="1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Capacidad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industrial de base, disponible.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10.000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puestos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de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trabajo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directos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Construcción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80% Industria 15 % 5% OM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n-US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Litio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Hidrogeno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electromovilidad</a:t>
            </a:r>
            <a:endParaRPr lang="en-US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endParaRPr lang="en-US" sz="1100">
              <a:solidFill>
                <a:srgbClr val="374756"/>
              </a:solidFill>
              <a:latin typeface="Montserrat" charset="0"/>
            </a:endParaRP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Financiamiento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 </a:t>
            </a:r>
          </a:p>
          <a:p>
            <a:pPr marL="171450" indent="-171450"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  <a:buFont typeface="Arial" charset="0"/>
              <a:buChar char="•"/>
            </a:pP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Lineas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 de </a:t>
            </a:r>
            <a:r>
              <a:rPr lang="en-US" sz="1100" err="1">
                <a:solidFill>
                  <a:srgbClr val="374756"/>
                </a:solidFill>
                <a:latin typeface="Montserrat" charset="0"/>
              </a:rPr>
              <a:t>trasmisión</a:t>
            </a:r>
            <a:r>
              <a:rPr lang="en-US" sz="1100">
                <a:solidFill>
                  <a:srgbClr val="374756"/>
                </a:solidFill>
                <a:latin typeface="Montserrat" charset="0"/>
              </a:rPr>
              <a:t>.</a:t>
            </a:r>
          </a:p>
          <a:p>
            <a:pPr>
              <a:lnSpc>
                <a:spcPts val="1400"/>
              </a:lnSpc>
              <a:spcBef>
                <a:spcPts val="800"/>
              </a:spcBef>
              <a:buClr>
                <a:srgbClr val="EB8D4E"/>
              </a:buClr>
              <a:buSzPct val="130000"/>
            </a:pPr>
            <a:r>
              <a:rPr lang="en-US" sz="1100">
                <a:solidFill>
                  <a:srgbClr val="374756"/>
                </a:solidFill>
                <a:latin typeface="Montserrat" charset="0"/>
              </a:rPr>
              <a:t> </a:t>
            </a:r>
          </a:p>
        </p:txBody>
      </p:sp>
      <p:sp>
        <p:nvSpPr>
          <p:cNvPr id="11" name="Google Shape;1033;g8ce95e0c4b_0_0">
            <a:extLst>
              <a:ext uri="{FF2B5EF4-FFF2-40B4-BE49-F238E27FC236}">
                <a16:creationId xmlns:a16="http://schemas.microsoft.com/office/drawing/2014/main" id="{66E2390B-8512-C5C0-E584-F123E9A24881}"/>
              </a:ext>
            </a:extLst>
          </p:cNvPr>
          <p:cNvSpPr txBox="1">
            <a:spLocks/>
          </p:cNvSpPr>
          <p:nvPr/>
        </p:nvSpPr>
        <p:spPr bwMode="auto">
          <a:xfrm>
            <a:off x="211533" y="1433369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Condiciones del </a:t>
            </a:r>
            <a:r>
              <a:rPr lang="es-ES" sz="1800" err="1">
                <a:solidFill>
                  <a:srgbClr val="374756"/>
                </a:solidFill>
                <a:latin typeface="Montserrat ExtraBold"/>
              </a:rPr>
              <a:t>pais</a:t>
            </a:r>
            <a:endParaRPr lang="es-ES" sz="1800">
              <a:solidFill>
                <a:srgbClr val="374756"/>
              </a:solidFill>
              <a:latin typeface="Montserrat ExtraBold"/>
            </a:endParaRPr>
          </a:p>
        </p:txBody>
      </p:sp>
      <p:sp>
        <p:nvSpPr>
          <p:cNvPr id="13" name="Google Shape;1033;g8ce95e0c4b_0_0">
            <a:extLst>
              <a:ext uri="{FF2B5EF4-FFF2-40B4-BE49-F238E27FC236}">
                <a16:creationId xmlns:a16="http://schemas.microsoft.com/office/drawing/2014/main" id="{3296A15C-7B7F-8174-F4C4-32277F1144EE}"/>
              </a:ext>
            </a:extLst>
          </p:cNvPr>
          <p:cNvSpPr txBox="1">
            <a:spLocks/>
          </p:cNvSpPr>
          <p:nvPr/>
        </p:nvSpPr>
        <p:spPr bwMode="auto">
          <a:xfrm>
            <a:off x="276469" y="3096510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>
                <a:solidFill>
                  <a:srgbClr val="374756"/>
                </a:solidFill>
                <a:latin typeface="Montserrat ExtraBold"/>
              </a:rPr>
              <a:t>Potencialidad</a:t>
            </a:r>
          </a:p>
        </p:txBody>
      </p:sp>
      <p:sp>
        <p:nvSpPr>
          <p:cNvPr id="14" name="Google Shape;1033;g8ce95e0c4b_0_0">
            <a:extLst>
              <a:ext uri="{FF2B5EF4-FFF2-40B4-BE49-F238E27FC236}">
                <a16:creationId xmlns:a16="http://schemas.microsoft.com/office/drawing/2014/main" id="{7F61D503-FACC-EDD0-2AF3-52C897E67454}"/>
              </a:ext>
            </a:extLst>
          </p:cNvPr>
          <p:cNvSpPr txBox="1">
            <a:spLocks/>
          </p:cNvSpPr>
          <p:nvPr/>
        </p:nvSpPr>
        <p:spPr bwMode="auto">
          <a:xfrm>
            <a:off x="230084" y="4163314"/>
            <a:ext cx="2718991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es-ES" sz="1800" err="1">
                <a:solidFill>
                  <a:srgbClr val="374756"/>
                </a:solidFill>
                <a:latin typeface="Montserrat ExtraBold"/>
              </a:rPr>
              <a:t>Desafios</a:t>
            </a:r>
            <a:endParaRPr lang="es-ES" sz="1800">
              <a:solidFill>
                <a:srgbClr val="374756"/>
              </a:solidFill>
              <a:latin typeface="Montserrat ExtraBold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B4864C1-B7C9-B561-EEBA-2D0C31513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76" y="2894174"/>
            <a:ext cx="17081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65329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INTI 2019 1">
      <a:dk1>
        <a:srgbClr val="323E46"/>
      </a:dk1>
      <a:lt1>
        <a:srgbClr val="FFFFFF"/>
      </a:lt1>
      <a:dk2>
        <a:srgbClr val="06388C"/>
      </a:dk2>
      <a:lt2>
        <a:srgbClr val="2AADD2"/>
      </a:lt2>
      <a:accent1>
        <a:srgbClr val="D0D3D4"/>
      </a:accent1>
      <a:accent2>
        <a:srgbClr val="DF521D"/>
      </a:accent2>
      <a:accent3>
        <a:srgbClr val="79529C"/>
      </a:accent3>
      <a:accent4>
        <a:srgbClr val="108160"/>
      </a:accent4>
      <a:accent5>
        <a:srgbClr val="FEC130"/>
      </a:accent5>
      <a:accent6>
        <a:srgbClr val="06388C"/>
      </a:accent6>
      <a:hlink>
        <a:srgbClr val="1CACD4"/>
      </a:hlink>
      <a:folHlink>
        <a:srgbClr val="333F4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F9D797401320499248C26B0792514C" ma:contentTypeVersion="12" ma:contentTypeDescription="Crear nuevo documento." ma:contentTypeScope="" ma:versionID="9aa1523cb1269bf14588f351b198c88f">
  <xsd:schema xmlns:xsd="http://www.w3.org/2001/XMLSchema" xmlns:xs="http://www.w3.org/2001/XMLSchema" xmlns:p="http://schemas.microsoft.com/office/2006/metadata/properties" xmlns:ns3="a2701fe8-5bed-4b57-9322-94f17c4c27a3" xmlns:ns4="b94371f5-4c79-4462-92a9-4f7c80e72245" targetNamespace="http://schemas.microsoft.com/office/2006/metadata/properties" ma:root="true" ma:fieldsID="26b7ffc3a1abcef1881ad2b39ec1c0ff" ns3:_="" ns4:_="">
    <xsd:import namespace="a2701fe8-5bed-4b57-9322-94f17c4c27a3"/>
    <xsd:import namespace="b94371f5-4c79-4462-92a9-4f7c80e7224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701fe8-5bed-4b57-9322-94f17c4c27a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4371f5-4c79-4462-92a9-4f7c80e722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D78FAD-0288-44D9-93FB-2849448002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AA4C89-A373-445B-A56F-B043DBC3CE68}">
  <ds:schemaRefs>
    <ds:schemaRef ds:uri="a2701fe8-5bed-4b57-9322-94f17c4c27a3"/>
    <ds:schemaRef ds:uri="b94371f5-4c79-4462-92a9-4f7c80e7224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AA4D93D-55F0-4AEF-83D3-2CA3F93257E4}">
  <ds:schemaRefs>
    <ds:schemaRef ds:uri="a2701fe8-5bed-4b57-9322-94f17c4c27a3"/>
    <ds:schemaRef ds:uri="b94371f5-4c79-4462-92a9-4f7c80e722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483</Words>
  <Application>Microsoft Office PowerPoint</Application>
  <PresentationFormat>Presentación en pantalla (16:9)</PresentationFormat>
  <Paragraphs>107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Montserrat</vt:lpstr>
      <vt:lpstr>Montserrat ExtraBold</vt:lpstr>
      <vt:lpstr>Arial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Cintia</dc:creator>
  <cp:lastModifiedBy>Gaston M Guarino</cp:lastModifiedBy>
  <cp:revision>2</cp:revision>
  <cp:lastPrinted>2020-11-30T15:12:10Z</cp:lastPrinted>
  <dcterms:modified xsi:type="dcterms:W3CDTF">2022-07-12T12:35:30Z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0x01010069F9D797401320499248C26B0792514C</vt:lpwstr>
  </property>
</Properties>
</file>