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5" r:id="rId5"/>
    <p:sldId id="268" r:id="rId6"/>
    <p:sldId id="267" r:id="rId7"/>
    <p:sldId id="264" r:id="rId8"/>
    <p:sldId id="270" r:id="rId9"/>
    <p:sldId id="269" r:id="rId10"/>
    <p:sldId id="272" r:id="rId11"/>
    <p:sldId id="276" r:id="rId12"/>
    <p:sldId id="277" r:id="rId13"/>
    <p:sldId id="258" r:id="rId1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357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5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445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375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051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88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15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6581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8666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182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37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4893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14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3D5B5-A3BD-49E1-9FEB-B2E036C6F407}" type="datetimeFigureOut">
              <a:rPr lang="es-AR" smtClean="0"/>
              <a:t>26/5/2021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126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91680" y="1772816"/>
            <a:ext cx="5832648" cy="2016224"/>
          </a:xfrm>
          <a:prstGeom prst="rect">
            <a:avLst/>
          </a:prstGeom>
          <a:solidFill>
            <a:srgbClr val="357291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000">
                <a:solidFill>
                  <a:schemeClr val="bg1"/>
                </a:solidFill>
              </a:rPr>
              <a:t>Selección de reproductores en función al objetivo de producción</a:t>
            </a:r>
            <a:endParaRPr lang="es-A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508104" y="5445224"/>
            <a:ext cx="3607118" cy="646331"/>
          </a:xfrm>
          <a:prstGeom prst="rect">
            <a:avLst/>
          </a:prstGeom>
          <a:solidFill>
            <a:srgbClr val="35729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AR" dirty="0" smtClean="0">
                <a:solidFill>
                  <a:schemeClr val="bg1"/>
                </a:solidFill>
              </a:rPr>
              <a:t>Ing. Agr. Marco Calvetty – INTA IPAF </a:t>
            </a:r>
          </a:p>
          <a:p>
            <a:pPr algn="r"/>
            <a:r>
              <a:rPr lang="es-AR" dirty="0">
                <a:solidFill>
                  <a:schemeClr val="bg1"/>
                </a:solidFill>
              </a:rPr>
              <a:t>c</a:t>
            </a:r>
            <a:r>
              <a:rPr lang="es-AR" dirty="0" smtClean="0">
                <a:solidFill>
                  <a:schemeClr val="bg1"/>
                </a:solidFill>
              </a:rPr>
              <a:t>alvetty.ramos@inta.gob.ar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6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1639" y="218639"/>
            <a:ext cx="6480720" cy="600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Selección de </a:t>
            </a:r>
            <a:r>
              <a:rPr lang="es-AR" dirty="0" smtClean="0"/>
              <a:t>ovejas</a:t>
            </a:r>
            <a:endParaRPr lang="es-AR" altLang="es-AR" dirty="0"/>
          </a:p>
        </p:txBody>
      </p:sp>
      <p:sp>
        <p:nvSpPr>
          <p:cNvPr id="7" name="CuadroTexto 6"/>
          <p:cNvSpPr txBox="1"/>
          <p:nvPr/>
        </p:nvSpPr>
        <p:spPr>
          <a:xfrm>
            <a:off x="539552" y="3717032"/>
            <a:ext cx="4104456" cy="1200329"/>
          </a:xfrm>
          <a:prstGeom prst="rect">
            <a:avLst/>
          </a:prstGeom>
          <a:noFill/>
          <a:ln w="412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Debemos priorizar hijas de aquellas ovejas que parieron mayor cantidad de mellizos</a:t>
            </a:r>
            <a:endParaRPr lang="es-AR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51520" y="2033363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/>
              <a:t>Reposición con corderas mellizas</a:t>
            </a:r>
            <a:endParaRPr lang="es-AR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r="15351" b="13250"/>
          <a:stretch/>
        </p:blipFill>
        <p:spPr>
          <a:xfrm>
            <a:off x="5220072" y="2060448"/>
            <a:ext cx="3528391" cy="35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5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1639" y="218639"/>
            <a:ext cx="6480720" cy="600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Selección de </a:t>
            </a:r>
            <a:r>
              <a:rPr lang="es-AR" dirty="0" smtClean="0"/>
              <a:t>ovejas</a:t>
            </a:r>
            <a:endParaRPr lang="es-AR" altLang="es-AR" dirty="0"/>
          </a:p>
        </p:txBody>
      </p:sp>
      <p:sp>
        <p:nvSpPr>
          <p:cNvPr id="7" name="CuadroTexto 6"/>
          <p:cNvSpPr txBox="1"/>
          <p:nvPr/>
        </p:nvSpPr>
        <p:spPr>
          <a:xfrm>
            <a:off x="251520" y="3956863"/>
            <a:ext cx="3744416" cy="1200329"/>
          </a:xfrm>
          <a:prstGeom prst="rect">
            <a:avLst/>
          </a:prstGeom>
          <a:noFill/>
          <a:ln w="412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8% de diferencia de parición a favor de ovejas con cara destapada</a:t>
            </a:r>
            <a:endParaRPr lang="es-AR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79512" y="2060848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/>
              <a:t>Seleccionar animales con cara destapada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13" t="41537" r="26979" b="39704"/>
          <a:stretch/>
        </p:blipFill>
        <p:spPr>
          <a:xfrm>
            <a:off x="4169945" y="1556792"/>
            <a:ext cx="4938559" cy="4509120"/>
          </a:xfrm>
          <a:prstGeom prst="rect">
            <a:avLst/>
          </a:prstGeom>
        </p:spPr>
      </p:pic>
      <p:sp>
        <p:nvSpPr>
          <p:cNvPr id="10" name="Elipse 9"/>
          <p:cNvSpPr/>
          <p:nvPr/>
        </p:nvSpPr>
        <p:spPr>
          <a:xfrm>
            <a:off x="4572000" y="1700808"/>
            <a:ext cx="1368152" cy="10081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Elipse 10"/>
          <p:cNvSpPr/>
          <p:nvPr/>
        </p:nvSpPr>
        <p:spPr>
          <a:xfrm>
            <a:off x="4241953" y="2852936"/>
            <a:ext cx="1152128" cy="1224136"/>
          </a:xfrm>
          <a:prstGeom prst="ellipse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/>
          <p:cNvSpPr/>
          <p:nvPr/>
        </p:nvSpPr>
        <p:spPr>
          <a:xfrm>
            <a:off x="5940152" y="2505797"/>
            <a:ext cx="1326137" cy="1451066"/>
          </a:xfrm>
          <a:prstGeom prst="ellipse">
            <a:avLst/>
          </a:prstGeom>
          <a:noFill/>
          <a:ln w="508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067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1639" y="218639"/>
            <a:ext cx="6480720" cy="600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Selección de </a:t>
            </a:r>
            <a:r>
              <a:rPr lang="es-AR" dirty="0" smtClean="0"/>
              <a:t>ovejas</a:t>
            </a:r>
            <a:endParaRPr lang="es-AR" altLang="es-AR" dirty="0"/>
          </a:p>
        </p:txBody>
      </p:sp>
      <p:sp>
        <p:nvSpPr>
          <p:cNvPr id="7" name="CuadroTexto 6"/>
          <p:cNvSpPr txBox="1"/>
          <p:nvPr/>
        </p:nvSpPr>
        <p:spPr>
          <a:xfrm>
            <a:off x="467544" y="3717032"/>
            <a:ext cx="4104456" cy="1200329"/>
          </a:xfrm>
          <a:prstGeom prst="rect">
            <a:avLst/>
          </a:prstGeom>
          <a:noFill/>
          <a:ln w="412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Debemos priorizar hijas de aquellas ovejas que </a:t>
            </a:r>
            <a:r>
              <a:rPr lang="es-AR" sz="2400" dirty="0" smtClean="0"/>
              <a:t>siempre destetan animales pesados</a:t>
            </a:r>
            <a:endParaRPr lang="es-AR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51520" y="1700808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/>
              <a:t>Reposición con corderas </a:t>
            </a:r>
            <a:r>
              <a:rPr lang="es-AR" sz="2800" dirty="0" smtClean="0"/>
              <a:t>con alto peso al destete</a:t>
            </a:r>
            <a:endParaRPr lang="es-AR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6" t="26900" r="28737" b="31100"/>
          <a:stretch/>
        </p:blipFill>
        <p:spPr>
          <a:xfrm>
            <a:off x="4703115" y="2366857"/>
            <a:ext cx="4405389" cy="359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0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1560" y="56612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Contacto: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907704" y="2060848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Gracias!</a:t>
            </a:r>
            <a:endParaRPr lang="es-A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691680" y="5645859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Marco Calvetty – calvetty.ramos@inta.gob.ar</a:t>
            </a:r>
            <a:endParaRPr lang="es-AR" sz="2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7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676400"/>
            <a:ext cx="2170584" cy="533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altLang="es-AR" dirty="0" smtClean="0"/>
              <a:t>Se observa</a:t>
            </a:r>
            <a:endParaRPr lang="es-ES" altLang="es-A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3400" y="762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AR" dirty="0" smtClean="0">
                <a:solidFill>
                  <a:schemeClr val="tx2"/>
                </a:solidFill>
              </a:rPr>
              <a:t>Fundamentos de Genética</a:t>
            </a:r>
            <a:endParaRPr lang="es-ES" altLang="es-AR" dirty="0">
              <a:solidFill>
                <a:schemeClr val="tx2"/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52475" y="4876800"/>
            <a:ext cx="16694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AR" sz="3200"/>
              <a:t>Fenotipo</a:t>
            </a:r>
            <a:endParaRPr lang="es-ES" altLang="es-AR" sz="3200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3732213" y="4876800"/>
            <a:ext cx="17459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AR" sz="3200"/>
              <a:t>Genotipo</a:t>
            </a:r>
            <a:endParaRPr lang="es-ES" altLang="es-AR" sz="3200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791200" y="4800600"/>
            <a:ext cx="4908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AR" sz="4800"/>
              <a:t>+</a:t>
            </a:r>
            <a:endParaRPr lang="es-ES" altLang="es-AR" sz="480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477000" y="4876800"/>
            <a:ext cx="18147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AR" sz="3200"/>
              <a:t>Ambiente</a:t>
            </a:r>
            <a:endParaRPr lang="es-ES" altLang="es-AR" sz="320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895600" y="4856163"/>
            <a:ext cx="4651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AR" sz="4400"/>
              <a:t>=</a:t>
            </a:r>
            <a:endParaRPr lang="es-ES" altLang="es-AR" sz="4400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3352800" y="1371600"/>
            <a:ext cx="2514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s-MX" altLang="es-AR" sz="2400"/>
              <a:t>Se hereda</a:t>
            </a:r>
            <a:endParaRPr lang="es-ES" altLang="es-AR" sz="2400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6096000" y="1219200"/>
            <a:ext cx="2514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s-MX" altLang="es-AR" sz="2400"/>
              <a:t>No se hereda</a:t>
            </a:r>
            <a:endParaRPr lang="es-ES" altLang="es-AR" sz="240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7" r="20910"/>
          <a:stretch/>
        </p:blipFill>
        <p:spPr>
          <a:xfrm>
            <a:off x="3486944" y="2380853"/>
            <a:ext cx="2304256" cy="22002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8"/>
          <a:stretch/>
        </p:blipFill>
        <p:spPr>
          <a:xfrm>
            <a:off x="6204123" y="1872052"/>
            <a:ext cx="2224011" cy="300474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3" b="10217"/>
          <a:stretch/>
        </p:blipFill>
        <p:spPr>
          <a:xfrm>
            <a:off x="54991" y="2380854"/>
            <a:ext cx="3076849" cy="217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8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8600" y="1066800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altLang="es-AR" dirty="0" smtClean="0">
                <a:solidFill>
                  <a:schemeClr val="tx2"/>
                </a:solidFill>
              </a:rPr>
              <a:t>Caracteres Cualitativos</a:t>
            </a:r>
          </a:p>
          <a:p>
            <a:pPr marL="198438" indent="-198438" algn="just">
              <a:buFontTx/>
              <a:buChar char="•"/>
            </a:pPr>
            <a:r>
              <a:rPr lang="es-MX" altLang="es-AR" sz="2200" dirty="0" smtClean="0"/>
              <a:t>Están regidos por uno o unos pocos genes.</a:t>
            </a:r>
          </a:p>
          <a:p>
            <a:pPr marL="198438" indent="-198438" algn="just">
              <a:buFontTx/>
              <a:buChar char="•"/>
            </a:pPr>
            <a:r>
              <a:rPr lang="es-MX" altLang="es-AR" sz="2200" dirty="0" smtClean="0"/>
              <a:t>Son poco influenciados por el ambiente</a:t>
            </a:r>
          </a:p>
          <a:p>
            <a:pPr marL="198438" indent="-198438" algn="just">
              <a:buFontTx/>
              <a:buChar char="•"/>
            </a:pPr>
            <a:r>
              <a:rPr lang="es-MX" altLang="es-AR" sz="2200" dirty="0" smtClean="0"/>
              <a:t>Los animales pueden ser clasificados en clases definidas. Presentan variación </a:t>
            </a:r>
            <a:r>
              <a:rPr lang="es-MX" altLang="es-AR" sz="2200" dirty="0" err="1" smtClean="0"/>
              <a:t>discontínua</a:t>
            </a:r>
            <a:r>
              <a:rPr lang="es-MX" altLang="es-AR" sz="2200" dirty="0" smtClean="0"/>
              <a:t>.</a:t>
            </a:r>
            <a:endParaRPr lang="es-ES" altLang="es-AR" sz="22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3352800"/>
            <a:ext cx="89916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98438" indent="-1984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MX" altLang="es-AR" sz="3200" dirty="0">
                <a:solidFill>
                  <a:schemeClr val="tx2"/>
                </a:solidFill>
                <a:latin typeface="+mn-lt"/>
              </a:rPr>
              <a:t>Caracteres Cuantitativos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s-MX" altLang="es-AR" sz="2200" dirty="0">
                <a:latin typeface="+mn-lt"/>
              </a:rPr>
              <a:t>Están regidos por muchos genes.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s-MX" altLang="es-AR" sz="2200" dirty="0">
                <a:latin typeface="+mn-lt"/>
              </a:rPr>
              <a:t>Son altamente influenciados por el ambiente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s-MX" altLang="es-AR" sz="2200" dirty="0">
                <a:latin typeface="+mn-lt"/>
              </a:rPr>
              <a:t>Presentan variación </a:t>
            </a:r>
            <a:r>
              <a:rPr lang="es-MX" altLang="es-AR" sz="2200" dirty="0" err="1">
                <a:latin typeface="+mn-lt"/>
              </a:rPr>
              <a:t>contínua</a:t>
            </a:r>
            <a:r>
              <a:rPr lang="es-MX" altLang="es-AR" sz="2200" dirty="0">
                <a:latin typeface="+mn-lt"/>
              </a:rPr>
              <a:t>. Requieren de análisis poblacionales usando métodos estadísticos.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endParaRPr lang="es-ES" altLang="es-AR" sz="2200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68" y="116632"/>
            <a:ext cx="7772400" cy="840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altLang="es-AR" dirty="0" smtClean="0">
                <a:solidFill>
                  <a:schemeClr val="tx2"/>
                </a:solidFill>
              </a:rPr>
              <a:t>Tipos de caracteres genéticos</a:t>
            </a:r>
            <a:endParaRPr lang="es-ES" altLang="es-A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3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25574" y="946945"/>
            <a:ext cx="8879059" cy="2196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AR" sz="2400" dirty="0" smtClean="0"/>
              <a:t>Depende de:</a:t>
            </a:r>
          </a:p>
          <a:p>
            <a:pPr marL="171450" indent="-171450">
              <a:spcBef>
                <a:spcPct val="60000"/>
              </a:spcBef>
              <a:buFontTx/>
              <a:buChar char="•"/>
            </a:pPr>
            <a:r>
              <a:rPr lang="es-ES" altLang="es-AR" sz="2400" dirty="0" err="1" smtClean="0"/>
              <a:t>Heredabilidad</a:t>
            </a:r>
            <a:r>
              <a:rPr lang="es-ES" altLang="es-AR" sz="2400" dirty="0" smtClean="0"/>
              <a:t> del carácter</a:t>
            </a:r>
          </a:p>
          <a:p>
            <a:pPr marL="171450" indent="-171450">
              <a:spcBef>
                <a:spcPct val="40000"/>
              </a:spcBef>
              <a:buFontTx/>
              <a:buChar char="•"/>
            </a:pPr>
            <a:r>
              <a:rPr lang="es-ES" altLang="es-AR" sz="2400" dirty="0" smtClean="0"/>
              <a:t>Presión de selección</a:t>
            </a:r>
            <a:endParaRPr lang="es-ES" altLang="es-AR" sz="2400" dirty="0" smtClean="0">
              <a:cs typeface="Arial" panose="020B0604020202020204" pitchFamily="34" charset="0"/>
            </a:endParaRPr>
          </a:p>
          <a:p>
            <a:pPr marL="171450" indent="-171450">
              <a:spcBef>
                <a:spcPct val="40000"/>
              </a:spcBef>
              <a:buFontTx/>
              <a:buChar char="•"/>
            </a:pPr>
            <a:r>
              <a:rPr lang="es-ES" altLang="es-AR" sz="2400" dirty="0" smtClean="0">
                <a:cs typeface="Arial" panose="020B0604020202020204" pitchFamily="34" charset="0"/>
              </a:rPr>
              <a:t>Intervalo generacional</a:t>
            </a:r>
            <a:endParaRPr lang="es-AR" altLang="es-AR" sz="24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9750" y="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AR" dirty="0" smtClean="0"/>
              <a:t>Progreso genético</a:t>
            </a:r>
            <a:endParaRPr lang="es-AR" altLang="es-AR" dirty="0"/>
          </a:p>
        </p:txBody>
      </p:sp>
      <p:grpSp>
        <p:nvGrpSpPr>
          <p:cNvPr id="257" name="Grupo 256"/>
          <p:cNvGrpSpPr/>
          <p:nvPr/>
        </p:nvGrpSpPr>
        <p:grpSpPr>
          <a:xfrm>
            <a:off x="0" y="3143253"/>
            <a:ext cx="9122145" cy="2480741"/>
            <a:chOff x="0" y="3143253"/>
            <a:chExt cx="9122145" cy="2480741"/>
          </a:xfrm>
        </p:grpSpPr>
        <p:grpSp>
          <p:nvGrpSpPr>
            <p:cNvPr id="133" name="Group 155"/>
            <p:cNvGrpSpPr>
              <a:grpSpLocks/>
            </p:cNvGrpSpPr>
            <p:nvPr/>
          </p:nvGrpSpPr>
          <p:grpSpPr bwMode="auto">
            <a:xfrm>
              <a:off x="6194063" y="3452475"/>
              <a:ext cx="2898775" cy="1530350"/>
              <a:chOff x="3821" y="2024"/>
              <a:chExt cx="1939" cy="1009"/>
            </a:xfrm>
          </p:grpSpPr>
          <p:sp>
            <p:nvSpPr>
              <p:cNvPr id="135" name="Line 156"/>
              <p:cNvSpPr>
                <a:spLocks noChangeShapeType="1"/>
              </p:cNvSpPr>
              <p:nvPr/>
            </p:nvSpPr>
            <p:spPr bwMode="auto">
              <a:xfrm>
                <a:off x="3821" y="3022"/>
                <a:ext cx="1939" cy="1"/>
              </a:xfrm>
              <a:prstGeom prst="line">
                <a:avLst/>
              </a:prstGeom>
              <a:noFill/>
              <a:ln w="1587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grpSp>
            <p:nvGrpSpPr>
              <p:cNvPr id="136" name="Group 157"/>
              <p:cNvGrpSpPr>
                <a:grpSpLocks/>
              </p:cNvGrpSpPr>
              <p:nvPr/>
            </p:nvGrpSpPr>
            <p:grpSpPr bwMode="auto">
              <a:xfrm>
                <a:off x="3887" y="2024"/>
                <a:ext cx="1873" cy="1009"/>
                <a:chOff x="3651" y="188"/>
                <a:chExt cx="1873" cy="1009"/>
              </a:xfrm>
            </p:grpSpPr>
            <p:grpSp>
              <p:nvGrpSpPr>
                <p:cNvPr id="137" name="Group 158"/>
                <p:cNvGrpSpPr>
                  <a:grpSpLocks/>
                </p:cNvGrpSpPr>
                <p:nvPr/>
              </p:nvGrpSpPr>
              <p:grpSpPr bwMode="auto">
                <a:xfrm>
                  <a:off x="3746" y="210"/>
                  <a:ext cx="1719" cy="987"/>
                  <a:chOff x="3785" y="1298"/>
                  <a:chExt cx="1719" cy="987"/>
                </a:xfrm>
              </p:grpSpPr>
              <p:pic>
                <p:nvPicPr>
                  <p:cNvPr id="139" name="Picture 15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424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" name="Picture 16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200" y="2160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" name="Picture 16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200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" name="Picture 16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82" y="2160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" name="Picture 16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82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" name="Picture 16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307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5" name="Picture 16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414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" name="Picture 16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85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" name="Picture 16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92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" name="Picture 16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363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" name="Picture 16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421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" name="Picture 17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481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" name="Picture 17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534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" name="Picture 17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599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" name="Picture 17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712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" name="Picture 17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658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" name="Picture 17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772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" name="Picture 17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839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" name="Picture 17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901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8" name="Picture 17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2031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" name="Picture 17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966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" name="Picture 18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2095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" name="Picture 18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2160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" name="Picture 18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2224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" name="Picture 18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6" y="1532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" name="Picture 18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8" y="1421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" name="Picture 18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8" y="147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" name="Picture 18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1588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" name="Picture 18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8" y="1777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" name="Picture 18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1712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" name="Picture 18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1842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" name="Picture 19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1906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1" name="Picture 19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1971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" name="Picture 19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2100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" name="Picture 19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2036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" name="Picture 19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2165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" name="Picture 19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9" y="2224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" name="Picture 19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8" y="1647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" name="Picture 19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529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" name="Picture 19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474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" name="Picture 19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587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" name="Picture 20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776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" name="Picture 20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712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" name="Picture 20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841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" name="Picture 20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906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4" name="Picture 20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971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" name="Picture 20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2100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" name="Picture 20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203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" name="Picture 20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2165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" name="Picture 20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222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" name="Picture 20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1" y="1650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" name="Picture 21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91" y="1298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" name="Picture 21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98" y="1363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" name="Picture 21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83" y="1363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" name="Picture 21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3" y="1661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" name="Picture 21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540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" name="Picture 21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717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" name="Picture 21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906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7" name="Picture 21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841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8" name="Picture 21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971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9" name="Picture 21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203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0" name="Picture 22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2100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1" name="Picture 22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222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2" name="Picture 22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2165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3" name="Picture 22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605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4" name="Picture 22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5" y="1776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5" name="Picture 22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1534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6" name="Picture 22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4" y="1713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7" name="Picture 22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1899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8" name="Picture 22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4" y="1837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9" name="Picture 22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196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0" name="Picture 23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2029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1" name="Picture 23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2094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2" name="Picture 23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2223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3" name="Picture 23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2158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4" name="Picture 23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1598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5" name="Picture 23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1770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6" name="Picture 23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76" y="1652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7" name="Picture 23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61" y="2098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8" name="Picture 23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1783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9" name="Picture 23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1841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0" name="Picture 24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2030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1" name="Picture 24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196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2" name="Picture 24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209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3" name="Picture 24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2160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4" name="Picture 24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222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5" name="Picture 24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3" y="1718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6" name="Picture 24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11" y="1904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7" name="Picture 24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1783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8" name="Picture 24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6" y="184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9" name="Picture 24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2030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0" name="Picture 25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196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1" name="Picture 25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209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2" name="Picture 25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2160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3" name="Picture 25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222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4" name="Picture 25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1718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5" name="Picture 25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68" y="1901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6" name="Picture 25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20" y="2031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7" name="Picture 25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21" y="1966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8" name="Picture 25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21" y="2095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9" name="Picture 25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21" y="2160"/>
                    <a:ext cx="89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0" name="Picture 26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21" y="2224"/>
                    <a:ext cx="89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1" name="Picture 26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61" y="2030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2" name="Picture 26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61" y="196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3" name="Picture 26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61" y="2160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4" name="Picture 26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61" y="222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5" name="Picture 26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10" y="2161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6" name="Picture 26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10" y="2096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7" name="Picture 26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10" y="222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8" name="Picture 26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71" y="2160"/>
                    <a:ext cx="90" cy="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9" name="Picture 26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71" y="2095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0" name="Picture 27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71" y="2224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1" name="Picture 27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78" y="1896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2" name="Picture 27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20" y="1896"/>
                    <a:ext cx="90" cy="6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138" name="Freeform 273"/>
                <p:cNvSpPr>
                  <a:spLocks/>
                </p:cNvSpPr>
                <p:nvPr/>
              </p:nvSpPr>
              <p:spPr bwMode="auto">
                <a:xfrm>
                  <a:off x="3651" y="188"/>
                  <a:ext cx="1873" cy="990"/>
                </a:xfrm>
                <a:custGeom>
                  <a:avLst/>
                  <a:gdLst>
                    <a:gd name="T0" fmla="*/ 4 w 554"/>
                    <a:gd name="T1" fmla="*/ 353 h 358"/>
                    <a:gd name="T2" fmla="*/ 14 w 554"/>
                    <a:gd name="T3" fmla="*/ 347 h 358"/>
                    <a:gd name="T4" fmla="*/ 23 w 554"/>
                    <a:gd name="T5" fmla="*/ 344 h 358"/>
                    <a:gd name="T6" fmla="*/ 33 w 554"/>
                    <a:gd name="T7" fmla="*/ 343 h 358"/>
                    <a:gd name="T8" fmla="*/ 42 w 554"/>
                    <a:gd name="T9" fmla="*/ 341 h 358"/>
                    <a:gd name="T10" fmla="*/ 52 w 554"/>
                    <a:gd name="T11" fmla="*/ 339 h 358"/>
                    <a:gd name="T12" fmla="*/ 61 w 554"/>
                    <a:gd name="T13" fmla="*/ 335 h 358"/>
                    <a:gd name="T14" fmla="*/ 71 w 554"/>
                    <a:gd name="T15" fmla="*/ 330 h 358"/>
                    <a:gd name="T16" fmla="*/ 80 w 554"/>
                    <a:gd name="T17" fmla="*/ 323 h 358"/>
                    <a:gd name="T18" fmla="*/ 90 w 554"/>
                    <a:gd name="T19" fmla="*/ 314 h 358"/>
                    <a:gd name="T20" fmla="*/ 99 w 554"/>
                    <a:gd name="T21" fmla="*/ 302 h 358"/>
                    <a:gd name="T22" fmla="*/ 109 w 554"/>
                    <a:gd name="T23" fmla="*/ 288 h 358"/>
                    <a:gd name="T24" fmla="*/ 118 w 554"/>
                    <a:gd name="T25" fmla="*/ 271 h 358"/>
                    <a:gd name="T26" fmla="*/ 128 w 554"/>
                    <a:gd name="T27" fmla="*/ 253 h 358"/>
                    <a:gd name="T28" fmla="*/ 137 w 554"/>
                    <a:gd name="T29" fmla="*/ 234 h 358"/>
                    <a:gd name="T30" fmla="*/ 147 w 554"/>
                    <a:gd name="T31" fmla="*/ 213 h 358"/>
                    <a:gd name="T32" fmla="*/ 156 w 554"/>
                    <a:gd name="T33" fmla="*/ 191 h 358"/>
                    <a:gd name="T34" fmla="*/ 166 w 554"/>
                    <a:gd name="T35" fmla="*/ 169 h 358"/>
                    <a:gd name="T36" fmla="*/ 175 w 554"/>
                    <a:gd name="T37" fmla="*/ 146 h 358"/>
                    <a:gd name="T38" fmla="*/ 185 w 554"/>
                    <a:gd name="T39" fmla="*/ 124 h 358"/>
                    <a:gd name="T40" fmla="*/ 194 w 554"/>
                    <a:gd name="T41" fmla="*/ 103 h 358"/>
                    <a:gd name="T42" fmla="*/ 203 w 554"/>
                    <a:gd name="T43" fmla="*/ 83 h 358"/>
                    <a:gd name="T44" fmla="*/ 213 w 554"/>
                    <a:gd name="T45" fmla="*/ 64 h 358"/>
                    <a:gd name="T46" fmla="*/ 222 w 554"/>
                    <a:gd name="T47" fmla="*/ 47 h 358"/>
                    <a:gd name="T48" fmla="*/ 232 w 554"/>
                    <a:gd name="T49" fmla="*/ 33 h 358"/>
                    <a:gd name="T50" fmla="*/ 241 w 554"/>
                    <a:gd name="T51" fmla="*/ 21 h 358"/>
                    <a:gd name="T52" fmla="*/ 251 w 554"/>
                    <a:gd name="T53" fmla="*/ 11 h 358"/>
                    <a:gd name="T54" fmla="*/ 260 w 554"/>
                    <a:gd name="T55" fmla="*/ 4 h 358"/>
                    <a:gd name="T56" fmla="*/ 270 w 554"/>
                    <a:gd name="T57" fmla="*/ 1 h 358"/>
                    <a:gd name="T58" fmla="*/ 279 w 554"/>
                    <a:gd name="T59" fmla="*/ 0 h 358"/>
                    <a:gd name="T60" fmla="*/ 289 w 554"/>
                    <a:gd name="T61" fmla="*/ 2 h 358"/>
                    <a:gd name="T62" fmla="*/ 298 w 554"/>
                    <a:gd name="T63" fmla="*/ 7 h 358"/>
                    <a:gd name="T64" fmla="*/ 308 w 554"/>
                    <a:gd name="T65" fmla="*/ 15 h 358"/>
                    <a:gd name="T66" fmla="*/ 317 w 554"/>
                    <a:gd name="T67" fmla="*/ 26 h 358"/>
                    <a:gd name="T68" fmla="*/ 327 w 554"/>
                    <a:gd name="T69" fmla="*/ 40 h 358"/>
                    <a:gd name="T70" fmla="*/ 336 w 554"/>
                    <a:gd name="T71" fmla="*/ 55 h 358"/>
                    <a:gd name="T72" fmla="*/ 346 w 554"/>
                    <a:gd name="T73" fmla="*/ 73 h 358"/>
                    <a:gd name="T74" fmla="*/ 355 w 554"/>
                    <a:gd name="T75" fmla="*/ 93 h 358"/>
                    <a:gd name="T76" fmla="*/ 365 w 554"/>
                    <a:gd name="T77" fmla="*/ 113 h 358"/>
                    <a:gd name="T78" fmla="*/ 374 w 554"/>
                    <a:gd name="T79" fmla="*/ 135 h 358"/>
                    <a:gd name="T80" fmla="*/ 384 w 554"/>
                    <a:gd name="T81" fmla="*/ 157 h 358"/>
                    <a:gd name="T82" fmla="*/ 393 w 554"/>
                    <a:gd name="T83" fmla="*/ 180 h 358"/>
                    <a:gd name="T84" fmla="*/ 403 w 554"/>
                    <a:gd name="T85" fmla="*/ 202 h 358"/>
                    <a:gd name="T86" fmla="*/ 412 w 554"/>
                    <a:gd name="T87" fmla="*/ 223 h 358"/>
                    <a:gd name="T88" fmla="*/ 422 w 554"/>
                    <a:gd name="T89" fmla="*/ 244 h 358"/>
                    <a:gd name="T90" fmla="*/ 431 w 554"/>
                    <a:gd name="T91" fmla="*/ 263 h 358"/>
                    <a:gd name="T92" fmla="*/ 441 w 554"/>
                    <a:gd name="T93" fmla="*/ 280 h 358"/>
                    <a:gd name="T94" fmla="*/ 450 w 554"/>
                    <a:gd name="T95" fmla="*/ 295 h 358"/>
                    <a:gd name="T96" fmla="*/ 460 w 554"/>
                    <a:gd name="T97" fmla="*/ 308 h 358"/>
                    <a:gd name="T98" fmla="*/ 469 w 554"/>
                    <a:gd name="T99" fmla="*/ 319 h 358"/>
                    <a:gd name="T100" fmla="*/ 479 w 554"/>
                    <a:gd name="T101" fmla="*/ 327 h 358"/>
                    <a:gd name="T102" fmla="*/ 488 w 554"/>
                    <a:gd name="T103" fmla="*/ 333 h 358"/>
                    <a:gd name="T104" fmla="*/ 498 w 554"/>
                    <a:gd name="T105" fmla="*/ 337 h 358"/>
                    <a:gd name="T106" fmla="*/ 507 w 554"/>
                    <a:gd name="T107" fmla="*/ 340 h 358"/>
                    <a:gd name="T108" fmla="*/ 516 w 554"/>
                    <a:gd name="T109" fmla="*/ 342 h 358"/>
                    <a:gd name="T110" fmla="*/ 526 w 554"/>
                    <a:gd name="T111" fmla="*/ 343 h 358"/>
                    <a:gd name="T112" fmla="*/ 535 w 554"/>
                    <a:gd name="T113" fmla="*/ 346 h 358"/>
                    <a:gd name="T114" fmla="*/ 545 w 554"/>
                    <a:gd name="T115" fmla="*/ 350 h 358"/>
                    <a:gd name="T116" fmla="*/ 554 w 554"/>
                    <a:gd name="T117" fmla="*/ 358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54" h="358">
                      <a:moveTo>
                        <a:pt x="0" y="358"/>
                      </a:moveTo>
                      <a:lnTo>
                        <a:pt x="4" y="353"/>
                      </a:lnTo>
                      <a:lnTo>
                        <a:pt x="9" y="350"/>
                      </a:lnTo>
                      <a:lnTo>
                        <a:pt x="14" y="347"/>
                      </a:lnTo>
                      <a:lnTo>
                        <a:pt x="19" y="346"/>
                      </a:lnTo>
                      <a:lnTo>
                        <a:pt x="23" y="344"/>
                      </a:lnTo>
                      <a:lnTo>
                        <a:pt x="28" y="343"/>
                      </a:lnTo>
                      <a:lnTo>
                        <a:pt x="33" y="343"/>
                      </a:lnTo>
                      <a:lnTo>
                        <a:pt x="38" y="342"/>
                      </a:lnTo>
                      <a:lnTo>
                        <a:pt x="42" y="341"/>
                      </a:lnTo>
                      <a:lnTo>
                        <a:pt x="47" y="340"/>
                      </a:lnTo>
                      <a:lnTo>
                        <a:pt x="52" y="339"/>
                      </a:lnTo>
                      <a:lnTo>
                        <a:pt x="56" y="337"/>
                      </a:lnTo>
                      <a:lnTo>
                        <a:pt x="61" y="335"/>
                      </a:lnTo>
                      <a:lnTo>
                        <a:pt x="66" y="333"/>
                      </a:lnTo>
                      <a:lnTo>
                        <a:pt x="71" y="330"/>
                      </a:lnTo>
                      <a:lnTo>
                        <a:pt x="75" y="327"/>
                      </a:lnTo>
                      <a:lnTo>
                        <a:pt x="80" y="323"/>
                      </a:lnTo>
                      <a:lnTo>
                        <a:pt x="85" y="319"/>
                      </a:lnTo>
                      <a:lnTo>
                        <a:pt x="90" y="314"/>
                      </a:lnTo>
                      <a:lnTo>
                        <a:pt x="94" y="308"/>
                      </a:lnTo>
                      <a:lnTo>
                        <a:pt x="99" y="302"/>
                      </a:lnTo>
                      <a:lnTo>
                        <a:pt x="104" y="295"/>
                      </a:lnTo>
                      <a:lnTo>
                        <a:pt x="109" y="288"/>
                      </a:lnTo>
                      <a:lnTo>
                        <a:pt x="113" y="280"/>
                      </a:lnTo>
                      <a:lnTo>
                        <a:pt x="118" y="271"/>
                      </a:lnTo>
                      <a:lnTo>
                        <a:pt x="123" y="263"/>
                      </a:lnTo>
                      <a:lnTo>
                        <a:pt x="128" y="253"/>
                      </a:lnTo>
                      <a:lnTo>
                        <a:pt x="132" y="244"/>
                      </a:lnTo>
                      <a:lnTo>
                        <a:pt x="137" y="234"/>
                      </a:lnTo>
                      <a:lnTo>
                        <a:pt x="142" y="223"/>
                      </a:lnTo>
                      <a:lnTo>
                        <a:pt x="147" y="213"/>
                      </a:lnTo>
                      <a:lnTo>
                        <a:pt x="151" y="202"/>
                      </a:lnTo>
                      <a:lnTo>
                        <a:pt x="156" y="191"/>
                      </a:lnTo>
                      <a:lnTo>
                        <a:pt x="161" y="180"/>
                      </a:lnTo>
                      <a:lnTo>
                        <a:pt x="166" y="169"/>
                      </a:lnTo>
                      <a:lnTo>
                        <a:pt x="170" y="157"/>
                      </a:lnTo>
                      <a:lnTo>
                        <a:pt x="175" y="146"/>
                      </a:lnTo>
                      <a:lnTo>
                        <a:pt x="180" y="135"/>
                      </a:lnTo>
                      <a:lnTo>
                        <a:pt x="185" y="124"/>
                      </a:lnTo>
                      <a:lnTo>
                        <a:pt x="189" y="113"/>
                      </a:lnTo>
                      <a:lnTo>
                        <a:pt x="194" y="103"/>
                      </a:lnTo>
                      <a:lnTo>
                        <a:pt x="199" y="93"/>
                      </a:lnTo>
                      <a:lnTo>
                        <a:pt x="203" y="83"/>
                      </a:lnTo>
                      <a:lnTo>
                        <a:pt x="208" y="73"/>
                      </a:lnTo>
                      <a:lnTo>
                        <a:pt x="213" y="64"/>
                      </a:lnTo>
                      <a:lnTo>
                        <a:pt x="218" y="55"/>
                      </a:lnTo>
                      <a:lnTo>
                        <a:pt x="222" y="47"/>
                      </a:lnTo>
                      <a:lnTo>
                        <a:pt x="227" y="40"/>
                      </a:lnTo>
                      <a:lnTo>
                        <a:pt x="232" y="33"/>
                      </a:lnTo>
                      <a:lnTo>
                        <a:pt x="237" y="26"/>
                      </a:lnTo>
                      <a:lnTo>
                        <a:pt x="241" y="21"/>
                      </a:lnTo>
                      <a:lnTo>
                        <a:pt x="246" y="15"/>
                      </a:lnTo>
                      <a:lnTo>
                        <a:pt x="251" y="11"/>
                      </a:lnTo>
                      <a:lnTo>
                        <a:pt x="256" y="7"/>
                      </a:lnTo>
                      <a:lnTo>
                        <a:pt x="260" y="4"/>
                      </a:lnTo>
                      <a:lnTo>
                        <a:pt x="265" y="2"/>
                      </a:lnTo>
                      <a:lnTo>
                        <a:pt x="270" y="1"/>
                      </a:lnTo>
                      <a:lnTo>
                        <a:pt x="275" y="0"/>
                      </a:lnTo>
                      <a:lnTo>
                        <a:pt x="279" y="0"/>
                      </a:lnTo>
                      <a:lnTo>
                        <a:pt x="284" y="1"/>
                      </a:lnTo>
                      <a:lnTo>
                        <a:pt x="289" y="2"/>
                      </a:lnTo>
                      <a:lnTo>
                        <a:pt x="294" y="4"/>
                      </a:lnTo>
                      <a:lnTo>
                        <a:pt x="298" y="7"/>
                      </a:lnTo>
                      <a:lnTo>
                        <a:pt x="303" y="11"/>
                      </a:lnTo>
                      <a:lnTo>
                        <a:pt x="308" y="15"/>
                      </a:lnTo>
                      <a:lnTo>
                        <a:pt x="313" y="21"/>
                      </a:lnTo>
                      <a:lnTo>
                        <a:pt x="317" y="26"/>
                      </a:lnTo>
                      <a:lnTo>
                        <a:pt x="322" y="33"/>
                      </a:lnTo>
                      <a:lnTo>
                        <a:pt x="327" y="40"/>
                      </a:lnTo>
                      <a:lnTo>
                        <a:pt x="332" y="47"/>
                      </a:lnTo>
                      <a:lnTo>
                        <a:pt x="336" y="55"/>
                      </a:lnTo>
                      <a:lnTo>
                        <a:pt x="341" y="64"/>
                      </a:lnTo>
                      <a:lnTo>
                        <a:pt x="346" y="73"/>
                      </a:lnTo>
                      <a:lnTo>
                        <a:pt x="351" y="83"/>
                      </a:lnTo>
                      <a:lnTo>
                        <a:pt x="355" y="93"/>
                      </a:lnTo>
                      <a:lnTo>
                        <a:pt x="360" y="103"/>
                      </a:lnTo>
                      <a:lnTo>
                        <a:pt x="365" y="113"/>
                      </a:lnTo>
                      <a:lnTo>
                        <a:pt x="369" y="124"/>
                      </a:lnTo>
                      <a:lnTo>
                        <a:pt x="374" y="135"/>
                      </a:lnTo>
                      <a:lnTo>
                        <a:pt x="379" y="146"/>
                      </a:lnTo>
                      <a:lnTo>
                        <a:pt x="384" y="157"/>
                      </a:lnTo>
                      <a:lnTo>
                        <a:pt x="388" y="169"/>
                      </a:lnTo>
                      <a:lnTo>
                        <a:pt x="393" y="180"/>
                      </a:lnTo>
                      <a:lnTo>
                        <a:pt x="398" y="191"/>
                      </a:lnTo>
                      <a:lnTo>
                        <a:pt x="403" y="202"/>
                      </a:lnTo>
                      <a:lnTo>
                        <a:pt x="407" y="213"/>
                      </a:lnTo>
                      <a:lnTo>
                        <a:pt x="412" y="223"/>
                      </a:lnTo>
                      <a:lnTo>
                        <a:pt x="417" y="234"/>
                      </a:lnTo>
                      <a:lnTo>
                        <a:pt x="422" y="244"/>
                      </a:lnTo>
                      <a:lnTo>
                        <a:pt x="426" y="253"/>
                      </a:lnTo>
                      <a:lnTo>
                        <a:pt x="431" y="263"/>
                      </a:lnTo>
                      <a:lnTo>
                        <a:pt x="436" y="271"/>
                      </a:lnTo>
                      <a:lnTo>
                        <a:pt x="441" y="280"/>
                      </a:lnTo>
                      <a:lnTo>
                        <a:pt x="445" y="288"/>
                      </a:lnTo>
                      <a:lnTo>
                        <a:pt x="450" y="295"/>
                      </a:lnTo>
                      <a:lnTo>
                        <a:pt x="455" y="302"/>
                      </a:lnTo>
                      <a:lnTo>
                        <a:pt x="460" y="308"/>
                      </a:lnTo>
                      <a:lnTo>
                        <a:pt x="464" y="314"/>
                      </a:lnTo>
                      <a:lnTo>
                        <a:pt x="469" y="319"/>
                      </a:lnTo>
                      <a:lnTo>
                        <a:pt x="474" y="323"/>
                      </a:lnTo>
                      <a:lnTo>
                        <a:pt x="479" y="327"/>
                      </a:lnTo>
                      <a:lnTo>
                        <a:pt x="483" y="330"/>
                      </a:lnTo>
                      <a:lnTo>
                        <a:pt x="488" y="333"/>
                      </a:lnTo>
                      <a:lnTo>
                        <a:pt x="493" y="335"/>
                      </a:lnTo>
                      <a:lnTo>
                        <a:pt x="498" y="337"/>
                      </a:lnTo>
                      <a:lnTo>
                        <a:pt x="502" y="339"/>
                      </a:lnTo>
                      <a:lnTo>
                        <a:pt x="507" y="340"/>
                      </a:lnTo>
                      <a:lnTo>
                        <a:pt x="512" y="341"/>
                      </a:lnTo>
                      <a:lnTo>
                        <a:pt x="516" y="342"/>
                      </a:lnTo>
                      <a:lnTo>
                        <a:pt x="521" y="343"/>
                      </a:lnTo>
                      <a:lnTo>
                        <a:pt x="526" y="343"/>
                      </a:lnTo>
                      <a:lnTo>
                        <a:pt x="531" y="344"/>
                      </a:lnTo>
                      <a:lnTo>
                        <a:pt x="535" y="346"/>
                      </a:lnTo>
                      <a:lnTo>
                        <a:pt x="540" y="347"/>
                      </a:lnTo>
                      <a:lnTo>
                        <a:pt x="545" y="350"/>
                      </a:lnTo>
                      <a:lnTo>
                        <a:pt x="550" y="353"/>
                      </a:lnTo>
                      <a:lnTo>
                        <a:pt x="554" y="358"/>
                      </a:lnTo>
                    </a:path>
                  </a:pathLst>
                </a:custGeom>
                <a:noFill/>
                <a:ln w="158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</p:grpSp>
        </p:grpSp>
        <p:sp>
          <p:nvSpPr>
            <p:cNvPr id="134" name="Text Box 274"/>
            <p:cNvSpPr txBox="1">
              <a:spLocks noChangeArrowheads="1"/>
            </p:cNvSpPr>
            <p:nvPr/>
          </p:nvSpPr>
          <p:spPr bwMode="auto">
            <a:xfrm>
              <a:off x="7692785" y="5223884"/>
              <a:ext cx="137441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" altLang="es-AR" sz="2000" b="1" dirty="0">
                  <a:solidFill>
                    <a:srgbClr val="FF3300"/>
                  </a:solidFill>
                </a:rPr>
                <a:t> </a:t>
              </a:r>
              <a:r>
                <a:rPr lang="es-ES" altLang="es-AR" sz="2000" b="1" dirty="0" smtClean="0">
                  <a:solidFill>
                    <a:srgbClr val="FF3300"/>
                  </a:solidFill>
                </a:rPr>
                <a:t>24,0 </a:t>
              </a:r>
              <a:r>
                <a:rPr lang="es-ES" altLang="es-AR" sz="2000" b="1" dirty="0" err="1" smtClean="0">
                  <a:solidFill>
                    <a:srgbClr val="FF3300"/>
                  </a:solidFill>
                </a:rPr>
                <a:t>Kg.PV</a:t>
              </a:r>
              <a:endParaRPr lang="es-ES" altLang="es-AR" sz="2000" b="1" dirty="0">
                <a:solidFill>
                  <a:srgbClr val="FF3300"/>
                </a:solidFill>
              </a:endParaRPr>
            </a:p>
          </p:txBody>
        </p:sp>
        <p:grpSp>
          <p:nvGrpSpPr>
            <p:cNvPr id="275" name="Group 275"/>
            <p:cNvGrpSpPr>
              <a:grpSpLocks/>
            </p:cNvGrpSpPr>
            <p:nvPr/>
          </p:nvGrpSpPr>
          <p:grpSpPr bwMode="auto">
            <a:xfrm>
              <a:off x="3178175" y="3143253"/>
              <a:ext cx="2978150" cy="2459039"/>
              <a:chOff x="2002" y="1796"/>
              <a:chExt cx="1876" cy="1549"/>
            </a:xfrm>
          </p:grpSpPr>
          <p:grpSp>
            <p:nvGrpSpPr>
              <p:cNvPr id="276" name="Group 276"/>
              <p:cNvGrpSpPr>
                <a:grpSpLocks/>
              </p:cNvGrpSpPr>
              <p:nvPr/>
            </p:nvGrpSpPr>
            <p:grpSpPr bwMode="auto">
              <a:xfrm>
                <a:off x="2002" y="2058"/>
                <a:ext cx="1826" cy="964"/>
                <a:chOff x="2002" y="2058"/>
                <a:chExt cx="1826" cy="964"/>
              </a:xfrm>
            </p:grpSpPr>
            <p:grpSp>
              <p:nvGrpSpPr>
                <p:cNvPr id="281" name="Group 277"/>
                <p:cNvGrpSpPr>
                  <a:grpSpLocks/>
                </p:cNvGrpSpPr>
                <p:nvPr/>
              </p:nvGrpSpPr>
              <p:grpSpPr bwMode="auto">
                <a:xfrm>
                  <a:off x="2023" y="2058"/>
                  <a:ext cx="1764" cy="964"/>
                  <a:chOff x="2610" y="1549"/>
                  <a:chExt cx="1764" cy="964"/>
                </a:xfrm>
              </p:grpSpPr>
              <p:pic>
                <p:nvPicPr>
                  <p:cNvPr id="283" name="Picture 27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1690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4" name="Picture 27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32" y="2394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5" name="Picture 28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32" y="2456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6" name="Picture 28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85" y="2394"/>
                    <a:ext cx="83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7" name="Picture 28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85" y="2456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8" name="Picture 28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32" y="2456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9" name="Picture 28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33" y="2456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0" name="Picture 28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99" y="2456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1" name="Picture 28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00" y="2456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2" name="Picture 28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632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3" name="Picture 28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688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4" name="Picture 28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745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5" name="Picture 29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795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6" name="Picture 29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858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7" name="Picture 29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966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8" name="Picture 29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914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9" name="Picture 29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023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0" name="Picture 29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087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1" name="Picture 29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146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2" name="Picture 29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270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3" name="Picture 29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208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4" name="Picture 29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331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5" name="Picture 30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394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6" name="Picture 30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2455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7" name="Picture 30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7" y="1794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8" name="Picture 30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9" y="1688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9" name="Picture 30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9" y="1738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0" name="Picture 30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1847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1" name="Picture 30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9" y="2028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2" name="Picture 30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1966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3" name="Picture 30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090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4" name="Picture 30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151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5" name="Picture 31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213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6" name="Picture 31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336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7" name="Picture 31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275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8" name="Picture 31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398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9" name="Picture 31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60" y="2455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0" name="Picture 31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9" y="1903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1" name="Picture 31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1791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2" name="Picture 31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1738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3" name="Picture 31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1846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4" name="Picture 31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027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5" name="Picture 32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1966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6" name="Picture 32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089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7" name="Picture 32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151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8" name="Picture 32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213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9" name="Picture 32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336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0" name="Picture 32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274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1" name="Picture 32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398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2" name="Picture 32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2455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3" name="Picture 32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5" y="1906"/>
                    <a:ext cx="83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4" name="Picture 32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8" y="1570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5" name="Picture 33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9" y="1632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6" name="Picture 33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56" y="1632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7" name="Picture 33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58" y="1917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8" name="Picture 33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1801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9" name="Picture 33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1970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0" name="Picture 33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151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1" name="Picture 33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089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2" name="Picture 33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213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3" name="Picture 33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274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4" name="Picture 33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336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5" name="Picture 34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455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6" name="Picture 34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398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7" name="Picture 34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1863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8" name="Picture 34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60" y="2027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9" name="Picture 34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1795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0" name="Picture 34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4" y="1966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1" name="Picture 34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144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2" name="Picture 34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4" y="2085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3" name="Picture 34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206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4" name="Picture 34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268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5" name="Picture 35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331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6" name="Picture 35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454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7" name="Picture 35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392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8" name="Picture 35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1857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9" name="Picture 35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2021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0" name="Picture 35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56" y="1908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1" name="Picture 35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3" y="2334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2" name="Picture 35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033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3" name="Picture 35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089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4" name="Picture 35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269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5" name="Picture 36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207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6" name="Picture 36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331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7" name="Picture 36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394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8" name="Picture 36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2455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9" name="Picture 36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61" y="1971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0" name="Picture 36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59" y="2149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1" name="Picture 36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033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2" name="Picture 36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2" y="2092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3" name="Picture 36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269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4" name="Picture 36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207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5" name="Picture 37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331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6" name="Picture 37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394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7" name="Picture 37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455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8" name="Picture 37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1971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9" name="Picture 37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54" y="2146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0" name="Picture 37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2" y="2270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1" name="Picture 37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3" y="2208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2" name="Picture 37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3" y="2331"/>
                    <a:ext cx="84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3" name="Picture 37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3" y="2394"/>
                    <a:ext cx="84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4" name="Picture 37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3" y="2455"/>
                    <a:ext cx="84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5" name="Picture 38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3" y="2269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6" name="Picture 38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3" y="2207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7" name="Picture 382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3" y="2394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8" name="Picture 383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3" y="2455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9" name="Picture 384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47" y="2395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0" name="Picture 385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47" y="2332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1" name="Picture 386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47" y="2456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2" name="Picture 387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68" y="2394"/>
                    <a:ext cx="85" cy="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3" name="Picture 388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68" y="2331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4" name="Picture 389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68" y="2455"/>
                    <a:ext cx="85" cy="5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5" name="Picture 390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70000" contrast="-70000"/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69" y="2141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6" name="Picture 391" descr="AN01240_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2" y="2141"/>
                    <a:ext cx="85" cy="5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97" name="Freeform 392"/>
                  <p:cNvSpPr>
                    <a:spLocks/>
                  </p:cNvSpPr>
                  <p:nvPr/>
                </p:nvSpPr>
                <p:spPr bwMode="auto">
                  <a:xfrm>
                    <a:off x="2610" y="1549"/>
                    <a:ext cx="1764" cy="946"/>
                  </a:xfrm>
                  <a:custGeom>
                    <a:avLst/>
                    <a:gdLst>
                      <a:gd name="T0" fmla="*/ 4 w 554"/>
                      <a:gd name="T1" fmla="*/ 353 h 358"/>
                      <a:gd name="T2" fmla="*/ 14 w 554"/>
                      <a:gd name="T3" fmla="*/ 347 h 358"/>
                      <a:gd name="T4" fmla="*/ 23 w 554"/>
                      <a:gd name="T5" fmla="*/ 344 h 358"/>
                      <a:gd name="T6" fmla="*/ 33 w 554"/>
                      <a:gd name="T7" fmla="*/ 343 h 358"/>
                      <a:gd name="T8" fmla="*/ 42 w 554"/>
                      <a:gd name="T9" fmla="*/ 341 h 358"/>
                      <a:gd name="T10" fmla="*/ 52 w 554"/>
                      <a:gd name="T11" fmla="*/ 339 h 358"/>
                      <a:gd name="T12" fmla="*/ 61 w 554"/>
                      <a:gd name="T13" fmla="*/ 335 h 358"/>
                      <a:gd name="T14" fmla="*/ 71 w 554"/>
                      <a:gd name="T15" fmla="*/ 330 h 358"/>
                      <a:gd name="T16" fmla="*/ 80 w 554"/>
                      <a:gd name="T17" fmla="*/ 323 h 358"/>
                      <a:gd name="T18" fmla="*/ 90 w 554"/>
                      <a:gd name="T19" fmla="*/ 314 h 358"/>
                      <a:gd name="T20" fmla="*/ 99 w 554"/>
                      <a:gd name="T21" fmla="*/ 302 h 358"/>
                      <a:gd name="T22" fmla="*/ 109 w 554"/>
                      <a:gd name="T23" fmla="*/ 288 h 358"/>
                      <a:gd name="T24" fmla="*/ 118 w 554"/>
                      <a:gd name="T25" fmla="*/ 271 h 358"/>
                      <a:gd name="T26" fmla="*/ 128 w 554"/>
                      <a:gd name="T27" fmla="*/ 253 h 358"/>
                      <a:gd name="T28" fmla="*/ 137 w 554"/>
                      <a:gd name="T29" fmla="*/ 234 h 358"/>
                      <a:gd name="T30" fmla="*/ 147 w 554"/>
                      <a:gd name="T31" fmla="*/ 213 h 358"/>
                      <a:gd name="T32" fmla="*/ 156 w 554"/>
                      <a:gd name="T33" fmla="*/ 191 h 358"/>
                      <a:gd name="T34" fmla="*/ 166 w 554"/>
                      <a:gd name="T35" fmla="*/ 169 h 358"/>
                      <a:gd name="T36" fmla="*/ 175 w 554"/>
                      <a:gd name="T37" fmla="*/ 146 h 358"/>
                      <a:gd name="T38" fmla="*/ 185 w 554"/>
                      <a:gd name="T39" fmla="*/ 124 h 358"/>
                      <a:gd name="T40" fmla="*/ 194 w 554"/>
                      <a:gd name="T41" fmla="*/ 103 h 358"/>
                      <a:gd name="T42" fmla="*/ 203 w 554"/>
                      <a:gd name="T43" fmla="*/ 83 h 358"/>
                      <a:gd name="T44" fmla="*/ 213 w 554"/>
                      <a:gd name="T45" fmla="*/ 64 h 358"/>
                      <a:gd name="T46" fmla="*/ 222 w 554"/>
                      <a:gd name="T47" fmla="*/ 47 h 358"/>
                      <a:gd name="T48" fmla="*/ 232 w 554"/>
                      <a:gd name="T49" fmla="*/ 33 h 358"/>
                      <a:gd name="T50" fmla="*/ 241 w 554"/>
                      <a:gd name="T51" fmla="*/ 21 h 358"/>
                      <a:gd name="T52" fmla="*/ 251 w 554"/>
                      <a:gd name="T53" fmla="*/ 11 h 358"/>
                      <a:gd name="T54" fmla="*/ 260 w 554"/>
                      <a:gd name="T55" fmla="*/ 4 h 358"/>
                      <a:gd name="T56" fmla="*/ 270 w 554"/>
                      <a:gd name="T57" fmla="*/ 1 h 358"/>
                      <a:gd name="T58" fmla="*/ 279 w 554"/>
                      <a:gd name="T59" fmla="*/ 0 h 358"/>
                      <a:gd name="T60" fmla="*/ 289 w 554"/>
                      <a:gd name="T61" fmla="*/ 2 h 358"/>
                      <a:gd name="T62" fmla="*/ 298 w 554"/>
                      <a:gd name="T63" fmla="*/ 7 h 358"/>
                      <a:gd name="T64" fmla="*/ 308 w 554"/>
                      <a:gd name="T65" fmla="*/ 15 h 358"/>
                      <a:gd name="T66" fmla="*/ 317 w 554"/>
                      <a:gd name="T67" fmla="*/ 26 h 358"/>
                      <a:gd name="T68" fmla="*/ 327 w 554"/>
                      <a:gd name="T69" fmla="*/ 40 h 358"/>
                      <a:gd name="T70" fmla="*/ 336 w 554"/>
                      <a:gd name="T71" fmla="*/ 55 h 358"/>
                      <a:gd name="T72" fmla="*/ 346 w 554"/>
                      <a:gd name="T73" fmla="*/ 73 h 358"/>
                      <a:gd name="T74" fmla="*/ 355 w 554"/>
                      <a:gd name="T75" fmla="*/ 93 h 358"/>
                      <a:gd name="T76" fmla="*/ 365 w 554"/>
                      <a:gd name="T77" fmla="*/ 113 h 358"/>
                      <a:gd name="T78" fmla="*/ 374 w 554"/>
                      <a:gd name="T79" fmla="*/ 135 h 358"/>
                      <a:gd name="T80" fmla="*/ 384 w 554"/>
                      <a:gd name="T81" fmla="*/ 157 h 358"/>
                      <a:gd name="T82" fmla="*/ 393 w 554"/>
                      <a:gd name="T83" fmla="*/ 180 h 358"/>
                      <a:gd name="T84" fmla="*/ 403 w 554"/>
                      <a:gd name="T85" fmla="*/ 202 h 358"/>
                      <a:gd name="T86" fmla="*/ 412 w 554"/>
                      <a:gd name="T87" fmla="*/ 223 h 358"/>
                      <a:gd name="T88" fmla="*/ 422 w 554"/>
                      <a:gd name="T89" fmla="*/ 244 h 358"/>
                      <a:gd name="T90" fmla="*/ 431 w 554"/>
                      <a:gd name="T91" fmla="*/ 263 h 358"/>
                      <a:gd name="T92" fmla="*/ 441 w 554"/>
                      <a:gd name="T93" fmla="*/ 280 h 358"/>
                      <a:gd name="T94" fmla="*/ 450 w 554"/>
                      <a:gd name="T95" fmla="*/ 295 h 358"/>
                      <a:gd name="T96" fmla="*/ 460 w 554"/>
                      <a:gd name="T97" fmla="*/ 308 h 358"/>
                      <a:gd name="T98" fmla="*/ 469 w 554"/>
                      <a:gd name="T99" fmla="*/ 319 h 358"/>
                      <a:gd name="T100" fmla="*/ 479 w 554"/>
                      <a:gd name="T101" fmla="*/ 327 h 358"/>
                      <a:gd name="T102" fmla="*/ 488 w 554"/>
                      <a:gd name="T103" fmla="*/ 333 h 358"/>
                      <a:gd name="T104" fmla="*/ 498 w 554"/>
                      <a:gd name="T105" fmla="*/ 337 h 358"/>
                      <a:gd name="T106" fmla="*/ 507 w 554"/>
                      <a:gd name="T107" fmla="*/ 340 h 358"/>
                      <a:gd name="T108" fmla="*/ 516 w 554"/>
                      <a:gd name="T109" fmla="*/ 342 h 358"/>
                      <a:gd name="T110" fmla="*/ 526 w 554"/>
                      <a:gd name="T111" fmla="*/ 343 h 358"/>
                      <a:gd name="T112" fmla="*/ 535 w 554"/>
                      <a:gd name="T113" fmla="*/ 346 h 358"/>
                      <a:gd name="T114" fmla="*/ 545 w 554"/>
                      <a:gd name="T115" fmla="*/ 350 h 358"/>
                      <a:gd name="T116" fmla="*/ 554 w 554"/>
                      <a:gd name="T117" fmla="*/ 358 h 3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554" h="358">
                        <a:moveTo>
                          <a:pt x="0" y="358"/>
                        </a:moveTo>
                        <a:lnTo>
                          <a:pt x="4" y="353"/>
                        </a:lnTo>
                        <a:lnTo>
                          <a:pt x="9" y="350"/>
                        </a:lnTo>
                        <a:lnTo>
                          <a:pt x="14" y="347"/>
                        </a:lnTo>
                        <a:lnTo>
                          <a:pt x="19" y="346"/>
                        </a:lnTo>
                        <a:lnTo>
                          <a:pt x="23" y="344"/>
                        </a:lnTo>
                        <a:lnTo>
                          <a:pt x="28" y="343"/>
                        </a:lnTo>
                        <a:lnTo>
                          <a:pt x="33" y="343"/>
                        </a:lnTo>
                        <a:lnTo>
                          <a:pt x="38" y="342"/>
                        </a:lnTo>
                        <a:lnTo>
                          <a:pt x="42" y="341"/>
                        </a:lnTo>
                        <a:lnTo>
                          <a:pt x="47" y="340"/>
                        </a:lnTo>
                        <a:lnTo>
                          <a:pt x="52" y="339"/>
                        </a:lnTo>
                        <a:lnTo>
                          <a:pt x="56" y="337"/>
                        </a:lnTo>
                        <a:lnTo>
                          <a:pt x="61" y="335"/>
                        </a:lnTo>
                        <a:lnTo>
                          <a:pt x="66" y="333"/>
                        </a:lnTo>
                        <a:lnTo>
                          <a:pt x="71" y="330"/>
                        </a:lnTo>
                        <a:lnTo>
                          <a:pt x="75" y="327"/>
                        </a:lnTo>
                        <a:lnTo>
                          <a:pt x="80" y="323"/>
                        </a:lnTo>
                        <a:lnTo>
                          <a:pt x="85" y="319"/>
                        </a:lnTo>
                        <a:lnTo>
                          <a:pt x="90" y="314"/>
                        </a:lnTo>
                        <a:lnTo>
                          <a:pt x="94" y="308"/>
                        </a:lnTo>
                        <a:lnTo>
                          <a:pt x="99" y="302"/>
                        </a:lnTo>
                        <a:lnTo>
                          <a:pt x="104" y="295"/>
                        </a:lnTo>
                        <a:lnTo>
                          <a:pt x="109" y="288"/>
                        </a:lnTo>
                        <a:lnTo>
                          <a:pt x="113" y="280"/>
                        </a:lnTo>
                        <a:lnTo>
                          <a:pt x="118" y="271"/>
                        </a:lnTo>
                        <a:lnTo>
                          <a:pt x="123" y="263"/>
                        </a:lnTo>
                        <a:lnTo>
                          <a:pt x="128" y="253"/>
                        </a:lnTo>
                        <a:lnTo>
                          <a:pt x="132" y="244"/>
                        </a:lnTo>
                        <a:lnTo>
                          <a:pt x="137" y="234"/>
                        </a:lnTo>
                        <a:lnTo>
                          <a:pt x="142" y="223"/>
                        </a:lnTo>
                        <a:lnTo>
                          <a:pt x="147" y="213"/>
                        </a:lnTo>
                        <a:lnTo>
                          <a:pt x="151" y="202"/>
                        </a:lnTo>
                        <a:lnTo>
                          <a:pt x="156" y="191"/>
                        </a:lnTo>
                        <a:lnTo>
                          <a:pt x="161" y="180"/>
                        </a:lnTo>
                        <a:lnTo>
                          <a:pt x="166" y="169"/>
                        </a:lnTo>
                        <a:lnTo>
                          <a:pt x="170" y="157"/>
                        </a:lnTo>
                        <a:lnTo>
                          <a:pt x="175" y="146"/>
                        </a:lnTo>
                        <a:lnTo>
                          <a:pt x="180" y="135"/>
                        </a:lnTo>
                        <a:lnTo>
                          <a:pt x="185" y="124"/>
                        </a:lnTo>
                        <a:lnTo>
                          <a:pt x="189" y="113"/>
                        </a:lnTo>
                        <a:lnTo>
                          <a:pt x="194" y="103"/>
                        </a:lnTo>
                        <a:lnTo>
                          <a:pt x="199" y="93"/>
                        </a:lnTo>
                        <a:lnTo>
                          <a:pt x="203" y="83"/>
                        </a:lnTo>
                        <a:lnTo>
                          <a:pt x="208" y="73"/>
                        </a:lnTo>
                        <a:lnTo>
                          <a:pt x="213" y="64"/>
                        </a:lnTo>
                        <a:lnTo>
                          <a:pt x="218" y="55"/>
                        </a:lnTo>
                        <a:lnTo>
                          <a:pt x="222" y="47"/>
                        </a:lnTo>
                        <a:lnTo>
                          <a:pt x="227" y="40"/>
                        </a:lnTo>
                        <a:lnTo>
                          <a:pt x="232" y="33"/>
                        </a:lnTo>
                        <a:lnTo>
                          <a:pt x="237" y="26"/>
                        </a:lnTo>
                        <a:lnTo>
                          <a:pt x="241" y="21"/>
                        </a:lnTo>
                        <a:lnTo>
                          <a:pt x="246" y="15"/>
                        </a:lnTo>
                        <a:lnTo>
                          <a:pt x="251" y="11"/>
                        </a:lnTo>
                        <a:lnTo>
                          <a:pt x="256" y="7"/>
                        </a:lnTo>
                        <a:lnTo>
                          <a:pt x="260" y="4"/>
                        </a:lnTo>
                        <a:lnTo>
                          <a:pt x="265" y="2"/>
                        </a:lnTo>
                        <a:lnTo>
                          <a:pt x="270" y="1"/>
                        </a:lnTo>
                        <a:lnTo>
                          <a:pt x="275" y="0"/>
                        </a:lnTo>
                        <a:lnTo>
                          <a:pt x="279" y="0"/>
                        </a:lnTo>
                        <a:lnTo>
                          <a:pt x="284" y="1"/>
                        </a:lnTo>
                        <a:lnTo>
                          <a:pt x="289" y="2"/>
                        </a:lnTo>
                        <a:lnTo>
                          <a:pt x="294" y="4"/>
                        </a:lnTo>
                        <a:lnTo>
                          <a:pt x="298" y="7"/>
                        </a:lnTo>
                        <a:lnTo>
                          <a:pt x="303" y="11"/>
                        </a:lnTo>
                        <a:lnTo>
                          <a:pt x="308" y="15"/>
                        </a:lnTo>
                        <a:lnTo>
                          <a:pt x="313" y="21"/>
                        </a:lnTo>
                        <a:lnTo>
                          <a:pt x="317" y="26"/>
                        </a:lnTo>
                        <a:lnTo>
                          <a:pt x="322" y="33"/>
                        </a:lnTo>
                        <a:lnTo>
                          <a:pt x="327" y="40"/>
                        </a:lnTo>
                        <a:lnTo>
                          <a:pt x="332" y="47"/>
                        </a:lnTo>
                        <a:lnTo>
                          <a:pt x="336" y="55"/>
                        </a:lnTo>
                        <a:lnTo>
                          <a:pt x="341" y="64"/>
                        </a:lnTo>
                        <a:lnTo>
                          <a:pt x="346" y="73"/>
                        </a:lnTo>
                        <a:lnTo>
                          <a:pt x="351" y="83"/>
                        </a:lnTo>
                        <a:lnTo>
                          <a:pt x="355" y="93"/>
                        </a:lnTo>
                        <a:lnTo>
                          <a:pt x="360" y="103"/>
                        </a:lnTo>
                        <a:lnTo>
                          <a:pt x="365" y="113"/>
                        </a:lnTo>
                        <a:lnTo>
                          <a:pt x="369" y="124"/>
                        </a:lnTo>
                        <a:lnTo>
                          <a:pt x="374" y="135"/>
                        </a:lnTo>
                        <a:lnTo>
                          <a:pt x="379" y="146"/>
                        </a:lnTo>
                        <a:lnTo>
                          <a:pt x="384" y="157"/>
                        </a:lnTo>
                        <a:lnTo>
                          <a:pt x="388" y="169"/>
                        </a:lnTo>
                        <a:lnTo>
                          <a:pt x="393" y="180"/>
                        </a:lnTo>
                        <a:lnTo>
                          <a:pt x="398" y="191"/>
                        </a:lnTo>
                        <a:lnTo>
                          <a:pt x="403" y="202"/>
                        </a:lnTo>
                        <a:lnTo>
                          <a:pt x="407" y="213"/>
                        </a:lnTo>
                        <a:lnTo>
                          <a:pt x="412" y="223"/>
                        </a:lnTo>
                        <a:lnTo>
                          <a:pt x="417" y="234"/>
                        </a:lnTo>
                        <a:lnTo>
                          <a:pt x="422" y="244"/>
                        </a:lnTo>
                        <a:lnTo>
                          <a:pt x="426" y="253"/>
                        </a:lnTo>
                        <a:lnTo>
                          <a:pt x="431" y="263"/>
                        </a:lnTo>
                        <a:lnTo>
                          <a:pt x="436" y="271"/>
                        </a:lnTo>
                        <a:lnTo>
                          <a:pt x="441" y="280"/>
                        </a:lnTo>
                        <a:lnTo>
                          <a:pt x="445" y="288"/>
                        </a:lnTo>
                        <a:lnTo>
                          <a:pt x="450" y="295"/>
                        </a:lnTo>
                        <a:lnTo>
                          <a:pt x="455" y="302"/>
                        </a:lnTo>
                        <a:lnTo>
                          <a:pt x="460" y="308"/>
                        </a:lnTo>
                        <a:lnTo>
                          <a:pt x="464" y="314"/>
                        </a:lnTo>
                        <a:lnTo>
                          <a:pt x="469" y="319"/>
                        </a:lnTo>
                        <a:lnTo>
                          <a:pt x="474" y="323"/>
                        </a:lnTo>
                        <a:lnTo>
                          <a:pt x="479" y="327"/>
                        </a:lnTo>
                        <a:lnTo>
                          <a:pt x="483" y="330"/>
                        </a:lnTo>
                        <a:lnTo>
                          <a:pt x="488" y="333"/>
                        </a:lnTo>
                        <a:lnTo>
                          <a:pt x="493" y="335"/>
                        </a:lnTo>
                        <a:lnTo>
                          <a:pt x="498" y="337"/>
                        </a:lnTo>
                        <a:lnTo>
                          <a:pt x="502" y="339"/>
                        </a:lnTo>
                        <a:lnTo>
                          <a:pt x="507" y="340"/>
                        </a:lnTo>
                        <a:lnTo>
                          <a:pt x="512" y="341"/>
                        </a:lnTo>
                        <a:lnTo>
                          <a:pt x="516" y="342"/>
                        </a:lnTo>
                        <a:lnTo>
                          <a:pt x="521" y="343"/>
                        </a:lnTo>
                        <a:lnTo>
                          <a:pt x="526" y="343"/>
                        </a:lnTo>
                        <a:lnTo>
                          <a:pt x="531" y="344"/>
                        </a:lnTo>
                        <a:lnTo>
                          <a:pt x="535" y="346"/>
                        </a:lnTo>
                        <a:lnTo>
                          <a:pt x="540" y="347"/>
                        </a:lnTo>
                        <a:lnTo>
                          <a:pt x="545" y="350"/>
                        </a:lnTo>
                        <a:lnTo>
                          <a:pt x="550" y="353"/>
                        </a:lnTo>
                        <a:lnTo>
                          <a:pt x="554" y="358"/>
                        </a:lnTo>
                      </a:path>
                    </a:pathLst>
                  </a:custGeom>
                  <a:noFill/>
                  <a:ln w="15875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  <p:sp>
              <p:nvSpPr>
                <p:cNvPr id="282" name="Line 393"/>
                <p:cNvSpPr>
                  <a:spLocks noChangeShapeType="1"/>
                </p:cNvSpPr>
                <p:nvPr/>
              </p:nvSpPr>
              <p:spPr bwMode="auto">
                <a:xfrm>
                  <a:off x="2002" y="3021"/>
                  <a:ext cx="1826" cy="1"/>
                </a:xfrm>
                <a:prstGeom prst="line">
                  <a:avLst/>
                </a:prstGeom>
                <a:noFill/>
                <a:ln w="15875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277" name="Text Box 394"/>
              <p:cNvSpPr txBox="1">
                <a:spLocks noChangeArrowheads="1"/>
              </p:cNvSpPr>
              <p:nvPr/>
            </p:nvSpPr>
            <p:spPr bwMode="auto">
              <a:xfrm>
                <a:off x="2650" y="3093"/>
                <a:ext cx="866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s-ES" altLang="es-AR" sz="2000" b="1" dirty="0" smtClean="0">
                    <a:solidFill>
                      <a:srgbClr val="92D050"/>
                    </a:solidFill>
                  </a:rPr>
                  <a:t>22,0 Kg</a:t>
                </a:r>
                <a:r>
                  <a:rPr lang="es-ES" altLang="es-AR" sz="2000" b="1" dirty="0">
                    <a:solidFill>
                      <a:srgbClr val="92D050"/>
                    </a:solidFill>
                  </a:rPr>
                  <a:t>. </a:t>
                </a:r>
                <a:r>
                  <a:rPr lang="es-ES" altLang="es-AR" sz="2000" b="1" dirty="0" smtClean="0">
                    <a:solidFill>
                      <a:srgbClr val="92D050"/>
                    </a:solidFill>
                  </a:rPr>
                  <a:t>PV</a:t>
                </a:r>
                <a:endParaRPr lang="es-ES" altLang="es-AR" sz="2000" b="1" dirty="0">
                  <a:solidFill>
                    <a:srgbClr val="92D050"/>
                  </a:solidFill>
                </a:endParaRPr>
              </a:p>
            </p:txBody>
          </p:sp>
          <p:grpSp>
            <p:nvGrpSpPr>
              <p:cNvPr id="278" name="Group 395"/>
              <p:cNvGrpSpPr>
                <a:grpSpLocks/>
              </p:cNvGrpSpPr>
              <p:nvPr/>
            </p:nvGrpSpPr>
            <p:grpSpPr bwMode="auto">
              <a:xfrm>
                <a:off x="2290" y="1796"/>
                <a:ext cx="1588" cy="1271"/>
                <a:chOff x="2971" y="1933"/>
                <a:chExt cx="1452" cy="1135"/>
              </a:xfrm>
            </p:grpSpPr>
            <p:graphicFrame>
              <p:nvGraphicFramePr>
                <p:cNvPr id="279" name="Object 396"/>
                <p:cNvGraphicFramePr>
                  <a:graphicFrameLocks noChangeAspect="1"/>
                </p:cNvGraphicFramePr>
                <p:nvPr/>
              </p:nvGraphicFramePr>
              <p:xfrm>
                <a:off x="2971" y="1933"/>
                <a:ext cx="1452" cy="113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55" name="Gráfico" r:id="rId4" imgW="9525000" imgH="4191000" progId="MSGraph.Chart.8">
                        <p:embed/>
                      </p:oleObj>
                    </mc:Choice>
                    <mc:Fallback>
                      <p:oleObj name="Gráfico" r:id="rId4" imgW="9525000" imgH="4191000" progId="MSGraph.Chart.8">
                        <p:embed/>
                        <p:pic>
                          <p:nvPicPr>
                            <p:cNvPr id="48524" name="Object 39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71" y="1933"/>
                              <a:ext cx="1452" cy="113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80" name="Line 397"/>
                <p:cNvSpPr>
                  <a:spLocks noChangeShapeType="1"/>
                </p:cNvSpPr>
                <p:nvPr/>
              </p:nvSpPr>
              <p:spPr bwMode="auto">
                <a:xfrm flipH="1">
                  <a:off x="3696" y="2205"/>
                  <a:ext cx="1" cy="817"/>
                </a:xfrm>
                <a:prstGeom prst="line">
                  <a:avLst/>
                </a:prstGeom>
                <a:noFill/>
                <a:ln w="38100">
                  <a:solidFill>
                    <a:srgbClr val="92D05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</p:grpSp>
        </p:grpSp>
        <p:sp>
          <p:nvSpPr>
            <p:cNvPr id="400" name="Freeform 10"/>
            <p:cNvSpPr>
              <a:spLocks/>
            </p:cNvSpPr>
            <p:nvPr/>
          </p:nvSpPr>
          <p:spPr bwMode="auto">
            <a:xfrm>
              <a:off x="3213212" y="3557392"/>
              <a:ext cx="2800025" cy="1501062"/>
            </a:xfrm>
            <a:custGeom>
              <a:avLst/>
              <a:gdLst>
                <a:gd name="T0" fmla="*/ 4 w 554"/>
                <a:gd name="T1" fmla="*/ 353 h 358"/>
                <a:gd name="T2" fmla="*/ 14 w 554"/>
                <a:gd name="T3" fmla="*/ 347 h 358"/>
                <a:gd name="T4" fmla="*/ 23 w 554"/>
                <a:gd name="T5" fmla="*/ 344 h 358"/>
                <a:gd name="T6" fmla="*/ 33 w 554"/>
                <a:gd name="T7" fmla="*/ 343 h 358"/>
                <a:gd name="T8" fmla="*/ 42 w 554"/>
                <a:gd name="T9" fmla="*/ 341 h 358"/>
                <a:gd name="T10" fmla="*/ 52 w 554"/>
                <a:gd name="T11" fmla="*/ 339 h 358"/>
                <a:gd name="T12" fmla="*/ 61 w 554"/>
                <a:gd name="T13" fmla="*/ 335 h 358"/>
                <a:gd name="T14" fmla="*/ 71 w 554"/>
                <a:gd name="T15" fmla="*/ 330 h 358"/>
                <a:gd name="T16" fmla="*/ 80 w 554"/>
                <a:gd name="T17" fmla="*/ 323 h 358"/>
                <a:gd name="T18" fmla="*/ 90 w 554"/>
                <a:gd name="T19" fmla="*/ 314 h 358"/>
                <a:gd name="T20" fmla="*/ 99 w 554"/>
                <a:gd name="T21" fmla="*/ 302 h 358"/>
                <a:gd name="T22" fmla="*/ 109 w 554"/>
                <a:gd name="T23" fmla="*/ 288 h 358"/>
                <a:gd name="T24" fmla="*/ 118 w 554"/>
                <a:gd name="T25" fmla="*/ 271 h 358"/>
                <a:gd name="T26" fmla="*/ 128 w 554"/>
                <a:gd name="T27" fmla="*/ 253 h 358"/>
                <a:gd name="T28" fmla="*/ 137 w 554"/>
                <a:gd name="T29" fmla="*/ 234 h 358"/>
                <a:gd name="T30" fmla="*/ 147 w 554"/>
                <a:gd name="T31" fmla="*/ 213 h 358"/>
                <a:gd name="T32" fmla="*/ 156 w 554"/>
                <a:gd name="T33" fmla="*/ 191 h 358"/>
                <a:gd name="T34" fmla="*/ 166 w 554"/>
                <a:gd name="T35" fmla="*/ 169 h 358"/>
                <a:gd name="T36" fmla="*/ 175 w 554"/>
                <a:gd name="T37" fmla="*/ 146 h 358"/>
                <a:gd name="T38" fmla="*/ 185 w 554"/>
                <a:gd name="T39" fmla="*/ 124 h 358"/>
                <a:gd name="T40" fmla="*/ 194 w 554"/>
                <a:gd name="T41" fmla="*/ 103 h 358"/>
                <a:gd name="T42" fmla="*/ 203 w 554"/>
                <a:gd name="T43" fmla="*/ 83 h 358"/>
                <a:gd name="T44" fmla="*/ 213 w 554"/>
                <a:gd name="T45" fmla="*/ 64 h 358"/>
                <a:gd name="T46" fmla="*/ 222 w 554"/>
                <a:gd name="T47" fmla="*/ 47 h 358"/>
                <a:gd name="T48" fmla="*/ 232 w 554"/>
                <a:gd name="T49" fmla="*/ 33 h 358"/>
                <a:gd name="T50" fmla="*/ 241 w 554"/>
                <a:gd name="T51" fmla="*/ 21 h 358"/>
                <a:gd name="T52" fmla="*/ 251 w 554"/>
                <a:gd name="T53" fmla="*/ 11 h 358"/>
                <a:gd name="T54" fmla="*/ 260 w 554"/>
                <a:gd name="T55" fmla="*/ 4 h 358"/>
                <a:gd name="T56" fmla="*/ 270 w 554"/>
                <a:gd name="T57" fmla="*/ 1 h 358"/>
                <a:gd name="T58" fmla="*/ 279 w 554"/>
                <a:gd name="T59" fmla="*/ 0 h 358"/>
                <a:gd name="T60" fmla="*/ 289 w 554"/>
                <a:gd name="T61" fmla="*/ 2 h 358"/>
                <a:gd name="T62" fmla="*/ 298 w 554"/>
                <a:gd name="T63" fmla="*/ 7 h 358"/>
                <a:gd name="T64" fmla="*/ 308 w 554"/>
                <a:gd name="T65" fmla="*/ 15 h 358"/>
                <a:gd name="T66" fmla="*/ 317 w 554"/>
                <a:gd name="T67" fmla="*/ 26 h 358"/>
                <a:gd name="T68" fmla="*/ 327 w 554"/>
                <a:gd name="T69" fmla="*/ 40 h 358"/>
                <a:gd name="T70" fmla="*/ 336 w 554"/>
                <a:gd name="T71" fmla="*/ 55 h 358"/>
                <a:gd name="T72" fmla="*/ 346 w 554"/>
                <a:gd name="T73" fmla="*/ 73 h 358"/>
                <a:gd name="T74" fmla="*/ 355 w 554"/>
                <a:gd name="T75" fmla="*/ 93 h 358"/>
                <a:gd name="T76" fmla="*/ 365 w 554"/>
                <a:gd name="T77" fmla="*/ 113 h 358"/>
                <a:gd name="T78" fmla="*/ 374 w 554"/>
                <a:gd name="T79" fmla="*/ 135 h 358"/>
                <a:gd name="T80" fmla="*/ 384 w 554"/>
                <a:gd name="T81" fmla="*/ 157 h 358"/>
                <a:gd name="T82" fmla="*/ 393 w 554"/>
                <a:gd name="T83" fmla="*/ 180 h 358"/>
                <a:gd name="T84" fmla="*/ 403 w 554"/>
                <a:gd name="T85" fmla="*/ 202 h 358"/>
                <a:gd name="T86" fmla="*/ 412 w 554"/>
                <a:gd name="T87" fmla="*/ 223 h 358"/>
                <a:gd name="T88" fmla="*/ 422 w 554"/>
                <a:gd name="T89" fmla="*/ 244 h 358"/>
                <a:gd name="T90" fmla="*/ 431 w 554"/>
                <a:gd name="T91" fmla="*/ 263 h 358"/>
                <a:gd name="T92" fmla="*/ 441 w 554"/>
                <a:gd name="T93" fmla="*/ 280 h 358"/>
                <a:gd name="T94" fmla="*/ 450 w 554"/>
                <a:gd name="T95" fmla="*/ 295 h 358"/>
                <a:gd name="T96" fmla="*/ 460 w 554"/>
                <a:gd name="T97" fmla="*/ 308 h 358"/>
                <a:gd name="T98" fmla="*/ 469 w 554"/>
                <a:gd name="T99" fmla="*/ 319 h 358"/>
                <a:gd name="T100" fmla="*/ 479 w 554"/>
                <a:gd name="T101" fmla="*/ 327 h 358"/>
                <a:gd name="T102" fmla="*/ 488 w 554"/>
                <a:gd name="T103" fmla="*/ 333 h 358"/>
                <a:gd name="T104" fmla="*/ 498 w 554"/>
                <a:gd name="T105" fmla="*/ 337 h 358"/>
                <a:gd name="T106" fmla="*/ 507 w 554"/>
                <a:gd name="T107" fmla="*/ 340 h 358"/>
                <a:gd name="T108" fmla="*/ 516 w 554"/>
                <a:gd name="T109" fmla="*/ 342 h 358"/>
                <a:gd name="T110" fmla="*/ 526 w 554"/>
                <a:gd name="T111" fmla="*/ 343 h 358"/>
                <a:gd name="T112" fmla="*/ 535 w 554"/>
                <a:gd name="T113" fmla="*/ 346 h 358"/>
                <a:gd name="T114" fmla="*/ 545 w 554"/>
                <a:gd name="T115" fmla="*/ 350 h 358"/>
                <a:gd name="T116" fmla="*/ 554 w 554"/>
                <a:gd name="T117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4" h="358">
                  <a:moveTo>
                    <a:pt x="0" y="358"/>
                  </a:moveTo>
                  <a:lnTo>
                    <a:pt x="4" y="353"/>
                  </a:lnTo>
                  <a:lnTo>
                    <a:pt x="9" y="350"/>
                  </a:lnTo>
                  <a:lnTo>
                    <a:pt x="14" y="347"/>
                  </a:lnTo>
                  <a:lnTo>
                    <a:pt x="19" y="346"/>
                  </a:lnTo>
                  <a:lnTo>
                    <a:pt x="23" y="344"/>
                  </a:lnTo>
                  <a:lnTo>
                    <a:pt x="28" y="343"/>
                  </a:lnTo>
                  <a:lnTo>
                    <a:pt x="33" y="343"/>
                  </a:lnTo>
                  <a:lnTo>
                    <a:pt x="38" y="342"/>
                  </a:lnTo>
                  <a:lnTo>
                    <a:pt x="42" y="341"/>
                  </a:lnTo>
                  <a:lnTo>
                    <a:pt x="47" y="340"/>
                  </a:lnTo>
                  <a:lnTo>
                    <a:pt x="52" y="339"/>
                  </a:lnTo>
                  <a:lnTo>
                    <a:pt x="56" y="337"/>
                  </a:lnTo>
                  <a:lnTo>
                    <a:pt x="61" y="335"/>
                  </a:lnTo>
                  <a:lnTo>
                    <a:pt x="66" y="333"/>
                  </a:lnTo>
                  <a:lnTo>
                    <a:pt x="71" y="330"/>
                  </a:lnTo>
                  <a:lnTo>
                    <a:pt x="75" y="327"/>
                  </a:lnTo>
                  <a:lnTo>
                    <a:pt x="80" y="323"/>
                  </a:lnTo>
                  <a:lnTo>
                    <a:pt x="85" y="319"/>
                  </a:lnTo>
                  <a:lnTo>
                    <a:pt x="90" y="314"/>
                  </a:lnTo>
                  <a:lnTo>
                    <a:pt x="94" y="308"/>
                  </a:lnTo>
                  <a:lnTo>
                    <a:pt x="99" y="302"/>
                  </a:lnTo>
                  <a:lnTo>
                    <a:pt x="104" y="295"/>
                  </a:lnTo>
                  <a:lnTo>
                    <a:pt x="109" y="288"/>
                  </a:lnTo>
                  <a:lnTo>
                    <a:pt x="113" y="280"/>
                  </a:lnTo>
                  <a:lnTo>
                    <a:pt x="118" y="271"/>
                  </a:lnTo>
                  <a:lnTo>
                    <a:pt x="123" y="263"/>
                  </a:lnTo>
                  <a:lnTo>
                    <a:pt x="128" y="253"/>
                  </a:lnTo>
                  <a:lnTo>
                    <a:pt x="132" y="244"/>
                  </a:lnTo>
                  <a:lnTo>
                    <a:pt x="137" y="234"/>
                  </a:lnTo>
                  <a:lnTo>
                    <a:pt x="142" y="223"/>
                  </a:lnTo>
                  <a:lnTo>
                    <a:pt x="147" y="213"/>
                  </a:lnTo>
                  <a:lnTo>
                    <a:pt x="151" y="202"/>
                  </a:lnTo>
                  <a:lnTo>
                    <a:pt x="156" y="191"/>
                  </a:lnTo>
                  <a:lnTo>
                    <a:pt x="161" y="180"/>
                  </a:lnTo>
                  <a:lnTo>
                    <a:pt x="166" y="169"/>
                  </a:lnTo>
                  <a:lnTo>
                    <a:pt x="170" y="157"/>
                  </a:lnTo>
                  <a:lnTo>
                    <a:pt x="175" y="146"/>
                  </a:lnTo>
                  <a:lnTo>
                    <a:pt x="180" y="135"/>
                  </a:lnTo>
                  <a:lnTo>
                    <a:pt x="185" y="124"/>
                  </a:lnTo>
                  <a:lnTo>
                    <a:pt x="189" y="113"/>
                  </a:lnTo>
                  <a:lnTo>
                    <a:pt x="194" y="103"/>
                  </a:lnTo>
                  <a:lnTo>
                    <a:pt x="199" y="93"/>
                  </a:lnTo>
                  <a:lnTo>
                    <a:pt x="203" y="83"/>
                  </a:lnTo>
                  <a:lnTo>
                    <a:pt x="208" y="73"/>
                  </a:lnTo>
                  <a:lnTo>
                    <a:pt x="213" y="64"/>
                  </a:lnTo>
                  <a:lnTo>
                    <a:pt x="218" y="55"/>
                  </a:lnTo>
                  <a:lnTo>
                    <a:pt x="222" y="47"/>
                  </a:lnTo>
                  <a:lnTo>
                    <a:pt x="227" y="40"/>
                  </a:lnTo>
                  <a:lnTo>
                    <a:pt x="232" y="33"/>
                  </a:lnTo>
                  <a:lnTo>
                    <a:pt x="237" y="26"/>
                  </a:lnTo>
                  <a:lnTo>
                    <a:pt x="241" y="21"/>
                  </a:lnTo>
                  <a:lnTo>
                    <a:pt x="246" y="15"/>
                  </a:lnTo>
                  <a:lnTo>
                    <a:pt x="251" y="11"/>
                  </a:lnTo>
                  <a:lnTo>
                    <a:pt x="256" y="7"/>
                  </a:lnTo>
                  <a:lnTo>
                    <a:pt x="260" y="4"/>
                  </a:lnTo>
                  <a:lnTo>
                    <a:pt x="265" y="2"/>
                  </a:lnTo>
                  <a:lnTo>
                    <a:pt x="270" y="1"/>
                  </a:lnTo>
                  <a:lnTo>
                    <a:pt x="275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9" y="2"/>
                  </a:lnTo>
                  <a:lnTo>
                    <a:pt x="294" y="4"/>
                  </a:lnTo>
                  <a:lnTo>
                    <a:pt x="298" y="7"/>
                  </a:lnTo>
                  <a:lnTo>
                    <a:pt x="303" y="11"/>
                  </a:lnTo>
                  <a:lnTo>
                    <a:pt x="308" y="15"/>
                  </a:lnTo>
                  <a:lnTo>
                    <a:pt x="313" y="21"/>
                  </a:lnTo>
                  <a:lnTo>
                    <a:pt x="317" y="26"/>
                  </a:lnTo>
                  <a:lnTo>
                    <a:pt x="322" y="33"/>
                  </a:lnTo>
                  <a:lnTo>
                    <a:pt x="327" y="40"/>
                  </a:lnTo>
                  <a:lnTo>
                    <a:pt x="332" y="47"/>
                  </a:lnTo>
                  <a:lnTo>
                    <a:pt x="336" y="55"/>
                  </a:lnTo>
                  <a:lnTo>
                    <a:pt x="341" y="64"/>
                  </a:lnTo>
                  <a:lnTo>
                    <a:pt x="346" y="73"/>
                  </a:lnTo>
                  <a:lnTo>
                    <a:pt x="351" y="83"/>
                  </a:lnTo>
                  <a:lnTo>
                    <a:pt x="355" y="93"/>
                  </a:lnTo>
                  <a:lnTo>
                    <a:pt x="360" y="103"/>
                  </a:lnTo>
                  <a:lnTo>
                    <a:pt x="365" y="113"/>
                  </a:lnTo>
                  <a:lnTo>
                    <a:pt x="369" y="124"/>
                  </a:lnTo>
                  <a:lnTo>
                    <a:pt x="374" y="135"/>
                  </a:lnTo>
                  <a:lnTo>
                    <a:pt x="379" y="146"/>
                  </a:lnTo>
                  <a:lnTo>
                    <a:pt x="384" y="157"/>
                  </a:lnTo>
                  <a:lnTo>
                    <a:pt x="388" y="169"/>
                  </a:lnTo>
                  <a:lnTo>
                    <a:pt x="393" y="180"/>
                  </a:lnTo>
                  <a:lnTo>
                    <a:pt x="398" y="191"/>
                  </a:lnTo>
                  <a:lnTo>
                    <a:pt x="403" y="202"/>
                  </a:lnTo>
                  <a:lnTo>
                    <a:pt x="407" y="213"/>
                  </a:lnTo>
                  <a:lnTo>
                    <a:pt x="412" y="223"/>
                  </a:lnTo>
                  <a:lnTo>
                    <a:pt x="417" y="234"/>
                  </a:lnTo>
                  <a:lnTo>
                    <a:pt x="422" y="244"/>
                  </a:lnTo>
                  <a:lnTo>
                    <a:pt x="426" y="253"/>
                  </a:lnTo>
                  <a:lnTo>
                    <a:pt x="431" y="263"/>
                  </a:lnTo>
                  <a:lnTo>
                    <a:pt x="436" y="271"/>
                  </a:lnTo>
                  <a:lnTo>
                    <a:pt x="441" y="280"/>
                  </a:lnTo>
                  <a:lnTo>
                    <a:pt x="445" y="288"/>
                  </a:lnTo>
                  <a:lnTo>
                    <a:pt x="450" y="295"/>
                  </a:lnTo>
                  <a:lnTo>
                    <a:pt x="455" y="302"/>
                  </a:lnTo>
                  <a:lnTo>
                    <a:pt x="460" y="308"/>
                  </a:lnTo>
                  <a:lnTo>
                    <a:pt x="464" y="314"/>
                  </a:lnTo>
                  <a:lnTo>
                    <a:pt x="469" y="319"/>
                  </a:lnTo>
                  <a:lnTo>
                    <a:pt x="474" y="323"/>
                  </a:lnTo>
                  <a:lnTo>
                    <a:pt x="479" y="327"/>
                  </a:lnTo>
                  <a:lnTo>
                    <a:pt x="483" y="330"/>
                  </a:lnTo>
                  <a:lnTo>
                    <a:pt x="488" y="333"/>
                  </a:lnTo>
                  <a:lnTo>
                    <a:pt x="493" y="335"/>
                  </a:lnTo>
                  <a:lnTo>
                    <a:pt x="498" y="337"/>
                  </a:lnTo>
                  <a:lnTo>
                    <a:pt x="502" y="339"/>
                  </a:lnTo>
                  <a:lnTo>
                    <a:pt x="507" y="340"/>
                  </a:lnTo>
                  <a:lnTo>
                    <a:pt x="512" y="341"/>
                  </a:lnTo>
                  <a:lnTo>
                    <a:pt x="516" y="342"/>
                  </a:lnTo>
                  <a:lnTo>
                    <a:pt x="521" y="343"/>
                  </a:lnTo>
                  <a:lnTo>
                    <a:pt x="526" y="343"/>
                  </a:lnTo>
                  <a:lnTo>
                    <a:pt x="531" y="344"/>
                  </a:lnTo>
                  <a:lnTo>
                    <a:pt x="535" y="346"/>
                  </a:lnTo>
                  <a:lnTo>
                    <a:pt x="540" y="347"/>
                  </a:lnTo>
                  <a:lnTo>
                    <a:pt x="545" y="350"/>
                  </a:lnTo>
                  <a:lnTo>
                    <a:pt x="550" y="353"/>
                  </a:lnTo>
                  <a:lnTo>
                    <a:pt x="554" y="358"/>
                  </a:lnTo>
                </a:path>
              </a:pathLst>
            </a:custGeom>
            <a:noFill/>
            <a:ln w="508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3303588"/>
              <a:ext cx="3051175" cy="1857375"/>
              <a:chOff x="0" y="1897"/>
              <a:chExt cx="1922" cy="1170"/>
            </a:xfrm>
          </p:grpSpPr>
          <p:grpSp>
            <p:nvGrpSpPr>
              <p:cNvPr id="7" name="Group 6"/>
              <p:cNvGrpSpPr>
                <a:grpSpLocks/>
              </p:cNvGrpSpPr>
              <p:nvPr/>
            </p:nvGrpSpPr>
            <p:grpSpPr bwMode="auto">
              <a:xfrm>
                <a:off x="0" y="1897"/>
                <a:ext cx="1922" cy="1170"/>
                <a:chOff x="340" y="1842"/>
                <a:chExt cx="2041" cy="1225"/>
              </a:xfrm>
            </p:grpSpPr>
            <p:grpSp>
              <p:nvGrpSpPr>
                <p:cNvPr id="9" name="Group 7"/>
                <p:cNvGrpSpPr>
                  <a:grpSpLocks noChangeAspect="1"/>
                </p:cNvGrpSpPr>
                <p:nvPr/>
              </p:nvGrpSpPr>
              <p:grpSpPr bwMode="auto">
                <a:xfrm>
                  <a:off x="340" y="1842"/>
                  <a:ext cx="2041" cy="1225"/>
                  <a:chOff x="340" y="1842"/>
                  <a:chExt cx="2041" cy="1225"/>
                </a:xfrm>
              </p:grpSpPr>
              <p:sp>
                <p:nvSpPr>
                  <p:cNvPr id="128" name="AutoShape 8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40" y="1842"/>
                    <a:ext cx="2041" cy="12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129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391" y="3026"/>
                    <a:ext cx="1939" cy="1"/>
                  </a:xfrm>
                  <a:prstGeom prst="line">
                    <a:avLst/>
                  </a:prstGeom>
                  <a:noFill/>
                  <a:ln w="15875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130" name="Freeform 10"/>
                  <p:cNvSpPr>
                    <a:spLocks/>
                  </p:cNvSpPr>
                  <p:nvPr/>
                </p:nvSpPr>
                <p:spPr bwMode="auto">
                  <a:xfrm>
                    <a:off x="424" y="2030"/>
                    <a:ext cx="1873" cy="990"/>
                  </a:xfrm>
                  <a:custGeom>
                    <a:avLst/>
                    <a:gdLst>
                      <a:gd name="T0" fmla="*/ 4 w 554"/>
                      <a:gd name="T1" fmla="*/ 353 h 358"/>
                      <a:gd name="T2" fmla="*/ 14 w 554"/>
                      <a:gd name="T3" fmla="*/ 347 h 358"/>
                      <a:gd name="T4" fmla="*/ 23 w 554"/>
                      <a:gd name="T5" fmla="*/ 344 h 358"/>
                      <a:gd name="T6" fmla="*/ 33 w 554"/>
                      <a:gd name="T7" fmla="*/ 343 h 358"/>
                      <a:gd name="T8" fmla="*/ 42 w 554"/>
                      <a:gd name="T9" fmla="*/ 341 h 358"/>
                      <a:gd name="T10" fmla="*/ 52 w 554"/>
                      <a:gd name="T11" fmla="*/ 339 h 358"/>
                      <a:gd name="T12" fmla="*/ 61 w 554"/>
                      <a:gd name="T13" fmla="*/ 335 h 358"/>
                      <a:gd name="T14" fmla="*/ 71 w 554"/>
                      <a:gd name="T15" fmla="*/ 330 h 358"/>
                      <a:gd name="T16" fmla="*/ 80 w 554"/>
                      <a:gd name="T17" fmla="*/ 323 h 358"/>
                      <a:gd name="T18" fmla="*/ 90 w 554"/>
                      <a:gd name="T19" fmla="*/ 314 h 358"/>
                      <a:gd name="T20" fmla="*/ 99 w 554"/>
                      <a:gd name="T21" fmla="*/ 302 h 358"/>
                      <a:gd name="T22" fmla="*/ 109 w 554"/>
                      <a:gd name="T23" fmla="*/ 288 h 358"/>
                      <a:gd name="T24" fmla="*/ 118 w 554"/>
                      <a:gd name="T25" fmla="*/ 271 h 358"/>
                      <a:gd name="T26" fmla="*/ 128 w 554"/>
                      <a:gd name="T27" fmla="*/ 253 h 358"/>
                      <a:gd name="T28" fmla="*/ 137 w 554"/>
                      <a:gd name="T29" fmla="*/ 234 h 358"/>
                      <a:gd name="T30" fmla="*/ 147 w 554"/>
                      <a:gd name="T31" fmla="*/ 213 h 358"/>
                      <a:gd name="T32" fmla="*/ 156 w 554"/>
                      <a:gd name="T33" fmla="*/ 191 h 358"/>
                      <a:gd name="T34" fmla="*/ 166 w 554"/>
                      <a:gd name="T35" fmla="*/ 169 h 358"/>
                      <a:gd name="T36" fmla="*/ 175 w 554"/>
                      <a:gd name="T37" fmla="*/ 146 h 358"/>
                      <a:gd name="T38" fmla="*/ 185 w 554"/>
                      <a:gd name="T39" fmla="*/ 124 h 358"/>
                      <a:gd name="T40" fmla="*/ 194 w 554"/>
                      <a:gd name="T41" fmla="*/ 103 h 358"/>
                      <a:gd name="T42" fmla="*/ 203 w 554"/>
                      <a:gd name="T43" fmla="*/ 83 h 358"/>
                      <a:gd name="T44" fmla="*/ 213 w 554"/>
                      <a:gd name="T45" fmla="*/ 64 h 358"/>
                      <a:gd name="T46" fmla="*/ 222 w 554"/>
                      <a:gd name="T47" fmla="*/ 47 h 358"/>
                      <a:gd name="T48" fmla="*/ 232 w 554"/>
                      <a:gd name="T49" fmla="*/ 33 h 358"/>
                      <a:gd name="T50" fmla="*/ 241 w 554"/>
                      <a:gd name="T51" fmla="*/ 21 h 358"/>
                      <a:gd name="T52" fmla="*/ 251 w 554"/>
                      <a:gd name="T53" fmla="*/ 11 h 358"/>
                      <a:gd name="T54" fmla="*/ 260 w 554"/>
                      <a:gd name="T55" fmla="*/ 4 h 358"/>
                      <a:gd name="T56" fmla="*/ 270 w 554"/>
                      <a:gd name="T57" fmla="*/ 1 h 358"/>
                      <a:gd name="T58" fmla="*/ 279 w 554"/>
                      <a:gd name="T59" fmla="*/ 0 h 358"/>
                      <a:gd name="T60" fmla="*/ 289 w 554"/>
                      <a:gd name="T61" fmla="*/ 2 h 358"/>
                      <a:gd name="T62" fmla="*/ 298 w 554"/>
                      <a:gd name="T63" fmla="*/ 7 h 358"/>
                      <a:gd name="T64" fmla="*/ 308 w 554"/>
                      <a:gd name="T65" fmla="*/ 15 h 358"/>
                      <a:gd name="T66" fmla="*/ 317 w 554"/>
                      <a:gd name="T67" fmla="*/ 26 h 358"/>
                      <a:gd name="T68" fmla="*/ 327 w 554"/>
                      <a:gd name="T69" fmla="*/ 40 h 358"/>
                      <a:gd name="T70" fmla="*/ 336 w 554"/>
                      <a:gd name="T71" fmla="*/ 55 h 358"/>
                      <a:gd name="T72" fmla="*/ 346 w 554"/>
                      <a:gd name="T73" fmla="*/ 73 h 358"/>
                      <a:gd name="T74" fmla="*/ 355 w 554"/>
                      <a:gd name="T75" fmla="*/ 93 h 358"/>
                      <a:gd name="T76" fmla="*/ 365 w 554"/>
                      <a:gd name="T77" fmla="*/ 113 h 358"/>
                      <a:gd name="T78" fmla="*/ 374 w 554"/>
                      <a:gd name="T79" fmla="*/ 135 h 358"/>
                      <a:gd name="T80" fmla="*/ 384 w 554"/>
                      <a:gd name="T81" fmla="*/ 157 h 358"/>
                      <a:gd name="T82" fmla="*/ 393 w 554"/>
                      <a:gd name="T83" fmla="*/ 180 h 358"/>
                      <a:gd name="T84" fmla="*/ 403 w 554"/>
                      <a:gd name="T85" fmla="*/ 202 h 358"/>
                      <a:gd name="T86" fmla="*/ 412 w 554"/>
                      <a:gd name="T87" fmla="*/ 223 h 358"/>
                      <a:gd name="T88" fmla="*/ 422 w 554"/>
                      <a:gd name="T89" fmla="*/ 244 h 358"/>
                      <a:gd name="T90" fmla="*/ 431 w 554"/>
                      <a:gd name="T91" fmla="*/ 263 h 358"/>
                      <a:gd name="T92" fmla="*/ 441 w 554"/>
                      <a:gd name="T93" fmla="*/ 280 h 358"/>
                      <a:gd name="T94" fmla="*/ 450 w 554"/>
                      <a:gd name="T95" fmla="*/ 295 h 358"/>
                      <a:gd name="T96" fmla="*/ 460 w 554"/>
                      <a:gd name="T97" fmla="*/ 308 h 358"/>
                      <a:gd name="T98" fmla="*/ 469 w 554"/>
                      <a:gd name="T99" fmla="*/ 319 h 358"/>
                      <a:gd name="T100" fmla="*/ 479 w 554"/>
                      <a:gd name="T101" fmla="*/ 327 h 358"/>
                      <a:gd name="T102" fmla="*/ 488 w 554"/>
                      <a:gd name="T103" fmla="*/ 333 h 358"/>
                      <a:gd name="T104" fmla="*/ 498 w 554"/>
                      <a:gd name="T105" fmla="*/ 337 h 358"/>
                      <a:gd name="T106" fmla="*/ 507 w 554"/>
                      <a:gd name="T107" fmla="*/ 340 h 358"/>
                      <a:gd name="T108" fmla="*/ 516 w 554"/>
                      <a:gd name="T109" fmla="*/ 342 h 358"/>
                      <a:gd name="T110" fmla="*/ 526 w 554"/>
                      <a:gd name="T111" fmla="*/ 343 h 358"/>
                      <a:gd name="T112" fmla="*/ 535 w 554"/>
                      <a:gd name="T113" fmla="*/ 346 h 358"/>
                      <a:gd name="T114" fmla="*/ 545 w 554"/>
                      <a:gd name="T115" fmla="*/ 350 h 358"/>
                      <a:gd name="T116" fmla="*/ 554 w 554"/>
                      <a:gd name="T117" fmla="*/ 358 h 3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554" h="358">
                        <a:moveTo>
                          <a:pt x="0" y="358"/>
                        </a:moveTo>
                        <a:lnTo>
                          <a:pt x="4" y="353"/>
                        </a:lnTo>
                        <a:lnTo>
                          <a:pt x="9" y="350"/>
                        </a:lnTo>
                        <a:lnTo>
                          <a:pt x="14" y="347"/>
                        </a:lnTo>
                        <a:lnTo>
                          <a:pt x="19" y="346"/>
                        </a:lnTo>
                        <a:lnTo>
                          <a:pt x="23" y="344"/>
                        </a:lnTo>
                        <a:lnTo>
                          <a:pt x="28" y="343"/>
                        </a:lnTo>
                        <a:lnTo>
                          <a:pt x="33" y="343"/>
                        </a:lnTo>
                        <a:lnTo>
                          <a:pt x="38" y="342"/>
                        </a:lnTo>
                        <a:lnTo>
                          <a:pt x="42" y="341"/>
                        </a:lnTo>
                        <a:lnTo>
                          <a:pt x="47" y="340"/>
                        </a:lnTo>
                        <a:lnTo>
                          <a:pt x="52" y="339"/>
                        </a:lnTo>
                        <a:lnTo>
                          <a:pt x="56" y="337"/>
                        </a:lnTo>
                        <a:lnTo>
                          <a:pt x="61" y="335"/>
                        </a:lnTo>
                        <a:lnTo>
                          <a:pt x="66" y="333"/>
                        </a:lnTo>
                        <a:lnTo>
                          <a:pt x="71" y="330"/>
                        </a:lnTo>
                        <a:lnTo>
                          <a:pt x="75" y="327"/>
                        </a:lnTo>
                        <a:lnTo>
                          <a:pt x="80" y="323"/>
                        </a:lnTo>
                        <a:lnTo>
                          <a:pt x="85" y="319"/>
                        </a:lnTo>
                        <a:lnTo>
                          <a:pt x="90" y="314"/>
                        </a:lnTo>
                        <a:lnTo>
                          <a:pt x="94" y="308"/>
                        </a:lnTo>
                        <a:lnTo>
                          <a:pt x="99" y="302"/>
                        </a:lnTo>
                        <a:lnTo>
                          <a:pt x="104" y="295"/>
                        </a:lnTo>
                        <a:lnTo>
                          <a:pt x="109" y="288"/>
                        </a:lnTo>
                        <a:lnTo>
                          <a:pt x="113" y="280"/>
                        </a:lnTo>
                        <a:lnTo>
                          <a:pt x="118" y="271"/>
                        </a:lnTo>
                        <a:lnTo>
                          <a:pt x="123" y="263"/>
                        </a:lnTo>
                        <a:lnTo>
                          <a:pt x="128" y="253"/>
                        </a:lnTo>
                        <a:lnTo>
                          <a:pt x="132" y="244"/>
                        </a:lnTo>
                        <a:lnTo>
                          <a:pt x="137" y="234"/>
                        </a:lnTo>
                        <a:lnTo>
                          <a:pt x="142" y="223"/>
                        </a:lnTo>
                        <a:lnTo>
                          <a:pt x="147" y="213"/>
                        </a:lnTo>
                        <a:lnTo>
                          <a:pt x="151" y="202"/>
                        </a:lnTo>
                        <a:lnTo>
                          <a:pt x="156" y="191"/>
                        </a:lnTo>
                        <a:lnTo>
                          <a:pt x="161" y="180"/>
                        </a:lnTo>
                        <a:lnTo>
                          <a:pt x="166" y="169"/>
                        </a:lnTo>
                        <a:lnTo>
                          <a:pt x="170" y="157"/>
                        </a:lnTo>
                        <a:lnTo>
                          <a:pt x="175" y="146"/>
                        </a:lnTo>
                        <a:lnTo>
                          <a:pt x="180" y="135"/>
                        </a:lnTo>
                        <a:lnTo>
                          <a:pt x="185" y="124"/>
                        </a:lnTo>
                        <a:lnTo>
                          <a:pt x="189" y="113"/>
                        </a:lnTo>
                        <a:lnTo>
                          <a:pt x="194" y="103"/>
                        </a:lnTo>
                        <a:lnTo>
                          <a:pt x="199" y="93"/>
                        </a:lnTo>
                        <a:lnTo>
                          <a:pt x="203" y="83"/>
                        </a:lnTo>
                        <a:lnTo>
                          <a:pt x="208" y="73"/>
                        </a:lnTo>
                        <a:lnTo>
                          <a:pt x="213" y="64"/>
                        </a:lnTo>
                        <a:lnTo>
                          <a:pt x="218" y="55"/>
                        </a:lnTo>
                        <a:lnTo>
                          <a:pt x="222" y="47"/>
                        </a:lnTo>
                        <a:lnTo>
                          <a:pt x="227" y="40"/>
                        </a:lnTo>
                        <a:lnTo>
                          <a:pt x="232" y="33"/>
                        </a:lnTo>
                        <a:lnTo>
                          <a:pt x="237" y="26"/>
                        </a:lnTo>
                        <a:lnTo>
                          <a:pt x="241" y="21"/>
                        </a:lnTo>
                        <a:lnTo>
                          <a:pt x="246" y="15"/>
                        </a:lnTo>
                        <a:lnTo>
                          <a:pt x="251" y="11"/>
                        </a:lnTo>
                        <a:lnTo>
                          <a:pt x="256" y="7"/>
                        </a:lnTo>
                        <a:lnTo>
                          <a:pt x="260" y="4"/>
                        </a:lnTo>
                        <a:lnTo>
                          <a:pt x="265" y="2"/>
                        </a:lnTo>
                        <a:lnTo>
                          <a:pt x="270" y="1"/>
                        </a:lnTo>
                        <a:lnTo>
                          <a:pt x="275" y="0"/>
                        </a:lnTo>
                        <a:lnTo>
                          <a:pt x="279" y="0"/>
                        </a:lnTo>
                        <a:lnTo>
                          <a:pt x="284" y="1"/>
                        </a:lnTo>
                        <a:lnTo>
                          <a:pt x="289" y="2"/>
                        </a:lnTo>
                        <a:lnTo>
                          <a:pt x="294" y="4"/>
                        </a:lnTo>
                        <a:lnTo>
                          <a:pt x="298" y="7"/>
                        </a:lnTo>
                        <a:lnTo>
                          <a:pt x="303" y="11"/>
                        </a:lnTo>
                        <a:lnTo>
                          <a:pt x="308" y="15"/>
                        </a:lnTo>
                        <a:lnTo>
                          <a:pt x="313" y="21"/>
                        </a:lnTo>
                        <a:lnTo>
                          <a:pt x="317" y="26"/>
                        </a:lnTo>
                        <a:lnTo>
                          <a:pt x="322" y="33"/>
                        </a:lnTo>
                        <a:lnTo>
                          <a:pt x="327" y="40"/>
                        </a:lnTo>
                        <a:lnTo>
                          <a:pt x="332" y="47"/>
                        </a:lnTo>
                        <a:lnTo>
                          <a:pt x="336" y="55"/>
                        </a:lnTo>
                        <a:lnTo>
                          <a:pt x="341" y="64"/>
                        </a:lnTo>
                        <a:lnTo>
                          <a:pt x="346" y="73"/>
                        </a:lnTo>
                        <a:lnTo>
                          <a:pt x="351" y="83"/>
                        </a:lnTo>
                        <a:lnTo>
                          <a:pt x="355" y="93"/>
                        </a:lnTo>
                        <a:lnTo>
                          <a:pt x="360" y="103"/>
                        </a:lnTo>
                        <a:lnTo>
                          <a:pt x="365" y="113"/>
                        </a:lnTo>
                        <a:lnTo>
                          <a:pt x="369" y="124"/>
                        </a:lnTo>
                        <a:lnTo>
                          <a:pt x="374" y="135"/>
                        </a:lnTo>
                        <a:lnTo>
                          <a:pt x="379" y="146"/>
                        </a:lnTo>
                        <a:lnTo>
                          <a:pt x="384" y="157"/>
                        </a:lnTo>
                        <a:lnTo>
                          <a:pt x="388" y="169"/>
                        </a:lnTo>
                        <a:lnTo>
                          <a:pt x="393" y="180"/>
                        </a:lnTo>
                        <a:lnTo>
                          <a:pt x="398" y="191"/>
                        </a:lnTo>
                        <a:lnTo>
                          <a:pt x="403" y="202"/>
                        </a:lnTo>
                        <a:lnTo>
                          <a:pt x="407" y="213"/>
                        </a:lnTo>
                        <a:lnTo>
                          <a:pt x="412" y="223"/>
                        </a:lnTo>
                        <a:lnTo>
                          <a:pt x="417" y="234"/>
                        </a:lnTo>
                        <a:lnTo>
                          <a:pt x="422" y="244"/>
                        </a:lnTo>
                        <a:lnTo>
                          <a:pt x="426" y="253"/>
                        </a:lnTo>
                        <a:lnTo>
                          <a:pt x="431" y="263"/>
                        </a:lnTo>
                        <a:lnTo>
                          <a:pt x="436" y="271"/>
                        </a:lnTo>
                        <a:lnTo>
                          <a:pt x="441" y="280"/>
                        </a:lnTo>
                        <a:lnTo>
                          <a:pt x="445" y="288"/>
                        </a:lnTo>
                        <a:lnTo>
                          <a:pt x="450" y="295"/>
                        </a:lnTo>
                        <a:lnTo>
                          <a:pt x="455" y="302"/>
                        </a:lnTo>
                        <a:lnTo>
                          <a:pt x="460" y="308"/>
                        </a:lnTo>
                        <a:lnTo>
                          <a:pt x="464" y="314"/>
                        </a:lnTo>
                        <a:lnTo>
                          <a:pt x="469" y="319"/>
                        </a:lnTo>
                        <a:lnTo>
                          <a:pt x="474" y="323"/>
                        </a:lnTo>
                        <a:lnTo>
                          <a:pt x="479" y="327"/>
                        </a:lnTo>
                        <a:lnTo>
                          <a:pt x="483" y="330"/>
                        </a:lnTo>
                        <a:lnTo>
                          <a:pt x="488" y="333"/>
                        </a:lnTo>
                        <a:lnTo>
                          <a:pt x="493" y="335"/>
                        </a:lnTo>
                        <a:lnTo>
                          <a:pt x="498" y="337"/>
                        </a:lnTo>
                        <a:lnTo>
                          <a:pt x="502" y="339"/>
                        </a:lnTo>
                        <a:lnTo>
                          <a:pt x="507" y="340"/>
                        </a:lnTo>
                        <a:lnTo>
                          <a:pt x="512" y="341"/>
                        </a:lnTo>
                        <a:lnTo>
                          <a:pt x="516" y="342"/>
                        </a:lnTo>
                        <a:lnTo>
                          <a:pt x="521" y="343"/>
                        </a:lnTo>
                        <a:lnTo>
                          <a:pt x="526" y="343"/>
                        </a:lnTo>
                        <a:lnTo>
                          <a:pt x="531" y="344"/>
                        </a:lnTo>
                        <a:lnTo>
                          <a:pt x="535" y="346"/>
                        </a:lnTo>
                        <a:lnTo>
                          <a:pt x="540" y="347"/>
                        </a:lnTo>
                        <a:lnTo>
                          <a:pt x="545" y="350"/>
                        </a:lnTo>
                        <a:lnTo>
                          <a:pt x="550" y="353"/>
                        </a:lnTo>
                        <a:lnTo>
                          <a:pt x="554" y="358"/>
                        </a:lnTo>
                      </a:path>
                    </a:pathLst>
                  </a:custGeom>
                  <a:noFill/>
                  <a:ln w="15875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0" name="Group 11"/>
                <p:cNvGrpSpPr>
                  <a:grpSpLocks/>
                </p:cNvGrpSpPr>
                <p:nvPr/>
              </p:nvGrpSpPr>
              <p:grpSpPr bwMode="auto">
                <a:xfrm>
                  <a:off x="519" y="2026"/>
                  <a:ext cx="1719" cy="987"/>
                  <a:chOff x="519" y="2026"/>
                  <a:chExt cx="1719" cy="987"/>
                </a:xfrm>
              </p:grpSpPr>
              <p:grpSp>
                <p:nvGrpSpPr>
                  <p:cNvPr id="11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19" y="2888"/>
                    <a:ext cx="1719" cy="125"/>
                    <a:chOff x="657" y="3126"/>
                    <a:chExt cx="4355" cy="350"/>
                  </a:xfrm>
                </p:grpSpPr>
                <p:pic>
                  <p:nvPicPr>
                    <p:cNvPr id="120" name="Picture 1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241" y="312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1" name="Picture 1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242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2" name="Picture 1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155" y="312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3" name="Picture 1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156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4" name="Picture 1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513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5" name="Picture 1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785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6" name="Picture 1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57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27" name="Picture 2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929" y="330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grpSp>
                <p:nvGrpSpPr>
                  <p:cNvPr id="12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1110" y="2026"/>
                    <a:ext cx="519" cy="986"/>
                    <a:chOff x="2154" y="709"/>
                    <a:chExt cx="1316" cy="2766"/>
                  </a:xfrm>
                </p:grpSpPr>
                <p:pic>
                  <p:nvPicPr>
                    <p:cNvPr id="50" name="Picture 2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8" y="89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1" name="Picture 2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8" y="105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2" name="Picture 2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122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3" name="Picture 2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137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4" name="Picture 2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155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5" name="Picture 2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8" y="187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6" name="Picture 2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172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7" name="Picture 2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203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8" name="Picture 3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221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9" name="Picture 3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240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0" name="Picture 3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276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1" name="Picture 3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258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2" name="Picture 3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2945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3" name="Picture 3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312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4" name="Picture 3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9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5" name="Picture 3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1" y="135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6" name="Picture 3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1" y="105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7" name="Picture 3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1" y="120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8" name="Picture 4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152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9" name="Picture 4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1" y="205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0" name="Picture 4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187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1" name="Picture 4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223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2" name="Picture 4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2415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3" name="Picture 4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259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4" name="Picture 4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296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5" name="Picture 4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277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6" name="Picture 4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314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7" name="Picture 4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2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8" name="Picture 5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1" y="168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79" name="Picture 5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5" y="135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0" name="Picture 5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5" y="105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1" name="Picture 5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5" y="120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2" name="Picture 5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152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3" name="Picture 5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5" y="205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4" name="Picture 5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186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5" name="Picture 5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223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6" name="Picture 5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241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7" name="Picture 5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259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8" name="Picture 6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295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9" name="Picture 6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277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0" name="Picture 6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314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1" name="Picture 6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330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2" name="Picture 6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5" y="168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3" name="Picture 6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698" y="70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4" name="Picture 6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71" y="89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5" name="Picture 6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426" y="89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6" name="Picture 6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2" y="171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7" name="Picture 6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138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8" name="Picture 7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188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9" name="Picture 7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2" y="241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0" name="Picture 7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223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1" name="Picture 7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259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2" name="Picture 7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277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3" name="Picture 7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295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4" name="Picture 7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5" name="Picture 7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314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6" name="Picture 7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3" y="156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7" name="Picture 7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42" y="205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8" name="Picture 8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137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09" name="Picture 8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186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0" name="Picture 8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4" y="239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1" name="Picture 8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221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2" name="Picture 8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257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3" name="Picture 8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275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4" name="Picture 8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294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5" name="Picture 8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330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6" name="Picture 8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312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7" name="Picture 8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5" y="155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8" name="Picture 9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4" y="203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19" name="Picture 9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154" y="1702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grpSp>
                <p:nvGrpSpPr>
                  <p:cNvPr id="13" name="Group 92"/>
                  <p:cNvGrpSpPr>
                    <a:grpSpLocks/>
                  </p:cNvGrpSpPr>
                  <p:nvPr/>
                </p:nvGrpSpPr>
                <p:grpSpPr bwMode="auto">
                  <a:xfrm>
                    <a:off x="805" y="2446"/>
                    <a:ext cx="1129" cy="567"/>
                    <a:chOff x="1383" y="1887"/>
                    <a:chExt cx="2859" cy="1591"/>
                  </a:xfrm>
                </p:grpSpPr>
                <p:pic>
                  <p:nvPicPr>
                    <p:cNvPr id="14" name="Picture 9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11" y="2945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5" name="Picture 9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4" y="206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6" name="Picture 9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5" y="223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7" name="Picture 9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4" y="276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8" name="Picture 9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5" y="258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19" name="Picture 9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5" y="2945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0" name="Picture 9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5" y="312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1" name="Picture 10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5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2" name="Picture 10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4" y="188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3" name="Picture 10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14" y="240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4" name="Picture 10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2" y="206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5" name="Picture 10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3" y="223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6" name="Picture 10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2" y="276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7" name="Picture 10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3" y="258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8" name="Picture 10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3" y="2945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9" name="Picture 10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3" y="312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0" name="Picture 10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3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1" name="Picture 11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2" y="188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2" name="Picture 11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882" y="2400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3" name="Picture 11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7" y="2764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4" name="Picture 11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8" y="258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5" name="Picture 11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8" y="294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6" name="Picture 11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8" y="312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7" name="Picture 11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8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8" name="Picture 11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11" y="2763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39" name="Picture 11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12" y="258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0" name="Picture 119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12" y="312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1" name="Picture 120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12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2" name="Picture 121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014" y="3129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3" name="Picture 122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015" y="294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4" name="Picture 123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015" y="3311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5" name="Picture 124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383" y="3126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6" name="Picture 125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384" y="2945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7" name="Picture 126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384" y="3308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8" name="Picture 127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55" y="238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49" name="Picture 128" descr="AN01240_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7" y="2387"/>
                      <a:ext cx="227" cy="16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</p:grpSp>
          </p:grpSp>
          <p:sp>
            <p:nvSpPr>
              <p:cNvPr id="8" name="Line 129"/>
              <p:cNvSpPr>
                <a:spLocks noChangeShapeType="1"/>
              </p:cNvSpPr>
              <p:nvPr/>
            </p:nvSpPr>
            <p:spPr bwMode="auto">
              <a:xfrm>
                <a:off x="975" y="2069"/>
                <a:ext cx="0" cy="953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6" name="Text Box 130"/>
            <p:cNvSpPr txBox="1">
              <a:spLocks noChangeArrowheads="1"/>
            </p:cNvSpPr>
            <p:nvPr/>
          </p:nvSpPr>
          <p:spPr bwMode="auto">
            <a:xfrm>
              <a:off x="874361" y="5222409"/>
              <a:ext cx="137441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" altLang="es-AR" sz="2000" b="1" dirty="0" smtClean="0">
                  <a:solidFill>
                    <a:schemeClr val="tx2"/>
                  </a:solidFill>
                </a:rPr>
                <a:t>20,0 </a:t>
              </a:r>
              <a:r>
                <a:rPr lang="es-ES" altLang="es-AR" sz="2000" b="1" dirty="0">
                  <a:solidFill>
                    <a:schemeClr val="tx2"/>
                  </a:solidFill>
                </a:rPr>
                <a:t>Kg. </a:t>
              </a:r>
              <a:r>
                <a:rPr lang="es-ES" altLang="es-AR" sz="2000" b="1" dirty="0" smtClean="0">
                  <a:solidFill>
                    <a:schemeClr val="tx2"/>
                  </a:solidFill>
                </a:rPr>
                <a:t>PV</a:t>
              </a:r>
              <a:endParaRPr lang="es-ES" altLang="es-AR" sz="2000" b="1" dirty="0">
                <a:solidFill>
                  <a:schemeClr val="tx2"/>
                </a:solidFill>
              </a:endParaRPr>
            </a:p>
          </p:txBody>
        </p:sp>
        <p:sp>
          <p:nvSpPr>
            <p:cNvPr id="398" name="Freeform 10"/>
            <p:cNvSpPr>
              <a:spLocks/>
            </p:cNvSpPr>
            <p:nvPr/>
          </p:nvSpPr>
          <p:spPr bwMode="auto">
            <a:xfrm>
              <a:off x="153237" y="3547652"/>
              <a:ext cx="2800025" cy="1501062"/>
            </a:xfrm>
            <a:custGeom>
              <a:avLst/>
              <a:gdLst>
                <a:gd name="T0" fmla="*/ 4 w 554"/>
                <a:gd name="T1" fmla="*/ 353 h 358"/>
                <a:gd name="T2" fmla="*/ 14 w 554"/>
                <a:gd name="T3" fmla="*/ 347 h 358"/>
                <a:gd name="T4" fmla="*/ 23 w 554"/>
                <a:gd name="T5" fmla="*/ 344 h 358"/>
                <a:gd name="T6" fmla="*/ 33 w 554"/>
                <a:gd name="T7" fmla="*/ 343 h 358"/>
                <a:gd name="T8" fmla="*/ 42 w 554"/>
                <a:gd name="T9" fmla="*/ 341 h 358"/>
                <a:gd name="T10" fmla="*/ 52 w 554"/>
                <a:gd name="T11" fmla="*/ 339 h 358"/>
                <a:gd name="T12" fmla="*/ 61 w 554"/>
                <a:gd name="T13" fmla="*/ 335 h 358"/>
                <a:gd name="T14" fmla="*/ 71 w 554"/>
                <a:gd name="T15" fmla="*/ 330 h 358"/>
                <a:gd name="T16" fmla="*/ 80 w 554"/>
                <a:gd name="T17" fmla="*/ 323 h 358"/>
                <a:gd name="T18" fmla="*/ 90 w 554"/>
                <a:gd name="T19" fmla="*/ 314 h 358"/>
                <a:gd name="T20" fmla="*/ 99 w 554"/>
                <a:gd name="T21" fmla="*/ 302 h 358"/>
                <a:gd name="T22" fmla="*/ 109 w 554"/>
                <a:gd name="T23" fmla="*/ 288 h 358"/>
                <a:gd name="T24" fmla="*/ 118 w 554"/>
                <a:gd name="T25" fmla="*/ 271 h 358"/>
                <a:gd name="T26" fmla="*/ 128 w 554"/>
                <a:gd name="T27" fmla="*/ 253 h 358"/>
                <a:gd name="T28" fmla="*/ 137 w 554"/>
                <a:gd name="T29" fmla="*/ 234 h 358"/>
                <a:gd name="T30" fmla="*/ 147 w 554"/>
                <a:gd name="T31" fmla="*/ 213 h 358"/>
                <a:gd name="T32" fmla="*/ 156 w 554"/>
                <a:gd name="T33" fmla="*/ 191 h 358"/>
                <a:gd name="T34" fmla="*/ 166 w 554"/>
                <a:gd name="T35" fmla="*/ 169 h 358"/>
                <a:gd name="T36" fmla="*/ 175 w 554"/>
                <a:gd name="T37" fmla="*/ 146 h 358"/>
                <a:gd name="T38" fmla="*/ 185 w 554"/>
                <a:gd name="T39" fmla="*/ 124 h 358"/>
                <a:gd name="T40" fmla="*/ 194 w 554"/>
                <a:gd name="T41" fmla="*/ 103 h 358"/>
                <a:gd name="T42" fmla="*/ 203 w 554"/>
                <a:gd name="T43" fmla="*/ 83 h 358"/>
                <a:gd name="T44" fmla="*/ 213 w 554"/>
                <a:gd name="T45" fmla="*/ 64 h 358"/>
                <a:gd name="T46" fmla="*/ 222 w 554"/>
                <a:gd name="T47" fmla="*/ 47 h 358"/>
                <a:gd name="T48" fmla="*/ 232 w 554"/>
                <a:gd name="T49" fmla="*/ 33 h 358"/>
                <a:gd name="T50" fmla="*/ 241 w 554"/>
                <a:gd name="T51" fmla="*/ 21 h 358"/>
                <a:gd name="T52" fmla="*/ 251 w 554"/>
                <a:gd name="T53" fmla="*/ 11 h 358"/>
                <a:gd name="T54" fmla="*/ 260 w 554"/>
                <a:gd name="T55" fmla="*/ 4 h 358"/>
                <a:gd name="T56" fmla="*/ 270 w 554"/>
                <a:gd name="T57" fmla="*/ 1 h 358"/>
                <a:gd name="T58" fmla="*/ 279 w 554"/>
                <a:gd name="T59" fmla="*/ 0 h 358"/>
                <a:gd name="T60" fmla="*/ 289 w 554"/>
                <a:gd name="T61" fmla="*/ 2 h 358"/>
                <a:gd name="T62" fmla="*/ 298 w 554"/>
                <a:gd name="T63" fmla="*/ 7 h 358"/>
                <a:gd name="T64" fmla="*/ 308 w 554"/>
                <a:gd name="T65" fmla="*/ 15 h 358"/>
                <a:gd name="T66" fmla="*/ 317 w 554"/>
                <a:gd name="T67" fmla="*/ 26 h 358"/>
                <a:gd name="T68" fmla="*/ 327 w 554"/>
                <a:gd name="T69" fmla="*/ 40 h 358"/>
                <a:gd name="T70" fmla="*/ 336 w 554"/>
                <a:gd name="T71" fmla="*/ 55 h 358"/>
                <a:gd name="T72" fmla="*/ 346 w 554"/>
                <a:gd name="T73" fmla="*/ 73 h 358"/>
                <a:gd name="T74" fmla="*/ 355 w 554"/>
                <a:gd name="T75" fmla="*/ 93 h 358"/>
                <a:gd name="T76" fmla="*/ 365 w 554"/>
                <a:gd name="T77" fmla="*/ 113 h 358"/>
                <a:gd name="T78" fmla="*/ 374 w 554"/>
                <a:gd name="T79" fmla="*/ 135 h 358"/>
                <a:gd name="T80" fmla="*/ 384 w 554"/>
                <a:gd name="T81" fmla="*/ 157 h 358"/>
                <a:gd name="T82" fmla="*/ 393 w 554"/>
                <a:gd name="T83" fmla="*/ 180 h 358"/>
                <a:gd name="T84" fmla="*/ 403 w 554"/>
                <a:gd name="T85" fmla="*/ 202 h 358"/>
                <a:gd name="T86" fmla="*/ 412 w 554"/>
                <a:gd name="T87" fmla="*/ 223 h 358"/>
                <a:gd name="T88" fmla="*/ 422 w 554"/>
                <a:gd name="T89" fmla="*/ 244 h 358"/>
                <a:gd name="T90" fmla="*/ 431 w 554"/>
                <a:gd name="T91" fmla="*/ 263 h 358"/>
                <a:gd name="T92" fmla="*/ 441 w 554"/>
                <a:gd name="T93" fmla="*/ 280 h 358"/>
                <a:gd name="T94" fmla="*/ 450 w 554"/>
                <a:gd name="T95" fmla="*/ 295 h 358"/>
                <a:gd name="T96" fmla="*/ 460 w 554"/>
                <a:gd name="T97" fmla="*/ 308 h 358"/>
                <a:gd name="T98" fmla="*/ 469 w 554"/>
                <a:gd name="T99" fmla="*/ 319 h 358"/>
                <a:gd name="T100" fmla="*/ 479 w 554"/>
                <a:gd name="T101" fmla="*/ 327 h 358"/>
                <a:gd name="T102" fmla="*/ 488 w 554"/>
                <a:gd name="T103" fmla="*/ 333 h 358"/>
                <a:gd name="T104" fmla="*/ 498 w 554"/>
                <a:gd name="T105" fmla="*/ 337 h 358"/>
                <a:gd name="T106" fmla="*/ 507 w 554"/>
                <a:gd name="T107" fmla="*/ 340 h 358"/>
                <a:gd name="T108" fmla="*/ 516 w 554"/>
                <a:gd name="T109" fmla="*/ 342 h 358"/>
                <a:gd name="T110" fmla="*/ 526 w 554"/>
                <a:gd name="T111" fmla="*/ 343 h 358"/>
                <a:gd name="T112" fmla="*/ 535 w 554"/>
                <a:gd name="T113" fmla="*/ 346 h 358"/>
                <a:gd name="T114" fmla="*/ 545 w 554"/>
                <a:gd name="T115" fmla="*/ 350 h 358"/>
                <a:gd name="T116" fmla="*/ 554 w 554"/>
                <a:gd name="T117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4" h="358">
                  <a:moveTo>
                    <a:pt x="0" y="358"/>
                  </a:moveTo>
                  <a:lnTo>
                    <a:pt x="4" y="353"/>
                  </a:lnTo>
                  <a:lnTo>
                    <a:pt x="9" y="350"/>
                  </a:lnTo>
                  <a:lnTo>
                    <a:pt x="14" y="347"/>
                  </a:lnTo>
                  <a:lnTo>
                    <a:pt x="19" y="346"/>
                  </a:lnTo>
                  <a:lnTo>
                    <a:pt x="23" y="344"/>
                  </a:lnTo>
                  <a:lnTo>
                    <a:pt x="28" y="343"/>
                  </a:lnTo>
                  <a:lnTo>
                    <a:pt x="33" y="343"/>
                  </a:lnTo>
                  <a:lnTo>
                    <a:pt x="38" y="342"/>
                  </a:lnTo>
                  <a:lnTo>
                    <a:pt x="42" y="341"/>
                  </a:lnTo>
                  <a:lnTo>
                    <a:pt x="47" y="340"/>
                  </a:lnTo>
                  <a:lnTo>
                    <a:pt x="52" y="339"/>
                  </a:lnTo>
                  <a:lnTo>
                    <a:pt x="56" y="337"/>
                  </a:lnTo>
                  <a:lnTo>
                    <a:pt x="61" y="335"/>
                  </a:lnTo>
                  <a:lnTo>
                    <a:pt x="66" y="333"/>
                  </a:lnTo>
                  <a:lnTo>
                    <a:pt x="71" y="330"/>
                  </a:lnTo>
                  <a:lnTo>
                    <a:pt x="75" y="327"/>
                  </a:lnTo>
                  <a:lnTo>
                    <a:pt x="80" y="323"/>
                  </a:lnTo>
                  <a:lnTo>
                    <a:pt x="85" y="319"/>
                  </a:lnTo>
                  <a:lnTo>
                    <a:pt x="90" y="314"/>
                  </a:lnTo>
                  <a:lnTo>
                    <a:pt x="94" y="308"/>
                  </a:lnTo>
                  <a:lnTo>
                    <a:pt x="99" y="302"/>
                  </a:lnTo>
                  <a:lnTo>
                    <a:pt x="104" y="295"/>
                  </a:lnTo>
                  <a:lnTo>
                    <a:pt x="109" y="288"/>
                  </a:lnTo>
                  <a:lnTo>
                    <a:pt x="113" y="280"/>
                  </a:lnTo>
                  <a:lnTo>
                    <a:pt x="118" y="271"/>
                  </a:lnTo>
                  <a:lnTo>
                    <a:pt x="123" y="263"/>
                  </a:lnTo>
                  <a:lnTo>
                    <a:pt x="128" y="253"/>
                  </a:lnTo>
                  <a:lnTo>
                    <a:pt x="132" y="244"/>
                  </a:lnTo>
                  <a:lnTo>
                    <a:pt x="137" y="234"/>
                  </a:lnTo>
                  <a:lnTo>
                    <a:pt x="142" y="223"/>
                  </a:lnTo>
                  <a:lnTo>
                    <a:pt x="147" y="213"/>
                  </a:lnTo>
                  <a:lnTo>
                    <a:pt x="151" y="202"/>
                  </a:lnTo>
                  <a:lnTo>
                    <a:pt x="156" y="191"/>
                  </a:lnTo>
                  <a:lnTo>
                    <a:pt x="161" y="180"/>
                  </a:lnTo>
                  <a:lnTo>
                    <a:pt x="166" y="169"/>
                  </a:lnTo>
                  <a:lnTo>
                    <a:pt x="170" y="157"/>
                  </a:lnTo>
                  <a:lnTo>
                    <a:pt x="175" y="146"/>
                  </a:lnTo>
                  <a:lnTo>
                    <a:pt x="180" y="135"/>
                  </a:lnTo>
                  <a:lnTo>
                    <a:pt x="185" y="124"/>
                  </a:lnTo>
                  <a:lnTo>
                    <a:pt x="189" y="113"/>
                  </a:lnTo>
                  <a:lnTo>
                    <a:pt x="194" y="103"/>
                  </a:lnTo>
                  <a:lnTo>
                    <a:pt x="199" y="93"/>
                  </a:lnTo>
                  <a:lnTo>
                    <a:pt x="203" y="83"/>
                  </a:lnTo>
                  <a:lnTo>
                    <a:pt x="208" y="73"/>
                  </a:lnTo>
                  <a:lnTo>
                    <a:pt x="213" y="64"/>
                  </a:lnTo>
                  <a:lnTo>
                    <a:pt x="218" y="55"/>
                  </a:lnTo>
                  <a:lnTo>
                    <a:pt x="222" y="47"/>
                  </a:lnTo>
                  <a:lnTo>
                    <a:pt x="227" y="40"/>
                  </a:lnTo>
                  <a:lnTo>
                    <a:pt x="232" y="33"/>
                  </a:lnTo>
                  <a:lnTo>
                    <a:pt x="237" y="26"/>
                  </a:lnTo>
                  <a:lnTo>
                    <a:pt x="241" y="21"/>
                  </a:lnTo>
                  <a:lnTo>
                    <a:pt x="246" y="15"/>
                  </a:lnTo>
                  <a:lnTo>
                    <a:pt x="251" y="11"/>
                  </a:lnTo>
                  <a:lnTo>
                    <a:pt x="256" y="7"/>
                  </a:lnTo>
                  <a:lnTo>
                    <a:pt x="260" y="4"/>
                  </a:lnTo>
                  <a:lnTo>
                    <a:pt x="265" y="2"/>
                  </a:lnTo>
                  <a:lnTo>
                    <a:pt x="270" y="1"/>
                  </a:lnTo>
                  <a:lnTo>
                    <a:pt x="275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9" y="2"/>
                  </a:lnTo>
                  <a:lnTo>
                    <a:pt x="294" y="4"/>
                  </a:lnTo>
                  <a:lnTo>
                    <a:pt x="298" y="7"/>
                  </a:lnTo>
                  <a:lnTo>
                    <a:pt x="303" y="11"/>
                  </a:lnTo>
                  <a:lnTo>
                    <a:pt x="308" y="15"/>
                  </a:lnTo>
                  <a:lnTo>
                    <a:pt x="313" y="21"/>
                  </a:lnTo>
                  <a:lnTo>
                    <a:pt x="317" y="26"/>
                  </a:lnTo>
                  <a:lnTo>
                    <a:pt x="322" y="33"/>
                  </a:lnTo>
                  <a:lnTo>
                    <a:pt x="327" y="40"/>
                  </a:lnTo>
                  <a:lnTo>
                    <a:pt x="332" y="47"/>
                  </a:lnTo>
                  <a:lnTo>
                    <a:pt x="336" y="55"/>
                  </a:lnTo>
                  <a:lnTo>
                    <a:pt x="341" y="64"/>
                  </a:lnTo>
                  <a:lnTo>
                    <a:pt x="346" y="73"/>
                  </a:lnTo>
                  <a:lnTo>
                    <a:pt x="351" y="83"/>
                  </a:lnTo>
                  <a:lnTo>
                    <a:pt x="355" y="93"/>
                  </a:lnTo>
                  <a:lnTo>
                    <a:pt x="360" y="103"/>
                  </a:lnTo>
                  <a:lnTo>
                    <a:pt x="365" y="113"/>
                  </a:lnTo>
                  <a:lnTo>
                    <a:pt x="369" y="124"/>
                  </a:lnTo>
                  <a:lnTo>
                    <a:pt x="374" y="135"/>
                  </a:lnTo>
                  <a:lnTo>
                    <a:pt x="379" y="146"/>
                  </a:lnTo>
                  <a:lnTo>
                    <a:pt x="384" y="157"/>
                  </a:lnTo>
                  <a:lnTo>
                    <a:pt x="388" y="169"/>
                  </a:lnTo>
                  <a:lnTo>
                    <a:pt x="393" y="180"/>
                  </a:lnTo>
                  <a:lnTo>
                    <a:pt x="398" y="191"/>
                  </a:lnTo>
                  <a:lnTo>
                    <a:pt x="403" y="202"/>
                  </a:lnTo>
                  <a:lnTo>
                    <a:pt x="407" y="213"/>
                  </a:lnTo>
                  <a:lnTo>
                    <a:pt x="412" y="223"/>
                  </a:lnTo>
                  <a:lnTo>
                    <a:pt x="417" y="234"/>
                  </a:lnTo>
                  <a:lnTo>
                    <a:pt x="422" y="244"/>
                  </a:lnTo>
                  <a:lnTo>
                    <a:pt x="426" y="253"/>
                  </a:lnTo>
                  <a:lnTo>
                    <a:pt x="431" y="263"/>
                  </a:lnTo>
                  <a:lnTo>
                    <a:pt x="436" y="271"/>
                  </a:lnTo>
                  <a:lnTo>
                    <a:pt x="441" y="280"/>
                  </a:lnTo>
                  <a:lnTo>
                    <a:pt x="445" y="288"/>
                  </a:lnTo>
                  <a:lnTo>
                    <a:pt x="450" y="295"/>
                  </a:lnTo>
                  <a:lnTo>
                    <a:pt x="455" y="302"/>
                  </a:lnTo>
                  <a:lnTo>
                    <a:pt x="460" y="308"/>
                  </a:lnTo>
                  <a:lnTo>
                    <a:pt x="464" y="314"/>
                  </a:lnTo>
                  <a:lnTo>
                    <a:pt x="469" y="319"/>
                  </a:lnTo>
                  <a:lnTo>
                    <a:pt x="474" y="323"/>
                  </a:lnTo>
                  <a:lnTo>
                    <a:pt x="479" y="327"/>
                  </a:lnTo>
                  <a:lnTo>
                    <a:pt x="483" y="330"/>
                  </a:lnTo>
                  <a:lnTo>
                    <a:pt x="488" y="333"/>
                  </a:lnTo>
                  <a:lnTo>
                    <a:pt x="493" y="335"/>
                  </a:lnTo>
                  <a:lnTo>
                    <a:pt x="498" y="337"/>
                  </a:lnTo>
                  <a:lnTo>
                    <a:pt x="502" y="339"/>
                  </a:lnTo>
                  <a:lnTo>
                    <a:pt x="507" y="340"/>
                  </a:lnTo>
                  <a:lnTo>
                    <a:pt x="512" y="341"/>
                  </a:lnTo>
                  <a:lnTo>
                    <a:pt x="516" y="342"/>
                  </a:lnTo>
                  <a:lnTo>
                    <a:pt x="521" y="343"/>
                  </a:lnTo>
                  <a:lnTo>
                    <a:pt x="526" y="343"/>
                  </a:lnTo>
                  <a:lnTo>
                    <a:pt x="531" y="344"/>
                  </a:lnTo>
                  <a:lnTo>
                    <a:pt x="535" y="346"/>
                  </a:lnTo>
                  <a:lnTo>
                    <a:pt x="540" y="347"/>
                  </a:lnTo>
                  <a:lnTo>
                    <a:pt x="545" y="350"/>
                  </a:lnTo>
                  <a:lnTo>
                    <a:pt x="550" y="353"/>
                  </a:lnTo>
                  <a:lnTo>
                    <a:pt x="554" y="358"/>
                  </a:lnTo>
                </a:path>
              </a:pathLst>
            </a:custGeom>
            <a:noFill/>
            <a:ln w="508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99" name="Freeform 10"/>
            <p:cNvSpPr>
              <a:spLocks/>
            </p:cNvSpPr>
            <p:nvPr/>
          </p:nvSpPr>
          <p:spPr bwMode="auto">
            <a:xfrm>
              <a:off x="6322120" y="3440106"/>
              <a:ext cx="2800025" cy="1501062"/>
            </a:xfrm>
            <a:custGeom>
              <a:avLst/>
              <a:gdLst>
                <a:gd name="T0" fmla="*/ 4 w 554"/>
                <a:gd name="T1" fmla="*/ 353 h 358"/>
                <a:gd name="T2" fmla="*/ 14 w 554"/>
                <a:gd name="T3" fmla="*/ 347 h 358"/>
                <a:gd name="T4" fmla="*/ 23 w 554"/>
                <a:gd name="T5" fmla="*/ 344 h 358"/>
                <a:gd name="T6" fmla="*/ 33 w 554"/>
                <a:gd name="T7" fmla="*/ 343 h 358"/>
                <a:gd name="T8" fmla="*/ 42 w 554"/>
                <a:gd name="T9" fmla="*/ 341 h 358"/>
                <a:gd name="T10" fmla="*/ 52 w 554"/>
                <a:gd name="T11" fmla="*/ 339 h 358"/>
                <a:gd name="T12" fmla="*/ 61 w 554"/>
                <a:gd name="T13" fmla="*/ 335 h 358"/>
                <a:gd name="T14" fmla="*/ 71 w 554"/>
                <a:gd name="T15" fmla="*/ 330 h 358"/>
                <a:gd name="T16" fmla="*/ 80 w 554"/>
                <a:gd name="T17" fmla="*/ 323 h 358"/>
                <a:gd name="T18" fmla="*/ 90 w 554"/>
                <a:gd name="T19" fmla="*/ 314 h 358"/>
                <a:gd name="T20" fmla="*/ 99 w 554"/>
                <a:gd name="T21" fmla="*/ 302 h 358"/>
                <a:gd name="T22" fmla="*/ 109 w 554"/>
                <a:gd name="T23" fmla="*/ 288 h 358"/>
                <a:gd name="T24" fmla="*/ 118 w 554"/>
                <a:gd name="T25" fmla="*/ 271 h 358"/>
                <a:gd name="T26" fmla="*/ 128 w 554"/>
                <a:gd name="T27" fmla="*/ 253 h 358"/>
                <a:gd name="T28" fmla="*/ 137 w 554"/>
                <a:gd name="T29" fmla="*/ 234 h 358"/>
                <a:gd name="T30" fmla="*/ 147 w 554"/>
                <a:gd name="T31" fmla="*/ 213 h 358"/>
                <a:gd name="T32" fmla="*/ 156 w 554"/>
                <a:gd name="T33" fmla="*/ 191 h 358"/>
                <a:gd name="T34" fmla="*/ 166 w 554"/>
                <a:gd name="T35" fmla="*/ 169 h 358"/>
                <a:gd name="T36" fmla="*/ 175 w 554"/>
                <a:gd name="T37" fmla="*/ 146 h 358"/>
                <a:gd name="T38" fmla="*/ 185 w 554"/>
                <a:gd name="T39" fmla="*/ 124 h 358"/>
                <a:gd name="T40" fmla="*/ 194 w 554"/>
                <a:gd name="T41" fmla="*/ 103 h 358"/>
                <a:gd name="T42" fmla="*/ 203 w 554"/>
                <a:gd name="T43" fmla="*/ 83 h 358"/>
                <a:gd name="T44" fmla="*/ 213 w 554"/>
                <a:gd name="T45" fmla="*/ 64 h 358"/>
                <a:gd name="T46" fmla="*/ 222 w 554"/>
                <a:gd name="T47" fmla="*/ 47 h 358"/>
                <a:gd name="T48" fmla="*/ 232 w 554"/>
                <a:gd name="T49" fmla="*/ 33 h 358"/>
                <a:gd name="T50" fmla="*/ 241 w 554"/>
                <a:gd name="T51" fmla="*/ 21 h 358"/>
                <a:gd name="T52" fmla="*/ 251 w 554"/>
                <a:gd name="T53" fmla="*/ 11 h 358"/>
                <a:gd name="T54" fmla="*/ 260 w 554"/>
                <a:gd name="T55" fmla="*/ 4 h 358"/>
                <a:gd name="T56" fmla="*/ 270 w 554"/>
                <a:gd name="T57" fmla="*/ 1 h 358"/>
                <a:gd name="T58" fmla="*/ 279 w 554"/>
                <a:gd name="T59" fmla="*/ 0 h 358"/>
                <a:gd name="T60" fmla="*/ 289 w 554"/>
                <a:gd name="T61" fmla="*/ 2 h 358"/>
                <a:gd name="T62" fmla="*/ 298 w 554"/>
                <a:gd name="T63" fmla="*/ 7 h 358"/>
                <a:gd name="T64" fmla="*/ 308 w 554"/>
                <a:gd name="T65" fmla="*/ 15 h 358"/>
                <a:gd name="T66" fmla="*/ 317 w 554"/>
                <a:gd name="T67" fmla="*/ 26 h 358"/>
                <a:gd name="T68" fmla="*/ 327 w 554"/>
                <a:gd name="T69" fmla="*/ 40 h 358"/>
                <a:gd name="T70" fmla="*/ 336 w 554"/>
                <a:gd name="T71" fmla="*/ 55 h 358"/>
                <a:gd name="T72" fmla="*/ 346 w 554"/>
                <a:gd name="T73" fmla="*/ 73 h 358"/>
                <a:gd name="T74" fmla="*/ 355 w 554"/>
                <a:gd name="T75" fmla="*/ 93 h 358"/>
                <a:gd name="T76" fmla="*/ 365 w 554"/>
                <a:gd name="T77" fmla="*/ 113 h 358"/>
                <a:gd name="T78" fmla="*/ 374 w 554"/>
                <a:gd name="T79" fmla="*/ 135 h 358"/>
                <a:gd name="T80" fmla="*/ 384 w 554"/>
                <a:gd name="T81" fmla="*/ 157 h 358"/>
                <a:gd name="T82" fmla="*/ 393 w 554"/>
                <a:gd name="T83" fmla="*/ 180 h 358"/>
                <a:gd name="T84" fmla="*/ 403 w 554"/>
                <a:gd name="T85" fmla="*/ 202 h 358"/>
                <a:gd name="T86" fmla="*/ 412 w 554"/>
                <a:gd name="T87" fmla="*/ 223 h 358"/>
                <a:gd name="T88" fmla="*/ 422 w 554"/>
                <a:gd name="T89" fmla="*/ 244 h 358"/>
                <a:gd name="T90" fmla="*/ 431 w 554"/>
                <a:gd name="T91" fmla="*/ 263 h 358"/>
                <a:gd name="T92" fmla="*/ 441 w 554"/>
                <a:gd name="T93" fmla="*/ 280 h 358"/>
                <a:gd name="T94" fmla="*/ 450 w 554"/>
                <a:gd name="T95" fmla="*/ 295 h 358"/>
                <a:gd name="T96" fmla="*/ 460 w 554"/>
                <a:gd name="T97" fmla="*/ 308 h 358"/>
                <a:gd name="T98" fmla="*/ 469 w 554"/>
                <a:gd name="T99" fmla="*/ 319 h 358"/>
                <a:gd name="T100" fmla="*/ 479 w 554"/>
                <a:gd name="T101" fmla="*/ 327 h 358"/>
                <a:gd name="T102" fmla="*/ 488 w 554"/>
                <a:gd name="T103" fmla="*/ 333 h 358"/>
                <a:gd name="T104" fmla="*/ 498 w 554"/>
                <a:gd name="T105" fmla="*/ 337 h 358"/>
                <a:gd name="T106" fmla="*/ 507 w 554"/>
                <a:gd name="T107" fmla="*/ 340 h 358"/>
                <a:gd name="T108" fmla="*/ 516 w 554"/>
                <a:gd name="T109" fmla="*/ 342 h 358"/>
                <a:gd name="T110" fmla="*/ 526 w 554"/>
                <a:gd name="T111" fmla="*/ 343 h 358"/>
                <a:gd name="T112" fmla="*/ 535 w 554"/>
                <a:gd name="T113" fmla="*/ 346 h 358"/>
                <a:gd name="T114" fmla="*/ 545 w 554"/>
                <a:gd name="T115" fmla="*/ 350 h 358"/>
                <a:gd name="T116" fmla="*/ 554 w 554"/>
                <a:gd name="T117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4" h="358">
                  <a:moveTo>
                    <a:pt x="0" y="358"/>
                  </a:moveTo>
                  <a:lnTo>
                    <a:pt x="4" y="353"/>
                  </a:lnTo>
                  <a:lnTo>
                    <a:pt x="9" y="350"/>
                  </a:lnTo>
                  <a:lnTo>
                    <a:pt x="14" y="347"/>
                  </a:lnTo>
                  <a:lnTo>
                    <a:pt x="19" y="346"/>
                  </a:lnTo>
                  <a:lnTo>
                    <a:pt x="23" y="344"/>
                  </a:lnTo>
                  <a:lnTo>
                    <a:pt x="28" y="343"/>
                  </a:lnTo>
                  <a:lnTo>
                    <a:pt x="33" y="343"/>
                  </a:lnTo>
                  <a:lnTo>
                    <a:pt x="38" y="342"/>
                  </a:lnTo>
                  <a:lnTo>
                    <a:pt x="42" y="341"/>
                  </a:lnTo>
                  <a:lnTo>
                    <a:pt x="47" y="340"/>
                  </a:lnTo>
                  <a:lnTo>
                    <a:pt x="52" y="339"/>
                  </a:lnTo>
                  <a:lnTo>
                    <a:pt x="56" y="337"/>
                  </a:lnTo>
                  <a:lnTo>
                    <a:pt x="61" y="335"/>
                  </a:lnTo>
                  <a:lnTo>
                    <a:pt x="66" y="333"/>
                  </a:lnTo>
                  <a:lnTo>
                    <a:pt x="71" y="330"/>
                  </a:lnTo>
                  <a:lnTo>
                    <a:pt x="75" y="327"/>
                  </a:lnTo>
                  <a:lnTo>
                    <a:pt x="80" y="323"/>
                  </a:lnTo>
                  <a:lnTo>
                    <a:pt x="85" y="319"/>
                  </a:lnTo>
                  <a:lnTo>
                    <a:pt x="90" y="314"/>
                  </a:lnTo>
                  <a:lnTo>
                    <a:pt x="94" y="308"/>
                  </a:lnTo>
                  <a:lnTo>
                    <a:pt x="99" y="302"/>
                  </a:lnTo>
                  <a:lnTo>
                    <a:pt x="104" y="295"/>
                  </a:lnTo>
                  <a:lnTo>
                    <a:pt x="109" y="288"/>
                  </a:lnTo>
                  <a:lnTo>
                    <a:pt x="113" y="280"/>
                  </a:lnTo>
                  <a:lnTo>
                    <a:pt x="118" y="271"/>
                  </a:lnTo>
                  <a:lnTo>
                    <a:pt x="123" y="263"/>
                  </a:lnTo>
                  <a:lnTo>
                    <a:pt x="128" y="253"/>
                  </a:lnTo>
                  <a:lnTo>
                    <a:pt x="132" y="244"/>
                  </a:lnTo>
                  <a:lnTo>
                    <a:pt x="137" y="234"/>
                  </a:lnTo>
                  <a:lnTo>
                    <a:pt x="142" y="223"/>
                  </a:lnTo>
                  <a:lnTo>
                    <a:pt x="147" y="213"/>
                  </a:lnTo>
                  <a:lnTo>
                    <a:pt x="151" y="202"/>
                  </a:lnTo>
                  <a:lnTo>
                    <a:pt x="156" y="191"/>
                  </a:lnTo>
                  <a:lnTo>
                    <a:pt x="161" y="180"/>
                  </a:lnTo>
                  <a:lnTo>
                    <a:pt x="166" y="169"/>
                  </a:lnTo>
                  <a:lnTo>
                    <a:pt x="170" y="157"/>
                  </a:lnTo>
                  <a:lnTo>
                    <a:pt x="175" y="146"/>
                  </a:lnTo>
                  <a:lnTo>
                    <a:pt x="180" y="135"/>
                  </a:lnTo>
                  <a:lnTo>
                    <a:pt x="185" y="124"/>
                  </a:lnTo>
                  <a:lnTo>
                    <a:pt x="189" y="113"/>
                  </a:lnTo>
                  <a:lnTo>
                    <a:pt x="194" y="103"/>
                  </a:lnTo>
                  <a:lnTo>
                    <a:pt x="199" y="93"/>
                  </a:lnTo>
                  <a:lnTo>
                    <a:pt x="203" y="83"/>
                  </a:lnTo>
                  <a:lnTo>
                    <a:pt x="208" y="73"/>
                  </a:lnTo>
                  <a:lnTo>
                    <a:pt x="213" y="64"/>
                  </a:lnTo>
                  <a:lnTo>
                    <a:pt x="218" y="55"/>
                  </a:lnTo>
                  <a:lnTo>
                    <a:pt x="222" y="47"/>
                  </a:lnTo>
                  <a:lnTo>
                    <a:pt x="227" y="40"/>
                  </a:lnTo>
                  <a:lnTo>
                    <a:pt x="232" y="33"/>
                  </a:lnTo>
                  <a:lnTo>
                    <a:pt x="237" y="26"/>
                  </a:lnTo>
                  <a:lnTo>
                    <a:pt x="241" y="21"/>
                  </a:lnTo>
                  <a:lnTo>
                    <a:pt x="246" y="15"/>
                  </a:lnTo>
                  <a:lnTo>
                    <a:pt x="251" y="11"/>
                  </a:lnTo>
                  <a:lnTo>
                    <a:pt x="256" y="7"/>
                  </a:lnTo>
                  <a:lnTo>
                    <a:pt x="260" y="4"/>
                  </a:lnTo>
                  <a:lnTo>
                    <a:pt x="265" y="2"/>
                  </a:lnTo>
                  <a:lnTo>
                    <a:pt x="270" y="1"/>
                  </a:lnTo>
                  <a:lnTo>
                    <a:pt x="275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9" y="2"/>
                  </a:lnTo>
                  <a:lnTo>
                    <a:pt x="294" y="4"/>
                  </a:lnTo>
                  <a:lnTo>
                    <a:pt x="298" y="7"/>
                  </a:lnTo>
                  <a:lnTo>
                    <a:pt x="303" y="11"/>
                  </a:lnTo>
                  <a:lnTo>
                    <a:pt x="308" y="15"/>
                  </a:lnTo>
                  <a:lnTo>
                    <a:pt x="313" y="21"/>
                  </a:lnTo>
                  <a:lnTo>
                    <a:pt x="317" y="26"/>
                  </a:lnTo>
                  <a:lnTo>
                    <a:pt x="322" y="33"/>
                  </a:lnTo>
                  <a:lnTo>
                    <a:pt x="327" y="40"/>
                  </a:lnTo>
                  <a:lnTo>
                    <a:pt x="332" y="47"/>
                  </a:lnTo>
                  <a:lnTo>
                    <a:pt x="336" y="55"/>
                  </a:lnTo>
                  <a:lnTo>
                    <a:pt x="341" y="64"/>
                  </a:lnTo>
                  <a:lnTo>
                    <a:pt x="346" y="73"/>
                  </a:lnTo>
                  <a:lnTo>
                    <a:pt x="351" y="83"/>
                  </a:lnTo>
                  <a:lnTo>
                    <a:pt x="355" y="93"/>
                  </a:lnTo>
                  <a:lnTo>
                    <a:pt x="360" y="103"/>
                  </a:lnTo>
                  <a:lnTo>
                    <a:pt x="365" y="113"/>
                  </a:lnTo>
                  <a:lnTo>
                    <a:pt x="369" y="124"/>
                  </a:lnTo>
                  <a:lnTo>
                    <a:pt x="374" y="135"/>
                  </a:lnTo>
                  <a:lnTo>
                    <a:pt x="379" y="146"/>
                  </a:lnTo>
                  <a:lnTo>
                    <a:pt x="384" y="157"/>
                  </a:lnTo>
                  <a:lnTo>
                    <a:pt x="388" y="169"/>
                  </a:lnTo>
                  <a:lnTo>
                    <a:pt x="393" y="180"/>
                  </a:lnTo>
                  <a:lnTo>
                    <a:pt x="398" y="191"/>
                  </a:lnTo>
                  <a:lnTo>
                    <a:pt x="403" y="202"/>
                  </a:lnTo>
                  <a:lnTo>
                    <a:pt x="407" y="213"/>
                  </a:lnTo>
                  <a:lnTo>
                    <a:pt x="412" y="223"/>
                  </a:lnTo>
                  <a:lnTo>
                    <a:pt x="417" y="234"/>
                  </a:lnTo>
                  <a:lnTo>
                    <a:pt x="422" y="244"/>
                  </a:lnTo>
                  <a:lnTo>
                    <a:pt x="426" y="253"/>
                  </a:lnTo>
                  <a:lnTo>
                    <a:pt x="431" y="263"/>
                  </a:lnTo>
                  <a:lnTo>
                    <a:pt x="436" y="271"/>
                  </a:lnTo>
                  <a:lnTo>
                    <a:pt x="441" y="280"/>
                  </a:lnTo>
                  <a:lnTo>
                    <a:pt x="445" y="288"/>
                  </a:lnTo>
                  <a:lnTo>
                    <a:pt x="450" y="295"/>
                  </a:lnTo>
                  <a:lnTo>
                    <a:pt x="455" y="302"/>
                  </a:lnTo>
                  <a:lnTo>
                    <a:pt x="460" y="308"/>
                  </a:lnTo>
                  <a:lnTo>
                    <a:pt x="464" y="314"/>
                  </a:lnTo>
                  <a:lnTo>
                    <a:pt x="469" y="319"/>
                  </a:lnTo>
                  <a:lnTo>
                    <a:pt x="474" y="323"/>
                  </a:lnTo>
                  <a:lnTo>
                    <a:pt x="479" y="327"/>
                  </a:lnTo>
                  <a:lnTo>
                    <a:pt x="483" y="330"/>
                  </a:lnTo>
                  <a:lnTo>
                    <a:pt x="488" y="333"/>
                  </a:lnTo>
                  <a:lnTo>
                    <a:pt x="493" y="335"/>
                  </a:lnTo>
                  <a:lnTo>
                    <a:pt x="498" y="337"/>
                  </a:lnTo>
                  <a:lnTo>
                    <a:pt x="502" y="339"/>
                  </a:lnTo>
                  <a:lnTo>
                    <a:pt x="507" y="340"/>
                  </a:lnTo>
                  <a:lnTo>
                    <a:pt x="512" y="341"/>
                  </a:lnTo>
                  <a:lnTo>
                    <a:pt x="516" y="342"/>
                  </a:lnTo>
                  <a:lnTo>
                    <a:pt x="521" y="343"/>
                  </a:lnTo>
                  <a:lnTo>
                    <a:pt x="526" y="343"/>
                  </a:lnTo>
                  <a:lnTo>
                    <a:pt x="531" y="344"/>
                  </a:lnTo>
                  <a:lnTo>
                    <a:pt x="535" y="346"/>
                  </a:lnTo>
                  <a:lnTo>
                    <a:pt x="540" y="347"/>
                  </a:lnTo>
                  <a:lnTo>
                    <a:pt x="545" y="350"/>
                  </a:lnTo>
                  <a:lnTo>
                    <a:pt x="550" y="353"/>
                  </a:lnTo>
                  <a:lnTo>
                    <a:pt x="554" y="358"/>
                  </a:lnTo>
                </a:path>
              </a:pathLst>
            </a:custGeom>
            <a:noFill/>
            <a:ln w="508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01" name="Freeform 10"/>
            <p:cNvSpPr>
              <a:spLocks/>
            </p:cNvSpPr>
            <p:nvPr/>
          </p:nvSpPr>
          <p:spPr bwMode="auto">
            <a:xfrm>
              <a:off x="3676824" y="3611779"/>
              <a:ext cx="2407344" cy="1472983"/>
            </a:xfrm>
            <a:custGeom>
              <a:avLst/>
              <a:gdLst>
                <a:gd name="T0" fmla="*/ 4 w 554"/>
                <a:gd name="T1" fmla="*/ 353 h 358"/>
                <a:gd name="T2" fmla="*/ 14 w 554"/>
                <a:gd name="T3" fmla="*/ 347 h 358"/>
                <a:gd name="T4" fmla="*/ 23 w 554"/>
                <a:gd name="T5" fmla="*/ 344 h 358"/>
                <a:gd name="T6" fmla="*/ 33 w 554"/>
                <a:gd name="T7" fmla="*/ 343 h 358"/>
                <a:gd name="T8" fmla="*/ 42 w 554"/>
                <a:gd name="T9" fmla="*/ 341 h 358"/>
                <a:gd name="T10" fmla="*/ 52 w 554"/>
                <a:gd name="T11" fmla="*/ 339 h 358"/>
                <a:gd name="T12" fmla="*/ 61 w 554"/>
                <a:gd name="T13" fmla="*/ 335 h 358"/>
                <a:gd name="T14" fmla="*/ 71 w 554"/>
                <a:gd name="T15" fmla="*/ 330 h 358"/>
                <a:gd name="T16" fmla="*/ 80 w 554"/>
                <a:gd name="T17" fmla="*/ 323 h 358"/>
                <a:gd name="T18" fmla="*/ 90 w 554"/>
                <a:gd name="T19" fmla="*/ 314 h 358"/>
                <a:gd name="T20" fmla="*/ 99 w 554"/>
                <a:gd name="T21" fmla="*/ 302 h 358"/>
                <a:gd name="T22" fmla="*/ 109 w 554"/>
                <a:gd name="T23" fmla="*/ 288 h 358"/>
                <a:gd name="T24" fmla="*/ 118 w 554"/>
                <a:gd name="T25" fmla="*/ 271 h 358"/>
                <a:gd name="T26" fmla="*/ 128 w 554"/>
                <a:gd name="T27" fmla="*/ 253 h 358"/>
                <a:gd name="T28" fmla="*/ 137 w 554"/>
                <a:gd name="T29" fmla="*/ 234 h 358"/>
                <a:gd name="T30" fmla="*/ 147 w 554"/>
                <a:gd name="T31" fmla="*/ 213 h 358"/>
                <a:gd name="T32" fmla="*/ 156 w 554"/>
                <a:gd name="T33" fmla="*/ 191 h 358"/>
                <a:gd name="T34" fmla="*/ 166 w 554"/>
                <a:gd name="T35" fmla="*/ 169 h 358"/>
                <a:gd name="T36" fmla="*/ 175 w 554"/>
                <a:gd name="T37" fmla="*/ 146 h 358"/>
                <a:gd name="T38" fmla="*/ 185 w 554"/>
                <a:gd name="T39" fmla="*/ 124 h 358"/>
                <a:gd name="T40" fmla="*/ 194 w 554"/>
                <a:gd name="T41" fmla="*/ 103 h 358"/>
                <a:gd name="T42" fmla="*/ 203 w 554"/>
                <a:gd name="T43" fmla="*/ 83 h 358"/>
                <a:gd name="T44" fmla="*/ 213 w 554"/>
                <a:gd name="T45" fmla="*/ 64 h 358"/>
                <a:gd name="T46" fmla="*/ 222 w 554"/>
                <a:gd name="T47" fmla="*/ 47 h 358"/>
                <a:gd name="T48" fmla="*/ 232 w 554"/>
                <a:gd name="T49" fmla="*/ 33 h 358"/>
                <a:gd name="T50" fmla="*/ 241 w 554"/>
                <a:gd name="T51" fmla="*/ 21 h 358"/>
                <a:gd name="T52" fmla="*/ 251 w 554"/>
                <a:gd name="T53" fmla="*/ 11 h 358"/>
                <a:gd name="T54" fmla="*/ 260 w 554"/>
                <a:gd name="T55" fmla="*/ 4 h 358"/>
                <a:gd name="T56" fmla="*/ 270 w 554"/>
                <a:gd name="T57" fmla="*/ 1 h 358"/>
                <a:gd name="T58" fmla="*/ 279 w 554"/>
                <a:gd name="T59" fmla="*/ 0 h 358"/>
                <a:gd name="T60" fmla="*/ 289 w 554"/>
                <a:gd name="T61" fmla="*/ 2 h 358"/>
                <a:gd name="T62" fmla="*/ 298 w 554"/>
                <a:gd name="T63" fmla="*/ 7 h 358"/>
                <a:gd name="T64" fmla="*/ 308 w 554"/>
                <a:gd name="T65" fmla="*/ 15 h 358"/>
                <a:gd name="T66" fmla="*/ 317 w 554"/>
                <a:gd name="T67" fmla="*/ 26 h 358"/>
                <a:gd name="T68" fmla="*/ 327 w 554"/>
                <a:gd name="T69" fmla="*/ 40 h 358"/>
                <a:gd name="T70" fmla="*/ 336 w 554"/>
                <a:gd name="T71" fmla="*/ 55 h 358"/>
                <a:gd name="T72" fmla="*/ 346 w 554"/>
                <a:gd name="T73" fmla="*/ 73 h 358"/>
                <a:gd name="T74" fmla="*/ 355 w 554"/>
                <a:gd name="T75" fmla="*/ 93 h 358"/>
                <a:gd name="T76" fmla="*/ 365 w 554"/>
                <a:gd name="T77" fmla="*/ 113 h 358"/>
                <a:gd name="T78" fmla="*/ 374 w 554"/>
                <a:gd name="T79" fmla="*/ 135 h 358"/>
                <a:gd name="T80" fmla="*/ 384 w 554"/>
                <a:gd name="T81" fmla="*/ 157 h 358"/>
                <a:gd name="T82" fmla="*/ 393 w 554"/>
                <a:gd name="T83" fmla="*/ 180 h 358"/>
                <a:gd name="T84" fmla="*/ 403 w 554"/>
                <a:gd name="T85" fmla="*/ 202 h 358"/>
                <a:gd name="T86" fmla="*/ 412 w 554"/>
                <a:gd name="T87" fmla="*/ 223 h 358"/>
                <a:gd name="T88" fmla="*/ 422 w 554"/>
                <a:gd name="T89" fmla="*/ 244 h 358"/>
                <a:gd name="T90" fmla="*/ 431 w 554"/>
                <a:gd name="T91" fmla="*/ 263 h 358"/>
                <a:gd name="T92" fmla="*/ 441 w 554"/>
                <a:gd name="T93" fmla="*/ 280 h 358"/>
                <a:gd name="T94" fmla="*/ 450 w 554"/>
                <a:gd name="T95" fmla="*/ 295 h 358"/>
                <a:gd name="T96" fmla="*/ 460 w 554"/>
                <a:gd name="T97" fmla="*/ 308 h 358"/>
                <a:gd name="T98" fmla="*/ 469 w 554"/>
                <a:gd name="T99" fmla="*/ 319 h 358"/>
                <a:gd name="T100" fmla="*/ 479 w 554"/>
                <a:gd name="T101" fmla="*/ 327 h 358"/>
                <a:gd name="T102" fmla="*/ 488 w 554"/>
                <a:gd name="T103" fmla="*/ 333 h 358"/>
                <a:gd name="T104" fmla="*/ 498 w 554"/>
                <a:gd name="T105" fmla="*/ 337 h 358"/>
                <a:gd name="T106" fmla="*/ 507 w 554"/>
                <a:gd name="T107" fmla="*/ 340 h 358"/>
                <a:gd name="T108" fmla="*/ 516 w 554"/>
                <a:gd name="T109" fmla="*/ 342 h 358"/>
                <a:gd name="T110" fmla="*/ 526 w 554"/>
                <a:gd name="T111" fmla="*/ 343 h 358"/>
                <a:gd name="T112" fmla="*/ 535 w 554"/>
                <a:gd name="T113" fmla="*/ 346 h 358"/>
                <a:gd name="T114" fmla="*/ 545 w 554"/>
                <a:gd name="T115" fmla="*/ 350 h 358"/>
                <a:gd name="T116" fmla="*/ 554 w 554"/>
                <a:gd name="T117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4" h="358">
                  <a:moveTo>
                    <a:pt x="0" y="358"/>
                  </a:moveTo>
                  <a:lnTo>
                    <a:pt x="4" y="353"/>
                  </a:lnTo>
                  <a:lnTo>
                    <a:pt x="9" y="350"/>
                  </a:lnTo>
                  <a:lnTo>
                    <a:pt x="14" y="347"/>
                  </a:lnTo>
                  <a:lnTo>
                    <a:pt x="19" y="346"/>
                  </a:lnTo>
                  <a:lnTo>
                    <a:pt x="23" y="344"/>
                  </a:lnTo>
                  <a:lnTo>
                    <a:pt x="28" y="343"/>
                  </a:lnTo>
                  <a:lnTo>
                    <a:pt x="33" y="343"/>
                  </a:lnTo>
                  <a:lnTo>
                    <a:pt x="38" y="342"/>
                  </a:lnTo>
                  <a:lnTo>
                    <a:pt x="42" y="341"/>
                  </a:lnTo>
                  <a:lnTo>
                    <a:pt x="47" y="340"/>
                  </a:lnTo>
                  <a:lnTo>
                    <a:pt x="52" y="339"/>
                  </a:lnTo>
                  <a:lnTo>
                    <a:pt x="56" y="337"/>
                  </a:lnTo>
                  <a:lnTo>
                    <a:pt x="61" y="335"/>
                  </a:lnTo>
                  <a:lnTo>
                    <a:pt x="66" y="333"/>
                  </a:lnTo>
                  <a:lnTo>
                    <a:pt x="71" y="330"/>
                  </a:lnTo>
                  <a:lnTo>
                    <a:pt x="75" y="327"/>
                  </a:lnTo>
                  <a:lnTo>
                    <a:pt x="80" y="323"/>
                  </a:lnTo>
                  <a:lnTo>
                    <a:pt x="85" y="319"/>
                  </a:lnTo>
                  <a:lnTo>
                    <a:pt x="90" y="314"/>
                  </a:lnTo>
                  <a:lnTo>
                    <a:pt x="94" y="308"/>
                  </a:lnTo>
                  <a:lnTo>
                    <a:pt x="99" y="302"/>
                  </a:lnTo>
                  <a:lnTo>
                    <a:pt x="104" y="295"/>
                  </a:lnTo>
                  <a:lnTo>
                    <a:pt x="109" y="288"/>
                  </a:lnTo>
                  <a:lnTo>
                    <a:pt x="113" y="280"/>
                  </a:lnTo>
                  <a:lnTo>
                    <a:pt x="118" y="271"/>
                  </a:lnTo>
                  <a:lnTo>
                    <a:pt x="123" y="263"/>
                  </a:lnTo>
                  <a:lnTo>
                    <a:pt x="128" y="253"/>
                  </a:lnTo>
                  <a:lnTo>
                    <a:pt x="132" y="244"/>
                  </a:lnTo>
                  <a:lnTo>
                    <a:pt x="137" y="234"/>
                  </a:lnTo>
                  <a:lnTo>
                    <a:pt x="142" y="223"/>
                  </a:lnTo>
                  <a:lnTo>
                    <a:pt x="147" y="213"/>
                  </a:lnTo>
                  <a:lnTo>
                    <a:pt x="151" y="202"/>
                  </a:lnTo>
                  <a:lnTo>
                    <a:pt x="156" y="191"/>
                  </a:lnTo>
                  <a:lnTo>
                    <a:pt x="161" y="180"/>
                  </a:lnTo>
                  <a:lnTo>
                    <a:pt x="166" y="169"/>
                  </a:lnTo>
                  <a:lnTo>
                    <a:pt x="170" y="157"/>
                  </a:lnTo>
                  <a:lnTo>
                    <a:pt x="175" y="146"/>
                  </a:lnTo>
                  <a:lnTo>
                    <a:pt x="180" y="135"/>
                  </a:lnTo>
                  <a:lnTo>
                    <a:pt x="185" y="124"/>
                  </a:lnTo>
                  <a:lnTo>
                    <a:pt x="189" y="113"/>
                  </a:lnTo>
                  <a:lnTo>
                    <a:pt x="194" y="103"/>
                  </a:lnTo>
                  <a:lnTo>
                    <a:pt x="199" y="93"/>
                  </a:lnTo>
                  <a:lnTo>
                    <a:pt x="203" y="83"/>
                  </a:lnTo>
                  <a:lnTo>
                    <a:pt x="208" y="73"/>
                  </a:lnTo>
                  <a:lnTo>
                    <a:pt x="213" y="64"/>
                  </a:lnTo>
                  <a:lnTo>
                    <a:pt x="218" y="55"/>
                  </a:lnTo>
                  <a:lnTo>
                    <a:pt x="222" y="47"/>
                  </a:lnTo>
                  <a:lnTo>
                    <a:pt x="227" y="40"/>
                  </a:lnTo>
                  <a:lnTo>
                    <a:pt x="232" y="33"/>
                  </a:lnTo>
                  <a:lnTo>
                    <a:pt x="237" y="26"/>
                  </a:lnTo>
                  <a:lnTo>
                    <a:pt x="241" y="21"/>
                  </a:lnTo>
                  <a:lnTo>
                    <a:pt x="246" y="15"/>
                  </a:lnTo>
                  <a:lnTo>
                    <a:pt x="251" y="11"/>
                  </a:lnTo>
                  <a:lnTo>
                    <a:pt x="256" y="7"/>
                  </a:lnTo>
                  <a:lnTo>
                    <a:pt x="260" y="4"/>
                  </a:lnTo>
                  <a:lnTo>
                    <a:pt x="265" y="2"/>
                  </a:lnTo>
                  <a:lnTo>
                    <a:pt x="270" y="1"/>
                  </a:lnTo>
                  <a:lnTo>
                    <a:pt x="275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9" y="2"/>
                  </a:lnTo>
                  <a:lnTo>
                    <a:pt x="294" y="4"/>
                  </a:lnTo>
                  <a:lnTo>
                    <a:pt x="298" y="7"/>
                  </a:lnTo>
                  <a:lnTo>
                    <a:pt x="303" y="11"/>
                  </a:lnTo>
                  <a:lnTo>
                    <a:pt x="308" y="15"/>
                  </a:lnTo>
                  <a:lnTo>
                    <a:pt x="313" y="21"/>
                  </a:lnTo>
                  <a:lnTo>
                    <a:pt x="317" y="26"/>
                  </a:lnTo>
                  <a:lnTo>
                    <a:pt x="322" y="33"/>
                  </a:lnTo>
                  <a:lnTo>
                    <a:pt x="327" y="40"/>
                  </a:lnTo>
                  <a:lnTo>
                    <a:pt x="332" y="47"/>
                  </a:lnTo>
                  <a:lnTo>
                    <a:pt x="336" y="55"/>
                  </a:lnTo>
                  <a:lnTo>
                    <a:pt x="341" y="64"/>
                  </a:lnTo>
                  <a:lnTo>
                    <a:pt x="346" y="73"/>
                  </a:lnTo>
                  <a:lnTo>
                    <a:pt x="351" y="83"/>
                  </a:lnTo>
                  <a:lnTo>
                    <a:pt x="355" y="93"/>
                  </a:lnTo>
                  <a:lnTo>
                    <a:pt x="360" y="103"/>
                  </a:lnTo>
                  <a:lnTo>
                    <a:pt x="365" y="113"/>
                  </a:lnTo>
                  <a:lnTo>
                    <a:pt x="369" y="124"/>
                  </a:lnTo>
                  <a:lnTo>
                    <a:pt x="374" y="135"/>
                  </a:lnTo>
                  <a:lnTo>
                    <a:pt x="379" y="146"/>
                  </a:lnTo>
                  <a:lnTo>
                    <a:pt x="384" y="157"/>
                  </a:lnTo>
                  <a:lnTo>
                    <a:pt x="388" y="169"/>
                  </a:lnTo>
                  <a:lnTo>
                    <a:pt x="393" y="180"/>
                  </a:lnTo>
                  <a:lnTo>
                    <a:pt x="398" y="191"/>
                  </a:lnTo>
                  <a:lnTo>
                    <a:pt x="403" y="202"/>
                  </a:lnTo>
                  <a:lnTo>
                    <a:pt x="407" y="213"/>
                  </a:lnTo>
                  <a:lnTo>
                    <a:pt x="412" y="223"/>
                  </a:lnTo>
                  <a:lnTo>
                    <a:pt x="417" y="234"/>
                  </a:lnTo>
                  <a:lnTo>
                    <a:pt x="422" y="244"/>
                  </a:lnTo>
                  <a:lnTo>
                    <a:pt x="426" y="253"/>
                  </a:lnTo>
                  <a:lnTo>
                    <a:pt x="431" y="263"/>
                  </a:lnTo>
                  <a:lnTo>
                    <a:pt x="436" y="271"/>
                  </a:lnTo>
                  <a:lnTo>
                    <a:pt x="441" y="280"/>
                  </a:lnTo>
                  <a:lnTo>
                    <a:pt x="445" y="288"/>
                  </a:lnTo>
                  <a:lnTo>
                    <a:pt x="450" y="295"/>
                  </a:lnTo>
                  <a:lnTo>
                    <a:pt x="455" y="302"/>
                  </a:lnTo>
                  <a:lnTo>
                    <a:pt x="460" y="308"/>
                  </a:lnTo>
                  <a:lnTo>
                    <a:pt x="464" y="314"/>
                  </a:lnTo>
                  <a:lnTo>
                    <a:pt x="469" y="319"/>
                  </a:lnTo>
                  <a:lnTo>
                    <a:pt x="474" y="323"/>
                  </a:lnTo>
                  <a:lnTo>
                    <a:pt x="479" y="327"/>
                  </a:lnTo>
                  <a:lnTo>
                    <a:pt x="483" y="330"/>
                  </a:lnTo>
                  <a:lnTo>
                    <a:pt x="488" y="333"/>
                  </a:lnTo>
                  <a:lnTo>
                    <a:pt x="493" y="335"/>
                  </a:lnTo>
                  <a:lnTo>
                    <a:pt x="498" y="337"/>
                  </a:lnTo>
                  <a:lnTo>
                    <a:pt x="502" y="339"/>
                  </a:lnTo>
                  <a:lnTo>
                    <a:pt x="507" y="340"/>
                  </a:lnTo>
                  <a:lnTo>
                    <a:pt x="512" y="341"/>
                  </a:lnTo>
                  <a:lnTo>
                    <a:pt x="516" y="342"/>
                  </a:lnTo>
                  <a:lnTo>
                    <a:pt x="521" y="343"/>
                  </a:lnTo>
                  <a:lnTo>
                    <a:pt x="526" y="343"/>
                  </a:lnTo>
                  <a:lnTo>
                    <a:pt x="531" y="344"/>
                  </a:lnTo>
                  <a:lnTo>
                    <a:pt x="535" y="346"/>
                  </a:lnTo>
                  <a:lnTo>
                    <a:pt x="540" y="347"/>
                  </a:lnTo>
                  <a:lnTo>
                    <a:pt x="545" y="350"/>
                  </a:lnTo>
                  <a:lnTo>
                    <a:pt x="550" y="353"/>
                  </a:lnTo>
                  <a:lnTo>
                    <a:pt x="554" y="358"/>
                  </a:lnTo>
                </a:path>
              </a:pathLst>
            </a:custGeom>
            <a:noFill/>
            <a:ln w="50800">
              <a:solidFill>
                <a:srgbClr val="92D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02" name="Freeform 10"/>
            <p:cNvSpPr>
              <a:spLocks/>
            </p:cNvSpPr>
            <p:nvPr/>
          </p:nvSpPr>
          <p:spPr bwMode="auto">
            <a:xfrm>
              <a:off x="7885051" y="4448740"/>
              <a:ext cx="1135148" cy="647135"/>
            </a:xfrm>
            <a:custGeom>
              <a:avLst/>
              <a:gdLst>
                <a:gd name="T0" fmla="*/ 4 w 554"/>
                <a:gd name="T1" fmla="*/ 353 h 358"/>
                <a:gd name="T2" fmla="*/ 14 w 554"/>
                <a:gd name="T3" fmla="*/ 347 h 358"/>
                <a:gd name="T4" fmla="*/ 23 w 554"/>
                <a:gd name="T5" fmla="*/ 344 h 358"/>
                <a:gd name="T6" fmla="*/ 33 w 554"/>
                <a:gd name="T7" fmla="*/ 343 h 358"/>
                <a:gd name="T8" fmla="*/ 42 w 554"/>
                <a:gd name="T9" fmla="*/ 341 h 358"/>
                <a:gd name="T10" fmla="*/ 52 w 554"/>
                <a:gd name="T11" fmla="*/ 339 h 358"/>
                <a:gd name="T12" fmla="*/ 61 w 554"/>
                <a:gd name="T13" fmla="*/ 335 h 358"/>
                <a:gd name="T14" fmla="*/ 71 w 554"/>
                <a:gd name="T15" fmla="*/ 330 h 358"/>
                <a:gd name="T16" fmla="*/ 80 w 554"/>
                <a:gd name="T17" fmla="*/ 323 h 358"/>
                <a:gd name="T18" fmla="*/ 90 w 554"/>
                <a:gd name="T19" fmla="*/ 314 h 358"/>
                <a:gd name="T20" fmla="*/ 99 w 554"/>
                <a:gd name="T21" fmla="*/ 302 h 358"/>
                <a:gd name="T22" fmla="*/ 109 w 554"/>
                <a:gd name="T23" fmla="*/ 288 h 358"/>
                <a:gd name="T24" fmla="*/ 118 w 554"/>
                <a:gd name="T25" fmla="*/ 271 h 358"/>
                <a:gd name="T26" fmla="*/ 128 w 554"/>
                <a:gd name="T27" fmla="*/ 253 h 358"/>
                <a:gd name="T28" fmla="*/ 137 w 554"/>
                <a:gd name="T29" fmla="*/ 234 h 358"/>
                <a:gd name="T30" fmla="*/ 147 w 554"/>
                <a:gd name="T31" fmla="*/ 213 h 358"/>
                <a:gd name="T32" fmla="*/ 156 w 554"/>
                <a:gd name="T33" fmla="*/ 191 h 358"/>
                <a:gd name="T34" fmla="*/ 166 w 554"/>
                <a:gd name="T35" fmla="*/ 169 h 358"/>
                <a:gd name="T36" fmla="*/ 175 w 554"/>
                <a:gd name="T37" fmla="*/ 146 h 358"/>
                <a:gd name="T38" fmla="*/ 185 w 554"/>
                <a:gd name="T39" fmla="*/ 124 h 358"/>
                <a:gd name="T40" fmla="*/ 194 w 554"/>
                <a:gd name="T41" fmla="*/ 103 h 358"/>
                <a:gd name="T42" fmla="*/ 203 w 554"/>
                <a:gd name="T43" fmla="*/ 83 h 358"/>
                <a:gd name="T44" fmla="*/ 213 w 554"/>
                <a:gd name="T45" fmla="*/ 64 h 358"/>
                <a:gd name="T46" fmla="*/ 222 w 554"/>
                <a:gd name="T47" fmla="*/ 47 h 358"/>
                <a:gd name="T48" fmla="*/ 232 w 554"/>
                <a:gd name="T49" fmla="*/ 33 h 358"/>
                <a:gd name="T50" fmla="*/ 241 w 554"/>
                <a:gd name="T51" fmla="*/ 21 h 358"/>
                <a:gd name="T52" fmla="*/ 251 w 554"/>
                <a:gd name="T53" fmla="*/ 11 h 358"/>
                <a:gd name="T54" fmla="*/ 260 w 554"/>
                <a:gd name="T55" fmla="*/ 4 h 358"/>
                <a:gd name="T56" fmla="*/ 270 w 554"/>
                <a:gd name="T57" fmla="*/ 1 h 358"/>
                <a:gd name="T58" fmla="*/ 279 w 554"/>
                <a:gd name="T59" fmla="*/ 0 h 358"/>
                <a:gd name="T60" fmla="*/ 289 w 554"/>
                <a:gd name="T61" fmla="*/ 2 h 358"/>
                <a:gd name="T62" fmla="*/ 298 w 554"/>
                <a:gd name="T63" fmla="*/ 7 h 358"/>
                <a:gd name="T64" fmla="*/ 308 w 554"/>
                <a:gd name="T65" fmla="*/ 15 h 358"/>
                <a:gd name="T66" fmla="*/ 317 w 554"/>
                <a:gd name="T67" fmla="*/ 26 h 358"/>
                <a:gd name="T68" fmla="*/ 327 w 554"/>
                <a:gd name="T69" fmla="*/ 40 h 358"/>
                <a:gd name="T70" fmla="*/ 336 w 554"/>
                <a:gd name="T71" fmla="*/ 55 h 358"/>
                <a:gd name="T72" fmla="*/ 346 w 554"/>
                <a:gd name="T73" fmla="*/ 73 h 358"/>
                <a:gd name="T74" fmla="*/ 355 w 554"/>
                <a:gd name="T75" fmla="*/ 93 h 358"/>
                <a:gd name="T76" fmla="*/ 365 w 554"/>
                <a:gd name="T77" fmla="*/ 113 h 358"/>
                <a:gd name="T78" fmla="*/ 374 w 554"/>
                <a:gd name="T79" fmla="*/ 135 h 358"/>
                <a:gd name="T80" fmla="*/ 384 w 554"/>
                <a:gd name="T81" fmla="*/ 157 h 358"/>
                <a:gd name="T82" fmla="*/ 393 w 554"/>
                <a:gd name="T83" fmla="*/ 180 h 358"/>
                <a:gd name="T84" fmla="*/ 403 w 554"/>
                <a:gd name="T85" fmla="*/ 202 h 358"/>
                <a:gd name="T86" fmla="*/ 412 w 554"/>
                <a:gd name="T87" fmla="*/ 223 h 358"/>
                <a:gd name="T88" fmla="*/ 422 w 554"/>
                <a:gd name="T89" fmla="*/ 244 h 358"/>
                <a:gd name="T90" fmla="*/ 431 w 554"/>
                <a:gd name="T91" fmla="*/ 263 h 358"/>
                <a:gd name="T92" fmla="*/ 441 w 554"/>
                <a:gd name="T93" fmla="*/ 280 h 358"/>
                <a:gd name="T94" fmla="*/ 450 w 554"/>
                <a:gd name="T95" fmla="*/ 295 h 358"/>
                <a:gd name="T96" fmla="*/ 460 w 554"/>
                <a:gd name="T97" fmla="*/ 308 h 358"/>
                <a:gd name="T98" fmla="*/ 469 w 554"/>
                <a:gd name="T99" fmla="*/ 319 h 358"/>
                <a:gd name="T100" fmla="*/ 479 w 554"/>
                <a:gd name="T101" fmla="*/ 327 h 358"/>
                <a:gd name="T102" fmla="*/ 488 w 554"/>
                <a:gd name="T103" fmla="*/ 333 h 358"/>
                <a:gd name="T104" fmla="*/ 498 w 554"/>
                <a:gd name="T105" fmla="*/ 337 h 358"/>
                <a:gd name="T106" fmla="*/ 507 w 554"/>
                <a:gd name="T107" fmla="*/ 340 h 358"/>
                <a:gd name="T108" fmla="*/ 516 w 554"/>
                <a:gd name="T109" fmla="*/ 342 h 358"/>
                <a:gd name="T110" fmla="*/ 526 w 554"/>
                <a:gd name="T111" fmla="*/ 343 h 358"/>
                <a:gd name="T112" fmla="*/ 535 w 554"/>
                <a:gd name="T113" fmla="*/ 346 h 358"/>
                <a:gd name="T114" fmla="*/ 545 w 554"/>
                <a:gd name="T115" fmla="*/ 350 h 358"/>
                <a:gd name="T116" fmla="*/ 554 w 554"/>
                <a:gd name="T117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4" h="358">
                  <a:moveTo>
                    <a:pt x="0" y="358"/>
                  </a:moveTo>
                  <a:lnTo>
                    <a:pt x="4" y="353"/>
                  </a:lnTo>
                  <a:lnTo>
                    <a:pt x="9" y="350"/>
                  </a:lnTo>
                  <a:lnTo>
                    <a:pt x="14" y="347"/>
                  </a:lnTo>
                  <a:lnTo>
                    <a:pt x="19" y="346"/>
                  </a:lnTo>
                  <a:lnTo>
                    <a:pt x="23" y="344"/>
                  </a:lnTo>
                  <a:lnTo>
                    <a:pt x="28" y="343"/>
                  </a:lnTo>
                  <a:lnTo>
                    <a:pt x="33" y="343"/>
                  </a:lnTo>
                  <a:lnTo>
                    <a:pt x="38" y="342"/>
                  </a:lnTo>
                  <a:lnTo>
                    <a:pt x="42" y="341"/>
                  </a:lnTo>
                  <a:lnTo>
                    <a:pt x="47" y="340"/>
                  </a:lnTo>
                  <a:lnTo>
                    <a:pt x="52" y="339"/>
                  </a:lnTo>
                  <a:lnTo>
                    <a:pt x="56" y="337"/>
                  </a:lnTo>
                  <a:lnTo>
                    <a:pt x="61" y="335"/>
                  </a:lnTo>
                  <a:lnTo>
                    <a:pt x="66" y="333"/>
                  </a:lnTo>
                  <a:lnTo>
                    <a:pt x="71" y="330"/>
                  </a:lnTo>
                  <a:lnTo>
                    <a:pt x="75" y="327"/>
                  </a:lnTo>
                  <a:lnTo>
                    <a:pt x="80" y="323"/>
                  </a:lnTo>
                  <a:lnTo>
                    <a:pt x="85" y="319"/>
                  </a:lnTo>
                  <a:lnTo>
                    <a:pt x="90" y="314"/>
                  </a:lnTo>
                  <a:lnTo>
                    <a:pt x="94" y="308"/>
                  </a:lnTo>
                  <a:lnTo>
                    <a:pt x="99" y="302"/>
                  </a:lnTo>
                  <a:lnTo>
                    <a:pt x="104" y="295"/>
                  </a:lnTo>
                  <a:lnTo>
                    <a:pt x="109" y="288"/>
                  </a:lnTo>
                  <a:lnTo>
                    <a:pt x="113" y="280"/>
                  </a:lnTo>
                  <a:lnTo>
                    <a:pt x="118" y="271"/>
                  </a:lnTo>
                  <a:lnTo>
                    <a:pt x="123" y="263"/>
                  </a:lnTo>
                  <a:lnTo>
                    <a:pt x="128" y="253"/>
                  </a:lnTo>
                  <a:lnTo>
                    <a:pt x="132" y="244"/>
                  </a:lnTo>
                  <a:lnTo>
                    <a:pt x="137" y="234"/>
                  </a:lnTo>
                  <a:lnTo>
                    <a:pt x="142" y="223"/>
                  </a:lnTo>
                  <a:lnTo>
                    <a:pt x="147" y="213"/>
                  </a:lnTo>
                  <a:lnTo>
                    <a:pt x="151" y="202"/>
                  </a:lnTo>
                  <a:lnTo>
                    <a:pt x="156" y="191"/>
                  </a:lnTo>
                  <a:lnTo>
                    <a:pt x="161" y="180"/>
                  </a:lnTo>
                  <a:lnTo>
                    <a:pt x="166" y="169"/>
                  </a:lnTo>
                  <a:lnTo>
                    <a:pt x="170" y="157"/>
                  </a:lnTo>
                  <a:lnTo>
                    <a:pt x="175" y="146"/>
                  </a:lnTo>
                  <a:lnTo>
                    <a:pt x="180" y="135"/>
                  </a:lnTo>
                  <a:lnTo>
                    <a:pt x="185" y="124"/>
                  </a:lnTo>
                  <a:lnTo>
                    <a:pt x="189" y="113"/>
                  </a:lnTo>
                  <a:lnTo>
                    <a:pt x="194" y="103"/>
                  </a:lnTo>
                  <a:lnTo>
                    <a:pt x="199" y="93"/>
                  </a:lnTo>
                  <a:lnTo>
                    <a:pt x="203" y="83"/>
                  </a:lnTo>
                  <a:lnTo>
                    <a:pt x="208" y="73"/>
                  </a:lnTo>
                  <a:lnTo>
                    <a:pt x="213" y="64"/>
                  </a:lnTo>
                  <a:lnTo>
                    <a:pt x="218" y="55"/>
                  </a:lnTo>
                  <a:lnTo>
                    <a:pt x="222" y="47"/>
                  </a:lnTo>
                  <a:lnTo>
                    <a:pt x="227" y="40"/>
                  </a:lnTo>
                  <a:lnTo>
                    <a:pt x="232" y="33"/>
                  </a:lnTo>
                  <a:lnTo>
                    <a:pt x="237" y="26"/>
                  </a:lnTo>
                  <a:lnTo>
                    <a:pt x="241" y="21"/>
                  </a:lnTo>
                  <a:lnTo>
                    <a:pt x="246" y="15"/>
                  </a:lnTo>
                  <a:lnTo>
                    <a:pt x="251" y="11"/>
                  </a:lnTo>
                  <a:lnTo>
                    <a:pt x="256" y="7"/>
                  </a:lnTo>
                  <a:lnTo>
                    <a:pt x="260" y="4"/>
                  </a:lnTo>
                  <a:lnTo>
                    <a:pt x="265" y="2"/>
                  </a:lnTo>
                  <a:lnTo>
                    <a:pt x="270" y="1"/>
                  </a:lnTo>
                  <a:lnTo>
                    <a:pt x="275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9" y="2"/>
                  </a:lnTo>
                  <a:lnTo>
                    <a:pt x="294" y="4"/>
                  </a:lnTo>
                  <a:lnTo>
                    <a:pt x="298" y="7"/>
                  </a:lnTo>
                  <a:lnTo>
                    <a:pt x="303" y="11"/>
                  </a:lnTo>
                  <a:lnTo>
                    <a:pt x="308" y="15"/>
                  </a:lnTo>
                  <a:lnTo>
                    <a:pt x="313" y="21"/>
                  </a:lnTo>
                  <a:lnTo>
                    <a:pt x="317" y="26"/>
                  </a:lnTo>
                  <a:lnTo>
                    <a:pt x="322" y="33"/>
                  </a:lnTo>
                  <a:lnTo>
                    <a:pt x="327" y="40"/>
                  </a:lnTo>
                  <a:lnTo>
                    <a:pt x="332" y="47"/>
                  </a:lnTo>
                  <a:lnTo>
                    <a:pt x="336" y="55"/>
                  </a:lnTo>
                  <a:lnTo>
                    <a:pt x="341" y="64"/>
                  </a:lnTo>
                  <a:lnTo>
                    <a:pt x="346" y="73"/>
                  </a:lnTo>
                  <a:lnTo>
                    <a:pt x="351" y="83"/>
                  </a:lnTo>
                  <a:lnTo>
                    <a:pt x="355" y="93"/>
                  </a:lnTo>
                  <a:lnTo>
                    <a:pt x="360" y="103"/>
                  </a:lnTo>
                  <a:lnTo>
                    <a:pt x="365" y="113"/>
                  </a:lnTo>
                  <a:lnTo>
                    <a:pt x="369" y="124"/>
                  </a:lnTo>
                  <a:lnTo>
                    <a:pt x="374" y="135"/>
                  </a:lnTo>
                  <a:lnTo>
                    <a:pt x="379" y="146"/>
                  </a:lnTo>
                  <a:lnTo>
                    <a:pt x="384" y="157"/>
                  </a:lnTo>
                  <a:lnTo>
                    <a:pt x="388" y="169"/>
                  </a:lnTo>
                  <a:lnTo>
                    <a:pt x="393" y="180"/>
                  </a:lnTo>
                  <a:lnTo>
                    <a:pt x="398" y="191"/>
                  </a:lnTo>
                  <a:lnTo>
                    <a:pt x="403" y="202"/>
                  </a:lnTo>
                  <a:lnTo>
                    <a:pt x="407" y="213"/>
                  </a:lnTo>
                  <a:lnTo>
                    <a:pt x="412" y="223"/>
                  </a:lnTo>
                  <a:lnTo>
                    <a:pt x="417" y="234"/>
                  </a:lnTo>
                  <a:lnTo>
                    <a:pt x="422" y="244"/>
                  </a:lnTo>
                  <a:lnTo>
                    <a:pt x="426" y="253"/>
                  </a:lnTo>
                  <a:lnTo>
                    <a:pt x="431" y="263"/>
                  </a:lnTo>
                  <a:lnTo>
                    <a:pt x="436" y="271"/>
                  </a:lnTo>
                  <a:lnTo>
                    <a:pt x="441" y="280"/>
                  </a:lnTo>
                  <a:lnTo>
                    <a:pt x="445" y="288"/>
                  </a:lnTo>
                  <a:lnTo>
                    <a:pt x="450" y="295"/>
                  </a:lnTo>
                  <a:lnTo>
                    <a:pt x="455" y="302"/>
                  </a:lnTo>
                  <a:lnTo>
                    <a:pt x="460" y="308"/>
                  </a:lnTo>
                  <a:lnTo>
                    <a:pt x="464" y="314"/>
                  </a:lnTo>
                  <a:lnTo>
                    <a:pt x="469" y="319"/>
                  </a:lnTo>
                  <a:lnTo>
                    <a:pt x="474" y="323"/>
                  </a:lnTo>
                  <a:lnTo>
                    <a:pt x="479" y="327"/>
                  </a:lnTo>
                  <a:lnTo>
                    <a:pt x="483" y="330"/>
                  </a:lnTo>
                  <a:lnTo>
                    <a:pt x="488" y="333"/>
                  </a:lnTo>
                  <a:lnTo>
                    <a:pt x="493" y="335"/>
                  </a:lnTo>
                  <a:lnTo>
                    <a:pt x="498" y="337"/>
                  </a:lnTo>
                  <a:lnTo>
                    <a:pt x="502" y="339"/>
                  </a:lnTo>
                  <a:lnTo>
                    <a:pt x="507" y="340"/>
                  </a:lnTo>
                  <a:lnTo>
                    <a:pt x="512" y="341"/>
                  </a:lnTo>
                  <a:lnTo>
                    <a:pt x="516" y="342"/>
                  </a:lnTo>
                  <a:lnTo>
                    <a:pt x="521" y="343"/>
                  </a:lnTo>
                  <a:lnTo>
                    <a:pt x="526" y="343"/>
                  </a:lnTo>
                  <a:lnTo>
                    <a:pt x="531" y="344"/>
                  </a:lnTo>
                  <a:lnTo>
                    <a:pt x="535" y="346"/>
                  </a:lnTo>
                  <a:lnTo>
                    <a:pt x="540" y="347"/>
                  </a:lnTo>
                  <a:lnTo>
                    <a:pt x="545" y="350"/>
                  </a:lnTo>
                  <a:lnTo>
                    <a:pt x="550" y="353"/>
                  </a:lnTo>
                  <a:lnTo>
                    <a:pt x="554" y="358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cxnSp>
          <p:nvCxnSpPr>
            <p:cNvPr id="406" name="Conector recto 405"/>
            <p:cNvCxnSpPr>
              <a:stCxn id="402" idx="29"/>
            </p:cNvCxnSpPr>
            <p:nvPr/>
          </p:nvCxnSpPr>
          <p:spPr>
            <a:xfrm flipH="1">
              <a:off x="8452625" y="4448740"/>
              <a:ext cx="4098" cy="58880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Conector recto 408"/>
            <p:cNvCxnSpPr/>
            <p:nvPr/>
          </p:nvCxnSpPr>
          <p:spPr>
            <a:xfrm>
              <a:off x="1538746" y="3576638"/>
              <a:ext cx="9067" cy="15192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CuadroTexto 3"/>
          <p:cNvSpPr txBox="1"/>
          <p:nvPr/>
        </p:nvSpPr>
        <p:spPr>
          <a:xfrm>
            <a:off x="4513323" y="1272254"/>
            <a:ext cx="4491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altLang="es-AR" sz="2000" dirty="0" smtClean="0"/>
              <a:t>Es </a:t>
            </a:r>
            <a:r>
              <a:rPr lang="es-MX" altLang="es-AR" sz="2000" dirty="0"/>
              <a:t>la fracción de la variabilidad observada en la población que es transmitida a la descendencia.</a:t>
            </a:r>
            <a:endParaRPr lang="es-AR" sz="2000" dirty="0"/>
          </a:p>
        </p:txBody>
      </p:sp>
      <p:cxnSp>
        <p:nvCxnSpPr>
          <p:cNvPr id="132" name="Conector recto de flecha 131"/>
          <p:cNvCxnSpPr>
            <a:endCxn id="4" idx="1"/>
          </p:cNvCxnSpPr>
          <p:nvPr/>
        </p:nvCxnSpPr>
        <p:spPr>
          <a:xfrm>
            <a:off x="3982245" y="1780085"/>
            <a:ext cx="531078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Conector recto de flecha 402"/>
          <p:cNvCxnSpPr>
            <a:endCxn id="254" idx="1"/>
          </p:cNvCxnSpPr>
          <p:nvPr/>
        </p:nvCxnSpPr>
        <p:spPr>
          <a:xfrm>
            <a:off x="3580607" y="2771316"/>
            <a:ext cx="975067" cy="351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CuadroTexto 253"/>
          <p:cNvSpPr txBox="1"/>
          <p:nvPr/>
        </p:nvSpPr>
        <p:spPr>
          <a:xfrm>
            <a:off x="4555674" y="2420888"/>
            <a:ext cx="27596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AR" sz="2000" dirty="0" smtClean="0">
                <a:cs typeface="Arial" panose="020B0604020202020204" pitchFamily="34" charset="0"/>
              </a:rPr>
              <a:t>Edad </a:t>
            </a:r>
            <a:r>
              <a:rPr lang="es-ES" altLang="es-AR" sz="2000" dirty="0">
                <a:cs typeface="Arial" panose="020B0604020202020204" pitchFamily="34" charset="0"/>
              </a:rPr>
              <a:t>al primer </a:t>
            </a:r>
            <a:r>
              <a:rPr lang="es-ES" altLang="es-AR" sz="2000" dirty="0" smtClean="0">
                <a:cs typeface="Arial" panose="020B0604020202020204" pitchFamily="34" charset="0"/>
              </a:rPr>
              <a:t>servicio + tasa de reposición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38453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390436"/>
              </p:ext>
            </p:extLst>
          </p:nvPr>
        </p:nvGraphicFramePr>
        <p:xfrm>
          <a:off x="1043608" y="1062733"/>
          <a:ext cx="7200800" cy="467123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140661">
                  <a:extLst>
                    <a:ext uri="{9D8B030D-6E8A-4147-A177-3AD203B41FA5}">
                      <a16:colId xmlns:a16="http://schemas.microsoft.com/office/drawing/2014/main" val="996671954"/>
                    </a:ext>
                  </a:extLst>
                </a:gridCol>
                <a:gridCol w="2060139">
                  <a:extLst>
                    <a:ext uri="{9D8B030D-6E8A-4147-A177-3AD203B41FA5}">
                      <a16:colId xmlns:a16="http://schemas.microsoft.com/office/drawing/2014/main" val="1570789476"/>
                    </a:ext>
                  </a:extLst>
                </a:gridCol>
              </a:tblGrid>
              <a:tr h="5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 smtClean="0">
                          <a:effectLst/>
                        </a:rPr>
                        <a:t>Carácter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 err="1" smtClean="0">
                          <a:effectLst/>
                        </a:rPr>
                        <a:t>Heredabilidad</a:t>
                      </a:r>
                      <a:endParaRPr lang="es-A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8444416"/>
                  </a:ext>
                </a:extLst>
              </a:tr>
              <a:tr h="5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Aptitud </a:t>
                      </a:r>
                      <a:r>
                        <a:rPr lang="es-AR" sz="2400" dirty="0" err="1">
                          <a:effectLst/>
                        </a:rPr>
                        <a:t>mellicera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0.15</a:t>
                      </a:r>
                      <a:endParaRPr lang="es-A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6595037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Peso al nacimiento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 0.15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9928044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Peso al destete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 0.30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0152071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Peso al año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0.40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679855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Producción de leche/lactación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0.40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9481942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Producción de Proteínas/lactación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0.37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7937488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Producción de Grasa/lactación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0.42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0769953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Peso de Vellón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0.45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061382"/>
                  </a:ext>
                </a:extLst>
              </a:tr>
              <a:tr h="450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Diámetro de la fibra</a:t>
                      </a:r>
                      <a:endParaRPr lang="es-A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 0.40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1470891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2730388" y="5755141"/>
            <a:ext cx="5514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b="1" dirty="0" smtClean="0"/>
              <a:t>Fuente: Nicolás </a:t>
            </a:r>
            <a:r>
              <a:rPr lang="es-AR" b="1" dirty="0" err="1" smtClean="0"/>
              <a:t>Giovannini</a:t>
            </a:r>
            <a:r>
              <a:rPr lang="es-AR" b="1" dirty="0" smtClean="0"/>
              <a:t>. </a:t>
            </a:r>
            <a:r>
              <a:rPr lang="it-IT" b="1" dirty="0" smtClean="0"/>
              <a:t>CT </a:t>
            </a:r>
            <a:r>
              <a:rPr lang="it-IT" b="1" dirty="0"/>
              <a:t>598 EEA Bariloche, 2011</a:t>
            </a:r>
            <a:endParaRPr lang="es-AR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2402505" y="144221"/>
            <a:ext cx="3750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400" dirty="0" err="1" smtClean="0"/>
              <a:t>Heredabilidad</a:t>
            </a:r>
            <a:endParaRPr lang="es-AR" sz="4400" dirty="0"/>
          </a:p>
        </p:txBody>
      </p:sp>
    </p:spTree>
    <p:extLst>
      <p:ext uri="{BB962C8B-B14F-4D97-AF65-F5344CB8AC3E}">
        <p14:creationId xmlns:p14="http://schemas.microsoft.com/office/powerpoint/2010/main" val="6854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83568" y="1052736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 algn="just">
              <a:spcBef>
                <a:spcPct val="50000"/>
              </a:spcBef>
              <a:buFontTx/>
              <a:buAutoNum type="arabicPeriod"/>
            </a:pPr>
            <a:r>
              <a:rPr lang="es-AR" sz="2400" dirty="0" smtClean="0"/>
              <a:t>Definir </a:t>
            </a:r>
            <a:r>
              <a:rPr lang="es-ES" altLang="es-AR" sz="2400" dirty="0"/>
              <a:t>el objetivo de cría o tipo de animal que se quiere producir.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83568" y="2132726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 algn="just">
              <a:spcBef>
                <a:spcPct val="50000"/>
              </a:spcBef>
              <a:buFont typeface="+mj-lt"/>
              <a:buAutoNum type="arabicPeriod" startAt="2"/>
            </a:pPr>
            <a:r>
              <a:rPr lang="es-ES" altLang="es-AR" sz="2400" dirty="0"/>
              <a:t>Seleccionar en base al criterio elegido</a:t>
            </a:r>
            <a:r>
              <a:rPr lang="es-ES" altLang="es-AR" sz="2400" dirty="0" smtClean="0"/>
              <a:t>.</a:t>
            </a:r>
            <a:endParaRPr lang="es-ES" altLang="es-AR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83568" y="284338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spcBef>
                <a:spcPct val="60000"/>
              </a:spcBef>
              <a:buFont typeface="+mj-lt"/>
              <a:buAutoNum type="arabicPeriod" startAt="3"/>
            </a:pPr>
            <a:r>
              <a:rPr lang="es-ES" altLang="es-AR" sz="2400" dirty="0"/>
              <a:t>Aparear los animales seleccionados.</a:t>
            </a:r>
            <a:endParaRPr lang="es-AR" altLang="es-AR" sz="2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496" y="260648"/>
            <a:ext cx="7776864" cy="600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AR" dirty="0" smtClean="0"/>
              <a:t>Pasos para un plan de mejora</a:t>
            </a:r>
            <a:endParaRPr lang="es-AR" alt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3433457"/>
            <a:ext cx="4104456" cy="26703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0032" y="3511538"/>
            <a:ext cx="410445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5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5496" y="260648"/>
            <a:ext cx="7776864" cy="600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AR" dirty="0" smtClean="0"/>
              <a:t>Pasos para un plan de mejora</a:t>
            </a:r>
            <a:endParaRPr lang="es-AR" altLang="es-AR" dirty="0"/>
          </a:p>
        </p:txBody>
      </p:sp>
      <p:sp>
        <p:nvSpPr>
          <p:cNvPr id="3" name="CuadroTexto 2"/>
          <p:cNvSpPr txBox="1"/>
          <p:nvPr/>
        </p:nvSpPr>
        <p:spPr>
          <a:xfrm>
            <a:off x="395536" y="1340768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u="sng" dirty="0" smtClean="0"/>
              <a:t>Objetivo de producción </a:t>
            </a:r>
            <a:r>
              <a:rPr lang="es-AR" sz="2400" dirty="0" smtClean="0"/>
              <a:t>(en provincia de Buenos Aires)</a:t>
            </a:r>
            <a:endParaRPr lang="es-AR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859873" y="315793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Alta </a:t>
            </a:r>
            <a:r>
              <a:rPr lang="es-AR" sz="2400" dirty="0" err="1" smtClean="0"/>
              <a:t>prolificidad</a:t>
            </a:r>
            <a:r>
              <a:rPr lang="es-AR" sz="2400" dirty="0" smtClean="0"/>
              <a:t> (150%)</a:t>
            </a:r>
            <a:endParaRPr lang="es-AR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827584" y="389249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Alto peso al destete</a:t>
            </a:r>
            <a:endParaRPr lang="es-AR" sz="2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859873" y="462705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Bajo peso adulto</a:t>
            </a:r>
            <a:endParaRPr lang="es-AR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59873" y="242337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Alta tasa reproductiva</a:t>
            </a:r>
            <a:endParaRPr lang="es-AR" sz="24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820" y="1871124"/>
            <a:ext cx="2385391" cy="250068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2751" r="9838" b="25850"/>
          <a:stretch/>
        </p:blipFill>
        <p:spPr>
          <a:xfrm>
            <a:off x="4323791" y="2601637"/>
            <a:ext cx="3384376" cy="22562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734" y="4045599"/>
            <a:ext cx="3041172" cy="208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4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79512" y="268287"/>
            <a:ext cx="8532440" cy="804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AR" sz="4000" dirty="0" smtClean="0"/>
              <a:t>Mejoramiento en Productores familiares</a:t>
            </a:r>
            <a:endParaRPr lang="es-AR" altLang="es-AR" sz="4000" dirty="0" smtClean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38200" y="1243013"/>
            <a:ext cx="5562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FFFF99"/>
              </a:buClr>
              <a:buSzPct val="90000"/>
              <a:defRPr/>
            </a:pPr>
            <a:r>
              <a:rPr lang="es-ES" altLang="es-AR" sz="3200" dirty="0"/>
              <a:t> Compra de Carneros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78036" y="2063645"/>
            <a:ext cx="3733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SzPct val="100000"/>
              <a:buFont typeface="Arial" panose="020B0604020202020204" pitchFamily="34" charset="0"/>
              <a:buChar char="•"/>
            </a:pPr>
            <a:r>
              <a:rPr lang="es-ES" altLang="es-AR" sz="2400" dirty="0"/>
              <a:t>  El mismo Objetivo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78036" y="2761168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s-AR"/>
            </a:defPPr>
            <a:lvl1pPr marL="342900" indent="-342900">
              <a:spcBef>
                <a:spcPct val="50000"/>
              </a:spcBef>
              <a:buSzPct val="100000"/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es-ES" altLang="es-AR" sz="2400" dirty="0"/>
              <a:t>  Plan Eficiente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78036" y="4283213"/>
            <a:ext cx="6705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50000"/>
              </a:spcBef>
              <a:buSzPct val="100000"/>
              <a:buFont typeface="Arial" panose="020B0604020202020204" pitchFamily="34" charset="0"/>
              <a:buChar char="•"/>
            </a:pPr>
            <a:r>
              <a:rPr lang="es-ES" altLang="es-AR" sz="2400" dirty="0"/>
              <a:t> </a:t>
            </a:r>
            <a:r>
              <a:rPr lang="es-ES" altLang="es-AR" sz="2400" dirty="0" smtClean="0"/>
              <a:t>Elegir </a:t>
            </a:r>
            <a:r>
              <a:rPr lang="es-ES" altLang="es-AR" sz="2400" dirty="0"/>
              <a:t>carneros Superiores al Promedio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78036" y="3515806"/>
            <a:ext cx="7239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SzPct val="100000"/>
              <a:buFont typeface="Arial" panose="020B0604020202020204" pitchFamily="34" charset="0"/>
              <a:buChar char="•"/>
            </a:pPr>
            <a:r>
              <a:rPr lang="es-ES" altLang="es-AR" sz="2400" dirty="0"/>
              <a:t>  Elegir carneros evaluados (</a:t>
            </a:r>
            <a:r>
              <a:rPr lang="es-ES" altLang="es-AR" sz="2400" i="1" dirty="0"/>
              <a:t>mérito genético</a:t>
            </a:r>
            <a:r>
              <a:rPr lang="es-ES" altLang="es-A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17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476"/>
          <a:stretch/>
        </p:blipFill>
        <p:spPr>
          <a:xfrm>
            <a:off x="6876256" y="404664"/>
            <a:ext cx="2114575" cy="2705585"/>
          </a:xfrm>
          <a:prstGeom prst="rect">
            <a:avLst/>
          </a:prstGeom>
          <a:ln w="25400"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5496" y="260648"/>
            <a:ext cx="6264696" cy="600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Descarte de ovejas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923257" y="3663732"/>
            <a:ext cx="2448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Revisión de ubres</a:t>
            </a:r>
            <a:endParaRPr lang="es-AR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95536" y="220179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Con Registros</a:t>
            </a:r>
            <a:endParaRPr lang="es-AR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2904239" y="1598345"/>
            <a:ext cx="2304434" cy="46166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Ovejas vacías</a:t>
            </a:r>
            <a:endParaRPr lang="es-AR" sz="2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923257" y="2668844"/>
            <a:ext cx="2298429" cy="46166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Ovejas secas</a:t>
            </a:r>
            <a:endParaRPr lang="es-AR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395536" y="5083516"/>
            <a:ext cx="2304434" cy="46166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Ovejas sin diente</a:t>
            </a:r>
            <a:endParaRPr lang="es-AR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78795" y="3681171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Sin Registros</a:t>
            </a:r>
            <a:endParaRPr lang="es-AR" sz="2400" dirty="0"/>
          </a:p>
        </p:txBody>
      </p:sp>
      <p:cxnSp>
        <p:nvCxnSpPr>
          <p:cNvPr id="11" name="Conector recto de flecha 10"/>
          <p:cNvCxnSpPr>
            <a:stCxn id="5" idx="3"/>
            <a:endCxn id="6" idx="1"/>
          </p:cNvCxnSpPr>
          <p:nvPr/>
        </p:nvCxnSpPr>
        <p:spPr>
          <a:xfrm flipV="1">
            <a:off x="2339752" y="1829178"/>
            <a:ext cx="564487" cy="603448"/>
          </a:xfrm>
          <a:prstGeom prst="straightConnector1">
            <a:avLst/>
          </a:prstGeom>
          <a:ln w="3492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stCxn id="5" idx="3"/>
            <a:endCxn id="7" idx="1"/>
          </p:cNvCxnSpPr>
          <p:nvPr/>
        </p:nvCxnSpPr>
        <p:spPr>
          <a:xfrm>
            <a:off x="2339752" y="2432626"/>
            <a:ext cx="583505" cy="467051"/>
          </a:xfrm>
          <a:prstGeom prst="straightConnector1">
            <a:avLst/>
          </a:prstGeom>
          <a:ln w="3492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9" idx="3"/>
            <a:endCxn id="4" idx="1"/>
          </p:cNvCxnSpPr>
          <p:nvPr/>
        </p:nvCxnSpPr>
        <p:spPr>
          <a:xfrm flipV="1">
            <a:off x="2423011" y="3894565"/>
            <a:ext cx="500246" cy="17439"/>
          </a:xfrm>
          <a:prstGeom prst="straightConnector1">
            <a:avLst/>
          </a:prstGeom>
          <a:ln w="3492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 t="1131" r="9525" b="15535"/>
          <a:stretch/>
        </p:blipFill>
        <p:spPr>
          <a:xfrm>
            <a:off x="6372200" y="3281649"/>
            <a:ext cx="2765657" cy="3603735"/>
          </a:xfrm>
          <a:prstGeom prst="rect">
            <a:avLst/>
          </a:prstGeom>
        </p:spPr>
      </p:pic>
      <p:cxnSp>
        <p:nvCxnSpPr>
          <p:cNvPr id="46" name="Conector angular 45"/>
          <p:cNvCxnSpPr>
            <a:stCxn id="4" idx="3"/>
            <a:endCxn id="6" idx="3"/>
          </p:cNvCxnSpPr>
          <p:nvPr/>
        </p:nvCxnSpPr>
        <p:spPr>
          <a:xfrm flipH="1" flipV="1">
            <a:off x="5208673" y="1829178"/>
            <a:ext cx="163034" cy="2065387"/>
          </a:xfrm>
          <a:prstGeom prst="bentConnector3">
            <a:avLst>
              <a:gd name="adj1" fmla="val -140216"/>
            </a:avLst>
          </a:prstGeom>
          <a:ln w="3492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angular 46"/>
          <p:cNvCxnSpPr>
            <a:stCxn id="4" idx="3"/>
            <a:endCxn id="7" idx="3"/>
          </p:cNvCxnSpPr>
          <p:nvPr/>
        </p:nvCxnSpPr>
        <p:spPr>
          <a:xfrm flipH="1" flipV="1">
            <a:off x="5221686" y="2899677"/>
            <a:ext cx="150021" cy="994888"/>
          </a:xfrm>
          <a:prstGeom prst="bentConnector3">
            <a:avLst>
              <a:gd name="adj1" fmla="val -152379"/>
            </a:avLst>
          </a:prstGeom>
          <a:ln w="3492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upo 64"/>
          <p:cNvGrpSpPr/>
          <p:nvPr/>
        </p:nvGrpSpPr>
        <p:grpSpPr>
          <a:xfrm>
            <a:off x="3359263" y="4293582"/>
            <a:ext cx="2706218" cy="2591802"/>
            <a:chOff x="3094958" y="4293582"/>
            <a:chExt cx="2706218" cy="2591802"/>
          </a:xfrm>
        </p:grpSpPr>
        <p:pic>
          <p:nvPicPr>
            <p:cNvPr id="63" name="Imagen 62"/>
            <p:cNvPicPr>
              <a:picLocks noChangeAspect="1"/>
            </p:cNvPicPr>
            <p:nvPr/>
          </p:nvPicPr>
          <p:blipFill rotWithShape="1">
            <a:blip r:embed="rId4"/>
            <a:srcRect l="28969" t="20469" r="30077" b="17516"/>
            <a:stretch/>
          </p:blipFill>
          <p:spPr>
            <a:xfrm>
              <a:off x="3094958" y="4293582"/>
              <a:ext cx="2706218" cy="2303942"/>
            </a:xfrm>
            <a:prstGeom prst="rect">
              <a:avLst/>
            </a:prstGeom>
          </p:spPr>
        </p:pic>
        <p:sp>
          <p:nvSpPr>
            <p:cNvPr id="64" name="CuadroTexto 63"/>
            <p:cNvSpPr txBox="1"/>
            <p:nvPr/>
          </p:nvSpPr>
          <p:spPr>
            <a:xfrm>
              <a:off x="3094958" y="6516052"/>
              <a:ext cx="2706218" cy="3693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s-AR" dirty="0" err="1">
                  <a:solidFill>
                    <a:schemeClr val="bg1"/>
                  </a:solidFill>
                </a:rPr>
                <a:t>Tinari</a:t>
              </a:r>
              <a:r>
                <a:rPr lang="es-AR" dirty="0">
                  <a:solidFill>
                    <a:schemeClr val="bg1"/>
                  </a:solidFill>
                </a:rPr>
                <a:t>, </a:t>
              </a:r>
              <a:r>
                <a:rPr lang="es-AR" dirty="0" smtClean="0">
                  <a:solidFill>
                    <a:schemeClr val="bg1"/>
                  </a:solidFill>
                </a:rPr>
                <a:t>Mauricio y otros</a:t>
              </a:r>
              <a:endParaRPr lang="es-A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93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387</Words>
  <Application>Microsoft Office PowerPoint</Application>
  <PresentationFormat>Presentación en pantalla (4:3)</PresentationFormat>
  <Paragraphs>89</Paragraphs>
  <Slides>13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Tema de Office</vt:lpstr>
      <vt:lpstr>Gráfico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Título:</dc:title>
  <dc:creator>Debora Mas</dc:creator>
  <cp:lastModifiedBy>Marco Calvetty Ramos</cp:lastModifiedBy>
  <cp:revision>66</cp:revision>
  <dcterms:created xsi:type="dcterms:W3CDTF">2017-05-12T18:30:19Z</dcterms:created>
  <dcterms:modified xsi:type="dcterms:W3CDTF">2021-05-26T14:35:32Z</dcterms:modified>
</cp:coreProperties>
</file>