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92" r:id="rId3"/>
    <p:sldId id="291" r:id="rId4"/>
    <p:sldId id="285" r:id="rId5"/>
    <p:sldId id="288" r:id="rId6"/>
    <p:sldId id="297" r:id="rId7"/>
    <p:sldId id="287" r:id="rId8"/>
    <p:sldId id="290" r:id="rId9"/>
    <p:sldId id="296" r:id="rId10"/>
    <p:sldId id="280" r:id="rId11"/>
    <p:sldId id="293" r:id="rId12"/>
  </p:sldIdLst>
  <p:sldSz cx="9144000" cy="6858000" type="screen4x3"/>
  <p:notesSz cx="6858000" cy="9144000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A9FD4"/>
    <a:srgbClr val="204D84"/>
    <a:srgbClr val="3980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6A5C79C1-CF60-DAE1-D514-9272052FC7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839A9D85-BA3B-EFE0-EA58-A0841E3C90B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377E10-B2FA-4DDF-B11C-0632910CB500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080156B7-5A50-6883-DCAE-3FE889344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329BAE67-81B8-CC8E-E9AB-6BE3CF7393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AR" noProof="0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0654E008-8918-E9FC-22D6-4E94D7DE7A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11E296B5-0380-9AEC-CB8A-EAEED3FFC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C1B849-4862-4A45-B003-C5B4CFD97F89}" type="slidenum">
              <a:rPr lang="es-AR" altLang="es-AR"/>
              <a:pPr/>
              <a:t>‹Nº›</a:t>
            </a:fld>
            <a:endParaRPr lang="es-AR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>
            <a:extLst>
              <a:ext uri="{FF2B5EF4-FFF2-40B4-BE49-F238E27FC236}">
                <a16:creationId xmlns:a16="http://schemas.microsoft.com/office/drawing/2014/main" id="{0B72DFA4-352F-D21F-A162-DC3D73F50A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2 Marcador de notas">
            <a:extLst>
              <a:ext uri="{FF2B5EF4-FFF2-40B4-BE49-F238E27FC236}">
                <a16:creationId xmlns:a16="http://schemas.microsoft.com/office/drawing/2014/main" id="{DD19AB96-732D-2BBB-15BC-51E5708EF5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5364" name="3 Marcador de número de diapositiva">
            <a:extLst>
              <a:ext uri="{FF2B5EF4-FFF2-40B4-BE49-F238E27FC236}">
                <a16:creationId xmlns:a16="http://schemas.microsoft.com/office/drawing/2014/main" id="{C8C6F366-EA01-5791-7F21-34CC934B5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B7C856-ADD3-4435-84DB-6001081DABAA}" type="slidenum">
              <a:rPr lang="es-AR" altLang="es-AR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>
            <a:extLst>
              <a:ext uri="{FF2B5EF4-FFF2-40B4-BE49-F238E27FC236}">
                <a16:creationId xmlns:a16="http://schemas.microsoft.com/office/drawing/2014/main" id="{2C3E8ACE-2FC8-B450-419F-42C3073846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2 Marcador de notas">
            <a:extLst>
              <a:ext uri="{FF2B5EF4-FFF2-40B4-BE49-F238E27FC236}">
                <a16:creationId xmlns:a16="http://schemas.microsoft.com/office/drawing/2014/main" id="{0D5A8486-FC91-5F4C-1FC0-2D85BA6C57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6388" name="3 Marcador de número de diapositiva">
            <a:extLst>
              <a:ext uri="{FF2B5EF4-FFF2-40B4-BE49-F238E27FC236}">
                <a16:creationId xmlns:a16="http://schemas.microsoft.com/office/drawing/2014/main" id="{2E737612-60D9-1C88-27BA-537311622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18153F-6EB4-43EE-9784-733DC507700F}" type="slidenum">
              <a:rPr lang="es-AR" altLang="es-AR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Marcador de imagen de diapositiva">
            <a:extLst>
              <a:ext uri="{FF2B5EF4-FFF2-40B4-BE49-F238E27FC236}">
                <a16:creationId xmlns:a16="http://schemas.microsoft.com/office/drawing/2014/main" id="{7EFE5510-3C4F-318A-269B-C699136EC2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2 Marcador de notas">
            <a:extLst>
              <a:ext uri="{FF2B5EF4-FFF2-40B4-BE49-F238E27FC236}">
                <a16:creationId xmlns:a16="http://schemas.microsoft.com/office/drawing/2014/main" id="{52D41282-E8A3-A531-A8F6-440BFC8C4C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s-AR"/>
          </a:p>
        </p:txBody>
      </p:sp>
      <p:sp>
        <p:nvSpPr>
          <p:cNvPr id="17412" name="3 Marcador de número de diapositiva">
            <a:extLst>
              <a:ext uri="{FF2B5EF4-FFF2-40B4-BE49-F238E27FC236}">
                <a16:creationId xmlns:a16="http://schemas.microsoft.com/office/drawing/2014/main" id="{75B14A06-C695-1C13-F12E-BF40FC16BC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9B8AF6-8C52-43F2-8FE3-70AF59284CE8}" type="slidenum">
              <a:rPr lang="es-AR" altLang="es-AR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C8B3CE1C-10BD-F6B4-68BF-B34978A9D9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E9C51568-FD09-DF8B-216F-F7351DC7F0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25128809-24BA-034D-8B7E-CF2801309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E0A2661-A920-4182-B986-9FD215603CF3}" type="slidenum">
              <a:rPr lang="es-AR" altLang="es-AR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>
            <a:extLst>
              <a:ext uri="{FF2B5EF4-FFF2-40B4-BE49-F238E27FC236}">
                <a16:creationId xmlns:a16="http://schemas.microsoft.com/office/drawing/2014/main" id="{6540A571-4470-50D1-869F-E31933ADEE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2 Marcador de notas">
            <a:extLst>
              <a:ext uri="{FF2B5EF4-FFF2-40B4-BE49-F238E27FC236}">
                <a16:creationId xmlns:a16="http://schemas.microsoft.com/office/drawing/2014/main" id="{27D2ED85-737E-BA71-8580-0B6FFB8D59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AR" altLang="es-AR"/>
          </a:p>
        </p:txBody>
      </p:sp>
      <p:sp>
        <p:nvSpPr>
          <p:cNvPr id="19460" name="3 Marcador de número de diapositiva">
            <a:extLst>
              <a:ext uri="{FF2B5EF4-FFF2-40B4-BE49-F238E27FC236}">
                <a16:creationId xmlns:a16="http://schemas.microsoft.com/office/drawing/2014/main" id="{51DA81E0-A434-B5B3-8A82-D573ADB1A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C5296B-39D4-4715-8CD6-83553628013A}" type="slidenum">
              <a:rPr lang="es-AR" altLang="es-AR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FD25DD0-CFB9-4AEE-6415-76926A43A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A049E-CAAE-4791-B7EB-61A226CA3223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53C422F-9ACE-ABAE-27FC-2E3699DBD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409E0B2-3FDF-E904-648E-7BF03B24B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57C13-3718-4FFA-8F54-71A2B2B51737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89716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4 Marcador de contenido" descr="Sin título.png">
            <a:extLst>
              <a:ext uri="{FF2B5EF4-FFF2-40B4-BE49-F238E27FC236}">
                <a16:creationId xmlns:a16="http://schemas.microsoft.com/office/drawing/2014/main" id="{10196CFD-B38F-32A7-D3D5-7157AD3C78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3333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4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92D91AFB-0A7A-89DC-9CAA-32D160BE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478F2-369F-4C0E-83E6-BDDDD9FDAC26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2C97637A-4E1B-1785-208B-3CD8242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A1B93C10-1BEF-C4C3-54E8-D1E57E3F3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0988E-4631-483F-8380-9FB0D8D6CD9D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85486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41A229A-0E31-F70F-1B48-22788E84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1E2B5-6DBF-4760-8574-0DAB95FD961D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2AD5892-B125-B7E8-3229-71B0D534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913100D-0012-9C46-8D5E-BB0854F8B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A8C1A-8ADB-4FBA-BDA9-2C6425F3675C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95455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D3037F4F-6CF3-E4C1-6E27-3DC869259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F765-E645-4BD3-A30D-6C26B597A292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451AFEDD-A594-6B26-4ED7-2799EB1C3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DBB7FF4A-1C8A-8360-13F0-F237D875C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6C9B4-738C-4586-BE37-DA3CD45AD7CE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08672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03A0B6DA-6B89-651D-007C-FAE1F319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1206E-B2EF-4528-B4EE-ED0ABDC52516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DA815488-A515-752B-6C16-E790AD44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7D6B6BE6-2BEE-2724-C32F-8A19A076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E00392-4377-46AF-A5E3-EA3DD20A279E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97901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8B44DAEA-ABFD-7943-1B11-D4C272BA6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7ABCB-B68B-485F-B0FF-4EB5AA5DB5DC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58321CCA-882A-DEB7-0D4F-CB758886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3E56DFFE-9CC8-7DD3-6BD1-A69DF5C7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FF4CF-1575-4282-96BA-4C71E4316081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28464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FAED052F-92AD-77C5-44BE-44740EE2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DFCCC-D903-412E-8D55-C74D145AC7D0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CC7185D5-D0E5-BE33-A359-BCA26A1B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5DF7014C-BA8D-C2B9-F70B-CF20040C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41567-67D2-4636-997A-11678E3D7A80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95973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0927F479-CE52-FA93-F3A4-BD8F0CC29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96B11-838A-4942-AFC6-E7F1526F7965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3F50F90F-977C-FD0E-C23C-491C27987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85279BB-6DCB-12FF-18CA-8D385F41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E7C031-1382-464F-9307-F411AA737614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06582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0757EA2C-E936-B4A0-7514-F9D6E151C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A21A2-8019-410E-AE88-D41BC95D510B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E63DD9CE-C609-D51C-B0FB-F8897549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47A11AF1-38E1-73EC-4F9C-094126A7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A9207-1EF4-4D6F-96D8-BE291DB085B6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86863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CCCD586-0E32-13E1-E93A-127EB6C48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5AB19-B247-4F9A-9D6E-FFEF4ABD1333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4FADA6D-645D-4798-4CDE-6524F29F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2B6CCFA-06EF-0470-AEE2-789DCB7BD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3A4C3-4079-4D18-8358-40A3985B1BE7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09494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C61BD98-91F6-E654-4368-F525EB08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89144-F06C-4CAB-8F3F-2BA224107CA8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EFE6C41-3E14-58ED-FCF5-A52B1DC43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ADAE1F5-7F66-52F1-8DAA-B762613D5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A089B-1E5D-46D5-8B98-62F7AEEBDA2D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32911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>
            <a:extLst>
              <a:ext uri="{FF2B5EF4-FFF2-40B4-BE49-F238E27FC236}">
                <a16:creationId xmlns:a16="http://schemas.microsoft.com/office/drawing/2014/main" id="{9402F8A6-B8A6-42FD-AE6C-C2BB882AC4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título del patrón</a:t>
            </a:r>
            <a:endParaRPr lang="es-AR" altLang="es-AR"/>
          </a:p>
        </p:txBody>
      </p:sp>
      <p:sp>
        <p:nvSpPr>
          <p:cNvPr id="1027" name="2 Marcador de texto">
            <a:extLst>
              <a:ext uri="{FF2B5EF4-FFF2-40B4-BE49-F238E27FC236}">
                <a16:creationId xmlns:a16="http://schemas.microsoft.com/office/drawing/2014/main" id="{182A3B0D-4963-31DE-94AA-3E561DC111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texto del patrón</a:t>
            </a:r>
          </a:p>
          <a:p>
            <a:pPr lvl="1"/>
            <a:r>
              <a:rPr lang="es-ES" altLang="es-AR"/>
              <a:t>Segundo nivel</a:t>
            </a:r>
          </a:p>
          <a:p>
            <a:pPr lvl="2"/>
            <a:r>
              <a:rPr lang="es-ES" altLang="es-AR"/>
              <a:t>Tercer nivel</a:t>
            </a:r>
          </a:p>
          <a:p>
            <a:pPr lvl="3"/>
            <a:r>
              <a:rPr lang="es-ES" altLang="es-AR"/>
              <a:t>Cuarto nivel</a:t>
            </a:r>
          </a:p>
          <a:p>
            <a:pPr lvl="4"/>
            <a:r>
              <a:rPr lang="es-ES" altLang="es-AR"/>
              <a:t>Quinto nivel</a:t>
            </a:r>
            <a:endParaRPr lang="es-AR" altLang="es-AR"/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60E494A-0F73-7E6F-1C86-471CF73B84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1B14B3-3E42-461D-AB91-7CF33D5D096F}" type="datetimeFigureOut">
              <a:rPr lang="es-AR"/>
              <a:pPr>
                <a:defRPr/>
              </a:pPr>
              <a:t>3/9/2026</a:t>
            </a:fld>
            <a:endParaRPr lang="es-AR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1C06AC3-DBC6-438A-90BB-522F0F4427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CF4F383D-4E9C-DD07-FF62-6031F5A74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6578C39-8E8E-4F65-950D-84A26D88F9C7}" type="slidenum">
              <a:rPr lang="es-AR" altLang="es-AR"/>
              <a:pPr/>
              <a:t>‹Nº›</a:t>
            </a:fld>
            <a:endParaRPr lang="es-AR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2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7">
            <a:extLst>
              <a:ext uri="{FF2B5EF4-FFF2-40B4-BE49-F238E27FC236}">
                <a16:creationId xmlns:a16="http://schemas.microsoft.com/office/drawing/2014/main" id="{0390F3F4-E06C-0048-1ECB-2CC22DE4B25A}"/>
              </a:ext>
            </a:extLst>
          </p:cNvPr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1 Título">
            <a:extLst>
              <a:ext uri="{FF2B5EF4-FFF2-40B4-BE49-F238E27FC236}">
                <a16:creationId xmlns:a16="http://schemas.microsoft.com/office/drawing/2014/main" id="{EEDB7CBC-B36E-3918-6FE3-0A5F0238CE45}"/>
              </a:ext>
            </a:extLst>
          </p:cNvPr>
          <p:cNvSpPr txBox="1">
            <a:spLocks/>
          </p:cNvSpPr>
          <p:nvPr/>
        </p:nvSpPr>
        <p:spPr bwMode="auto">
          <a:xfrm>
            <a:off x="611188" y="2695575"/>
            <a:ext cx="7848600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AR" sz="3600" b="1" dirty="0">
                <a:solidFill>
                  <a:schemeClr val="accent1">
                    <a:lumMod val="75000"/>
                  </a:schemeClr>
                </a:solidFill>
                <a:ea typeface="+mj-ea"/>
              </a:rPr>
              <a:t>PROVINCIA DE TUCUMÁN</a:t>
            </a:r>
          </a:p>
        </p:txBody>
      </p:sp>
      <p:sp>
        <p:nvSpPr>
          <p:cNvPr id="3076" name="2 Subtítulo">
            <a:extLst>
              <a:ext uri="{FF2B5EF4-FFF2-40B4-BE49-F238E27FC236}">
                <a16:creationId xmlns:a16="http://schemas.microsoft.com/office/drawing/2014/main" id="{993C9955-C810-CBC9-6647-A3425B0EA3B0}"/>
              </a:ext>
            </a:extLst>
          </p:cNvPr>
          <p:cNvSpPr txBox="1">
            <a:spLocks/>
          </p:cNvSpPr>
          <p:nvPr/>
        </p:nvSpPr>
        <p:spPr bwMode="auto">
          <a:xfrm>
            <a:off x="614363" y="3505200"/>
            <a:ext cx="8061325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s-AR" altLang="es-AR" sz="2200">
                <a:latin typeface="Arial" panose="020B0604020202020204" pitchFamily="34" charset="0"/>
              </a:rPr>
              <a:t>Coparticipación Provincial de recursos a los Gobiernos Locales</a:t>
            </a: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F2E80D57-55A3-DA3C-FD19-D9C183777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488" y="5624513"/>
            <a:ext cx="3921125" cy="630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AR" sz="1400" b="1" dirty="0">
                <a:solidFill>
                  <a:schemeClr val="accent1">
                    <a:lumMod val="50000"/>
                  </a:schemeClr>
                </a:solidFill>
                <a:ea typeface="Arial Unicode MS" pitchFamily="34" charset="-128"/>
              </a:rPr>
              <a:t>Dirección Nacional de Asuntos Provinciales</a:t>
            </a:r>
          </a:p>
          <a:p>
            <a:pPr algn="r">
              <a:spcBef>
                <a:spcPct val="50000"/>
              </a:spcBef>
              <a:defRPr/>
            </a:pPr>
            <a:r>
              <a:rPr lang="es-AR" sz="1400" b="1" dirty="0">
                <a:solidFill>
                  <a:schemeClr val="accent1">
                    <a:lumMod val="50000"/>
                  </a:schemeClr>
                </a:solidFill>
                <a:ea typeface="Arial Unicode MS" pitchFamily="34" charset="-128"/>
              </a:rPr>
              <a:t>Ministerio de Hacienda</a:t>
            </a:r>
            <a:endParaRPr lang="es-ES" sz="1400" b="1" dirty="0">
              <a:solidFill>
                <a:schemeClr val="accent1">
                  <a:lumMod val="50000"/>
                </a:schemeClr>
              </a:solidFill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274C0946-6648-3689-B0DC-C2F43E55945D}"/>
              </a:ext>
            </a:extLst>
          </p:cNvPr>
          <p:cNvCxnSpPr/>
          <p:nvPr/>
        </p:nvCxnSpPr>
        <p:spPr>
          <a:xfrm>
            <a:off x="468313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Rectángulo">
            <a:extLst>
              <a:ext uri="{FF2B5EF4-FFF2-40B4-BE49-F238E27FC236}">
                <a16:creationId xmlns:a16="http://schemas.microsoft.com/office/drawing/2014/main" id="{2029BB02-122F-4FAD-E9CE-7FD03AC8451C}"/>
              </a:ext>
            </a:extLst>
          </p:cNvPr>
          <p:cNvSpPr/>
          <p:nvPr/>
        </p:nvSpPr>
        <p:spPr>
          <a:xfrm>
            <a:off x="350838" y="476250"/>
            <a:ext cx="8064500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600" b="1" dirty="0">
                <a:solidFill>
                  <a:schemeClr val="accent1">
                    <a:lumMod val="50000"/>
                  </a:schemeClr>
                </a:solidFill>
              </a:rPr>
              <a:t>Esquema de Coparticipación Provincial</a:t>
            </a:r>
          </a:p>
        </p:txBody>
      </p:sp>
      <p:sp>
        <p:nvSpPr>
          <p:cNvPr id="20" name="19 Rectángulo redondeado">
            <a:extLst>
              <a:ext uri="{FF2B5EF4-FFF2-40B4-BE49-F238E27FC236}">
                <a16:creationId xmlns:a16="http://schemas.microsoft.com/office/drawing/2014/main" id="{E5EEAF0A-0659-0A7A-02F0-58EC8E4AB710}"/>
              </a:ext>
            </a:extLst>
          </p:cNvPr>
          <p:cNvSpPr/>
          <p:nvPr/>
        </p:nvSpPr>
        <p:spPr>
          <a:xfrm>
            <a:off x="771525" y="4076700"/>
            <a:ext cx="7883525" cy="8286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9" name="18 Rectángulo redondeado">
            <a:extLst>
              <a:ext uri="{FF2B5EF4-FFF2-40B4-BE49-F238E27FC236}">
                <a16:creationId xmlns:a16="http://schemas.microsoft.com/office/drawing/2014/main" id="{D6E26BB4-5C9A-4BE7-F511-1350D0D1AFC5}"/>
              </a:ext>
            </a:extLst>
          </p:cNvPr>
          <p:cNvSpPr/>
          <p:nvPr/>
        </p:nvSpPr>
        <p:spPr>
          <a:xfrm>
            <a:off x="771525" y="2605088"/>
            <a:ext cx="7883525" cy="9366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6" name="5 Rectángulo redondeado">
            <a:extLst>
              <a:ext uri="{FF2B5EF4-FFF2-40B4-BE49-F238E27FC236}">
                <a16:creationId xmlns:a16="http://schemas.microsoft.com/office/drawing/2014/main" id="{C1836DB4-85B3-0E81-91D1-539FB09922FC}"/>
              </a:ext>
            </a:extLst>
          </p:cNvPr>
          <p:cNvSpPr/>
          <p:nvPr/>
        </p:nvSpPr>
        <p:spPr>
          <a:xfrm>
            <a:off x="3209521" y="1196752"/>
            <a:ext cx="2009297" cy="73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200" b="1" dirty="0">
                <a:latin typeface="Arial" pitchFamily="34" charset="0"/>
                <a:cs typeface="Arial" pitchFamily="34" charset="0"/>
              </a:rPr>
              <a:t>Masa Coparticipable</a:t>
            </a:r>
          </a:p>
        </p:txBody>
      </p:sp>
      <p:sp>
        <p:nvSpPr>
          <p:cNvPr id="48" name="47 Rectángulo redondeado">
            <a:extLst>
              <a:ext uri="{FF2B5EF4-FFF2-40B4-BE49-F238E27FC236}">
                <a16:creationId xmlns:a16="http://schemas.microsoft.com/office/drawing/2014/main" id="{44EF1ECD-B8BB-4358-42F0-CE52D0D05147}"/>
              </a:ext>
            </a:extLst>
          </p:cNvPr>
          <p:cNvSpPr/>
          <p:nvPr/>
        </p:nvSpPr>
        <p:spPr>
          <a:xfrm>
            <a:off x="5216170" y="2709968"/>
            <a:ext cx="1800200" cy="73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200" b="1" dirty="0">
                <a:latin typeface="Arial" pitchFamily="34" charset="0"/>
                <a:cs typeface="Arial" pitchFamily="34" charset="0"/>
              </a:rPr>
              <a:t>Provincia</a:t>
            </a:r>
          </a:p>
        </p:txBody>
      </p:sp>
      <p:sp>
        <p:nvSpPr>
          <p:cNvPr id="51" name="50 Rectángulo redondeado">
            <a:extLst>
              <a:ext uri="{FF2B5EF4-FFF2-40B4-BE49-F238E27FC236}">
                <a16:creationId xmlns:a16="http://schemas.microsoft.com/office/drawing/2014/main" id="{A9110B61-6C46-A4BB-A0B4-DE73C9F88290}"/>
              </a:ext>
            </a:extLst>
          </p:cNvPr>
          <p:cNvSpPr/>
          <p:nvPr/>
        </p:nvSpPr>
        <p:spPr>
          <a:xfrm>
            <a:off x="1475656" y="2722569"/>
            <a:ext cx="1872208" cy="73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s-AR" sz="1200" b="1" dirty="0">
                <a:latin typeface="Arial" pitchFamily="34" charset="0"/>
                <a:cs typeface="Arial" pitchFamily="34" charset="0"/>
              </a:rPr>
              <a:t>Gobiernos Locales</a:t>
            </a:r>
          </a:p>
        </p:txBody>
      </p:sp>
      <p:cxnSp>
        <p:nvCxnSpPr>
          <p:cNvPr id="26" name="25 Conector angular">
            <a:extLst>
              <a:ext uri="{FF2B5EF4-FFF2-40B4-BE49-F238E27FC236}">
                <a16:creationId xmlns:a16="http://schemas.microsoft.com/office/drawing/2014/main" id="{62BF21E9-6986-3BD7-9089-4C240B23DFBA}"/>
              </a:ext>
            </a:extLst>
          </p:cNvPr>
          <p:cNvCxnSpPr/>
          <p:nvPr/>
        </p:nvCxnSpPr>
        <p:spPr>
          <a:xfrm rot="5400000">
            <a:off x="2917031" y="1424782"/>
            <a:ext cx="792163" cy="1803400"/>
          </a:xfrm>
          <a:prstGeom prst="bent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Rectángulo redondeado">
            <a:extLst>
              <a:ext uri="{FF2B5EF4-FFF2-40B4-BE49-F238E27FC236}">
                <a16:creationId xmlns:a16="http://schemas.microsoft.com/office/drawing/2014/main" id="{A52A98CC-59E3-5819-E046-E21DE07CF26D}"/>
              </a:ext>
            </a:extLst>
          </p:cNvPr>
          <p:cNvSpPr/>
          <p:nvPr/>
        </p:nvSpPr>
        <p:spPr>
          <a:xfrm>
            <a:off x="1029338" y="4185085"/>
            <a:ext cx="2952328" cy="60126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s-AR" sz="1200" b="1" dirty="0">
                <a:latin typeface="Arial" pitchFamily="34" charset="0"/>
                <a:cs typeface="Arial" pitchFamily="34" charset="0"/>
              </a:rPr>
              <a:t>Distribución entre Gobiernos Locales</a:t>
            </a:r>
          </a:p>
        </p:txBody>
      </p:sp>
      <p:sp>
        <p:nvSpPr>
          <p:cNvPr id="28" name="27 Rectángulo redondeado">
            <a:extLst>
              <a:ext uri="{FF2B5EF4-FFF2-40B4-BE49-F238E27FC236}">
                <a16:creationId xmlns:a16="http://schemas.microsoft.com/office/drawing/2014/main" id="{5C6DC26C-CB08-579F-F51E-84E00A14DB6E}"/>
              </a:ext>
            </a:extLst>
          </p:cNvPr>
          <p:cNvSpPr/>
          <p:nvPr/>
        </p:nvSpPr>
        <p:spPr>
          <a:xfrm>
            <a:off x="1029338" y="5420022"/>
            <a:ext cx="2952328" cy="60126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s-AR" sz="1200" b="1" dirty="0">
                <a:latin typeface="Arial" pitchFamily="34" charset="0"/>
                <a:cs typeface="Arial" pitchFamily="34" charset="0"/>
              </a:rPr>
              <a:t>Conformación, destino y distribución del fondo</a:t>
            </a:r>
          </a:p>
        </p:txBody>
      </p:sp>
      <p:sp>
        <p:nvSpPr>
          <p:cNvPr id="41" name="40 CuadroTexto">
            <a:extLst>
              <a:ext uri="{FF2B5EF4-FFF2-40B4-BE49-F238E27FC236}">
                <a16:creationId xmlns:a16="http://schemas.microsoft.com/office/drawing/2014/main" id="{61DE5F24-9999-F17A-0D5B-E657B8D58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4738" y="2838450"/>
            <a:ext cx="126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1200" b="1" i="1">
                <a:latin typeface="Arial" panose="020B0604020202020204" pitchFamily="34" charset="0"/>
              </a:rPr>
              <a:t>Distribución Primaria</a:t>
            </a: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19C061A2-6F2F-7A77-66C2-113DBEE63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4738" y="4254500"/>
            <a:ext cx="126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1200" b="1" i="1">
                <a:latin typeface="Arial" panose="020B0604020202020204" pitchFamily="34" charset="0"/>
              </a:rPr>
              <a:t>Distribución Secundaria</a:t>
            </a:r>
          </a:p>
        </p:txBody>
      </p:sp>
      <p:cxnSp>
        <p:nvCxnSpPr>
          <p:cNvPr id="46" name="45 Forma">
            <a:extLst>
              <a:ext uri="{FF2B5EF4-FFF2-40B4-BE49-F238E27FC236}">
                <a16:creationId xmlns:a16="http://schemas.microsoft.com/office/drawing/2014/main" id="{3F994568-44DB-789D-3279-68CAE07898CF}"/>
              </a:ext>
            </a:extLst>
          </p:cNvPr>
          <p:cNvCxnSpPr/>
          <p:nvPr/>
        </p:nvCxnSpPr>
        <p:spPr>
          <a:xfrm rot="10800000" flipV="1">
            <a:off x="1028700" y="3089275"/>
            <a:ext cx="447675" cy="1397000"/>
          </a:xfrm>
          <a:prstGeom prst="bentConnector3">
            <a:avLst>
              <a:gd name="adj1" fmla="val 177424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angular">
            <a:extLst>
              <a:ext uri="{FF2B5EF4-FFF2-40B4-BE49-F238E27FC236}">
                <a16:creationId xmlns:a16="http://schemas.microsoft.com/office/drawing/2014/main" id="{3C7AAA77-3292-F12C-9BD3-5A9359B52418}"/>
              </a:ext>
            </a:extLst>
          </p:cNvPr>
          <p:cNvCxnSpPr/>
          <p:nvPr/>
        </p:nvCxnSpPr>
        <p:spPr>
          <a:xfrm rot="10800000" flipV="1">
            <a:off x="1028700" y="3089275"/>
            <a:ext cx="447675" cy="2632075"/>
          </a:xfrm>
          <a:prstGeom prst="bentConnector3">
            <a:avLst>
              <a:gd name="adj1" fmla="val 177424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angular">
            <a:extLst>
              <a:ext uri="{FF2B5EF4-FFF2-40B4-BE49-F238E27FC236}">
                <a16:creationId xmlns:a16="http://schemas.microsoft.com/office/drawing/2014/main" id="{C01DC19B-7365-633C-3BBA-4E3ECDD08EB0}"/>
              </a:ext>
            </a:extLst>
          </p:cNvPr>
          <p:cNvCxnSpPr/>
          <p:nvPr/>
        </p:nvCxnSpPr>
        <p:spPr>
          <a:xfrm rot="16200000" flipH="1">
            <a:off x="4775994" y="1369219"/>
            <a:ext cx="779463" cy="1901825"/>
          </a:xfrm>
          <a:prstGeom prst="bentConnector3">
            <a:avLst>
              <a:gd name="adj1" fmla="val 50679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41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7">
            <a:extLst>
              <a:ext uri="{FF2B5EF4-FFF2-40B4-BE49-F238E27FC236}">
                <a16:creationId xmlns:a16="http://schemas.microsoft.com/office/drawing/2014/main" id="{0A39179C-1B0B-8736-F41B-4F6D8E945AF7}"/>
              </a:ext>
            </a:extLst>
          </p:cNvPr>
          <p:cNvCxnSpPr/>
          <p:nvPr/>
        </p:nvCxnSpPr>
        <p:spPr>
          <a:xfrm>
            <a:off x="468313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">
            <a:extLst>
              <a:ext uri="{FF2B5EF4-FFF2-40B4-BE49-F238E27FC236}">
                <a16:creationId xmlns:a16="http://schemas.microsoft.com/office/drawing/2014/main" id="{4A704FE8-9658-1391-BBE3-C8260AD27245}"/>
              </a:ext>
            </a:extLst>
          </p:cNvPr>
          <p:cNvSpPr/>
          <p:nvPr/>
        </p:nvSpPr>
        <p:spPr>
          <a:xfrm>
            <a:off x="323850" y="476250"/>
            <a:ext cx="8064500" cy="49212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AR" sz="2600" b="1" dirty="0">
                <a:solidFill>
                  <a:schemeClr val="accent1">
                    <a:lumMod val="50000"/>
                  </a:schemeClr>
                </a:solidFill>
              </a:rPr>
              <a:t>Recursos que integran la Masa Coparticipable</a:t>
            </a:r>
          </a:p>
        </p:txBody>
      </p:sp>
      <p:grpSp>
        <p:nvGrpSpPr>
          <p:cNvPr id="2" name="41 Grupo">
            <a:extLst>
              <a:ext uri="{FF2B5EF4-FFF2-40B4-BE49-F238E27FC236}">
                <a16:creationId xmlns:a16="http://schemas.microsoft.com/office/drawing/2014/main" id="{681A19ED-C130-4B0B-3467-99855260FC14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1504950"/>
            <a:ext cx="450850" cy="277813"/>
            <a:chOff x="1151620" y="2753925"/>
            <a:chExt cx="540059" cy="360040"/>
          </a:xfrm>
        </p:grpSpPr>
        <p:sp>
          <p:nvSpPr>
            <p:cNvPr id="40" name="39 Flecha izquierda">
              <a:extLst>
                <a:ext uri="{FF2B5EF4-FFF2-40B4-BE49-F238E27FC236}">
                  <a16:creationId xmlns:a16="http://schemas.microsoft.com/office/drawing/2014/main" id="{9545DF66-37D9-DBC5-3347-99561AB7A0A9}"/>
                </a:ext>
              </a:extLst>
            </p:cNvPr>
            <p:cNvSpPr/>
            <p:nvPr/>
          </p:nvSpPr>
          <p:spPr>
            <a:xfrm rot="10800000">
              <a:off x="1151620" y="2753925"/>
              <a:ext cx="359405" cy="360040"/>
            </a:xfrm>
            <a:prstGeom prst="leftArrow">
              <a:avLst>
                <a:gd name="adj1" fmla="val 50000"/>
                <a:gd name="adj2" fmla="val 140301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  <p:sp>
          <p:nvSpPr>
            <p:cNvPr id="41" name="40 Flecha izquierda">
              <a:extLst>
                <a:ext uri="{FF2B5EF4-FFF2-40B4-BE49-F238E27FC236}">
                  <a16:creationId xmlns:a16="http://schemas.microsoft.com/office/drawing/2014/main" id="{80E4F7E4-E2B9-21D5-2F5C-4386E4321F64}"/>
                </a:ext>
              </a:extLst>
            </p:cNvPr>
            <p:cNvSpPr/>
            <p:nvPr/>
          </p:nvSpPr>
          <p:spPr>
            <a:xfrm rot="10800000">
              <a:off x="1332273" y="2753925"/>
              <a:ext cx="359406" cy="360040"/>
            </a:xfrm>
            <a:prstGeom prst="leftArrow">
              <a:avLst>
                <a:gd name="adj1" fmla="val 50000"/>
                <a:gd name="adj2" fmla="val 140301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</p:grpSp>
      <p:sp>
        <p:nvSpPr>
          <p:cNvPr id="43" name="42 Rectángulo">
            <a:extLst>
              <a:ext uri="{FF2B5EF4-FFF2-40B4-BE49-F238E27FC236}">
                <a16:creationId xmlns:a16="http://schemas.microsoft.com/office/drawing/2014/main" id="{8979A984-A979-3A48-185A-1F4611B76D3A}"/>
              </a:ext>
            </a:extLst>
          </p:cNvPr>
          <p:cNvSpPr/>
          <p:nvPr/>
        </p:nvSpPr>
        <p:spPr>
          <a:xfrm>
            <a:off x="927100" y="1522413"/>
            <a:ext cx="7380288" cy="322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AR" sz="1500" b="1" dirty="0">
                <a:solidFill>
                  <a:schemeClr val="tx2">
                    <a:lumMod val="50000"/>
                  </a:schemeClr>
                </a:solidFill>
              </a:rPr>
              <a:t>Ley N° 23.548 (Coparticipación Federal de Impuestos) y sus modificatorias</a:t>
            </a:r>
          </a:p>
        </p:txBody>
      </p:sp>
      <p:grpSp>
        <p:nvGrpSpPr>
          <p:cNvPr id="3" name="43 Grupo">
            <a:extLst>
              <a:ext uri="{FF2B5EF4-FFF2-40B4-BE49-F238E27FC236}">
                <a16:creationId xmlns:a16="http://schemas.microsoft.com/office/drawing/2014/main" id="{13B7DAF8-FF38-9FC0-3FD3-6730BCA4FECF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2197100"/>
            <a:ext cx="450850" cy="276225"/>
            <a:chOff x="1151620" y="2753925"/>
            <a:chExt cx="540059" cy="360040"/>
          </a:xfrm>
        </p:grpSpPr>
        <p:sp>
          <p:nvSpPr>
            <p:cNvPr id="45" name="44 Flecha izquierda">
              <a:extLst>
                <a:ext uri="{FF2B5EF4-FFF2-40B4-BE49-F238E27FC236}">
                  <a16:creationId xmlns:a16="http://schemas.microsoft.com/office/drawing/2014/main" id="{910832DE-3DC7-2DD3-C032-911AF6551727}"/>
                </a:ext>
              </a:extLst>
            </p:cNvPr>
            <p:cNvSpPr/>
            <p:nvPr/>
          </p:nvSpPr>
          <p:spPr>
            <a:xfrm rot="10800000">
              <a:off x="1151620" y="2753925"/>
              <a:ext cx="359405" cy="360040"/>
            </a:xfrm>
            <a:prstGeom prst="leftArrow">
              <a:avLst>
                <a:gd name="adj1" fmla="val 50000"/>
                <a:gd name="adj2" fmla="val 140301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  <p:sp>
          <p:nvSpPr>
            <p:cNvPr id="46" name="45 Flecha izquierda">
              <a:extLst>
                <a:ext uri="{FF2B5EF4-FFF2-40B4-BE49-F238E27FC236}">
                  <a16:creationId xmlns:a16="http://schemas.microsoft.com/office/drawing/2014/main" id="{F6D6A98F-78FB-4272-0A03-7870FF3766E7}"/>
                </a:ext>
              </a:extLst>
            </p:cNvPr>
            <p:cNvSpPr/>
            <p:nvPr/>
          </p:nvSpPr>
          <p:spPr>
            <a:xfrm rot="10800000">
              <a:off x="1332273" y="2753925"/>
              <a:ext cx="359406" cy="360040"/>
            </a:xfrm>
            <a:prstGeom prst="leftArrow">
              <a:avLst>
                <a:gd name="adj1" fmla="val 50000"/>
                <a:gd name="adj2" fmla="val 140301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</p:grpSp>
      <p:sp>
        <p:nvSpPr>
          <p:cNvPr id="51" name="50 Rectángulo">
            <a:extLst>
              <a:ext uri="{FF2B5EF4-FFF2-40B4-BE49-F238E27FC236}">
                <a16:creationId xmlns:a16="http://schemas.microsoft.com/office/drawing/2014/main" id="{19D02951-EE31-A5D6-CBCB-77B3F04264A2}"/>
              </a:ext>
            </a:extLst>
          </p:cNvPr>
          <p:cNvSpPr/>
          <p:nvPr/>
        </p:nvSpPr>
        <p:spPr>
          <a:xfrm>
            <a:off x="900113" y="2205038"/>
            <a:ext cx="7380287" cy="322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AR" sz="1500" b="1" dirty="0">
                <a:solidFill>
                  <a:schemeClr val="tx2">
                    <a:lumMod val="50000"/>
                  </a:schemeClr>
                </a:solidFill>
              </a:rPr>
              <a:t>Impuesto Inmobiliario</a:t>
            </a:r>
          </a:p>
        </p:txBody>
      </p:sp>
      <p:grpSp>
        <p:nvGrpSpPr>
          <p:cNvPr id="4" name="55 Grupo">
            <a:extLst>
              <a:ext uri="{FF2B5EF4-FFF2-40B4-BE49-F238E27FC236}">
                <a16:creationId xmlns:a16="http://schemas.microsoft.com/office/drawing/2014/main" id="{B5A2148F-95E6-91D1-75C1-29988F88F936}"/>
              </a:ext>
            </a:extLst>
          </p:cNvPr>
          <p:cNvGrpSpPr>
            <a:grpSpLocks/>
          </p:cNvGrpSpPr>
          <p:nvPr/>
        </p:nvGrpSpPr>
        <p:grpSpPr bwMode="auto">
          <a:xfrm>
            <a:off x="368300" y="2852738"/>
            <a:ext cx="450850" cy="276225"/>
            <a:chOff x="1151620" y="2753925"/>
            <a:chExt cx="540059" cy="360040"/>
          </a:xfrm>
        </p:grpSpPr>
        <p:sp>
          <p:nvSpPr>
            <p:cNvPr id="57" name="56 Flecha izquierda">
              <a:extLst>
                <a:ext uri="{FF2B5EF4-FFF2-40B4-BE49-F238E27FC236}">
                  <a16:creationId xmlns:a16="http://schemas.microsoft.com/office/drawing/2014/main" id="{2A45B8CE-F4B4-500C-E3E5-6E4F3F07C446}"/>
                </a:ext>
              </a:extLst>
            </p:cNvPr>
            <p:cNvSpPr/>
            <p:nvPr/>
          </p:nvSpPr>
          <p:spPr>
            <a:xfrm rot="10800000">
              <a:off x="1151620" y="2753925"/>
              <a:ext cx="359406" cy="360040"/>
            </a:xfrm>
            <a:prstGeom prst="leftArrow">
              <a:avLst>
                <a:gd name="adj1" fmla="val 50000"/>
                <a:gd name="adj2" fmla="val 140301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  <p:sp>
          <p:nvSpPr>
            <p:cNvPr id="58" name="57 Flecha izquierda">
              <a:extLst>
                <a:ext uri="{FF2B5EF4-FFF2-40B4-BE49-F238E27FC236}">
                  <a16:creationId xmlns:a16="http://schemas.microsoft.com/office/drawing/2014/main" id="{0240C015-10D8-8D21-5835-3A03829C134B}"/>
                </a:ext>
              </a:extLst>
            </p:cNvPr>
            <p:cNvSpPr/>
            <p:nvPr/>
          </p:nvSpPr>
          <p:spPr>
            <a:xfrm rot="10800000">
              <a:off x="1332274" y="2753925"/>
              <a:ext cx="359405" cy="360040"/>
            </a:xfrm>
            <a:prstGeom prst="leftArrow">
              <a:avLst>
                <a:gd name="adj1" fmla="val 50000"/>
                <a:gd name="adj2" fmla="val 140301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AR"/>
            </a:p>
          </p:txBody>
        </p:sp>
      </p:grpSp>
      <p:sp>
        <p:nvSpPr>
          <p:cNvPr id="59" name="58 Rectángulo">
            <a:extLst>
              <a:ext uri="{FF2B5EF4-FFF2-40B4-BE49-F238E27FC236}">
                <a16:creationId xmlns:a16="http://schemas.microsoft.com/office/drawing/2014/main" id="{C8998F42-2DB2-DDE6-619F-CA1C6F6D67AC}"/>
              </a:ext>
            </a:extLst>
          </p:cNvPr>
          <p:cNvSpPr/>
          <p:nvPr/>
        </p:nvSpPr>
        <p:spPr>
          <a:xfrm>
            <a:off x="908050" y="2852738"/>
            <a:ext cx="7381875" cy="323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es-AR" sz="1500" b="1" dirty="0">
                <a:solidFill>
                  <a:schemeClr val="tx2">
                    <a:lumMod val="50000"/>
                  </a:schemeClr>
                </a:solidFill>
              </a:rPr>
              <a:t>Impuesto a los Automotores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6B35D32D-B630-BEFC-09D7-FB0675A7B1C7}"/>
              </a:ext>
            </a:extLst>
          </p:cNvPr>
          <p:cNvCxnSpPr/>
          <p:nvPr/>
        </p:nvCxnSpPr>
        <p:spPr>
          <a:xfrm>
            <a:off x="468313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4 Rectángulo">
            <a:extLst>
              <a:ext uri="{FF2B5EF4-FFF2-40B4-BE49-F238E27FC236}">
                <a16:creationId xmlns:a16="http://schemas.microsoft.com/office/drawing/2014/main" id="{EE3A7A01-3429-EF74-E89C-6EAACE9BA06F}"/>
              </a:ext>
            </a:extLst>
          </p:cNvPr>
          <p:cNvSpPr/>
          <p:nvPr/>
        </p:nvSpPr>
        <p:spPr>
          <a:xfrm>
            <a:off x="323850" y="476250"/>
            <a:ext cx="80645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schemeClr val="accent1">
                    <a:lumMod val="50000"/>
                  </a:schemeClr>
                </a:solidFill>
              </a:rPr>
              <a:t>Coparticipación a Municipios</a:t>
            </a:r>
          </a:p>
        </p:txBody>
      </p:sp>
      <p:sp>
        <p:nvSpPr>
          <p:cNvPr id="12" name="11 Elipse">
            <a:extLst>
              <a:ext uri="{FF2B5EF4-FFF2-40B4-BE49-F238E27FC236}">
                <a16:creationId xmlns:a16="http://schemas.microsoft.com/office/drawing/2014/main" id="{32B08F74-AEB0-EA27-725D-6EBD4860DEE5}"/>
              </a:ext>
            </a:extLst>
          </p:cNvPr>
          <p:cNvSpPr/>
          <p:nvPr/>
        </p:nvSpPr>
        <p:spPr>
          <a:xfrm>
            <a:off x="295097" y="2564904"/>
            <a:ext cx="2628000" cy="2628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2100" b="1" dirty="0">
                <a:solidFill>
                  <a:schemeClr val="bg1"/>
                </a:solidFill>
                <a:latin typeface="Arial Narrow" pitchFamily="34" charset="0"/>
              </a:rPr>
              <a:t>Coparticipación a Municipios</a:t>
            </a:r>
          </a:p>
        </p:txBody>
      </p:sp>
      <p:sp>
        <p:nvSpPr>
          <p:cNvPr id="13" name="12 Abrir llave">
            <a:extLst>
              <a:ext uri="{FF2B5EF4-FFF2-40B4-BE49-F238E27FC236}">
                <a16:creationId xmlns:a16="http://schemas.microsoft.com/office/drawing/2014/main" id="{5E8CBC62-31E7-0B5B-BA60-8DCAADE9EFAF}"/>
              </a:ext>
            </a:extLst>
          </p:cNvPr>
          <p:cNvSpPr/>
          <p:nvPr/>
        </p:nvSpPr>
        <p:spPr>
          <a:xfrm>
            <a:off x="3203575" y="1341438"/>
            <a:ext cx="71438" cy="5111750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6" name="15 Elipse">
            <a:extLst>
              <a:ext uri="{FF2B5EF4-FFF2-40B4-BE49-F238E27FC236}">
                <a16:creationId xmlns:a16="http://schemas.microsoft.com/office/drawing/2014/main" id="{CDA683DE-5027-6D3E-975D-BA5DD745AC01}"/>
              </a:ext>
            </a:extLst>
          </p:cNvPr>
          <p:cNvSpPr/>
          <p:nvPr/>
        </p:nvSpPr>
        <p:spPr>
          <a:xfrm>
            <a:off x="3419252" y="1556912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13,05%</a:t>
            </a:r>
          </a:p>
        </p:txBody>
      </p:sp>
      <p:sp>
        <p:nvSpPr>
          <p:cNvPr id="17" name="16 Elipse">
            <a:extLst>
              <a:ext uri="{FF2B5EF4-FFF2-40B4-BE49-F238E27FC236}">
                <a16:creationId xmlns:a16="http://schemas.microsoft.com/office/drawing/2014/main" id="{51A140E1-ACCC-3131-C2DA-3496C1F15273}"/>
              </a:ext>
            </a:extLst>
          </p:cNvPr>
          <p:cNvSpPr/>
          <p:nvPr/>
        </p:nvSpPr>
        <p:spPr>
          <a:xfrm>
            <a:off x="3419252" y="3357112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7%</a:t>
            </a:r>
          </a:p>
        </p:txBody>
      </p:sp>
      <p:sp>
        <p:nvSpPr>
          <p:cNvPr id="18" name="17 Elipse">
            <a:extLst>
              <a:ext uri="{FF2B5EF4-FFF2-40B4-BE49-F238E27FC236}">
                <a16:creationId xmlns:a16="http://schemas.microsoft.com/office/drawing/2014/main" id="{98EE7F2E-AED4-8CDA-D7A4-20F34C986EAC}"/>
              </a:ext>
            </a:extLst>
          </p:cNvPr>
          <p:cNvSpPr/>
          <p:nvPr/>
        </p:nvSpPr>
        <p:spPr>
          <a:xfrm>
            <a:off x="3419252" y="5157192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75%</a:t>
            </a:r>
          </a:p>
        </p:txBody>
      </p:sp>
      <p:sp>
        <p:nvSpPr>
          <p:cNvPr id="19" name="18 Rectángulo">
            <a:extLst>
              <a:ext uri="{FF2B5EF4-FFF2-40B4-BE49-F238E27FC236}">
                <a16:creationId xmlns:a16="http://schemas.microsoft.com/office/drawing/2014/main" id="{A8E01294-CD15-FFA6-DB52-8E881AF59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1774825"/>
            <a:ext cx="4068763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Ley N° 23.548 (Coparticipación Federal de   Impuestos) y sus modificatorias</a:t>
            </a:r>
          </a:p>
        </p:txBody>
      </p:sp>
      <p:sp>
        <p:nvSpPr>
          <p:cNvPr id="20" name="19 Rectángulo">
            <a:extLst>
              <a:ext uri="{FF2B5EF4-FFF2-40B4-BE49-F238E27FC236}">
                <a16:creationId xmlns:a16="http://schemas.microsoft.com/office/drawing/2014/main" id="{70ACA167-E89D-58C6-0451-9FE94760C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3716338"/>
            <a:ext cx="253047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Impuesto Inmobiliario</a:t>
            </a:r>
          </a:p>
        </p:txBody>
      </p:sp>
      <p:sp>
        <p:nvSpPr>
          <p:cNvPr id="21" name="20 Rectángulo">
            <a:extLst>
              <a:ext uri="{FF2B5EF4-FFF2-40B4-BE49-F238E27FC236}">
                <a16:creationId xmlns:a16="http://schemas.microsoft.com/office/drawing/2014/main" id="{12B58D99-4F74-ED47-5E59-AEEC6EEE4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5516563"/>
            <a:ext cx="23971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Impuesto Automotor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7 Rectángulo">
            <a:extLst>
              <a:ext uri="{FF2B5EF4-FFF2-40B4-BE49-F238E27FC236}">
                <a16:creationId xmlns:a16="http://schemas.microsoft.com/office/drawing/2014/main" id="{7DA4D9EB-6C19-3B64-FCED-5496EB50E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3375"/>
            <a:ext cx="80645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700" b="1">
                <a:solidFill>
                  <a:srgbClr val="254061"/>
                </a:solidFill>
                <a:latin typeface="Arial" panose="020B0604020202020204" pitchFamily="34" charset="0"/>
              </a:rPr>
              <a:t>Distribución entre Municipios</a:t>
            </a:r>
          </a:p>
        </p:txBody>
      </p:sp>
      <p:cxnSp>
        <p:nvCxnSpPr>
          <p:cNvPr id="33" name="Straight Connector 7">
            <a:extLst>
              <a:ext uri="{FF2B5EF4-FFF2-40B4-BE49-F238E27FC236}">
                <a16:creationId xmlns:a16="http://schemas.microsoft.com/office/drawing/2014/main" id="{50C1E6FE-AD57-CEB6-50B7-AAC666152017}"/>
              </a:ext>
            </a:extLst>
          </p:cNvPr>
          <p:cNvCxnSpPr/>
          <p:nvPr/>
        </p:nvCxnSpPr>
        <p:spPr>
          <a:xfrm>
            <a:off x="395288" y="83502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 redondeado">
            <a:extLst>
              <a:ext uri="{FF2B5EF4-FFF2-40B4-BE49-F238E27FC236}">
                <a16:creationId xmlns:a16="http://schemas.microsoft.com/office/drawing/2014/main" id="{E16E1613-6625-5B33-A6A1-6250241F07D1}"/>
              </a:ext>
            </a:extLst>
          </p:cNvPr>
          <p:cNvSpPr/>
          <p:nvPr/>
        </p:nvSpPr>
        <p:spPr>
          <a:xfrm>
            <a:off x="971600" y="2781048"/>
            <a:ext cx="1800000" cy="108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Coparticipación a Municipios</a:t>
            </a:r>
          </a:p>
        </p:txBody>
      </p:sp>
      <p:sp>
        <p:nvSpPr>
          <p:cNvPr id="2" name="9 Abrir llave">
            <a:extLst>
              <a:ext uri="{FF2B5EF4-FFF2-40B4-BE49-F238E27FC236}">
                <a16:creationId xmlns:a16="http://schemas.microsoft.com/office/drawing/2014/main" id="{EE3EAA7A-A910-ED17-4BF3-1EBA16AD7BAE}"/>
              </a:ext>
            </a:extLst>
          </p:cNvPr>
          <p:cNvSpPr/>
          <p:nvPr/>
        </p:nvSpPr>
        <p:spPr>
          <a:xfrm>
            <a:off x="4284663" y="3068638"/>
            <a:ext cx="71437" cy="3240087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5" name="14 Elipse">
            <a:extLst>
              <a:ext uri="{FF2B5EF4-FFF2-40B4-BE49-F238E27FC236}">
                <a16:creationId xmlns:a16="http://schemas.microsoft.com/office/drawing/2014/main" id="{DBBA4A2E-0419-A68E-BC7D-1EE0F3776D4D}"/>
              </a:ext>
            </a:extLst>
          </p:cNvPr>
          <p:cNvSpPr/>
          <p:nvPr/>
        </p:nvSpPr>
        <p:spPr bwMode="auto">
          <a:xfrm>
            <a:off x="3203276" y="1736904"/>
            <a:ext cx="828000" cy="82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46%</a:t>
            </a:r>
          </a:p>
        </p:txBody>
      </p:sp>
      <p:sp>
        <p:nvSpPr>
          <p:cNvPr id="18459" name="Text Box 27">
            <a:extLst>
              <a:ext uri="{FF2B5EF4-FFF2-40B4-BE49-F238E27FC236}">
                <a16:creationId xmlns:a16="http://schemas.microsoft.com/office/drawing/2014/main" id="{549CB84E-31D6-4FD4-E973-BFDBEE91D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2038350"/>
            <a:ext cx="25923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San Miguel de Tucumán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  <p:sp>
        <p:nvSpPr>
          <p:cNvPr id="12" name="14 Elipse">
            <a:extLst>
              <a:ext uri="{FF2B5EF4-FFF2-40B4-BE49-F238E27FC236}">
                <a16:creationId xmlns:a16="http://schemas.microsoft.com/office/drawing/2014/main" id="{8AF8EC5D-5C9E-67F7-ABB0-67693D0D236F}"/>
              </a:ext>
            </a:extLst>
          </p:cNvPr>
          <p:cNvSpPr/>
          <p:nvPr/>
        </p:nvSpPr>
        <p:spPr bwMode="auto">
          <a:xfrm>
            <a:off x="4536072" y="3393072"/>
            <a:ext cx="684000" cy="684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5%</a:t>
            </a:r>
          </a:p>
        </p:txBody>
      </p:sp>
      <p:sp>
        <p:nvSpPr>
          <p:cNvPr id="13" name="14 Elipse">
            <a:extLst>
              <a:ext uri="{FF2B5EF4-FFF2-40B4-BE49-F238E27FC236}">
                <a16:creationId xmlns:a16="http://schemas.microsoft.com/office/drawing/2014/main" id="{C4B2C3EC-BCB6-9EB8-D5C9-521BD0F0ADEF}"/>
              </a:ext>
            </a:extLst>
          </p:cNvPr>
          <p:cNvSpPr/>
          <p:nvPr/>
        </p:nvSpPr>
        <p:spPr bwMode="auto">
          <a:xfrm>
            <a:off x="4536072" y="5272831"/>
            <a:ext cx="684000" cy="684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95%</a:t>
            </a:r>
          </a:p>
        </p:txBody>
      </p:sp>
      <p:sp>
        <p:nvSpPr>
          <p:cNvPr id="18472" name="Text Box 40">
            <a:extLst>
              <a:ext uri="{FF2B5EF4-FFF2-40B4-BE49-F238E27FC236}">
                <a16:creationId xmlns:a16="http://schemas.microsoft.com/office/drawing/2014/main" id="{2619FB82-FFF4-B156-7CC3-1CA65FB35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3506788"/>
            <a:ext cx="2881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Al Fondo para Desequilibrios Fiscales 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  <p:sp>
        <p:nvSpPr>
          <p:cNvPr id="18473" name="Text Box 41">
            <a:extLst>
              <a:ext uri="{FF2B5EF4-FFF2-40B4-BE49-F238E27FC236}">
                <a16:creationId xmlns:a16="http://schemas.microsoft.com/office/drawing/2014/main" id="{F2E5DA32-5827-F4BF-265B-E5B7C2BBE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5229225"/>
            <a:ext cx="29527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Para distribuir al resto de los municipios, según los porcentajes que figuran en la Ley sin considerar a San Miguel de Tucumán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  <p:sp>
        <p:nvSpPr>
          <p:cNvPr id="27" name="9 Abrir llave">
            <a:extLst>
              <a:ext uri="{FF2B5EF4-FFF2-40B4-BE49-F238E27FC236}">
                <a16:creationId xmlns:a16="http://schemas.microsoft.com/office/drawing/2014/main" id="{22753032-A10E-05EA-0864-60FC90217DCB}"/>
              </a:ext>
            </a:extLst>
          </p:cNvPr>
          <p:cNvSpPr/>
          <p:nvPr/>
        </p:nvSpPr>
        <p:spPr>
          <a:xfrm>
            <a:off x="2941638" y="1268413"/>
            <a:ext cx="46037" cy="4321175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28" name="27 Elipse">
            <a:extLst>
              <a:ext uri="{FF2B5EF4-FFF2-40B4-BE49-F238E27FC236}">
                <a16:creationId xmlns:a16="http://schemas.microsoft.com/office/drawing/2014/main" id="{28173FD0-ED2E-1957-D984-A4F5F7E993F9}"/>
              </a:ext>
            </a:extLst>
          </p:cNvPr>
          <p:cNvSpPr/>
          <p:nvPr/>
        </p:nvSpPr>
        <p:spPr bwMode="auto">
          <a:xfrm>
            <a:off x="3203276" y="4293096"/>
            <a:ext cx="828000" cy="828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54%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459" grpId="0"/>
      <p:bldP spid="18472" grpId="0"/>
      <p:bldP spid="18473" grpId="0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Elipse">
            <a:extLst>
              <a:ext uri="{FF2B5EF4-FFF2-40B4-BE49-F238E27FC236}">
                <a16:creationId xmlns:a16="http://schemas.microsoft.com/office/drawing/2014/main" id="{E3B7429A-7CEA-5E4C-2CA3-74C62BCF2DED}"/>
              </a:ext>
            </a:extLst>
          </p:cNvPr>
          <p:cNvSpPr/>
          <p:nvPr/>
        </p:nvSpPr>
        <p:spPr>
          <a:xfrm>
            <a:off x="295097" y="2564904"/>
            <a:ext cx="2628000" cy="2628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2100" b="1" dirty="0">
                <a:solidFill>
                  <a:schemeClr val="bg1"/>
                </a:solidFill>
                <a:latin typeface="Arial Narrow" pitchFamily="34" charset="0"/>
              </a:rPr>
              <a:t>Coparticipación a las Talitas</a:t>
            </a:r>
          </a:p>
        </p:txBody>
      </p:sp>
      <p:sp>
        <p:nvSpPr>
          <p:cNvPr id="13" name="12 Abrir llave">
            <a:extLst>
              <a:ext uri="{FF2B5EF4-FFF2-40B4-BE49-F238E27FC236}">
                <a16:creationId xmlns:a16="http://schemas.microsoft.com/office/drawing/2014/main" id="{216B7BF7-1C24-41F9-CFA8-4A09F8AD7A1D}"/>
              </a:ext>
            </a:extLst>
          </p:cNvPr>
          <p:cNvSpPr/>
          <p:nvPr/>
        </p:nvSpPr>
        <p:spPr>
          <a:xfrm>
            <a:off x="3203575" y="1341438"/>
            <a:ext cx="71438" cy="5111750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6" name="15 Elipse">
            <a:extLst>
              <a:ext uri="{FF2B5EF4-FFF2-40B4-BE49-F238E27FC236}">
                <a16:creationId xmlns:a16="http://schemas.microsoft.com/office/drawing/2014/main" id="{4994362C-FA86-7E80-CFCD-A95D37C1AF46}"/>
              </a:ext>
            </a:extLst>
          </p:cNvPr>
          <p:cNvSpPr/>
          <p:nvPr/>
        </p:nvSpPr>
        <p:spPr>
          <a:xfrm>
            <a:off x="3419252" y="1556912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0,57%</a:t>
            </a:r>
          </a:p>
        </p:txBody>
      </p:sp>
      <p:sp>
        <p:nvSpPr>
          <p:cNvPr id="17" name="16 Elipse">
            <a:extLst>
              <a:ext uri="{FF2B5EF4-FFF2-40B4-BE49-F238E27FC236}">
                <a16:creationId xmlns:a16="http://schemas.microsoft.com/office/drawing/2014/main" id="{9CC3B0FF-1391-AD19-7E5A-BF51AB40CE94}"/>
              </a:ext>
            </a:extLst>
          </p:cNvPr>
          <p:cNvSpPr/>
          <p:nvPr/>
        </p:nvSpPr>
        <p:spPr>
          <a:xfrm>
            <a:off x="3419252" y="3357112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0,52%</a:t>
            </a:r>
          </a:p>
        </p:txBody>
      </p:sp>
      <p:sp>
        <p:nvSpPr>
          <p:cNvPr id="18" name="17 Elipse">
            <a:extLst>
              <a:ext uri="{FF2B5EF4-FFF2-40B4-BE49-F238E27FC236}">
                <a16:creationId xmlns:a16="http://schemas.microsoft.com/office/drawing/2014/main" id="{F20BCB97-B74E-7AAC-B0A4-B1F36E8FD372}"/>
              </a:ext>
            </a:extLst>
          </p:cNvPr>
          <p:cNvSpPr/>
          <p:nvPr/>
        </p:nvSpPr>
        <p:spPr>
          <a:xfrm>
            <a:off x="3419252" y="5157192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3,71%</a:t>
            </a:r>
          </a:p>
        </p:txBody>
      </p:sp>
      <p:sp>
        <p:nvSpPr>
          <p:cNvPr id="19" name="18 Rectángulo">
            <a:extLst>
              <a:ext uri="{FF2B5EF4-FFF2-40B4-BE49-F238E27FC236}">
                <a16:creationId xmlns:a16="http://schemas.microsoft.com/office/drawing/2014/main" id="{05CA4EBA-CD8A-CCCE-4EC0-DB6E45033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1774825"/>
            <a:ext cx="4068763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Ley N° 23.548 (Coparticipación Federal de   Impuestos) y sus modificatorias</a:t>
            </a:r>
          </a:p>
        </p:txBody>
      </p:sp>
      <p:sp>
        <p:nvSpPr>
          <p:cNvPr id="20" name="19 Rectángulo">
            <a:extLst>
              <a:ext uri="{FF2B5EF4-FFF2-40B4-BE49-F238E27FC236}">
                <a16:creationId xmlns:a16="http://schemas.microsoft.com/office/drawing/2014/main" id="{81EF7421-6243-7E29-6465-5BFB97C63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3716338"/>
            <a:ext cx="253047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Impuesto Inmobiliario</a:t>
            </a:r>
          </a:p>
        </p:txBody>
      </p:sp>
      <p:sp>
        <p:nvSpPr>
          <p:cNvPr id="21" name="20 Rectángulo">
            <a:extLst>
              <a:ext uri="{FF2B5EF4-FFF2-40B4-BE49-F238E27FC236}">
                <a16:creationId xmlns:a16="http://schemas.microsoft.com/office/drawing/2014/main" id="{F0FD3E14-6141-1DF5-85D0-92946A4B0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5516563"/>
            <a:ext cx="23971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Impuesto Automotor</a:t>
            </a: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3C098B46-2D8D-3DB0-722F-1DF6528045A7}"/>
              </a:ext>
            </a:extLst>
          </p:cNvPr>
          <p:cNvSpPr/>
          <p:nvPr/>
        </p:nvSpPr>
        <p:spPr>
          <a:xfrm>
            <a:off x="323850" y="476250"/>
            <a:ext cx="80645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schemeClr val="accent1">
                    <a:lumMod val="50000"/>
                  </a:schemeClr>
                </a:solidFill>
              </a:rPr>
              <a:t>Coparticipación a Municipios</a:t>
            </a:r>
          </a:p>
        </p:txBody>
      </p: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id="{F18BF691-00A9-F3DA-DA75-445A9D441A73}"/>
              </a:ext>
            </a:extLst>
          </p:cNvPr>
          <p:cNvCxnSpPr/>
          <p:nvPr/>
        </p:nvCxnSpPr>
        <p:spPr>
          <a:xfrm>
            <a:off x="468313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Elipse">
            <a:extLst>
              <a:ext uri="{FF2B5EF4-FFF2-40B4-BE49-F238E27FC236}">
                <a16:creationId xmlns:a16="http://schemas.microsoft.com/office/drawing/2014/main" id="{BB27AC6A-1CDE-79AA-CB5D-21905818D898}"/>
              </a:ext>
            </a:extLst>
          </p:cNvPr>
          <p:cNvSpPr/>
          <p:nvPr/>
        </p:nvSpPr>
        <p:spPr>
          <a:xfrm>
            <a:off x="295097" y="2276202"/>
            <a:ext cx="2628000" cy="26280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1001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2100" b="1" dirty="0">
                <a:solidFill>
                  <a:schemeClr val="bg1"/>
                </a:solidFill>
                <a:latin typeface="Arial Narrow" pitchFamily="34" charset="0"/>
              </a:rPr>
              <a:t>Coparticipación a Comunas</a:t>
            </a:r>
          </a:p>
        </p:txBody>
      </p:sp>
      <p:sp>
        <p:nvSpPr>
          <p:cNvPr id="13" name="12 Abrir llave">
            <a:extLst>
              <a:ext uri="{FF2B5EF4-FFF2-40B4-BE49-F238E27FC236}">
                <a16:creationId xmlns:a16="http://schemas.microsoft.com/office/drawing/2014/main" id="{D18A381B-68E4-FF8E-B097-03E62C070BD6}"/>
              </a:ext>
            </a:extLst>
          </p:cNvPr>
          <p:cNvSpPr/>
          <p:nvPr/>
        </p:nvSpPr>
        <p:spPr>
          <a:xfrm>
            <a:off x="3203575" y="1052513"/>
            <a:ext cx="71438" cy="5111750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16" name="15 Elipse">
            <a:extLst>
              <a:ext uri="{FF2B5EF4-FFF2-40B4-BE49-F238E27FC236}">
                <a16:creationId xmlns:a16="http://schemas.microsoft.com/office/drawing/2014/main" id="{E82E5FC9-92C2-70EA-62B0-244CD077CB8D}"/>
              </a:ext>
            </a:extLst>
          </p:cNvPr>
          <p:cNvSpPr/>
          <p:nvPr/>
        </p:nvSpPr>
        <p:spPr>
          <a:xfrm>
            <a:off x="3419252" y="1268210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3,45%</a:t>
            </a:r>
          </a:p>
        </p:txBody>
      </p:sp>
      <p:sp>
        <p:nvSpPr>
          <p:cNvPr id="17" name="16 Elipse">
            <a:extLst>
              <a:ext uri="{FF2B5EF4-FFF2-40B4-BE49-F238E27FC236}">
                <a16:creationId xmlns:a16="http://schemas.microsoft.com/office/drawing/2014/main" id="{5353DA44-AE8A-EA61-16DE-4FE20F61AFA7}"/>
              </a:ext>
            </a:extLst>
          </p:cNvPr>
          <p:cNvSpPr/>
          <p:nvPr/>
        </p:nvSpPr>
        <p:spPr>
          <a:xfrm>
            <a:off x="3419252" y="3068410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5%</a:t>
            </a:r>
          </a:p>
        </p:txBody>
      </p:sp>
      <p:sp>
        <p:nvSpPr>
          <p:cNvPr id="18" name="17 Elipse">
            <a:extLst>
              <a:ext uri="{FF2B5EF4-FFF2-40B4-BE49-F238E27FC236}">
                <a16:creationId xmlns:a16="http://schemas.microsoft.com/office/drawing/2014/main" id="{DD860316-6A3E-37D9-486B-8AF1F4644E08}"/>
              </a:ext>
            </a:extLst>
          </p:cNvPr>
          <p:cNvSpPr/>
          <p:nvPr/>
        </p:nvSpPr>
        <p:spPr>
          <a:xfrm>
            <a:off x="3419252" y="4868490"/>
            <a:ext cx="1116000" cy="1080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s-A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10%</a:t>
            </a:r>
          </a:p>
        </p:txBody>
      </p:sp>
      <p:sp>
        <p:nvSpPr>
          <p:cNvPr id="19" name="18 Rectángulo">
            <a:extLst>
              <a:ext uri="{FF2B5EF4-FFF2-40B4-BE49-F238E27FC236}">
                <a16:creationId xmlns:a16="http://schemas.microsoft.com/office/drawing/2014/main" id="{FAF1C778-AD08-A3A7-8BDD-8B65CDE73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1485900"/>
            <a:ext cx="40687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Ley 23.548 (Coparticipación Federal de   Impuestos) y sus modificatorias</a:t>
            </a:r>
          </a:p>
        </p:txBody>
      </p:sp>
      <p:sp>
        <p:nvSpPr>
          <p:cNvPr id="20" name="19 Rectángulo">
            <a:extLst>
              <a:ext uri="{FF2B5EF4-FFF2-40B4-BE49-F238E27FC236}">
                <a16:creationId xmlns:a16="http://schemas.microsoft.com/office/drawing/2014/main" id="{B799E23B-5519-AF4D-1818-7E539AAF0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3427413"/>
            <a:ext cx="253047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Impuesto Inmobiliario</a:t>
            </a:r>
          </a:p>
        </p:txBody>
      </p:sp>
      <p:sp>
        <p:nvSpPr>
          <p:cNvPr id="21" name="20 Rectángulo">
            <a:extLst>
              <a:ext uri="{FF2B5EF4-FFF2-40B4-BE49-F238E27FC236}">
                <a16:creationId xmlns:a16="http://schemas.microsoft.com/office/drawing/2014/main" id="{D7E70799-ADAB-9815-933A-ECD7B20A3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800" y="5227638"/>
            <a:ext cx="2397125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AR" altLang="es-AR" sz="1700" b="1">
                <a:latin typeface="Arial" panose="020B0604020202020204" pitchFamily="34" charset="0"/>
              </a:rPr>
              <a:t>Impuesto Automotor</a:t>
            </a:r>
          </a:p>
        </p:txBody>
      </p:sp>
      <p:sp>
        <p:nvSpPr>
          <p:cNvPr id="11" name="10 Rectángulo">
            <a:extLst>
              <a:ext uri="{FF2B5EF4-FFF2-40B4-BE49-F238E27FC236}">
                <a16:creationId xmlns:a16="http://schemas.microsoft.com/office/drawing/2014/main" id="{80BCABFC-09D4-7646-7176-236AE6FEE205}"/>
              </a:ext>
            </a:extLst>
          </p:cNvPr>
          <p:cNvSpPr/>
          <p:nvPr/>
        </p:nvSpPr>
        <p:spPr>
          <a:xfrm>
            <a:off x="323850" y="476250"/>
            <a:ext cx="80645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schemeClr val="accent1">
                    <a:lumMod val="50000"/>
                  </a:schemeClr>
                </a:solidFill>
              </a:rPr>
              <a:t>Coparticipación a Comunas</a:t>
            </a:r>
          </a:p>
        </p:txBody>
      </p: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94669585-ADE0-FD21-DA52-F9E451612015}"/>
              </a:ext>
            </a:extLst>
          </p:cNvPr>
          <p:cNvCxnSpPr/>
          <p:nvPr/>
        </p:nvCxnSpPr>
        <p:spPr>
          <a:xfrm>
            <a:off x="468313" y="90805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7 Rectángulo">
            <a:extLst>
              <a:ext uri="{FF2B5EF4-FFF2-40B4-BE49-F238E27FC236}">
                <a16:creationId xmlns:a16="http://schemas.microsoft.com/office/drawing/2014/main" id="{7F97719E-6B4F-53DC-9638-745BD8F31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3375"/>
            <a:ext cx="80645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700" b="1">
                <a:solidFill>
                  <a:srgbClr val="254061"/>
                </a:solidFill>
                <a:latin typeface="Arial" panose="020B0604020202020204" pitchFamily="34" charset="0"/>
              </a:rPr>
              <a:t>Distribución entre Comunas</a:t>
            </a:r>
          </a:p>
        </p:txBody>
      </p:sp>
      <p:cxnSp>
        <p:nvCxnSpPr>
          <p:cNvPr id="33" name="Straight Connector 7">
            <a:extLst>
              <a:ext uri="{FF2B5EF4-FFF2-40B4-BE49-F238E27FC236}">
                <a16:creationId xmlns:a16="http://schemas.microsoft.com/office/drawing/2014/main" id="{BD58D878-A0B5-A4E9-A16E-38AAB30DD4AE}"/>
              </a:ext>
            </a:extLst>
          </p:cNvPr>
          <p:cNvCxnSpPr/>
          <p:nvPr/>
        </p:nvCxnSpPr>
        <p:spPr>
          <a:xfrm>
            <a:off x="395288" y="836613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 redondeado">
            <a:extLst>
              <a:ext uri="{FF2B5EF4-FFF2-40B4-BE49-F238E27FC236}">
                <a16:creationId xmlns:a16="http://schemas.microsoft.com/office/drawing/2014/main" id="{9477029F-3CBA-1835-FD22-19649A0E3B3F}"/>
              </a:ext>
            </a:extLst>
          </p:cNvPr>
          <p:cNvSpPr/>
          <p:nvPr/>
        </p:nvSpPr>
        <p:spPr>
          <a:xfrm>
            <a:off x="395536" y="2564904"/>
            <a:ext cx="1800000" cy="1080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Coparticipación a Comunas</a:t>
            </a:r>
          </a:p>
        </p:txBody>
      </p:sp>
      <p:sp>
        <p:nvSpPr>
          <p:cNvPr id="15" name="14 Elipse">
            <a:extLst>
              <a:ext uri="{FF2B5EF4-FFF2-40B4-BE49-F238E27FC236}">
                <a16:creationId xmlns:a16="http://schemas.microsoft.com/office/drawing/2014/main" id="{C375C41B-E47E-1793-9867-E3812D01C9B9}"/>
              </a:ext>
            </a:extLst>
          </p:cNvPr>
          <p:cNvSpPr/>
          <p:nvPr/>
        </p:nvSpPr>
        <p:spPr bwMode="auto">
          <a:xfrm>
            <a:off x="2627784" y="1917700"/>
            <a:ext cx="719137" cy="7191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5%</a:t>
            </a:r>
          </a:p>
        </p:txBody>
      </p:sp>
      <p:sp>
        <p:nvSpPr>
          <p:cNvPr id="18459" name="Text Box 27">
            <a:extLst>
              <a:ext uri="{FF2B5EF4-FFF2-40B4-BE49-F238E27FC236}">
                <a16:creationId xmlns:a16="http://schemas.microsoft.com/office/drawing/2014/main" id="{D746A831-47B7-1013-B33D-3E6EFCEC5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143125"/>
            <a:ext cx="28082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Fondo de Desequilibrios Fiscales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  <p:sp>
        <p:nvSpPr>
          <p:cNvPr id="27" name="9 Abrir llave">
            <a:extLst>
              <a:ext uri="{FF2B5EF4-FFF2-40B4-BE49-F238E27FC236}">
                <a16:creationId xmlns:a16="http://schemas.microsoft.com/office/drawing/2014/main" id="{9986D8CC-7AC2-E8A6-490E-4A1639FB971C}"/>
              </a:ext>
            </a:extLst>
          </p:cNvPr>
          <p:cNvSpPr/>
          <p:nvPr/>
        </p:nvSpPr>
        <p:spPr>
          <a:xfrm>
            <a:off x="2438400" y="1628775"/>
            <a:ext cx="46038" cy="3024188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28" name="27 Elipse">
            <a:extLst>
              <a:ext uri="{FF2B5EF4-FFF2-40B4-BE49-F238E27FC236}">
                <a16:creationId xmlns:a16="http://schemas.microsoft.com/office/drawing/2014/main" id="{95ACC438-251C-3B2C-40C3-E81F1496FA67}"/>
              </a:ext>
            </a:extLst>
          </p:cNvPr>
          <p:cNvSpPr/>
          <p:nvPr/>
        </p:nvSpPr>
        <p:spPr bwMode="auto">
          <a:xfrm>
            <a:off x="2627784" y="3573463"/>
            <a:ext cx="719137" cy="7191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95%</a:t>
            </a:r>
          </a:p>
        </p:txBody>
      </p:sp>
      <p:sp>
        <p:nvSpPr>
          <p:cNvPr id="16" name="Text Box 27">
            <a:extLst>
              <a:ext uri="{FF2B5EF4-FFF2-40B4-BE49-F238E27FC236}">
                <a16:creationId xmlns:a16="http://schemas.microsoft.com/office/drawing/2014/main" id="{6AB4DE31-5C6D-178F-03F4-48B4A3EF6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3800475"/>
            <a:ext cx="1800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Entre las Comunas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  <p:sp>
        <p:nvSpPr>
          <p:cNvPr id="17" name="16 Elipse">
            <a:extLst>
              <a:ext uri="{FF2B5EF4-FFF2-40B4-BE49-F238E27FC236}">
                <a16:creationId xmlns:a16="http://schemas.microsoft.com/office/drawing/2014/main" id="{A9B00316-BFE2-5DA0-1048-7D317FEC6A58}"/>
              </a:ext>
            </a:extLst>
          </p:cNvPr>
          <p:cNvSpPr/>
          <p:nvPr/>
        </p:nvSpPr>
        <p:spPr bwMode="auto">
          <a:xfrm>
            <a:off x="5436096" y="2780928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100" b="1" dirty="0">
                <a:solidFill>
                  <a:srgbClr val="10253F"/>
                </a:solidFill>
                <a:latin typeface="Arial" charset="0"/>
                <a:cs typeface="Arial" charset="0"/>
              </a:rPr>
              <a:t>50%</a:t>
            </a:r>
          </a:p>
        </p:txBody>
      </p:sp>
      <p:sp>
        <p:nvSpPr>
          <p:cNvPr id="18" name="Text Box 27">
            <a:extLst>
              <a:ext uri="{FF2B5EF4-FFF2-40B4-BE49-F238E27FC236}">
                <a16:creationId xmlns:a16="http://schemas.microsoft.com/office/drawing/2014/main" id="{C86B32AC-B02B-EA82-AD32-FEA1BC2AB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924175"/>
            <a:ext cx="25193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100" b="1">
                <a:latin typeface="Arial" panose="020B0604020202020204" pitchFamily="34" charset="0"/>
              </a:rPr>
              <a:t>En partes iguales para las Comunas de Primera categoría. </a:t>
            </a:r>
            <a:endParaRPr lang="es-ES" altLang="es-AR" sz="1100" b="1">
              <a:latin typeface="Arial" panose="020B0604020202020204" pitchFamily="34" charset="0"/>
            </a:endParaRPr>
          </a:p>
        </p:txBody>
      </p:sp>
      <p:sp>
        <p:nvSpPr>
          <p:cNvPr id="19" name="9 Abrir llave">
            <a:extLst>
              <a:ext uri="{FF2B5EF4-FFF2-40B4-BE49-F238E27FC236}">
                <a16:creationId xmlns:a16="http://schemas.microsoft.com/office/drawing/2014/main" id="{0BE632F9-CFC4-0300-4870-9E8C47C3B0E8}"/>
              </a:ext>
            </a:extLst>
          </p:cNvPr>
          <p:cNvSpPr/>
          <p:nvPr/>
        </p:nvSpPr>
        <p:spPr>
          <a:xfrm>
            <a:off x="5318125" y="2852738"/>
            <a:ext cx="46038" cy="2160587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 sz="1100"/>
          </a:p>
        </p:txBody>
      </p:sp>
      <p:sp>
        <p:nvSpPr>
          <p:cNvPr id="20" name="19 Elipse">
            <a:extLst>
              <a:ext uri="{FF2B5EF4-FFF2-40B4-BE49-F238E27FC236}">
                <a16:creationId xmlns:a16="http://schemas.microsoft.com/office/drawing/2014/main" id="{AAA56604-B848-27D7-2040-C7D2063F6DE1}"/>
              </a:ext>
            </a:extLst>
          </p:cNvPr>
          <p:cNvSpPr/>
          <p:nvPr/>
        </p:nvSpPr>
        <p:spPr bwMode="auto">
          <a:xfrm>
            <a:off x="5436096" y="4365184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100" b="1" dirty="0">
                <a:solidFill>
                  <a:srgbClr val="10253F"/>
                </a:solidFill>
                <a:latin typeface="Arial" charset="0"/>
                <a:cs typeface="Arial" charset="0"/>
              </a:rPr>
              <a:t>33,5%</a:t>
            </a:r>
          </a:p>
        </p:txBody>
      </p:sp>
      <p:sp>
        <p:nvSpPr>
          <p:cNvPr id="21" name="20 Elipse">
            <a:extLst>
              <a:ext uri="{FF2B5EF4-FFF2-40B4-BE49-F238E27FC236}">
                <a16:creationId xmlns:a16="http://schemas.microsoft.com/office/drawing/2014/main" id="{A40A33C1-8EEF-41BA-8C70-FADF93CB5E3F}"/>
              </a:ext>
            </a:extLst>
          </p:cNvPr>
          <p:cNvSpPr/>
          <p:nvPr/>
        </p:nvSpPr>
        <p:spPr bwMode="auto">
          <a:xfrm>
            <a:off x="5436096" y="3573016"/>
            <a:ext cx="720000" cy="720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100" b="1" dirty="0">
                <a:solidFill>
                  <a:srgbClr val="10253F"/>
                </a:solidFill>
                <a:latin typeface="Arial" charset="0"/>
                <a:cs typeface="Arial" charset="0"/>
              </a:rPr>
              <a:t>16,5%</a:t>
            </a:r>
          </a:p>
        </p:txBody>
      </p:sp>
      <p:sp>
        <p:nvSpPr>
          <p:cNvPr id="22" name="Text Box 27">
            <a:extLst>
              <a:ext uri="{FF2B5EF4-FFF2-40B4-BE49-F238E27FC236}">
                <a16:creationId xmlns:a16="http://schemas.microsoft.com/office/drawing/2014/main" id="{01923B48-7746-1718-7685-B5693563E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4511675"/>
            <a:ext cx="25193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100" b="1">
                <a:latin typeface="Arial" panose="020B0604020202020204" pitchFamily="34" charset="0"/>
              </a:rPr>
              <a:t>En partes iguales para las Comunas de Tercera categoría. </a:t>
            </a:r>
            <a:endParaRPr lang="es-ES" altLang="es-AR" sz="1100" b="1">
              <a:latin typeface="Arial" panose="020B0604020202020204" pitchFamily="34" charset="0"/>
            </a:endParaRPr>
          </a:p>
        </p:txBody>
      </p:sp>
      <p:sp>
        <p:nvSpPr>
          <p:cNvPr id="23" name="Text Box 27">
            <a:extLst>
              <a:ext uri="{FF2B5EF4-FFF2-40B4-BE49-F238E27FC236}">
                <a16:creationId xmlns:a16="http://schemas.microsoft.com/office/drawing/2014/main" id="{0EF2A2B7-D697-4F44-BEF7-E393054B1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3717925"/>
            <a:ext cx="25193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100" b="1">
                <a:latin typeface="Arial" panose="020B0604020202020204" pitchFamily="34" charset="0"/>
              </a:rPr>
              <a:t>En partes iguales para las Comunas de Segunda categoría. </a:t>
            </a:r>
            <a:endParaRPr lang="es-ES" altLang="es-AR" sz="11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9" grpId="0"/>
      <p:bldP spid="27" grpId="0" animBg="1"/>
      <p:bldP spid="16" grpId="0"/>
      <p:bldP spid="18" grpId="0"/>
      <p:bldP spid="19" grpId="0" animBg="1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B323928C-8218-5245-2688-4661A4D1183B}"/>
              </a:ext>
            </a:extLst>
          </p:cNvPr>
          <p:cNvCxnSpPr/>
          <p:nvPr/>
        </p:nvCxnSpPr>
        <p:spPr>
          <a:xfrm>
            <a:off x="431800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Rectángulo">
            <a:extLst>
              <a:ext uri="{FF2B5EF4-FFF2-40B4-BE49-F238E27FC236}">
                <a16:creationId xmlns:a16="http://schemas.microsoft.com/office/drawing/2014/main" id="{DB1AA20A-29F3-48A6-D330-E4C8EA4622A8}"/>
              </a:ext>
            </a:extLst>
          </p:cNvPr>
          <p:cNvSpPr/>
          <p:nvPr/>
        </p:nvSpPr>
        <p:spPr>
          <a:xfrm>
            <a:off x="323850" y="476250"/>
            <a:ext cx="80645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800" b="1" dirty="0">
                <a:solidFill>
                  <a:schemeClr val="accent1">
                    <a:lumMod val="50000"/>
                  </a:schemeClr>
                </a:solidFill>
              </a:rPr>
              <a:t>Distribución del Fondo</a:t>
            </a:r>
          </a:p>
        </p:txBody>
      </p:sp>
      <p:sp>
        <p:nvSpPr>
          <p:cNvPr id="10" name="9 Rectángulo">
            <a:extLst>
              <a:ext uri="{FF2B5EF4-FFF2-40B4-BE49-F238E27FC236}">
                <a16:creationId xmlns:a16="http://schemas.microsoft.com/office/drawing/2014/main" id="{BE0E395A-45CA-7074-E04F-F2D581876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990600"/>
            <a:ext cx="8351838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s-AR" altLang="es-AR" sz="1200" b="1">
                <a:latin typeface="Arial" panose="020B0604020202020204" pitchFamily="34" charset="0"/>
              </a:rPr>
              <a:t>El Fondo de Desarrollo del Interior</a:t>
            </a:r>
            <a:r>
              <a:rPr lang="es-AR" altLang="es-AR" sz="1200">
                <a:latin typeface="Arial" panose="020B0604020202020204" pitchFamily="34" charset="0"/>
              </a:rPr>
              <a:t> se compone del  </a:t>
            </a:r>
            <a:r>
              <a:rPr lang="es-AR" altLang="es-AR" sz="1200" b="1">
                <a:latin typeface="Arial" panose="020B0604020202020204" pitchFamily="34" charset="0"/>
              </a:rPr>
              <a:t>7,9%</a:t>
            </a:r>
            <a:r>
              <a:rPr lang="es-AR" altLang="es-AR" sz="1200">
                <a:latin typeface="Arial" panose="020B0604020202020204" pitchFamily="34" charset="0"/>
              </a:rPr>
              <a:t> de la totalidad de los recursos que recibe la Provincia por coparticipación de impuestos nacionales y los provenientes de impuestos provinciales sin afectación específica, previa deducción del monto que les corresponda en conjunto a los municipios y comunas rurales por coparticipación, distribuyéndose de la siguiente forma 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s-AR" altLang="es-AR" sz="1400" b="1">
              <a:latin typeface="Arial" panose="020B0604020202020204" pitchFamily="34" charset="0"/>
            </a:endParaRPr>
          </a:p>
        </p:txBody>
      </p:sp>
      <p:sp>
        <p:nvSpPr>
          <p:cNvPr id="23" name="22 Rectángulo redondeado">
            <a:extLst>
              <a:ext uri="{FF2B5EF4-FFF2-40B4-BE49-F238E27FC236}">
                <a16:creationId xmlns:a16="http://schemas.microsoft.com/office/drawing/2014/main" id="{DE3AF055-A28A-8C0A-A539-1D50270911A0}"/>
              </a:ext>
            </a:extLst>
          </p:cNvPr>
          <p:cNvSpPr/>
          <p:nvPr/>
        </p:nvSpPr>
        <p:spPr>
          <a:xfrm>
            <a:off x="251520" y="3501008"/>
            <a:ext cx="1584176" cy="7200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1400" b="1" dirty="0">
                <a:latin typeface="Arial" pitchFamily="34" charset="0"/>
                <a:cs typeface="Arial" pitchFamily="34" charset="0"/>
              </a:rPr>
              <a:t>Criterios de distribución</a:t>
            </a:r>
          </a:p>
        </p:txBody>
      </p:sp>
      <p:sp>
        <p:nvSpPr>
          <p:cNvPr id="27" name="26 Elipse">
            <a:extLst>
              <a:ext uri="{FF2B5EF4-FFF2-40B4-BE49-F238E27FC236}">
                <a16:creationId xmlns:a16="http://schemas.microsoft.com/office/drawing/2014/main" id="{28497AD3-E08E-01E1-A76C-812A12D5DF11}"/>
              </a:ext>
            </a:extLst>
          </p:cNvPr>
          <p:cNvSpPr/>
          <p:nvPr/>
        </p:nvSpPr>
        <p:spPr bwMode="auto">
          <a:xfrm>
            <a:off x="2627784" y="2637953"/>
            <a:ext cx="719137" cy="7191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5%</a:t>
            </a:r>
          </a:p>
        </p:txBody>
      </p:sp>
      <p:sp>
        <p:nvSpPr>
          <p:cNvPr id="28" name="Text Box 27">
            <a:extLst>
              <a:ext uri="{FF2B5EF4-FFF2-40B4-BE49-F238E27FC236}">
                <a16:creationId xmlns:a16="http://schemas.microsoft.com/office/drawing/2014/main" id="{7230C52C-1CA1-B745-A0E8-3ADA76704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863850"/>
            <a:ext cx="28082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Fondo de Desequilibrios Fiscales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  <p:sp>
        <p:nvSpPr>
          <p:cNvPr id="29" name="9 Abrir llave">
            <a:extLst>
              <a:ext uri="{FF2B5EF4-FFF2-40B4-BE49-F238E27FC236}">
                <a16:creationId xmlns:a16="http://schemas.microsoft.com/office/drawing/2014/main" id="{02F25982-76CF-9949-D2A9-16E1B9B67991}"/>
              </a:ext>
            </a:extLst>
          </p:cNvPr>
          <p:cNvSpPr/>
          <p:nvPr/>
        </p:nvSpPr>
        <p:spPr>
          <a:xfrm>
            <a:off x="2438400" y="2349500"/>
            <a:ext cx="46038" cy="3024188"/>
          </a:xfrm>
          <a:prstGeom prst="leftBrace">
            <a:avLst/>
          </a:prstGeom>
          <a:ln w="3175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30" name="29 Elipse">
            <a:extLst>
              <a:ext uri="{FF2B5EF4-FFF2-40B4-BE49-F238E27FC236}">
                <a16:creationId xmlns:a16="http://schemas.microsoft.com/office/drawing/2014/main" id="{5557A030-DA7C-D087-F305-22E1698AFD01}"/>
              </a:ext>
            </a:extLst>
          </p:cNvPr>
          <p:cNvSpPr/>
          <p:nvPr/>
        </p:nvSpPr>
        <p:spPr bwMode="auto">
          <a:xfrm>
            <a:off x="2627784" y="4293716"/>
            <a:ext cx="719137" cy="71913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54000" tIns="36000" rIns="54000" bIns="36000" anchor="ctr"/>
          <a:lstStyle/>
          <a:p>
            <a:pPr algn="ctr">
              <a:defRPr/>
            </a:pPr>
            <a:r>
              <a:rPr lang="es-AR" sz="1400" b="1" dirty="0">
                <a:solidFill>
                  <a:srgbClr val="10253F"/>
                </a:solidFill>
                <a:latin typeface="Arial" charset="0"/>
                <a:cs typeface="Arial" charset="0"/>
              </a:rPr>
              <a:t>95%</a:t>
            </a:r>
          </a:p>
        </p:txBody>
      </p:sp>
      <p:sp>
        <p:nvSpPr>
          <p:cNvPr id="31" name="Text Box 27">
            <a:extLst>
              <a:ext uri="{FF2B5EF4-FFF2-40B4-BE49-F238E27FC236}">
                <a16:creationId xmlns:a16="http://schemas.microsoft.com/office/drawing/2014/main" id="{AC94BCB6-7B50-9A1C-63AA-A2DCAC7F5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4437063"/>
            <a:ext cx="5113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s-AR" altLang="es-AR" sz="1200" b="1">
                <a:latin typeface="Arial" panose="020B0604020202020204" pitchFamily="34" charset="0"/>
              </a:rPr>
              <a:t>Para distribuir entre Municipios y comunas del interior según los porcentajes fijos que se establecen en la Ley</a:t>
            </a:r>
            <a:endParaRPr lang="es-ES" altLang="es-AR" sz="1200" b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8" grpId="0"/>
      <p:bldP spid="29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4B83CFC8-A921-405E-BD46-CD3BA2AA795C}"/>
              </a:ext>
            </a:extLst>
          </p:cNvPr>
          <p:cNvCxnSpPr/>
          <p:nvPr/>
        </p:nvCxnSpPr>
        <p:spPr>
          <a:xfrm>
            <a:off x="468313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2 Marcador de contenido">
            <a:extLst>
              <a:ext uri="{FF2B5EF4-FFF2-40B4-BE49-F238E27FC236}">
                <a16:creationId xmlns:a16="http://schemas.microsoft.com/office/drawing/2014/main" id="{04B3AFB7-050E-E263-7B01-3CDB031C7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341438"/>
            <a:ext cx="8208963" cy="2447925"/>
          </a:xfrm>
        </p:spPr>
        <p:txBody>
          <a:bodyPr/>
          <a:lstStyle/>
          <a:p>
            <a:pPr algn="just">
              <a:buFont typeface="Wingdings" pitchFamily="2" charset="2"/>
              <a:buChar char="q"/>
              <a:defRPr/>
            </a:pPr>
            <a:r>
              <a:rPr lang="es-ES_tradnl" sz="1600" b="1" dirty="0">
                <a:latin typeface="Arial" pitchFamily="34" charset="0"/>
                <a:cs typeface="Arial" pitchFamily="34" charset="0"/>
              </a:rPr>
              <a:t>Coparticipación a Municipios y Distribución Secundaria de la Coparticipación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6.316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6.650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6.651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6.688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6.885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6.984</a:t>
            </a:r>
          </a:p>
          <a:p>
            <a:pPr lvl="1" algn="just">
              <a:spcBef>
                <a:spcPts val="600"/>
              </a:spcBef>
              <a:buFont typeface="Wingdings" pitchFamily="2" charset="2"/>
              <a:buChar char="ü"/>
              <a:defRPr/>
            </a:pPr>
            <a:r>
              <a:rPr lang="es-AR" sz="1400" dirty="0">
                <a:latin typeface="Arial" pitchFamily="34" charset="0"/>
                <a:cs typeface="Arial" pitchFamily="34" charset="0"/>
              </a:rPr>
              <a:t>Ley N° 7.009</a:t>
            </a:r>
          </a:p>
          <a:p>
            <a:pPr lvl="1" algn="just">
              <a:spcBef>
                <a:spcPts val="600"/>
              </a:spcBef>
              <a:buFont typeface="Arial" charset="0"/>
              <a:buNone/>
              <a:defRPr/>
            </a:pPr>
            <a:endParaRPr lang="es-AR" sz="1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 typeface="Arial" charset="0"/>
              <a:buNone/>
              <a:defRPr/>
            </a:pPr>
            <a:endParaRPr lang="es-A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">
            <a:extLst>
              <a:ext uri="{FF2B5EF4-FFF2-40B4-BE49-F238E27FC236}">
                <a16:creationId xmlns:a16="http://schemas.microsoft.com/office/drawing/2014/main" id="{192F4C78-117B-D88C-1C4B-EE5A30BF49BE}"/>
              </a:ext>
            </a:extLst>
          </p:cNvPr>
          <p:cNvSpPr/>
          <p:nvPr/>
        </p:nvSpPr>
        <p:spPr>
          <a:xfrm>
            <a:off x="323850" y="476250"/>
            <a:ext cx="8064500" cy="508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700" b="1" dirty="0">
                <a:solidFill>
                  <a:schemeClr val="accent1">
                    <a:lumMod val="50000"/>
                  </a:schemeClr>
                </a:solidFill>
              </a:rPr>
              <a:t>Referencias legales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B204F0BF-1B79-2C6A-FB2A-8C8E6B89980D}"/>
              </a:ext>
            </a:extLst>
          </p:cNvPr>
          <p:cNvCxnSpPr/>
          <p:nvPr/>
        </p:nvCxnSpPr>
        <p:spPr>
          <a:xfrm>
            <a:off x="468313" y="981075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Rectángulo">
            <a:extLst>
              <a:ext uri="{FF2B5EF4-FFF2-40B4-BE49-F238E27FC236}">
                <a16:creationId xmlns:a16="http://schemas.microsoft.com/office/drawing/2014/main" id="{20618327-0981-B7A0-CA2A-9C277397204F}"/>
              </a:ext>
            </a:extLst>
          </p:cNvPr>
          <p:cNvSpPr/>
          <p:nvPr/>
        </p:nvSpPr>
        <p:spPr>
          <a:xfrm>
            <a:off x="377825" y="476250"/>
            <a:ext cx="8064500" cy="508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AR" sz="2600" b="1" dirty="0">
                <a:solidFill>
                  <a:schemeClr val="accent1">
                    <a:lumMod val="50000"/>
                  </a:schemeClr>
                </a:solidFill>
              </a:rPr>
              <a:t>Glosario</a:t>
            </a:r>
          </a:p>
        </p:txBody>
      </p:sp>
      <p:sp>
        <p:nvSpPr>
          <p:cNvPr id="10" name="2 Marcador de contenido">
            <a:extLst>
              <a:ext uri="{FF2B5EF4-FFF2-40B4-BE49-F238E27FC236}">
                <a16:creationId xmlns:a16="http://schemas.microsoft.com/office/drawing/2014/main" id="{CDB2C122-2222-EF9B-AE85-B18B187B98B9}"/>
              </a:ext>
            </a:extLst>
          </p:cNvPr>
          <p:cNvSpPr txBox="1">
            <a:spLocks/>
          </p:cNvSpPr>
          <p:nvPr/>
        </p:nvSpPr>
        <p:spPr bwMode="auto">
          <a:xfrm>
            <a:off x="339725" y="1130300"/>
            <a:ext cx="82089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just" eaLnBrk="0" hangingPunct="0">
              <a:spcBef>
                <a:spcPts val="600"/>
              </a:spcBef>
              <a:buFont typeface="Wingdings" pitchFamily="2" charset="2"/>
              <a:buChar char="ü"/>
              <a:defRPr/>
            </a:pPr>
            <a:endParaRPr lang="es-AR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s-A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5 CuadroTexto">
            <a:extLst>
              <a:ext uri="{FF2B5EF4-FFF2-40B4-BE49-F238E27FC236}">
                <a16:creationId xmlns:a16="http://schemas.microsoft.com/office/drawing/2014/main" id="{062095C6-B71F-3B54-E589-32B8303CD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1341438"/>
            <a:ext cx="79216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AR" altLang="es-AR" sz="1600" b="1">
                <a:latin typeface="Arial" panose="020B0604020202020204" pitchFamily="34" charset="0"/>
              </a:rPr>
              <a:t> Masa Coparticipable: </a:t>
            </a:r>
            <a:r>
              <a:rPr lang="es-ES" altLang="es-AR" sz="1400">
                <a:latin typeface="Arial" panose="020B0604020202020204" pitchFamily="34" charset="0"/>
              </a:rPr>
              <a:t>Son aquellos recursos sujetos a distribución entre la Provincia y los Gobiernos Locales.</a:t>
            </a:r>
            <a:endParaRPr lang="es-AR" altLang="es-AR" sz="1600">
              <a:latin typeface="Arial" panose="020B0604020202020204" pitchFamily="34" charset="0"/>
            </a:endParaRP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2A86686C-6331-6BCF-FCAA-5D68E0D2E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2055813"/>
            <a:ext cx="7921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AR" altLang="es-AR" sz="1600" b="1">
                <a:latin typeface="Arial" panose="020B0604020202020204" pitchFamily="34" charset="0"/>
              </a:rPr>
              <a:t> Distribución Primaria: </a:t>
            </a:r>
            <a:r>
              <a:rPr lang="es-AR" altLang="es-AR" sz="1400">
                <a:latin typeface="Arial" panose="020B0604020202020204" pitchFamily="34" charset="0"/>
              </a:rPr>
              <a:t>Indica la asignación de la Masa Coparticipable entre la Provincia y los Gobiernos Locales</a:t>
            </a:r>
            <a:r>
              <a:rPr lang="es-AR" altLang="es-AR" sz="1600" b="1"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8" name="7 CuadroTexto">
            <a:extLst>
              <a:ext uri="{FF2B5EF4-FFF2-40B4-BE49-F238E27FC236}">
                <a16:creationId xmlns:a16="http://schemas.microsoft.com/office/drawing/2014/main" id="{F62FFC1D-87DC-22E8-37D9-1921B9A86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" y="2803525"/>
            <a:ext cx="79216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s-AR" altLang="es-AR" sz="1600" b="1">
                <a:latin typeface="Arial" panose="020B0604020202020204" pitchFamily="34" charset="0"/>
              </a:rPr>
              <a:t> Distribución Secundaria:</a:t>
            </a:r>
            <a:r>
              <a:rPr lang="es-AR" altLang="es-AR" sz="1400">
                <a:latin typeface="Arial" panose="020B0604020202020204" pitchFamily="34" charset="0"/>
              </a:rPr>
              <a:t> Determina la distribución de la Coparticipación Provincial entre los Gobiernos Locales.</a:t>
            </a:r>
            <a:endParaRPr lang="es-AR" altLang="es-AR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2222</TotalTime>
  <Words>443</Words>
  <Application>Microsoft Office PowerPoint</Application>
  <PresentationFormat>Presentación en pantalla (4:3)</PresentationFormat>
  <Paragraphs>86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Arial Narrow</vt:lpstr>
      <vt:lpstr>Arial Unicode MS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MECON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miselli</dc:creator>
  <cp:lastModifiedBy>Federico Granovsky</cp:lastModifiedBy>
  <cp:revision>153</cp:revision>
  <dcterms:created xsi:type="dcterms:W3CDTF">2012-03-05T18:35:26Z</dcterms:created>
  <dcterms:modified xsi:type="dcterms:W3CDTF">2026-09-03T16:06:11Z</dcterms:modified>
</cp:coreProperties>
</file>