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3" r:id="rId2"/>
    <p:sldId id="313" r:id="rId3"/>
    <p:sldId id="314" r:id="rId4"/>
    <p:sldId id="312" r:id="rId5"/>
    <p:sldId id="294" r:id="rId6"/>
    <p:sldId id="299" r:id="rId7"/>
    <p:sldId id="315" r:id="rId8"/>
    <p:sldId id="319" r:id="rId9"/>
    <p:sldId id="316" r:id="rId10"/>
    <p:sldId id="320" r:id="rId11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Personales\mfontenez\Bel&#233;n\Salta\Datos\Libro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Personales\mfontenez\Bel&#233;n\Salta\Datos\Libro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Personales\mfontenez\Bel&#233;n\Salta\Datos\Libro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682539682539732E-2"/>
          <c:w val="0.99318055555555551"/>
          <c:h val="0.85674007936508212"/>
        </c:manualLayout>
      </c:layout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F0BB-4C41-80DD-03E75B8E40AA}"/>
              </c:ext>
            </c:extLst>
          </c:dPt>
          <c:dLbls>
            <c:dLbl>
              <c:idx val="0"/>
              <c:numFmt formatCode="0.0%" sourceLinked="0"/>
              <c:spPr/>
              <c:txPr>
                <a:bodyPr/>
                <a:lstStyle/>
                <a:p>
                  <a:pPr>
                    <a:defRPr sz="1400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F0BB-4C41-80DD-03E75B8E40AA}"/>
                </c:ext>
              </c:extLst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sz="1400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F0BB-4C41-80DD-03E75B8E40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Hoja1!$K$5:$K$6</c:f>
              <c:strCache>
                <c:ptCount val="2"/>
                <c:pt idx="0">
                  <c:v>Gobiernos Locales</c:v>
                </c:pt>
                <c:pt idx="1">
                  <c:v>Fondo de Convergencia Municipal</c:v>
                </c:pt>
              </c:strCache>
            </c:strRef>
          </c:cat>
          <c:val>
            <c:numRef>
              <c:f>Hoja1!$L$5:$L$6</c:f>
              <c:numCache>
                <c:formatCode>0.0%</c:formatCode>
                <c:ptCount val="2"/>
                <c:pt idx="0">
                  <c:v>0.88888888888889028</c:v>
                </c:pt>
                <c:pt idx="1">
                  <c:v>0.11111111111111124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BB-4C41-80DD-03E75B8E40A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10866458333333361"/>
          <c:y val="0.87640306122448974"/>
          <c:w val="0.78972624999999996"/>
          <c:h val="9.1198979591837065E-2"/>
        </c:manualLayout>
      </c:layout>
      <c:overlay val="0"/>
      <c:txPr>
        <a:bodyPr/>
        <a:lstStyle/>
        <a:p>
          <a:pPr rtl="0">
            <a:defRPr sz="1600">
              <a:latin typeface="Arial" pitchFamily="34" charset="0"/>
              <a:cs typeface="Arial" pitchFamily="34" charset="0"/>
            </a:defRPr>
          </a:pPr>
          <a:endParaRPr lang="es-A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682539682539711E-2"/>
          <c:w val="0.99318055555555551"/>
          <c:h val="0.85674007936508256"/>
        </c:manualLayout>
      </c:layout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188B-4DE3-8AA6-6947857813C6}"/>
              </c:ext>
            </c:extLst>
          </c:dPt>
          <c:dLbls>
            <c:dLbl>
              <c:idx val="0"/>
              <c:numFmt formatCode="0.0%" sourceLinked="0"/>
              <c:spPr/>
              <c:txPr>
                <a:bodyPr/>
                <a:lstStyle/>
                <a:p>
                  <a:pPr>
                    <a:defRPr sz="1400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188B-4DE3-8AA6-6947857813C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8B-4DE3-8AA6-6947857813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Hoja1!$K$5:$K$6</c:f>
              <c:strCache>
                <c:ptCount val="2"/>
                <c:pt idx="0">
                  <c:v>Gobiernos Locales</c:v>
                </c:pt>
                <c:pt idx="1">
                  <c:v>Fondo de Convergencia Municipal</c:v>
                </c:pt>
              </c:strCache>
            </c:strRef>
          </c:cat>
          <c:val>
            <c:numRef>
              <c:f>Hoja1!$L$5:$L$6</c:f>
              <c:numCache>
                <c:formatCode>0.0%</c:formatCode>
                <c:ptCount val="2"/>
                <c:pt idx="0">
                  <c:v>0.88888888888888962</c:v>
                </c:pt>
                <c:pt idx="1">
                  <c:v>0.11111111111111113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8B-4DE3-8AA6-6947857813C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638888888888888E-3"/>
          <c:y val="7.4497806379934015E-2"/>
          <c:w val="0.99318055555555551"/>
          <c:h val="0.85674007936508256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prstClr val="white">
                  <a:lumMod val="85000"/>
                </a:prstClr>
              </a:solidFill>
            </c:spPr>
            <c:extLst>
              <c:ext xmlns:c16="http://schemas.microsoft.com/office/drawing/2014/chart" uri="{C3380CC4-5D6E-409C-BE32-E72D297353CC}">
                <c16:uniqueId val="{00000001-D5A7-4AE5-A5E5-FFC56A51B1CE}"/>
              </c:ext>
            </c:extLst>
          </c:dPt>
          <c:dPt>
            <c:idx val="1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5A7-4AE5-A5E5-FFC56A51B1CE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A7-4AE5-A5E5-FFC56A51B1CE}"/>
                </c:ext>
              </c:extLst>
            </c:dLbl>
            <c:dLbl>
              <c:idx val="1"/>
              <c:numFmt formatCode="0.0%" sourceLinked="0"/>
              <c:spPr/>
              <c:txPr>
                <a:bodyPr/>
                <a:lstStyle/>
                <a:p>
                  <a:pPr>
                    <a:defRPr sz="1400"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5A7-4AE5-A5E5-FFC56A51B1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Hoja1!$K$5:$K$6</c:f>
              <c:strCache>
                <c:ptCount val="2"/>
                <c:pt idx="0">
                  <c:v>Gobiernos Locales</c:v>
                </c:pt>
                <c:pt idx="1">
                  <c:v>Fondo de Convergencia Municipal</c:v>
                </c:pt>
              </c:strCache>
            </c:strRef>
          </c:cat>
          <c:val>
            <c:numRef>
              <c:f>Hoja1!$L$5:$L$6</c:f>
              <c:numCache>
                <c:formatCode>0.0%</c:formatCode>
                <c:ptCount val="2"/>
                <c:pt idx="0">
                  <c:v>0.88888888888888962</c:v>
                </c:pt>
                <c:pt idx="1">
                  <c:v>0.11111111111111113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A7-4AE5-A5E5-FFC56A51B1C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82594E-8EB2-4028-B3D1-EBF02D47FF90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7E16C16-CDE9-4AFF-BE74-DD4E8388EBC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92981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2864CC-3F13-435C-BE4B-A9C658307EDD}" type="slidenum">
              <a:rPr lang="es-AR" smtClean="0"/>
              <a:pPr/>
              <a:t>1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2CA156-B6DE-4923-9581-E4D8F212519B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21895D-56C1-4E42-83D8-2C6F27C35BAB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E16C16-CDE9-4AFF-BE74-DD4E8388EBCB}" type="slidenum">
              <a:rPr lang="es-AR" smtClean="0"/>
              <a:pPr>
                <a:defRPr/>
              </a:pPr>
              <a:t>5</a:t>
            </a:fld>
            <a:endParaRPr 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1C43E4-0F0F-405C-9063-7F8326ECB882}" type="slidenum">
              <a:rPr lang="es-AR" smtClean="0"/>
              <a:pPr/>
              <a:t>9</a:t>
            </a:fld>
            <a:endParaRPr lang="es-A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8AA744-A101-4A7D-AE01-CB0663E07188}" type="slidenum">
              <a:rPr lang="es-AR" smtClean="0"/>
              <a:pPr/>
              <a:t>10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5AC2E-0A49-4FE5-8E84-A200D277AB59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ADD10-440E-4950-B653-600CD673D3C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24B64-19C7-4111-BCA4-317325CBD965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CADE8-3B53-4EFD-9D6C-0925515C4FD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4EF32-72FC-4D2F-A943-05AAA87C9D86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4F3F2-B804-47B7-858A-37E6687823E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2004B-A972-49E5-AC43-09D2D112A458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90854-7542-4A60-B663-6B7DCC92EFB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AF-663F-4026-8D78-9C2D10814140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27CD9-3273-4682-9C16-5F676EDD9CA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BE633-B75C-431C-89C9-584A691A3E69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D5BF6-B530-4200-937A-111BDA9A6DE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FF972-F5F3-44D2-AC8E-83A1AA7ECAAF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0788-59FF-495D-8CE5-7E3374EB97E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5262F-E03A-46E0-836D-87703026DFD6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546D4-BC14-47F9-82D7-493F7D3403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9ACD4-929E-4E2E-AFAD-5FF26BBB8AE9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A9E8E-64DF-48DA-B9EB-47A2E306E36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6606C-076D-4B2E-8E18-7C290589CF2D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C08B-AACC-46D2-B5C2-4AEE147D501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1AF28-F060-4E1F-A770-9625F00E1F0B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B080C-3467-4F91-BA8F-C7CC7D4C799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25E85-6DE8-4939-8426-7E066107840B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EF65BF-E89B-43FD-AF91-19435846EE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PROVINCIA DE SALTA</a:t>
            </a:r>
          </a:p>
        </p:txBody>
      </p:sp>
      <p:sp>
        <p:nvSpPr>
          <p:cNvPr id="3076" name="2 Subtítulo"/>
          <p:cNvSpPr txBox="1">
            <a:spLocks/>
          </p:cNvSpPr>
          <p:nvPr/>
        </p:nvSpPr>
        <p:spPr bwMode="auto">
          <a:xfrm>
            <a:off x="685800" y="3505200"/>
            <a:ext cx="784701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AR" sz="2200" dirty="0"/>
              <a:t>Coparticipación Provincial de recursos a Gobiernos Locales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66799" y="1124843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Masa Coparticipable: </a:t>
            </a:r>
            <a:r>
              <a:rPr lang="es-ES" sz="1400" dirty="0"/>
              <a:t>Son aquellos recursos sujetos a distribución entre la Provincia y los Gobiernos Locales.</a:t>
            </a:r>
            <a:endParaRPr lang="es-AR" sz="1600" dirty="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466799" y="1840012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Primaria: </a:t>
            </a:r>
            <a:r>
              <a:rPr lang="es-AR" sz="1400" dirty="0"/>
              <a:t>Indica la asignación de la Masa Coparticipable entre la Provincia y los Gobiernos Locales</a:t>
            </a:r>
            <a:r>
              <a:rPr lang="es-AR" sz="1600" b="1" dirty="0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66799" y="2586930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Secundaria:</a:t>
            </a:r>
            <a:r>
              <a:rPr lang="es-AR" sz="1400" dirty="0"/>
              <a:t> Determina la distribución de la Coparticipación Provincial entre los Gobiernos Locales.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1146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Gobiernos Locales</a:t>
            </a: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Distribución entre Gobiernos Locales</a:t>
            </a:r>
          </a:p>
        </p:txBody>
      </p:sp>
      <p:sp>
        <p:nvSpPr>
          <p:cNvPr id="28" name="27 Rectángulo redondeado"/>
          <p:cNvSpPr/>
          <p:nvPr/>
        </p:nvSpPr>
        <p:spPr>
          <a:xfrm>
            <a:off x="1029338" y="5420022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39085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Primaria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54886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Secundaria</a:t>
            </a:r>
          </a:p>
        </p:txBody>
      </p:sp>
      <p:cxnSp>
        <p:nvCxnSpPr>
          <p:cNvPr id="46" name="45 Forma"/>
          <p:cNvCxnSpPr>
            <a:stCxn id="51" idx="1"/>
            <a:endCxn id="25" idx="1"/>
          </p:cNvCxnSpPr>
          <p:nvPr/>
        </p:nvCxnSpPr>
        <p:spPr>
          <a:xfrm rot="10800000" flipV="1">
            <a:off x="1029338" y="3089769"/>
            <a:ext cx="446318" cy="139595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/>
          <p:cNvCxnSpPr>
            <a:stCxn id="51" idx="1"/>
            <a:endCxn id="28" idx="1"/>
          </p:cNvCxnSpPr>
          <p:nvPr/>
        </p:nvCxnSpPr>
        <p:spPr>
          <a:xfrm rot="10800000" flipV="1">
            <a:off x="1029338" y="3089768"/>
            <a:ext cx="446318" cy="2630887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28" grpId="0" animBg="1"/>
      <p:bldP spid="41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  <p:grpSp>
        <p:nvGrpSpPr>
          <p:cNvPr id="2" name="26 Grupo"/>
          <p:cNvGrpSpPr/>
          <p:nvPr/>
        </p:nvGrpSpPr>
        <p:grpSpPr>
          <a:xfrm>
            <a:off x="538807" y="1412325"/>
            <a:ext cx="7921625" cy="323165"/>
            <a:chOff x="385763" y="1529962"/>
            <a:chExt cx="7921625" cy="323165"/>
          </a:xfrm>
        </p:grpSpPr>
        <p:grpSp>
          <p:nvGrpSpPr>
            <p:cNvPr id="3" name="41 Grupo"/>
            <p:cNvGrpSpPr>
              <a:grpSpLocks/>
            </p:cNvGrpSpPr>
            <p:nvPr/>
          </p:nvGrpSpPr>
          <p:grpSpPr bwMode="auto">
            <a:xfrm>
              <a:off x="385763" y="1549400"/>
              <a:ext cx="450850" cy="277813"/>
              <a:chOff x="1151620" y="2753925"/>
              <a:chExt cx="540059" cy="360040"/>
            </a:xfrm>
          </p:grpSpPr>
          <p:sp>
            <p:nvSpPr>
              <p:cNvPr id="40" name="39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1" name="40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3" name="42 Rectángulo"/>
            <p:cNvSpPr/>
            <p:nvPr/>
          </p:nvSpPr>
          <p:spPr>
            <a:xfrm>
              <a:off x="927100" y="1529962"/>
              <a:ext cx="7380288" cy="323165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Ley N° 23.548 (Coparticipación Federal de Impuestos) y sus modificatorias</a:t>
              </a:r>
            </a:p>
          </p:txBody>
        </p:sp>
      </p:grpSp>
      <p:grpSp>
        <p:nvGrpSpPr>
          <p:cNvPr id="4" name="27 Grupo"/>
          <p:cNvGrpSpPr/>
          <p:nvPr/>
        </p:nvGrpSpPr>
        <p:grpSpPr>
          <a:xfrm>
            <a:off x="538807" y="2068086"/>
            <a:ext cx="7921625" cy="323850"/>
            <a:chOff x="385763" y="2170298"/>
            <a:chExt cx="7921625" cy="323850"/>
          </a:xfrm>
        </p:grpSpPr>
        <p:grpSp>
          <p:nvGrpSpPr>
            <p:cNvPr id="5" name="43 Grupo"/>
            <p:cNvGrpSpPr>
              <a:grpSpLocks/>
            </p:cNvGrpSpPr>
            <p:nvPr/>
          </p:nvGrpSpPr>
          <p:grpSpPr bwMode="auto">
            <a:xfrm>
              <a:off x="385763" y="2197100"/>
              <a:ext cx="450850" cy="276225"/>
              <a:chOff x="1151620" y="2753925"/>
              <a:chExt cx="540059" cy="360040"/>
            </a:xfrm>
          </p:grpSpPr>
          <p:sp>
            <p:nvSpPr>
              <p:cNvPr id="45" name="44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6" name="45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7" name="46 Rectángulo"/>
            <p:cNvSpPr/>
            <p:nvPr/>
          </p:nvSpPr>
          <p:spPr>
            <a:xfrm>
              <a:off x="927100" y="2170298"/>
              <a:ext cx="7380288" cy="323850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sobre los Ingresos Brutos</a:t>
              </a:r>
            </a:p>
          </p:txBody>
        </p:sp>
      </p:grpSp>
      <p:grpSp>
        <p:nvGrpSpPr>
          <p:cNvPr id="8" name="30 Grupo"/>
          <p:cNvGrpSpPr/>
          <p:nvPr/>
        </p:nvGrpSpPr>
        <p:grpSpPr>
          <a:xfrm>
            <a:off x="538807" y="2724984"/>
            <a:ext cx="7921625" cy="322262"/>
            <a:chOff x="385763" y="3611563"/>
            <a:chExt cx="7921625" cy="322262"/>
          </a:xfrm>
        </p:grpSpPr>
        <p:grpSp>
          <p:nvGrpSpPr>
            <p:cNvPr id="9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53" name="5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54" name="5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63" name="62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Sellos</a:t>
              </a:r>
            </a:p>
          </p:txBody>
        </p:sp>
      </p:grpSp>
      <p:grpSp>
        <p:nvGrpSpPr>
          <p:cNvPr id="10" name="31 Grupo"/>
          <p:cNvGrpSpPr/>
          <p:nvPr/>
        </p:nvGrpSpPr>
        <p:grpSpPr>
          <a:xfrm>
            <a:off x="538807" y="3380294"/>
            <a:ext cx="7921625" cy="322262"/>
            <a:chOff x="395288" y="4259263"/>
            <a:chExt cx="7921625" cy="322262"/>
          </a:xfrm>
        </p:grpSpPr>
        <p:grpSp>
          <p:nvGrpSpPr>
            <p:cNvPr id="11" name="51 Grupo"/>
            <p:cNvGrpSpPr>
              <a:grpSpLocks/>
            </p:cNvGrpSpPr>
            <p:nvPr/>
          </p:nvGrpSpPr>
          <p:grpSpPr bwMode="auto">
            <a:xfrm>
              <a:off x="395288" y="4275138"/>
              <a:ext cx="450850" cy="277812"/>
              <a:chOff x="1151620" y="2753925"/>
              <a:chExt cx="540059" cy="360040"/>
            </a:xfrm>
          </p:grpSpPr>
          <p:sp>
            <p:nvSpPr>
              <p:cNvPr id="23" name="2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24" name="2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25" name="24 Rectángulo"/>
            <p:cNvSpPr/>
            <p:nvPr/>
          </p:nvSpPr>
          <p:spPr>
            <a:xfrm>
              <a:off x="936625" y="42592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Inmobiliario Rural</a:t>
              </a:r>
            </a:p>
          </p:txBody>
        </p:sp>
      </p:grpSp>
      <p:grpSp>
        <p:nvGrpSpPr>
          <p:cNvPr id="30" name="30 Grupo"/>
          <p:cNvGrpSpPr/>
          <p:nvPr/>
        </p:nvGrpSpPr>
        <p:grpSpPr>
          <a:xfrm>
            <a:off x="539552" y="4035604"/>
            <a:ext cx="7921625" cy="322262"/>
            <a:chOff x="385763" y="3611563"/>
            <a:chExt cx="7921625" cy="322262"/>
          </a:xfrm>
        </p:grpSpPr>
        <p:grpSp>
          <p:nvGrpSpPr>
            <p:cNvPr id="31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33" name="3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34" name="3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32" name="31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Otros tributos de origen Provincial</a:t>
              </a:r>
            </a:p>
          </p:txBody>
        </p:sp>
      </p:grpSp>
      <p:grpSp>
        <p:nvGrpSpPr>
          <p:cNvPr id="35" name="30 Grupo"/>
          <p:cNvGrpSpPr/>
          <p:nvPr/>
        </p:nvGrpSpPr>
        <p:grpSpPr>
          <a:xfrm>
            <a:off x="539552" y="4690914"/>
            <a:ext cx="7921625" cy="322262"/>
            <a:chOff x="385763" y="3611563"/>
            <a:chExt cx="7921625" cy="322262"/>
          </a:xfrm>
        </p:grpSpPr>
        <p:grpSp>
          <p:nvGrpSpPr>
            <p:cNvPr id="38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42" name="41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4" name="4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39" name="38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Regalías Petrolíferas y Gasíferas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Abrir llave"/>
          <p:cNvSpPr/>
          <p:nvPr/>
        </p:nvSpPr>
        <p:spPr>
          <a:xfrm>
            <a:off x="3131736" y="440469"/>
            <a:ext cx="72112" cy="5436803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4499992" y="1484784"/>
            <a:ext cx="412003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Impuestos sobre los Ingresos Brutos</a:t>
            </a:r>
          </a:p>
        </p:txBody>
      </p:sp>
      <p:sp>
        <p:nvSpPr>
          <p:cNvPr id="28" name="27 Elipse"/>
          <p:cNvSpPr/>
          <p:nvPr/>
        </p:nvSpPr>
        <p:spPr>
          <a:xfrm>
            <a:off x="3347864" y="1268760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13,5%(*)</a:t>
            </a:r>
          </a:p>
        </p:txBody>
      </p:sp>
      <p:sp>
        <p:nvSpPr>
          <p:cNvPr id="32" name="31 Rectángulo"/>
          <p:cNvSpPr/>
          <p:nvPr/>
        </p:nvSpPr>
        <p:spPr>
          <a:xfrm>
            <a:off x="4499992" y="4365104"/>
            <a:ext cx="390203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Otros tributos de Origen Provincial</a:t>
            </a:r>
          </a:p>
        </p:txBody>
      </p:sp>
      <p:sp>
        <p:nvSpPr>
          <p:cNvPr id="31" name="30 Elipse"/>
          <p:cNvSpPr/>
          <p:nvPr/>
        </p:nvSpPr>
        <p:spPr>
          <a:xfrm>
            <a:off x="3347864" y="4084765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13,5%(*)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4499992" y="3356992"/>
            <a:ext cx="314861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Inmobiliario Rural</a:t>
            </a:r>
          </a:p>
        </p:txBody>
      </p:sp>
      <p:sp>
        <p:nvSpPr>
          <p:cNvPr id="11" name="10 Elipse"/>
          <p:cNvSpPr/>
          <p:nvPr/>
        </p:nvSpPr>
        <p:spPr>
          <a:xfrm>
            <a:off x="3347864" y="3139569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13,5%(*)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4499992" y="2498993"/>
            <a:ext cx="261802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Impuestos a los Sellos</a:t>
            </a:r>
          </a:p>
        </p:txBody>
      </p:sp>
      <p:sp>
        <p:nvSpPr>
          <p:cNvPr id="14" name="13 Elipse"/>
          <p:cNvSpPr/>
          <p:nvPr/>
        </p:nvSpPr>
        <p:spPr>
          <a:xfrm>
            <a:off x="3347864" y="2203569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13,5%(*)</a:t>
            </a:r>
          </a:p>
        </p:txBody>
      </p:sp>
      <p:sp>
        <p:nvSpPr>
          <p:cNvPr id="24" name="23 Rectángulo"/>
          <p:cNvSpPr/>
          <p:nvPr/>
        </p:nvSpPr>
        <p:spPr>
          <a:xfrm>
            <a:off x="4499992" y="437183"/>
            <a:ext cx="43924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Ley N° 23.548 (Coparticipación Federal de Impuestos) y sus modificatorias</a:t>
            </a:r>
          </a:p>
        </p:txBody>
      </p:sp>
      <p:sp>
        <p:nvSpPr>
          <p:cNvPr id="19" name="18 Elipse"/>
          <p:cNvSpPr/>
          <p:nvPr/>
        </p:nvSpPr>
        <p:spPr>
          <a:xfrm>
            <a:off x="3347863" y="332655"/>
            <a:ext cx="912617" cy="922539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13,5%(*)</a:t>
            </a:r>
          </a:p>
        </p:txBody>
      </p:sp>
      <p:sp>
        <p:nvSpPr>
          <p:cNvPr id="16" name="15 Elipse"/>
          <p:cNvSpPr/>
          <p:nvPr/>
        </p:nvSpPr>
        <p:spPr>
          <a:xfrm>
            <a:off x="143816" y="2024844"/>
            <a:ext cx="2772000" cy="2664296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36000" rIns="36000" anchor="ctr"/>
          <a:lstStyle/>
          <a:p>
            <a:pPr algn="ctr">
              <a:defRPr/>
            </a:pPr>
            <a:r>
              <a:rPr lang="es-A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Coparticipación a Gobiernos Locales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4481557" y="5301208"/>
            <a:ext cx="366478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Regalías Petrolíferas y Gasíferas</a:t>
            </a:r>
          </a:p>
        </p:txBody>
      </p:sp>
      <p:sp>
        <p:nvSpPr>
          <p:cNvPr id="18" name="17 Elipse"/>
          <p:cNvSpPr/>
          <p:nvPr/>
        </p:nvSpPr>
        <p:spPr>
          <a:xfrm>
            <a:off x="3324481" y="5034330"/>
            <a:ext cx="936000" cy="936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0E6CE64-84BC-5950-ECFD-7418147D4FEE}"/>
              </a:ext>
            </a:extLst>
          </p:cNvPr>
          <p:cNvSpPr txBox="1"/>
          <p:nvPr/>
        </p:nvSpPr>
        <p:spPr>
          <a:xfrm>
            <a:off x="143816" y="5698703"/>
            <a:ext cx="874866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s-AR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es-ES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(*) Hay un 1,5% adicional, se integra el Fondo Compensador y Otras Partidas, más el 20% de una asignación especial que hace la provincia. Estos Fondos se distribuyen a los Municipios mediante la presentación de proyectos de obras y certificación del avance de las mismas.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500"/>
                            </p:stCondLst>
                            <p:childTnLst>
                              <p:par>
                                <p:cTn id="3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500"/>
                            </p:stCondLst>
                            <p:childTnLst>
                              <p:par>
                                <p:cTn id="4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 animBg="1"/>
      <p:bldP spid="11" grpId="0" animBg="1"/>
      <p:bldP spid="14" grpId="0" animBg="1"/>
      <p:bldP spid="24" grpId="0"/>
      <p:bldP spid="19" grpId="0" animBg="1"/>
      <p:bldP spid="17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12 Grupo"/>
          <p:cNvGrpSpPr/>
          <p:nvPr/>
        </p:nvGrpSpPr>
        <p:grpSpPr>
          <a:xfrm>
            <a:off x="972000" y="1811902"/>
            <a:ext cx="7200000" cy="3528000"/>
            <a:chOff x="683568" y="908720"/>
            <a:chExt cx="7200000" cy="3528000"/>
          </a:xfrm>
        </p:grpSpPr>
        <p:graphicFrame>
          <p:nvGraphicFramePr>
            <p:cNvPr id="8" name="2 Gráfico"/>
            <p:cNvGraphicFramePr/>
            <p:nvPr/>
          </p:nvGraphicFramePr>
          <p:xfrm>
            <a:off x="683568" y="908720"/>
            <a:ext cx="7200000" cy="352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10 CuadroTexto"/>
            <p:cNvSpPr txBox="1"/>
            <p:nvPr/>
          </p:nvSpPr>
          <p:spPr>
            <a:xfrm>
              <a:off x="6906236" y="4004672"/>
              <a:ext cx="57606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600" dirty="0">
                  <a:latin typeface="Arial" pitchFamily="34" charset="0"/>
                  <a:cs typeface="Arial" pitchFamily="34" charset="0"/>
                </a:rPr>
                <a:t> (*)</a:t>
              </a:r>
            </a:p>
          </p:txBody>
        </p:sp>
      </p:grpSp>
      <p:sp>
        <p:nvSpPr>
          <p:cNvPr id="14" name="13 CuadroTexto"/>
          <p:cNvSpPr txBox="1"/>
          <p:nvPr/>
        </p:nvSpPr>
        <p:spPr>
          <a:xfrm>
            <a:off x="524562" y="5931277"/>
            <a:ext cx="8094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200" dirty="0">
                <a:latin typeface="Arial" pitchFamily="34" charset="0"/>
                <a:cs typeface="Arial" pitchFamily="34" charset="0"/>
              </a:rPr>
              <a:t>(*) Este fondo se integra, además, con el Fondo Compensador Municipal establecido por la Ley N° 6.824, el 20% adicional del Fondo Federal Solidario para cada Municipio, los aportes por Descentralización de Programas Sociales y el Fondo de Fortalecimiento Tributario e Infraestructura Municipal, estos dos últimos conforme a lo establecido en la Ley de Presupuesto de cada año.</a:t>
            </a:r>
          </a:p>
        </p:txBody>
      </p:sp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de Coparticipación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323850" y="983847"/>
            <a:ext cx="799256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AR" sz="1500" dirty="0">
                <a:latin typeface="Arial" pitchFamily="34" charset="0"/>
                <a:cs typeface="Arial" pitchFamily="34" charset="0"/>
              </a:rPr>
              <a:t>La distribución de la Coparticipación del </a:t>
            </a:r>
            <a:r>
              <a:rPr lang="es-AR" sz="1500" b="1" i="1" dirty="0">
                <a:latin typeface="Arial" pitchFamily="34" charset="0"/>
                <a:cs typeface="Arial" pitchFamily="34" charset="0"/>
              </a:rPr>
              <a:t>Régimen de Coparticipación Federal de Impuestos</a:t>
            </a:r>
            <a:r>
              <a:rPr lang="es-AR" sz="15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s-AR" sz="1500" dirty="0">
                <a:latin typeface="Arial" pitchFamily="34" charset="0"/>
                <a:cs typeface="Arial" pitchFamily="34" charset="0"/>
              </a:rPr>
              <a:t>del</a:t>
            </a:r>
            <a:r>
              <a:rPr lang="es-AR" sz="15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i="1" dirty="0">
                <a:latin typeface="Arial" pitchFamily="34" charset="0"/>
                <a:cs typeface="Arial" pitchFamily="34" charset="0"/>
              </a:rPr>
              <a:t>Impuesto sobre los Ingresos Brutos</a:t>
            </a:r>
            <a:r>
              <a:rPr lang="es-AR" sz="1500" i="1" dirty="0">
                <a:latin typeface="Arial" pitchFamily="34" charset="0"/>
                <a:cs typeface="Arial" pitchFamily="34" charset="0"/>
              </a:rPr>
              <a:t>,</a:t>
            </a:r>
            <a:r>
              <a:rPr lang="es-AR" sz="1500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i="1" dirty="0">
                <a:latin typeface="Arial" pitchFamily="34" charset="0"/>
                <a:cs typeface="Arial" pitchFamily="34" charset="0"/>
              </a:rPr>
              <a:t>Sellos</a:t>
            </a:r>
            <a:r>
              <a:rPr lang="es-AR" sz="15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s-AR" sz="1500" b="1" i="1" dirty="0">
                <a:latin typeface="Arial" pitchFamily="34" charset="0"/>
                <a:cs typeface="Arial" pitchFamily="34" charset="0"/>
              </a:rPr>
              <a:t>Inmobiliario Rural </a:t>
            </a:r>
            <a:r>
              <a:rPr lang="es-AR" sz="1500" dirty="0">
                <a:latin typeface="Arial" pitchFamily="34" charset="0"/>
                <a:cs typeface="Arial" pitchFamily="34" charset="0"/>
              </a:rPr>
              <a:t>y</a:t>
            </a:r>
            <a:r>
              <a:rPr lang="es-AR" sz="15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i="1" dirty="0">
                <a:latin typeface="Arial" pitchFamily="34" charset="0"/>
                <a:cs typeface="Arial" pitchFamily="34" charset="0"/>
              </a:rPr>
              <a:t>Otros</a:t>
            </a:r>
            <a:r>
              <a:rPr lang="es-AR" sz="1500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i="1" dirty="0">
                <a:latin typeface="Arial" pitchFamily="34" charset="0"/>
                <a:cs typeface="Arial" pitchFamily="34" charset="0"/>
              </a:rPr>
              <a:t>Tributos de Origen Provincial </a:t>
            </a:r>
            <a:r>
              <a:rPr lang="es-AR" sz="1500" dirty="0">
                <a:latin typeface="Arial" pitchFamily="34" charset="0"/>
                <a:cs typeface="Arial" pitchFamily="34" charset="0"/>
              </a:rPr>
              <a:t>se realiza de la siguiente manera: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Gobiernos Locales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612000" y="5193056"/>
            <a:ext cx="7920000" cy="1584176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es-AR" sz="1600" dirty="0">
                <a:latin typeface="Arial" pitchFamily="34" charset="0"/>
                <a:cs typeface="Arial" pitchFamily="34" charset="0"/>
              </a:rPr>
              <a:t>La distribución entre los Gobiernos Locales se realiza a través de los siguientes criterios: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30% en función a la población de cada Gobierno Local.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35% en función a los gastos corrientes de cada Gobierno Local.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35% en función al gasto corriente per cápita de cada Gobierno Local</a:t>
            </a:r>
            <a:r>
              <a:rPr lang="es-AR" sz="1500" spc="50" dirty="0">
                <a:latin typeface="Arial" pitchFamily="34" charset="0"/>
                <a:cs typeface="Arial" pitchFamily="34" charset="0"/>
              </a:rPr>
              <a:t>.</a:t>
            </a:r>
            <a:endParaRPr lang="es-AR" sz="1500" spc="5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2 Gráfico"/>
          <p:cNvGraphicFramePr/>
          <p:nvPr/>
        </p:nvGraphicFramePr>
        <p:xfrm>
          <a:off x="972000" y="1811902"/>
          <a:ext cx="7200000" cy="35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54666" y="1052736"/>
            <a:ext cx="79617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Fondo de Convergencia Municipal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612000" y="4941168"/>
            <a:ext cx="7920000" cy="169204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es-AR" sz="1400" dirty="0">
                <a:latin typeface="Arial" pitchFamily="34" charset="0"/>
                <a:cs typeface="Arial" pitchFamily="34" charset="0"/>
              </a:rPr>
              <a:t>El Fondo de Convergencia Municipal se distribuye entre los Gobiernos Locales a través de los siguientes criterios:</a:t>
            </a:r>
          </a:p>
          <a:p>
            <a:pPr marL="365125" lvl="1" indent="-342900" algn="just">
              <a:buFont typeface="Arial" pitchFamily="34" charset="0"/>
              <a:buChar char="•"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70% en función a la población de cada Gobierno Local.</a:t>
            </a:r>
          </a:p>
          <a:p>
            <a:pPr marL="365125" lvl="1" indent="-342900" algn="just">
              <a:buFont typeface="Arial" pitchFamily="34" charset="0"/>
              <a:buChar char="•"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10% en función a la cantidad de personas con Necesidades Básicas Insatisfechas de cada Gobierno Local.</a:t>
            </a:r>
          </a:p>
          <a:p>
            <a:pPr marL="365125" lvl="1" indent="-342900" algn="just">
              <a:buFont typeface="Arial" pitchFamily="34" charset="0"/>
              <a:buChar char="•"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10% en función a la cantidad de personas con Necesidades Básicas Insatisfechas, ponderado por la cantidad de habitantes en cada Gobierno Local.</a:t>
            </a:r>
          </a:p>
          <a:p>
            <a:pPr marL="365125" lvl="1" indent="-342900" algn="just">
              <a:buFont typeface="Arial" pitchFamily="34" charset="0"/>
              <a:buChar char="•"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10% en función a la superficie de cada Gobierno Local. </a:t>
            </a:r>
          </a:p>
        </p:txBody>
      </p:sp>
      <p:graphicFrame>
        <p:nvGraphicFramePr>
          <p:cNvPr id="18" name="2 Gráfico"/>
          <p:cNvGraphicFramePr/>
          <p:nvPr>
            <p:extLst>
              <p:ext uri="{D42A27DB-BD31-4B8C-83A1-F6EECF244321}">
                <p14:modId xmlns:p14="http://schemas.microsoft.com/office/powerpoint/2010/main" val="2604478357"/>
              </p:ext>
            </p:extLst>
          </p:nvPr>
        </p:nvGraphicFramePr>
        <p:xfrm>
          <a:off x="972000" y="1222013"/>
          <a:ext cx="7200000" cy="3693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Gobiernos Locales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23850" y="992553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de la Coparticipación de las</a:t>
            </a:r>
            <a:r>
              <a:rPr lang="es-AR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Regalías Petrolíferas y Gasíferas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se realiza en función al siguiente criterio: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107504" y="3632832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Criterios de distribución</a:t>
            </a:r>
          </a:p>
        </p:txBody>
      </p:sp>
      <p:sp>
        <p:nvSpPr>
          <p:cNvPr id="16" name="15 Abrir llave"/>
          <p:cNvSpPr/>
          <p:nvPr/>
        </p:nvSpPr>
        <p:spPr>
          <a:xfrm>
            <a:off x="1835696" y="1809304"/>
            <a:ext cx="144000" cy="4356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Elipse"/>
          <p:cNvSpPr/>
          <p:nvPr/>
        </p:nvSpPr>
        <p:spPr>
          <a:xfrm>
            <a:off x="2123728" y="2480844"/>
            <a:ext cx="972000" cy="97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87,5%</a:t>
            </a:r>
          </a:p>
        </p:txBody>
      </p:sp>
      <p:sp>
        <p:nvSpPr>
          <p:cNvPr id="14" name="13 Elipse"/>
          <p:cNvSpPr/>
          <p:nvPr/>
        </p:nvSpPr>
        <p:spPr>
          <a:xfrm>
            <a:off x="2123728" y="4725144"/>
            <a:ext cx="972000" cy="97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s-AR" sz="1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12,5%</a:t>
            </a:r>
          </a:p>
        </p:txBody>
      </p:sp>
      <p:sp>
        <p:nvSpPr>
          <p:cNvPr id="18" name="14 Elipse"/>
          <p:cNvSpPr>
            <a:spLocks noChangeArrowheads="1"/>
          </p:cNvSpPr>
          <p:nvPr/>
        </p:nvSpPr>
        <p:spPr bwMode="auto">
          <a:xfrm>
            <a:off x="3419871" y="1787806"/>
            <a:ext cx="828000" cy="82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64,3%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4283968" y="1940196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400" b="1" dirty="0"/>
              <a:t>Municipios productores</a:t>
            </a:r>
          </a:p>
        </p:txBody>
      </p:sp>
      <p:sp>
        <p:nvSpPr>
          <p:cNvPr id="20" name="14 Elipse"/>
          <p:cNvSpPr>
            <a:spLocks noChangeArrowheads="1"/>
          </p:cNvSpPr>
          <p:nvPr/>
        </p:nvSpPr>
        <p:spPr bwMode="auto">
          <a:xfrm>
            <a:off x="3419871" y="3321080"/>
            <a:ext cx="828000" cy="82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35,7%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319972" y="3481844"/>
            <a:ext cx="1548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400" b="1" dirty="0"/>
              <a:t>Municipios </a:t>
            </a:r>
          </a:p>
          <a:p>
            <a:pPr algn="just"/>
            <a:r>
              <a:rPr lang="es-AR" sz="1400" b="1" dirty="0"/>
              <a:t>no productores</a:t>
            </a:r>
          </a:p>
        </p:txBody>
      </p:sp>
      <p:sp>
        <p:nvSpPr>
          <p:cNvPr id="22" name="21 Abrir llave"/>
          <p:cNvSpPr/>
          <p:nvPr/>
        </p:nvSpPr>
        <p:spPr>
          <a:xfrm>
            <a:off x="5724128" y="1517706"/>
            <a:ext cx="144000" cy="1368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14 Elipse"/>
          <p:cNvSpPr>
            <a:spLocks noChangeArrowheads="1"/>
          </p:cNvSpPr>
          <p:nvPr/>
        </p:nvSpPr>
        <p:spPr bwMode="auto">
          <a:xfrm>
            <a:off x="5940152" y="1484856"/>
            <a:ext cx="648000" cy="64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3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56%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660232" y="1662662"/>
            <a:ext cx="248928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dirty="0"/>
              <a:t>En proporción a la población</a:t>
            </a:r>
          </a:p>
        </p:txBody>
      </p:sp>
      <p:sp>
        <p:nvSpPr>
          <p:cNvPr id="24" name="14 Elipse"/>
          <p:cNvSpPr>
            <a:spLocks noChangeArrowheads="1"/>
          </p:cNvSpPr>
          <p:nvPr/>
        </p:nvSpPr>
        <p:spPr bwMode="auto">
          <a:xfrm>
            <a:off x="5940152" y="2204864"/>
            <a:ext cx="648000" cy="64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3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44%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6660232" y="2282643"/>
            <a:ext cx="24837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dirty="0"/>
              <a:t>En proporción a la producción por pozo</a:t>
            </a:r>
          </a:p>
        </p:txBody>
      </p:sp>
      <p:sp>
        <p:nvSpPr>
          <p:cNvPr id="46" name="45 Abrir llave"/>
          <p:cNvSpPr/>
          <p:nvPr/>
        </p:nvSpPr>
        <p:spPr>
          <a:xfrm>
            <a:off x="3203848" y="1814844"/>
            <a:ext cx="144000" cy="2304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3212954" y="5041867"/>
            <a:ext cx="38073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400" b="1" dirty="0"/>
              <a:t>Fondo Compensador de Regalías</a:t>
            </a:r>
          </a:p>
        </p:txBody>
      </p:sp>
      <p:sp>
        <p:nvSpPr>
          <p:cNvPr id="48" name="47 Abrir llave"/>
          <p:cNvSpPr/>
          <p:nvPr/>
        </p:nvSpPr>
        <p:spPr>
          <a:xfrm>
            <a:off x="5718612" y="3069112"/>
            <a:ext cx="144000" cy="1368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14 Elipse"/>
          <p:cNvSpPr>
            <a:spLocks noChangeArrowheads="1"/>
          </p:cNvSpPr>
          <p:nvPr/>
        </p:nvSpPr>
        <p:spPr bwMode="auto">
          <a:xfrm>
            <a:off x="5934636" y="3036262"/>
            <a:ext cx="648000" cy="64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3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80%</a:t>
            </a:r>
          </a:p>
        </p:txBody>
      </p:sp>
      <p:sp>
        <p:nvSpPr>
          <p:cNvPr id="51" name="50 CuadroTexto"/>
          <p:cNvSpPr txBox="1"/>
          <p:nvPr/>
        </p:nvSpPr>
        <p:spPr>
          <a:xfrm>
            <a:off x="6654716" y="3214068"/>
            <a:ext cx="248928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dirty="0"/>
              <a:t>En proporción a la población</a:t>
            </a:r>
          </a:p>
        </p:txBody>
      </p:sp>
      <p:sp>
        <p:nvSpPr>
          <p:cNvPr id="53" name="14 Elipse"/>
          <p:cNvSpPr>
            <a:spLocks noChangeArrowheads="1"/>
          </p:cNvSpPr>
          <p:nvPr/>
        </p:nvSpPr>
        <p:spPr bwMode="auto">
          <a:xfrm>
            <a:off x="5934636" y="3756270"/>
            <a:ext cx="648000" cy="64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3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20%</a:t>
            </a:r>
          </a:p>
        </p:txBody>
      </p:sp>
      <p:sp>
        <p:nvSpPr>
          <p:cNvPr id="54" name="53 CuadroTexto"/>
          <p:cNvSpPr txBox="1"/>
          <p:nvPr/>
        </p:nvSpPr>
        <p:spPr>
          <a:xfrm>
            <a:off x="6654716" y="3834049"/>
            <a:ext cx="24892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b="1" dirty="0"/>
              <a:t>Integra Fondo de Desarrollo Departamental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ntr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5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6500"/>
                            </p:stCondLst>
                            <p:childTnLst>
                              <p:par>
                                <p:cTn id="6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8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9500"/>
                            </p:stCondLst>
                            <p:childTnLst>
                              <p:par>
                                <p:cTn id="76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1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13" grpId="0" animBg="1"/>
      <p:bldP spid="16" grpId="0" animBg="1"/>
      <p:bldP spid="9" grpId="0" animBg="1"/>
      <p:bldP spid="14" grpId="0" animBg="1"/>
      <p:bldP spid="18" grpId="1" animBg="1"/>
      <p:bldP spid="19" grpId="0"/>
      <p:bldP spid="20" grpId="0" animBg="1"/>
      <p:bldP spid="21" grpId="0"/>
      <p:bldP spid="22" grpId="0" animBg="1"/>
      <p:bldP spid="23" grpId="0" animBg="1"/>
      <p:bldP spid="28" grpId="0"/>
      <p:bldP spid="24" grpId="0" animBg="1"/>
      <p:bldP spid="29" grpId="0"/>
      <p:bldP spid="46" grpId="1" animBg="1"/>
      <p:bldP spid="47" grpId="0"/>
      <p:bldP spid="48" grpId="0" animBg="1"/>
      <p:bldP spid="50" grpId="0" animBg="1"/>
      <p:bldP spid="51" grpId="0"/>
      <p:bldP spid="53" grpId="0" animBg="1"/>
      <p:bldP spid="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8442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339313" y="1094497"/>
            <a:ext cx="8208963" cy="858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8900"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 Coparticipación a Gobiernos Locales, Distribución entre Gobiernos Locales.</a:t>
            </a:r>
          </a:p>
          <a:p>
            <a:pPr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s-AR" sz="300" b="1" dirty="0">
              <a:latin typeface="Arial" pitchFamily="34" charset="0"/>
              <a:cs typeface="Arial" pitchFamily="34" charset="0"/>
            </a:endParaRP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5.082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 bwMode="auto">
          <a:xfrm>
            <a:off x="323528" y="3002569"/>
            <a:ext cx="8208963" cy="1002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8900"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 Destino y distribución de fondos</a:t>
            </a:r>
          </a:p>
          <a:p>
            <a:pPr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s-AR" sz="300" b="1" dirty="0">
              <a:latin typeface="Arial" pitchFamily="34" charset="0"/>
              <a:cs typeface="Arial" pitchFamily="34" charset="0"/>
            </a:endParaRP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7.651</a:t>
            </a: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Decreto N° 5.385/10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338518" y="2048533"/>
            <a:ext cx="8208963" cy="858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8900"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 Distribución entre Gobiernos Locales – Regalías Petrolíferas y Gasíferas</a:t>
            </a:r>
          </a:p>
          <a:p>
            <a:pPr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s-AR" sz="300" b="1" dirty="0">
              <a:latin typeface="Arial" pitchFamily="34" charset="0"/>
              <a:cs typeface="Arial" pitchFamily="34" charset="0"/>
            </a:endParaRP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6.438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6" grpId="0" uiExpand="1" build="p"/>
      <p:bldP spid="7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1851</TotalTime>
  <Words>618</Words>
  <Application>Microsoft Office PowerPoint</Application>
  <PresentationFormat>Presentación en pantalla (4:3)</PresentationFormat>
  <Paragraphs>93</Paragraphs>
  <Slides>10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miselli@provincias.mecon.ar</cp:lastModifiedBy>
  <cp:revision>175</cp:revision>
  <dcterms:created xsi:type="dcterms:W3CDTF">2012-03-05T18:35:26Z</dcterms:created>
  <dcterms:modified xsi:type="dcterms:W3CDTF">2025-08-21T17:37:23Z</dcterms:modified>
</cp:coreProperties>
</file>