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2" r:id="rId3"/>
    <p:sldId id="291" r:id="rId4"/>
    <p:sldId id="265" r:id="rId5"/>
    <p:sldId id="258" r:id="rId6"/>
    <p:sldId id="293" r:id="rId7"/>
    <p:sldId id="288" r:id="rId8"/>
    <p:sldId id="282" r:id="rId9"/>
    <p:sldId id="272" r:id="rId10"/>
    <p:sldId id="294" r:id="rId11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2" autoAdjust="0"/>
    <p:restoredTop sz="93190" autoAdjust="0"/>
  </p:normalViewPr>
  <p:slideViewPr>
    <p:cSldViewPr>
      <p:cViewPr varScale="1">
        <p:scale>
          <a:sx n="104" d="100"/>
          <a:sy n="104" d="100"/>
        </p:scale>
        <p:origin x="184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54E250A-0035-4F00-9058-9A41DAA31D7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F47818-99E0-496A-B726-139B9961758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84973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69CB6A-3C71-47AC-8AA4-B6E9BFD2EA9A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F47818-99E0-496A-B726-139B99617587}" type="slidenum">
              <a:rPr lang="es-AR" smtClean="0"/>
              <a:pPr>
                <a:defRPr/>
              </a:pPr>
              <a:t>2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897154-B1BF-4D76-8FBD-5D6E2F54451E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E8766C-39E5-408E-8F50-E957915FE828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49E7DE-357F-4D48-A1A1-C398813BA652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10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53148-3575-473E-B2B7-3F9B735DF08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6E2DB-D015-48B0-A096-0EAE3D05C88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257DF-3FA7-455B-93B9-266CB3FDD76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0ED74-1A4B-4381-8B3C-89DE55E1A3E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65056-117D-4B07-B2C9-6D86953F969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DA769-D7D8-459E-9907-FCE687801F6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B9B77-DB8E-49CF-9612-4AAE0D00868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98D8B-C22A-4150-AD63-9CC56D61CE8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6033A-A43D-4FD5-A19D-68E2BA758E44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8BD64-635D-48BC-A02E-71C5CC7DA07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D949-92F6-4535-B51E-35EED4F8CAAE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6AD71-A0F4-490F-B042-9FA28DF1DDF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FACEC-1122-4EEB-ACEC-D8A67D6EF98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35A1D-D7F3-4C79-8459-4423A76689D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94315-3655-492C-B28D-0DFDCACF3EC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BC99-36FC-4E99-A06D-6500966E611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30B23-97C7-4DF3-B0F2-104F73EC2F2C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6404E-EADE-4F15-8A44-EDAC38EB473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07709-1D41-4F24-9F57-6687FD1CA442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38296-F889-41FD-A15D-144577683E2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AF5FC-3011-45A0-B9A4-E371F3A7561A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2F5C7-47D2-443D-B5CA-A3A2682363F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C649B1-A70A-4574-B973-E8413BD01952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F80043-A7C0-4E2C-BE90-8A5557B86C6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2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MENDOZA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AR" sz="2200" dirty="0"/>
              <a:t>Coparticipación Provincial de recursos a Municipios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Municipios</a:t>
            </a: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1027842" y="527600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Fondo Compensador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Primaria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Secundaria</a:t>
            </a:r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Forma"/>
          <p:cNvCxnSpPr>
            <a:stCxn id="48" idx="2"/>
            <a:endCxn id="28" idx="3"/>
          </p:cNvCxnSpPr>
          <p:nvPr/>
        </p:nvCxnSpPr>
        <p:spPr>
          <a:xfrm rot="5400000">
            <a:off x="3982085" y="3442453"/>
            <a:ext cx="2132271" cy="2136100"/>
          </a:xfrm>
          <a:prstGeom prst="bentConnector2">
            <a:avLst/>
          </a:prstGeom>
          <a:ln w="22225"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1043608" y="6140101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Compensación a Municipios</a:t>
            </a:r>
          </a:p>
        </p:txBody>
      </p:sp>
      <p:cxnSp>
        <p:nvCxnSpPr>
          <p:cNvPr id="30" name="29 Forma"/>
          <p:cNvCxnSpPr>
            <a:stCxn id="48" idx="2"/>
            <a:endCxn id="18" idx="3"/>
          </p:cNvCxnSpPr>
          <p:nvPr/>
        </p:nvCxnSpPr>
        <p:spPr>
          <a:xfrm rot="5400000">
            <a:off x="3557920" y="3882384"/>
            <a:ext cx="2996367" cy="2120334"/>
          </a:xfrm>
          <a:prstGeom prst="bentConnector2">
            <a:avLst/>
          </a:prstGeom>
          <a:ln w="22225">
            <a:prstDash val="sysDash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1 Grupo"/>
          <p:cNvGrpSpPr>
            <a:grpSpLocks/>
          </p:cNvGrpSpPr>
          <p:nvPr/>
        </p:nvGrpSpPr>
        <p:grpSpPr bwMode="auto">
          <a:xfrm>
            <a:off x="385763" y="1472407"/>
            <a:ext cx="450850" cy="277813"/>
            <a:chOff x="1151620" y="2753925"/>
            <a:chExt cx="540059" cy="360040"/>
          </a:xfrm>
        </p:grpSpPr>
        <p:sp>
          <p:nvSpPr>
            <p:cNvPr id="40" name="39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1" name="40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3" name="42 Rectángulo"/>
          <p:cNvSpPr/>
          <p:nvPr/>
        </p:nvSpPr>
        <p:spPr>
          <a:xfrm>
            <a:off x="927100" y="1449731"/>
            <a:ext cx="7380288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  <p:grpSp>
        <p:nvGrpSpPr>
          <p:cNvPr id="3" name="43 Grupo"/>
          <p:cNvGrpSpPr>
            <a:grpSpLocks/>
          </p:cNvGrpSpPr>
          <p:nvPr/>
        </p:nvGrpSpPr>
        <p:grpSpPr bwMode="auto">
          <a:xfrm>
            <a:off x="385763" y="2185715"/>
            <a:ext cx="450850" cy="276225"/>
            <a:chOff x="1151620" y="2753925"/>
            <a:chExt cx="540059" cy="360040"/>
          </a:xfrm>
        </p:grpSpPr>
        <p:sp>
          <p:nvSpPr>
            <p:cNvPr id="45" name="44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6" name="45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927100" y="2161902"/>
            <a:ext cx="7380288" cy="32385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sobre los Ingresos Brutos</a:t>
            </a:r>
          </a:p>
        </p:txBody>
      </p:sp>
      <p:grpSp>
        <p:nvGrpSpPr>
          <p:cNvPr id="4" name="47 Grupo"/>
          <p:cNvGrpSpPr>
            <a:grpSpLocks/>
          </p:cNvGrpSpPr>
          <p:nvPr/>
        </p:nvGrpSpPr>
        <p:grpSpPr bwMode="auto">
          <a:xfrm>
            <a:off x="385763" y="2898571"/>
            <a:ext cx="450850" cy="276225"/>
            <a:chOff x="1151620" y="2753925"/>
            <a:chExt cx="540059" cy="360040"/>
          </a:xfrm>
        </p:grpSpPr>
        <p:sp>
          <p:nvSpPr>
            <p:cNvPr id="49" name="48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0" name="49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1" name="50 Rectángulo"/>
          <p:cNvSpPr/>
          <p:nvPr/>
        </p:nvSpPr>
        <p:spPr>
          <a:xfrm>
            <a:off x="927100" y="2874758"/>
            <a:ext cx="7380288" cy="32385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grpSp>
        <p:nvGrpSpPr>
          <p:cNvPr id="5" name="51 Grupo"/>
          <p:cNvGrpSpPr>
            <a:grpSpLocks/>
          </p:cNvGrpSpPr>
          <p:nvPr/>
        </p:nvGrpSpPr>
        <p:grpSpPr bwMode="auto">
          <a:xfrm>
            <a:off x="385763" y="3610633"/>
            <a:ext cx="450850" cy="277812"/>
            <a:chOff x="1151620" y="2753925"/>
            <a:chExt cx="540059" cy="360040"/>
          </a:xfrm>
        </p:grpSpPr>
        <p:sp>
          <p:nvSpPr>
            <p:cNvPr id="53" name="52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4" name="53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5" name="54 Rectángulo"/>
          <p:cNvSpPr/>
          <p:nvPr/>
        </p:nvSpPr>
        <p:spPr>
          <a:xfrm>
            <a:off x="927100" y="3587614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a los Sellos</a:t>
            </a:r>
          </a:p>
        </p:txBody>
      </p:sp>
      <p:grpSp>
        <p:nvGrpSpPr>
          <p:cNvPr id="6" name="55 Grupo"/>
          <p:cNvGrpSpPr>
            <a:grpSpLocks/>
          </p:cNvGrpSpPr>
          <p:nvPr/>
        </p:nvGrpSpPr>
        <p:grpSpPr bwMode="auto">
          <a:xfrm>
            <a:off x="385763" y="4323489"/>
            <a:ext cx="450850" cy="276225"/>
            <a:chOff x="1151620" y="2753925"/>
            <a:chExt cx="540059" cy="360040"/>
          </a:xfrm>
        </p:grpSpPr>
        <p:sp>
          <p:nvSpPr>
            <p:cNvPr id="57" name="56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8" name="57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9" name="58 Rectángulo"/>
          <p:cNvSpPr/>
          <p:nvPr/>
        </p:nvSpPr>
        <p:spPr>
          <a:xfrm>
            <a:off x="927100" y="4300470"/>
            <a:ext cx="7380288" cy="32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Regalías Petrolíferas, Uraníferas, Hidroeléctricas y Gasíferas</a:t>
            </a:r>
          </a:p>
        </p:txBody>
      </p:sp>
      <p:grpSp>
        <p:nvGrpSpPr>
          <p:cNvPr id="7" name="59 Grupo"/>
          <p:cNvGrpSpPr>
            <a:grpSpLocks/>
          </p:cNvGrpSpPr>
          <p:nvPr/>
        </p:nvGrpSpPr>
        <p:grpSpPr bwMode="auto">
          <a:xfrm>
            <a:off x="385763" y="5034757"/>
            <a:ext cx="450850" cy="276225"/>
            <a:chOff x="1151620" y="2753925"/>
            <a:chExt cx="540059" cy="360040"/>
          </a:xfrm>
        </p:grpSpPr>
        <p:sp>
          <p:nvSpPr>
            <p:cNvPr id="61" name="60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62" name="61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63" name="62 Rectángulo"/>
          <p:cNvSpPr/>
          <p:nvPr/>
        </p:nvSpPr>
        <p:spPr>
          <a:xfrm>
            <a:off x="927100" y="5011738"/>
            <a:ext cx="7380288" cy="322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cxnSp>
        <p:nvCxnSpPr>
          <p:cNvPr id="3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51" grpId="0"/>
      <p:bldP spid="55" grpId="0"/>
      <p:bldP spid="59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207454" y="404738"/>
            <a:ext cx="144463" cy="63373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>
            <a:spLocks noChangeArrowheads="1"/>
          </p:cNvSpPr>
          <p:nvPr/>
        </p:nvSpPr>
        <p:spPr bwMode="auto">
          <a:xfrm>
            <a:off x="4572000" y="548716"/>
            <a:ext cx="4291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  <p:sp>
        <p:nvSpPr>
          <p:cNvPr id="22" name="21 Elipse"/>
          <p:cNvSpPr/>
          <p:nvPr/>
        </p:nvSpPr>
        <p:spPr>
          <a:xfrm>
            <a:off x="3516986" y="40503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18,8%</a:t>
            </a:r>
          </a:p>
        </p:txBody>
      </p:sp>
      <p:sp>
        <p:nvSpPr>
          <p:cNvPr id="29" name="28 Rectángulo"/>
          <p:cNvSpPr>
            <a:spLocks noChangeArrowheads="1"/>
          </p:cNvSpPr>
          <p:nvPr/>
        </p:nvSpPr>
        <p:spPr bwMode="auto">
          <a:xfrm>
            <a:off x="4572000" y="1775830"/>
            <a:ext cx="4067636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sobre los Ingresos Brutos</a:t>
            </a:r>
          </a:p>
        </p:txBody>
      </p:sp>
      <p:sp>
        <p:nvSpPr>
          <p:cNvPr id="19" name="18 Elipse"/>
          <p:cNvSpPr/>
          <p:nvPr/>
        </p:nvSpPr>
        <p:spPr>
          <a:xfrm>
            <a:off x="3516986" y="148515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18,8%</a:t>
            </a:r>
          </a:p>
        </p:txBody>
      </p:sp>
      <p:sp>
        <p:nvSpPr>
          <p:cNvPr id="32" name="31 Rectángulo"/>
          <p:cNvSpPr>
            <a:spLocks noChangeArrowheads="1"/>
          </p:cNvSpPr>
          <p:nvPr/>
        </p:nvSpPr>
        <p:spPr bwMode="auto">
          <a:xfrm>
            <a:off x="4572000" y="2855950"/>
            <a:ext cx="4067636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sp>
        <p:nvSpPr>
          <p:cNvPr id="20" name="19 Elipse"/>
          <p:cNvSpPr/>
          <p:nvPr/>
        </p:nvSpPr>
        <p:spPr>
          <a:xfrm>
            <a:off x="3516986" y="256527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18,8%</a:t>
            </a:r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4572000" y="3936070"/>
            <a:ext cx="4067636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 los Sellos</a:t>
            </a:r>
          </a:p>
        </p:txBody>
      </p:sp>
      <p:sp>
        <p:nvSpPr>
          <p:cNvPr id="21" name="20 Elipse"/>
          <p:cNvSpPr/>
          <p:nvPr/>
        </p:nvSpPr>
        <p:spPr>
          <a:xfrm>
            <a:off x="3516986" y="364539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18,8%</a:t>
            </a:r>
          </a:p>
        </p:txBody>
      </p:sp>
      <p:sp>
        <p:nvSpPr>
          <p:cNvPr id="13" name="12 Elipse"/>
          <p:cNvSpPr/>
          <p:nvPr/>
        </p:nvSpPr>
        <p:spPr>
          <a:xfrm>
            <a:off x="3516986" y="580563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70%</a:t>
            </a:r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auto">
          <a:xfrm>
            <a:off x="4572000" y="6096345"/>
            <a:ext cx="2579125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Automotor</a:t>
            </a:r>
          </a:p>
        </p:txBody>
      </p:sp>
      <p:sp>
        <p:nvSpPr>
          <p:cNvPr id="15" name="14 Elipse"/>
          <p:cNvSpPr/>
          <p:nvPr/>
        </p:nvSpPr>
        <p:spPr>
          <a:xfrm>
            <a:off x="3516986" y="4725516"/>
            <a:ext cx="1007715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12%</a:t>
            </a:r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auto">
          <a:xfrm>
            <a:off x="4572000" y="4886015"/>
            <a:ext cx="42912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Regalías Petrolíferas, Uraníferas, Hidroeléctricas y Gasíferas</a:t>
            </a:r>
          </a:p>
        </p:txBody>
      </p:sp>
      <p:sp>
        <p:nvSpPr>
          <p:cNvPr id="23" name="22 Elipse"/>
          <p:cNvSpPr/>
          <p:nvPr/>
        </p:nvSpPr>
        <p:spPr>
          <a:xfrm>
            <a:off x="223088" y="2241240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Municipios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/>
      <p:bldP spid="22" grpId="0" animBg="1"/>
      <p:bldP spid="29" grpId="0"/>
      <p:bldP spid="19" grpId="0" animBg="1"/>
      <p:bldP spid="32" grpId="0"/>
      <p:bldP spid="20" grpId="0" animBg="1"/>
      <p:bldP spid="14" grpId="0"/>
      <p:bldP spid="21" grpId="0" animBg="1"/>
      <p:bldP spid="13" grpId="0" animBg="1"/>
      <p:bldP spid="16" grpId="0"/>
      <p:bldP spid="15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brir llave"/>
          <p:cNvSpPr/>
          <p:nvPr/>
        </p:nvSpPr>
        <p:spPr>
          <a:xfrm>
            <a:off x="2444516" y="2132980"/>
            <a:ext cx="144000" cy="360017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3923927" y="3763791"/>
            <a:ext cx="46085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600" b="1" dirty="0">
                <a:latin typeface="Arial" pitchFamily="34" charset="0"/>
                <a:cs typeface="Arial" pitchFamily="34" charset="0"/>
              </a:rPr>
              <a:t>En igual proporción a todos los Municipios</a:t>
            </a:r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3923927" y="2344512"/>
            <a:ext cx="460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600" b="1" dirty="0">
                <a:latin typeface="Arial" pitchFamily="34" charset="0"/>
                <a:cs typeface="Arial" pitchFamily="34" charset="0"/>
              </a:rPr>
              <a:t>En proporción directa al total de la población de cada Municipio</a:t>
            </a:r>
          </a:p>
        </p:txBody>
      </p:sp>
      <p:sp>
        <p:nvSpPr>
          <p:cNvPr id="14" name="13 Elipse"/>
          <p:cNvSpPr/>
          <p:nvPr/>
        </p:nvSpPr>
        <p:spPr>
          <a:xfrm>
            <a:off x="2844328" y="3465016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1" name="10 Elipse"/>
          <p:cNvSpPr/>
          <p:nvPr/>
        </p:nvSpPr>
        <p:spPr>
          <a:xfrm>
            <a:off x="2844328" y="2168847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65%</a:t>
            </a:r>
          </a:p>
        </p:txBody>
      </p:sp>
      <p:sp>
        <p:nvSpPr>
          <p:cNvPr id="16" name="15 Elipse"/>
          <p:cNvSpPr/>
          <p:nvPr/>
        </p:nvSpPr>
        <p:spPr>
          <a:xfrm>
            <a:off x="2844328" y="4761185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10%</a:t>
            </a:r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auto">
          <a:xfrm>
            <a:off x="3923927" y="4936850"/>
            <a:ext cx="460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600" b="1" dirty="0">
                <a:latin typeface="Arial" pitchFamily="34" charset="0"/>
                <a:cs typeface="Arial" pitchFamily="34" charset="0"/>
              </a:rPr>
              <a:t>En función al Coeficiente de Equilibrio del Desarrollo Municipal(*)</a:t>
            </a:r>
            <a:endParaRPr lang="es-AR" sz="1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612080" y="3573028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319881" y="6309320"/>
            <a:ext cx="8504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36000">
            <a:spAutoFit/>
          </a:bodyPr>
          <a:lstStyle/>
          <a:p>
            <a:pPr marL="250825" lvl="1" algn="just">
              <a:spcBef>
                <a:spcPct val="50000"/>
              </a:spcBef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(*) Según lo establecido por la Ley </a:t>
            </a:r>
            <a:r>
              <a:rPr lang="es-AR" sz="1200" dirty="0" err="1">
                <a:latin typeface="Arial" pitchFamily="34" charset="0"/>
                <a:cs typeface="Arial" pitchFamily="34" charset="0"/>
              </a:rPr>
              <a:t>N°</a:t>
            </a:r>
            <a:r>
              <a:rPr lang="es-AR" sz="1200" dirty="0">
                <a:latin typeface="Arial" pitchFamily="34" charset="0"/>
                <a:cs typeface="Arial" pitchFamily="34" charset="0"/>
              </a:rPr>
              <a:t> 9.550, este coeficiente tiene por finalidad nivelar las sumas que perciben por habitante municipios con similares características. </a:t>
            </a:r>
          </a:p>
        </p:txBody>
      </p:sp>
      <p:cxnSp>
        <p:nvCxnSpPr>
          <p:cNvPr id="22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323850" y="1013827"/>
            <a:ext cx="835183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de la Coparticipación del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Régimen de Coparticipación Federal de Impuestos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del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,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Inmobiliario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y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Sellos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5" grpId="0"/>
      <p:bldP spid="14" grpId="0" animBg="1"/>
      <p:bldP spid="11" grpId="0" animBg="1"/>
      <p:bldP spid="16" grpId="0" animBg="1"/>
      <p:bldP spid="17" grpId="0"/>
      <p:bldP spid="19" grpId="0" animBg="1"/>
      <p:bldP spid="20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23850" y="105251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de la Coparticipación del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Impuesto Automotor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en función al siguiente criterio:</a:t>
            </a:r>
          </a:p>
        </p:txBody>
      </p:sp>
      <p:sp>
        <p:nvSpPr>
          <p:cNvPr id="25" name="24 Elipse"/>
          <p:cNvSpPr/>
          <p:nvPr/>
        </p:nvSpPr>
        <p:spPr>
          <a:xfrm>
            <a:off x="2555776" y="2420739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80%</a:t>
            </a:r>
          </a:p>
        </p:txBody>
      </p:sp>
      <p:sp>
        <p:nvSpPr>
          <p:cNvPr id="26" name="25 Rectángulo"/>
          <p:cNvSpPr>
            <a:spLocks noChangeArrowheads="1"/>
          </p:cNvSpPr>
          <p:nvPr/>
        </p:nvSpPr>
        <p:spPr bwMode="auto">
          <a:xfrm>
            <a:off x="3635896" y="2525713"/>
            <a:ext cx="48965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400" b="1" dirty="0">
                <a:latin typeface="Arial" pitchFamily="34" charset="0"/>
                <a:cs typeface="Arial" pitchFamily="34" charset="0"/>
              </a:rPr>
              <a:t>En proporción directa a la recaudación anual efectuada en cada Municipio</a:t>
            </a:r>
          </a:p>
        </p:txBody>
      </p:sp>
      <p:sp>
        <p:nvSpPr>
          <p:cNvPr id="27" name="26 Elipse"/>
          <p:cNvSpPr/>
          <p:nvPr/>
        </p:nvSpPr>
        <p:spPr>
          <a:xfrm>
            <a:off x="2555776" y="4292947"/>
            <a:ext cx="936104" cy="9361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33" name="32 Rectángulo"/>
          <p:cNvSpPr>
            <a:spLocks noChangeArrowheads="1"/>
          </p:cNvSpPr>
          <p:nvPr/>
        </p:nvSpPr>
        <p:spPr bwMode="auto">
          <a:xfrm>
            <a:off x="4752440" y="4563069"/>
            <a:ext cx="378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400" b="1" dirty="0">
                <a:latin typeface="Arial" pitchFamily="34" charset="0"/>
                <a:cs typeface="Arial" pitchFamily="34" charset="0"/>
              </a:rPr>
              <a:t>Igual proporción a todos los Municipios</a:t>
            </a:r>
          </a:p>
        </p:txBody>
      </p:sp>
      <p:sp>
        <p:nvSpPr>
          <p:cNvPr id="34" name="33 Rectángulo"/>
          <p:cNvSpPr>
            <a:spLocks noChangeArrowheads="1"/>
          </p:cNvSpPr>
          <p:nvPr/>
        </p:nvSpPr>
        <p:spPr bwMode="auto">
          <a:xfrm>
            <a:off x="4752440" y="3527430"/>
            <a:ext cx="378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marL="0" lvl="1" algn="just"/>
            <a:r>
              <a:rPr lang="es-AR" sz="1400" b="1" dirty="0">
                <a:latin typeface="Arial" pitchFamily="34" charset="0"/>
                <a:cs typeface="Arial" pitchFamily="34" charset="0"/>
              </a:rPr>
              <a:t>En proporción directa al total de la población de cada Municipio</a:t>
            </a:r>
          </a:p>
        </p:txBody>
      </p:sp>
      <p:sp>
        <p:nvSpPr>
          <p:cNvPr id="30" name="14 Elipse"/>
          <p:cNvSpPr>
            <a:spLocks noChangeArrowheads="1"/>
          </p:cNvSpPr>
          <p:nvPr/>
        </p:nvSpPr>
        <p:spPr bwMode="auto">
          <a:xfrm>
            <a:off x="3923928" y="4365029"/>
            <a:ext cx="720079" cy="7200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31" name="14 Elipse"/>
          <p:cNvSpPr>
            <a:spLocks noChangeArrowheads="1"/>
          </p:cNvSpPr>
          <p:nvPr/>
        </p:nvSpPr>
        <p:spPr bwMode="auto">
          <a:xfrm>
            <a:off x="3924127" y="3429000"/>
            <a:ext cx="720079" cy="7200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65%</a:t>
            </a:r>
          </a:p>
        </p:txBody>
      </p:sp>
      <p:sp>
        <p:nvSpPr>
          <p:cNvPr id="32" name="14 Elipse"/>
          <p:cNvSpPr>
            <a:spLocks noChangeArrowheads="1"/>
          </p:cNvSpPr>
          <p:nvPr/>
        </p:nvSpPr>
        <p:spPr bwMode="auto">
          <a:xfrm>
            <a:off x="3924127" y="5301059"/>
            <a:ext cx="720079" cy="7200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10%</a:t>
            </a:r>
          </a:p>
        </p:txBody>
      </p:sp>
      <p:sp>
        <p:nvSpPr>
          <p:cNvPr id="35" name="34 Rectángulo"/>
          <p:cNvSpPr>
            <a:spLocks noChangeArrowheads="1"/>
          </p:cNvSpPr>
          <p:nvPr/>
        </p:nvSpPr>
        <p:spPr bwMode="auto">
          <a:xfrm>
            <a:off x="4752440" y="5399489"/>
            <a:ext cx="378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>
            <a:spAutoFit/>
          </a:bodyPr>
          <a:lstStyle/>
          <a:p>
            <a:pPr marL="0" lvl="1" algn="just"/>
            <a:r>
              <a:rPr lang="es-AR" sz="1400" b="1" dirty="0">
                <a:latin typeface="Arial" pitchFamily="34" charset="0"/>
                <a:cs typeface="Arial" pitchFamily="34" charset="0"/>
              </a:rPr>
              <a:t>En función al Coeficiente de Equilibrio de Desarrollo Regional</a:t>
            </a:r>
          </a:p>
        </p:txBody>
      </p:sp>
      <p:sp>
        <p:nvSpPr>
          <p:cNvPr id="36" name="35 Rectángulo redondeado"/>
          <p:cNvSpPr/>
          <p:nvPr/>
        </p:nvSpPr>
        <p:spPr>
          <a:xfrm>
            <a:off x="467544" y="3573016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37" name="36 Abrir llave"/>
          <p:cNvSpPr/>
          <p:nvPr/>
        </p:nvSpPr>
        <p:spPr>
          <a:xfrm>
            <a:off x="2231740" y="2133080"/>
            <a:ext cx="144000" cy="360017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37 Abrir llave"/>
          <p:cNvSpPr/>
          <p:nvPr/>
        </p:nvSpPr>
        <p:spPr>
          <a:xfrm>
            <a:off x="3622264" y="3356992"/>
            <a:ext cx="144000" cy="2736304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/>
      <p:bldP spid="25" grpId="0" animBg="1"/>
      <p:bldP spid="26" grpId="0"/>
      <p:bldP spid="27" grpId="0" animBg="1"/>
      <p:bldP spid="33" grpId="0"/>
      <p:bldP spid="34" grpId="0"/>
      <p:bldP spid="30" grpId="0" animBg="1"/>
      <p:bldP spid="31" grpId="0" animBg="1"/>
      <p:bldP spid="32" grpId="0" animBg="1"/>
      <p:bldP spid="35" grpId="0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3850" y="105251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de la Coparticipación de las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Regalías Petrolíferas, Uraníferas, Hidroeléctricas y Gasíferas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en función al siguiente criterio:</a:t>
            </a: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3124887" y="3028717"/>
            <a:ext cx="49111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b="1" dirty="0">
                <a:latin typeface="Arial" pitchFamily="34" charset="0"/>
                <a:cs typeface="Arial" pitchFamily="34" charset="0"/>
              </a:rPr>
              <a:t>En proporción directa a la producción de cada Municipio.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1107993" y="2961064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2888536" y="2277104"/>
            <a:ext cx="144000" cy="208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1" grpId="0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Fondo y Compensación a Municipios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54666" y="1196752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s-AR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Fondo Compensador</a:t>
            </a: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 bwMode="auto">
          <a:xfrm>
            <a:off x="539552" y="1629023"/>
            <a:ext cx="8064896" cy="7918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algn="just">
              <a:defRPr/>
            </a:pPr>
            <a:endParaRPr lang="es-AR" sz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 Fondo Compensador es una suma fija otorgada por la Provincia en cuotas mensuales e iguales que recibe el Municipio Capital (96,15%) y el Municipio de La Paz (3,85%).</a:t>
            </a:r>
            <a:endParaRPr lang="es-AR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55060" y="3358635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s-AR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Compensación a Municipios</a:t>
            </a:r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 bwMode="auto">
          <a:xfrm>
            <a:off x="539552" y="3789040"/>
            <a:ext cx="8064896" cy="93610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algn="just">
              <a:defRPr/>
            </a:pPr>
            <a:endParaRPr lang="es-AR" sz="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Compensación a Municipios, otorgada por la Provincia, tiene como objetivo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igualar los ingresos per cápita de los dos Municipios que tengan la menor participación con el antepenúltimo de ellos.</a:t>
            </a:r>
            <a:endParaRPr lang="es-A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build="p" animBg="1"/>
      <p:bldP spid="19" grpId="0"/>
      <p:bldP spid="20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4666" y="1196752"/>
            <a:ext cx="7961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Coparticipación a Municipios. Distribución entre Municipios. Fondo y      Compensaciones a Municipios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67544" y="1782571"/>
            <a:ext cx="2029723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6.396</a:t>
            </a:r>
          </a:p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</a:t>
            </a:r>
            <a:r>
              <a:rPr lang="es-AR" sz="1400" dirty="0" err="1">
                <a:latin typeface="Arial" pitchFamily="34" charset="0"/>
                <a:cs typeface="Arial" pitchFamily="34" charset="0"/>
              </a:rPr>
              <a:t>N°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 8.127</a:t>
            </a:r>
          </a:p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</a:t>
            </a:r>
            <a:r>
              <a:rPr lang="es-AR" sz="1400" dirty="0" err="1">
                <a:latin typeface="Arial" pitchFamily="34" charset="0"/>
                <a:cs typeface="Arial" pitchFamily="34" charset="0"/>
              </a:rPr>
              <a:t>N°</a:t>
            </a:r>
            <a:r>
              <a:rPr lang="es-AR" sz="1400">
                <a:latin typeface="Arial" pitchFamily="34" charset="0"/>
                <a:cs typeface="Arial" pitchFamily="34" charset="0"/>
              </a:rPr>
              <a:t> 9.550 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495</Words>
  <Application>Microsoft Office PowerPoint</Application>
  <PresentationFormat>Presentación en pantalla (4:3)</PresentationFormat>
  <Paragraphs>81</Paragraphs>
  <Slides>10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miselli@provincias.mecon.ar</cp:lastModifiedBy>
  <cp:revision>288</cp:revision>
  <dcterms:created xsi:type="dcterms:W3CDTF">2012-03-05T18:35:26Z</dcterms:created>
  <dcterms:modified xsi:type="dcterms:W3CDTF">2025-08-21T18:40:38Z</dcterms:modified>
</cp:coreProperties>
</file>