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95" r:id="rId3"/>
    <p:sldId id="293" r:id="rId4"/>
    <p:sldId id="294" r:id="rId5"/>
    <p:sldId id="298" r:id="rId6"/>
    <p:sldId id="299" r:id="rId7"/>
    <p:sldId id="296" r:id="rId8"/>
    <p:sldId id="297" r:id="rId9"/>
  </p:sldIdLst>
  <p:sldSz cx="9144000" cy="6858000" type="screen4x3"/>
  <p:notesSz cx="6797675" cy="9926638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pos="50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205"/>
        <p:guide pos="50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explosion val="25"/>
          <c:dLbls>
            <c:spPr>
              <a:ln>
                <a:noFill/>
              </a:ln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Municipios</c:v>
                </c:pt>
                <c:pt idx="1">
                  <c:v>Fondo de Emergencias, Desarrollo y Desequilibrio Financiero (*)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79-4AB4-9B55-35A821620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"/>
          <c:y val="0.81246751968503939"/>
          <c:w val="1"/>
          <c:h val="0.16878248031496082"/>
        </c:manualLayout>
      </c:layout>
      <c:overlay val="0"/>
      <c:txPr>
        <a:bodyPr/>
        <a:lstStyle/>
        <a:p>
          <a:pPr>
            <a:defRPr sz="1600"/>
          </a:pPr>
          <a:endParaRPr lang="es-A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explosion val="27"/>
          <c:dLbls>
            <c:dLbl>
              <c:idx val="0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b="1">
                      <a:latin typeface="Arial" pitchFamily="34" charset="0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34B0-45A1-BC34-E5BA7474B0E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B0-45A1-BC34-E5BA7474B0E6}"/>
                </c:ext>
              </c:extLst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es-AR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Municipios</c:v>
                </c:pt>
                <c:pt idx="1">
                  <c:v>Fondo de Emergencias, Desarrollo y Desequilibrio Financiero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B0-45A1-BC34-E5BA7474B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82594E-8EB2-4028-B3D1-EBF02D47FF90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7E16C16-CDE9-4AFF-BE74-DD4E8388EBC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0718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3EDB991-5B01-44B8-A378-9DFF9F0F3A72}" type="slidenum">
              <a:rPr lang="es-AR" smtClean="0"/>
              <a:pPr/>
              <a:t>1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FE0763-C49A-4943-B9EA-45630C272D7E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DA17E5-DA60-4C68-844D-240D6AA98619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E16C16-CDE9-4AFF-BE74-DD4E8388EBCB}" type="slidenum">
              <a:rPr lang="es-AR" smtClean="0"/>
              <a:pPr>
                <a:defRPr/>
              </a:pPr>
              <a:t>5</a:t>
            </a:fld>
            <a:endParaRPr 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E16C16-CDE9-4AFF-BE74-DD4E8388EBCB}" type="slidenum">
              <a:rPr lang="es-AR" smtClean="0"/>
              <a:pPr>
                <a:defRPr/>
              </a:pPr>
              <a:t>6</a:t>
            </a:fld>
            <a:endParaRPr lang="es-A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D90700-164D-4E1A-9F97-3E96F3F9A596}" type="slidenum">
              <a:rPr lang="es-AR" smtClean="0"/>
              <a:pPr/>
              <a:t>7</a:t>
            </a:fld>
            <a:endParaRPr lang="es-A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8AA744-A101-4A7D-AE01-CB0663E07188}" type="slidenum">
              <a:rPr lang="es-AR" smtClean="0"/>
              <a:pPr/>
              <a:t>8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5AC2E-0A49-4FE5-8E84-A200D277AB59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ADD10-440E-4950-B653-600CD673D3C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24B64-19C7-4111-BCA4-317325CBD965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CADE8-3B53-4EFD-9D6C-0925515C4FD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4EF32-72FC-4D2F-A943-05AAA87C9D86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4F3F2-B804-47B7-858A-37E6687823E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2004B-A972-49E5-AC43-09D2D112A458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90854-7542-4A60-B663-6B7DCC92EFB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AF-663F-4026-8D78-9C2D10814140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27CD9-3273-4682-9C16-5F676EDD9CA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BE633-B75C-431C-89C9-584A691A3E69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D5BF6-B530-4200-937A-111BDA9A6DE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FF972-F5F3-44D2-AC8E-83A1AA7ECAAF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0788-59FF-495D-8CE5-7E3374EB97E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5262F-E03A-46E0-836D-87703026DFD6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546D4-BC14-47F9-82D7-493F7D3403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9ACD4-929E-4E2E-AFAD-5FF26BBB8AE9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A9E8E-64DF-48DA-B9EB-47A2E306E36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6606C-076D-4B2E-8E18-7C290589CF2D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C08B-AACC-46D2-B5C2-4AEE147D501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1AF28-F060-4E1F-A770-9625F00E1F0B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B080C-3467-4F91-BA8F-C7CC7D4C799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C25E85-6DE8-4939-8426-7E066107840B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EF65BF-E89B-43FD-AF91-19435846EE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PROVINCIA DE LA RIOJA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 bwMode="auto">
          <a:xfrm>
            <a:off x="640830" y="3505200"/>
            <a:ext cx="784701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AR" sz="2400" dirty="0"/>
              <a:t>Coparticipación Provincial de recursos a Municipios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 advTm="2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1146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Municipios</a:t>
            </a: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115616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39085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Primaria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54886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Secundaria</a:t>
            </a:r>
          </a:p>
        </p:txBody>
      </p: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Rectángulo redondeado"/>
          <p:cNvSpPr/>
          <p:nvPr/>
        </p:nvSpPr>
        <p:spPr>
          <a:xfrm>
            <a:off x="1043608" y="5517232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Fondo de Emergencias, Desarrollo y Desequilibrio Financiero</a:t>
            </a:r>
          </a:p>
        </p:txBody>
      </p:sp>
      <p:cxnSp>
        <p:nvCxnSpPr>
          <p:cNvPr id="37" name="36 Forma"/>
          <p:cNvCxnSpPr>
            <a:endCxn id="25" idx="1"/>
          </p:cNvCxnSpPr>
          <p:nvPr/>
        </p:nvCxnSpPr>
        <p:spPr>
          <a:xfrm rot="5400000">
            <a:off x="594392" y="3590184"/>
            <a:ext cx="1416759" cy="374310"/>
          </a:xfrm>
          <a:prstGeom prst="bentConnector4">
            <a:avLst>
              <a:gd name="adj1" fmla="val 1658"/>
              <a:gd name="adj2" fmla="val 273821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Forma"/>
          <p:cNvCxnSpPr>
            <a:stCxn id="51" idx="1"/>
            <a:endCxn id="58" idx="1"/>
          </p:cNvCxnSpPr>
          <p:nvPr/>
        </p:nvCxnSpPr>
        <p:spPr>
          <a:xfrm rot="10800000" flipV="1">
            <a:off x="1043608" y="3089768"/>
            <a:ext cx="432048" cy="2728097"/>
          </a:xfrm>
          <a:prstGeom prst="bentConnector3">
            <a:avLst>
              <a:gd name="adj1" fmla="val 234312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41" grpId="0"/>
      <p:bldP spid="43" grpId="0"/>
      <p:bldP spid="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1 Grupo"/>
          <p:cNvGrpSpPr/>
          <p:nvPr/>
        </p:nvGrpSpPr>
        <p:grpSpPr>
          <a:xfrm>
            <a:off x="386535" y="1435881"/>
            <a:ext cx="450050" cy="276954"/>
            <a:chOff x="1151620" y="2753925"/>
            <a:chExt cx="540059" cy="360040"/>
          </a:xfrm>
        </p:grpSpPr>
        <p:sp>
          <p:nvSpPr>
            <p:cNvPr id="40" name="39 Flecha izquierda"/>
            <p:cNvSpPr/>
            <p:nvPr/>
          </p:nvSpPr>
          <p:spPr>
            <a:xfrm rot="10800000">
              <a:off x="1151620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1" name="40 Flecha izquierda"/>
            <p:cNvSpPr/>
            <p:nvPr/>
          </p:nvSpPr>
          <p:spPr>
            <a:xfrm rot="10800000">
              <a:off x="1331639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43" name="42 Rectángulo"/>
          <p:cNvSpPr/>
          <p:nvPr/>
        </p:nvSpPr>
        <p:spPr>
          <a:xfrm>
            <a:off x="926595" y="2241739"/>
            <a:ext cx="738082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sobre los Ingresos Brutos</a:t>
            </a:r>
          </a:p>
        </p:txBody>
      </p:sp>
      <p:grpSp>
        <p:nvGrpSpPr>
          <p:cNvPr id="3" name="43 Grupo"/>
          <p:cNvGrpSpPr/>
          <p:nvPr/>
        </p:nvGrpSpPr>
        <p:grpSpPr>
          <a:xfrm>
            <a:off x="386535" y="2232179"/>
            <a:ext cx="450050" cy="276954"/>
            <a:chOff x="1151620" y="2753925"/>
            <a:chExt cx="540059" cy="360040"/>
          </a:xfrm>
        </p:grpSpPr>
        <p:sp>
          <p:nvSpPr>
            <p:cNvPr id="45" name="44 Flecha izquierda"/>
            <p:cNvSpPr/>
            <p:nvPr/>
          </p:nvSpPr>
          <p:spPr>
            <a:xfrm rot="10800000">
              <a:off x="1151620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6" name="45 Flecha izquierda"/>
            <p:cNvSpPr/>
            <p:nvPr/>
          </p:nvSpPr>
          <p:spPr>
            <a:xfrm rot="10800000">
              <a:off x="1331639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47" name="46 Rectángulo"/>
          <p:cNvSpPr/>
          <p:nvPr/>
        </p:nvSpPr>
        <p:spPr>
          <a:xfrm>
            <a:off x="926595" y="3033827"/>
            <a:ext cx="738082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a los Automotores y Acoplados</a:t>
            </a:r>
          </a:p>
        </p:txBody>
      </p:sp>
      <p:cxnSp>
        <p:nvCxnSpPr>
          <p:cNvPr id="1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  <p:grpSp>
        <p:nvGrpSpPr>
          <p:cNvPr id="16" name="43 Grupo"/>
          <p:cNvGrpSpPr/>
          <p:nvPr/>
        </p:nvGrpSpPr>
        <p:grpSpPr>
          <a:xfrm>
            <a:off x="395536" y="3008030"/>
            <a:ext cx="450050" cy="276954"/>
            <a:chOff x="1151620" y="2753925"/>
            <a:chExt cx="540059" cy="360040"/>
          </a:xfrm>
        </p:grpSpPr>
        <p:sp>
          <p:nvSpPr>
            <p:cNvPr id="17" name="16 Flecha izquierda"/>
            <p:cNvSpPr/>
            <p:nvPr/>
          </p:nvSpPr>
          <p:spPr>
            <a:xfrm rot="10800000">
              <a:off x="1151620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8" name="17 Flecha izquierda"/>
            <p:cNvSpPr/>
            <p:nvPr/>
          </p:nvSpPr>
          <p:spPr>
            <a:xfrm rot="10800000">
              <a:off x="1331639" y="2753925"/>
              <a:ext cx="360040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22" name="21 Rectángulo"/>
          <p:cNvSpPr/>
          <p:nvPr/>
        </p:nvSpPr>
        <p:spPr>
          <a:xfrm>
            <a:off x="936128" y="1452141"/>
            <a:ext cx="7380288" cy="3206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Ley N° 23.548 (Coparticipación Federal de Impuestos) y sus modificatorias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1"/>
      <p:bldP spid="47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Abrir llave"/>
          <p:cNvSpPr/>
          <p:nvPr/>
        </p:nvSpPr>
        <p:spPr>
          <a:xfrm>
            <a:off x="3347864" y="1052736"/>
            <a:ext cx="45719" cy="504056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31 Rectángulo"/>
          <p:cNvSpPr>
            <a:spLocks noChangeArrowheads="1"/>
          </p:cNvSpPr>
          <p:nvPr/>
        </p:nvSpPr>
        <p:spPr bwMode="auto">
          <a:xfrm>
            <a:off x="4558749" y="3249414"/>
            <a:ext cx="4176463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sobre los Ingresos Brutos </a:t>
            </a:r>
            <a:r>
              <a:rPr lang="es-AR" sz="1600" b="1" dirty="0">
                <a:latin typeface="Arial" pitchFamily="34" charset="0"/>
                <a:cs typeface="Arial" pitchFamily="34" charset="0"/>
              </a:rPr>
              <a:t>(</a:t>
            </a:r>
            <a:r>
              <a:rPr lang="es-ES" sz="1600" dirty="0"/>
              <a:t>se le retendrá un 20% asignado al Fondo de Emergencias, Desarrollo y Desequilibrio Financiero) 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30 Elipse"/>
          <p:cNvGrpSpPr>
            <a:grpSpLocks/>
          </p:cNvGrpSpPr>
          <p:nvPr/>
        </p:nvGrpSpPr>
        <p:grpSpPr bwMode="auto">
          <a:xfrm>
            <a:off x="3515564" y="4761560"/>
            <a:ext cx="1056436" cy="1043704"/>
            <a:chOff x="2342" y="3180"/>
            <a:chExt cx="707" cy="706"/>
          </a:xfrm>
        </p:grpSpPr>
        <p:pic>
          <p:nvPicPr>
            <p:cNvPr id="30" name="30 Elipse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42" y="3180"/>
              <a:ext cx="707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" name="Text Box 22"/>
            <p:cNvSpPr txBox="1">
              <a:spLocks noChangeArrowheads="1"/>
            </p:cNvSpPr>
            <p:nvPr/>
          </p:nvSpPr>
          <p:spPr bwMode="auto">
            <a:xfrm>
              <a:off x="2485" y="3285"/>
              <a:ext cx="449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s-AR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50%</a:t>
              </a:r>
            </a:p>
          </p:txBody>
        </p:sp>
      </p:grpSp>
      <p:sp>
        <p:nvSpPr>
          <p:cNvPr id="13" name="12 Elipse"/>
          <p:cNvSpPr/>
          <p:nvPr/>
        </p:nvSpPr>
        <p:spPr>
          <a:xfrm>
            <a:off x="323528" y="2204864"/>
            <a:ext cx="2772000" cy="2664296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36000" rIns="36000" anchor="ctr"/>
          <a:lstStyle/>
          <a:p>
            <a:pPr algn="ctr">
              <a:defRPr/>
            </a:pPr>
            <a:r>
              <a:rPr lang="es-A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Coparticipación a Municipios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4644008" y="1092513"/>
            <a:ext cx="4176464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De los recursos que efectivamente ingresan a la tesorería de la provincia por la Ley N° 23.548 (Coparticipación Federal de Impuestos) y sus modificatorias (</a:t>
            </a:r>
            <a:r>
              <a:rPr lang="es-ES" dirty="0"/>
              <a:t>se le retendrá un 20% asignado al Fondo de Emergencias, Desarrollo y Desequilibrio Financiero) 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30 Elipse"/>
          <p:cNvGrpSpPr>
            <a:grpSpLocks/>
          </p:cNvGrpSpPr>
          <p:nvPr/>
        </p:nvGrpSpPr>
        <p:grpSpPr bwMode="auto">
          <a:xfrm>
            <a:off x="3478629" y="1556792"/>
            <a:ext cx="1056436" cy="1043704"/>
            <a:chOff x="2342" y="3180"/>
            <a:chExt cx="707" cy="706"/>
          </a:xfrm>
        </p:grpSpPr>
        <p:pic>
          <p:nvPicPr>
            <p:cNvPr id="22" name="30 Elipse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42" y="3180"/>
              <a:ext cx="707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2485" y="3285"/>
              <a:ext cx="449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s-AR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15%</a:t>
              </a:r>
            </a:p>
          </p:txBody>
        </p:sp>
      </p:grpSp>
      <p:grpSp>
        <p:nvGrpSpPr>
          <p:cNvPr id="24" name="30 Elipse"/>
          <p:cNvGrpSpPr>
            <a:grpSpLocks/>
          </p:cNvGrpSpPr>
          <p:nvPr/>
        </p:nvGrpSpPr>
        <p:grpSpPr bwMode="auto">
          <a:xfrm>
            <a:off x="3478629" y="3226309"/>
            <a:ext cx="1056436" cy="1043704"/>
            <a:chOff x="2342" y="3180"/>
            <a:chExt cx="707" cy="706"/>
          </a:xfrm>
        </p:grpSpPr>
        <p:pic>
          <p:nvPicPr>
            <p:cNvPr id="26" name="30 Elipse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42" y="3180"/>
              <a:ext cx="707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" name="Text Box 22"/>
            <p:cNvSpPr txBox="1">
              <a:spLocks noChangeArrowheads="1"/>
            </p:cNvSpPr>
            <p:nvPr/>
          </p:nvSpPr>
          <p:spPr bwMode="auto">
            <a:xfrm>
              <a:off x="2485" y="3285"/>
              <a:ext cx="449" cy="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s-AR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50%</a:t>
              </a:r>
            </a:p>
          </p:txBody>
        </p:sp>
      </p:grpSp>
      <p:sp>
        <p:nvSpPr>
          <p:cNvPr id="4" name="31 Rectángulo">
            <a:extLst>
              <a:ext uri="{FF2B5EF4-FFF2-40B4-BE49-F238E27FC236}">
                <a16:creationId xmlns:a16="http://schemas.microsoft.com/office/drawing/2014/main" id="{41E22CA1-42B7-38BF-4772-80615B315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3839" y="4727100"/>
            <a:ext cx="417646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Impuesto a los automotores y Acoplados(</a:t>
            </a:r>
            <a:r>
              <a:rPr lang="es-ES" sz="1600" dirty="0"/>
              <a:t>se le retendrá un 20% asignado al Fondo de Emergencias, Desarrollo y Desequilibrio Financiero) </a:t>
            </a:r>
            <a:endParaRPr lang="es-AR" sz="17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5" grpId="0"/>
      <p:bldP spid="17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12 Gráfico"/>
          <p:cNvGraphicFramePr/>
          <p:nvPr/>
        </p:nvGraphicFramePr>
        <p:xfrm>
          <a:off x="899592" y="1916832"/>
          <a:ext cx="734481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de Coparticipación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323850" y="1132002"/>
            <a:ext cx="799256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AR" sz="1500" dirty="0">
                <a:latin typeface="Arial" pitchFamily="34" charset="0"/>
                <a:cs typeface="Arial" pitchFamily="34" charset="0"/>
              </a:rPr>
              <a:t>La distribución de la Coparticipación del </a:t>
            </a:r>
            <a:r>
              <a:rPr lang="es-AR" sz="1500" b="1" i="1" dirty="0">
                <a:latin typeface="Arial" pitchFamily="34" charset="0"/>
                <a:cs typeface="Arial" pitchFamily="34" charset="0"/>
              </a:rPr>
              <a:t>Régimen de Coparticipación Federal de Impuestos</a:t>
            </a:r>
            <a:r>
              <a:rPr lang="es-AR" sz="15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s-AR" sz="1500" dirty="0">
                <a:latin typeface="Arial" pitchFamily="34" charset="0"/>
                <a:cs typeface="Arial" pitchFamily="34" charset="0"/>
              </a:rPr>
              <a:t>del</a:t>
            </a:r>
            <a:r>
              <a:rPr lang="es-AR" sz="1500" i="1" dirty="0">
                <a:latin typeface="Arial" pitchFamily="34" charset="0"/>
                <a:cs typeface="Arial" pitchFamily="34" charset="0"/>
              </a:rPr>
              <a:t> </a:t>
            </a:r>
            <a:r>
              <a:rPr lang="es-AR" sz="1500" b="1" i="1" dirty="0">
                <a:latin typeface="Arial" pitchFamily="34" charset="0"/>
                <a:cs typeface="Arial" pitchFamily="34" charset="0"/>
              </a:rPr>
              <a:t>Impuesto sobre los Ingresos Brutos</a:t>
            </a:r>
            <a:r>
              <a:rPr lang="es-AR" sz="1500" i="1" dirty="0">
                <a:latin typeface="Arial" pitchFamily="34" charset="0"/>
                <a:cs typeface="Arial" pitchFamily="34" charset="0"/>
              </a:rPr>
              <a:t>,</a:t>
            </a:r>
            <a:r>
              <a:rPr lang="es-AR" sz="1500" dirty="0">
                <a:latin typeface="Arial" pitchFamily="34" charset="0"/>
                <a:cs typeface="Arial" pitchFamily="34" charset="0"/>
              </a:rPr>
              <a:t> y el </a:t>
            </a:r>
            <a:r>
              <a:rPr lang="es-AR" sz="1500" b="1" i="1" dirty="0">
                <a:latin typeface="Arial" pitchFamily="34" charset="0"/>
                <a:cs typeface="Arial" pitchFamily="34" charset="0"/>
              </a:rPr>
              <a:t>Impuesto a los Automotores y Acoplados </a:t>
            </a:r>
            <a:r>
              <a:rPr lang="es-AR" sz="1500" dirty="0">
                <a:latin typeface="Arial" pitchFamily="34" charset="0"/>
                <a:cs typeface="Arial" pitchFamily="34" charset="0"/>
              </a:rPr>
              <a:t>se realiza de la siguiente manera: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47564" y="5733256"/>
            <a:ext cx="78488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300" dirty="0"/>
              <a:t>(*) De acuerdo al artículo 8° de la Ley N° 9.782, los recursos de este fondo se destinarán a “asegurar la asistencia financiera a los Municipios que atraviesen dificultades para el cumplimiento de sus obligaciones presupuestarias y/o presenten proyectos que favorezcan el desarrollo y la calidad de vida de sus habitantes”.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10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12 Gráfico"/>
          <p:cNvGraphicFramePr/>
          <p:nvPr/>
        </p:nvGraphicFramePr>
        <p:xfrm>
          <a:off x="1259632" y="836712"/>
          <a:ext cx="655272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612000" y="4221088"/>
            <a:ext cx="7920000" cy="244827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es-AR" sz="1600" dirty="0">
                <a:latin typeface="Arial" pitchFamily="34" charset="0"/>
                <a:cs typeface="Arial" pitchFamily="34" charset="0"/>
              </a:rPr>
              <a:t>La distribución entre los Municipios se realiza a través de los siguientes criterios: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50% en proporción directa con la cantidad de habitantes de cada Municipio;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12% en proporción directa a las Necesidades Básicas Insatisfechas (NBI) en términos relativos de cada Municipio;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13% en proporción directa al desempleo relevado en cada Municipio;</a:t>
            </a:r>
            <a:endParaRPr lang="es-AR" sz="1500" spc="50" dirty="0"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s-AR" sz="1500" spc="5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10% en función de las distancias que median entre cada Cabecera departamental y la ciudad de La Rioja;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s-AR" sz="1500" spc="5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10% en función de la dispersión poblacional relativa de cada Municipio;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s-AR" sz="1500" spc="5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5% en partes iguales entre Municipios.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4666" y="1052513"/>
            <a:ext cx="82497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ES_tradnl" sz="1600" b="1" dirty="0">
                <a:latin typeface="Arial" pitchFamily="34" charset="0"/>
                <a:cs typeface="Arial" pitchFamily="34" charset="0"/>
              </a:rPr>
              <a:t>Coparticipación a Municipios y distribución entre Municipios.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95536" y="1566672"/>
            <a:ext cx="26642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9.782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66799" y="1124843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Masa Coparticipable: </a:t>
            </a:r>
            <a:r>
              <a:rPr lang="es-ES" sz="1400" dirty="0"/>
              <a:t>Son aquellos recursos sujetos a distribución entre la Provincia y los Gobiernos Locales.</a:t>
            </a:r>
            <a:endParaRPr lang="es-AR" sz="1600" dirty="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466799" y="1840012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Primaria: </a:t>
            </a:r>
            <a:r>
              <a:rPr lang="es-AR" sz="1400" dirty="0"/>
              <a:t>Indica la asignación de la Masa Coparticipable entre la Provincia y los Gobiernos Locales</a:t>
            </a:r>
            <a:r>
              <a:rPr lang="es-AR" sz="1600" dirty="0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66799" y="2586930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Secundaria:</a:t>
            </a:r>
            <a:r>
              <a:rPr lang="es-AR" sz="1400" dirty="0"/>
              <a:t> Determina la distribución de la Coparticipación Provincial entre los Gobiernos Locales.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443</Words>
  <Application>Microsoft Office PowerPoint</Application>
  <PresentationFormat>Presentación en pantalla (4:3)</PresentationFormat>
  <Paragraphs>48</Paragraphs>
  <Slides>8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miselli@provincias.mecon.ar</cp:lastModifiedBy>
  <cp:revision>146</cp:revision>
  <dcterms:created xsi:type="dcterms:W3CDTF">2012-03-05T18:35:26Z</dcterms:created>
  <dcterms:modified xsi:type="dcterms:W3CDTF">2025-08-21T16:35:58Z</dcterms:modified>
</cp:coreProperties>
</file>