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94" r:id="rId3"/>
    <p:sldId id="296" r:id="rId4"/>
    <p:sldId id="265" r:id="rId5"/>
    <p:sldId id="283" r:id="rId6"/>
    <p:sldId id="289" r:id="rId7"/>
    <p:sldId id="290" r:id="rId8"/>
    <p:sldId id="292" r:id="rId9"/>
    <p:sldId id="293" r:id="rId10"/>
    <p:sldId id="298" r:id="rId11"/>
    <p:sldId id="272" r:id="rId12"/>
    <p:sldId id="297" r:id="rId13"/>
  </p:sldIdLst>
  <p:sldSz cx="9144000" cy="6858000" type="screen4x3"/>
  <p:notesSz cx="6858000" cy="9144000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D3E8"/>
    <a:srgbClr val="FFFFFF"/>
    <a:srgbClr val="1A9FD4"/>
    <a:srgbClr val="204D84"/>
    <a:srgbClr val="398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23" autoAdjust="0"/>
    <p:restoredTop sz="94660"/>
  </p:normalViewPr>
  <p:slideViewPr>
    <p:cSldViewPr>
      <p:cViewPr>
        <p:scale>
          <a:sx n="60" d="100"/>
          <a:sy n="60" d="100"/>
        </p:scale>
        <p:origin x="-1680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0329741437746924E-2"/>
          <c:y val="3.9895356212179239E-2"/>
          <c:w val="0.93019852443466911"/>
          <c:h val="0.56489873136459556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Distribución Secundaria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1"/>
            <c:bubble3D val="0"/>
            <c:spPr>
              <a:solidFill>
                <a:schemeClr val="accent1"/>
              </a:solidFill>
            </c:spPr>
          </c:dPt>
          <c:dPt>
            <c:idx val="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3"/>
            <c:bubble3D val="0"/>
            <c:spPr>
              <a:solidFill>
                <a:srgbClr val="C2D3E8"/>
              </a:solidFill>
            </c:spPr>
          </c:dPt>
          <c:dLbls>
            <c:dLbl>
              <c:idx val="0"/>
              <c:layout>
                <c:manualLayout>
                  <c:x val="7.9637350479563329E-2"/>
                  <c:y val="-9.685278813832484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2.402860562319669E-2"/>
                  <c:y val="-2.178902528049060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2.8172873635700802E-2"/>
                  <c:y val="-5.261868582216755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4.1616861710662957E-2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Hoja1!$A$2:$A$5</c:f>
              <c:strCache>
                <c:ptCount val="4"/>
                <c:pt idx="0">
                  <c:v>Municipios y Comunas </c:v>
                </c:pt>
                <c:pt idx="1">
                  <c:v>Fondo de Aportes del Tesoro Provincial a Municipios </c:v>
                </c:pt>
                <c:pt idx="2">
                  <c:v>Fondo de Desarrollo Comunal </c:v>
                </c:pt>
                <c:pt idx="3">
                  <c:v>Fondo Complementario Coparticipable</c:v>
                </c:pt>
              </c:strCache>
            </c:strRef>
          </c:cat>
          <c:val>
            <c:numRef>
              <c:f>Hoja1!$B$2:$B$5</c:f>
              <c:numCache>
                <c:formatCode>0.0%</c:formatCode>
                <c:ptCount val="4"/>
                <c:pt idx="0">
                  <c:v>0.69230000000000114</c:v>
                </c:pt>
                <c:pt idx="1">
                  <c:v>3.8400000000000052E-2</c:v>
                </c:pt>
                <c:pt idx="2">
                  <c:v>7.6900000000000024E-2</c:v>
                </c:pt>
                <c:pt idx="3">
                  <c:v>0.19230000000000025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5387">
          <a:noFill/>
        </a:ln>
      </c:spPr>
    </c:plotArea>
    <c:legend>
      <c:legendPos val="b"/>
      <c:layout>
        <c:manualLayout>
          <c:xMode val="edge"/>
          <c:yMode val="edge"/>
          <c:x val="0"/>
          <c:y val="0.59744170216576264"/>
          <c:w val="1"/>
          <c:h val="0.4025582978342373"/>
        </c:manualLayout>
      </c:layout>
      <c:overlay val="0"/>
      <c:txPr>
        <a:bodyPr/>
        <a:lstStyle/>
        <a:p>
          <a:pPr>
            <a:defRPr sz="1599">
              <a:latin typeface="Arial" pitchFamily="34" charset="0"/>
              <a:cs typeface="Arial" pitchFamily="34" charset="0"/>
            </a:defRPr>
          </a:pPr>
          <a:endParaRPr lang="es-AR"/>
        </a:p>
      </c:txPr>
    </c:legend>
    <c:plotVisOnly val="1"/>
    <c:dispBlanksAs val="zero"/>
    <c:showDLblsOverMax val="0"/>
  </c:chart>
  <c:txPr>
    <a:bodyPr/>
    <a:lstStyle/>
    <a:p>
      <a:pPr>
        <a:defRPr sz="1797"/>
      </a:pPr>
      <a:endParaRPr lang="es-A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0329741437746924E-2"/>
          <c:y val="3.9895356212179239E-2"/>
          <c:w val="0.93019852443466911"/>
          <c:h val="0.56489873136459612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Distribución Secundaria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Lbls>
            <c:dLbl>
              <c:idx val="0"/>
              <c:layout>
                <c:manualLayout>
                  <c:x val="7.9637350479563329E-2"/>
                  <c:y val="-9.685278813832483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.0%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2.402860562319669E-2"/>
                  <c:y val="-2.1789025280490606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2.8172873635700799E-2"/>
                  <c:y val="-5.2618685822167513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4.1616861710662957E-2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Hoja1!$A$2:$A$5</c:f>
              <c:strCache>
                <c:ptCount val="4"/>
                <c:pt idx="0">
                  <c:v>Municipios</c:v>
                </c:pt>
                <c:pt idx="1">
                  <c:v>Fondo de Aportes del Tesoro Provincial a Municipios </c:v>
                </c:pt>
                <c:pt idx="2">
                  <c:v>Fondo de Desarrollo Comunal </c:v>
                </c:pt>
                <c:pt idx="3">
                  <c:v>Fondo Complementario Coparticipable</c:v>
                </c:pt>
              </c:strCache>
            </c:strRef>
          </c:cat>
          <c:val>
            <c:numRef>
              <c:f>Hoja1!$B$2:$B$5</c:f>
              <c:numCache>
                <c:formatCode>0.0%</c:formatCode>
                <c:ptCount val="4"/>
                <c:pt idx="0">
                  <c:v>0.69230000000000225</c:v>
                </c:pt>
                <c:pt idx="1">
                  <c:v>3.8400000000000052E-2</c:v>
                </c:pt>
                <c:pt idx="2">
                  <c:v>7.6900000000000024E-2</c:v>
                </c:pt>
                <c:pt idx="3">
                  <c:v>0.19230000000000042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5387">
          <a:noFill/>
        </a:ln>
      </c:spPr>
    </c:plotArea>
    <c:plotVisOnly val="1"/>
    <c:dispBlanksAs val="zero"/>
    <c:showDLblsOverMax val="0"/>
  </c:chart>
  <c:txPr>
    <a:bodyPr/>
    <a:lstStyle/>
    <a:p>
      <a:pPr>
        <a:defRPr sz="1797"/>
      </a:pPr>
      <a:endParaRPr lang="es-A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0329741437746924E-2"/>
          <c:y val="3.9895356212179239E-2"/>
          <c:w val="0.93019852443466911"/>
          <c:h val="0.56489873136459612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Distribución Secundaria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3"/>
            <c:bubble3D val="0"/>
            <c:spPr>
              <a:solidFill>
                <a:srgbClr val="C2D3E8"/>
              </a:solidFill>
            </c:spPr>
          </c:dPt>
          <c:dLbls>
            <c:dLbl>
              <c:idx val="0"/>
              <c:layout>
                <c:manualLayout>
                  <c:x val="7.9637350479563329E-2"/>
                  <c:y val="-9.6852788138324833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.0%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2.402860562319669E-2"/>
                  <c:y val="-2.1789025280490606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2.8172873635700799E-2"/>
                  <c:y val="-5.261868582216751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4.1616861710662957E-2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Hoja1!$A$2:$A$5</c:f>
              <c:strCache>
                <c:ptCount val="4"/>
                <c:pt idx="0">
                  <c:v>Municipios</c:v>
                </c:pt>
                <c:pt idx="1">
                  <c:v>Fondo de Aportes del Tesoro Provincial a Municipios </c:v>
                </c:pt>
                <c:pt idx="2">
                  <c:v>Fondo de Desarrollo Comunal </c:v>
                </c:pt>
                <c:pt idx="3">
                  <c:v>Fondo Complementario Coparticipable</c:v>
                </c:pt>
              </c:strCache>
            </c:strRef>
          </c:cat>
          <c:val>
            <c:numRef>
              <c:f>Hoja1!$B$2:$B$5</c:f>
              <c:numCache>
                <c:formatCode>0.0%</c:formatCode>
                <c:ptCount val="4"/>
                <c:pt idx="0">
                  <c:v>0.69230000000000225</c:v>
                </c:pt>
                <c:pt idx="1">
                  <c:v>3.8400000000000052E-2</c:v>
                </c:pt>
                <c:pt idx="2">
                  <c:v>7.6900000000000024E-2</c:v>
                </c:pt>
                <c:pt idx="3">
                  <c:v>0.19230000000000042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5387">
          <a:noFill/>
        </a:ln>
      </c:spPr>
    </c:plotArea>
    <c:plotVisOnly val="1"/>
    <c:dispBlanksAs val="zero"/>
    <c:showDLblsOverMax val="0"/>
  </c:chart>
  <c:txPr>
    <a:bodyPr/>
    <a:lstStyle/>
    <a:p>
      <a:pPr>
        <a:defRPr sz="1797"/>
      </a:pPr>
      <a:endParaRPr lang="es-A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0329741437746924E-2"/>
          <c:y val="3.9895356212179253E-2"/>
          <c:w val="0.93019852443466911"/>
          <c:h val="0.56489873136459656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Distribución Secundaria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Lbls>
            <c:dLbl>
              <c:idx val="0"/>
              <c:layout>
                <c:manualLayout>
                  <c:x val="7.9637350479563329E-2"/>
                  <c:y val="-9.6852788138324833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.0%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2.402860562319669E-2"/>
                  <c:y val="-2.178902528049060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2.8172873635700799E-2"/>
                  <c:y val="-5.2618685822167513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4.1616861710662957E-2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Hoja1!$A$2:$A$5</c:f>
              <c:strCache>
                <c:ptCount val="4"/>
                <c:pt idx="0">
                  <c:v>Municipios</c:v>
                </c:pt>
                <c:pt idx="1">
                  <c:v>Fondo de Aportes del Tesoro Provincial a Municipios </c:v>
                </c:pt>
                <c:pt idx="2">
                  <c:v>Fondo de Desarrollo Comunal </c:v>
                </c:pt>
                <c:pt idx="3">
                  <c:v>Fondo Complementario Coparticipable</c:v>
                </c:pt>
              </c:strCache>
            </c:strRef>
          </c:cat>
          <c:val>
            <c:numRef>
              <c:f>Hoja1!$B$2:$B$5</c:f>
              <c:numCache>
                <c:formatCode>0.0%</c:formatCode>
                <c:ptCount val="4"/>
                <c:pt idx="0">
                  <c:v>0.69230000000000225</c:v>
                </c:pt>
                <c:pt idx="1">
                  <c:v>3.8400000000000052E-2</c:v>
                </c:pt>
                <c:pt idx="2">
                  <c:v>7.6900000000000024E-2</c:v>
                </c:pt>
                <c:pt idx="3">
                  <c:v>0.19230000000000042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5387">
          <a:noFill/>
        </a:ln>
      </c:spPr>
    </c:plotArea>
    <c:plotVisOnly val="1"/>
    <c:dispBlanksAs val="zero"/>
    <c:showDLblsOverMax val="0"/>
  </c:chart>
  <c:txPr>
    <a:bodyPr/>
    <a:lstStyle/>
    <a:p>
      <a:pPr>
        <a:defRPr sz="1797"/>
      </a:pPr>
      <a:endParaRPr lang="es-A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0329741437746924E-2"/>
          <c:y val="3.9895356212179253E-2"/>
          <c:w val="0.93019852443466911"/>
          <c:h val="0.56489873136459656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Distribución Secundaria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1"/>
            <c:bubble3D val="0"/>
            <c:spPr>
              <a:solidFill>
                <a:schemeClr val="accent1"/>
              </a:solidFill>
            </c:spPr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Lbls>
            <c:dLbl>
              <c:idx val="0"/>
              <c:layout>
                <c:manualLayout>
                  <c:x val="7.9637350479563329E-2"/>
                  <c:y val="-9.6852788138324833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2.402860562319669E-2"/>
                  <c:y val="-2.1789025280490606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2.8172873635700799E-2"/>
                  <c:y val="-5.2618685822167513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4.1616861710662957E-2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Hoja1!$A$2:$A$5</c:f>
              <c:strCache>
                <c:ptCount val="4"/>
                <c:pt idx="0">
                  <c:v>Municipios</c:v>
                </c:pt>
                <c:pt idx="1">
                  <c:v>Fondo de Aportes del Tesoro Provincial a Municipios </c:v>
                </c:pt>
                <c:pt idx="2">
                  <c:v>Fondo de Desarrollo Comunal </c:v>
                </c:pt>
                <c:pt idx="3">
                  <c:v>Fondo Complementario Coparticipable</c:v>
                </c:pt>
              </c:strCache>
            </c:strRef>
          </c:cat>
          <c:val>
            <c:numRef>
              <c:f>Hoja1!$B$2:$B$5</c:f>
              <c:numCache>
                <c:formatCode>0.0%</c:formatCode>
                <c:ptCount val="4"/>
                <c:pt idx="0">
                  <c:v>0.69230000000000225</c:v>
                </c:pt>
                <c:pt idx="1">
                  <c:v>3.8400000000000052E-2</c:v>
                </c:pt>
                <c:pt idx="2">
                  <c:v>7.6900000000000024E-2</c:v>
                </c:pt>
                <c:pt idx="3">
                  <c:v>0.19230000000000042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5387">
          <a:noFill/>
        </a:ln>
      </c:spPr>
    </c:plotArea>
    <c:plotVisOnly val="1"/>
    <c:dispBlanksAs val="zero"/>
    <c:showDLblsOverMax val="0"/>
  </c:chart>
  <c:txPr>
    <a:bodyPr/>
    <a:lstStyle/>
    <a:p>
      <a:pPr>
        <a:defRPr sz="1797"/>
      </a:pPr>
      <a:endParaRPr lang="es-A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33DE4FC-6F0E-40BC-AE40-938E9E2397C9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AR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BDAF681-E0D4-4DE0-9B94-47C32432F3E5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242987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smtClean="0"/>
          </a:p>
        </p:txBody>
      </p:sp>
      <p:sp>
        <p:nvSpPr>
          <p:cNvPr id="143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62864CC-3F13-435C-BE4B-A9C658307EDD}" type="slidenum">
              <a:rPr lang="es-AR" smtClean="0"/>
              <a:pPr/>
              <a:t>1</a:t>
            </a:fld>
            <a:endParaRPr lang="es-A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smtClean="0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A2CA156-B6DE-4923-9581-E4D8F212519B}" type="slidenum">
              <a:rPr lang="es-AR" smtClean="0"/>
              <a:pPr/>
              <a:t>3</a:t>
            </a:fld>
            <a:endParaRPr lang="es-A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smtClean="0"/>
          </a:p>
        </p:txBody>
      </p:sp>
      <p:sp>
        <p:nvSpPr>
          <p:cNvPr id="153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421895D-56C1-4E42-83D8-2C6F27C35BAB}" type="slidenum">
              <a:rPr lang="es-AR" smtClean="0"/>
              <a:pPr/>
              <a:t>4</a:t>
            </a:fld>
            <a:endParaRPr lang="es-A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smtClean="0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92D3DD9-4E2B-408C-A1A2-031F956F1552}" type="slidenum">
              <a:rPr lang="es-AR" smtClean="0"/>
              <a:pPr/>
              <a:t>11</a:t>
            </a:fld>
            <a:endParaRPr lang="es-A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smtClean="0"/>
          </a:p>
        </p:txBody>
      </p:sp>
      <p:sp>
        <p:nvSpPr>
          <p:cNvPr id="174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B473F68-84B2-4007-A2D7-B7C471E3E2C3}" type="slidenum">
              <a:rPr lang="es-AR" smtClean="0"/>
              <a:pPr/>
              <a:t>12</a:t>
            </a:fld>
            <a:endParaRPr lang="es-A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ED54E-D2B6-4B8E-A394-416CDD4073B1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E1C99-0DD7-4382-A302-C2A93BF2CBE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2A0F1-AEEC-4FA8-9C3E-C093EA083D96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2B739-B806-4EE9-BFA0-DE31C84BE0F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9F3B2-52D7-452E-93DF-C65264360B27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14B0F-44B6-4C65-8286-45F46BA264D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4 Marcador de contenido" descr="Sin títul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33337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41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925D9-E997-4660-9888-EFC60CAA18E1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81225-7D84-4F04-9967-CA24C8009991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0E601-8C1C-4399-B8B5-83E65063407F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A6814-2A9B-4967-8881-A9E1E13A744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15AFC-E673-4740-BDB6-5B860521894B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18008-600C-4124-9351-885EF41E9BA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71175-DE78-422D-B742-BBBB3D93547E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FAD93-1165-4012-8CA0-D385B645722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B02D4-CEC7-49E0-A3A7-3A2F68DB12F5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8F0AF-0AEA-4498-B558-1B9AECA1144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2D3E4-44B4-4EF9-B7A1-05C827E1574F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586D-D1A1-4724-B3E4-D7240CEE8D8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CDF8E-78A6-41F4-81CD-0210C4B0B0F2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937DC-EC60-4AE8-820B-C59018538A5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05D8B-F662-4C95-8D64-1AA9521D2E5E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04F6D-2865-49CA-9ADE-8B34F25162C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AR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43F3D27-153D-425B-B934-1F4AC00ABC5E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1E8668-E4EE-4E60-A17C-DD961F09B0D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7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1 Título"/>
          <p:cNvSpPr txBox="1">
            <a:spLocks/>
          </p:cNvSpPr>
          <p:nvPr/>
        </p:nvSpPr>
        <p:spPr bwMode="auto">
          <a:xfrm>
            <a:off x="611188" y="2695575"/>
            <a:ext cx="7848600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AR" sz="3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PROVINCIA DE </a:t>
            </a:r>
            <a:r>
              <a:rPr lang="es-AR" sz="3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LA PAMPA</a:t>
            </a:r>
          </a:p>
        </p:txBody>
      </p:sp>
      <p:sp>
        <p:nvSpPr>
          <p:cNvPr id="3076" name="2 Subtítulo"/>
          <p:cNvSpPr txBox="1">
            <a:spLocks/>
          </p:cNvSpPr>
          <p:nvPr/>
        </p:nvSpPr>
        <p:spPr bwMode="auto">
          <a:xfrm>
            <a:off x="685800" y="3505200"/>
            <a:ext cx="7847013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s-AR" sz="2200" dirty="0" smtClean="0"/>
              <a:t>Coparticipación Provincial de recursos a Gobiernos Locales</a:t>
            </a:r>
            <a:endParaRPr lang="es-AR" sz="2200" dirty="0"/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4535488" y="5624005"/>
            <a:ext cx="3921313" cy="6309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Dirección Nacional </a:t>
            </a:r>
            <a:r>
              <a:rPr lang="es-AR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de Asuntos Provinciales</a:t>
            </a:r>
          </a:p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Ministerio de </a:t>
            </a:r>
            <a:r>
              <a:rPr lang="es-AR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Hacienda</a:t>
            </a:r>
            <a:endParaRPr lang="es-ES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64794" y="476250"/>
            <a:ext cx="80645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</a:t>
            </a:r>
            <a:r>
              <a:rPr lang="es-AR" sz="2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entre Gobiernos Locales</a:t>
            </a:r>
            <a:endParaRPr lang="es-AR" sz="2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323850" y="1052513"/>
            <a:ext cx="80645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600" dirty="0">
                <a:latin typeface="Arial" pitchFamily="34" charset="0"/>
                <a:cs typeface="Arial" pitchFamily="34" charset="0"/>
              </a:rPr>
              <a:t>La distribución </a:t>
            </a:r>
            <a:r>
              <a:rPr lang="es-AR" sz="1600" dirty="0" smtClean="0">
                <a:latin typeface="Arial" pitchFamily="34" charset="0"/>
                <a:cs typeface="Arial" pitchFamily="34" charset="0"/>
              </a:rPr>
              <a:t>de la Coparticipación de las</a:t>
            </a:r>
            <a:r>
              <a:rPr lang="es-AR" sz="1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sz="1600" b="1" i="1" dirty="0" smtClean="0">
                <a:latin typeface="Arial" pitchFamily="34" charset="0"/>
                <a:cs typeface="Arial" pitchFamily="34" charset="0"/>
              </a:rPr>
              <a:t>Regalías </a:t>
            </a:r>
            <a:r>
              <a:rPr lang="es-AR" sz="1600" b="1" i="1" dirty="0" err="1" smtClean="0">
                <a:latin typeface="Arial" pitchFamily="34" charset="0"/>
                <a:cs typeface="Arial" pitchFamily="34" charset="0"/>
              </a:rPr>
              <a:t>Hidrocarburíferas</a:t>
            </a:r>
            <a:r>
              <a:rPr lang="es-AR" sz="1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sz="1600" dirty="0" smtClean="0">
                <a:latin typeface="Arial" pitchFamily="34" charset="0"/>
                <a:cs typeface="Arial" pitchFamily="34" charset="0"/>
              </a:rPr>
              <a:t>se realiza </a:t>
            </a:r>
            <a:r>
              <a:rPr lang="es-AR" sz="1600" dirty="0">
                <a:latin typeface="Arial" pitchFamily="34" charset="0"/>
                <a:cs typeface="Arial" pitchFamily="34" charset="0"/>
              </a:rPr>
              <a:t>en función </a:t>
            </a:r>
            <a:r>
              <a:rPr lang="es-AR" sz="1600" smtClean="0">
                <a:latin typeface="Arial" pitchFamily="34" charset="0"/>
                <a:cs typeface="Arial" pitchFamily="34" charset="0"/>
              </a:rPr>
              <a:t>de los siguientes criterios:</a:t>
            </a:r>
            <a:endParaRPr lang="es-A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1107993" y="3753036"/>
            <a:ext cx="1584176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latin typeface="Arial" pitchFamily="34" charset="0"/>
                <a:cs typeface="Arial" pitchFamily="34" charset="0"/>
              </a:rPr>
              <a:t>Criterios de distribución</a:t>
            </a:r>
          </a:p>
        </p:txBody>
      </p:sp>
      <p:sp>
        <p:nvSpPr>
          <p:cNvPr id="16" name="15 Abrir llave"/>
          <p:cNvSpPr/>
          <p:nvPr/>
        </p:nvSpPr>
        <p:spPr>
          <a:xfrm>
            <a:off x="2915816" y="2060848"/>
            <a:ext cx="144016" cy="4104456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2" name="21 Grupo"/>
          <p:cNvGrpSpPr/>
          <p:nvPr/>
        </p:nvGrpSpPr>
        <p:grpSpPr>
          <a:xfrm>
            <a:off x="3347864" y="3753036"/>
            <a:ext cx="4608512" cy="720080"/>
            <a:chOff x="3347864" y="3645098"/>
            <a:chExt cx="4608512" cy="720080"/>
          </a:xfrm>
        </p:grpSpPr>
        <p:sp>
          <p:nvSpPr>
            <p:cNvPr id="9" name="8 Rectángulo"/>
            <p:cNvSpPr>
              <a:spLocks noChangeArrowheads="1"/>
            </p:cNvSpPr>
            <p:nvPr/>
          </p:nvSpPr>
          <p:spPr bwMode="auto">
            <a:xfrm>
              <a:off x="4176376" y="3851250"/>
              <a:ext cx="37800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defRPr/>
              </a:pP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En proporción inversa a la población</a:t>
              </a:r>
              <a:endParaRPr lang="es-AR" sz="1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14 Elipse"/>
            <p:cNvSpPr>
              <a:spLocks noChangeArrowheads="1"/>
            </p:cNvSpPr>
            <p:nvPr/>
          </p:nvSpPr>
          <p:spPr bwMode="auto">
            <a:xfrm>
              <a:off x="3347864" y="3645098"/>
              <a:ext cx="720079" cy="7200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36000" rIns="36000" anchor="ctr"/>
            <a:lstStyle/>
            <a:p>
              <a:pPr algn="ctr">
                <a:defRPr/>
              </a:pPr>
              <a:r>
                <a:rPr lang="es-AR" sz="1400" b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40%</a:t>
              </a:r>
              <a:endParaRPr lang="es-AR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20 Grupo"/>
          <p:cNvGrpSpPr/>
          <p:nvPr/>
        </p:nvGrpSpPr>
        <p:grpSpPr>
          <a:xfrm>
            <a:off x="3347864" y="2060848"/>
            <a:ext cx="4608512" cy="738664"/>
            <a:chOff x="3347864" y="2398095"/>
            <a:chExt cx="4608512" cy="738664"/>
          </a:xfrm>
        </p:grpSpPr>
        <p:sp>
          <p:nvSpPr>
            <p:cNvPr id="14" name="13 Rectángulo"/>
            <p:cNvSpPr>
              <a:spLocks noChangeArrowheads="1"/>
            </p:cNvSpPr>
            <p:nvPr/>
          </p:nvSpPr>
          <p:spPr bwMode="auto">
            <a:xfrm>
              <a:off x="4176376" y="2398095"/>
              <a:ext cx="3780000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36000">
              <a:spAutoFit/>
            </a:bodyPr>
            <a:lstStyle/>
            <a:p>
              <a:pPr algn="just">
                <a:defRPr/>
              </a:pP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De acuerdo a los coeficientes de distribución secundaria de la Coparticipación</a:t>
              </a:r>
            </a:p>
          </p:txBody>
        </p:sp>
        <p:sp>
          <p:nvSpPr>
            <p:cNvPr id="18" name="14 Elipse"/>
            <p:cNvSpPr>
              <a:spLocks noChangeArrowheads="1"/>
            </p:cNvSpPr>
            <p:nvPr/>
          </p:nvSpPr>
          <p:spPr bwMode="auto">
            <a:xfrm>
              <a:off x="3347864" y="2407387"/>
              <a:ext cx="720079" cy="7200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36000" rIns="36000" anchor="ctr"/>
            <a:lstStyle/>
            <a:p>
              <a:pPr algn="ctr">
                <a:defRPr/>
              </a:pPr>
              <a:r>
                <a:rPr lang="es-AR" sz="1400" b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40%</a:t>
              </a:r>
              <a:endParaRPr lang="es-AR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3" name="22 Grupo"/>
          <p:cNvGrpSpPr/>
          <p:nvPr/>
        </p:nvGrpSpPr>
        <p:grpSpPr>
          <a:xfrm>
            <a:off x="3348063" y="5426640"/>
            <a:ext cx="4608313" cy="738664"/>
            <a:chOff x="3348063" y="5093458"/>
            <a:chExt cx="4608313" cy="738664"/>
          </a:xfrm>
        </p:grpSpPr>
        <p:sp>
          <p:nvSpPr>
            <p:cNvPr id="19" name="14 Elipse"/>
            <p:cNvSpPr>
              <a:spLocks noChangeArrowheads="1"/>
            </p:cNvSpPr>
            <p:nvPr/>
          </p:nvSpPr>
          <p:spPr bwMode="auto">
            <a:xfrm>
              <a:off x="3348063" y="5102750"/>
              <a:ext cx="720079" cy="7200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36000" rIns="36000" anchor="ctr"/>
            <a:lstStyle/>
            <a:p>
              <a:pPr algn="ctr">
                <a:defRPr/>
              </a:pPr>
              <a:r>
                <a:rPr lang="es-AR" sz="1400" b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20</a:t>
              </a:r>
              <a:r>
                <a:rPr lang="es-AR" sz="14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%</a:t>
              </a:r>
            </a:p>
          </p:txBody>
        </p:sp>
        <p:sp>
          <p:nvSpPr>
            <p:cNvPr id="20" name="19 Rectángulo"/>
            <p:cNvSpPr>
              <a:spLocks noChangeArrowheads="1"/>
            </p:cNvSpPr>
            <p:nvPr/>
          </p:nvSpPr>
          <p:spPr bwMode="auto">
            <a:xfrm>
              <a:off x="4176376" y="5093458"/>
              <a:ext cx="3780000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36000">
              <a:spAutoFit/>
            </a:bodyPr>
            <a:lstStyle/>
            <a:p>
              <a:pPr marL="0" lvl="1" algn="just">
                <a:defRPr/>
              </a:pPr>
              <a:r>
                <a:rPr lang="es-AR" sz="1400" b="1" dirty="0" smtClean="0">
                  <a:latin typeface="Arial" pitchFamily="34" charset="0"/>
                  <a:cs typeface="Arial" pitchFamily="34" charset="0"/>
                </a:rPr>
                <a:t>En proporción directa al volumen de producción extraído en cada ejido municipal</a:t>
              </a:r>
              <a:endParaRPr lang="es-AR" sz="14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3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23850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Referencias legales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467544" y="1268760"/>
            <a:ext cx="7920880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q"/>
              <a:defRPr/>
            </a:pPr>
            <a:r>
              <a:rPr lang="es-ES_tradnl" sz="1600" b="1" dirty="0" smtClean="0">
                <a:latin typeface="Arial" pitchFamily="34" charset="0"/>
                <a:cs typeface="Arial" pitchFamily="34" charset="0"/>
              </a:rPr>
              <a:t>Coparticipación, distribución Secundaria de la Coparticipación y destino, composición y distribución de los fondos a Municipios y Comunas.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s-AR" sz="1400" dirty="0" smtClean="0">
                <a:latin typeface="Arial" pitchFamily="34" charset="0"/>
                <a:cs typeface="Arial" pitchFamily="34" charset="0"/>
              </a:rPr>
              <a:t>Ley N° 1.065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s-AR" sz="1400" dirty="0" smtClean="0">
                <a:latin typeface="Arial" pitchFamily="34" charset="0"/>
                <a:cs typeface="Arial" pitchFamily="34" charset="0"/>
              </a:rPr>
              <a:t>Ley N° 2.460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s-AR" sz="1400" dirty="0" smtClean="0">
                <a:latin typeface="Arial" pitchFamily="34" charset="0"/>
                <a:cs typeface="Arial" pitchFamily="34" charset="0"/>
              </a:rPr>
              <a:t>Ley N° 2.691</a:t>
            </a:r>
          </a:p>
          <a:p>
            <a:pPr marL="0" indent="0" algn="just">
              <a:buFont typeface="Arial" charset="0"/>
              <a:buNone/>
              <a:defRPr/>
            </a:pPr>
            <a:endParaRPr lang="es-AR" sz="16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77825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Glosario</a:t>
            </a: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339725" y="1130300"/>
            <a:ext cx="8208963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 algn="just" eaLnBrk="0" hangingPunct="0">
              <a:spcBef>
                <a:spcPts val="600"/>
              </a:spcBef>
              <a:buFont typeface="Wingdings" pitchFamily="2" charset="2"/>
              <a:buChar char="ü"/>
              <a:defRPr/>
            </a:pPr>
            <a:endParaRPr lang="es-AR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 eaLnBrk="0" hangingPunct="0">
              <a:spcBef>
                <a:spcPct val="20000"/>
              </a:spcBef>
              <a:buFont typeface="Arial" charset="0"/>
              <a:buNone/>
              <a:defRPr/>
            </a:pPr>
            <a:endParaRPr lang="es-AR" sz="16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377825" y="1341438"/>
            <a:ext cx="79216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/>
              <a:t> Masa Coparticipable: </a:t>
            </a:r>
            <a:r>
              <a:rPr lang="es-ES" sz="1400"/>
              <a:t>Son aquellos recursos sujetos a distribución entre la Provincia y los Gobiernos Locales.</a:t>
            </a:r>
            <a:endParaRPr lang="es-AR" sz="1600"/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377825" y="2055813"/>
            <a:ext cx="79216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/>
              <a:t> Distribución Primaria: </a:t>
            </a:r>
            <a:r>
              <a:rPr lang="es-AR" sz="1400"/>
              <a:t>Indica la asignación de la Masa Coparticipable entre la Provincia y los Gobiernos Locales</a:t>
            </a:r>
            <a:r>
              <a:rPr lang="es-AR" sz="1600" b="1"/>
              <a:t>. </a:t>
            </a:r>
          </a:p>
        </p:txBody>
      </p:sp>
      <p:sp>
        <p:nvSpPr>
          <p:cNvPr id="8" name="7 CuadroTexto"/>
          <p:cNvSpPr txBox="1">
            <a:spLocks noChangeArrowheads="1"/>
          </p:cNvSpPr>
          <p:nvPr/>
        </p:nvSpPr>
        <p:spPr bwMode="auto">
          <a:xfrm>
            <a:off x="377825" y="2803525"/>
            <a:ext cx="79216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/>
              <a:t> Distribución Secundaria:</a:t>
            </a:r>
            <a:r>
              <a:rPr lang="es-AR" sz="1400"/>
              <a:t> Determina la distribución de la Coparticipación Provincial entre los Gobiernos Locales.</a:t>
            </a:r>
            <a:endParaRPr lang="es-AR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351146" y="476250"/>
            <a:ext cx="8064500" cy="492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Esquema de Coparticipación Provincial</a:t>
            </a:r>
          </a:p>
        </p:txBody>
      </p:sp>
      <p:sp>
        <p:nvSpPr>
          <p:cNvPr id="20" name="19 Rectángulo redondeado"/>
          <p:cNvSpPr/>
          <p:nvPr/>
        </p:nvSpPr>
        <p:spPr>
          <a:xfrm>
            <a:off x="770802" y="4077073"/>
            <a:ext cx="7884368" cy="828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18 Rectángulo redondeado"/>
          <p:cNvSpPr/>
          <p:nvPr/>
        </p:nvSpPr>
        <p:spPr>
          <a:xfrm>
            <a:off x="770802" y="2605380"/>
            <a:ext cx="7884368" cy="936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Rectángulo redondeado"/>
          <p:cNvSpPr/>
          <p:nvPr/>
        </p:nvSpPr>
        <p:spPr>
          <a:xfrm>
            <a:off x="3209521" y="1196752"/>
            <a:ext cx="2009297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200" b="1" dirty="0" smtClean="0">
                <a:latin typeface="Arial" pitchFamily="34" charset="0"/>
                <a:cs typeface="Arial" pitchFamily="34" charset="0"/>
              </a:rPr>
              <a:t>Masa </a:t>
            </a:r>
            <a:r>
              <a:rPr lang="es-AR" sz="1200" b="1" dirty="0">
                <a:latin typeface="Arial" pitchFamily="34" charset="0"/>
                <a:cs typeface="Arial" pitchFamily="34" charset="0"/>
              </a:rPr>
              <a:t>Coparticipable</a:t>
            </a:r>
          </a:p>
        </p:txBody>
      </p:sp>
      <p:sp>
        <p:nvSpPr>
          <p:cNvPr id="48" name="47 Rectángulo redondeado"/>
          <p:cNvSpPr/>
          <p:nvPr/>
        </p:nvSpPr>
        <p:spPr>
          <a:xfrm>
            <a:off x="5216170" y="2709968"/>
            <a:ext cx="1800200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Provincia</a:t>
            </a:r>
          </a:p>
        </p:txBody>
      </p:sp>
      <p:sp>
        <p:nvSpPr>
          <p:cNvPr id="51" name="50 Rectángulo redondeado"/>
          <p:cNvSpPr/>
          <p:nvPr/>
        </p:nvSpPr>
        <p:spPr>
          <a:xfrm>
            <a:off x="1475656" y="2722569"/>
            <a:ext cx="1872208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 smtClean="0">
                <a:latin typeface="Arial" pitchFamily="34" charset="0"/>
                <a:cs typeface="Arial" pitchFamily="34" charset="0"/>
              </a:rPr>
              <a:t>Gobiernos Locales</a:t>
            </a:r>
            <a:endParaRPr lang="es-AR" sz="12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25 Conector angular"/>
          <p:cNvCxnSpPr>
            <a:stCxn id="6" idx="2"/>
            <a:endCxn id="51" idx="0"/>
          </p:cNvCxnSpPr>
          <p:nvPr/>
        </p:nvCxnSpPr>
        <p:spPr>
          <a:xfrm rot="5400000">
            <a:off x="2917257" y="1425655"/>
            <a:ext cx="791417" cy="1802410"/>
          </a:xfrm>
          <a:prstGeom prst="bentConnector3">
            <a:avLst>
              <a:gd name="adj1" fmla="val 50000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 redondeado"/>
          <p:cNvSpPr/>
          <p:nvPr/>
        </p:nvSpPr>
        <p:spPr>
          <a:xfrm>
            <a:off x="1029338" y="4185085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 smtClean="0">
                <a:latin typeface="Arial" pitchFamily="34" charset="0"/>
                <a:cs typeface="Arial" pitchFamily="34" charset="0"/>
              </a:rPr>
              <a:t>Distribución entre Gobiernos Locales</a:t>
            </a:r>
            <a:endParaRPr lang="es-A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27 Rectángulo redondeado"/>
          <p:cNvSpPr/>
          <p:nvPr/>
        </p:nvSpPr>
        <p:spPr>
          <a:xfrm>
            <a:off x="1029338" y="5420022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 smtClean="0">
                <a:latin typeface="Arial" pitchFamily="34" charset="0"/>
                <a:cs typeface="Arial" pitchFamily="34" charset="0"/>
              </a:rPr>
              <a:t>Destino y distribución de Fondos</a:t>
            </a:r>
            <a:endParaRPr lang="es-A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7425034" y="2839085"/>
            <a:ext cx="12596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AR" sz="1200" b="1" i="1" dirty="0" smtClean="0"/>
              <a:t>Distribución Primaria</a:t>
            </a:r>
            <a:endParaRPr lang="es-AR" sz="1200" b="1" i="1" dirty="0"/>
          </a:p>
        </p:txBody>
      </p:sp>
      <p:sp>
        <p:nvSpPr>
          <p:cNvPr id="43" name="42 CuadroTexto"/>
          <p:cNvSpPr txBox="1"/>
          <p:nvPr/>
        </p:nvSpPr>
        <p:spPr>
          <a:xfrm>
            <a:off x="7425034" y="4254886"/>
            <a:ext cx="12596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AR" sz="1200" b="1" i="1" dirty="0" smtClean="0"/>
              <a:t>Distribución Secundaria</a:t>
            </a:r>
            <a:endParaRPr lang="es-AR" sz="1200" b="1" i="1" dirty="0"/>
          </a:p>
        </p:txBody>
      </p:sp>
      <p:cxnSp>
        <p:nvCxnSpPr>
          <p:cNvPr id="46" name="45 Forma"/>
          <p:cNvCxnSpPr>
            <a:stCxn id="51" idx="1"/>
            <a:endCxn id="25" idx="1"/>
          </p:cNvCxnSpPr>
          <p:nvPr/>
        </p:nvCxnSpPr>
        <p:spPr>
          <a:xfrm rot="10800000" flipV="1">
            <a:off x="1029338" y="3089769"/>
            <a:ext cx="446318" cy="1395950"/>
          </a:xfrm>
          <a:prstGeom prst="bentConnector3">
            <a:avLst>
              <a:gd name="adj1" fmla="val 177424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angular"/>
          <p:cNvCxnSpPr>
            <a:stCxn id="51" idx="1"/>
            <a:endCxn id="28" idx="1"/>
          </p:cNvCxnSpPr>
          <p:nvPr/>
        </p:nvCxnSpPr>
        <p:spPr>
          <a:xfrm rot="10800000" flipV="1">
            <a:off x="1029338" y="3089768"/>
            <a:ext cx="446318" cy="2630887"/>
          </a:xfrm>
          <a:prstGeom prst="bentConnector3">
            <a:avLst>
              <a:gd name="adj1" fmla="val 177424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6" idx="2"/>
            <a:endCxn id="48" idx="0"/>
          </p:cNvCxnSpPr>
          <p:nvPr/>
        </p:nvCxnSpPr>
        <p:spPr>
          <a:xfrm rot="16200000" flipH="1">
            <a:off x="4775812" y="1369510"/>
            <a:ext cx="778816" cy="1902100"/>
          </a:xfrm>
          <a:prstGeom prst="bentConnector3">
            <a:avLst>
              <a:gd name="adj1" fmla="val 50679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animBg="1"/>
      <p:bldP spid="6" grpId="0" animBg="1"/>
      <p:bldP spid="25" grpId="0" animBg="1"/>
      <p:bldP spid="28" grpId="0" animBg="1"/>
      <p:bldP spid="41" grpId="0"/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Rectángulo"/>
          <p:cNvSpPr/>
          <p:nvPr/>
        </p:nvSpPr>
        <p:spPr>
          <a:xfrm>
            <a:off x="364794" y="476250"/>
            <a:ext cx="8064500" cy="4921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Masa Coparticipable</a:t>
            </a:r>
            <a:endParaRPr lang="es-AR" sz="2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26 Grupo"/>
          <p:cNvGrpSpPr/>
          <p:nvPr/>
        </p:nvGrpSpPr>
        <p:grpSpPr>
          <a:xfrm>
            <a:off x="539180" y="1296908"/>
            <a:ext cx="7921625" cy="553998"/>
            <a:chOff x="385763" y="1414545"/>
            <a:chExt cx="7921625" cy="553998"/>
          </a:xfrm>
        </p:grpSpPr>
        <p:grpSp>
          <p:nvGrpSpPr>
            <p:cNvPr id="3" name="41 Grupo"/>
            <p:cNvGrpSpPr>
              <a:grpSpLocks/>
            </p:cNvGrpSpPr>
            <p:nvPr/>
          </p:nvGrpSpPr>
          <p:grpSpPr bwMode="auto">
            <a:xfrm>
              <a:off x="385763" y="1549400"/>
              <a:ext cx="450850" cy="277813"/>
              <a:chOff x="1151620" y="2753925"/>
              <a:chExt cx="540059" cy="360040"/>
            </a:xfrm>
          </p:grpSpPr>
          <p:sp>
            <p:nvSpPr>
              <p:cNvPr id="40" name="39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41" name="40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43" name="42 Rectángulo"/>
            <p:cNvSpPr/>
            <p:nvPr/>
          </p:nvSpPr>
          <p:spPr>
            <a:xfrm>
              <a:off x="927100" y="1414545"/>
              <a:ext cx="7380288" cy="553998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El 51% de la Ley N° 23.548 </a:t>
              </a:r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(Coparticipación Federal de Impuestos</a:t>
              </a:r>
              <a:r>
                <a:rPr lang="es-AR" sz="1500" b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) y sus modificatorias</a:t>
              </a:r>
              <a:endPara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27 Grupo"/>
          <p:cNvGrpSpPr/>
          <p:nvPr/>
        </p:nvGrpSpPr>
        <p:grpSpPr>
          <a:xfrm>
            <a:off x="539180" y="2922774"/>
            <a:ext cx="7921625" cy="323850"/>
            <a:chOff x="385763" y="2170298"/>
            <a:chExt cx="7921625" cy="323850"/>
          </a:xfrm>
        </p:grpSpPr>
        <p:grpSp>
          <p:nvGrpSpPr>
            <p:cNvPr id="5" name="43 Grupo"/>
            <p:cNvGrpSpPr>
              <a:grpSpLocks/>
            </p:cNvGrpSpPr>
            <p:nvPr/>
          </p:nvGrpSpPr>
          <p:grpSpPr bwMode="auto">
            <a:xfrm>
              <a:off x="385763" y="2197100"/>
              <a:ext cx="450850" cy="276225"/>
              <a:chOff x="1151620" y="2753925"/>
              <a:chExt cx="540059" cy="360040"/>
            </a:xfrm>
          </p:grpSpPr>
          <p:sp>
            <p:nvSpPr>
              <p:cNvPr id="45" name="44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46" name="45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47" name="46 Rectángulo"/>
            <p:cNvSpPr/>
            <p:nvPr/>
          </p:nvSpPr>
          <p:spPr>
            <a:xfrm>
              <a:off x="927100" y="2170298"/>
              <a:ext cx="7380288" cy="323850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Impuesto a los Sellos </a:t>
              </a:r>
              <a:endPara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29 Grupo"/>
          <p:cNvGrpSpPr/>
          <p:nvPr/>
        </p:nvGrpSpPr>
        <p:grpSpPr>
          <a:xfrm>
            <a:off x="539180" y="2224915"/>
            <a:ext cx="7921625" cy="323850"/>
            <a:chOff x="385763" y="2883725"/>
            <a:chExt cx="7921625" cy="323850"/>
          </a:xfrm>
        </p:grpSpPr>
        <p:grpSp>
          <p:nvGrpSpPr>
            <p:cNvPr id="7" name="47 Grupo"/>
            <p:cNvGrpSpPr>
              <a:grpSpLocks/>
            </p:cNvGrpSpPr>
            <p:nvPr/>
          </p:nvGrpSpPr>
          <p:grpSpPr bwMode="auto">
            <a:xfrm>
              <a:off x="385763" y="2908300"/>
              <a:ext cx="450850" cy="276225"/>
              <a:chOff x="1151620" y="2753925"/>
              <a:chExt cx="540059" cy="360040"/>
            </a:xfrm>
          </p:grpSpPr>
          <p:sp>
            <p:nvSpPr>
              <p:cNvPr id="49" name="48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50" name="49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51" name="50 Rectángulo"/>
            <p:cNvSpPr/>
            <p:nvPr/>
          </p:nvSpPr>
          <p:spPr>
            <a:xfrm>
              <a:off x="927100" y="2883725"/>
              <a:ext cx="7380288" cy="323850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Impuesto </a:t>
              </a:r>
              <a:r>
                <a:rPr lang="es-AR" sz="1500" b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sobre los Ingresos Brutos</a:t>
              </a:r>
              <a:endPara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" name="30 Grupo"/>
          <p:cNvGrpSpPr/>
          <p:nvPr/>
        </p:nvGrpSpPr>
        <p:grpSpPr>
          <a:xfrm>
            <a:off x="539180" y="4316904"/>
            <a:ext cx="7921625" cy="322262"/>
            <a:chOff x="385763" y="3611563"/>
            <a:chExt cx="7921625" cy="322262"/>
          </a:xfrm>
        </p:grpSpPr>
        <p:grpSp>
          <p:nvGrpSpPr>
            <p:cNvPr id="9" name="51 Grupo"/>
            <p:cNvGrpSpPr>
              <a:grpSpLocks/>
            </p:cNvGrpSpPr>
            <p:nvPr/>
          </p:nvGrpSpPr>
          <p:grpSpPr bwMode="auto">
            <a:xfrm>
              <a:off x="385763" y="3627438"/>
              <a:ext cx="450850" cy="277812"/>
              <a:chOff x="1151620" y="2753925"/>
              <a:chExt cx="540059" cy="360040"/>
            </a:xfrm>
          </p:grpSpPr>
          <p:sp>
            <p:nvSpPr>
              <p:cNvPr id="53" name="52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54" name="53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63" name="62 Rectángulo"/>
            <p:cNvSpPr/>
            <p:nvPr/>
          </p:nvSpPr>
          <p:spPr>
            <a:xfrm>
              <a:off x="927100" y="3611563"/>
              <a:ext cx="7380288" cy="322262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Impuesto Inmobiliario</a:t>
              </a:r>
              <a:endPara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31 Grupo"/>
          <p:cNvGrpSpPr/>
          <p:nvPr/>
        </p:nvGrpSpPr>
        <p:grpSpPr>
          <a:xfrm>
            <a:off x="539180" y="3620633"/>
            <a:ext cx="7921625" cy="322262"/>
            <a:chOff x="395288" y="4259263"/>
            <a:chExt cx="7921625" cy="322262"/>
          </a:xfrm>
        </p:grpSpPr>
        <p:grpSp>
          <p:nvGrpSpPr>
            <p:cNvPr id="11" name="51 Grupo"/>
            <p:cNvGrpSpPr>
              <a:grpSpLocks/>
            </p:cNvGrpSpPr>
            <p:nvPr/>
          </p:nvGrpSpPr>
          <p:grpSpPr bwMode="auto">
            <a:xfrm>
              <a:off x="395288" y="4275138"/>
              <a:ext cx="450850" cy="277812"/>
              <a:chOff x="1151620" y="2753925"/>
              <a:chExt cx="540059" cy="360040"/>
            </a:xfrm>
          </p:grpSpPr>
          <p:sp>
            <p:nvSpPr>
              <p:cNvPr id="23" name="22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24" name="23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25" name="24 Rectángulo"/>
            <p:cNvSpPr/>
            <p:nvPr/>
          </p:nvSpPr>
          <p:spPr>
            <a:xfrm>
              <a:off x="936625" y="4259263"/>
              <a:ext cx="7380288" cy="322262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Impuesto a los Automotores </a:t>
              </a:r>
              <a:endPara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" name="30 Grupo"/>
          <p:cNvGrpSpPr/>
          <p:nvPr/>
        </p:nvGrpSpPr>
        <p:grpSpPr>
          <a:xfrm>
            <a:off x="539180" y="5013176"/>
            <a:ext cx="7921625" cy="322262"/>
            <a:chOff x="385763" y="3611563"/>
            <a:chExt cx="7921625" cy="322262"/>
          </a:xfrm>
        </p:grpSpPr>
        <p:grpSp>
          <p:nvGrpSpPr>
            <p:cNvPr id="31" name="51 Grupo"/>
            <p:cNvGrpSpPr>
              <a:grpSpLocks/>
            </p:cNvGrpSpPr>
            <p:nvPr/>
          </p:nvGrpSpPr>
          <p:grpSpPr bwMode="auto">
            <a:xfrm>
              <a:off x="385763" y="3627438"/>
              <a:ext cx="450850" cy="277812"/>
              <a:chOff x="1151620" y="2753925"/>
              <a:chExt cx="540059" cy="360040"/>
            </a:xfrm>
          </p:grpSpPr>
          <p:sp>
            <p:nvSpPr>
              <p:cNvPr id="33" name="32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34" name="33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32" name="31 Rectángulo"/>
            <p:cNvSpPr/>
            <p:nvPr/>
          </p:nvSpPr>
          <p:spPr>
            <a:xfrm>
              <a:off x="927100" y="3611563"/>
              <a:ext cx="7380288" cy="322262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Regalías </a:t>
              </a:r>
              <a:r>
                <a:rPr lang="es-AR" sz="1500" b="1" dirty="0" err="1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Hidrocarburíferas</a:t>
              </a:r>
              <a:endPara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7 Elipse"/>
          <p:cNvSpPr/>
          <p:nvPr/>
        </p:nvSpPr>
        <p:spPr>
          <a:xfrm>
            <a:off x="295097" y="2241067"/>
            <a:ext cx="2764735" cy="2664296"/>
          </a:xfrm>
          <a:prstGeom prst="ellipse">
            <a:avLst/>
          </a:prstGeom>
          <a:solidFill>
            <a:srgbClr val="204D84"/>
          </a:solidFill>
          <a:ln>
            <a:solidFill>
              <a:schemeClr val="tx2">
                <a:lumMod val="75000"/>
              </a:schemeClr>
            </a:solidFill>
          </a:ln>
          <a:scene3d>
            <a:camera prst="orthographicFront"/>
            <a:lightRig rig="threePt" dir="t">
              <a:rot lat="0" lon="0" rev="1200000"/>
            </a:lightRig>
          </a:scene3d>
          <a:sp3d prstMaterial="matte">
            <a:bevelT w="57150" h="3429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85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Coparticipación a Gobiernos Locales</a:t>
            </a:r>
            <a:endParaRPr lang="es-AR" sz="185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24 Abrir llave"/>
          <p:cNvSpPr/>
          <p:nvPr/>
        </p:nvSpPr>
        <p:spPr>
          <a:xfrm>
            <a:off x="3419872" y="692696"/>
            <a:ext cx="142875" cy="5761038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grpSp>
        <p:nvGrpSpPr>
          <p:cNvPr id="26" name="25 Grupo"/>
          <p:cNvGrpSpPr/>
          <p:nvPr/>
        </p:nvGrpSpPr>
        <p:grpSpPr>
          <a:xfrm>
            <a:off x="3671900" y="672952"/>
            <a:ext cx="5166097" cy="667744"/>
            <a:chOff x="3671900" y="672952"/>
            <a:chExt cx="5166097" cy="667744"/>
          </a:xfrm>
        </p:grpSpPr>
        <p:sp>
          <p:nvSpPr>
            <p:cNvPr id="24" name="23 Rectángulo"/>
            <p:cNvSpPr/>
            <p:nvPr/>
          </p:nvSpPr>
          <p:spPr>
            <a:xfrm>
              <a:off x="4733541" y="672952"/>
              <a:ext cx="4104456" cy="615553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just">
                <a:buFont typeface="Arial" pitchFamily="34" charset="0"/>
                <a:buChar char="•"/>
                <a:defRPr/>
              </a:pPr>
              <a:r>
                <a:rPr lang="es-AR" sz="1700" b="1" dirty="0" smtClean="0">
                  <a:latin typeface="Arial" pitchFamily="34" charset="0"/>
                  <a:cs typeface="Arial" pitchFamily="34" charset="0"/>
                </a:rPr>
                <a:t>Ley 23.548 (Coparticipación Federal de Impuestos)</a:t>
              </a:r>
              <a:endParaRPr lang="es-AR" sz="1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18 Elipse"/>
            <p:cNvSpPr/>
            <p:nvPr/>
          </p:nvSpPr>
          <p:spPr>
            <a:xfrm>
              <a:off x="3671900" y="692696"/>
              <a:ext cx="648000" cy="6480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s-AR" sz="1600" b="1" dirty="0" smtClean="0">
                  <a:solidFill>
                    <a:schemeClr val="bg1"/>
                  </a:solidFill>
                  <a:latin typeface="Arial Narrow" pitchFamily="34" charset="0"/>
                </a:rPr>
                <a:t>26%</a:t>
              </a:r>
              <a:endParaRPr lang="es-AR" sz="1600" b="1" dirty="0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</p:grpSp>
      <p:grpSp>
        <p:nvGrpSpPr>
          <p:cNvPr id="27" name="26 Grupo"/>
          <p:cNvGrpSpPr/>
          <p:nvPr/>
        </p:nvGrpSpPr>
        <p:grpSpPr>
          <a:xfrm>
            <a:off x="3671900" y="1715304"/>
            <a:ext cx="5059851" cy="648000"/>
            <a:chOff x="3671900" y="1715304"/>
            <a:chExt cx="5059851" cy="648000"/>
          </a:xfrm>
        </p:grpSpPr>
        <p:sp>
          <p:nvSpPr>
            <p:cNvPr id="29" name="28 Rectángulo"/>
            <p:cNvSpPr/>
            <p:nvPr/>
          </p:nvSpPr>
          <p:spPr>
            <a:xfrm>
              <a:off x="4733541" y="1924323"/>
              <a:ext cx="3998210" cy="353943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 algn="ctr">
                <a:buFont typeface="Arial" pitchFamily="34" charset="0"/>
                <a:buChar char="•"/>
                <a:defRPr/>
              </a:pPr>
              <a:r>
                <a:rPr lang="es-AR" sz="1700" b="1" dirty="0" smtClean="0">
                  <a:latin typeface="Arial" pitchFamily="34" charset="0"/>
                  <a:cs typeface="Arial" pitchFamily="34" charset="0"/>
                </a:rPr>
                <a:t>Impuesto sobre </a:t>
              </a:r>
              <a:r>
                <a:rPr lang="es-AR" sz="1700" b="1" dirty="0">
                  <a:latin typeface="Arial" pitchFamily="34" charset="0"/>
                  <a:cs typeface="Arial" pitchFamily="34" charset="0"/>
                </a:rPr>
                <a:t>los Ingresos Brutos</a:t>
              </a:r>
            </a:p>
          </p:txBody>
        </p:sp>
        <p:sp>
          <p:nvSpPr>
            <p:cNvPr id="16" name="15 Elipse"/>
            <p:cNvSpPr/>
            <p:nvPr/>
          </p:nvSpPr>
          <p:spPr>
            <a:xfrm>
              <a:off x="3671900" y="1715304"/>
              <a:ext cx="648000" cy="6480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s-AR" sz="1600" b="1" dirty="0" smtClean="0">
                  <a:solidFill>
                    <a:schemeClr val="bg1"/>
                  </a:solidFill>
                  <a:latin typeface="Arial Narrow" pitchFamily="34" charset="0"/>
                </a:rPr>
                <a:t>26%</a:t>
              </a:r>
              <a:endParaRPr lang="es-AR" sz="1600" b="1" dirty="0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3671900" y="2737912"/>
            <a:ext cx="3557838" cy="648000"/>
            <a:chOff x="3671900" y="2737912"/>
            <a:chExt cx="3557838" cy="648000"/>
          </a:xfrm>
        </p:grpSpPr>
        <p:sp>
          <p:nvSpPr>
            <p:cNvPr id="15" name="14 Rectángulo"/>
            <p:cNvSpPr/>
            <p:nvPr/>
          </p:nvSpPr>
          <p:spPr>
            <a:xfrm>
              <a:off x="4733541" y="2914084"/>
              <a:ext cx="2496197" cy="353943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 algn="ctr">
                <a:buFont typeface="Arial" pitchFamily="34" charset="0"/>
                <a:buChar char="•"/>
                <a:defRPr/>
              </a:pPr>
              <a:r>
                <a:rPr lang="es-AR" sz="1700" b="1" dirty="0" smtClean="0">
                  <a:latin typeface="Arial" pitchFamily="34" charset="0"/>
                  <a:cs typeface="Arial" pitchFamily="34" charset="0"/>
                </a:rPr>
                <a:t>Impuesto </a:t>
              </a:r>
              <a:r>
                <a:rPr lang="es-AR" sz="1700" b="1" dirty="0">
                  <a:latin typeface="Arial" pitchFamily="34" charset="0"/>
                  <a:cs typeface="Arial" pitchFamily="34" charset="0"/>
                </a:rPr>
                <a:t>a los </a:t>
              </a:r>
              <a:r>
                <a:rPr lang="es-AR" sz="1700" b="1" dirty="0" smtClean="0">
                  <a:latin typeface="Arial" pitchFamily="34" charset="0"/>
                  <a:cs typeface="Arial" pitchFamily="34" charset="0"/>
                </a:rPr>
                <a:t>Sellos</a:t>
              </a:r>
              <a:endParaRPr lang="es-AR" sz="1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16 Elipse"/>
            <p:cNvSpPr/>
            <p:nvPr/>
          </p:nvSpPr>
          <p:spPr>
            <a:xfrm>
              <a:off x="3671900" y="2737912"/>
              <a:ext cx="648000" cy="6480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s-AR" sz="1600" b="1" dirty="0" smtClean="0">
                  <a:solidFill>
                    <a:schemeClr val="bg1"/>
                  </a:solidFill>
                  <a:latin typeface="Arial Narrow" pitchFamily="34" charset="0"/>
                </a:rPr>
                <a:t>26%</a:t>
              </a:r>
              <a:endParaRPr lang="es-AR" sz="1600" b="1" dirty="0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</p:grpSp>
      <p:grpSp>
        <p:nvGrpSpPr>
          <p:cNvPr id="33" name="32 Grupo"/>
          <p:cNvGrpSpPr/>
          <p:nvPr/>
        </p:nvGrpSpPr>
        <p:grpSpPr>
          <a:xfrm>
            <a:off x="3671900" y="3760520"/>
            <a:ext cx="4383320" cy="648000"/>
            <a:chOff x="3671900" y="3760520"/>
            <a:chExt cx="4383320" cy="648000"/>
          </a:xfrm>
        </p:grpSpPr>
        <p:sp>
          <p:nvSpPr>
            <p:cNvPr id="13" name="12 Rectángulo"/>
            <p:cNvSpPr/>
            <p:nvPr/>
          </p:nvSpPr>
          <p:spPr>
            <a:xfrm>
              <a:off x="4733541" y="3903845"/>
              <a:ext cx="3321679" cy="353943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buFont typeface="Arial" pitchFamily="34" charset="0"/>
                <a:buChar char="•"/>
                <a:defRPr/>
              </a:pPr>
              <a:r>
                <a:rPr lang="es-AR" sz="1700" b="1" dirty="0" smtClean="0">
                  <a:latin typeface="Arial" pitchFamily="34" charset="0"/>
                  <a:cs typeface="Arial" pitchFamily="34" charset="0"/>
                </a:rPr>
                <a:t>Impuesto a los Automotores</a:t>
              </a:r>
              <a:endParaRPr lang="es-AR" sz="1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19 Elipse"/>
            <p:cNvSpPr/>
            <p:nvPr/>
          </p:nvSpPr>
          <p:spPr>
            <a:xfrm>
              <a:off x="3671900" y="3760520"/>
              <a:ext cx="648000" cy="6480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s-AR" sz="1600" b="1" dirty="0" smtClean="0">
                  <a:solidFill>
                    <a:schemeClr val="bg1"/>
                  </a:solidFill>
                  <a:latin typeface="Arial Narrow" pitchFamily="34" charset="0"/>
                </a:rPr>
                <a:t>26%</a:t>
              </a:r>
              <a:endParaRPr lang="es-AR" sz="1600" b="1" dirty="0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671900" y="4783128"/>
            <a:ext cx="3663635" cy="648000"/>
            <a:chOff x="3671900" y="4783128"/>
            <a:chExt cx="3663635" cy="648000"/>
          </a:xfrm>
        </p:grpSpPr>
        <p:sp>
          <p:nvSpPr>
            <p:cNvPr id="32" name="31 Rectángulo"/>
            <p:cNvSpPr/>
            <p:nvPr/>
          </p:nvSpPr>
          <p:spPr>
            <a:xfrm>
              <a:off x="4733541" y="4893606"/>
              <a:ext cx="2601994" cy="353943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buFont typeface="Arial" pitchFamily="34" charset="0"/>
                <a:buChar char="•"/>
                <a:defRPr/>
              </a:pPr>
              <a:r>
                <a:rPr lang="es-AR" sz="1700" b="1" dirty="0">
                  <a:latin typeface="Arial" pitchFamily="34" charset="0"/>
                  <a:cs typeface="Arial" pitchFamily="34" charset="0"/>
                </a:rPr>
                <a:t>Impuesto </a:t>
              </a:r>
              <a:r>
                <a:rPr lang="es-AR" sz="1700" b="1" dirty="0" smtClean="0">
                  <a:latin typeface="Arial" pitchFamily="34" charset="0"/>
                  <a:cs typeface="Arial" pitchFamily="34" charset="0"/>
                </a:rPr>
                <a:t>Inmobiliario</a:t>
              </a:r>
              <a:endParaRPr lang="es-AR" sz="1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21 Elipse"/>
            <p:cNvSpPr/>
            <p:nvPr/>
          </p:nvSpPr>
          <p:spPr>
            <a:xfrm>
              <a:off x="3671900" y="4783128"/>
              <a:ext cx="648000" cy="6480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s-AR" sz="1600" b="1" dirty="0" smtClean="0">
                  <a:solidFill>
                    <a:schemeClr val="bg1"/>
                  </a:solidFill>
                  <a:latin typeface="Arial Narrow" pitchFamily="34" charset="0"/>
                </a:rPr>
                <a:t>26%</a:t>
              </a:r>
              <a:endParaRPr lang="es-AR" sz="1600" b="1" dirty="0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</p:grpSp>
      <p:grpSp>
        <p:nvGrpSpPr>
          <p:cNvPr id="35" name="34 Grupo"/>
          <p:cNvGrpSpPr/>
          <p:nvPr/>
        </p:nvGrpSpPr>
        <p:grpSpPr>
          <a:xfrm>
            <a:off x="3671900" y="5805734"/>
            <a:ext cx="4115682" cy="648000"/>
            <a:chOff x="3671900" y="5805734"/>
            <a:chExt cx="4115682" cy="648000"/>
          </a:xfrm>
        </p:grpSpPr>
        <p:sp>
          <p:nvSpPr>
            <p:cNvPr id="21" name="20 Elipse"/>
            <p:cNvSpPr/>
            <p:nvPr/>
          </p:nvSpPr>
          <p:spPr>
            <a:xfrm>
              <a:off x="3671900" y="5805734"/>
              <a:ext cx="648000" cy="6480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s-AR" sz="1600" b="1" dirty="0" smtClean="0">
                  <a:solidFill>
                    <a:schemeClr val="bg1"/>
                  </a:solidFill>
                  <a:latin typeface="Arial Narrow" pitchFamily="34" charset="0"/>
                </a:rPr>
                <a:t>25%</a:t>
              </a:r>
              <a:endParaRPr lang="es-AR" sz="1600" b="1" dirty="0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  <p:sp>
          <p:nvSpPr>
            <p:cNvPr id="23" name="22 Rectángulo"/>
            <p:cNvSpPr/>
            <p:nvPr/>
          </p:nvSpPr>
          <p:spPr>
            <a:xfrm>
              <a:off x="4733541" y="5883369"/>
              <a:ext cx="3054041" cy="353943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buFont typeface="Arial" pitchFamily="34" charset="0"/>
                <a:buChar char="•"/>
                <a:defRPr/>
              </a:pPr>
              <a:r>
                <a:rPr lang="es-AR" sz="1700" b="1" dirty="0" smtClean="0">
                  <a:latin typeface="Arial" pitchFamily="34" charset="0"/>
                  <a:cs typeface="Arial" pitchFamily="34" charset="0"/>
                </a:rPr>
                <a:t>Regalías </a:t>
              </a:r>
              <a:r>
                <a:rPr lang="es-AR" sz="1700" b="1" dirty="0" err="1" smtClean="0">
                  <a:latin typeface="Arial" pitchFamily="34" charset="0"/>
                  <a:cs typeface="Arial" pitchFamily="34" charset="0"/>
                </a:rPr>
                <a:t>Hidrocarburíferas</a:t>
              </a:r>
              <a:endParaRPr lang="es-AR" sz="17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6615474"/>
              </p:ext>
            </p:extLst>
          </p:nvPr>
        </p:nvGraphicFramePr>
        <p:xfrm>
          <a:off x="467544" y="1844824"/>
          <a:ext cx="8208912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323850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</a:t>
            </a:r>
            <a:r>
              <a:rPr lang="es-AR" sz="27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entre Gobiernos Locales</a:t>
            </a:r>
            <a:endParaRPr lang="es-AR" sz="27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23850" y="1052736"/>
            <a:ext cx="8351838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600" dirty="0">
                <a:latin typeface="Arial" pitchFamily="34" charset="0"/>
                <a:cs typeface="Arial" pitchFamily="34" charset="0"/>
              </a:rPr>
              <a:t>La distribución </a:t>
            </a:r>
            <a:r>
              <a:rPr lang="es-AR" sz="1600" dirty="0" smtClean="0">
                <a:latin typeface="Arial" pitchFamily="34" charset="0"/>
                <a:cs typeface="Arial" pitchFamily="34" charset="0"/>
              </a:rPr>
              <a:t>de la Coparticipación del </a:t>
            </a:r>
            <a:r>
              <a:rPr lang="es-AR" sz="1600" b="1" i="1" dirty="0" smtClean="0">
                <a:latin typeface="Arial" pitchFamily="34" charset="0"/>
                <a:cs typeface="Arial" pitchFamily="34" charset="0"/>
              </a:rPr>
              <a:t>Régimen de Coparticipación </a:t>
            </a:r>
            <a:r>
              <a:rPr lang="es-AR" sz="1600" b="1" i="1" dirty="0">
                <a:latin typeface="Arial" pitchFamily="34" charset="0"/>
                <a:cs typeface="Arial" pitchFamily="34" charset="0"/>
              </a:rPr>
              <a:t>Federal de </a:t>
            </a:r>
            <a:r>
              <a:rPr lang="es-AR" sz="1600" b="1" i="1" dirty="0" smtClean="0">
                <a:latin typeface="Arial" pitchFamily="34" charset="0"/>
                <a:cs typeface="Arial" pitchFamily="34" charset="0"/>
              </a:rPr>
              <a:t>Impuestos</a:t>
            </a:r>
            <a:r>
              <a:rPr lang="es-AR" sz="16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AR" sz="1600" dirty="0" smtClean="0">
                <a:latin typeface="Arial" pitchFamily="34" charset="0"/>
                <a:cs typeface="Arial" pitchFamily="34" charset="0"/>
              </a:rPr>
              <a:t>del</a:t>
            </a:r>
            <a:r>
              <a:rPr lang="es-AR" sz="1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sz="1600" b="1" i="1" dirty="0" smtClean="0">
                <a:latin typeface="Arial" pitchFamily="34" charset="0"/>
                <a:cs typeface="Arial" pitchFamily="34" charset="0"/>
              </a:rPr>
              <a:t>Impuesto sobre los Ingresos Brutos</a:t>
            </a:r>
            <a:r>
              <a:rPr lang="es-AR" sz="1600" i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s-AR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sz="1600" b="1" i="1" dirty="0" smtClean="0">
                <a:latin typeface="Arial" pitchFamily="34" charset="0"/>
                <a:cs typeface="Arial" pitchFamily="34" charset="0"/>
              </a:rPr>
              <a:t>Sellos</a:t>
            </a:r>
            <a:r>
              <a:rPr lang="es-AR" sz="1600" i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s-AR" sz="1600" b="1" i="1" dirty="0" smtClean="0">
                <a:latin typeface="Arial" pitchFamily="34" charset="0"/>
                <a:cs typeface="Arial" pitchFamily="34" charset="0"/>
              </a:rPr>
              <a:t> Automotores </a:t>
            </a:r>
            <a:r>
              <a:rPr lang="es-AR" sz="1600" i="1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es-AR" sz="1600" b="1" i="1" dirty="0" smtClean="0">
                <a:latin typeface="Arial" pitchFamily="34" charset="0"/>
                <a:cs typeface="Arial" pitchFamily="34" charset="0"/>
              </a:rPr>
              <a:t> Inmobiliario </a:t>
            </a:r>
            <a:r>
              <a:rPr lang="es-AR" sz="1600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es-AR" sz="1600" dirty="0">
                <a:latin typeface="Arial" pitchFamily="34" charset="0"/>
                <a:cs typeface="Arial" pitchFamily="34" charset="0"/>
              </a:rPr>
              <a:t>realiza de la siguiente </a:t>
            </a:r>
            <a:r>
              <a:rPr lang="es-AR" sz="1600" dirty="0" smtClean="0">
                <a:latin typeface="Arial" pitchFamily="34" charset="0"/>
                <a:cs typeface="Arial" pitchFamily="34" charset="0"/>
              </a:rPr>
              <a:t>manera:</a:t>
            </a:r>
            <a:endParaRPr lang="es-AR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5267089"/>
              </p:ext>
            </p:extLst>
          </p:nvPr>
        </p:nvGraphicFramePr>
        <p:xfrm>
          <a:off x="431540" y="1844824"/>
          <a:ext cx="8208000" cy="4824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323850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</a:t>
            </a:r>
            <a:r>
              <a:rPr lang="es-AR" sz="27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entre Gobiernos Locales</a:t>
            </a:r>
            <a:endParaRPr lang="es-AR" sz="27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9 Rectángulo"/>
          <p:cNvSpPr/>
          <p:nvPr/>
        </p:nvSpPr>
        <p:spPr>
          <a:xfrm>
            <a:off x="719219" y="4581128"/>
            <a:ext cx="7705562" cy="2088231"/>
          </a:xfrm>
          <a:prstGeom prst="rect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AR" sz="14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La distribución entre los </a:t>
            </a:r>
            <a:r>
              <a:rPr lang="es-AR" sz="14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Municipios y  Comunas </a:t>
            </a:r>
            <a:r>
              <a:rPr lang="es-AR" sz="14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se asigna de la siguiente forma</a:t>
            </a:r>
            <a:r>
              <a:rPr lang="es-AR" sz="1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es-AR" sz="1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El </a:t>
            </a:r>
            <a:r>
              <a:rPr lang="es-AR" sz="1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5% por partes </a:t>
            </a:r>
            <a:r>
              <a:rPr lang="es-AR" sz="1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iguales.</a:t>
            </a:r>
            <a:endParaRPr lang="es-AR" sz="14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es-AR" sz="1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AR" sz="1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El 20</a:t>
            </a:r>
            <a:r>
              <a:rPr lang="es-AR" sz="1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% de acuerdo a la población.</a:t>
            </a:r>
            <a:endParaRPr lang="es-AR" sz="14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es-AR" sz="1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AR" sz="1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El 40% </a:t>
            </a:r>
            <a:r>
              <a:rPr lang="es-AR" sz="1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de acuerdo a la participación de los recursos </a:t>
            </a:r>
            <a:r>
              <a:rPr lang="es-AR" sz="1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propios percibidos </a:t>
            </a:r>
            <a:r>
              <a:rPr lang="es-AR" sz="1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en el total municipal.</a:t>
            </a:r>
            <a:endParaRPr lang="es-AR" sz="14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es-AR" sz="1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AR" sz="1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El 20% </a:t>
            </a:r>
            <a:r>
              <a:rPr lang="es-AR" sz="1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en función de la participación en el total </a:t>
            </a:r>
            <a:r>
              <a:rPr lang="es-AR" sz="1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anual </a:t>
            </a:r>
            <a:r>
              <a:rPr lang="es-AR" sz="1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devengado por el Impuesto automotor.</a:t>
            </a:r>
            <a:endParaRPr lang="es-AR" sz="14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es-AR" sz="1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El 15</a:t>
            </a:r>
            <a:r>
              <a:rPr lang="es-AR" sz="1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% sobre la base de lo que a cada ejido municipal le corresponda en el devengado anual de valuación fiscal </a:t>
            </a:r>
            <a:r>
              <a:rPr lang="es-AR" sz="1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del Impuesto Inmobiliario.</a:t>
            </a:r>
            <a:endParaRPr lang="es-AR" sz="14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5267089"/>
              </p:ext>
            </p:extLst>
          </p:nvPr>
        </p:nvGraphicFramePr>
        <p:xfrm>
          <a:off x="395536" y="1412776"/>
          <a:ext cx="8280920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323850" y="476250"/>
            <a:ext cx="80645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Destino y distribución de Fondos</a:t>
            </a:r>
          </a:p>
          <a:p>
            <a:pPr>
              <a:defRPr/>
            </a:pPr>
            <a:endParaRPr lang="es-AR" sz="27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23850" y="1052513"/>
            <a:ext cx="8064500" cy="3381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q"/>
              <a:defRPr/>
            </a:pPr>
            <a:r>
              <a:rPr lang="es-AR" sz="1600" b="1" dirty="0">
                <a:latin typeface="Arial" pitchFamily="34" charset="0"/>
                <a:cs typeface="Arial" pitchFamily="34" charset="0"/>
              </a:rPr>
              <a:t>Fondo </a:t>
            </a:r>
            <a:r>
              <a:rPr lang="es-AR" sz="1600" b="1" dirty="0" smtClean="0">
                <a:latin typeface="Arial" pitchFamily="34" charset="0"/>
                <a:cs typeface="Arial" pitchFamily="34" charset="0"/>
              </a:rPr>
              <a:t>Complementario Coparticipable</a:t>
            </a:r>
            <a:endParaRPr lang="es-AR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10 Rectángulo"/>
          <p:cNvSpPr/>
          <p:nvPr/>
        </p:nvSpPr>
        <p:spPr>
          <a:xfrm>
            <a:off x="720000" y="4590234"/>
            <a:ext cx="7704000" cy="1296155"/>
          </a:xfrm>
          <a:prstGeom prst="rect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es-AR" sz="14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Se distribuye de la siguiente manera: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es-AR" sz="1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50% de acuerdo a los coeficientes de distribución secundaria de la Coparticipación.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es-A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sz="1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50% en </a:t>
            </a:r>
            <a:r>
              <a:rPr lang="es-AR" sz="1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proporción inversa </a:t>
            </a:r>
            <a:r>
              <a:rPr lang="es-AR" sz="1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a la población</a:t>
            </a:r>
            <a:endParaRPr lang="es-AR" sz="14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5267089"/>
              </p:ext>
            </p:extLst>
          </p:nvPr>
        </p:nvGraphicFramePr>
        <p:xfrm>
          <a:off x="395536" y="1412776"/>
          <a:ext cx="8280920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323850" y="476250"/>
            <a:ext cx="80645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Destino y distribución de Fondos</a:t>
            </a:r>
          </a:p>
          <a:p>
            <a:pPr>
              <a:defRPr/>
            </a:pPr>
            <a:endParaRPr lang="es-AR" sz="27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10 Rectángulo"/>
          <p:cNvSpPr/>
          <p:nvPr/>
        </p:nvSpPr>
        <p:spPr>
          <a:xfrm>
            <a:off x="720000" y="4578186"/>
            <a:ext cx="7704000" cy="1296155"/>
          </a:xfrm>
          <a:prstGeom prst="rect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_tradnl" sz="1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El </a:t>
            </a:r>
            <a:r>
              <a:rPr lang="es-AR" sz="14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Fondo de Desarrollo Comunal </a:t>
            </a:r>
            <a:r>
              <a:rPr lang="es-AR" sz="1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tiene por objeto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financiar inversiones en trabajos públicos, equipamiento general y proyectos particulares de interés comuna. La distribución del mismo será definido por el Poder Ejecutivo Provincial.</a:t>
            </a:r>
            <a:endParaRPr lang="es-AR" sz="14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23850" y="1052513"/>
            <a:ext cx="8064500" cy="3381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q"/>
              <a:defRPr/>
            </a:pPr>
            <a:r>
              <a:rPr lang="es-AR" sz="1600" b="1" dirty="0">
                <a:latin typeface="Arial" pitchFamily="34" charset="0"/>
                <a:cs typeface="Arial" pitchFamily="34" charset="0"/>
              </a:rPr>
              <a:t>Fondo </a:t>
            </a:r>
            <a:r>
              <a:rPr lang="es-AR" sz="1600" b="1" dirty="0" smtClean="0">
                <a:latin typeface="Arial" pitchFamily="34" charset="0"/>
                <a:cs typeface="Arial" pitchFamily="34" charset="0"/>
              </a:rPr>
              <a:t>de Desarrollo Comunal</a:t>
            </a:r>
            <a:endParaRPr lang="es-AR" sz="1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5267089"/>
              </p:ext>
            </p:extLst>
          </p:nvPr>
        </p:nvGraphicFramePr>
        <p:xfrm>
          <a:off x="395536" y="1412776"/>
          <a:ext cx="8280920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323850" y="476250"/>
            <a:ext cx="80645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Destino y distribución de Fondos</a:t>
            </a:r>
          </a:p>
          <a:p>
            <a:pPr>
              <a:defRPr/>
            </a:pPr>
            <a:endParaRPr lang="es-AR" sz="27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10 Rectángulo"/>
          <p:cNvSpPr/>
          <p:nvPr/>
        </p:nvSpPr>
        <p:spPr>
          <a:xfrm>
            <a:off x="720000" y="4575244"/>
            <a:ext cx="7704000" cy="1296155"/>
          </a:xfrm>
          <a:prstGeom prst="rect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sz="1400" dirty="0" smtClean="0">
                <a:latin typeface="Arial" pitchFamily="34" charset="0"/>
                <a:cs typeface="Arial" pitchFamily="34" charset="0"/>
              </a:rPr>
              <a:t>Tiene por objeto la realización de aportes para financiamiento de déficits y gastos de emergencia de las Municipalidades y Comisiones de Fomento.</a:t>
            </a:r>
            <a:endParaRPr lang="es-AR" sz="14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23850" y="1052513"/>
            <a:ext cx="8064500" cy="3381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q"/>
              <a:defRPr/>
            </a:pPr>
            <a:r>
              <a:rPr lang="es-AR" sz="1600" b="1" dirty="0" smtClean="0">
                <a:latin typeface="Arial" pitchFamily="34" charset="0"/>
                <a:cs typeface="Arial" pitchFamily="34" charset="0"/>
              </a:rPr>
              <a:t>Fondo de Aportes del Tesoro Provincial a Municipios</a:t>
            </a:r>
            <a:endParaRPr lang="es-AR" sz="1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3336</TotalTime>
  <Words>559</Words>
  <Application>Microsoft Office PowerPoint</Application>
  <PresentationFormat>Presentación en pantalla (4:3)</PresentationFormat>
  <Paragraphs>90</Paragraphs>
  <Slides>12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MECON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miselli</dc:creator>
  <cp:lastModifiedBy>miselli</cp:lastModifiedBy>
  <cp:revision>287</cp:revision>
  <dcterms:created xsi:type="dcterms:W3CDTF">2012-03-05T18:35:26Z</dcterms:created>
  <dcterms:modified xsi:type="dcterms:W3CDTF">2019-02-13T18:46:00Z</dcterms:modified>
</cp:coreProperties>
</file>