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95" r:id="rId3"/>
    <p:sldId id="288" r:id="rId4"/>
    <p:sldId id="265" r:id="rId5"/>
    <p:sldId id="258" r:id="rId6"/>
    <p:sldId id="296" r:id="rId7"/>
    <p:sldId id="290" r:id="rId8"/>
    <p:sldId id="291" r:id="rId9"/>
    <p:sldId id="292" r:id="rId10"/>
    <p:sldId id="293" r:id="rId11"/>
    <p:sldId id="279" r:id="rId12"/>
    <p:sldId id="297" r:id="rId13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3C5B"/>
    <a:srgbClr val="4178B5"/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127826637881102E-2"/>
          <c:w val="1"/>
          <c:h val="0.6073167170614675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627-41C3-BBB3-A1536726F6F6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8627-41C3-BBB3-A1536726F6F6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8627-41C3-BBB3-A1536726F6F6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8627-41C3-BBB3-A1536726F6F6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8627-41C3-BBB3-A1536726F6F6}"/>
              </c:ext>
            </c:extLst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8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627-41C3-BBB3-A1536726F6F6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569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8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27-41C3-BBB3-A1536726F6F6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8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27-41C3-BBB3-A1536726F6F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8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Hoja1!$A$2:$A$6</c:f>
              <c:strCache>
                <c:ptCount val="5"/>
                <c:pt idx="0">
                  <c:v>Municipios</c:v>
                </c:pt>
                <c:pt idx="1">
                  <c:v>Comunas</c:v>
                </c:pt>
                <c:pt idx="2">
                  <c:v>Fondo de Emergencia y desequilibrios financieros temporarios</c:v>
                </c:pt>
                <c:pt idx="3">
                  <c:v>Fondo Anticrisis y Saneamiento Municipal (FASAMU)</c:v>
                </c:pt>
                <c:pt idx="4">
                  <c:v>Fondo de Financiamiento de la Descentralización del Estado (FOFINDES)</c:v>
                </c:pt>
              </c:strCache>
            </c:strRef>
          </c:cat>
          <c:val>
            <c:numRef>
              <c:f>Hoja1!$B$2:$B$6</c:f>
              <c:numCache>
                <c:formatCode>0.0%</c:formatCode>
                <c:ptCount val="5"/>
                <c:pt idx="0">
                  <c:v>0.80500000000000005</c:v>
                </c:pt>
                <c:pt idx="1">
                  <c:v>0.03</c:v>
                </c:pt>
                <c:pt idx="2">
                  <c:v>1.4999999999999999E-2</c:v>
                </c:pt>
                <c:pt idx="3">
                  <c:v>0.03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27-41C3-BBB3-A1536726F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82">
          <a:noFill/>
        </a:ln>
      </c:spPr>
    </c:plotArea>
    <c:legend>
      <c:legendPos val="r"/>
      <c:layout>
        <c:manualLayout>
          <c:xMode val="edge"/>
          <c:yMode val="edge"/>
          <c:x val="2.4065438422138982E-3"/>
          <c:y val="0.63759662395141781"/>
          <c:w val="0.88928980964758042"/>
          <c:h val="0.35658947043384281"/>
        </c:manualLayout>
      </c:layout>
      <c:overlay val="0"/>
      <c:txPr>
        <a:bodyPr/>
        <a:lstStyle/>
        <a:p>
          <a:pPr>
            <a:defRPr sz="1588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zero"/>
    <c:showDLblsOverMax val="0"/>
  </c:chart>
  <c:txPr>
    <a:bodyPr/>
    <a:lstStyle/>
    <a:p>
      <a:pPr>
        <a:defRPr sz="1784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127826637881102E-2"/>
          <c:w val="1"/>
          <c:h val="0.6073167170614675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97D6-4BE6-ADEF-8513F94E0A1D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7D6-4BE6-ADEF-8513F94E0A1D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97D6-4BE6-ADEF-8513F94E0A1D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7D6-4BE6-ADEF-8513F94E0A1D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97D6-4BE6-ADEF-8513F94E0A1D}"/>
              </c:ext>
            </c:extLst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D6-4BE6-ADEF-8513F94E0A1D}"/>
                </c:ext>
              </c:extLst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7D6-4BE6-ADEF-8513F94E0A1D}"/>
                </c:ext>
              </c:extLst>
            </c:dLbl>
            <c:dLbl>
              <c:idx val="2"/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97D6-4BE6-ADEF-8513F94E0A1D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34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D6-4BE6-ADEF-8513F94E0A1D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7D6-4BE6-ADEF-8513F94E0A1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9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Municipios</c:v>
                </c:pt>
                <c:pt idx="1">
                  <c:v>Comunas</c:v>
                </c:pt>
                <c:pt idx="2">
                  <c:v>Fondo de Emergencia y desequilibrios financieros temporarios</c:v>
                </c:pt>
                <c:pt idx="3">
                  <c:v>Fondo Anticrisis y Saneamiento Municipal (FASAMU)</c:v>
                </c:pt>
                <c:pt idx="4">
                  <c:v>Fondo de Financiamiento de la Descentralización del Estado (FOFINDES)</c:v>
                </c:pt>
              </c:strCache>
            </c:strRef>
          </c:cat>
          <c:val>
            <c:numRef>
              <c:f>Hoja1!$B$2:$B$6</c:f>
              <c:numCache>
                <c:formatCode>0.0%</c:formatCode>
                <c:ptCount val="5"/>
                <c:pt idx="0">
                  <c:v>0.80500000000000005</c:v>
                </c:pt>
                <c:pt idx="1">
                  <c:v>0.03</c:v>
                </c:pt>
                <c:pt idx="2">
                  <c:v>1.4999999999999999E-2</c:v>
                </c:pt>
                <c:pt idx="3">
                  <c:v>0.03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D6-4BE6-ADEF-8513F94E0A1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0">
          <a:noFill/>
        </a:ln>
      </c:spPr>
    </c:plotArea>
    <c:plotVisOnly val="1"/>
    <c:dispBlanksAs val="zero"/>
    <c:showDLblsOverMax val="0"/>
  </c:chart>
  <c:txPr>
    <a:bodyPr/>
    <a:lstStyle/>
    <a:p>
      <a:pPr>
        <a:defRPr sz="1792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127826637881102E-2"/>
          <c:w val="1"/>
          <c:h val="0.6073167170614675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4A21-434E-81E3-D4C514A196D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4A21-434E-81E3-D4C514A196DB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4A21-434E-81E3-D4C514A196DB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A21-434E-81E3-D4C514A196DB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4A21-434E-81E3-D4C514A196DB}"/>
              </c:ext>
            </c:extLst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A21-434E-81E3-D4C514A196DB}"/>
                </c:ext>
              </c:extLst>
            </c:dLbl>
            <c:dLbl>
              <c:idx val="2"/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4A21-434E-81E3-D4C514A196DB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34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A21-434E-81E3-D4C514A196DB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399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A21-434E-81E3-D4C514A196D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9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Hoja1!$A$2:$A$6</c:f>
              <c:strCache>
                <c:ptCount val="5"/>
                <c:pt idx="0">
                  <c:v>Municipios</c:v>
                </c:pt>
                <c:pt idx="1">
                  <c:v>Comunas</c:v>
                </c:pt>
                <c:pt idx="2">
                  <c:v>Fondo de Emergencia y desequilibrios financieros temporarios</c:v>
                </c:pt>
                <c:pt idx="3">
                  <c:v>Fondo Anticrisis y Saneamiento Municipal (FASAMU)</c:v>
                </c:pt>
                <c:pt idx="4">
                  <c:v>Fondo de Financiamiento de la Descentralización del Estado (FOFINDES)</c:v>
                </c:pt>
              </c:strCache>
            </c:strRef>
          </c:cat>
          <c:val>
            <c:numRef>
              <c:f>Hoja1!$B$2:$B$6</c:f>
              <c:numCache>
                <c:formatCode>0.0%</c:formatCode>
                <c:ptCount val="5"/>
                <c:pt idx="0">
                  <c:v>0.80500000000000005</c:v>
                </c:pt>
                <c:pt idx="1">
                  <c:v>0.03</c:v>
                </c:pt>
                <c:pt idx="2">
                  <c:v>1.4999999999999999E-2</c:v>
                </c:pt>
                <c:pt idx="3">
                  <c:v>0.03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A21-434E-81E3-D4C514A196D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0">
          <a:noFill/>
        </a:ln>
      </c:spPr>
    </c:plotArea>
    <c:plotVisOnly val="1"/>
    <c:dispBlanksAs val="zero"/>
    <c:showDLblsOverMax val="0"/>
  </c:chart>
  <c:txPr>
    <a:bodyPr/>
    <a:lstStyle/>
    <a:p>
      <a:pPr>
        <a:defRPr sz="1792"/>
      </a:pPr>
      <a:endParaRPr lang="es-AR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98EFC45A-3AE3-B6EE-59EE-38D0C8C003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D0D5C791-9B59-0E7E-6F5D-0BB7EFB64F6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B4FD91-F187-403D-A590-05974CBB11E8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0265C506-CA72-6B8A-2C14-35B55D5BF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D41C22B0-3797-C266-B730-6C54F5FE7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FE0FE6B2-2B6D-F045-EF7D-DE36C29520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7633784C-47E9-19DD-6F05-D3AB06C48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DCFAFD-37DD-4B96-A3FE-61B28C293123}" type="slidenum">
              <a:rPr lang="es-AR" altLang="es-AR"/>
              <a:pPr/>
              <a:t>‹Nº›</a:t>
            </a:fld>
            <a:endParaRPr lang="es-AR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>
            <a:extLst>
              <a:ext uri="{FF2B5EF4-FFF2-40B4-BE49-F238E27FC236}">
                <a16:creationId xmlns:a16="http://schemas.microsoft.com/office/drawing/2014/main" id="{C2DEF73E-1714-909E-A7F6-0FE87BA3F4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2 Marcador de notas">
            <a:extLst>
              <a:ext uri="{FF2B5EF4-FFF2-40B4-BE49-F238E27FC236}">
                <a16:creationId xmlns:a16="http://schemas.microsoft.com/office/drawing/2014/main" id="{060CD139-06E3-90D9-AB62-464C08DEAC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16388" name="3 Marcador de número de diapositiva">
            <a:extLst>
              <a:ext uri="{FF2B5EF4-FFF2-40B4-BE49-F238E27FC236}">
                <a16:creationId xmlns:a16="http://schemas.microsoft.com/office/drawing/2014/main" id="{F51D769C-6497-D3D4-B972-27DA857FF4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59277B-8B4A-48AC-A731-5AEC9384D92B}" type="slidenum">
              <a:rPr lang="es-AR" altLang="es-A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s-AR" altLang="es-A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>
            <a:extLst>
              <a:ext uri="{FF2B5EF4-FFF2-40B4-BE49-F238E27FC236}">
                <a16:creationId xmlns:a16="http://schemas.microsoft.com/office/drawing/2014/main" id="{E9C7B8FB-C4C3-A24D-5EE3-FE2C109461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Marcador de notas">
            <a:extLst>
              <a:ext uri="{FF2B5EF4-FFF2-40B4-BE49-F238E27FC236}">
                <a16:creationId xmlns:a16="http://schemas.microsoft.com/office/drawing/2014/main" id="{0DAEBD89-4B5F-C466-48F4-74D7977C62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17412" name="3 Marcador de número de diapositiva">
            <a:extLst>
              <a:ext uri="{FF2B5EF4-FFF2-40B4-BE49-F238E27FC236}">
                <a16:creationId xmlns:a16="http://schemas.microsoft.com/office/drawing/2014/main" id="{D7DC3728-2AB8-C324-DF63-DBD53F053E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188CBA9-4174-435E-B388-56F8E66F704C}" type="slidenum">
              <a:rPr lang="es-AR" altLang="es-A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s-AR" altLang="es-A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>
            <a:extLst>
              <a:ext uri="{FF2B5EF4-FFF2-40B4-BE49-F238E27FC236}">
                <a16:creationId xmlns:a16="http://schemas.microsoft.com/office/drawing/2014/main" id="{C57B0AD9-BA74-B14D-1705-C0A2F74F03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2 Marcador de notas">
            <a:extLst>
              <a:ext uri="{FF2B5EF4-FFF2-40B4-BE49-F238E27FC236}">
                <a16:creationId xmlns:a16="http://schemas.microsoft.com/office/drawing/2014/main" id="{3DF38846-5235-57CE-61ED-DE20C23867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18436" name="3 Marcador de número de diapositiva">
            <a:extLst>
              <a:ext uri="{FF2B5EF4-FFF2-40B4-BE49-F238E27FC236}">
                <a16:creationId xmlns:a16="http://schemas.microsoft.com/office/drawing/2014/main" id="{3CC1505B-9853-0005-031E-699F951299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18AAD5-CBF6-46FD-A4A4-EF25934BDD64}" type="slidenum">
              <a:rPr lang="es-AR" altLang="es-A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s-AR" altLang="es-A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>
            <a:extLst>
              <a:ext uri="{FF2B5EF4-FFF2-40B4-BE49-F238E27FC236}">
                <a16:creationId xmlns:a16="http://schemas.microsoft.com/office/drawing/2014/main" id="{FC40987C-3774-071B-774C-CBF3B30BF5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Marcador de notas">
            <a:extLst>
              <a:ext uri="{FF2B5EF4-FFF2-40B4-BE49-F238E27FC236}">
                <a16:creationId xmlns:a16="http://schemas.microsoft.com/office/drawing/2014/main" id="{DE9EF3EF-3FBC-DB4B-AE4F-285A9DF697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19460" name="3 Marcador de número de diapositiva">
            <a:extLst>
              <a:ext uri="{FF2B5EF4-FFF2-40B4-BE49-F238E27FC236}">
                <a16:creationId xmlns:a16="http://schemas.microsoft.com/office/drawing/2014/main" id="{C88E8CED-9940-DE65-E31C-5549A8485F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0A7639-4CE9-482D-A2DA-551E19B2E628}" type="slidenum">
              <a:rPr lang="es-AR" altLang="es-A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s-AR" altLang="es-A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>
            <a:extLst>
              <a:ext uri="{FF2B5EF4-FFF2-40B4-BE49-F238E27FC236}">
                <a16:creationId xmlns:a16="http://schemas.microsoft.com/office/drawing/2014/main" id="{DBBCEA88-4D3E-8D5C-A625-D2D67CC87A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2 Marcador de notas">
            <a:extLst>
              <a:ext uri="{FF2B5EF4-FFF2-40B4-BE49-F238E27FC236}">
                <a16:creationId xmlns:a16="http://schemas.microsoft.com/office/drawing/2014/main" id="{AB9B0552-438B-9A99-6AE8-CC3825604D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20484" name="3 Marcador de número de diapositiva">
            <a:extLst>
              <a:ext uri="{FF2B5EF4-FFF2-40B4-BE49-F238E27FC236}">
                <a16:creationId xmlns:a16="http://schemas.microsoft.com/office/drawing/2014/main" id="{C6E44F88-CAA0-C2B4-1FD0-587B73F5F8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D4D79C-5A62-4BC6-9887-574A756B451D}" type="slidenum">
              <a:rPr lang="es-AR" altLang="es-A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s-AR" altLang="es-A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D387117-8B3F-6A45-113C-22E723C23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E0F68-B65C-4A85-BD91-D827669F2FAF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BD938DF-22E2-EEFA-11D9-B79BB07E0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5D0F49B-D055-CCFE-1546-E3DCBAEB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A21DE-3657-469D-933F-80F87B405C52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8534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B134961F-538A-E6FB-4A5F-D4DA3F33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5351B-9E1F-4D4A-8774-A6BAD246CA96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0A8280B-DB14-26D2-71C9-CF4E5DECA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99234A3-2D2F-8F42-3154-9AF5B3211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695BC-BA63-4A8A-8EF5-683E4651E5BD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41587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8981725-6673-D777-B0A7-8A9424304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38032-403D-4809-AFDF-4E67E4280B83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116712C-3457-7F87-0CB8-59B94BE55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DF70873-FF6C-E5D5-791D-A11735C4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6269A-E001-4DA6-B123-18F5603E08E6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66821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>
            <a:extLst>
              <a:ext uri="{FF2B5EF4-FFF2-40B4-BE49-F238E27FC236}">
                <a16:creationId xmlns:a16="http://schemas.microsoft.com/office/drawing/2014/main" id="{5E20CE80-A00A-43C5-EF2C-5898EA59D6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5EA3471-5B13-E99A-BF38-0E43045D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BDB57-7B70-4ACA-B49A-F65C7C4B15A8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F70968F5-51E6-C2A6-E4D5-1222768C4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2B463C3-2D1E-10F2-41CC-1B82EC33D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03916-CC53-48B2-BB08-C0DB70A87567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248879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E606178-EAF8-4C44-6836-2AB3187F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B3BC2-662F-4EC5-A367-9C09487FD8B9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AA384AB-9B4E-7BF0-B1E7-297A8687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16C05CF-1D81-457C-A1C8-2482856A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71967-B74F-4A4D-8519-323E1EE2142F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419854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2E01BE5B-4B28-4862-8B23-9ADEAABD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91AAA-6A90-48CD-ABEC-3CFBB951D2A8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0DE09D8C-7ABC-A123-27B5-57413CBE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F2199C0D-90B5-10B6-57C0-496DE356A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4C359-5352-4751-8847-DE7E4BC4CBF2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6829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CF50B664-31FA-BB71-3B18-FDF2E37A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C9A38-B679-48A0-97E5-8AE47B533951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F22BAB44-04BD-6399-FF60-CE95BC9B4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38578887-70E3-FA68-6A21-AF9321447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55288-6BF3-4021-8B04-9C70A0F94DCF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298901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903E4598-ED7D-1AA6-BE8A-1B50E1661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A94AB-5580-4839-8592-2CDAC366EC50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96360C0C-E208-9EE5-407F-C8A01A630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1DE14DDA-1050-6ED3-0A32-7A0E24A3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4D1C3-7508-4A79-995D-C0B2C13AE25D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87839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4158B924-369A-50EF-F33E-F38382D8B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6435-8A1B-43ED-8859-9C6302617B14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7559DD00-4117-400F-B7A5-38BADF89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13CECF54-09A3-C282-73BB-7796F16E6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D698E-52E6-46F0-A6AE-FB7CC10D466E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227342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AEA9C64-62FB-AE73-C03A-3FAD0B679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326CC-40DD-4E97-803D-0B929A96612B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AD9713C8-F93A-FE60-7686-3D8F4F5E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0FA4928-CE65-A6CD-D507-BA4079E3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1805A-4E8E-4D85-B88E-6794D42CF6CD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46146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ED6B6085-C6BC-62A2-3137-420969272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02A7D-08B1-44E3-977C-A7A559882BED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1FE303D0-032E-94AF-FD52-7ECC1F61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DA18F2ED-6D8B-CDC0-6F27-2767D276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FE3E4-203B-4809-934A-76B6120727B3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5550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0A356602-7CF1-2AEB-C83A-1D1B43FC27B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título del patrón</a:t>
            </a:r>
            <a:endParaRPr lang="es-AR" altLang="es-AR"/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3AC99BBD-F5C1-5BEA-DFB9-3A0F2CF77D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  <a:endParaRPr lang="es-AR" altLang="es-AR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88415D6-ECB2-DEF5-7B9B-BC5AEE191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712B14-3EA2-43EB-AC28-1A13C295382E}" type="datetimeFigureOut">
              <a:rPr lang="es-AR"/>
              <a:pPr>
                <a:defRPr/>
              </a:pPr>
              <a:t>20/2/2024</a:t>
            </a:fld>
            <a:endParaRPr lang="es-AR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533C93D-CC8E-0895-2901-1AA018FA8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BC0DCC7-E784-D8E8-6B5A-77CD500F9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BC11716-A3CC-478B-B902-28855D8ADD85}" type="slidenum">
              <a:rPr lang="es-AR" altLang="es-AR"/>
              <a:pPr/>
              <a:t>‹Nº›</a:t>
            </a:fld>
            <a:endParaRPr lang="es-AR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1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>
            <a:extLst>
              <a:ext uri="{FF2B5EF4-FFF2-40B4-BE49-F238E27FC236}">
                <a16:creationId xmlns:a16="http://schemas.microsoft.com/office/drawing/2014/main" id="{30669966-8999-1F92-2D5E-51A75B2B420A}"/>
              </a:ext>
            </a:extLst>
          </p:cNvPr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>
            <a:extLst>
              <a:ext uri="{FF2B5EF4-FFF2-40B4-BE49-F238E27FC236}">
                <a16:creationId xmlns:a16="http://schemas.microsoft.com/office/drawing/2014/main" id="{BF946068-E007-CB04-C7E8-166194BF9A22}"/>
              </a:ext>
            </a:extLst>
          </p:cNvPr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ea typeface="+mj-ea"/>
              </a:rPr>
              <a:t>PROVINCIA DE CÓRDOBA</a:t>
            </a:r>
          </a:p>
        </p:txBody>
      </p:sp>
      <p:sp>
        <p:nvSpPr>
          <p:cNvPr id="3076" name="2 Subtítulo">
            <a:extLst>
              <a:ext uri="{FF2B5EF4-FFF2-40B4-BE49-F238E27FC236}">
                <a16:creationId xmlns:a16="http://schemas.microsoft.com/office/drawing/2014/main" id="{DD7DDB9C-6F56-3558-4B0A-1795B3445DA4}"/>
              </a:ext>
            </a:extLst>
          </p:cNvPr>
          <p:cNvSpPr txBox="1">
            <a:spLocks/>
          </p:cNvSpPr>
          <p:nvPr/>
        </p:nvSpPr>
        <p:spPr bwMode="auto">
          <a:xfrm>
            <a:off x="611188" y="3505200"/>
            <a:ext cx="8062912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s-AR" altLang="es-AR" sz="2200">
                <a:latin typeface="Arial" panose="020B0604020202020204" pitchFamily="34" charset="0"/>
              </a:rPr>
              <a:t>Coparticipación Provincial de recursos a los Gobiernos Locales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8D3E0972-895E-18BD-658D-2C1EB58B8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5488" y="5624513"/>
            <a:ext cx="3921125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ea typeface="Arial Unicode MS" pitchFamily="34" charset="-128"/>
              </a:rPr>
              <a:t>Dirección Nacional 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ea typeface="Arial Unicode MS" pitchFamily="34" charset="-128"/>
              </a:rPr>
              <a:t>Ministerio de 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ea typeface="Arial Unicode MS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7 Marcador de contenido">
            <a:extLst>
              <a:ext uri="{FF2B5EF4-FFF2-40B4-BE49-F238E27FC236}">
                <a16:creationId xmlns:a16="http://schemas.microsoft.com/office/drawing/2014/main" id="{A75863DC-0B07-B409-0B53-A507A0D765B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17513" y="1433513"/>
          <a:ext cx="8010525" cy="501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3" imgW="8016935" imgH="5011346" progId="Excel.Chart.8">
                  <p:embed/>
                </p:oleObj>
              </mc:Choice>
              <mc:Fallback>
                <p:oleObj r:id="rId3" imgW="8016935" imgH="5011346" progId="Excel.Chart.8">
                  <p:embed/>
                  <p:pic>
                    <p:nvPicPr>
                      <p:cNvPr id="0" name="7 Marcador de contenido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433513"/>
                        <a:ext cx="8010525" cy="501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3C020686-251B-CC9F-9210-B976A2509B1A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>
            <a:extLst>
              <a:ext uri="{FF2B5EF4-FFF2-40B4-BE49-F238E27FC236}">
                <a16:creationId xmlns:a16="http://schemas.microsoft.com/office/drawing/2014/main" id="{7C926E2D-F583-DF47-BD39-FF3478978D4F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Destino y distribución de los fondos</a:t>
            </a:r>
          </a:p>
        </p:txBody>
      </p:sp>
      <p:sp>
        <p:nvSpPr>
          <p:cNvPr id="12293" name="8 Rectángulo">
            <a:extLst>
              <a:ext uri="{FF2B5EF4-FFF2-40B4-BE49-F238E27FC236}">
                <a16:creationId xmlns:a16="http://schemas.microsoft.com/office/drawing/2014/main" id="{EB221CD4-5FFE-C017-23B8-E99B4D3BA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062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s-AR" altLang="es-AR" sz="1600" b="1">
                <a:latin typeface="Arial" panose="020B0604020202020204" pitchFamily="34" charset="0"/>
              </a:rPr>
              <a:t>Fondo de Financiamiento de la Descentralización del Estado (FO.FIN.DES.)</a:t>
            </a:r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id="{4777D09E-17F2-6D1B-59C2-79D9BB0E18F0}"/>
              </a:ext>
            </a:extLst>
          </p:cNvPr>
          <p:cNvSpPr/>
          <p:nvPr/>
        </p:nvSpPr>
        <p:spPr>
          <a:xfrm>
            <a:off x="1043271" y="4581128"/>
            <a:ext cx="7057457" cy="1643905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0" hangingPunct="0">
              <a:spcBef>
                <a:spcPct val="20000"/>
              </a:spcBef>
              <a:defRPr/>
            </a:pP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FO.FIN.DES.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está destinado a atender las erogaciones que resulten de las transferencias de obras, servicios y funciones del Estado Provincial a los Municipios, Comunas o Comisiones Vecinales. Si al finalizar el ejercicio quedan excedentes de este fondo, se asignan en función de los índices de la coparticipación.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BE043DC4-E1F4-272C-E3E7-A2A3A9A2C2D9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A264BB0E-8340-11C2-0C66-A73C78FC5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341438"/>
            <a:ext cx="8208963" cy="1943100"/>
          </a:xfrm>
        </p:spPr>
        <p:txBody>
          <a:bodyPr/>
          <a:lstStyle/>
          <a:p>
            <a:pPr algn="just">
              <a:buFont typeface="Wingdings" pitchFamily="2" charset="2"/>
              <a:buChar char="q"/>
              <a:defRPr/>
            </a:pPr>
            <a:r>
              <a:rPr lang="es-ES_tradnl" sz="1600" b="1" dirty="0">
                <a:latin typeface="Arial" pitchFamily="34" charset="0"/>
                <a:cs typeface="Arial" pitchFamily="34" charset="0"/>
              </a:rPr>
              <a:t>Coparticipación a los Gobiernos Locales y Distribución Secundaria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7.850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8.663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8.664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9.183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10.347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Decreto 2640/2000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Decreto N° 1344/16 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 typeface="Arial" charset="0"/>
              <a:buNone/>
              <a:defRPr/>
            </a:pP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tángulo">
            <a:extLst>
              <a:ext uri="{FF2B5EF4-FFF2-40B4-BE49-F238E27FC236}">
                <a16:creationId xmlns:a16="http://schemas.microsoft.com/office/drawing/2014/main" id="{F9CC5A71-88DA-A592-300F-A3AA0A84DC7D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Referencias legales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E3581D00-F877-1882-9C4B-662DDB2A8BDF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>
            <a:extLst>
              <a:ext uri="{FF2B5EF4-FFF2-40B4-BE49-F238E27FC236}">
                <a16:creationId xmlns:a16="http://schemas.microsoft.com/office/drawing/2014/main" id="{4EC8DDB1-6959-2BC4-3200-E57FF3331C57}"/>
              </a:ext>
            </a:extLst>
          </p:cNvPr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</a:rPr>
              <a:t>Glosario</a:t>
            </a:r>
          </a:p>
        </p:txBody>
      </p:sp>
      <p:sp>
        <p:nvSpPr>
          <p:cNvPr id="10" name="2 Marcador de contenido">
            <a:extLst>
              <a:ext uri="{FF2B5EF4-FFF2-40B4-BE49-F238E27FC236}">
                <a16:creationId xmlns:a16="http://schemas.microsoft.com/office/drawing/2014/main" id="{4A6D81BD-CE08-24C8-794F-E3C39900C27B}"/>
              </a:ext>
            </a:extLst>
          </p:cNvPr>
          <p:cNvSpPr txBox="1">
            <a:spLocks/>
          </p:cNvSpPr>
          <p:nvPr/>
        </p:nvSpPr>
        <p:spPr bwMode="auto">
          <a:xfrm>
            <a:off x="339725" y="1130300"/>
            <a:ext cx="82089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s-A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s-A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CuadroTexto">
            <a:extLst>
              <a:ext uri="{FF2B5EF4-FFF2-40B4-BE49-F238E27FC236}">
                <a16:creationId xmlns:a16="http://schemas.microsoft.com/office/drawing/2014/main" id="{B3DD9CDD-9311-73AB-D471-270EEE5E5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1341438"/>
            <a:ext cx="79216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s-AR" altLang="es-AR" sz="1600" b="1">
                <a:latin typeface="Arial" panose="020B0604020202020204" pitchFamily="34" charset="0"/>
              </a:rPr>
              <a:t> Masa Coparticipable: </a:t>
            </a:r>
            <a:r>
              <a:rPr lang="es-ES" altLang="es-AR" sz="1400">
                <a:latin typeface="Arial" panose="020B0604020202020204" pitchFamily="34" charset="0"/>
              </a:rPr>
              <a:t>Son aquellos recursos sujetos a distribución entre la Provincia y los Gobiernos Locales.</a:t>
            </a:r>
            <a:endParaRPr lang="es-AR" altLang="es-AR" sz="1600">
              <a:latin typeface="Arial" panose="020B0604020202020204" pitchFamily="34" charset="0"/>
            </a:endParaRP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61D42ADA-F52A-4CD5-4C69-96CD0DC30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2055813"/>
            <a:ext cx="7921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s-AR" altLang="es-AR" sz="1600" b="1">
                <a:latin typeface="Arial" panose="020B0604020202020204" pitchFamily="34" charset="0"/>
              </a:rPr>
              <a:t> Distribución Primaria: </a:t>
            </a:r>
            <a:r>
              <a:rPr lang="es-AR" altLang="es-AR" sz="1400">
                <a:latin typeface="Arial" panose="020B0604020202020204" pitchFamily="34" charset="0"/>
              </a:rPr>
              <a:t>Indica la asignación de la Masa Coparticipable entre la Provincia y los Gobiernos Locales</a:t>
            </a:r>
            <a:r>
              <a:rPr lang="es-AR" altLang="es-AR" sz="1600"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8" name="7 CuadroTexto">
            <a:extLst>
              <a:ext uri="{FF2B5EF4-FFF2-40B4-BE49-F238E27FC236}">
                <a16:creationId xmlns:a16="http://schemas.microsoft.com/office/drawing/2014/main" id="{885C05D5-D2F4-CC78-A9A0-3204F415B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" y="2803525"/>
            <a:ext cx="79216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s-AR" altLang="es-AR" sz="1600" b="1">
                <a:latin typeface="Arial" panose="020B0604020202020204" pitchFamily="34" charset="0"/>
              </a:rPr>
              <a:t> Distribución Secundaria:</a:t>
            </a:r>
            <a:r>
              <a:rPr lang="es-AR" altLang="es-AR" sz="1400">
                <a:latin typeface="Arial" panose="020B0604020202020204" pitchFamily="34" charset="0"/>
              </a:rPr>
              <a:t> Determina la distribución de la Coparticipación Provincial entre los Gobiernos Locales.</a:t>
            </a:r>
            <a:endParaRPr lang="es-AR" altLang="es-AR" sz="16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2F116D55-03E4-466C-643E-E6338EAF4C50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>
            <a:extLst>
              <a:ext uri="{FF2B5EF4-FFF2-40B4-BE49-F238E27FC236}">
                <a16:creationId xmlns:a16="http://schemas.microsoft.com/office/drawing/2014/main" id="{D83C6F74-7676-4480-3636-ECF84DA84FB5}"/>
              </a:ext>
            </a:extLst>
          </p:cNvPr>
          <p:cNvSpPr/>
          <p:nvPr/>
        </p:nvSpPr>
        <p:spPr>
          <a:xfrm>
            <a:off x="350838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</a:rPr>
              <a:t>Esquema de Coparticipación Provincial</a:t>
            </a:r>
          </a:p>
        </p:txBody>
      </p:sp>
      <p:sp>
        <p:nvSpPr>
          <p:cNvPr id="20" name="19 Rectángulo redondeado">
            <a:extLst>
              <a:ext uri="{FF2B5EF4-FFF2-40B4-BE49-F238E27FC236}">
                <a16:creationId xmlns:a16="http://schemas.microsoft.com/office/drawing/2014/main" id="{9A6B26F3-0CC2-BB70-6BD5-45CF8688B14F}"/>
              </a:ext>
            </a:extLst>
          </p:cNvPr>
          <p:cNvSpPr/>
          <p:nvPr/>
        </p:nvSpPr>
        <p:spPr>
          <a:xfrm>
            <a:off x="771525" y="4076700"/>
            <a:ext cx="7883525" cy="8286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9" name="18 Rectángulo redondeado">
            <a:extLst>
              <a:ext uri="{FF2B5EF4-FFF2-40B4-BE49-F238E27FC236}">
                <a16:creationId xmlns:a16="http://schemas.microsoft.com/office/drawing/2014/main" id="{FF5AAE99-D2D2-F979-903F-ED5BF85B843A}"/>
              </a:ext>
            </a:extLst>
          </p:cNvPr>
          <p:cNvSpPr/>
          <p:nvPr/>
        </p:nvSpPr>
        <p:spPr>
          <a:xfrm>
            <a:off x="771525" y="2605088"/>
            <a:ext cx="7883525" cy="93662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6" name="5 Rectángulo redondeado">
            <a:extLst>
              <a:ext uri="{FF2B5EF4-FFF2-40B4-BE49-F238E27FC236}">
                <a16:creationId xmlns:a16="http://schemas.microsoft.com/office/drawing/2014/main" id="{7FF2DA65-B5B6-A7DB-4317-5238B1FC87FD}"/>
              </a:ext>
            </a:extLst>
          </p:cNvPr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>
            <a:extLst>
              <a:ext uri="{FF2B5EF4-FFF2-40B4-BE49-F238E27FC236}">
                <a16:creationId xmlns:a16="http://schemas.microsoft.com/office/drawing/2014/main" id="{C15EB3AD-2CC8-232F-4BD8-36E3EB724916}"/>
              </a:ext>
            </a:extLst>
          </p:cNvPr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>
            <a:extLst>
              <a:ext uri="{FF2B5EF4-FFF2-40B4-BE49-F238E27FC236}">
                <a16:creationId xmlns:a16="http://schemas.microsoft.com/office/drawing/2014/main" id="{602E6780-9479-A2C6-3228-E2CAFF53C060}"/>
              </a:ext>
            </a:extLst>
          </p:cNvPr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Gobiernos Locales</a:t>
            </a:r>
          </a:p>
        </p:txBody>
      </p:sp>
      <p:cxnSp>
        <p:nvCxnSpPr>
          <p:cNvPr id="26" name="25 Conector angular">
            <a:extLst>
              <a:ext uri="{FF2B5EF4-FFF2-40B4-BE49-F238E27FC236}">
                <a16:creationId xmlns:a16="http://schemas.microsoft.com/office/drawing/2014/main" id="{D3536F4E-A554-48BC-4B13-28B2AE35EC5A}"/>
              </a:ext>
            </a:extLst>
          </p:cNvPr>
          <p:cNvCxnSpPr/>
          <p:nvPr/>
        </p:nvCxnSpPr>
        <p:spPr>
          <a:xfrm rot="5400000">
            <a:off x="2917031" y="1424782"/>
            <a:ext cx="792163" cy="180340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>
            <a:extLst>
              <a:ext uri="{FF2B5EF4-FFF2-40B4-BE49-F238E27FC236}">
                <a16:creationId xmlns:a16="http://schemas.microsoft.com/office/drawing/2014/main" id="{A098CCEA-9A4F-D0A2-E432-780953BBD780}"/>
              </a:ext>
            </a:extLst>
          </p:cNvPr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Gobiernos Locales</a:t>
            </a:r>
          </a:p>
        </p:txBody>
      </p:sp>
      <p:sp>
        <p:nvSpPr>
          <p:cNvPr id="28" name="27 Rectángulo redondeado">
            <a:extLst>
              <a:ext uri="{FF2B5EF4-FFF2-40B4-BE49-F238E27FC236}">
                <a16:creationId xmlns:a16="http://schemas.microsoft.com/office/drawing/2014/main" id="{710B6D29-2E48-6E68-A62C-C1B1ECD6BA81}"/>
              </a:ext>
            </a:extLst>
          </p:cNvPr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41" name="40 CuadroTexto">
            <a:extLst>
              <a:ext uri="{FF2B5EF4-FFF2-40B4-BE49-F238E27FC236}">
                <a16:creationId xmlns:a16="http://schemas.microsoft.com/office/drawing/2014/main" id="{A3F8A671-0357-61D1-A448-9791C7BEF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738" y="2838450"/>
            <a:ext cx="1260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AR" altLang="es-AR" sz="1200" b="1" i="1">
                <a:latin typeface="Arial" panose="020B0604020202020204" pitchFamily="34" charset="0"/>
              </a:rPr>
              <a:t>Distribución Primaria</a:t>
            </a:r>
          </a:p>
        </p:txBody>
      </p:sp>
      <p:sp>
        <p:nvSpPr>
          <p:cNvPr id="43" name="42 CuadroTexto">
            <a:extLst>
              <a:ext uri="{FF2B5EF4-FFF2-40B4-BE49-F238E27FC236}">
                <a16:creationId xmlns:a16="http://schemas.microsoft.com/office/drawing/2014/main" id="{EE399339-18F2-D184-B008-49DDD842E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738" y="4254500"/>
            <a:ext cx="1260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AR" altLang="es-AR" sz="1200" b="1" i="1">
                <a:latin typeface="Arial" panose="020B0604020202020204" pitchFamily="34" charset="0"/>
              </a:rPr>
              <a:t>Distribución Secundaria</a:t>
            </a:r>
          </a:p>
        </p:txBody>
      </p:sp>
      <p:cxnSp>
        <p:nvCxnSpPr>
          <p:cNvPr id="46" name="45 Forma">
            <a:extLst>
              <a:ext uri="{FF2B5EF4-FFF2-40B4-BE49-F238E27FC236}">
                <a16:creationId xmlns:a16="http://schemas.microsoft.com/office/drawing/2014/main" id="{44060B43-2DCA-A6A9-6772-59EB57A5902A}"/>
              </a:ext>
            </a:extLst>
          </p:cNvPr>
          <p:cNvCxnSpPr/>
          <p:nvPr/>
        </p:nvCxnSpPr>
        <p:spPr>
          <a:xfrm rot="10800000" flipV="1">
            <a:off x="1028700" y="3089275"/>
            <a:ext cx="447675" cy="139700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>
            <a:extLst>
              <a:ext uri="{FF2B5EF4-FFF2-40B4-BE49-F238E27FC236}">
                <a16:creationId xmlns:a16="http://schemas.microsoft.com/office/drawing/2014/main" id="{22915DA6-EE1B-955F-6F94-E59429762685}"/>
              </a:ext>
            </a:extLst>
          </p:cNvPr>
          <p:cNvCxnSpPr/>
          <p:nvPr/>
        </p:nvCxnSpPr>
        <p:spPr>
          <a:xfrm rot="10800000" flipV="1">
            <a:off x="1028700" y="3089275"/>
            <a:ext cx="447675" cy="2632075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>
            <a:extLst>
              <a:ext uri="{FF2B5EF4-FFF2-40B4-BE49-F238E27FC236}">
                <a16:creationId xmlns:a16="http://schemas.microsoft.com/office/drawing/2014/main" id="{7BE196A3-B4B5-4FBF-82BB-EBBB7CD010A7}"/>
              </a:ext>
            </a:extLst>
          </p:cNvPr>
          <p:cNvCxnSpPr/>
          <p:nvPr/>
        </p:nvCxnSpPr>
        <p:spPr>
          <a:xfrm rot="16200000" flipH="1">
            <a:off x="4775994" y="1369219"/>
            <a:ext cx="779463" cy="1901825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>
            <a:extLst>
              <a:ext uri="{FF2B5EF4-FFF2-40B4-BE49-F238E27FC236}">
                <a16:creationId xmlns:a16="http://schemas.microsoft.com/office/drawing/2014/main" id="{DA2862E2-7871-DD13-A15A-C97D2F4703BC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>
            <a:extLst>
              <a:ext uri="{FF2B5EF4-FFF2-40B4-BE49-F238E27FC236}">
                <a16:creationId xmlns:a16="http://schemas.microsoft.com/office/drawing/2014/main" id="{4446A4F3-31EE-171C-8F96-539574FFD56F}"/>
              </a:ext>
            </a:extLst>
          </p:cNvPr>
          <p:cNvSpPr/>
          <p:nvPr/>
        </p:nvSpPr>
        <p:spPr>
          <a:xfrm>
            <a:off x="323850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</a:rPr>
              <a:t>Recursos que integran la Masa Coparticipable</a:t>
            </a:r>
          </a:p>
        </p:txBody>
      </p:sp>
      <p:grpSp>
        <p:nvGrpSpPr>
          <p:cNvPr id="2" name="41 Grupo">
            <a:extLst>
              <a:ext uri="{FF2B5EF4-FFF2-40B4-BE49-F238E27FC236}">
                <a16:creationId xmlns:a16="http://schemas.microsoft.com/office/drawing/2014/main" id="{860B5E08-365F-2E3B-1194-0F4F6922D03B}"/>
              </a:ext>
            </a:extLst>
          </p:cNvPr>
          <p:cNvGrpSpPr>
            <a:grpSpLocks/>
          </p:cNvGrpSpPr>
          <p:nvPr/>
        </p:nvGrpSpPr>
        <p:grpSpPr bwMode="auto">
          <a:xfrm>
            <a:off x="385763" y="1504950"/>
            <a:ext cx="450850" cy="277813"/>
            <a:chOff x="1151620" y="2753925"/>
            <a:chExt cx="540059" cy="360040"/>
          </a:xfrm>
        </p:grpSpPr>
        <p:sp>
          <p:nvSpPr>
            <p:cNvPr id="40" name="39 Flecha izquierda">
              <a:extLst>
                <a:ext uri="{FF2B5EF4-FFF2-40B4-BE49-F238E27FC236}">
                  <a16:creationId xmlns:a16="http://schemas.microsoft.com/office/drawing/2014/main" id="{B9288CD9-F20B-A27C-3CBB-4EA82ADAB6C8}"/>
                </a:ext>
              </a:extLst>
            </p:cNvPr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1" name="40 Flecha izquierda">
              <a:extLst>
                <a:ext uri="{FF2B5EF4-FFF2-40B4-BE49-F238E27FC236}">
                  <a16:creationId xmlns:a16="http://schemas.microsoft.com/office/drawing/2014/main" id="{B196759B-6F70-B015-D6D3-F688AB2E937B}"/>
                </a:ext>
              </a:extLst>
            </p:cNvPr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3" name="42 Rectángulo">
            <a:extLst>
              <a:ext uri="{FF2B5EF4-FFF2-40B4-BE49-F238E27FC236}">
                <a16:creationId xmlns:a16="http://schemas.microsoft.com/office/drawing/2014/main" id="{997407C1-575F-6D38-FAFB-96423E6B3DCE}"/>
              </a:ext>
            </a:extLst>
          </p:cNvPr>
          <p:cNvSpPr/>
          <p:nvPr/>
        </p:nvSpPr>
        <p:spPr>
          <a:xfrm>
            <a:off x="927100" y="1484313"/>
            <a:ext cx="7380288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</a:rPr>
              <a:t>Ley N° 23.548 (Coparticipación Federal de Impuestos) y sus modificatorias incluyendo la compensación por adherir al consenso fiscal </a:t>
            </a:r>
          </a:p>
        </p:txBody>
      </p:sp>
      <p:grpSp>
        <p:nvGrpSpPr>
          <p:cNvPr id="3" name="43 Grupo">
            <a:extLst>
              <a:ext uri="{FF2B5EF4-FFF2-40B4-BE49-F238E27FC236}">
                <a16:creationId xmlns:a16="http://schemas.microsoft.com/office/drawing/2014/main" id="{476205E3-2C73-F6CB-89B8-5A94DA83FF7E}"/>
              </a:ext>
            </a:extLst>
          </p:cNvPr>
          <p:cNvGrpSpPr>
            <a:grpSpLocks/>
          </p:cNvGrpSpPr>
          <p:nvPr/>
        </p:nvGrpSpPr>
        <p:grpSpPr bwMode="auto">
          <a:xfrm>
            <a:off x="385763" y="2197100"/>
            <a:ext cx="450850" cy="276225"/>
            <a:chOff x="1151620" y="2753925"/>
            <a:chExt cx="540059" cy="360040"/>
          </a:xfrm>
        </p:grpSpPr>
        <p:sp>
          <p:nvSpPr>
            <p:cNvPr id="45" name="44 Flecha izquierda">
              <a:extLst>
                <a:ext uri="{FF2B5EF4-FFF2-40B4-BE49-F238E27FC236}">
                  <a16:creationId xmlns:a16="http://schemas.microsoft.com/office/drawing/2014/main" id="{8DC60D15-D087-4F7A-B41C-A657E30AEAE5}"/>
                </a:ext>
              </a:extLst>
            </p:cNvPr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6" name="45 Flecha izquierda">
              <a:extLst>
                <a:ext uri="{FF2B5EF4-FFF2-40B4-BE49-F238E27FC236}">
                  <a16:creationId xmlns:a16="http://schemas.microsoft.com/office/drawing/2014/main" id="{531AE56B-3AA2-0CBF-DE7B-71CCCE4B95F9}"/>
                </a:ext>
              </a:extLst>
            </p:cNvPr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7" name="46 Rectángulo">
            <a:extLst>
              <a:ext uri="{FF2B5EF4-FFF2-40B4-BE49-F238E27FC236}">
                <a16:creationId xmlns:a16="http://schemas.microsoft.com/office/drawing/2014/main" id="{EA4A73C2-C139-0A7E-1014-15C4BC62B80C}"/>
              </a:ext>
            </a:extLst>
          </p:cNvPr>
          <p:cNvSpPr/>
          <p:nvPr/>
        </p:nvSpPr>
        <p:spPr>
          <a:xfrm>
            <a:off x="927100" y="2220913"/>
            <a:ext cx="7380288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</a:rPr>
              <a:t>Impuesto sobre los Ingresos Brutos</a:t>
            </a:r>
          </a:p>
        </p:txBody>
      </p:sp>
      <p:grpSp>
        <p:nvGrpSpPr>
          <p:cNvPr id="4" name="47 Grupo">
            <a:extLst>
              <a:ext uri="{FF2B5EF4-FFF2-40B4-BE49-F238E27FC236}">
                <a16:creationId xmlns:a16="http://schemas.microsoft.com/office/drawing/2014/main" id="{373A6AF4-600D-D7EC-1DDD-89C31B468335}"/>
              </a:ext>
            </a:extLst>
          </p:cNvPr>
          <p:cNvGrpSpPr>
            <a:grpSpLocks/>
          </p:cNvGrpSpPr>
          <p:nvPr/>
        </p:nvGrpSpPr>
        <p:grpSpPr bwMode="auto">
          <a:xfrm>
            <a:off x="385763" y="2908300"/>
            <a:ext cx="450850" cy="276225"/>
            <a:chOff x="1151620" y="2753925"/>
            <a:chExt cx="540059" cy="360040"/>
          </a:xfrm>
        </p:grpSpPr>
        <p:sp>
          <p:nvSpPr>
            <p:cNvPr id="49" name="48 Flecha izquierda">
              <a:extLst>
                <a:ext uri="{FF2B5EF4-FFF2-40B4-BE49-F238E27FC236}">
                  <a16:creationId xmlns:a16="http://schemas.microsoft.com/office/drawing/2014/main" id="{36D608DC-496B-1E70-8CBC-72B747B09A84}"/>
                </a:ext>
              </a:extLst>
            </p:cNvPr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0" name="49 Flecha izquierda">
              <a:extLst>
                <a:ext uri="{FF2B5EF4-FFF2-40B4-BE49-F238E27FC236}">
                  <a16:creationId xmlns:a16="http://schemas.microsoft.com/office/drawing/2014/main" id="{DFA9A302-D8EA-E6E2-EE82-FC0B8B17AFEC}"/>
                </a:ext>
              </a:extLst>
            </p:cNvPr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1" name="50 Rectángulo">
            <a:extLst>
              <a:ext uri="{FF2B5EF4-FFF2-40B4-BE49-F238E27FC236}">
                <a16:creationId xmlns:a16="http://schemas.microsoft.com/office/drawing/2014/main" id="{B3C6D028-1397-CF9D-07D4-E325A4F7D21D}"/>
              </a:ext>
            </a:extLst>
          </p:cNvPr>
          <p:cNvSpPr/>
          <p:nvPr/>
        </p:nvSpPr>
        <p:spPr>
          <a:xfrm>
            <a:off x="927100" y="2889250"/>
            <a:ext cx="7380288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</a:rPr>
              <a:t>Impuesto Inmobiliario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Elipse">
            <a:extLst>
              <a:ext uri="{FF2B5EF4-FFF2-40B4-BE49-F238E27FC236}">
                <a16:creationId xmlns:a16="http://schemas.microsoft.com/office/drawing/2014/main" id="{4D629915-F248-99CE-A36F-7EF41AC86474}"/>
              </a:ext>
            </a:extLst>
          </p:cNvPr>
          <p:cNvSpPr/>
          <p:nvPr/>
        </p:nvSpPr>
        <p:spPr>
          <a:xfrm>
            <a:off x="3707904" y="908720"/>
            <a:ext cx="1008112" cy="100811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20 %</a:t>
            </a:r>
          </a:p>
        </p:txBody>
      </p:sp>
      <p:sp>
        <p:nvSpPr>
          <p:cNvPr id="24" name="23 Rectángulo">
            <a:extLst>
              <a:ext uri="{FF2B5EF4-FFF2-40B4-BE49-F238E27FC236}">
                <a16:creationId xmlns:a16="http://schemas.microsoft.com/office/drawing/2014/main" id="{9D981D6A-F486-F60D-F4AE-6FA48A666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968375"/>
            <a:ext cx="38512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AR" altLang="es-AR" sz="1700" b="1" dirty="0">
                <a:latin typeface="Arial" panose="020B0604020202020204" pitchFamily="34" charset="0"/>
              </a:rPr>
              <a:t>Ley N° 23.548 (Coparticipación Federal de Impuestos) y sus modificatorias </a:t>
            </a:r>
          </a:p>
        </p:txBody>
      </p:sp>
      <p:sp>
        <p:nvSpPr>
          <p:cNvPr id="25" name="24 Abrir llave">
            <a:extLst>
              <a:ext uri="{FF2B5EF4-FFF2-40B4-BE49-F238E27FC236}">
                <a16:creationId xmlns:a16="http://schemas.microsoft.com/office/drawing/2014/main" id="{069DCB5A-5524-A523-73CA-61CFAB723E7C}"/>
              </a:ext>
            </a:extLst>
          </p:cNvPr>
          <p:cNvSpPr/>
          <p:nvPr/>
        </p:nvSpPr>
        <p:spPr>
          <a:xfrm>
            <a:off x="3492500" y="692150"/>
            <a:ext cx="142875" cy="576103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8" name="27 Elipse">
            <a:extLst>
              <a:ext uri="{FF2B5EF4-FFF2-40B4-BE49-F238E27FC236}">
                <a16:creationId xmlns:a16="http://schemas.microsoft.com/office/drawing/2014/main" id="{809BD684-AD4E-AE56-E355-BA78F10BB0B5}"/>
              </a:ext>
            </a:extLst>
          </p:cNvPr>
          <p:cNvSpPr/>
          <p:nvPr/>
        </p:nvSpPr>
        <p:spPr>
          <a:xfrm>
            <a:off x="3707904" y="3068960"/>
            <a:ext cx="1008112" cy="100811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20 %</a:t>
            </a:r>
          </a:p>
        </p:txBody>
      </p:sp>
      <p:sp>
        <p:nvSpPr>
          <p:cNvPr id="29" name="28 Rectángulo">
            <a:extLst>
              <a:ext uri="{FF2B5EF4-FFF2-40B4-BE49-F238E27FC236}">
                <a16:creationId xmlns:a16="http://schemas.microsoft.com/office/drawing/2014/main" id="{4D2F25E5-462C-909F-45AB-169B36328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050" y="3357563"/>
            <a:ext cx="4119563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AR" altLang="es-AR" sz="1700" b="1">
                <a:latin typeface="Arial" panose="020B0604020202020204" pitchFamily="34" charset="0"/>
              </a:rPr>
              <a:t>Impuestos sobre los Ingresos Brutos</a:t>
            </a:r>
          </a:p>
        </p:txBody>
      </p:sp>
      <p:sp>
        <p:nvSpPr>
          <p:cNvPr id="31" name="30 Elipse">
            <a:extLst>
              <a:ext uri="{FF2B5EF4-FFF2-40B4-BE49-F238E27FC236}">
                <a16:creationId xmlns:a16="http://schemas.microsoft.com/office/drawing/2014/main" id="{02456A21-FE18-FEEC-E971-A71C145D4C1B}"/>
              </a:ext>
            </a:extLst>
          </p:cNvPr>
          <p:cNvSpPr/>
          <p:nvPr/>
        </p:nvSpPr>
        <p:spPr>
          <a:xfrm>
            <a:off x="3707904" y="5301208"/>
            <a:ext cx="1008112" cy="100811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20 %</a:t>
            </a:r>
          </a:p>
        </p:txBody>
      </p:sp>
      <p:sp>
        <p:nvSpPr>
          <p:cNvPr id="32" name="31 Rectángulo">
            <a:extLst>
              <a:ext uri="{FF2B5EF4-FFF2-40B4-BE49-F238E27FC236}">
                <a16:creationId xmlns:a16="http://schemas.microsoft.com/office/drawing/2014/main" id="{5265306D-ABFA-5103-6CEA-7E70BE231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9813" y="5667375"/>
            <a:ext cx="2530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AR" altLang="es-AR" sz="1700" b="1">
                <a:latin typeface="Arial" panose="020B0604020202020204" pitchFamily="34" charset="0"/>
              </a:rPr>
              <a:t>Impuesto Inmobiliario</a:t>
            </a:r>
          </a:p>
        </p:txBody>
      </p:sp>
      <p:sp>
        <p:nvSpPr>
          <p:cNvPr id="11" name="10 Elipse">
            <a:extLst>
              <a:ext uri="{FF2B5EF4-FFF2-40B4-BE49-F238E27FC236}">
                <a16:creationId xmlns:a16="http://schemas.microsoft.com/office/drawing/2014/main" id="{B24CD2E0-D607-C6B1-ADAA-F3273538BB93}"/>
              </a:ext>
            </a:extLst>
          </p:cNvPr>
          <p:cNvSpPr/>
          <p:nvPr/>
        </p:nvSpPr>
        <p:spPr>
          <a:xfrm>
            <a:off x="320496" y="2132856"/>
            <a:ext cx="2883352" cy="2880320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Gobiernos Locales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  <p:bldP spid="29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>
            <a:extLst>
              <a:ext uri="{FF2B5EF4-FFF2-40B4-BE49-F238E27FC236}">
                <a16:creationId xmlns:a16="http://schemas.microsoft.com/office/drawing/2014/main" id="{534CF159-74EA-2294-F4FF-C5A01041D8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155579"/>
              </p:ext>
            </p:extLst>
          </p:nvPr>
        </p:nvGraphicFramePr>
        <p:xfrm>
          <a:off x="-39688" y="976313"/>
          <a:ext cx="8924926" cy="5926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609D3D23-FC35-FB41-2808-09EF3D882DA3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>
            <a:extLst>
              <a:ext uri="{FF2B5EF4-FFF2-40B4-BE49-F238E27FC236}">
                <a16:creationId xmlns:a16="http://schemas.microsoft.com/office/drawing/2014/main" id="{1692B6D3-043A-5310-2825-BCA9069D3803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Distribución de la Coparticipación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0794C540-8C19-C936-F912-E47DF37C5CAD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>
            <a:extLst>
              <a:ext uri="{FF2B5EF4-FFF2-40B4-BE49-F238E27FC236}">
                <a16:creationId xmlns:a16="http://schemas.microsoft.com/office/drawing/2014/main" id="{A5D48F0F-4319-0DCD-8DBA-EF7942D7B3C2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Distribución entre Municipios</a:t>
            </a:r>
          </a:p>
        </p:txBody>
      </p:sp>
      <p:sp>
        <p:nvSpPr>
          <p:cNvPr id="9" name="9 Rectángulo">
            <a:extLst>
              <a:ext uri="{FF2B5EF4-FFF2-40B4-BE49-F238E27FC236}">
                <a16:creationId xmlns:a16="http://schemas.microsoft.com/office/drawing/2014/main" id="{39578C78-6EE3-7B21-9ACC-A566F29A222E}"/>
              </a:ext>
            </a:extLst>
          </p:cNvPr>
          <p:cNvSpPr/>
          <p:nvPr/>
        </p:nvSpPr>
        <p:spPr>
          <a:xfrm>
            <a:off x="1043272" y="4593407"/>
            <a:ext cx="7057457" cy="1643905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AR" sz="1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La distribución entre los Municipios se realiza de la siguiente forma</a:t>
            </a:r>
            <a:r>
              <a:rPr lang="es-AR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defRPr/>
            </a:pPr>
            <a:endParaRPr lang="es-AR" sz="16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AR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El 21% en partes iguales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AR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El 79% en proporción directa a la población </a:t>
            </a:r>
          </a:p>
        </p:txBody>
      </p:sp>
      <p:graphicFrame>
        <p:nvGraphicFramePr>
          <p:cNvPr id="2" name="7 Marcador de contenido">
            <a:extLst>
              <a:ext uri="{FF2B5EF4-FFF2-40B4-BE49-F238E27FC236}">
                <a16:creationId xmlns:a16="http://schemas.microsoft.com/office/drawing/2014/main" id="{02577C82-310D-C655-0E2E-75374962F9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273850"/>
              </p:ext>
            </p:extLst>
          </p:nvPr>
        </p:nvGraphicFramePr>
        <p:xfrm>
          <a:off x="519113" y="1420813"/>
          <a:ext cx="7908925" cy="4910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7 Marcador de contenido">
            <a:extLst>
              <a:ext uri="{FF2B5EF4-FFF2-40B4-BE49-F238E27FC236}">
                <a16:creationId xmlns:a16="http://schemas.microsoft.com/office/drawing/2014/main" id="{0B429BB5-3962-5A43-4D8B-E5E803E2E2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115118"/>
              </p:ext>
            </p:extLst>
          </p:nvPr>
        </p:nvGraphicFramePr>
        <p:xfrm>
          <a:off x="468313" y="1484313"/>
          <a:ext cx="7908925" cy="4910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F2BEED14-ED74-9D6A-D613-14E613DE68AB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>
            <a:extLst>
              <a:ext uri="{FF2B5EF4-FFF2-40B4-BE49-F238E27FC236}">
                <a16:creationId xmlns:a16="http://schemas.microsoft.com/office/drawing/2014/main" id="{FAE9F37B-01D9-91A5-BC09-7225AB466B6A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Distribución entre Comunas</a:t>
            </a:r>
          </a:p>
        </p:txBody>
      </p:sp>
      <p:sp>
        <p:nvSpPr>
          <p:cNvPr id="9" name="8 Rectángulo">
            <a:extLst>
              <a:ext uri="{FF2B5EF4-FFF2-40B4-BE49-F238E27FC236}">
                <a16:creationId xmlns:a16="http://schemas.microsoft.com/office/drawing/2014/main" id="{AEF5BA66-2B4C-6399-7AD8-5CCC5193FE7E}"/>
              </a:ext>
            </a:extLst>
          </p:cNvPr>
          <p:cNvSpPr/>
          <p:nvPr/>
        </p:nvSpPr>
        <p:spPr>
          <a:xfrm>
            <a:off x="1043608" y="4573103"/>
            <a:ext cx="7057479" cy="1664209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s-AR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La distribución entre las Comunas se realiza de la siguiente forma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defRPr/>
            </a:pP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El 50% en partes iguales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El 50% en proporción directa a la población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7 Marcador de contenido">
            <a:extLst>
              <a:ext uri="{FF2B5EF4-FFF2-40B4-BE49-F238E27FC236}">
                <a16:creationId xmlns:a16="http://schemas.microsoft.com/office/drawing/2014/main" id="{A7410FB2-B7B0-E5A3-A9DD-7D8FEE37FFE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17513" y="1433513"/>
          <a:ext cx="8010525" cy="501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8016935" imgH="5011346" progId="Excel.Chart.8">
                  <p:embed/>
                </p:oleObj>
              </mc:Choice>
              <mc:Fallback>
                <p:oleObj r:id="rId3" imgW="8016935" imgH="5011346" progId="Excel.Chart.8">
                  <p:embed/>
                  <p:pic>
                    <p:nvPicPr>
                      <p:cNvPr id="0" name="7 Marcador de contenido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433513"/>
                        <a:ext cx="8010525" cy="501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2C6BA7D4-5C28-3E29-952A-FA06A30BEE91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>
            <a:extLst>
              <a:ext uri="{FF2B5EF4-FFF2-40B4-BE49-F238E27FC236}">
                <a16:creationId xmlns:a16="http://schemas.microsoft.com/office/drawing/2014/main" id="{376A2386-0C8F-8226-49F8-9B6139FE998E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Fondos</a:t>
            </a:r>
          </a:p>
        </p:txBody>
      </p:sp>
      <p:sp>
        <p:nvSpPr>
          <p:cNvPr id="10245" name="9 Rectángulo">
            <a:extLst>
              <a:ext uri="{FF2B5EF4-FFF2-40B4-BE49-F238E27FC236}">
                <a16:creationId xmlns:a16="http://schemas.microsoft.com/office/drawing/2014/main" id="{363ED0F5-1E2E-F579-169D-BE93A9462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0645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s-AR" altLang="es-AR" sz="1600" b="1">
                <a:latin typeface="Arial" panose="020B0604020202020204" pitchFamily="34" charset="0"/>
              </a:rPr>
              <a:t>Fondo de emergencia y desequilibrios financieros</a:t>
            </a:r>
          </a:p>
        </p:txBody>
      </p:sp>
      <p:sp>
        <p:nvSpPr>
          <p:cNvPr id="11" name="8 Rectángulo">
            <a:extLst>
              <a:ext uri="{FF2B5EF4-FFF2-40B4-BE49-F238E27FC236}">
                <a16:creationId xmlns:a16="http://schemas.microsoft.com/office/drawing/2014/main" id="{22CA389A-FDF2-0687-F16D-1B631C6B3740}"/>
              </a:ext>
            </a:extLst>
          </p:cNvPr>
          <p:cNvSpPr/>
          <p:nvPr/>
        </p:nvSpPr>
        <p:spPr>
          <a:xfrm>
            <a:off x="1043261" y="4573103"/>
            <a:ext cx="7057479" cy="1664209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s-ES_tradnl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AR" sz="1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Fondo de emergencia y desequilibrios financieros</a:t>
            </a:r>
            <a:r>
              <a:rPr lang="es-ES_tradnl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se distribuye considerando situaciones de emergencia y desequilibrios financieros transitorios de los Municipios. </a:t>
            </a:r>
            <a:endParaRPr lang="es-AR" sz="16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7 Marcador de contenido">
            <a:extLst>
              <a:ext uri="{FF2B5EF4-FFF2-40B4-BE49-F238E27FC236}">
                <a16:creationId xmlns:a16="http://schemas.microsoft.com/office/drawing/2014/main" id="{A1A46127-7309-3417-2804-29BCA5FC1D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17513" y="1433513"/>
          <a:ext cx="8010525" cy="501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8016935" imgH="5011346" progId="Excel.Chart.8">
                  <p:embed/>
                </p:oleObj>
              </mc:Choice>
              <mc:Fallback>
                <p:oleObj r:id="rId3" imgW="8016935" imgH="5011346" progId="Excel.Chart.8">
                  <p:embed/>
                  <p:pic>
                    <p:nvPicPr>
                      <p:cNvPr id="0" name="7 Marcador de contenido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433513"/>
                        <a:ext cx="8010525" cy="501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6CCEBFD9-A1F0-3B06-8423-DD8AC82A0C47}"/>
              </a:ext>
            </a:extLst>
          </p:cNvPr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>
            <a:extLst>
              <a:ext uri="{FF2B5EF4-FFF2-40B4-BE49-F238E27FC236}">
                <a16:creationId xmlns:a16="http://schemas.microsoft.com/office/drawing/2014/main" id="{1BB460D6-3618-4270-91C0-8AF28C9C9E55}"/>
              </a:ext>
            </a:extLst>
          </p:cNvPr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</a:rPr>
              <a:t>Destino y distribución de los fondos</a:t>
            </a:r>
          </a:p>
        </p:txBody>
      </p:sp>
      <p:sp>
        <p:nvSpPr>
          <p:cNvPr id="11269" name="8 Rectángulo">
            <a:extLst>
              <a:ext uri="{FF2B5EF4-FFF2-40B4-BE49-F238E27FC236}">
                <a16:creationId xmlns:a16="http://schemas.microsoft.com/office/drawing/2014/main" id="{6DBE52C3-992E-63DE-E5AA-598C841E1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062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s-AR" altLang="es-AR" sz="1600" b="1">
                <a:latin typeface="Arial" panose="020B0604020202020204" pitchFamily="34" charset="0"/>
              </a:rPr>
              <a:t>Fondo Anticrisis y Saneamiento Municipal (FA.SA.MU.)</a:t>
            </a:r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id="{49287B73-2C71-1C3A-CC5A-157B73E59FBE}"/>
              </a:ext>
            </a:extLst>
          </p:cNvPr>
          <p:cNvSpPr/>
          <p:nvPr/>
        </p:nvSpPr>
        <p:spPr>
          <a:xfrm>
            <a:off x="971600" y="4593407"/>
            <a:ext cx="7057457" cy="1643905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s-ES_tradnl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AR" sz="1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Fondo </a:t>
            </a:r>
            <a:r>
              <a:rPr lang="es-AR" sz="16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Anticrisis</a:t>
            </a:r>
            <a:r>
              <a:rPr lang="es-AR" sz="1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 Saneamiento Municipal (FA.SA.MU.)</a:t>
            </a:r>
            <a:r>
              <a:rPr lang="es-ES_tradnl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1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está destinado para el sostenimiento de los  Pactos de Saneamiento realizado entre la Provincia y los Municipios.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8483</TotalTime>
  <Words>415</Words>
  <Application>Microsoft Office PowerPoint</Application>
  <PresentationFormat>Presentación en pantalla (4:3)</PresentationFormat>
  <Paragraphs>69</Paragraphs>
  <Slides>12</Slides>
  <Notes>5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Arial Unicode MS</vt:lpstr>
      <vt:lpstr>Calibri</vt:lpstr>
      <vt:lpstr>Wingdings</vt:lpstr>
      <vt:lpstr>Tema de Office</vt:lpstr>
      <vt:lpstr>Gráfico de Microsoft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157</cp:revision>
  <dcterms:created xsi:type="dcterms:W3CDTF">2012-03-05T18:35:26Z</dcterms:created>
  <dcterms:modified xsi:type="dcterms:W3CDTF">2024-02-20T15:14:11Z</dcterms:modified>
</cp:coreProperties>
</file>