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99" r:id="rId3"/>
    <p:sldId id="290" r:id="rId4"/>
    <p:sldId id="291" r:id="rId5"/>
    <p:sldId id="258" r:id="rId6"/>
    <p:sldId id="294" r:id="rId7"/>
    <p:sldId id="289" r:id="rId8"/>
    <p:sldId id="297" r:id="rId9"/>
    <p:sldId id="295" r:id="rId10"/>
    <p:sldId id="296" r:id="rId11"/>
    <p:sldId id="272" r:id="rId12"/>
    <p:sldId id="300" r:id="rId13"/>
  </p:sldIdLst>
  <p:sldSz cx="9144000" cy="6858000" type="screen4x3"/>
  <p:notesSz cx="6797675" cy="9926638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fontenez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66"/>
    <a:srgbClr val="1A9FD4"/>
    <a:srgbClr val="204D84"/>
    <a:srgbClr val="3980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94660"/>
  </p:normalViewPr>
  <p:slideViewPr>
    <p:cSldViewPr>
      <p:cViewPr varScale="1">
        <p:scale>
          <a:sx n="106" d="100"/>
          <a:sy n="106" d="100"/>
        </p:scale>
        <p:origin x="180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8903516627146517E-3"/>
          <c:y val="0.13364130765146348"/>
          <c:w val="0.96136672644838461"/>
          <c:h val="0.58354769736636858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1922735002769463"/>
                  <c:y val="-4.863230787311203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766-4EFE-B2D8-570E561ACDE3}"/>
                </c:ext>
              </c:extLst>
            </c:dLbl>
            <c:dLbl>
              <c:idx val="2"/>
              <c:layout>
                <c:manualLayout>
                  <c:x val="4.3642089010312003E-2"/>
                  <c:y val="1.8371801281339415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66-4EFE-B2D8-570E561ACDE3}"/>
                </c:ext>
              </c:extLst>
            </c:dLbl>
            <c:dLbl>
              <c:idx val="3"/>
              <c:layout>
                <c:manualLayout>
                  <c:x val="2.8172873635700799E-2"/>
                  <c:y val="-5.261868582216763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766-4EFE-B2D8-570E561ACDE3}"/>
                </c:ext>
              </c:extLst>
            </c:dLbl>
            <c:dLbl>
              <c:idx val="4"/>
              <c:layout>
                <c:manualLayout>
                  <c:x val="4.1616861710662957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766-4EFE-B2D8-570E561ACDE3}"/>
                </c:ext>
              </c:extLst>
            </c:dLbl>
            <c:numFmt formatCode="0.0%" sourceLinked="0"/>
            <c:spPr>
              <a:noFill/>
              <a:ln w="137842">
                <a:noFill/>
              </a:ln>
            </c:spPr>
            <c:txPr>
              <a:bodyPr/>
              <a:lstStyle/>
              <a:p>
                <a:pPr>
                  <a:defRPr sz="1300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Municipios</c:v>
                </c:pt>
                <c:pt idx="1">
                  <c:v>Fondo de Desarrollo Municipal</c:v>
                </c:pt>
                <c:pt idx="2">
                  <c:v>Fondo de Emergencia Municipal</c:v>
                </c:pt>
              </c:strCache>
            </c:strRef>
          </c:cat>
          <c:val>
            <c:numRef>
              <c:f>Hoja1!$B$2:$B$4</c:f>
              <c:numCache>
                <c:formatCode>0.0%</c:formatCode>
                <c:ptCount val="3"/>
                <c:pt idx="0">
                  <c:v>0.95000000000000062</c:v>
                </c:pt>
                <c:pt idx="1">
                  <c:v>3.0000000000000061E-2</c:v>
                </c:pt>
                <c:pt idx="2">
                  <c:v>2.0000000000000042E-2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766-4EFE-B2D8-570E561ACDE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2">
          <a:noFill/>
        </a:ln>
      </c:spPr>
    </c:plotArea>
    <c:legend>
      <c:legendPos val="tr"/>
      <c:layout>
        <c:manualLayout>
          <c:xMode val="edge"/>
          <c:yMode val="edge"/>
          <c:x val="1.4994861102935702E-2"/>
          <c:y val="0.73799415026490245"/>
          <c:w val="0.9677584793426246"/>
          <c:h val="0.14337336324579575"/>
        </c:manualLayout>
      </c:layout>
      <c:overlay val="0"/>
      <c:txPr>
        <a:bodyPr/>
        <a:lstStyle/>
        <a:p>
          <a:pPr>
            <a:defRPr sz="1400" b="0">
              <a:latin typeface="Arial" pitchFamily="34" charset="0"/>
              <a:cs typeface="Arial" pitchFamily="34" charset="0"/>
            </a:defRPr>
          </a:pPr>
          <a:endParaRPr lang="es-AR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9726"/>
      </a:pPr>
      <a:endParaRPr lang="es-A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842945792260975E-3"/>
          <c:y val="6.301725217389971E-2"/>
          <c:w val="0.96136672644838461"/>
          <c:h val="0.58354769736636858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explosion val="25"/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66D3-424E-976C-28C10385FE0A}"/>
              </c:ext>
            </c:extLst>
          </c:dPt>
          <c:dPt>
            <c:idx val="2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66D3-424E-976C-28C10385FE0A}"/>
              </c:ext>
            </c:extLst>
          </c:dPt>
          <c:dLbls>
            <c:dLbl>
              <c:idx val="0"/>
              <c:layout>
                <c:manualLayout>
                  <c:x val="0.11922735002769452"/>
                  <c:y val="-4.863230787311203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6D3-424E-976C-28C10385FE0A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6D3-424E-976C-28C10385FE0A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6D3-424E-976C-28C10385FE0A}"/>
                </c:ext>
              </c:extLst>
            </c:dLbl>
            <c:dLbl>
              <c:idx val="3"/>
              <c:layout>
                <c:manualLayout>
                  <c:x val="2.8172873635700799E-2"/>
                  <c:y val="-5.261868582216753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6D3-424E-976C-28C10385FE0A}"/>
                </c:ext>
              </c:extLst>
            </c:dLbl>
            <c:dLbl>
              <c:idx val="4"/>
              <c:layout>
                <c:manualLayout>
                  <c:x val="4.1616861710662957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6D3-424E-976C-28C10385FE0A}"/>
                </c:ext>
              </c:extLst>
            </c:dLbl>
            <c:numFmt formatCode="0.0%" sourceLinked="0"/>
            <c:spPr>
              <a:noFill/>
              <a:ln w="137842">
                <a:noFill/>
              </a:ln>
            </c:spPr>
            <c:txPr>
              <a:bodyPr/>
              <a:lstStyle/>
              <a:p>
                <a:pPr>
                  <a:defRPr sz="1300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Municipios</c:v>
                </c:pt>
                <c:pt idx="1">
                  <c:v>Fondo de Desarrollo Municipal</c:v>
                </c:pt>
                <c:pt idx="2">
                  <c:v>Fondo de Emergencia Municipal</c:v>
                </c:pt>
              </c:strCache>
            </c:strRef>
          </c:cat>
          <c:val>
            <c:numRef>
              <c:f>Hoja1!$B$2:$B$4</c:f>
              <c:numCache>
                <c:formatCode>0.0%</c:formatCode>
                <c:ptCount val="3"/>
                <c:pt idx="0">
                  <c:v>0.95000000000000062</c:v>
                </c:pt>
                <c:pt idx="1">
                  <c:v>3.0000000000000016E-2</c:v>
                </c:pt>
                <c:pt idx="2">
                  <c:v>2.0000000000000011E-2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6D3-424E-976C-28C10385FE0A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2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9726"/>
      </a:pPr>
      <a:endParaRPr lang="es-A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842945792260975E-3"/>
          <c:y val="6.301725217389971E-2"/>
          <c:w val="0.96136672644838461"/>
          <c:h val="0.58354769736636858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55C4-456B-BDCF-E615DBEDD731}"/>
              </c:ext>
            </c:extLst>
          </c:dPt>
          <c:dPt>
            <c:idx val="2"/>
            <c:bubble3D val="0"/>
            <c:spPr>
              <a:solidFill>
                <a:prstClr val="white">
                  <a:lumMod val="85000"/>
                </a:prstClr>
              </a:solidFill>
            </c:spPr>
            <c:extLst>
              <c:ext xmlns:c16="http://schemas.microsoft.com/office/drawing/2014/chart" uri="{C3380CC4-5D6E-409C-BE32-E72D297353CC}">
                <c16:uniqueId val="{00000003-55C4-456B-BDCF-E615DBEDD731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C4-456B-BDCF-E615DBEDD73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5C4-456B-BDCF-E615DBEDD731}"/>
                </c:ext>
              </c:extLst>
            </c:dLbl>
            <c:dLbl>
              <c:idx val="3"/>
              <c:layout>
                <c:manualLayout>
                  <c:x val="2.8172873635700799E-2"/>
                  <c:y val="-5.261868582216753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5C4-456B-BDCF-E615DBEDD731}"/>
                </c:ext>
              </c:extLst>
            </c:dLbl>
            <c:dLbl>
              <c:idx val="4"/>
              <c:layout>
                <c:manualLayout>
                  <c:x val="4.1616861710662957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5C4-456B-BDCF-E615DBEDD731}"/>
                </c:ext>
              </c:extLst>
            </c:dLbl>
            <c:numFmt formatCode="0.0%" sourceLinked="0"/>
            <c:spPr>
              <a:noFill/>
              <a:ln w="137842">
                <a:noFill/>
              </a:ln>
            </c:spPr>
            <c:txPr>
              <a:bodyPr/>
              <a:lstStyle/>
              <a:p>
                <a:pPr>
                  <a:defRPr sz="1300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Municipios</c:v>
                </c:pt>
                <c:pt idx="1">
                  <c:v>Fondo de Desarrollo Municipal</c:v>
                </c:pt>
                <c:pt idx="2">
                  <c:v>Fondo de Emergencia Municipal</c:v>
                </c:pt>
              </c:strCache>
            </c:strRef>
          </c:cat>
          <c:val>
            <c:numRef>
              <c:f>Hoja1!$B$2:$B$4</c:f>
              <c:numCache>
                <c:formatCode>0.0%</c:formatCode>
                <c:ptCount val="3"/>
                <c:pt idx="0">
                  <c:v>0.95000000000000062</c:v>
                </c:pt>
                <c:pt idx="1">
                  <c:v>3.0000000000000016E-2</c:v>
                </c:pt>
                <c:pt idx="2">
                  <c:v>2.0000000000000011E-2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5C4-456B-BDCF-E615DBEDD731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2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9726"/>
      </a:pPr>
      <a:endParaRPr lang="es-A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19"/>
    </mc:Choice>
    <mc:Fallback>
      <c:style val="19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4842945792260975E-3"/>
          <c:y val="6.301725217389971E-2"/>
          <c:w val="0.96136672644838461"/>
          <c:h val="0.58354769736636858"/>
        </c:manualLayout>
      </c:layout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Distribución Secundaria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prstClr val="white">
                  <a:lumMod val="85000"/>
                </a:prstClr>
              </a:solidFill>
            </c:spPr>
            <c:extLst>
              <c:ext xmlns:c16="http://schemas.microsoft.com/office/drawing/2014/chart" uri="{C3380CC4-5D6E-409C-BE32-E72D297353CC}">
                <c16:uniqueId val="{00000001-750A-4AF7-AB54-362BC2683175}"/>
              </c:ext>
            </c:extLst>
          </c:dPt>
          <c:dPt>
            <c:idx val="1"/>
            <c:bubble3D val="0"/>
            <c:spPr>
              <a:solidFill>
                <a:prstClr val="white">
                  <a:lumMod val="85000"/>
                </a:prstClr>
              </a:solidFill>
            </c:spPr>
            <c:extLst>
              <c:ext xmlns:c16="http://schemas.microsoft.com/office/drawing/2014/chart" uri="{C3380CC4-5D6E-409C-BE32-E72D297353CC}">
                <c16:uniqueId val="{00000003-750A-4AF7-AB54-362BC2683175}"/>
              </c:ext>
            </c:extLst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50A-4AF7-AB54-362BC2683175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50A-4AF7-AB54-362BC2683175}"/>
                </c:ext>
              </c:extLst>
            </c:dLbl>
            <c:dLbl>
              <c:idx val="2"/>
              <c:layout>
                <c:manualLayout>
                  <c:x val="4.3642089010312003E-2"/>
                  <c:y val="1.8371801281339417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50A-4AF7-AB54-362BC2683175}"/>
                </c:ext>
              </c:extLst>
            </c:dLbl>
            <c:dLbl>
              <c:idx val="3"/>
              <c:layout>
                <c:manualLayout>
                  <c:x val="2.8172873635700799E-2"/>
                  <c:y val="-5.261868582216753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0A-4AF7-AB54-362BC2683175}"/>
                </c:ext>
              </c:extLst>
            </c:dLbl>
            <c:dLbl>
              <c:idx val="4"/>
              <c:layout>
                <c:manualLayout>
                  <c:x val="4.1616861710662957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50A-4AF7-AB54-362BC2683175}"/>
                </c:ext>
              </c:extLst>
            </c:dLbl>
            <c:numFmt formatCode="0.0%" sourceLinked="0"/>
            <c:spPr>
              <a:noFill/>
              <a:ln w="137842">
                <a:noFill/>
              </a:ln>
            </c:spPr>
            <c:txPr>
              <a:bodyPr/>
              <a:lstStyle/>
              <a:p>
                <a:pPr>
                  <a:defRPr sz="1300" b="1">
                    <a:latin typeface="Arial" pitchFamily="34" charset="0"/>
                    <a:cs typeface="Arial" pitchFamily="34" charset="0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Municipios</c:v>
                </c:pt>
                <c:pt idx="1">
                  <c:v>Fondo de Desarrollo Municipal</c:v>
                </c:pt>
                <c:pt idx="2">
                  <c:v>Fondo de Emergencia Municipal</c:v>
                </c:pt>
              </c:strCache>
            </c:strRef>
          </c:cat>
          <c:val>
            <c:numRef>
              <c:f>Hoja1!$B$2:$B$4</c:f>
              <c:numCache>
                <c:formatCode>0.0%</c:formatCode>
                <c:ptCount val="3"/>
                <c:pt idx="0">
                  <c:v>0.95000000000000062</c:v>
                </c:pt>
                <c:pt idx="1">
                  <c:v>3.0000000000000016E-2</c:v>
                </c:pt>
                <c:pt idx="2">
                  <c:v>2.0000000000000011E-2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50A-4AF7-AB54-362BC268317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  <c:spPr>
        <a:noFill/>
        <a:ln w="25382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9726"/>
      </a:pPr>
      <a:endParaRPr lang="es-A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A99E5FA-20C3-4EC6-AE35-07B072ABD5E0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AR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AR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BB2AB96-34E0-415E-9497-81A251D104BE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331546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15364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E2E728F-C7A9-46DF-B91E-ABBCD8527527}" type="slidenum">
              <a:rPr lang="es-AR" smtClean="0"/>
              <a:pPr/>
              <a:t>1</a:t>
            </a:fld>
            <a:endParaRPr lang="es-A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A2CA156-B6DE-4923-9581-E4D8F212519B}" type="slidenum">
              <a:rPr lang="es-AR" smtClean="0"/>
              <a:pPr/>
              <a:t>3</a:t>
            </a:fld>
            <a:endParaRPr lang="es-A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A5505A-AA11-47A9-BC54-AAC074ADB2AE}" type="slidenum">
              <a:rPr lang="es-AR" smtClean="0"/>
              <a:pPr/>
              <a:t>4</a:t>
            </a:fld>
            <a:endParaRPr lang="es-A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18436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295246-BCFF-4E58-BBDE-86AD34E3FB24}" type="slidenum">
              <a:rPr lang="es-AR" smtClean="0"/>
              <a:pPr/>
              <a:t>8</a:t>
            </a:fld>
            <a:endParaRPr lang="es-A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/>
          </a:p>
        </p:txBody>
      </p:sp>
      <p:sp>
        <p:nvSpPr>
          <p:cNvPr id="1946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8D90700-164D-4E1A-9F97-3E96F3F9A596}" type="slidenum">
              <a:rPr lang="es-AR" smtClean="0"/>
              <a:pPr/>
              <a:t>11</a:t>
            </a:fld>
            <a:endParaRPr lang="es-A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AR"/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48AA744-A101-4A7D-AE01-CB0663E07188}" type="slidenum">
              <a:rPr lang="es-AR" smtClean="0"/>
              <a:pPr/>
              <a:t>12</a:t>
            </a:fld>
            <a:endParaRPr lang="es-A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63316-F544-4B2F-84B7-C7326164CD1E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28100C-E794-4301-9C43-E0EC7FE0128D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FF0FE-691E-40FE-A0B2-175A33E4CD5F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6762B-A5D8-4910-AF9F-9C6867F7C8B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3BDD6-B187-4B8B-B0BC-33E25DE50DB5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CA36D-AD15-4056-90AB-860CF6AD1138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14 Marcador de contenido" descr="Sin títul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0" y="0"/>
            <a:ext cx="9144000" cy="33337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  <a:alpha val="41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EF6A4-1C27-407A-8487-7731BCCBCF0E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6621B-F4BA-4BD7-B842-A44D69D6237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D4EF6-C80E-4D5C-865A-48281A0A2B4B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DFE6A-BE1E-4469-BAEA-3EC2251C5FD0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9B316-E892-4A5C-A7FE-BC2E2E82CC45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AAE3AC-181F-490F-8553-6B9AC754C442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52FD7-6B5E-47CC-BE1C-2056998465D4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72E23-1BEA-4155-8A34-73CC5A3135FE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CE0AC-5522-4D39-8AA0-3DEA2AC3A8CE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D30DA-DA86-4F9F-B013-EC708AB536D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49759-B71C-4E59-B880-CAAF096E5106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5E9FD-4A13-4393-B3E3-EF032582B124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3E511-C3FE-415C-A538-D6EE0CC539C3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3C98D-8080-46C2-B15F-8702AB36F643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AR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2DFB1-D5C4-41C0-82C8-9C5432A245B9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796C2-31B7-4E5C-A6F6-0AEF70916D87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2C7715-783C-444B-AA65-A12350D4E80F}" type="datetimeFigureOut">
              <a:rPr lang="es-AR"/>
              <a:pPr>
                <a:defRPr/>
              </a:pPr>
              <a:t>21/8/2025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73A427B-DB61-4113-9AD8-A164B0B59506}" type="slidenum">
              <a:rPr lang="es-AR"/>
              <a:pPr>
                <a:defRPr/>
              </a:pPr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6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7"/>
          <p:cNvCxnSpPr/>
          <p:nvPr/>
        </p:nvCxnSpPr>
        <p:spPr>
          <a:xfrm>
            <a:off x="685800" y="3398838"/>
            <a:ext cx="7848600" cy="158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1 Título"/>
          <p:cNvSpPr txBox="1">
            <a:spLocks/>
          </p:cNvSpPr>
          <p:nvPr/>
        </p:nvSpPr>
        <p:spPr bwMode="auto">
          <a:xfrm>
            <a:off x="611188" y="2695575"/>
            <a:ext cx="7848600" cy="8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es-AR" sz="36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PROVINCIA DE CATAMARCA</a:t>
            </a:r>
          </a:p>
        </p:txBody>
      </p:sp>
      <p:sp>
        <p:nvSpPr>
          <p:cNvPr id="3076" name="2 Subtítulo"/>
          <p:cNvSpPr txBox="1">
            <a:spLocks/>
          </p:cNvSpPr>
          <p:nvPr/>
        </p:nvSpPr>
        <p:spPr bwMode="auto">
          <a:xfrm>
            <a:off x="685800" y="3505200"/>
            <a:ext cx="784701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s-AR" sz="2200" dirty="0"/>
              <a:t>Coparticipación Provincial de recursos a Municipios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4535488" y="5624005"/>
            <a:ext cx="3921313" cy="6309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Dirección Nacional de Asuntos Provinciales</a:t>
            </a:r>
          </a:p>
          <a:p>
            <a:pPr algn="r">
              <a:spcBef>
                <a:spcPct val="50000"/>
              </a:spcBef>
              <a:defRPr/>
            </a:pPr>
            <a:r>
              <a:rPr lang="es-AR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 Unicode MS" pitchFamily="34" charset="-128"/>
                <a:cs typeface="Arial" panose="020B0604020202020204" pitchFamily="34" charset="0"/>
              </a:rPr>
              <a:t>Ministerio de Hacienda</a:t>
            </a:r>
            <a:endParaRPr lang="es-ES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Arial Unicode MS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7 Marcador de contenido"/>
          <p:cNvGraphicFramePr>
            <a:graphicFrameLocks noGrp="1"/>
          </p:cNvGraphicFramePr>
          <p:nvPr>
            <p:ph idx="1"/>
          </p:nvPr>
        </p:nvGraphicFramePr>
        <p:xfrm>
          <a:off x="552450" y="1512888"/>
          <a:ext cx="7967663" cy="5214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54666" y="1052513"/>
            <a:ext cx="3816350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3050" indent="-273050">
              <a:buFont typeface="Wingdings" pitchFamily="2" charset="2"/>
              <a:buChar char="q"/>
              <a:defRPr/>
            </a:pPr>
            <a:r>
              <a:rPr lang="es-AR" sz="16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Fondo de Emergencia</a:t>
            </a:r>
          </a:p>
        </p:txBody>
      </p:sp>
      <p:sp>
        <p:nvSpPr>
          <p:cNvPr id="14" name="2 Marcador de contenido"/>
          <p:cNvSpPr txBox="1">
            <a:spLocks/>
          </p:cNvSpPr>
          <p:nvPr/>
        </p:nvSpPr>
        <p:spPr bwMode="auto">
          <a:xfrm>
            <a:off x="539552" y="5661248"/>
            <a:ext cx="8064896" cy="1008112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72000" rIns="72000"/>
          <a:lstStyle/>
          <a:p>
            <a:pPr algn="just"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El </a:t>
            </a:r>
            <a:r>
              <a:rPr lang="es-AR" sz="1400" b="1" dirty="0">
                <a:latin typeface="Arial" pitchFamily="34" charset="0"/>
                <a:cs typeface="Arial" pitchFamily="34" charset="0"/>
              </a:rPr>
              <a:t>Fondo de Emergencia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está destinado a financiar situaciones de emergencia (desastres naturales) y desequilibrios financieros transitorios de los municipios. </a:t>
            </a:r>
            <a:r>
              <a:rPr lang="es-ES_tradnl" sz="1400" dirty="0">
                <a:latin typeface="Arial" pitchFamily="34" charset="0"/>
                <a:cs typeface="Arial" pitchFamily="34" charset="0"/>
              </a:rPr>
              <a:t>En este último caso, se les asigna el fondo a los Municipios que presenten una proporción de gastos en personal que represente el 70% (o porcentaje superior ) de la Coparticipación.</a:t>
            </a:r>
            <a:endParaRPr lang="es-AR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64794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Destino y distribución de Fondos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23850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7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Referencias legales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54666" y="1052513"/>
            <a:ext cx="82497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>
              <a:buFont typeface="Wingdings" pitchFamily="2" charset="2"/>
              <a:buChar char="q"/>
              <a:defRPr/>
            </a:pPr>
            <a:r>
              <a:rPr lang="es-ES_tradnl" sz="1600" b="1" dirty="0">
                <a:latin typeface="Arial" pitchFamily="34" charset="0"/>
                <a:cs typeface="Arial" pitchFamily="34" charset="0"/>
              </a:rPr>
              <a:t>Coparticipación a Municipios, Distribución entre Municipios y Destino y distribución de fondos.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95536" y="1566672"/>
            <a:ext cx="20297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 eaLnBrk="0" hangingPunct="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Ley N° 5.174</a:t>
            </a:r>
            <a:endParaRPr lang="es-AR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15 Rectángulo"/>
          <p:cNvSpPr/>
          <p:nvPr/>
        </p:nvSpPr>
        <p:spPr>
          <a:xfrm>
            <a:off x="377825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Glosario</a:t>
            </a:r>
          </a:p>
        </p:txBody>
      </p:sp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466799" y="1124843"/>
            <a:ext cx="792162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Masa Coparticipable: </a:t>
            </a:r>
            <a:r>
              <a:rPr lang="es-ES" sz="1400" dirty="0"/>
              <a:t>Son aquellos recursos sujetos a distribución entre la Provincia y los Gobiernos Locales.</a:t>
            </a:r>
            <a:endParaRPr lang="es-AR" sz="1600" dirty="0"/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466799" y="1840012"/>
            <a:ext cx="7921625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Primaria: </a:t>
            </a:r>
            <a:r>
              <a:rPr lang="es-AR" sz="1400" dirty="0"/>
              <a:t>Indica la asignación de la Masa Coparticipable entre la Provincia y los Gobiernos Locales</a:t>
            </a:r>
            <a:r>
              <a:rPr lang="es-AR" sz="1600" b="1" dirty="0"/>
              <a:t>. </a:t>
            </a:r>
          </a:p>
        </p:txBody>
      </p:sp>
      <p:sp>
        <p:nvSpPr>
          <p:cNvPr id="8" name="7 CuadroTexto"/>
          <p:cNvSpPr txBox="1">
            <a:spLocks noChangeArrowheads="1"/>
          </p:cNvSpPr>
          <p:nvPr/>
        </p:nvSpPr>
        <p:spPr bwMode="auto">
          <a:xfrm>
            <a:off x="466799" y="2586930"/>
            <a:ext cx="7921625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es-AR" sz="1600" b="1" dirty="0"/>
              <a:t> Distribución Secundaria:</a:t>
            </a:r>
            <a:r>
              <a:rPr lang="es-AR" sz="1400" dirty="0"/>
              <a:t> Determina la distribución de la Coparticipación Provincial entre los Gobiernos Locales.</a:t>
            </a:r>
            <a:endParaRPr lang="es-AR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351146" y="476250"/>
            <a:ext cx="8064500" cy="492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Esquema de Coparticipación Provincial</a:t>
            </a:r>
          </a:p>
        </p:txBody>
      </p:sp>
      <p:sp>
        <p:nvSpPr>
          <p:cNvPr id="20" name="19 Rectángulo redondeado"/>
          <p:cNvSpPr/>
          <p:nvPr/>
        </p:nvSpPr>
        <p:spPr>
          <a:xfrm>
            <a:off x="770802" y="4077073"/>
            <a:ext cx="7884368" cy="828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9" name="18 Rectángulo redondeado"/>
          <p:cNvSpPr/>
          <p:nvPr/>
        </p:nvSpPr>
        <p:spPr>
          <a:xfrm>
            <a:off x="770802" y="2605380"/>
            <a:ext cx="7884368" cy="9360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6" name="5 Rectángulo redondeado"/>
          <p:cNvSpPr/>
          <p:nvPr/>
        </p:nvSpPr>
        <p:spPr>
          <a:xfrm>
            <a:off x="3209521" y="1196752"/>
            <a:ext cx="2009297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Masa Coparticipable</a:t>
            </a:r>
          </a:p>
        </p:txBody>
      </p:sp>
      <p:sp>
        <p:nvSpPr>
          <p:cNvPr id="48" name="47 Rectángulo redondeado"/>
          <p:cNvSpPr/>
          <p:nvPr/>
        </p:nvSpPr>
        <p:spPr>
          <a:xfrm>
            <a:off x="5216170" y="2709968"/>
            <a:ext cx="1800200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Provincia</a:t>
            </a:r>
          </a:p>
        </p:txBody>
      </p:sp>
      <p:sp>
        <p:nvSpPr>
          <p:cNvPr id="51" name="50 Rectángulo redondeado"/>
          <p:cNvSpPr/>
          <p:nvPr/>
        </p:nvSpPr>
        <p:spPr>
          <a:xfrm>
            <a:off x="1475656" y="2722569"/>
            <a:ext cx="1872208" cy="73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Municipios</a:t>
            </a:r>
          </a:p>
        </p:txBody>
      </p:sp>
      <p:cxnSp>
        <p:nvCxnSpPr>
          <p:cNvPr id="26" name="25 Conector angular"/>
          <p:cNvCxnSpPr>
            <a:stCxn id="6" idx="2"/>
            <a:endCxn id="51" idx="0"/>
          </p:cNvCxnSpPr>
          <p:nvPr/>
        </p:nvCxnSpPr>
        <p:spPr>
          <a:xfrm rot="5400000">
            <a:off x="2917257" y="1425655"/>
            <a:ext cx="791417" cy="1802410"/>
          </a:xfrm>
          <a:prstGeom prst="bentConnector3">
            <a:avLst>
              <a:gd name="adj1" fmla="val 50000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24 Rectángulo redondeado"/>
          <p:cNvSpPr/>
          <p:nvPr/>
        </p:nvSpPr>
        <p:spPr>
          <a:xfrm>
            <a:off x="1029338" y="4185085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  <p:sp>
        <p:nvSpPr>
          <p:cNvPr id="28" name="27 Rectángulo redondeado"/>
          <p:cNvSpPr/>
          <p:nvPr/>
        </p:nvSpPr>
        <p:spPr>
          <a:xfrm>
            <a:off x="1029338" y="5420022"/>
            <a:ext cx="2952328" cy="60126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36000" rIns="36000" anchor="ctr"/>
          <a:lstStyle/>
          <a:p>
            <a:pPr algn="ctr">
              <a:defRPr/>
            </a:pPr>
            <a:r>
              <a:rPr lang="es-AR" sz="1200" b="1" dirty="0">
                <a:latin typeface="Arial" pitchFamily="34" charset="0"/>
                <a:cs typeface="Arial" pitchFamily="34" charset="0"/>
              </a:rPr>
              <a:t>Destino y distribución de fondos</a:t>
            </a:r>
          </a:p>
        </p:txBody>
      </p:sp>
      <p:sp>
        <p:nvSpPr>
          <p:cNvPr id="41" name="40 CuadroTexto"/>
          <p:cNvSpPr txBox="1"/>
          <p:nvPr/>
        </p:nvSpPr>
        <p:spPr>
          <a:xfrm>
            <a:off x="7425034" y="2839085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/>
              <a:t>Distribución Primaria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7425034" y="4254886"/>
            <a:ext cx="125963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s-AR" sz="1200" b="1" i="1" dirty="0"/>
              <a:t>Distribución Secundaria</a:t>
            </a:r>
          </a:p>
        </p:txBody>
      </p:sp>
      <p:cxnSp>
        <p:nvCxnSpPr>
          <p:cNvPr id="46" name="45 Forma"/>
          <p:cNvCxnSpPr>
            <a:stCxn id="51" idx="1"/>
            <a:endCxn id="25" idx="1"/>
          </p:cNvCxnSpPr>
          <p:nvPr/>
        </p:nvCxnSpPr>
        <p:spPr>
          <a:xfrm rot="10800000" flipV="1">
            <a:off x="1029338" y="3089769"/>
            <a:ext cx="446318" cy="1395950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angular"/>
          <p:cNvCxnSpPr>
            <a:stCxn id="51" idx="1"/>
            <a:endCxn id="28" idx="1"/>
          </p:cNvCxnSpPr>
          <p:nvPr/>
        </p:nvCxnSpPr>
        <p:spPr>
          <a:xfrm rot="10800000" flipV="1">
            <a:off x="1029338" y="3089768"/>
            <a:ext cx="446318" cy="2630887"/>
          </a:xfrm>
          <a:prstGeom prst="bentConnector3">
            <a:avLst>
              <a:gd name="adj1" fmla="val 177424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angular"/>
          <p:cNvCxnSpPr>
            <a:stCxn id="6" idx="2"/>
            <a:endCxn id="48" idx="0"/>
          </p:cNvCxnSpPr>
          <p:nvPr/>
        </p:nvCxnSpPr>
        <p:spPr>
          <a:xfrm rot="16200000" flipH="1">
            <a:off x="4775812" y="1369510"/>
            <a:ext cx="778816" cy="1902100"/>
          </a:xfrm>
          <a:prstGeom prst="bentConnector3">
            <a:avLst>
              <a:gd name="adj1" fmla="val 50679"/>
            </a:avLst>
          </a:prstGeom>
          <a:ln w="2222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19" grpId="0" animBg="1"/>
      <p:bldP spid="6" grpId="0" animBg="1"/>
      <p:bldP spid="25" grpId="0" animBg="1"/>
      <p:bldP spid="28" grpId="0" animBg="1"/>
      <p:bldP spid="41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26 Grupo"/>
          <p:cNvGrpSpPr/>
          <p:nvPr/>
        </p:nvGrpSpPr>
        <p:grpSpPr>
          <a:xfrm>
            <a:off x="385763" y="1412776"/>
            <a:ext cx="7921625" cy="322262"/>
            <a:chOff x="385763" y="1530413"/>
            <a:chExt cx="7921625" cy="322262"/>
          </a:xfrm>
        </p:grpSpPr>
        <p:grpSp>
          <p:nvGrpSpPr>
            <p:cNvPr id="2" name="41 Grupo"/>
            <p:cNvGrpSpPr>
              <a:grpSpLocks/>
            </p:cNvGrpSpPr>
            <p:nvPr/>
          </p:nvGrpSpPr>
          <p:grpSpPr bwMode="auto">
            <a:xfrm>
              <a:off x="385763" y="1549400"/>
              <a:ext cx="450850" cy="277813"/>
              <a:chOff x="1151620" y="2753925"/>
              <a:chExt cx="540059" cy="360040"/>
            </a:xfrm>
          </p:grpSpPr>
          <p:sp>
            <p:nvSpPr>
              <p:cNvPr id="40" name="39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41" name="40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43" name="42 Rectángulo"/>
            <p:cNvSpPr/>
            <p:nvPr/>
          </p:nvSpPr>
          <p:spPr>
            <a:xfrm>
              <a:off x="927100" y="153041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Ley N° 23.548 (Coparticipación Federal de Impuestos) y sus modificatorias</a:t>
              </a:r>
            </a:p>
          </p:txBody>
        </p:sp>
      </p:grpSp>
      <p:grpSp>
        <p:nvGrpSpPr>
          <p:cNvPr id="28" name="27 Grupo"/>
          <p:cNvGrpSpPr/>
          <p:nvPr/>
        </p:nvGrpSpPr>
        <p:grpSpPr>
          <a:xfrm>
            <a:off x="385763" y="2094195"/>
            <a:ext cx="7921625" cy="323850"/>
            <a:chOff x="385763" y="2170298"/>
            <a:chExt cx="7921625" cy="323850"/>
          </a:xfrm>
        </p:grpSpPr>
        <p:grpSp>
          <p:nvGrpSpPr>
            <p:cNvPr id="3" name="43 Grupo"/>
            <p:cNvGrpSpPr>
              <a:grpSpLocks/>
            </p:cNvGrpSpPr>
            <p:nvPr/>
          </p:nvGrpSpPr>
          <p:grpSpPr bwMode="auto">
            <a:xfrm>
              <a:off x="385763" y="2197100"/>
              <a:ext cx="450850" cy="276225"/>
              <a:chOff x="1151620" y="2753925"/>
              <a:chExt cx="540059" cy="360040"/>
            </a:xfrm>
          </p:grpSpPr>
          <p:sp>
            <p:nvSpPr>
              <p:cNvPr id="45" name="44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46" name="45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47" name="46 Rectángulo"/>
            <p:cNvSpPr/>
            <p:nvPr/>
          </p:nvSpPr>
          <p:spPr>
            <a:xfrm>
              <a:off x="927100" y="2170298"/>
              <a:ext cx="7380288" cy="323850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sobre los Ingresos Brutos</a:t>
              </a:r>
            </a:p>
          </p:txBody>
        </p:sp>
      </p:grpSp>
      <p:grpSp>
        <p:nvGrpSpPr>
          <p:cNvPr id="30" name="29 Grupo"/>
          <p:cNvGrpSpPr/>
          <p:nvPr/>
        </p:nvGrpSpPr>
        <p:grpSpPr>
          <a:xfrm>
            <a:off x="385763" y="2777202"/>
            <a:ext cx="7921625" cy="323850"/>
            <a:chOff x="385763" y="2883725"/>
            <a:chExt cx="7921625" cy="323850"/>
          </a:xfrm>
        </p:grpSpPr>
        <p:grpSp>
          <p:nvGrpSpPr>
            <p:cNvPr id="4" name="47 Grupo"/>
            <p:cNvGrpSpPr>
              <a:grpSpLocks/>
            </p:cNvGrpSpPr>
            <p:nvPr/>
          </p:nvGrpSpPr>
          <p:grpSpPr bwMode="auto">
            <a:xfrm>
              <a:off x="385763" y="2908300"/>
              <a:ext cx="450850" cy="276225"/>
              <a:chOff x="1151620" y="2753925"/>
              <a:chExt cx="540059" cy="360040"/>
            </a:xfrm>
          </p:grpSpPr>
          <p:sp>
            <p:nvSpPr>
              <p:cNvPr id="49" name="48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50" name="49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51" name="50 Rectángulo"/>
            <p:cNvSpPr/>
            <p:nvPr/>
          </p:nvSpPr>
          <p:spPr>
            <a:xfrm>
              <a:off x="927100" y="2883725"/>
              <a:ext cx="7380288" cy="323850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Inmobiliario</a:t>
              </a:r>
            </a:p>
          </p:txBody>
        </p:sp>
      </p:grpSp>
      <p:grpSp>
        <p:nvGrpSpPr>
          <p:cNvPr id="31" name="30 Grupo"/>
          <p:cNvGrpSpPr/>
          <p:nvPr/>
        </p:nvGrpSpPr>
        <p:grpSpPr>
          <a:xfrm>
            <a:off x="385763" y="3460208"/>
            <a:ext cx="7921625" cy="322262"/>
            <a:chOff x="385763" y="3611563"/>
            <a:chExt cx="7921625" cy="322262"/>
          </a:xfrm>
        </p:grpSpPr>
        <p:grpSp>
          <p:nvGrpSpPr>
            <p:cNvPr id="5" name="51 Grupo"/>
            <p:cNvGrpSpPr>
              <a:grpSpLocks/>
            </p:cNvGrpSpPr>
            <p:nvPr/>
          </p:nvGrpSpPr>
          <p:grpSpPr bwMode="auto">
            <a:xfrm>
              <a:off x="385763" y="3627438"/>
              <a:ext cx="450850" cy="277812"/>
              <a:chOff x="1151620" y="2753925"/>
              <a:chExt cx="540059" cy="360040"/>
            </a:xfrm>
          </p:grpSpPr>
          <p:sp>
            <p:nvSpPr>
              <p:cNvPr id="53" name="52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54" name="53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63" name="62 Rectángulo"/>
            <p:cNvSpPr/>
            <p:nvPr/>
          </p:nvSpPr>
          <p:spPr>
            <a:xfrm>
              <a:off x="927100" y="361156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a los Sellos</a:t>
              </a:r>
            </a:p>
          </p:txBody>
        </p:sp>
      </p:grpSp>
      <p:grpSp>
        <p:nvGrpSpPr>
          <p:cNvPr id="32" name="31 Grupo"/>
          <p:cNvGrpSpPr/>
          <p:nvPr/>
        </p:nvGrpSpPr>
        <p:grpSpPr>
          <a:xfrm>
            <a:off x="395288" y="4141626"/>
            <a:ext cx="7921625" cy="322262"/>
            <a:chOff x="395288" y="4259263"/>
            <a:chExt cx="7921625" cy="322262"/>
          </a:xfrm>
        </p:grpSpPr>
        <p:grpSp>
          <p:nvGrpSpPr>
            <p:cNvPr id="6" name="51 Grupo"/>
            <p:cNvGrpSpPr>
              <a:grpSpLocks/>
            </p:cNvGrpSpPr>
            <p:nvPr/>
          </p:nvGrpSpPr>
          <p:grpSpPr bwMode="auto">
            <a:xfrm>
              <a:off x="395288" y="4275138"/>
              <a:ext cx="450850" cy="277812"/>
              <a:chOff x="1151620" y="2753925"/>
              <a:chExt cx="540059" cy="360040"/>
            </a:xfrm>
          </p:grpSpPr>
          <p:sp>
            <p:nvSpPr>
              <p:cNvPr id="23" name="22 Flecha izquierda"/>
              <p:cNvSpPr/>
              <p:nvPr/>
            </p:nvSpPr>
            <p:spPr>
              <a:xfrm rot="10800000">
                <a:off x="1151620" y="2753925"/>
                <a:ext cx="359405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  <p:sp>
            <p:nvSpPr>
              <p:cNvPr id="24" name="23 Flecha izquierda"/>
              <p:cNvSpPr/>
              <p:nvPr/>
            </p:nvSpPr>
            <p:spPr>
              <a:xfrm rot="10800000">
                <a:off x="1332273" y="2753925"/>
                <a:ext cx="359406" cy="360040"/>
              </a:xfrm>
              <a:prstGeom prst="leftArrow">
                <a:avLst>
                  <a:gd name="adj1" fmla="val 50000"/>
                  <a:gd name="adj2" fmla="val 140301"/>
                </a:avLst>
              </a:prstGeom>
            </p:spPr>
            <p:style>
              <a:lnRef idx="1">
                <a:schemeClr val="accent3"/>
              </a:lnRef>
              <a:fillRef idx="3">
                <a:schemeClr val="accent3"/>
              </a:fillRef>
              <a:effectRef idx="2">
                <a:schemeClr val="accent3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s-AR"/>
              </a:p>
            </p:txBody>
          </p:sp>
        </p:grpSp>
        <p:sp>
          <p:nvSpPr>
            <p:cNvPr id="25" name="24 Rectángulo"/>
            <p:cNvSpPr/>
            <p:nvPr/>
          </p:nvSpPr>
          <p:spPr>
            <a:xfrm>
              <a:off x="936625" y="4259263"/>
              <a:ext cx="7380288" cy="322262"/>
            </a:xfrm>
            <a:prstGeom prst="rect">
              <a:avLst/>
            </a:prstGeom>
          </p:spPr>
          <p:txBody>
            <a:bodyPr anchor="ctr">
              <a:spAutoFit/>
            </a:bodyPr>
            <a:lstStyle/>
            <a:p>
              <a:pPr algn="just">
                <a:defRPr/>
              </a:pPr>
              <a:r>
                <a:rPr lang="es-AR" sz="1500" b="1" dirty="0">
                  <a:solidFill>
                    <a:schemeClr val="tx2">
                      <a:lumMod val="50000"/>
                    </a:schemeClr>
                  </a:solidFill>
                  <a:latin typeface="Arial" pitchFamily="34" charset="0"/>
                  <a:cs typeface="Arial" pitchFamily="34" charset="0"/>
                </a:rPr>
                <a:t>Impuesto a los Automotores</a:t>
              </a:r>
            </a:p>
          </p:txBody>
        </p:sp>
      </p:grpSp>
      <p:cxnSp>
        <p:nvCxnSpPr>
          <p:cNvPr id="33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Rectángulo"/>
          <p:cNvSpPr/>
          <p:nvPr/>
        </p:nvSpPr>
        <p:spPr>
          <a:xfrm>
            <a:off x="364794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Masa Coparticipable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Abrir llave"/>
          <p:cNvSpPr/>
          <p:nvPr/>
        </p:nvSpPr>
        <p:spPr>
          <a:xfrm>
            <a:off x="3190200" y="548680"/>
            <a:ext cx="143396" cy="5904508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4572000" y="836712"/>
            <a:ext cx="4320852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  <a:defRPr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Ley N° 23.548 (Coparticipación Federal de Impuestos) y sus modificatorias</a:t>
            </a:r>
          </a:p>
        </p:txBody>
      </p:sp>
      <p:sp>
        <p:nvSpPr>
          <p:cNvPr id="29" name="28 Rectángulo"/>
          <p:cNvSpPr/>
          <p:nvPr/>
        </p:nvSpPr>
        <p:spPr>
          <a:xfrm>
            <a:off x="4572000" y="2132856"/>
            <a:ext cx="4120039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pitchFamily="34" charset="0"/>
              <a:buChar char="•"/>
              <a:defRPr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Impuestos sobre los Ingresos Brutos</a:t>
            </a:r>
          </a:p>
        </p:txBody>
      </p:sp>
      <p:sp>
        <p:nvSpPr>
          <p:cNvPr id="32" name="31 Rectángulo"/>
          <p:cNvSpPr/>
          <p:nvPr/>
        </p:nvSpPr>
        <p:spPr>
          <a:xfrm>
            <a:off x="4572000" y="3284984"/>
            <a:ext cx="2529860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pitchFamily="34" charset="0"/>
              <a:buChar char="•"/>
              <a:defRPr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 Inmobiliario</a:t>
            </a:r>
          </a:p>
        </p:txBody>
      </p:sp>
      <p:sp>
        <p:nvSpPr>
          <p:cNvPr id="13" name="12 Rectángulo"/>
          <p:cNvSpPr/>
          <p:nvPr/>
        </p:nvSpPr>
        <p:spPr>
          <a:xfrm>
            <a:off x="4572000" y="4443209"/>
            <a:ext cx="2496197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pitchFamily="34" charset="0"/>
              <a:buChar char="•"/>
              <a:defRPr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 a los Sellos</a:t>
            </a:r>
          </a:p>
        </p:txBody>
      </p:sp>
      <p:sp>
        <p:nvSpPr>
          <p:cNvPr id="11" name="10 Elipse"/>
          <p:cNvSpPr/>
          <p:nvPr/>
        </p:nvSpPr>
        <p:spPr>
          <a:xfrm>
            <a:off x="3491880" y="4149080"/>
            <a:ext cx="936104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25%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4572000" y="5589240"/>
            <a:ext cx="319985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Font typeface="Arial" pitchFamily="34" charset="0"/>
              <a:buChar char="•"/>
              <a:defRPr/>
            </a:pPr>
            <a:r>
              <a:rPr lang="es-AR" sz="1700" b="1" dirty="0">
                <a:latin typeface="Arial" pitchFamily="34" charset="0"/>
                <a:cs typeface="Arial" pitchFamily="34" charset="0"/>
              </a:rPr>
              <a:t>Impuesto a los Automotores</a:t>
            </a:r>
          </a:p>
        </p:txBody>
      </p:sp>
      <p:sp>
        <p:nvSpPr>
          <p:cNvPr id="26" name="25 Elipse"/>
          <p:cNvSpPr/>
          <p:nvPr/>
        </p:nvSpPr>
        <p:spPr>
          <a:xfrm>
            <a:off x="223088" y="2097646"/>
            <a:ext cx="2772000" cy="2664296"/>
          </a:xfrm>
          <a:prstGeom prst="ellipse">
            <a:avLst/>
          </a:prstGeom>
          <a:ln/>
        </p:spPr>
        <p:style>
          <a:lnRef idx="0">
            <a:schemeClr val="accent1"/>
          </a:lnRef>
          <a:fillRef idx="1001">
            <a:schemeClr val="dk2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0" tIns="36000" rIns="36000" anchor="ctr"/>
          <a:lstStyle/>
          <a:p>
            <a:pPr algn="ctr">
              <a:defRPr/>
            </a:pPr>
            <a:r>
              <a:rPr lang="es-A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Coparticipación a Municipios</a:t>
            </a:r>
          </a:p>
        </p:txBody>
      </p:sp>
      <p:sp>
        <p:nvSpPr>
          <p:cNvPr id="18" name="17 Elipse"/>
          <p:cNvSpPr/>
          <p:nvPr/>
        </p:nvSpPr>
        <p:spPr>
          <a:xfrm>
            <a:off x="3491880" y="2996952"/>
            <a:ext cx="936104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25%</a:t>
            </a:r>
          </a:p>
        </p:txBody>
      </p:sp>
      <p:sp>
        <p:nvSpPr>
          <p:cNvPr id="19" name="18 Elipse"/>
          <p:cNvSpPr/>
          <p:nvPr/>
        </p:nvSpPr>
        <p:spPr>
          <a:xfrm>
            <a:off x="3491880" y="692696"/>
            <a:ext cx="936104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25%</a:t>
            </a:r>
          </a:p>
        </p:txBody>
      </p:sp>
      <p:sp>
        <p:nvSpPr>
          <p:cNvPr id="20" name="19 Elipse"/>
          <p:cNvSpPr/>
          <p:nvPr/>
        </p:nvSpPr>
        <p:spPr>
          <a:xfrm>
            <a:off x="3491880" y="1844824"/>
            <a:ext cx="936104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25%</a:t>
            </a:r>
          </a:p>
        </p:txBody>
      </p:sp>
      <p:sp>
        <p:nvSpPr>
          <p:cNvPr id="21" name="20 Elipse"/>
          <p:cNvSpPr/>
          <p:nvPr/>
        </p:nvSpPr>
        <p:spPr>
          <a:xfrm>
            <a:off x="3491880" y="5301208"/>
            <a:ext cx="936104" cy="93610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90%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000"/>
                            </p:stCondLst>
                            <p:childTnLst>
                              <p:par>
                                <p:cTn id="36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9000"/>
                            </p:stCondLst>
                            <p:childTnLst>
                              <p:par>
                                <p:cTn id="40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/>
      <p:bldP spid="29" grpId="0"/>
      <p:bldP spid="32" grpId="0"/>
      <p:bldP spid="13" grpId="0"/>
      <p:bldP spid="11" grpId="0" animBg="1"/>
      <p:bldP spid="15" grpId="0"/>
      <p:bldP spid="18" grpId="0" animBg="1"/>
      <p:bldP spid="19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3649365"/>
              </p:ext>
            </p:extLst>
          </p:nvPr>
        </p:nvGraphicFramePr>
        <p:xfrm>
          <a:off x="515937" y="1643063"/>
          <a:ext cx="7967663" cy="5214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7 Rectángulo"/>
          <p:cNvSpPr/>
          <p:nvPr/>
        </p:nvSpPr>
        <p:spPr>
          <a:xfrm>
            <a:off x="323850" y="981075"/>
            <a:ext cx="8351838" cy="7381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La distribución de la Coparticipación de la </a:t>
            </a:r>
            <a:r>
              <a:rPr lang="es-AR" sz="1400" b="1" i="1" dirty="0">
                <a:latin typeface="Arial" pitchFamily="34" charset="0"/>
                <a:cs typeface="Arial" pitchFamily="34" charset="0"/>
              </a:rPr>
              <a:t>Ley N° 23.548 (Coparticipación Federal de Impuestos) y sus modificatorias</a:t>
            </a:r>
            <a:r>
              <a:rPr lang="es-AR" sz="1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el </a:t>
            </a:r>
            <a:r>
              <a:rPr lang="es-AR" sz="1400" i="1" dirty="0">
                <a:latin typeface="Arial" pitchFamily="34" charset="0"/>
                <a:cs typeface="Arial" pitchFamily="34" charset="0"/>
              </a:rPr>
              <a:t>I</a:t>
            </a:r>
            <a:r>
              <a:rPr lang="es-AR" sz="1400" b="1" i="1" dirty="0">
                <a:latin typeface="Arial" pitchFamily="34" charset="0"/>
                <a:cs typeface="Arial" pitchFamily="34" charset="0"/>
              </a:rPr>
              <a:t>mpuesto sobre los Ingresos Brutos</a:t>
            </a:r>
            <a:r>
              <a:rPr lang="es-AR" sz="1400" i="1" dirty="0">
                <a:latin typeface="Arial" pitchFamily="34" charset="0"/>
                <a:cs typeface="Arial" pitchFamily="34" charset="0"/>
              </a:rPr>
              <a:t>,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el </a:t>
            </a:r>
            <a:r>
              <a:rPr lang="es-AR" sz="1400" b="1" i="1" dirty="0">
                <a:latin typeface="Arial" pitchFamily="34" charset="0"/>
                <a:cs typeface="Arial" pitchFamily="34" charset="0"/>
              </a:rPr>
              <a:t>Impuesto Inmobiliario</a:t>
            </a:r>
            <a:r>
              <a:rPr lang="es-AR" sz="1400" i="1" dirty="0">
                <a:latin typeface="Arial" pitchFamily="34" charset="0"/>
                <a:cs typeface="Arial" pitchFamily="34" charset="0"/>
              </a:rPr>
              <a:t> y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el </a:t>
            </a:r>
            <a:r>
              <a:rPr lang="es-AR" sz="1400" b="1" i="1" dirty="0">
                <a:latin typeface="Arial" pitchFamily="34" charset="0"/>
                <a:cs typeface="Arial" pitchFamily="34" charset="0"/>
              </a:rPr>
              <a:t>Impuesto a los Sellos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se realiza de la siguiente manera:</a:t>
            </a:r>
          </a:p>
        </p:txBody>
      </p:sp>
      <p:cxnSp>
        <p:nvCxnSpPr>
          <p:cNvPr id="9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64794" y="476250"/>
            <a:ext cx="8064500" cy="4921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de Coparticipación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7391883"/>
              </p:ext>
            </p:extLst>
          </p:nvPr>
        </p:nvGraphicFramePr>
        <p:xfrm>
          <a:off x="539552" y="995045"/>
          <a:ext cx="7967663" cy="5214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2 Marcador de contenido"/>
          <p:cNvSpPr txBox="1">
            <a:spLocks/>
          </p:cNvSpPr>
          <p:nvPr/>
        </p:nvSpPr>
        <p:spPr bwMode="auto">
          <a:xfrm>
            <a:off x="539552" y="4653136"/>
            <a:ext cx="8064896" cy="19800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72000" rIns="72000"/>
          <a:lstStyle/>
          <a:p>
            <a:pPr algn="just"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Para determinar los coeficientes de la distribución entre Municipios, se los divide a los mismos en dos grupos: </a:t>
            </a:r>
          </a:p>
          <a:p>
            <a:pPr marL="725488" lvl="2" indent="-342900" algn="just">
              <a:buFont typeface="+mj-lt"/>
              <a:buAutoNum type="arabicPeriod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Municipios que poseen mas de cien mil habitantes</a:t>
            </a:r>
          </a:p>
          <a:p>
            <a:pPr marL="725488" lvl="2" indent="-342900" algn="just">
              <a:buFont typeface="+mj-lt"/>
              <a:buAutoNum type="arabicPeriod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Municipios que poseen hasta cien mil habitantes. </a:t>
            </a: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Este grupo se divide, a su vez, en 4 subgrupos:</a:t>
            </a:r>
            <a:r>
              <a:rPr lang="es-AR" sz="14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AR" sz="1400" dirty="0">
              <a:latin typeface="Arial" pitchFamily="34" charset="0"/>
              <a:cs typeface="Arial" pitchFamily="34" charset="0"/>
            </a:endParaRPr>
          </a:p>
          <a:p>
            <a:pPr marL="984250" lvl="7" indent="-342900" algn="just">
              <a:buFont typeface="Wingdings" pitchFamily="2" charset="2"/>
              <a:buChar char="ü"/>
              <a:defRPr/>
            </a:pP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Entre 10.001 y 100.000 habitantes</a:t>
            </a:r>
          </a:p>
          <a:p>
            <a:pPr marL="984250" lvl="7" indent="-342900" algn="just">
              <a:buFont typeface="Wingdings" pitchFamily="2" charset="2"/>
              <a:buChar char="ü"/>
              <a:defRPr/>
            </a:pP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Entre 5.001 y 10.000 habitantes</a:t>
            </a:r>
          </a:p>
          <a:p>
            <a:pPr marL="984250" lvl="7" indent="-342900" algn="just">
              <a:buFont typeface="Wingdings" pitchFamily="2" charset="2"/>
              <a:buChar char="ü"/>
              <a:defRPr/>
            </a:pP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Entre 2.001 y 5.000 habitantes</a:t>
            </a:r>
          </a:p>
          <a:p>
            <a:pPr marL="984250" lvl="7" indent="-342900" algn="just">
              <a:buFont typeface="Wingdings" pitchFamily="2" charset="2"/>
              <a:buChar char="ü"/>
              <a:defRPr/>
            </a:pPr>
            <a:r>
              <a:rPr lang="es-A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Menos de 2.000 habitantes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2 Marcador de contenido"/>
          <p:cNvSpPr txBox="1">
            <a:spLocks/>
          </p:cNvSpPr>
          <p:nvPr/>
        </p:nvSpPr>
        <p:spPr bwMode="auto">
          <a:xfrm>
            <a:off x="395288" y="1125538"/>
            <a:ext cx="7921625" cy="35877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rIns="72000"/>
          <a:lstStyle/>
          <a:p>
            <a:pPr marL="342900" indent="-342900" algn="just">
              <a:buFontTx/>
              <a:buAutoNum type="arabicPeriod"/>
              <a:defRPr/>
            </a:pPr>
            <a:r>
              <a:rPr lang="es-AR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Municipios que poseen más de cien mil habitantes. </a:t>
            </a:r>
            <a:endParaRPr lang="es-AR" sz="1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2 Marcador de contenido"/>
          <p:cNvSpPr txBox="1">
            <a:spLocks/>
          </p:cNvSpPr>
          <p:nvPr/>
        </p:nvSpPr>
        <p:spPr bwMode="auto">
          <a:xfrm>
            <a:off x="395288" y="2708275"/>
            <a:ext cx="7921625" cy="288925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rIns="72000"/>
          <a:lstStyle/>
          <a:p>
            <a:pPr marL="342900" lvl="2" indent="-342900" algn="just">
              <a:defRPr/>
            </a:pPr>
            <a:r>
              <a:rPr lang="es-AR" sz="14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2.	Municipios que poseen hasta cien mil habitantes. </a:t>
            </a:r>
            <a:endParaRPr lang="es-AR" sz="14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 bwMode="auto">
          <a:xfrm>
            <a:off x="1025550" y="4365749"/>
            <a:ext cx="7092900" cy="2087587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rIns="72000"/>
          <a:lstStyle/>
          <a:p>
            <a:pPr algn="just">
              <a:defRPr/>
            </a:pPr>
            <a:r>
              <a:rPr lang="es-AR" sz="1400" dirty="0" err="1">
                <a:latin typeface="Arial" pitchFamily="34" charset="0"/>
                <a:cs typeface="Arial" pitchFamily="34" charset="0"/>
              </a:rPr>
              <a:t>C</a:t>
            </a:r>
            <a:r>
              <a:rPr lang="es-AR" sz="1400" baseline="-25000" dirty="0" err="1">
                <a:latin typeface="Arial" pitchFamily="34" charset="0"/>
                <a:cs typeface="Arial" pitchFamily="34" charset="0"/>
              </a:rPr>
              <a:t>p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: Coeficiente a aplicar al Municipio.</a:t>
            </a:r>
          </a:p>
          <a:p>
            <a:pPr algn="just"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P</a:t>
            </a:r>
            <a:r>
              <a:rPr lang="es-AR" sz="1400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 :Población del Municipio i.</a:t>
            </a:r>
          </a:p>
          <a:p>
            <a:pPr algn="just"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n: Cantidad de Municipios con más de 100.000 habitantes. </a:t>
            </a:r>
          </a:p>
          <a:p>
            <a:pPr algn="just"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N: Cantidad total de Municipios.</a:t>
            </a:r>
          </a:p>
          <a:p>
            <a:pPr algn="just">
              <a:defRPr/>
            </a:pPr>
            <a:r>
              <a:rPr lang="es-AR" sz="1400" dirty="0" err="1">
                <a:latin typeface="Arial" pitchFamily="34" charset="0"/>
                <a:cs typeface="Arial" pitchFamily="34" charset="0"/>
              </a:rPr>
              <a:t>A</a:t>
            </a:r>
            <a:r>
              <a:rPr lang="es-AR" sz="1400" baseline="-25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: Relación entre la población del Municipio i y la planta personal del Municipio i.</a:t>
            </a:r>
          </a:p>
          <a:p>
            <a:pPr algn="just">
              <a:defRPr/>
            </a:pPr>
            <a:r>
              <a:rPr lang="es-AR" sz="1400" dirty="0" err="1">
                <a:latin typeface="Arial" pitchFamily="34" charset="0"/>
                <a:cs typeface="Arial" pitchFamily="34" charset="0"/>
              </a:rPr>
              <a:t>R</a:t>
            </a:r>
            <a:r>
              <a:rPr lang="es-AR" sz="1400" baseline="-250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: Recursos propios recaudados por el Municipio i.</a:t>
            </a:r>
          </a:p>
          <a:p>
            <a:pPr algn="just"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B</a:t>
            </a:r>
            <a:r>
              <a:rPr lang="es-AR" sz="1400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: Relación entre los gastos de capital y los gastos totales ejecutados por el Municipio i.</a:t>
            </a:r>
          </a:p>
          <a:p>
            <a:pPr algn="just"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S</a:t>
            </a:r>
            <a:r>
              <a:rPr lang="es-AR" sz="1400" baseline="-25000" dirty="0">
                <a:latin typeface="Arial" pitchFamily="34" charset="0"/>
                <a:cs typeface="Arial" pitchFamily="34" charset="0"/>
              </a:rPr>
              <a:t>i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: Superficie del Municipio i.</a:t>
            </a:r>
          </a:p>
          <a:p>
            <a:pPr algn="just"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K: Cantidad de municipios en el subgrupo al cual pertenece el Municipio i.</a:t>
            </a:r>
          </a:p>
        </p:txBody>
      </p:sp>
      <p:grpSp>
        <p:nvGrpSpPr>
          <p:cNvPr id="51" name="50 Grupo"/>
          <p:cNvGrpSpPr/>
          <p:nvPr/>
        </p:nvGrpSpPr>
        <p:grpSpPr>
          <a:xfrm>
            <a:off x="936000" y="1556792"/>
            <a:ext cx="7272000" cy="864095"/>
            <a:chOff x="936000" y="1556792"/>
            <a:chExt cx="7272000" cy="864095"/>
          </a:xfrm>
        </p:grpSpPr>
        <p:sp>
          <p:nvSpPr>
            <p:cNvPr id="11" name="2 Marcador de contenido"/>
            <p:cNvSpPr txBox="1">
              <a:spLocks/>
            </p:cNvSpPr>
            <p:nvPr/>
          </p:nvSpPr>
          <p:spPr bwMode="auto">
            <a:xfrm>
              <a:off x="936000" y="1556792"/>
              <a:ext cx="7272000" cy="86409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72000" rIns="72000"/>
            <a:lstStyle/>
            <a:p>
              <a:pPr algn="just">
                <a:defRPr/>
              </a:pPr>
              <a:r>
                <a:rPr lang="es-AR" sz="1400" b="1" dirty="0">
                  <a:latin typeface="Arial" pitchFamily="34" charset="0"/>
                  <a:cs typeface="Arial" pitchFamily="34" charset="0"/>
                </a:rPr>
                <a:t>	  P</a:t>
              </a:r>
              <a:r>
                <a:rPr lang="es-AR" sz="1400" b="1" baseline="-25000" dirty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AR" sz="1400" b="1" dirty="0">
                  <a:latin typeface="Arial" pitchFamily="34" charset="0"/>
                  <a:cs typeface="Arial" pitchFamily="34" charset="0"/>
                </a:rPr>
                <a:t>	  n                 </a:t>
              </a:r>
              <a:r>
                <a:rPr lang="es-AR" sz="1400" b="1" dirty="0" err="1">
                  <a:latin typeface="Arial" pitchFamily="34" charset="0"/>
                  <a:cs typeface="Arial" pitchFamily="34" charset="0"/>
                </a:rPr>
                <a:t>A</a:t>
              </a:r>
              <a:r>
                <a:rPr lang="es-AR" sz="1400" b="1" baseline="-25000" dirty="0" err="1">
                  <a:latin typeface="Arial" pitchFamily="34" charset="0"/>
                  <a:cs typeface="Arial" pitchFamily="34" charset="0"/>
                </a:rPr>
                <a:t>i</a:t>
              </a:r>
              <a:r>
                <a:rPr lang="es-AR" sz="1400" b="1" dirty="0">
                  <a:latin typeface="Arial" pitchFamily="34" charset="0"/>
                  <a:cs typeface="Arial" pitchFamily="34" charset="0"/>
                </a:rPr>
                <a:t> 	   </a:t>
              </a:r>
              <a:r>
                <a:rPr lang="es-AR" sz="1400" b="1" dirty="0" err="1">
                  <a:latin typeface="Arial" pitchFamily="34" charset="0"/>
                  <a:cs typeface="Arial" pitchFamily="34" charset="0"/>
                </a:rPr>
                <a:t>R</a:t>
              </a:r>
              <a:r>
                <a:rPr lang="es-AR" sz="1400" b="1" baseline="-25000" dirty="0" err="1">
                  <a:latin typeface="Arial" pitchFamily="34" charset="0"/>
                  <a:cs typeface="Arial" pitchFamily="34" charset="0"/>
                </a:rPr>
                <a:t>i</a:t>
              </a:r>
              <a:r>
                <a:rPr lang="es-AR" sz="1400" b="1" dirty="0">
                  <a:latin typeface="Arial" pitchFamily="34" charset="0"/>
                  <a:cs typeface="Arial" pitchFamily="34" charset="0"/>
                </a:rPr>
                <a:t>           	    B</a:t>
              </a:r>
              <a:r>
                <a:rPr lang="es-AR" sz="1400" b="1" baseline="-25000" dirty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AR" sz="1400" b="1" dirty="0">
                  <a:latin typeface="Arial" pitchFamily="34" charset="0"/>
                  <a:cs typeface="Arial" pitchFamily="34" charset="0"/>
                </a:rPr>
                <a:t>                   S</a:t>
              </a:r>
              <a:r>
                <a:rPr lang="es-AR" sz="1400" b="1" baseline="-25000" dirty="0">
                  <a:latin typeface="Arial" pitchFamily="34" charset="0"/>
                  <a:cs typeface="Arial" pitchFamily="34" charset="0"/>
                </a:rPr>
                <a:t>i</a:t>
              </a:r>
            </a:p>
            <a:p>
              <a:pPr algn="just">
                <a:defRPr/>
              </a:pPr>
              <a:r>
                <a:rPr lang="es-AR" sz="1400" b="1" dirty="0" err="1">
                  <a:latin typeface="Arial" pitchFamily="34" charset="0"/>
                  <a:cs typeface="Arial" pitchFamily="34" charset="0"/>
                </a:rPr>
                <a:t>C</a:t>
              </a:r>
              <a:r>
                <a:rPr lang="es-AR" sz="1400" b="1" baseline="-25000" dirty="0" err="1">
                  <a:latin typeface="Arial" pitchFamily="34" charset="0"/>
                  <a:cs typeface="Arial" pitchFamily="34" charset="0"/>
                </a:rPr>
                <a:t>p</a:t>
              </a:r>
              <a:r>
                <a:rPr lang="es-AR" sz="1400" b="1" dirty="0">
                  <a:latin typeface="Arial" pitchFamily="34" charset="0"/>
                  <a:cs typeface="Arial" pitchFamily="34" charset="0"/>
                </a:rPr>
                <a:t>=  0.665         + 0.18         + 0.08         + 0.03         + 0.03          + 0.015</a:t>
              </a:r>
            </a:p>
            <a:p>
              <a:pPr algn="just">
                <a:defRPr/>
              </a:pPr>
              <a:r>
                <a:rPr lang="es-AR" sz="1400" b="1" dirty="0">
                  <a:latin typeface="Arial" pitchFamily="34" charset="0"/>
                  <a:cs typeface="Arial" pitchFamily="34" charset="0"/>
                </a:rPr>
                <a:t>	 </a:t>
              </a:r>
              <a:r>
                <a:rPr lang="es-ES" sz="1400" b="1" dirty="0">
                  <a:latin typeface="Arial" pitchFamily="34" charset="0"/>
                  <a:cs typeface="Arial" pitchFamily="34" charset="0"/>
                </a:rPr>
                <a:t>Σ</a:t>
              </a:r>
              <a:r>
                <a:rPr lang="es-AR" sz="1400" b="1" dirty="0">
                  <a:latin typeface="Arial" pitchFamily="34" charset="0"/>
                  <a:cs typeface="Arial" pitchFamily="34" charset="0"/>
                </a:rPr>
                <a:t>P</a:t>
              </a:r>
              <a:r>
                <a:rPr lang="es-AR" sz="1400" b="1" baseline="-25000" dirty="0">
                  <a:latin typeface="Arial" pitchFamily="34" charset="0"/>
                  <a:cs typeface="Arial" pitchFamily="34" charset="0"/>
                </a:rPr>
                <a:t>i </a:t>
              </a:r>
              <a:r>
                <a:rPr lang="es-AR" sz="1400" b="1" dirty="0">
                  <a:latin typeface="Arial" pitchFamily="34" charset="0"/>
                  <a:cs typeface="Arial" pitchFamily="34" charset="0"/>
                </a:rPr>
                <a:t>	  N	  </a:t>
              </a:r>
              <a:r>
                <a:rPr lang="es-ES" sz="1400" b="1" dirty="0" err="1">
                  <a:latin typeface="Arial" pitchFamily="34" charset="0"/>
                  <a:cs typeface="Arial" pitchFamily="34" charset="0"/>
                </a:rPr>
                <a:t>ΣA</a:t>
              </a:r>
              <a:r>
                <a:rPr lang="es-ES" sz="1400" b="1" baseline="-25000" dirty="0" err="1">
                  <a:latin typeface="Arial" pitchFamily="34" charset="0"/>
                  <a:cs typeface="Arial" pitchFamily="34" charset="0"/>
                </a:rPr>
                <a:t>i</a:t>
              </a:r>
              <a:r>
                <a:rPr lang="es-ES" sz="1400" b="1" dirty="0">
                  <a:latin typeface="Arial" pitchFamily="34" charset="0"/>
                  <a:cs typeface="Arial" pitchFamily="34" charset="0"/>
                </a:rPr>
                <a:t>              ΣR</a:t>
              </a:r>
              <a:r>
                <a:rPr lang="es-AR" sz="1400" b="1" baseline="-25000" dirty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ES" sz="1400" b="1" dirty="0">
                  <a:latin typeface="Arial" pitchFamily="34" charset="0"/>
                  <a:cs typeface="Arial" pitchFamily="34" charset="0"/>
                </a:rPr>
                <a:t>              </a:t>
              </a:r>
              <a:r>
                <a:rPr lang="es-ES" sz="1400" b="1" dirty="0" err="1">
                  <a:latin typeface="Arial" pitchFamily="34" charset="0"/>
                  <a:cs typeface="Arial" pitchFamily="34" charset="0"/>
                </a:rPr>
                <a:t>ΣB</a:t>
              </a:r>
              <a:r>
                <a:rPr lang="es-ES" sz="1400" b="1" baseline="-25000" dirty="0" err="1">
                  <a:latin typeface="Arial" pitchFamily="34" charset="0"/>
                  <a:cs typeface="Arial" pitchFamily="34" charset="0"/>
                </a:rPr>
                <a:t>i</a:t>
              </a:r>
              <a:r>
                <a:rPr lang="es-ES" sz="1400" b="1" dirty="0">
                  <a:latin typeface="Arial" pitchFamily="34" charset="0"/>
                  <a:cs typeface="Arial" pitchFamily="34" charset="0"/>
                </a:rPr>
                <a:t>                 </a:t>
              </a:r>
              <a:r>
                <a:rPr lang="es-ES" sz="1400" b="1" dirty="0" err="1">
                  <a:latin typeface="Arial" pitchFamily="34" charset="0"/>
                  <a:cs typeface="Arial" pitchFamily="34" charset="0"/>
                </a:rPr>
                <a:t>ΣS</a:t>
              </a:r>
              <a:r>
                <a:rPr lang="es-ES" sz="1400" b="1" baseline="-25000" dirty="0" err="1">
                  <a:latin typeface="Arial" pitchFamily="34" charset="0"/>
                  <a:cs typeface="Arial" pitchFamily="34" charset="0"/>
                </a:rPr>
                <a:t>i</a:t>
              </a:r>
              <a:endParaRPr lang="es-AR" sz="1400" b="1" baseline="-250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8" name="17 Conector recto"/>
            <p:cNvCxnSpPr/>
            <p:nvPr/>
          </p:nvCxnSpPr>
          <p:spPr>
            <a:xfrm>
              <a:off x="1907704" y="1930480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18 Conector recto"/>
            <p:cNvCxnSpPr/>
            <p:nvPr/>
          </p:nvCxnSpPr>
          <p:spPr>
            <a:xfrm>
              <a:off x="2857456" y="1930480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3789792" y="1930480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>
              <a:off x="4735776" y="1930480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22 Conector recto"/>
            <p:cNvCxnSpPr/>
            <p:nvPr/>
          </p:nvCxnSpPr>
          <p:spPr>
            <a:xfrm>
              <a:off x="5710480" y="1930480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23 Conector recto"/>
            <p:cNvCxnSpPr/>
            <p:nvPr/>
          </p:nvCxnSpPr>
          <p:spPr>
            <a:xfrm>
              <a:off x="6796712" y="1930480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31 Conector recto"/>
          <p:cNvCxnSpPr/>
          <p:nvPr/>
        </p:nvCxnSpPr>
        <p:spPr>
          <a:xfrm>
            <a:off x="1794752" y="3501008"/>
            <a:ext cx="2880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"/>
          <p:cNvCxnSpPr/>
          <p:nvPr/>
        </p:nvCxnSpPr>
        <p:spPr>
          <a:xfrm>
            <a:off x="3042416" y="3501008"/>
            <a:ext cx="2880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"/>
          <p:cNvCxnSpPr/>
          <p:nvPr/>
        </p:nvCxnSpPr>
        <p:spPr>
          <a:xfrm>
            <a:off x="4499992" y="3501008"/>
            <a:ext cx="2880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5405032" y="3501008"/>
            <a:ext cx="2880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35 Conector recto"/>
          <p:cNvCxnSpPr/>
          <p:nvPr/>
        </p:nvCxnSpPr>
        <p:spPr>
          <a:xfrm>
            <a:off x="6358552" y="3501008"/>
            <a:ext cx="2880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>
            <a:off x="7411376" y="3501008"/>
            <a:ext cx="288032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40 Corchetes"/>
          <p:cNvSpPr/>
          <p:nvPr/>
        </p:nvSpPr>
        <p:spPr>
          <a:xfrm>
            <a:off x="2802864" y="3212976"/>
            <a:ext cx="936104" cy="576064"/>
          </a:xfrm>
          <a:prstGeom prst="bracketPair">
            <a:avLst/>
          </a:prstGeom>
          <a:noFill/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50" name="49 Grupo"/>
          <p:cNvGrpSpPr/>
          <p:nvPr/>
        </p:nvGrpSpPr>
        <p:grpSpPr>
          <a:xfrm>
            <a:off x="936000" y="3212976"/>
            <a:ext cx="7272000" cy="864095"/>
            <a:chOff x="971600" y="3212976"/>
            <a:chExt cx="7272000" cy="864095"/>
          </a:xfrm>
        </p:grpSpPr>
        <p:sp>
          <p:nvSpPr>
            <p:cNvPr id="42" name="2 Marcador de contenido"/>
            <p:cNvSpPr txBox="1">
              <a:spLocks/>
            </p:cNvSpPr>
            <p:nvPr/>
          </p:nvSpPr>
          <p:spPr bwMode="auto">
            <a:xfrm>
              <a:off x="971600" y="3212976"/>
              <a:ext cx="7272000" cy="86409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72000" rIns="72000"/>
            <a:lstStyle/>
            <a:p>
              <a:pPr algn="just">
                <a:defRPr/>
              </a:pPr>
              <a:r>
                <a:rPr lang="es-AR" sz="1400" b="1" dirty="0">
                  <a:latin typeface="Arial" pitchFamily="34" charset="0"/>
                  <a:cs typeface="Arial" pitchFamily="34" charset="0"/>
                </a:rPr>
                <a:t>	  P</a:t>
              </a:r>
              <a:r>
                <a:rPr lang="es-AR" sz="1400" b="1" baseline="-25000" dirty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AR" sz="1400" b="1" dirty="0">
                  <a:latin typeface="Arial" pitchFamily="34" charset="0"/>
                  <a:cs typeface="Arial" pitchFamily="34" charset="0"/>
                </a:rPr>
                <a:t>	        n                         </a:t>
              </a:r>
              <a:r>
                <a:rPr lang="es-AR" sz="1400" b="1" dirty="0" err="1">
                  <a:latin typeface="Arial" pitchFamily="34" charset="0"/>
                  <a:cs typeface="Arial" pitchFamily="34" charset="0"/>
                </a:rPr>
                <a:t>A</a:t>
              </a:r>
              <a:r>
                <a:rPr lang="es-AR" sz="1400" b="1" baseline="-25000" dirty="0" err="1">
                  <a:latin typeface="Arial" pitchFamily="34" charset="0"/>
                  <a:cs typeface="Arial" pitchFamily="34" charset="0"/>
                </a:rPr>
                <a:t>i</a:t>
              </a:r>
              <a:r>
                <a:rPr lang="es-AR" sz="1400" b="1" dirty="0">
                  <a:latin typeface="Arial" pitchFamily="34" charset="0"/>
                  <a:cs typeface="Arial" pitchFamily="34" charset="0"/>
                </a:rPr>
                <a:t>                </a:t>
              </a:r>
              <a:r>
                <a:rPr lang="es-AR" sz="1400" b="1" dirty="0" err="1">
                  <a:latin typeface="Arial" pitchFamily="34" charset="0"/>
                  <a:cs typeface="Arial" pitchFamily="34" charset="0"/>
                </a:rPr>
                <a:t>R</a:t>
              </a:r>
              <a:r>
                <a:rPr lang="es-AR" sz="1400" b="1" baseline="-25000" dirty="0" err="1">
                  <a:latin typeface="Arial" pitchFamily="34" charset="0"/>
                  <a:cs typeface="Arial" pitchFamily="34" charset="0"/>
                </a:rPr>
                <a:t>i</a:t>
              </a:r>
              <a:r>
                <a:rPr lang="es-AR" sz="1400" b="1" dirty="0">
                  <a:latin typeface="Arial" pitchFamily="34" charset="0"/>
                  <a:cs typeface="Arial" pitchFamily="34" charset="0"/>
                </a:rPr>
                <a:t>                B</a:t>
              </a:r>
              <a:r>
                <a:rPr lang="es-AR" sz="1400" b="1" baseline="-25000" dirty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AR" sz="1400" b="1" dirty="0">
                  <a:latin typeface="Arial" pitchFamily="34" charset="0"/>
                  <a:cs typeface="Arial" pitchFamily="34" charset="0"/>
                </a:rPr>
                <a:t>                  S</a:t>
              </a:r>
              <a:r>
                <a:rPr lang="es-AR" sz="1400" b="1" baseline="-25000" dirty="0">
                  <a:latin typeface="Arial" pitchFamily="34" charset="0"/>
                  <a:cs typeface="Arial" pitchFamily="34" charset="0"/>
                </a:rPr>
                <a:t>i</a:t>
              </a:r>
            </a:p>
            <a:p>
              <a:pPr algn="just">
                <a:defRPr/>
              </a:pPr>
              <a:r>
                <a:rPr lang="es-AR" sz="1400" b="1" dirty="0" err="1">
                  <a:latin typeface="Arial" pitchFamily="34" charset="0"/>
                  <a:cs typeface="Arial" pitchFamily="34" charset="0"/>
                </a:rPr>
                <a:t>C</a:t>
              </a:r>
              <a:r>
                <a:rPr lang="es-AR" sz="1400" b="1" baseline="-25000" dirty="0" err="1">
                  <a:latin typeface="Arial" pitchFamily="34" charset="0"/>
                  <a:cs typeface="Arial" pitchFamily="34" charset="0"/>
                </a:rPr>
                <a:t>p</a:t>
              </a:r>
              <a:r>
                <a:rPr lang="es-AR" sz="1400" b="1" dirty="0">
                  <a:latin typeface="Arial" pitchFamily="34" charset="0"/>
                  <a:cs typeface="Arial" pitchFamily="34" charset="0"/>
                </a:rPr>
                <a:t>=  0.665         + 0.18  (1-        )/4  /K+ 0.08         + 0.03         + 0.03          + 0.015</a:t>
              </a:r>
            </a:p>
            <a:p>
              <a:pPr algn="just">
                <a:defRPr/>
              </a:pPr>
              <a:r>
                <a:rPr lang="es-AR" sz="1400" b="1" dirty="0">
                  <a:latin typeface="Arial" pitchFamily="34" charset="0"/>
                  <a:cs typeface="Arial" pitchFamily="34" charset="0"/>
                </a:rPr>
                <a:t>	 </a:t>
              </a:r>
              <a:r>
                <a:rPr lang="es-ES" sz="1400" b="1" dirty="0">
                  <a:latin typeface="Arial" pitchFamily="34" charset="0"/>
                  <a:cs typeface="Arial" pitchFamily="34" charset="0"/>
                </a:rPr>
                <a:t>Σ</a:t>
              </a:r>
              <a:r>
                <a:rPr lang="es-AR" sz="1400" b="1" dirty="0">
                  <a:latin typeface="Arial" pitchFamily="34" charset="0"/>
                  <a:cs typeface="Arial" pitchFamily="34" charset="0"/>
                </a:rPr>
                <a:t>P</a:t>
              </a:r>
              <a:r>
                <a:rPr lang="es-AR" sz="1400" b="1" baseline="-25000" dirty="0">
                  <a:latin typeface="Arial" pitchFamily="34" charset="0"/>
                  <a:cs typeface="Arial" pitchFamily="34" charset="0"/>
                </a:rPr>
                <a:t>i </a:t>
              </a:r>
              <a:r>
                <a:rPr lang="es-AR" sz="1400" b="1" dirty="0">
                  <a:latin typeface="Arial" pitchFamily="34" charset="0"/>
                  <a:cs typeface="Arial" pitchFamily="34" charset="0"/>
                </a:rPr>
                <a:t>	        N	                </a:t>
              </a:r>
              <a:r>
                <a:rPr lang="es-ES" sz="1400" b="1" dirty="0" err="1">
                  <a:latin typeface="Arial" pitchFamily="34" charset="0"/>
                  <a:cs typeface="Arial" pitchFamily="34" charset="0"/>
                </a:rPr>
                <a:t>ΣA</a:t>
              </a:r>
              <a:r>
                <a:rPr lang="es-ES" sz="1400" b="1" baseline="-25000" dirty="0" err="1">
                  <a:latin typeface="Arial" pitchFamily="34" charset="0"/>
                  <a:cs typeface="Arial" pitchFamily="34" charset="0"/>
                </a:rPr>
                <a:t>i</a:t>
              </a:r>
              <a:r>
                <a:rPr lang="es-ES" sz="1400" b="1" dirty="0">
                  <a:latin typeface="Arial" pitchFamily="34" charset="0"/>
                  <a:cs typeface="Arial" pitchFamily="34" charset="0"/>
                </a:rPr>
                <a:t>              ΣR</a:t>
              </a:r>
              <a:r>
                <a:rPr lang="es-AR" sz="1400" b="1" baseline="-25000" dirty="0">
                  <a:latin typeface="Arial" pitchFamily="34" charset="0"/>
                  <a:cs typeface="Arial" pitchFamily="34" charset="0"/>
                </a:rPr>
                <a:t>i</a:t>
              </a:r>
              <a:r>
                <a:rPr lang="es-ES" sz="1400" b="1" dirty="0">
                  <a:latin typeface="Arial" pitchFamily="34" charset="0"/>
                  <a:cs typeface="Arial" pitchFamily="34" charset="0"/>
                </a:rPr>
                <a:t>              </a:t>
              </a:r>
              <a:r>
                <a:rPr lang="es-ES" sz="1400" b="1" dirty="0" err="1">
                  <a:latin typeface="Arial" pitchFamily="34" charset="0"/>
                  <a:cs typeface="Arial" pitchFamily="34" charset="0"/>
                </a:rPr>
                <a:t>ΣB</a:t>
              </a:r>
              <a:r>
                <a:rPr lang="es-ES" sz="1400" b="1" baseline="-25000" dirty="0" err="1">
                  <a:latin typeface="Arial" pitchFamily="34" charset="0"/>
                  <a:cs typeface="Arial" pitchFamily="34" charset="0"/>
                </a:rPr>
                <a:t>i</a:t>
              </a:r>
              <a:r>
                <a:rPr lang="es-ES" sz="1400" b="1" dirty="0">
                  <a:latin typeface="Arial" pitchFamily="34" charset="0"/>
                  <a:cs typeface="Arial" pitchFamily="34" charset="0"/>
                </a:rPr>
                <a:t>                </a:t>
              </a:r>
              <a:r>
                <a:rPr lang="es-ES" sz="1400" b="1" dirty="0" err="1">
                  <a:latin typeface="Arial" pitchFamily="34" charset="0"/>
                  <a:cs typeface="Arial" pitchFamily="34" charset="0"/>
                </a:rPr>
                <a:t>ΣS</a:t>
              </a:r>
              <a:r>
                <a:rPr lang="es-ES" sz="1400" b="1" baseline="-25000" dirty="0" err="1">
                  <a:latin typeface="Arial" pitchFamily="34" charset="0"/>
                  <a:cs typeface="Arial" pitchFamily="34" charset="0"/>
                </a:rPr>
                <a:t>i</a:t>
              </a:r>
              <a:endParaRPr lang="es-AR" sz="1400" b="1" baseline="-25000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3" name="42 Conector recto"/>
            <p:cNvCxnSpPr/>
            <p:nvPr/>
          </p:nvCxnSpPr>
          <p:spPr>
            <a:xfrm>
              <a:off x="1962296" y="3600311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43 Conector recto"/>
            <p:cNvCxnSpPr/>
            <p:nvPr/>
          </p:nvCxnSpPr>
          <p:spPr>
            <a:xfrm>
              <a:off x="3159136" y="3600311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>
              <a:off x="4517408" y="3600311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45 Conector recto"/>
            <p:cNvCxnSpPr/>
            <p:nvPr/>
          </p:nvCxnSpPr>
          <p:spPr>
            <a:xfrm>
              <a:off x="5477040" y="3600311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46 Conector recto"/>
            <p:cNvCxnSpPr/>
            <p:nvPr/>
          </p:nvCxnSpPr>
          <p:spPr>
            <a:xfrm>
              <a:off x="6410800" y="3600311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47 Conector recto"/>
            <p:cNvCxnSpPr/>
            <p:nvPr/>
          </p:nvCxnSpPr>
          <p:spPr>
            <a:xfrm>
              <a:off x="7483384" y="3600311"/>
              <a:ext cx="288032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48 Corchetes"/>
            <p:cNvSpPr/>
            <p:nvPr/>
          </p:nvSpPr>
          <p:spPr>
            <a:xfrm>
              <a:off x="2857456" y="3284983"/>
              <a:ext cx="922456" cy="576064"/>
            </a:xfrm>
            <a:prstGeom prst="bracketPair">
              <a:avLst/>
            </a:prstGeom>
            <a:noFill/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cxnSp>
        <p:nvCxnSpPr>
          <p:cNvPr id="38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38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17 Rectángulo"/>
          <p:cNvSpPr/>
          <p:nvPr/>
        </p:nvSpPr>
        <p:spPr>
          <a:xfrm>
            <a:off x="402680" y="1052513"/>
            <a:ext cx="80645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s-AR" dirty="0">
                <a:latin typeface="Arial" pitchFamily="34" charset="0"/>
                <a:cs typeface="Arial" pitchFamily="34" charset="0"/>
              </a:rPr>
              <a:t>La distribución de la Coparticipación del </a:t>
            </a:r>
            <a:r>
              <a:rPr lang="es-AR" b="1" i="1" dirty="0">
                <a:latin typeface="Arial" pitchFamily="34" charset="0"/>
                <a:cs typeface="Arial" pitchFamily="34" charset="0"/>
              </a:rPr>
              <a:t>Impuesto Automotor </a:t>
            </a:r>
            <a:r>
              <a:rPr lang="es-AR" dirty="0">
                <a:latin typeface="Arial" pitchFamily="34" charset="0"/>
                <a:cs typeface="Arial" pitchFamily="34" charset="0"/>
              </a:rPr>
              <a:t>se realiza de la siguiente manera:</a:t>
            </a:r>
          </a:p>
        </p:txBody>
      </p:sp>
      <p:sp>
        <p:nvSpPr>
          <p:cNvPr id="21" name="20 Rectángulo redondeado"/>
          <p:cNvSpPr/>
          <p:nvPr/>
        </p:nvSpPr>
        <p:spPr>
          <a:xfrm>
            <a:off x="827584" y="2348880"/>
            <a:ext cx="1584176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AR" sz="1400" b="1" dirty="0">
                <a:latin typeface="Arial" pitchFamily="34" charset="0"/>
                <a:cs typeface="Arial" pitchFamily="34" charset="0"/>
              </a:rPr>
              <a:t>Criterios de distribución</a:t>
            </a:r>
          </a:p>
        </p:txBody>
      </p:sp>
      <p:sp>
        <p:nvSpPr>
          <p:cNvPr id="22" name="21 Abrir llave"/>
          <p:cNvSpPr/>
          <p:nvPr/>
        </p:nvSpPr>
        <p:spPr>
          <a:xfrm>
            <a:off x="2627784" y="2132856"/>
            <a:ext cx="215900" cy="1080120"/>
          </a:xfrm>
          <a:prstGeom prst="leftBrace">
            <a:avLst/>
          </a:prstGeom>
          <a:ln w="3175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AR"/>
          </a:p>
        </p:txBody>
      </p:sp>
      <p:sp>
        <p:nvSpPr>
          <p:cNvPr id="7194" name="25 Rectángulo"/>
          <p:cNvSpPr>
            <a:spLocks noChangeArrowheads="1"/>
          </p:cNvSpPr>
          <p:nvPr/>
        </p:nvSpPr>
        <p:spPr bwMode="auto">
          <a:xfrm>
            <a:off x="2915816" y="2420888"/>
            <a:ext cx="570707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s-AR" sz="1600" dirty="0"/>
              <a:t>En función del lugar de radicación de los vehículos en cada Municipio</a:t>
            </a:r>
          </a:p>
        </p:txBody>
      </p:sp>
      <p:cxnSp>
        <p:nvCxnSpPr>
          <p:cNvPr id="10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Rectángulo"/>
          <p:cNvSpPr/>
          <p:nvPr/>
        </p:nvSpPr>
        <p:spPr>
          <a:xfrm>
            <a:off x="364794" y="476250"/>
            <a:ext cx="80645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Distribución entre Municipios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 animBg="1"/>
      <p:bldP spid="22" grpId="0" animBg="1"/>
      <p:bldP spid="71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354666" y="1052513"/>
            <a:ext cx="3816350" cy="3381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3050" indent="-273050">
              <a:buFont typeface="Wingdings" pitchFamily="2" charset="2"/>
              <a:buChar char="q"/>
              <a:defRPr/>
            </a:pPr>
            <a:r>
              <a:rPr lang="es-AR" sz="1600" b="1" dirty="0">
                <a:latin typeface="Arial" pitchFamily="34" charset="0"/>
                <a:cs typeface="Arial" pitchFamily="34" charset="0"/>
              </a:rPr>
              <a:t>Fondo de Desarrollo Municipal</a:t>
            </a:r>
          </a:p>
        </p:txBody>
      </p:sp>
      <p:graphicFrame>
        <p:nvGraphicFramePr>
          <p:cNvPr id="11" name="7 Marcador de contenido"/>
          <p:cNvGraphicFramePr>
            <a:graphicFrameLocks noGrp="1"/>
          </p:cNvGraphicFramePr>
          <p:nvPr>
            <p:ph idx="1"/>
          </p:nvPr>
        </p:nvGraphicFramePr>
        <p:xfrm>
          <a:off x="552450" y="1512888"/>
          <a:ext cx="7967663" cy="5214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2 Marcador de contenido"/>
          <p:cNvSpPr txBox="1">
            <a:spLocks/>
          </p:cNvSpPr>
          <p:nvPr/>
        </p:nvSpPr>
        <p:spPr bwMode="auto">
          <a:xfrm>
            <a:off x="539552" y="5157192"/>
            <a:ext cx="8064896" cy="1152128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72000" rIns="72000"/>
          <a:lstStyle/>
          <a:p>
            <a:pPr algn="just"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El </a:t>
            </a:r>
            <a:r>
              <a:rPr lang="es-AR" sz="1400" b="1" dirty="0">
                <a:latin typeface="Arial" pitchFamily="34" charset="0"/>
                <a:cs typeface="Arial" pitchFamily="34" charset="0"/>
              </a:rPr>
              <a:t>Fondo de Desarrollo Municipal </a:t>
            </a:r>
            <a:r>
              <a:rPr lang="es-AR" sz="1400" dirty="0">
                <a:latin typeface="Arial" pitchFamily="34" charset="0"/>
                <a:cs typeface="Arial" pitchFamily="34" charset="0"/>
              </a:rPr>
              <a:t>se distribuye a los Municipios de acuerdo a los índices de distribución establecidos en la Ley de Coparticipación y se destina a financiar:</a:t>
            </a:r>
          </a:p>
          <a:p>
            <a:pPr marL="273050" indent="-95250" algn="just">
              <a:buFont typeface="Arial" pitchFamily="34" charset="0"/>
              <a:buChar char="•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 el 60% gastos de capital.</a:t>
            </a:r>
          </a:p>
          <a:p>
            <a:pPr marL="273050" indent="-95250" algn="just">
              <a:buFont typeface="Arial" pitchFamily="34" charset="0"/>
              <a:buChar char="•"/>
              <a:defRPr/>
            </a:pPr>
            <a:r>
              <a:rPr lang="es-AR" sz="1400" dirty="0">
                <a:latin typeface="Arial" pitchFamily="34" charset="0"/>
                <a:cs typeface="Arial" pitchFamily="34" charset="0"/>
              </a:rPr>
              <a:t> el 40% a fortalecimiento institucional de los Municipios por descentralización del Estado Provincial. </a:t>
            </a:r>
          </a:p>
          <a:p>
            <a:pPr algn="just">
              <a:defRPr/>
            </a:pPr>
            <a:endParaRPr lang="es-AR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Connector 7"/>
          <p:cNvCxnSpPr/>
          <p:nvPr/>
        </p:nvCxnSpPr>
        <p:spPr>
          <a:xfrm>
            <a:off x="468313" y="981075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Rectángulo"/>
          <p:cNvSpPr/>
          <p:nvPr/>
        </p:nvSpPr>
        <p:spPr>
          <a:xfrm>
            <a:off x="364794" y="476250"/>
            <a:ext cx="8064500" cy="508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AR" sz="26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Destino y distribución de fondos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3175</TotalTime>
  <Words>677</Words>
  <Application>Microsoft Office PowerPoint</Application>
  <PresentationFormat>Presentación en pantalla (4:3)</PresentationFormat>
  <Paragraphs>85</Paragraphs>
  <Slides>12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MECON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miselli</dc:creator>
  <cp:lastModifiedBy>miselli@provincias.mecon.ar</cp:lastModifiedBy>
  <cp:revision>299</cp:revision>
  <dcterms:created xsi:type="dcterms:W3CDTF">2012-03-05T18:35:26Z</dcterms:created>
  <dcterms:modified xsi:type="dcterms:W3CDTF">2025-08-21T15:48:53Z</dcterms:modified>
</cp:coreProperties>
</file>