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316" r:id="rId3"/>
    <p:sldId id="311" r:id="rId4"/>
    <p:sldId id="265" r:id="rId5"/>
    <p:sldId id="274" r:id="rId6"/>
    <p:sldId id="275" r:id="rId7"/>
    <p:sldId id="276" r:id="rId8"/>
    <p:sldId id="277" r:id="rId9"/>
    <p:sldId id="317" r:id="rId10"/>
    <p:sldId id="318" r:id="rId11"/>
    <p:sldId id="307" r:id="rId12"/>
    <p:sldId id="309" r:id="rId13"/>
    <p:sldId id="300" r:id="rId14"/>
    <p:sldId id="281" r:id="rId15"/>
    <p:sldId id="293" r:id="rId16"/>
    <p:sldId id="294" r:id="rId17"/>
    <p:sldId id="295" r:id="rId18"/>
    <p:sldId id="298" r:id="rId19"/>
    <p:sldId id="299" r:id="rId20"/>
    <p:sldId id="319" r:id="rId21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399FF"/>
    <a:srgbClr val="003366"/>
    <a:srgbClr val="3980D7"/>
    <a:srgbClr val="FFFFFF"/>
    <a:srgbClr val="1A9FD4"/>
    <a:srgbClr val="204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9" autoAdjust="0"/>
    <p:restoredTop sz="94660"/>
  </p:normalViewPr>
  <p:slideViewPr>
    <p:cSldViewPr>
      <p:cViewPr varScale="1">
        <p:scale>
          <a:sx n="106" d="100"/>
          <a:sy n="106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C893-71B9-439C-B431-DE62531BCBC6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477C300-BE31-4E2A-839E-2DC2A997FBC1}">
      <dgm:prSet phldrT="[Texto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s-AR" sz="1600" b="1" dirty="0">
              <a:effectLst/>
              <a:latin typeface="Arial" pitchFamily="34" charset="0"/>
              <a:cs typeface="Arial" pitchFamily="34" charset="0"/>
            </a:rPr>
            <a:t>Fondo de Fortalecimiento de Programas Sociales y Saneamiento Ambiental</a:t>
          </a:r>
        </a:p>
      </dgm:t>
    </dgm:pt>
    <dgm:pt modelId="{88FE7C33-6D22-4421-91FF-48B4760381F4}" type="parTrans" cxnId="{665686A3-3912-4912-8009-C23C5E2C268E}">
      <dgm:prSet/>
      <dgm:spPr/>
      <dgm:t>
        <a:bodyPr/>
        <a:lstStyle/>
        <a:p>
          <a:endParaRPr lang="es-AR"/>
        </a:p>
      </dgm:t>
    </dgm:pt>
    <dgm:pt modelId="{E851498A-2B23-4A53-81F7-84D714469A62}" type="sibTrans" cxnId="{665686A3-3912-4912-8009-C23C5E2C268E}">
      <dgm:prSet/>
      <dgm:spPr/>
      <dgm:t>
        <a:bodyPr/>
        <a:lstStyle/>
        <a:p>
          <a:endParaRPr lang="es-AR"/>
        </a:p>
      </dgm:t>
    </dgm:pt>
    <dgm:pt modelId="{C75A2BAC-92DB-442B-AA4C-B5FCD134838C}">
      <dgm:prSet phldrT="[Texto]" custT="1"/>
      <dgm:spPr/>
      <dgm:t>
        <a:bodyPr/>
        <a:lstStyle/>
        <a:p>
          <a:pPr algn="just"/>
          <a:r>
            <a:rPr lang="es-AR" sz="1400" b="1" i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5% de la recaudación municipal de lo que perciben como agentes de recaudación de impuestos provinciales </a:t>
          </a:r>
          <a:endParaRPr lang="es-AR" sz="1400" i="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0EB7E39F-1357-4278-9205-72B561CC8B2F}" type="parTrans" cxnId="{D96C0027-3E04-4B7D-8B19-4BAE055F2C2A}">
      <dgm:prSet/>
      <dgm:spPr/>
      <dgm:t>
        <a:bodyPr/>
        <a:lstStyle/>
        <a:p>
          <a:endParaRPr lang="es-AR"/>
        </a:p>
      </dgm:t>
    </dgm:pt>
    <dgm:pt modelId="{5ECAFEA4-0322-43A9-8136-0DFEDA67D0F1}" type="sibTrans" cxnId="{D96C0027-3E04-4B7D-8B19-4BAE055F2C2A}">
      <dgm:prSet/>
      <dgm:spPr/>
      <dgm:t>
        <a:bodyPr/>
        <a:lstStyle/>
        <a:p>
          <a:endParaRPr lang="es-AR"/>
        </a:p>
      </dgm:t>
    </dgm:pt>
    <dgm:pt modelId="{D45ED161-3E8E-4B7F-81AD-F1C3BC04FCA0}">
      <dgm:prSet phldrT="[Texto]" custT="1"/>
      <dgm:spPr/>
      <dgm:t>
        <a:bodyPr/>
        <a:lstStyle/>
        <a:p>
          <a:pPr algn="just"/>
          <a:r>
            <a:rPr lang="es-AR" sz="1400" b="1" i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3% Impuesto Inmobiliario Rural</a:t>
          </a:r>
          <a:endParaRPr lang="es-AR" sz="1400" i="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FBBE152A-3C27-450E-A4F5-A2174E468BA9}" type="parTrans" cxnId="{DD26E053-EBBB-409C-B236-414ABE416BF0}">
      <dgm:prSet/>
      <dgm:spPr/>
      <dgm:t>
        <a:bodyPr/>
        <a:lstStyle/>
        <a:p>
          <a:endParaRPr lang="es-AR"/>
        </a:p>
      </dgm:t>
    </dgm:pt>
    <dgm:pt modelId="{7A371C55-E427-4BE5-A1B6-90A9047DB6FC}" type="sibTrans" cxnId="{DD26E053-EBBB-409C-B236-414ABE416BF0}">
      <dgm:prSet/>
      <dgm:spPr/>
      <dgm:t>
        <a:bodyPr/>
        <a:lstStyle/>
        <a:p>
          <a:endParaRPr lang="es-AR"/>
        </a:p>
      </dgm:t>
    </dgm:pt>
    <dgm:pt modelId="{496E33E7-E278-4241-B60E-068D41825E01}">
      <dgm:prSet phldrT="[Texto]" custT="1"/>
      <dgm:spPr/>
      <dgm:t>
        <a:bodyPr/>
        <a:lstStyle/>
        <a:p>
          <a:pPr algn="just"/>
          <a:r>
            <a:rPr lang="es-AR" sz="1400" b="1" i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6% Juegos de Azar</a:t>
          </a:r>
          <a:endParaRPr lang="es-AR" sz="1400" i="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DA6FCCAE-0B19-4B4D-8A78-25BE58E20DB0}" type="parTrans" cxnId="{DCF22C5A-AB57-4756-B18C-B0995C6BC11B}">
      <dgm:prSet/>
      <dgm:spPr/>
      <dgm:t>
        <a:bodyPr/>
        <a:lstStyle/>
        <a:p>
          <a:endParaRPr lang="es-AR"/>
        </a:p>
      </dgm:t>
    </dgm:pt>
    <dgm:pt modelId="{79B872B0-4940-4EA4-8868-4C3E09C78E4C}" type="sibTrans" cxnId="{DCF22C5A-AB57-4756-B18C-B0995C6BC11B}">
      <dgm:prSet/>
      <dgm:spPr/>
      <dgm:t>
        <a:bodyPr/>
        <a:lstStyle/>
        <a:p>
          <a:endParaRPr lang="es-AR"/>
        </a:p>
      </dgm:t>
    </dgm:pt>
    <dgm:pt modelId="{056682F5-553C-4895-B329-51CA8D1C58FD}">
      <dgm:prSet phldrT="[Texto]" custT="1"/>
      <dgm:spPr/>
      <dgm:t>
        <a:bodyPr/>
        <a:lstStyle/>
        <a:p>
          <a:pPr algn="just"/>
          <a:r>
            <a:rPr lang="es-AR" sz="1400" b="1" i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Fondos que se detraen del Régimen de Coparticipación Ley 10.559</a:t>
          </a:r>
          <a:endParaRPr lang="es-AR" sz="1400" i="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2D97E944-A576-4F50-B033-6DA8A754D277}" type="parTrans" cxnId="{23B54316-3A0B-4C60-AEEB-97AE47324CA3}">
      <dgm:prSet/>
      <dgm:spPr/>
      <dgm:t>
        <a:bodyPr/>
        <a:lstStyle/>
        <a:p>
          <a:endParaRPr lang="es-AR"/>
        </a:p>
      </dgm:t>
    </dgm:pt>
    <dgm:pt modelId="{14C5D4ED-A152-4404-904A-A2841B736422}" type="sibTrans" cxnId="{23B54316-3A0B-4C60-AEEB-97AE47324CA3}">
      <dgm:prSet/>
      <dgm:spPr/>
      <dgm:t>
        <a:bodyPr/>
        <a:lstStyle/>
        <a:p>
          <a:endParaRPr lang="es-AR"/>
        </a:p>
      </dgm:t>
    </dgm:pt>
    <dgm:pt modelId="{9A54224F-C7A9-417A-B291-6544A9A4AAD1}" type="pres">
      <dgm:prSet presAssocID="{2859C893-71B9-439C-B431-DE62531BCBC6}" presName="Name0" presStyleCnt="0">
        <dgm:presLayoutVars>
          <dgm:dir/>
          <dgm:animLvl val="lvl"/>
          <dgm:resizeHandles val="exact"/>
        </dgm:presLayoutVars>
      </dgm:prSet>
      <dgm:spPr/>
    </dgm:pt>
    <dgm:pt modelId="{A3B56A1F-FA62-4B5A-AB4E-C24D29B916F2}" type="pres">
      <dgm:prSet presAssocID="{8477C300-BE31-4E2A-839E-2DC2A997FBC1}" presName="linNode" presStyleCnt="0"/>
      <dgm:spPr/>
    </dgm:pt>
    <dgm:pt modelId="{455B3BAE-1AD8-402C-A5EF-94D3C1F8E05A}" type="pres">
      <dgm:prSet presAssocID="{8477C300-BE31-4E2A-839E-2DC2A997FBC1}" presName="parentText" presStyleLbl="node1" presStyleIdx="0" presStyleCnt="1" custScaleX="81330" custScaleY="81330">
        <dgm:presLayoutVars>
          <dgm:chMax val="1"/>
          <dgm:bulletEnabled val="1"/>
        </dgm:presLayoutVars>
      </dgm:prSet>
      <dgm:spPr/>
    </dgm:pt>
    <dgm:pt modelId="{4FC0A420-0284-497E-888C-DE19AB5BA632}" type="pres">
      <dgm:prSet presAssocID="{8477C300-BE31-4E2A-839E-2DC2A997FBC1}" presName="descendantText" presStyleLbl="alignAccFollowNode1" presStyleIdx="0" presStyleCnt="1" custScaleX="110610">
        <dgm:presLayoutVars>
          <dgm:bulletEnabled val="1"/>
        </dgm:presLayoutVars>
      </dgm:prSet>
      <dgm:spPr/>
    </dgm:pt>
  </dgm:ptLst>
  <dgm:cxnLst>
    <dgm:cxn modelId="{23B54316-3A0B-4C60-AEEB-97AE47324CA3}" srcId="{8477C300-BE31-4E2A-839E-2DC2A997FBC1}" destId="{056682F5-553C-4895-B329-51CA8D1C58FD}" srcOrd="2" destOrd="0" parTransId="{2D97E944-A576-4F50-B033-6DA8A754D277}" sibTransId="{14C5D4ED-A152-4404-904A-A2841B736422}"/>
    <dgm:cxn modelId="{D96C0027-3E04-4B7D-8B19-4BAE055F2C2A}" srcId="{8477C300-BE31-4E2A-839E-2DC2A997FBC1}" destId="{C75A2BAC-92DB-442B-AA4C-B5FCD134838C}" srcOrd="0" destOrd="0" parTransId="{0EB7E39F-1357-4278-9205-72B561CC8B2F}" sibTransId="{5ECAFEA4-0322-43A9-8136-0DFEDA67D0F1}"/>
    <dgm:cxn modelId="{73C6A039-A162-4D54-8D3D-C0D4C98C42B4}" type="presOf" srcId="{2859C893-71B9-439C-B431-DE62531BCBC6}" destId="{9A54224F-C7A9-417A-B291-6544A9A4AAD1}" srcOrd="0" destOrd="0" presId="urn:microsoft.com/office/officeart/2005/8/layout/vList5"/>
    <dgm:cxn modelId="{AA5FFA3C-E691-4DAF-B8DA-F0944F1E6814}" type="presOf" srcId="{C75A2BAC-92DB-442B-AA4C-B5FCD134838C}" destId="{4FC0A420-0284-497E-888C-DE19AB5BA632}" srcOrd="0" destOrd="0" presId="urn:microsoft.com/office/officeart/2005/8/layout/vList5"/>
    <dgm:cxn modelId="{AE151372-1606-4E14-9491-35E32421A9A4}" type="presOf" srcId="{056682F5-553C-4895-B329-51CA8D1C58FD}" destId="{4FC0A420-0284-497E-888C-DE19AB5BA632}" srcOrd="0" destOrd="2" presId="urn:microsoft.com/office/officeart/2005/8/layout/vList5"/>
    <dgm:cxn modelId="{DD26E053-EBBB-409C-B236-414ABE416BF0}" srcId="{8477C300-BE31-4E2A-839E-2DC2A997FBC1}" destId="{D45ED161-3E8E-4B7F-81AD-F1C3BC04FCA0}" srcOrd="1" destOrd="0" parTransId="{FBBE152A-3C27-450E-A4F5-A2174E468BA9}" sibTransId="{7A371C55-E427-4BE5-A1B6-90A9047DB6FC}"/>
    <dgm:cxn modelId="{DCF22C5A-AB57-4756-B18C-B0995C6BC11B}" srcId="{8477C300-BE31-4E2A-839E-2DC2A997FBC1}" destId="{496E33E7-E278-4241-B60E-068D41825E01}" srcOrd="3" destOrd="0" parTransId="{DA6FCCAE-0B19-4B4D-8A78-25BE58E20DB0}" sibTransId="{79B872B0-4940-4EA4-8868-4C3E09C78E4C}"/>
    <dgm:cxn modelId="{3799FB7B-782F-4649-B7F8-B4F0B769F8BA}" type="presOf" srcId="{8477C300-BE31-4E2A-839E-2DC2A997FBC1}" destId="{455B3BAE-1AD8-402C-A5EF-94D3C1F8E05A}" srcOrd="0" destOrd="0" presId="urn:microsoft.com/office/officeart/2005/8/layout/vList5"/>
    <dgm:cxn modelId="{665686A3-3912-4912-8009-C23C5E2C268E}" srcId="{2859C893-71B9-439C-B431-DE62531BCBC6}" destId="{8477C300-BE31-4E2A-839E-2DC2A997FBC1}" srcOrd="0" destOrd="0" parTransId="{88FE7C33-6D22-4421-91FF-48B4760381F4}" sibTransId="{E851498A-2B23-4A53-81F7-84D714469A62}"/>
    <dgm:cxn modelId="{E2C13BB9-2B38-40AD-8460-713B0F8741F2}" type="presOf" srcId="{D45ED161-3E8E-4B7F-81AD-F1C3BC04FCA0}" destId="{4FC0A420-0284-497E-888C-DE19AB5BA632}" srcOrd="0" destOrd="1" presId="urn:microsoft.com/office/officeart/2005/8/layout/vList5"/>
    <dgm:cxn modelId="{4E3E60DB-CBB5-4C94-A665-7B4D5636625E}" type="presOf" srcId="{496E33E7-E278-4241-B60E-068D41825E01}" destId="{4FC0A420-0284-497E-888C-DE19AB5BA632}" srcOrd="0" destOrd="3" presId="urn:microsoft.com/office/officeart/2005/8/layout/vList5"/>
    <dgm:cxn modelId="{F2CA147E-F853-47A9-88E2-295F47475FEA}" type="presParOf" srcId="{9A54224F-C7A9-417A-B291-6544A9A4AAD1}" destId="{A3B56A1F-FA62-4B5A-AB4E-C24D29B916F2}" srcOrd="0" destOrd="0" presId="urn:microsoft.com/office/officeart/2005/8/layout/vList5"/>
    <dgm:cxn modelId="{79D8DDB5-7AFE-498C-8BE4-BEC6C9493E99}" type="presParOf" srcId="{A3B56A1F-FA62-4B5A-AB4E-C24D29B916F2}" destId="{455B3BAE-1AD8-402C-A5EF-94D3C1F8E05A}" srcOrd="0" destOrd="0" presId="urn:microsoft.com/office/officeart/2005/8/layout/vList5"/>
    <dgm:cxn modelId="{0AE9218D-5CFE-402D-B911-85DB508BE026}" type="presParOf" srcId="{A3B56A1F-FA62-4B5A-AB4E-C24D29B916F2}" destId="{4FC0A420-0284-497E-888C-DE19AB5BA6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59C893-71B9-439C-B431-DE62531BCBC6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477C300-BE31-4E2A-839E-2DC2A997FBC1}">
      <dgm:prSet phldrT="[Texto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de Compensador de Mantenimiento y Obras Viales</a:t>
          </a:r>
          <a:endParaRPr lang="es-AR" sz="1600" dirty="0">
            <a:effectLst/>
            <a:latin typeface="Arial" pitchFamily="34" charset="0"/>
            <a:cs typeface="Arial" pitchFamily="34" charset="0"/>
          </a:endParaRPr>
        </a:p>
      </dgm:t>
    </dgm:pt>
    <dgm:pt modelId="{88FE7C33-6D22-4421-91FF-48B4760381F4}" type="parTrans" cxnId="{665686A3-3912-4912-8009-C23C5E2C268E}">
      <dgm:prSet/>
      <dgm:spPr/>
      <dgm:t>
        <a:bodyPr/>
        <a:lstStyle/>
        <a:p>
          <a:endParaRPr lang="es-AR"/>
        </a:p>
      </dgm:t>
    </dgm:pt>
    <dgm:pt modelId="{E851498A-2B23-4A53-81F7-84D714469A62}" type="sibTrans" cxnId="{665686A3-3912-4912-8009-C23C5E2C268E}">
      <dgm:prSet/>
      <dgm:spPr/>
      <dgm:t>
        <a:bodyPr/>
        <a:lstStyle/>
        <a:p>
          <a:endParaRPr lang="es-AR"/>
        </a:p>
      </dgm:t>
    </dgm:pt>
    <dgm:pt modelId="{C75A2BAC-92DB-442B-AA4C-B5FCD134838C}">
      <dgm:prSet phldrT="[Texto]" custT="1"/>
      <dgm:spPr/>
      <dgm:t>
        <a:bodyPr/>
        <a:lstStyle/>
        <a:p>
          <a:r>
            <a:rPr lang="es-AR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12% Impuesto Inmobiliario Rural Descentralizado</a:t>
          </a:r>
          <a:endParaRPr lang="es-AR" sz="1600" i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0EB7E39F-1357-4278-9205-72B561CC8B2F}" type="parTrans" cxnId="{D96C0027-3E04-4B7D-8B19-4BAE055F2C2A}">
      <dgm:prSet/>
      <dgm:spPr/>
      <dgm:t>
        <a:bodyPr/>
        <a:lstStyle/>
        <a:p>
          <a:endParaRPr lang="es-AR"/>
        </a:p>
      </dgm:t>
    </dgm:pt>
    <dgm:pt modelId="{5ECAFEA4-0322-43A9-8136-0DFEDA67D0F1}" type="sibTrans" cxnId="{D96C0027-3E04-4B7D-8B19-4BAE055F2C2A}">
      <dgm:prSet/>
      <dgm:spPr/>
      <dgm:t>
        <a:bodyPr/>
        <a:lstStyle/>
        <a:p>
          <a:endParaRPr lang="es-AR"/>
        </a:p>
      </dgm:t>
    </dgm:pt>
    <dgm:pt modelId="{9A54224F-C7A9-417A-B291-6544A9A4AAD1}" type="pres">
      <dgm:prSet presAssocID="{2859C893-71B9-439C-B431-DE62531BCBC6}" presName="Name0" presStyleCnt="0">
        <dgm:presLayoutVars>
          <dgm:dir/>
          <dgm:animLvl val="lvl"/>
          <dgm:resizeHandles val="exact"/>
        </dgm:presLayoutVars>
      </dgm:prSet>
      <dgm:spPr/>
    </dgm:pt>
    <dgm:pt modelId="{A3B56A1F-FA62-4B5A-AB4E-C24D29B916F2}" type="pres">
      <dgm:prSet presAssocID="{8477C300-BE31-4E2A-839E-2DC2A997FBC1}" presName="linNode" presStyleCnt="0"/>
      <dgm:spPr/>
    </dgm:pt>
    <dgm:pt modelId="{455B3BAE-1AD8-402C-A5EF-94D3C1F8E05A}" type="pres">
      <dgm:prSet presAssocID="{8477C300-BE31-4E2A-839E-2DC2A997FBC1}" presName="parentText" presStyleLbl="node1" presStyleIdx="0" presStyleCnt="1" custScaleX="81330" custScaleY="81330">
        <dgm:presLayoutVars>
          <dgm:chMax val="1"/>
          <dgm:bulletEnabled val="1"/>
        </dgm:presLayoutVars>
      </dgm:prSet>
      <dgm:spPr/>
    </dgm:pt>
    <dgm:pt modelId="{4FC0A420-0284-497E-888C-DE19AB5BA632}" type="pres">
      <dgm:prSet presAssocID="{8477C300-BE31-4E2A-839E-2DC2A997FBC1}" presName="descendantText" presStyleLbl="alignAccFollowNode1" presStyleIdx="0" presStyleCnt="1" custScaleX="110610">
        <dgm:presLayoutVars>
          <dgm:bulletEnabled val="1"/>
        </dgm:presLayoutVars>
      </dgm:prSet>
      <dgm:spPr/>
    </dgm:pt>
  </dgm:ptLst>
  <dgm:cxnLst>
    <dgm:cxn modelId="{5A169D1F-021E-440C-A2F0-E041FFCFC66B}" type="presOf" srcId="{8477C300-BE31-4E2A-839E-2DC2A997FBC1}" destId="{455B3BAE-1AD8-402C-A5EF-94D3C1F8E05A}" srcOrd="0" destOrd="0" presId="urn:microsoft.com/office/officeart/2005/8/layout/vList5"/>
    <dgm:cxn modelId="{D96C0027-3E04-4B7D-8B19-4BAE055F2C2A}" srcId="{8477C300-BE31-4E2A-839E-2DC2A997FBC1}" destId="{C75A2BAC-92DB-442B-AA4C-B5FCD134838C}" srcOrd="0" destOrd="0" parTransId="{0EB7E39F-1357-4278-9205-72B561CC8B2F}" sibTransId="{5ECAFEA4-0322-43A9-8136-0DFEDA67D0F1}"/>
    <dgm:cxn modelId="{665686A3-3912-4912-8009-C23C5E2C268E}" srcId="{2859C893-71B9-439C-B431-DE62531BCBC6}" destId="{8477C300-BE31-4E2A-839E-2DC2A997FBC1}" srcOrd="0" destOrd="0" parTransId="{88FE7C33-6D22-4421-91FF-48B4760381F4}" sibTransId="{E851498A-2B23-4A53-81F7-84D714469A62}"/>
    <dgm:cxn modelId="{F05FC5B4-1A8F-4FB5-B7DE-4E87C8BBC218}" type="presOf" srcId="{2859C893-71B9-439C-B431-DE62531BCBC6}" destId="{9A54224F-C7A9-417A-B291-6544A9A4AAD1}" srcOrd="0" destOrd="0" presId="urn:microsoft.com/office/officeart/2005/8/layout/vList5"/>
    <dgm:cxn modelId="{68AB4ED3-2AD7-40BA-9C84-67143C893A7E}" type="presOf" srcId="{C75A2BAC-92DB-442B-AA4C-B5FCD134838C}" destId="{4FC0A420-0284-497E-888C-DE19AB5BA632}" srcOrd="0" destOrd="0" presId="urn:microsoft.com/office/officeart/2005/8/layout/vList5"/>
    <dgm:cxn modelId="{9627807A-71BE-44BC-BF63-7CB00963704B}" type="presParOf" srcId="{9A54224F-C7A9-417A-B291-6544A9A4AAD1}" destId="{A3B56A1F-FA62-4B5A-AB4E-C24D29B916F2}" srcOrd="0" destOrd="0" presId="urn:microsoft.com/office/officeart/2005/8/layout/vList5"/>
    <dgm:cxn modelId="{8D4C6BB9-708E-4D00-AF51-7A316FD8C2C6}" type="presParOf" srcId="{A3B56A1F-FA62-4B5A-AB4E-C24D29B916F2}" destId="{455B3BAE-1AD8-402C-A5EF-94D3C1F8E05A}" srcOrd="0" destOrd="0" presId="urn:microsoft.com/office/officeart/2005/8/layout/vList5"/>
    <dgm:cxn modelId="{CE82A9B5-8A66-437B-816A-931DF2B94B97}" type="presParOf" srcId="{A3B56A1F-FA62-4B5A-AB4E-C24D29B916F2}" destId="{4FC0A420-0284-497E-888C-DE19AB5BA6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59C893-71B9-439C-B431-DE62531BCBC6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477C300-BE31-4E2A-839E-2DC2A997FBC1}">
      <dgm:prSet phldrT="[Texto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para el Fortalecimiento de Recursos Municipales</a:t>
          </a:r>
          <a:endParaRPr lang="es-AR" sz="1600" dirty="0">
            <a:effectLst/>
            <a:latin typeface="Arial" pitchFamily="34" charset="0"/>
            <a:cs typeface="Arial" pitchFamily="34" charset="0"/>
          </a:endParaRPr>
        </a:p>
      </dgm:t>
    </dgm:pt>
    <dgm:pt modelId="{88FE7C33-6D22-4421-91FF-48B4760381F4}" type="parTrans" cxnId="{665686A3-3912-4912-8009-C23C5E2C268E}">
      <dgm:prSet/>
      <dgm:spPr/>
      <dgm:t>
        <a:bodyPr/>
        <a:lstStyle/>
        <a:p>
          <a:endParaRPr lang="es-AR"/>
        </a:p>
      </dgm:t>
    </dgm:pt>
    <dgm:pt modelId="{E851498A-2B23-4A53-81F7-84D714469A62}" type="sibTrans" cxnId="{665686A3-3912-4912-8009-C23C5E2C268E}">
      <dgm:prSet/>
      <dgm:spPr/>
      <dgm:t>
        <a:bodyPr/>
        <a:lstStyle/>
        <a:p>
          <a:endParaRPr lang="es-AR"/>
        </a:p>
      </dgm:t>
    </dgm:pt>
    <dgm:pt modelId="{C75A2BAC-92DB-442B-AA4C-B5FCD134838C}">
      <dgm:prSet phldrT="[Texto]" custT="1"/>
      <dgm:spPr/>
      <dgm:t>
        <a:bodyPr/>
        <a:lstStyle/>
        <a:p>
          <a:pPr algn="just"/>
          <a:r>
            <a:rPr lang="es-AR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2%  Ingresos Brutos no Descentralizados con carácter previo a la distribución de la Ley N° 10.559</a:t>
          </a:r>
        </a:p>
      </dgm:t>
    </dgm:pt>
    <dgm:pt modelId="{0EB7E39F-1357-4278-9205-72B561CC8B2F}" type="parTrans" cxnId="{D96C0027-3E04-4B7D-8B19-4BAE055F2C2A}">
      <dgm:prSet/>
      <dgm:spPr/>
      <dgm:t>
        <a:bodyPr/>
        <a:lstStyle/>
        <a:p>
          <a:endParaRPr lang="es-AR"/>
        </a:p>
      </dgm:t>
    </dgm:pt>
    <dgm:pt modelId="{5ECAFEA4-0322-43A9-8136-0DFEDA67D0F1}" type="sibTrans" cxnId="{D96C0027-3E04-4B7D-8B19-4BAE055F2C2A}">
      <dgm:prSet/>
      <dgm:spPr/>
      <dgm:t>
        <a:bodyPr/>
        <a:lstStyle/>
        <a:p>
          <a:endParaRPr lang="es-AR"/>
        </a:p>
      </dgm:t>
    </dgm:pt>
    <dgm:pt modelId="{9A54224F-C7A9-417A-B291-6544A9A4AAD1}" type="pres">
      <dgm:prSet presAssocID="{2859C893-71B9-439C-B431-DE62531BCBC6}" presName="Name0" presStyleCnt="0">
        <dgm:presLayoutVars>
          <dgm:dir/>
          <dgm:animLvl val="lvl"/>
          <dgm:resizeHandles val="exact"/>
        </dgm:presLayoutVars>
      </dgm:prSet>
      <dgm:spPr/>
    </dgm:pt>
    <dgm:pt modelId="{A3B56A1F-FA62-4B5A-AB4E-C24D29B916F2}" type="pres">
      <dgm:prSet presAssocID="{8477C300-BE31-4E2A-839E-2DC2A997FBC1}" presName="linNode" presStyleCnt="0"/>
      <dgm:spPr/>
    </dgm:pt>
    <dgm:pt modelId="{455B3BAE-1AD8-402C-A5EF-94D3C1F8E05A}" type="pres">
      <dgm:prSet presAssocID="{8477C300-BE31-4E2A-839E-2DC2A997FBC1}" presName="parentText" presStyleLbl="node1" presStyleIdx="0" presStyleCnt="1" custScaleX="81330" custScaleY="81330">
        <dgm:presLayoutVars>
          <dgm:chMax val="1"/>
          <dgm:bulletEnabled val="1"/>
        </dgm:presLayoutVars>
      </dgm:prSet>
      <dgm:spPr/>
    </dgm:pt>
    <dgm:pt modelId="{4FC0A420-0284-497E-888C-DE19AB5BA632}" type="pres">
      <dgm:prSet presAssocID="{8477C300-BE31-4E2A-839E-2DC2A997FBC1}" presName="descendantText" presStyleLbl="alignAccFollowNode1" presStyleIdx="0" presStyleCnt="1" custScaleX="110610">
        <dgm:presLayoutVars>
          <dgm:bulletEnabled val="1"/>
        </dgm:presLayoutVars>
      </dgm:prSet>
      <dgm:spPr/>
    </dgm:pt>
  </dgm:ptLst>
  <dgm:cxnLst>
    <dgm:cxn modelId="{D96C0027-3E04-4B7D-8B19-4BAE055F2C2A}" srcId="{8477C300-BE31-4E2A-839E-2DC2A997FBC1}" destId="{C75A2BAC-92DB-442B-AA4C-B5FCD134838C}" srcOrd="0" destOrd="0" parTransId="{0EB7E39F-1357-4278-9205-72B561CC8B2F}" sibTransId="{5ECAFEA4-0322-43A9-8136-0DFEDA67D0F1}"/>
    <dgm:cxn modelId="{180B296F-E81D-4D29-B634-45449A18B796}" type="presOf" srcId="{2859C893-71B9-439C-B431-DE62531BCBC6}" destId="{9A54224F-C7A9-417A-B291-6544A9A4AAD1}" srcOrd="0" destOrd="0" presId="urn:microsoft.com/office/officeart/2005/8/layout/vList5"/>
    <dgm:cxn modelId="{E5FD677B-5DE0-4231-922B-3E77A024A32E}" type="presOf" srcId="{C75A2BAC-92DB-442B-AA4C-B5FCD134838C}" destId="{4FC0A420-0284-497E-888C-DE19AB5BA632}" srcOrd="0" destOrd="0" presId="urn:microsoft.com/office/officeart/2005/8/layout/vList5"/>
    <dgm:cxn modelId="{8BA41E8C-6B1E-45AF-AFBB-A229942B664C}" type="presOf" srcId="{8477C300-BE31-4E2A-839E-2DC2A997FBC1}" destId="{455B3BAE-1AD8-402C-A5EF-94D3C1F8E05A}" srcOrd="0" destOrd="0" presId="urn:microsoft.com/office/officeart/2005/8/layout/vList5"/>
    <dgm:cxn modelId="{665686A3-3912-4912-8009-C23C5E2C268E}" srcId="{2859C893-71B9-439C-B431-DE62531BCBC6}" destId="{8477C300-BE31-4E2A-839E-2DC2A997FBC1}" srcOrd="0" destOrd="0" parTransId="{88FE7C33-6D22-4421-91FF-48B4760381F4}" sibTransId="{E851498A-2B23-4A53-81F7-84D714469A62}"/>
    <dgm:cxn modelId="{55BE0DEA-5B7B-4965-A145-AEAE9D8EC4EA}" type="presParOf" srcId="{9A54224F-C7A9-417A-B291-6544A9A4AAD1}" destId="{A3B56A1F-FA62-4B5A-AB4E-C24D29B916F2}" srcOrd="0" destOrd="0" presId="urn:microsoft.com/office/officeart/2005/8/layout/vList5"/>
    <dgm:cxn modelId="{D91D8726-FD9B-4BD7-AC32-01E6027C458E}" type="presParOf" srcId="{A3B56A1F-FA62-4B5A-AB4E-C24D29B916F2}" destId="{455B3BAE-1AD8-402C-A5EF-94D3C1F8E05A}" srcOrd="0" destOrd="0" presId="urn:microsoft.com/office/officeart/2005/8/layout/vList5"/>
    <dgm:cxn modelId="{39C74CE7-65D0-4701-9696-FD0901A98A3F}" type="presParOf" srcId="{A3B56A1F-FA62-4B5A-AB4E-C24D29B916F2}" destId="{4FC0A420-0284-497E-888C-DE19AB5BA6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59C893-71B9-439C-B431-DE62531BCBC6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477C300-BE31-4E2A-839E-2DC2A997FBC1}">
      <dgm:prSet phldrT="[Texto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de Inclusión Social</a:t>
          </a:r>
          <a:endParaRPr lang="es-AR" sz="1600" dirty="0">
            <a:effectLst/>
            <a:latin typeface="Arial" pitchFamily="34" charset="0"/>
            <a:cs typeface="Arial" pitchFamily="34" charset="0"/>
          </a:endParaRPr>
        </a:p>
      </dgm:t>
    </dgm:pt>
    <dgm:pt modelId="{88FE7C33-6D22-4421-91FF-48B4760381F4}" type="parTrans" cxnId="{665686A3-3912-4912-8009-C23C5E2C268E}">
      <dgm:prSet/>
      <dgm:spPr/>
      <dgm:t>
        <a:bodyPr/>
        <a:lstStyle/>
        <a:p>
          <a:endParaRPr lang="es-AR"/>
        </a:p>
      </dgm:t>
    </dgm:pt>
    <dgm:pt modelId="{E851498A-2B23-4A53-81F7-84D714469A62}" type="sibTrans" cxnId="{665686A3-3912-4912-8009-C23C5E2C268E}">
      <dgm:prSet/>
      <dgm:spPr/>
      <dgm:t>
        <a:bodyPr/>
        <a:lstStyle/>
        <a:p>
          <a:endParaRPr lang="es-AR"/>
        </a:p>
      </dgm:t>
    </dgm:pt>
    <dgm:pt modelId="{C75A2BAC-92DB-442B-AA4C-B5FCD134838C}">
      <dgm:prSet phldrT="[Texto]" custT="1"/>
      <dgm:spPr/>
      <dgm:t>
        <a:bodyPr/>
        <a:lstStyle/>
        <a:p>
          <a:r>
            <a:rPr lang="es-AR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1,5% del Impuesto sobre los Ingresos Brutos no Descentralizados</a:t>
          </a:r>
        </a:p>
      </dgm:t>
    </dgm:pt>
    <dgm:pt modelId="{0EB7E39F-1357-4278-9205-72B561CC8B2F}" type="parTrans" cxnId="{D96C0027-3E04-4B7D-8B19-4BAE055F2C2A}">
      <dgm:prSet/>
      <dgm:spPr/>
      <dgm:t>
        <a:bodyPr/>
        <a:lstStyle/>
        <a:p>
          <a:endParaRPr lang="es-AR"/>
        </a:p>
      </dgm:t>
    </dgm:pt>
    <dgm:pt modelId="{5ECAFEA4-0322-43A9-8136-0DFEDA67D0F1}" type="sibTrans" cxnId="{D96C0027-3E04-4B7D-8B19-4BAE055F2C2A}">
      <dgm:prSet/>
      <dgm:spPr/>
      <dgm:t>
        <a:bodyPr/>
        <a:lstStyle/>
        <a:p>
          <a:endParaRPr lang="es-AR"/>
        </a:p>
      </dgm:t>
    </dgm:pt>
    <dgm:pt modelId="{9A54224F-C7A9-417A-B291-6544A9A4AAD1}" type="pres">
      <dgm:prSet presAssocID="{2859C893-71B9-439C-B431-DE62531BCBC6}" presName="Name0" presStyleCnt="0">
        <dgm:presLayoutVars>
          <dgm:dir/>
          <dgm:animLvl val="lvl"/>
          <dgm:resizeHandles val="exact"/>
        </dgm:presLayoutVars>
      </dgm:prSet>
      <dgm:spPr/>
    </dgm:pt>
    <dgm:pt modelId="{A3B56A1F-FA62-4B5A-AB4E-C24D29B916F2}" type="pres">
      <dgm:prSet presAssocID="{8477C300-BE31-4E2A-839E-2DC2A997FBC1}" presName="linNode" presStyleCnt="0"/>
      <dgm:spPr/>
    </dgm:pt>
    <dgm:pt modelId="{455B3BAE-1AD8-402C-A5EF-94D3C1F8E05A}" type="pres">
      <dgm:prSet presAssocID="{8477C300-BE31-4E2A-839E-2DC2A997FBC1}" presName="parentText" presStyleLbl="node1" presStyleIdx="0" presStyleCnt="1" custScaleX="81330" custScaleY="81330">
        <dgm:presLayoutVars>
          <dgm:chMax val="1"/>
          <dgm:bulletEnabled val="1"/>
        </dgm:presLayoutVars>
      </dgm:prSet>
      <dgm:spPr/>
    </dgm:pt>
    <dgm:pt modelId="{4FC0A420-0284-497E-888C-DE19AB5BA632}" type="pres">
      <dgm:prSet presAssocID="{8477C300-BE31-4E2A-839E-2DC2A997FBC1}" presName="descendantText" presStyleLbl="alignAccFollowNode1" presStyleIdx="0" presStyleCnt="1" custScaleX="110610">
        <dgm:presLayoutVars>
          <dgm:bulletEnabled val="1"/>
        </dgm:presLayoutVars>
      </dgm:prSet>
      <dgm:spPr/>
    </dgm:pt>
  </dgm:ptLst>
  <dgm:cxnLst>
    <dgm:cxn modelId="{65418A1A-676C-4EEC-B0D2-669B46AD8A28}" type="presOf" srcId="{8477C300-BE31-4E2A-839E-2DC2A997FBC1}" destId="{455B3BAE-1AD8-402C-A5EF-94D3C1F8E05A}" srcOrd="0" destOrd="0" presId="urn:microsoft.com/office/officeart/2005/8/layout/vList5"/>
    <dgm:cxn modelId="{D96C0027-3E04-4B7D-8B19-4BAE055F2C2A}" srcId="{8477C300-BE31-4E2A-839E-2DC2A997FBC1}" destId="{C75A2BAC-92DB-442B-AA4C-B5FCD134838C}" srcOrd="0" destOrd="0" parTransId="{0EB7E39F-1357-4278-9205-72B561CC8B2F}" sibTransId="{5ECAFEA4-0322-43A9-8136-0DFEDA67D0F1}"/>
    <dgm:cxn modelId="{665686A3-3912-4912-8009-C23C5E2C268E}" srcId="{2859C893-71B9-439C-B431-DE62531BCBC6}" destId="{8477C300-BE31-4E2A-839E-2DC2A997FBC1}" srcOrd="0" destOrd="0" parTransId="{88FE7C33-6D22-4421-91FF-48B4760381F4}" sibTransId="{E851498A-2B23-4A53-81F7-84D714469A62}"/>
    <dgm:cxn modelId="{393C72C2-7202-4194-B3CA-101A6A4AADAE}" type="presOf" srcId="{C75A2BAC-92DB-442B-AA4C-B5FCD134838C}" destId="{4FC0A420-0284-497E-888C-DE19AB5BA632}" srcOrd="0" destOrd="0" presId="urn:microsoft.com/office/officeart/2005/8/layout/vList5"/>
    <dgm:cxn modelId="{0BBADCD3-9123-40A2-9F20-21053293F38D}" type="presOf" srcId="{2859C893-71B9-439C-B431-DE62531BCBC6}" destId="{9A54224F-C7A9-417A-B291-6544A9A4AAD1}" srcOrd="0" destOrd="0" presId="urn:microsoft.com/office/officeart/2005/8/layout/vList5"/>
    <dgm:cxn modelId="{6E0D9558-AC80-4B80-9F46-35F8AE51FB54}" type="presParOf" srcId="{9A54224F-C7A9-417A-B291-6544A9A4AAD1}" destId="{A3B56A1F-FA62-4B5A-AB4E-C24D29B916F2}" srcOrd="0" destOrd="0" presId="urn:microsoft.com/office/officeart/2005/8/layout/vList5"/>
    <dgm:cxn modelId="{C85704C5-7FE5-4DA7-9E02-169B19BB0EA7}" type="presParOf" srcId="{A3B56A1F-FA62-4B5A-AB4E-C24D29B916F2}" destId="{455B3BAE-1AD8-402C-A5EF-94D3C1F8E05A}" srcOrd="0" destOrd="0" presId="urn:microsoft.com/office/officeart/2005/8/layout/vList5"/>
    <dgm:cxn modelId="{BE6BC769-604C-4A8E-9E55-6185F68ECF93}" type="presParOf" srcId="{A3B56A1F-FA62-4B5A-AB4E-C24D29B916F2}" destId="{4FC0A420-0284-497E-888C-DE19AB5BA6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0A420-0284-497E-888C-DE19AB5BA632}">
      <dsp:nvSpPr>
        <dsp:cNvPr id="0" name=""/>
        <dsp:cNvSpPr/>
      </dsp:nvSpPr>
      <dsp:spPr>
        <a:xfrm rot="5400000">
          <a:off x="4318372" y="-1836124"/>
          <a:ext cx="1496303" cy="55444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i="0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5% de la recaudación municipal de lo que perciben como agentes de recaudación de impuestos provinciales </a:t>
          </a:r>
          <a:endParaRPr lang="es-AR" sz="1400" i="0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i="0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3% Impuesto Inmobiliario Rural</a:t>
          </a:r>
          <a:endParaRPr lang="es-AR" sz="1400" i="0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i="0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Fondos que se detraen del Régimen de Coparticipación Ley 10.559</a:t>
          </a:r>
          <a:endParaRPr lang="es-AR" sz="1400" i="0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400" b="1" i="0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6% Juegos de Azar</a:t>
          </a:r>
          <a:endParaRPr lang="es-AR" sz="1400" i="0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-5400000">
        <a:off x="2294296" y="260995"/>
        <a:ext cx="5471413" cy="1350217"/>
      </dsp:txXfrm>
    </dsp:sp>
    <dsp:sp modelId="{455B3BAE-1AD8-402C-A5EF-94D3C1F8E05A}">
      <dsp:nvSpPr>
        <dsp:cNvPr id="0" name=""/>
        <dsp:cNvSpPr/>
      </dsp:nvSpPr>
      <dsp:spPr>
        <a:xfrm>
          <a:off x="1118" y="175514"/>
          <a:ext cx="2293178" cy="1521179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kern="1200" dirty="0">
              <a:effectLst/>
              <a:latin typeface="Arial" pitchFamily="34" charset="0"/>
              <a:cs typeface="Arial" pitchFamily="34" charset="0"/>
            </a:rPr>
            <a:t>Fondo de Fortalecimiento de Programas Sociales y Saneamiento Ambiental</a:t>
          </a:r>
        </a:p>
      </dsp:txBody>
      <dsp:txXfrm>
        <a:off x="75376" y="249772"/>
        <a:ext cx="2144662" cy="13726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0A420-0284-497E-888C-DE19AB5BA632}">
      <dsp:nvSpPr>
        <dsp:cNvPr id="0" name=""/>
        <dsp:cNvSpPr/>
      </dsp:nvSpPr>
      <dsp:spPr>
        <a:xfrm rot="5400000">
          <a:off x="4346726" y="-1852038"/>
          <a:ext cx="1497766" cy="55762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6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12% Impuesto Inmobiliario Rural Descentralizado</a:t>
          </a:r>
          <a:endParaRPr lang="es-AR" sz="1600" i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-5400000">
        <a:off x="2307468" y="260335"/>
        <a:ext cx="5503169" cy="1351536"/>
      </dsp:txXfrm>
    </dsp:sp>
    <dsp:sp modelId="{455B3BAE-1AD8-402C-A5EF-94D3C1F8E05A}">
      <dsp:nvSpPr>
        <dsp:cNvPr id="0" name=""/>
        <dsp:cNvSpPr/>
      </dsp:nvSpPr>
      <dsp:spPr>
        <a:xfrm>
          <a:off x="1124" y="174770"/>
          <a:ext cx="2306342" cy="1522666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kern="1200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de Compensador de Mantenimiento y Obras Viales</a:t>
          </a:r>
          <a:endParaRPr lang="es-AR" sz="1600" kern="1200" dirty="0">
            <a:effectLst/>
            <a:latin typeface="Arial" pitchFamily="34" charset="0"/>
            <a:cs typeface="Arial" pitchFamily="34" charset="0"/>
          </a:endParaRPr>
        </a:p>
      </dsp:txBody>
      <dsp:txXfrm>
        <a:off x="75454" y="249100"/>
        <a:ext cx="2157682" cy="1374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0A420-0284-497E-888C-DE19AB5BA632}">
      <dsp:nvSpPr>
        <dsp:cNvPr id="0" name=""/>
        <dsp:cNvSpPr/>
      </dsp:nvSpPr>
      <dsp:spPr>
        <a:xfrm rot="5400000">
          <a:off x="4346726" y="-1852038"/>
          <a:ext cx="1497766" cy="55762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6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2%  Ingresos Brutos no Descentralizados con carácter previo a la distribución de la Ley N° 10.559</a:t>
          </a:r>
        </a:p>
      </dsp:txBody>
      <dsp:txXfrm rot="-5400000">
        <a:off x="2307468" y="260335"/>
        <a:ext cx="5503169" cy="1351536"/>
      </dsp:txXfrm>
    </dsp:sp>
    <dsp:sp modelId="{455B3BAE-1AD8-402C-A5EF-94D3C1F8E05A}">
      <dsp:nvSpPr>
        <dsp:cNvPr id="0" name=""/>
        <dsp:cNvSpPr/>
      </dsp:nvSpPr>
      <dsp:spPr>
        <a:xfrm>
          <a:off x="1124" y="174770"/>
          <a:ext cx="2306342" cy="1522666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kern="1200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para el Fortalecimiento de Recursos Municipales</a:t>
          </a:r>
          <a:endParaRPr lang="es-AR" sz="1600" kern="1200" dirty="0">
            <a:effectLst/>
            <a:latin typeface="Arial" pitchFamily="34" charset="0"/>
            <a:cs typeface="Arial" pitchFamily="34" charset="0"/>
          </a:endParaRPr>
        </a:p>
      </dsp:txBody>
      <dsp:txXfrm>
        <a:off x="75454" y="249100"/>
        <a:ext cx="2157682" cy="13740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0A420-0284-497E-888C-DE19AB5BA632}">
      <dsp:nvSpPr>
        <dsp:cNvPr id="0" name=""/>
        <dsp:cNvSpPr/>
      </dsp:nvSpPr>
      <dsp:spPr>
        <a:xfrm rot="5400000">
          <a:off x="4346726" y="-1852038"/>
          <a:ext cx="1497766" cy="55762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600" b="1" kern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1,5% del Impuesto sobre los Ingresos Brutos no Descentralizados</a:t>
          </a:r>
        </a:p>
      </dsp:txBody>
      <dsp:txXfrm rot="-5400000">
        <a:off x="2307468" y="260335"/>
        <a:ext cx="5503169" cy="1351536"/>
      </dsp:txXfrm>
    </dsp:sp>
    <dsp:sp modelId="{455B3BAE-1AD8-402C-A5EF-94D3C1F8E05A}">
      <dsp:nvSpPr>
        <dsp:cNvPr id="0" name=""/>
        <dsp:cNvSpPr/>
      </dsp:nvSpPr>
      <dsp:spPr>
        <a:xfrm>
          <a:off x="1124" y="174770"/>
          <a:ext cx="2306342" cy="1522666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kern="1200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rPr>
            <a:t>Fondo de Inclusión Social</a:t>
          </a:r>
          <a:endParaRPr lang="es-AR" sz="1600" kern="1200" dirty="0">
            <a:effectLst/>
            <a:latin typeface="Arial" pitchFamily="34" charset="0"/>
            <a:cs typeface="Arial" pitchFamily="34" charset="0"/>
          </a:endParaRPr>
        </a:p>
      </dsp:txBody>
      <dsp:txXfrm>
        <a:off x="75454" y="249100"/>
        <a:ext cx="2157682" cy="1374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11E1E8-A11A-4EC2-82E3-DEA7BD15DF28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13" tIns="45757" rIns="91513" bIns="45757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513" tIns="45757" rIns="91513" bIns="45757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6DC500-9571-4987-A8ED-2CBF9A03A15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7491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700AB1-6033-47A6-8169-37EC3C2B371B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28084C-A991-42BB-86EA-0508B0D66DA0}" type="slidenum">
              <a:rPr lang="es-AR" smtClean="0"/>
              <a:pPr/>
              <a:t>16</a:t>
            </a:fld>
            <a:endParaRPr lang="es-A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348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A97BF1-D4F2-48E1-9F34-9C94DB32868A}" type="slidenum">
              <a:rPr lang="es-AR" smtClean="0"/>
              <a:pPr/>
              <a:t>17</a:t>
            </a:fld>
            <a:endParaRPr lang="es-A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dirty="0"/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C9AF0F-8C71-4759-8B85-9FF74EC5B961}" type="slidenum">
              <a:rPr lang="es-AR" smtClean="0"/>
              <a:pPr/>
              <a:t>18</a:t>
            </a:fld>
            <a:endParaRPr lang="es-A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dirty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4FCA35-C7DB-4339-ABB9-EFD50293B995}" type="slidenum">
              <a:rPr lang="es-AR" smtClean="0"/>
              <a:pPr/>
              <a:t>19</a:t>
            </a:fld>
            <a:endParaRPr lang="es-A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20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dirty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FE0763-C49A-4943-B9EA-45630C272D7E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dirty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FE0763-C49A-4943-B9EA-45630C272D7E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0F8818-3F26-4ECD-9BB4-AB40141483AA}" type="slidenum">
              <a:rPr lang="es-AR" smtClean="0"/>
              <a:pPr/>
              <a:t>5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300E06-C062-4433-9E91-5491A97F2385}" type="slidenum">
              <a:rPr lang="es-AR" smtClean="0"/>
              <a:pPr/>
              <a:t>6</a:t>
            </a:fld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76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E8FCCF-3FC0-484C-B242-0456869F39CA}" type="slidenum">
              <a:rPr lang="es-AR" smtClean="0"/>
              <a:pPr/>
              <a:t>7</a:t>
            </a:fld>
            <a:endParaRPr lang="es-A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86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45B939-3517-4664-91C9-594EF4FB5C9B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EDFFCE-0B98-4D0B-9302-9B77DB43C454}" type="slidenum">
              <a:rPr lang="es-AR" smtClean="0"/>
              <a:pPr/>
              <a:t>14</a:t>
            </a:fld>
            <a:endParaRPr lang="es-A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dirty="0"/>
          </a:p>
        </p:txBody>
      </p:sp>
      <p:sp>
        <p:nvSpPr>
          <p:cNvPr id="327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2A3965-B316-472D-8BC4-DA1094B1898E}" type="slidenum">
              <a:rPr lang="es-AR" smtClean="0"/>
              <a:pPr/>
              <a:t>15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7B4FE-C0A1-48DE-BC53-40AFDF6512C0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2F70F-36DA-4DCF-A966-BF5591C2A7B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BFCD-D1D0-4EA7-BB63-A7E76FF70AC1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2BE64-4927-40DB-B6A4-E5F58136FC1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67A4E-9F8D-4C6F-A75D-C0CAF053410E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3DA72-EA7E-4A63-A65C-434E5DD46B5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DE52B-568D-4C82-B519-8FC7CBFFF4A8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01794-7BFB-4AFC-9A1B-93331841F0D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052E-38F2-487F-B850-2DCCC8D3568E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B2CAD-97D3-48B0-955A-F015B8922B9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D05B1-F180-453F-B22B-0F59EA616FDA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1EAE4-5848-4095-A933-EFBE909A85A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FAEC-458D-43D6-AC2C-46A7D9BD4E06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5FA90-437A-4CA0-9F8D-1805591D976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68258-619F-4A95-9DA9-E4BA93CAB3CD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FD9D6-74F1-4D17-A54A-53316002CB5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CB90E-2314-4376-AE0B-1FE6E8F27A17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8310B-79B9-4D35-AF2A-B6449B531EA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51158-0F37-44BD-BB8D-C5DFD54B40A1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0A737-B318-48A4-899A-C67443B4659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D2FB1-834A-4A53-8F79-5587187C8877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6786-7135-4621-A782-2EBF3BBE110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B14FA2-D778-4449-81F0-1CC06D1E38ED}" type="datetimeFigureOut">
              <a:rPr lang="es-AR"/>
              <a:pPr>
                <a:defRPr/>
              </a:pPr>
              <a:t>20/8/2025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F7600E-6692-4CB4-A8B5-8D8FC6E9ECE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6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BUENOS AIRES</a:t>
            </a:r>
          </a:p>
        </p:txBody>
      </p:sp>
      <p:sp>
        <p:nvSpPr>
          <p:cNvPr id="3077" name="7 Rectángulo"/>
          <p:cNvSpPr>
            <a:spLocks noChangeArrowheads="1"/>
          </p:cNvSpPr>
          <p:nvPr/>
        </p:nvSpPr>
        <p:spPr bwMode="auto">
          <a:xfrm>
            <a:off x="611188" y="3500438"/>
            <a:ext cx="80645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dirty="0"/>
              <a:t>Coparticipación Provincial de recursos a Municipios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3850" y="1052513"/>
            <a:ext cx="80645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Descentralización Administrativa Tributaria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basa en la asunción por parte de los Municipios de responsabilidades administrativas y operativas de la gestión tributaria del </a:t>
            </a:r>
            <a:r>
              <a:rPr lang="es-AR" sz="1600" b="1" dirty="0">
                <a:latin typeface="Arial" pitchFamily="34" charset="0"/>
                <a:cs typeface="Arial" pitchFamily="34" charset="0"/>
              </a:rPr>
              <a:t>Impuesto Inmobiliario Rural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 y el </a:t>
            </a:r>
            <a:r>
              <a:rPr lang="es-AR" sz="1600" b="1" dirty="0">
                <a:latin typeface="Arial" pitchFamily="34" charset="0"/>
                <a:cs typeface="Arial" pitchFamily="34" charset="0"/>
              </a:rPr>
              <a:t>Impuesto sobre los Ingresos Brutos Descentralizados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566555" y="3528127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Criterio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2501770" y="3042189"/>
            <a:ext cx="135015" cy="169195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951820" y="3472669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El municipio recibe una porción de la recaudación como retribución de la administración del tributo en función de la cobrabilidad.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611560" y="3780039"/>
            <a:ext cx="1800696" cy="79208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Provincia </a:t>
            </a:r>
          </a:p>
        </p:txBody>
      </p:sp>
      <p:sp>
        <p:nvSpPr>
          <p:cNvPr id="12" name="11 Flecha doblada"/>
          <p:cNvSpPr/>
          <p:nvPr/>
        </p:nvSpPr>
        <p:spPr>
          <a:xfrm rot="16200000">
            <a:off x="2771800" y="3131967"/>
            <a:ext cx="1368152" cy="4536504"/>
          </a:xfrm>
          <a:prstGeom prst="ben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6084168" y="2195863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Registro de Contribuyentes</a:t>
            </a:r>
          </a:p>
        </p:txBody>
      </p:sp>
      <p:sp>
        <p:nvSpPr>
          <p:cNvPr id="15" name="14 Flecha doblada"/>
          <p:cNvSpPr/>
          <p:nvPr/>
        </p:nvSpPr>
        <p:spPr>
          <a:xfrm>
            <a:off x="1331640" y="2123855"/>
            <a:ext cx="4608512" cy="1440160"/>
          </a:xfrm>
          <a:prstGeom prst="ben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6084168" y="2987951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Emisión</a:t>
            </a:r>
          </a:p>
        </p:txBody>
      </p:sp>
      <p:sp>
        <p:nvSpPr>
          <p:cNvPr id="17" name="16 Elipse"/>
          <p:cNvSpPr/>
          <p:nvPr/>
        </p:nvSpPr>
        <p:spPr>
          <a:xfrm>
            <a:off x="6084168" y="3852047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Distribución</a:t>
            </a:r>
          </a:p>
        </p:txBody>
      </p:sp>
      <p:sp>
        <p:nvSpPr>
          <p:cNvPr id="18" name="17 Elipse"/>
          <p:cNvSpPr/>
          <p:nvPr/>
        </p:nvSpPr>
        <p:spPr>
          <a:xfrm>
            <a:off x="6084168" y="4680449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Gestión del Cobro</a:t>
            </a:r>
          </a:p>
        </p:txBody>
      </p:sp>
      <p:sp>
        <p:nvSpPr>
          <p:cNvPr id="19" name="18 Elipse"/>
          <p:cNvSpPr/>
          <p:nvPr/>
        </p:nvSpPr>
        <p:spPr>
          <a:xfrm>
            <a:off x="6084168" y="5580239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Recaudación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23528" y="1052736"/>
            <a:ext cx="8424936" cy="396044"/>
          </a:xfrm>
          <a:prstGeom prst="rect">
            <a:avLst/>
          </a:prstGeom>
          <a:noFill/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A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Proceso de </a:t>
            </a:r>
            <a:r>
              <a:rPr lang="es-AR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Descentralización Administrativa Tributaria</a:t>
            </a:r>
          </a:p>
        </p:txBody>
      </p:sp>
      <p:cxnSp>
        <p:nvCxnSpPr>
          <p:cNvPr id="14" name="Straight Connector 7"/>
          <p:cNvCxnSpPr/>
          <p:nvPr/>
        </p:nvCxnSpPr>
        <p:spPr>
          <a:xfrm>
            <a:off x="250825" y="90805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179387" y="404813"/>
            <a:ext cx="7948007" cy="50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611560" y="3780039"/>
            <a:ext cx="1800696" cy="79208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Provincia </a:t>
            </a:r>
          </a:p>
        </p:txBody>
      </p:sp>
      <p:sp>
        <p:nvSpPr>
          <p:cNvPr id="12" name="11 Flecha doblada"/>
          <p:cNvSpPr/>
          <p:nvPr/>
        </p:nvSpPr>
        <p:spPr>
          <a:xfrm rot="16200000">
            <a:off x="2771800" y="3131967"/>
            <a:ext cx="1368152" cy="4536504"/>
          </a:xfrm>
          <a:prstGeom prst="ben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doblada"/>
          <p:cNvSpPr/>
          <p:nvPr/>
        </p:nvSpPr>
        <p:spPr>
          <a:xfrm>
            <a:off x="1331640" y="2123855"/>
            <a:ext cx="4608512" cy="1440160"/>
          </a:xfrm>
          <a:prstGeom prst="ben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6084168" y="2987951"/>
            <a:ext cx="2160240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Emisión</a:t>
            </a:r>
          </a:p>
        </p:txBody>
      </p:sp>
      <p:sp>
        <p:nvSpPr>
          <p:cNvPr id="17" name="16 Elipse"/>
          <p:cNvSpPr/>
          <p:nvPr/>
        </p:nvSpPr>
        <p:spPr>
          <a:xfrm>
            <a:off x="6084168" y="3852047"/>
            <a:ext cx="2160240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Distribución</a:t>
            </a:r>
          </a:p>
        </p:txBody>
      </p:sp>
      <p:sp>
        <p:nvSpPr>
          <p:cNvPr id="18" name="17 Elipse"/>
          <p:cNvSpPr/>
          <p:nvPr/>
        </p:nvSpPr>
        <p:spPr>
          <a:xfrm>
            <a:off x="6084168" y="4680449"/>
            <a:ext cx="2160240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Gestión del Cobro</a:t>
            </a:r>
          </a:p>
        </p:txBody>
      </p:sp>
      <p:sp>
        <p:nvSpPr>
          <p:cNvPr id="19" name="18 Elipse"/>
          <p:cNvSpPr/>
          <p:nvPr/>
        </p:nvSpPr>
        <p:spPr>
          <a:xfrm>
            <a:off x="6084168" y="5580239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Recaudación</a:t>
            </a:r>
          </a:p>
        </p:txBody>
      </p:sp>
      <p:sp>
        <p:nvSpPr>
          <p:cNvPr id="14" name="13 Elipse"/>
          <p:cNvSpPr/>
          <p:nvPr/>
        </p:nvSpPr>
        <p:spPr>
          <a:xfrm>
            <a:off x="3275831" y="3852047"/>
            <a:ext cx="18002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Municipio</a:t>
            </a:r>
          </a:p>
        </p:txBody>
      </p:sp>
      <p:sp>
        <p:nvSpPr>
          <p:cNvPr id="22" name="21 Flecha abajo"/>
          <p:cNvSpPr/>
          <p:nvPr/>
        </p:nvSpPr>
        <p:spPr>
          <a:xfrm rot="16200000">
            <a:off x="2627784" y="3852047"/>
            <a:ext cx="504056" cy="504056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051720" y="2726922"/>
            <a:ext cx="3105345" cy="97210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 municipio recibe una porción de la recaudación como retribución a la administración del tributo en función de la cobrabilidad.</a:t>
            </a:r>
          </a:p>
        </p:txBody>
      </p:sp>
      <p:sp>
        <p:nvSpPr>
          <p:cNvPr id="24" name="23 Abrir llave"/>
          <p:cNvSpPr/>
          <p:nvPr/>
        </p:nvSpPr>
        <p:spPr>
          <a:xfrm>
            <a:off x="5219700" y="2988075"/>
            <a:ext cx="865188" cy="2376488"/>
          </a:xfrm>
          <a:prstGeom prst="leftBrace">
            <a:avLst/>
          </a:prstGeom>
          <a:ln w="412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7"/>
          <p:cNvCxnSpPr/>
          <p:nvPr/>
        </p:nvCxnSpPr>
        <p:spPr>
          <a:xfrm>
            <a:off x="250825" y="90805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179388" y="404813"/>
            <a:ext cx="7903002" cy="50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8" name="27 Elipse"/>
          <p:cNvSpPr/>
          <p:nvPr/>
        </p:nvSpPr>
        <p:spPr>
          <a:xfrm>
            <a:off x="6084168" y="2195863"/>
            <a:ext cx="2160240" cy="5397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Registro de Contribuyentes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250825" y="961249"/>
            <a:ext cx="8424936" cy="1064375"/>
          </a:xfrm>
          <a:prstGeom prst="rect">
            <a:avLst/>
          </a:prstGeom>
          <a:noFill/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AR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Proceso de Descentralización Administrativa Tributaria: </a:t>
            </a:r>
            <a:r>
              <a:rPr lang="es-ES" dirty="0">
                <a:solidFill>
                  <a:schemeClr val="tx1"/>
                </a:solidFill>
                <a:latin typeface="+mj-lt"/>
              </a:rPr>
              <a:t>20% de lo recaudado en concepto de IIR (Inmobiliario rural, el 22,5% de IIBB y el 50% del Impuesto a las Embarcaciones Deportivas o </a:t>
            </a:r>
            <a:r>
              <a:rPr lang="es-ES" dirty="0">
                <a:solidFill>
                  <a:schemeClr val="tx1"/>
                </a:solidFill>
                <a:latin typeface="+mj-lt"/>
                <a:cs typeface="Arial" pitchFamily="34" charset="0"/>
              </a:rPr>
              <a:t>de</a:t>
            </a:r>
            <a:r>
              <a:rPr lang="es-ES" dirty="0">
                <a:solidFill>
                  <a:schemeClr val="tx1"/>
                </a:solidFill>
                <a:latin typeface="+mj-lt"/>
              </a:rPr>
              <a:t> Recreación con carácter de Libre Disponibilidad (sin afectación). </a:t>
            </a:r>
            <a:endParaRPr lang="es-AR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23850" y="473075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3455876" y="1421777"/>
            <a:ext cx="2232248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2400" b="1" dirty="0">
                <a:latin typeface="Arial" pitchFamily="34" charset="0"/>
                <a:cs typeface="Arial" pitchFamily="34" charset="0"/>
              </a:rPr>
              <a:t>Fondos</a:t>
            </a:r>
          </a:p>
        </p:txBody>
      </p:sp>
      <p:sp>
        <p:nvSpPr>
          <p:cNvPr id="36" name="35 Rectángulo redondeado"/>
          <p:cNvSpPr/>
          <p:nvPr/>
        </p:nvSpPr>
        <p:spPr>
          <a:xfrm>
            <a:off x="926595" y="3140968"/>
            <a:ext cx="1486297" cy="10981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Fondo de Fortalecimiento de Programas Sociales y Saneamiento Ambiental</a:t>
            </a:r>
          </a:p>
        </p:txBody>
      </p:sp>
      <p:sp>
        <p:nvSpPr>
          <p:cNvPr id="43" name="42 Rectángulo redondeado"/>
          <p:cNvSpPr/>
          <p:nvPr/>
        </p:nvSpPr>
        <p:spPr>
          <a:xfrm>
            <a:off x="2816805" y="3140968"/>
            <a:ext cx="1489297" cy="10981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Fondo  Compensador de Mantenimiento y Obras Viales</a:t>
            </a:r>
          </a:p>
        </p:txBody>
      </p:sp>
      <p:sp>
        <p:nvSpPr>
          <p:cNvPr id="44" name="43 Rectángulo redondeado"/>
          <p:cNvSpPr/>
          <p:nvPr/>
        </p:nvSpPr>
        <p:spPr>
          <a:xfrm>
            <a:off x="4707015" y="3140968"/>
            <a:ext cx="1541039" cy="10981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Fondo para el Fortalecimiento de Recursos Municipales</a:t>
            </a:r>
          </a:p>
        </p:txBody>
      </p:sp>
      <p:sp>
        <p:nvSpPr>
          <p:cNvPr id="45" name="44 Rectángulo redondeado"/>
          <p:cNvSpPr/>
          <p:nvPr/>
        </p:nvSpPr>
        <p:spPr>
          <a:xfrm>
            <a:off x="6634361" y="3140968"/>
            <a:ext cx="1538039" cy="10981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Fondo de Inclusión Social</a:t>
            </a:r>
          </a:p>
        </p:txBody>
      </p:sp>
      <p:cxnSp>
        <p:nvCxnSpPr>
          <p:cNvPr id="32" name="31 Conector angular"/>
          <p:cNvCxnSpPr>
            <a:stCxn id="8" idx="2"/>
            <a:endCxn id="45" idx="0"/>
          </p:cNvCxnSpPr>
          <p:nvPr/>
        </p:nvCxnSpPr>
        <p:spPr>
          <a:xfrm rot="16200000" flipH="1">
            <a:off x="5524139" y="1261725"/>
            <a:ext cx="927103" cy="2831381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angular"/>
          <p:cNvCxnSpPr>
            <a:stCxn id="8" idx="2"/>
            <a:endCxn id="43" idx="0"/>
          </p:cNvCxnSpPr>
          <p:nvPr/>
        </p:nvCxnSpPr>
        <p:spPr>
          <a:xfrm rot="5400000">
            <a:off x="3603176" y="2172143"/>
            <a:ext cx="927103" cy="1010546"/>
          </a:xfrm>
          <a:prstGeom prst="bentConnector3">
            <a:avLst>
              <a:gd name="adj1" fmla="val 50000"/>
            </a:avLst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angular"/>
          <p:cNvCxnSpPr/>
          <p:nvPr/>
        </p:nvCxnSpPr>
        <p:spPr>
          <a:xfrm rot="16200000" flipH="1">
            <a:off x="4550531" y="2207618"/>
            <a:ext cx="941171" cy="898232"/>
          </a:xfrm>
          <a:prstGeom prst="bentConnector3">
            <a:avLst>
              <a:gd name="adj1" fmla="val 51495"/>
            </a:avLst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angular"/>
          <p:cNvCxnSpPr>
            <a:stCxn id="8" idx="2"/>
            <a:endCxn id="36" idx="0"/>
          </p:cNvCxnSpPr>
          <p:nvPr/>
        </p:nvCxnSpPr>
        <p:spPr>
          <a:xfrm rot="5400000">
            <a:off x="2657321" y="1226288"/>
            <a:ext cx="927103" cy="2902256"/>
          </a:xfrm>
          <a:prstGeom prst="bentConnector3">
            <a:avLst>
              <a:gd name="adj1" fmla="val 50000"/>
            </a:avLst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4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4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4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4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4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5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5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466 " pathEditMode="relative" ptsTypes="AA">
                                      <p:cBhvr>
                                        <p:cTn id="5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6" grpId="0" animBg="1"/>
      <p:bldP spid="36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323850" y="473075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611560" y="4154595"/>
            <a:ext cx="7920880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s-ES_tradnl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destina a la atención de los servicios de asistencia social y de tratamiento y disposición final de residuos.</a:t>
            </a:r>
            <a:endParaRPr lang="es-A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ES_tradnl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distribución secundaria del fondo se realiza de la siguiente forma:</a:t>
            </a:r>
          </a:p>
          <a:p>
            <a:pPr algn="just">
              <a:defRPr/>
            </a:pPr>
            <a:r>
              <a:rPr lang="es-ES_tradnl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 con destino a la atención de los servicios de asistencia social </a:t>
            </a:r>
          </a:p>
          <a:p>
            <a:pPr algn="just">
              <a:defRPr/>
            </a:pPr>
            <a:r>
              <a:rPr lang="es-ES_tradnl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 con destino al tratamiento y disposición final de residuos.</a:t>
            </a:r>
            <a:endParaRPr lang="es-A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50 Flecha abajo"/>
          <p:cNvSpPr/>
          <p:nvPr/>
        </p:nvSpPr>
        <p:spPr>
          <a:xfrm>
            <a:off x="4247964" y="3245494"/>
            <a:ext cx="613555" cy="64807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53 Diagrama"/>
          <p:cNvGraphicFramePr/>
          <p:nvPr>
            <p:extLst>
              <p:ext uri="{D42A27DB-BD31-4B8C-83A1-F6EECF244321}">
                <p14:modId xmlns:p14="http://schemas.microsoft.com/office/powerpoint/2010/main" val="4221599117"/>
              </p:ext>
            </p:extLst>
          </p:nvPr>
        </p:nvGraphicFramePr>
        <p:xfrm>
          <a:off x="467544" y="1229270"/>
          <a:ext cx="7839871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611560" y="4151982"/>
            <a:ext cx="792088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destinado a proveer el mantenimiento y la realización de obras de la red vial provincial de tierra. Su distribución se realiza en base a la longitud de kilómetros de la red vial provincial que haya en el partido.</a:t>
            </a:r>
          </a:p>
        </p:txBody>
      </p:sp>
      <p:sp>
        <p:nvSpPr>
          <p:cNvPr id="51" name="50 Flecha abajo"/>
          <p:cNvSpPr/>
          <p:nvPr/>
        </p:nvSpPr>
        <p:spPr>
          <a:xfrm>
            <a:off x="4247964" y="3221685"/>
            <a:ext cx="617077" cy="64807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53 Diagrama"/>
          <p:cNvGraphicFramePr/>
          <p:nvPr/>
        </p:nvGraphicFramePr>
        <p:xfrm>
          <a:off x="467545" y="1205461"/>
          <a:ext cx="788487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Rectángulo"/>
          <p:cNvSpPr/>
          <p:nvPr/>
        </p:nvSpPr>
        <p:spPr>
          <a:xfrm>
            <a:off x="323850" y="473075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634063" y="4256509"/>
            <a:ext cx="7875874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destina a lograr la simplificación tributaria, compensando e incluso incrementando los recursos asignados a los municipios que se comprometan a no aplicar gravámenes sobre el </a:t>
            </a:r>
            <a:r>
              <a:rPr lang="es-AR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faenamiento</a:t>
            </a: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inspección veterinaria y bromatológica, visado de certificados u otro tipo equivalente de tasa de abasto o derecho y aquellos gravámenes sobre la publicidad interior.</a:t>
            </a:r>
          </a:p>
          <a:p>
            <a:pPr algn="just">
              <a:defRPr/>
            </a:pP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distribuye en función a los criterios de la Ley N° 10.559 (CUD).</a:t>
            </a:r>
          </a:p>
        </p:txBody>
      </p:sp>
      <p:sp>
        <p:nvSpPr>
          <p:cNvPr id="51" name="50 Flecha abajo"/>
          <p:cNvSpPr/>
          <p:nvPr/>
        </p:nvSpPr>
        <p:spPr>
          <a:xfrm>
            <a:off x="4247964" y="3232719"/>
            <a:ext cx="617077" cy="64807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53 Diagrama"/>
          <p:cNvGraphicFramePr/>
          <p:nvPr/>
        </p:nvGraphicFramePr>
        <p:xfrm>
          <a:off x="467544" y="1216495"/>
          <a:ext cx="788487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Rectángulo"/>
          <p:cNvSpPr/>
          <p:nvPr/>
        </p:nvSpPr>
        <p:spPr>
          <a:xfrm>
            <a:off x="323850" y="473075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611560" y="4267398"/>
            <a:ext cx="792088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destina a incrementar los recursos asignados a los Municipios, favoreciendo el desenvolvimiento de sus funciones sociales más relevantes.</a:t>
            </a:r>
          </a:p>
          <a:p>
            <a:pPr algn="just">
              <a:defRPr/>
            </a:pPr>
            <a:r>
              <a:rPr lang="es-A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 distribuye en función del Índice de Vulnerabilidad Social</a:t>
            </a:r>
          </a:p>
        </p:txBody>
      </p:sp>
      <p:sp>
        <p:nvSpPr>
          <p:cNvPr id="51" name="50 Flecha abajo"/>
          <p:cNvSpPr/>
          <p:nvPr/>
        </p:nvSpPr>
        <p:spPr>
          <a:xfrm>
            <a:off x="4247964" y="3232719"/>
            <a:ext cx="648072" cy="64807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graphicFrame>
        <p:nvGraphicFramePr>
          <p:cNvPr id="54" name="53 Diagrama"/>
          <p:cNvGraphicFramePr/>
          <p:nvPr/>
        </p:nvGraphicFramePr>
        <p:xfrm>
          <a:off x="467544" y="1216495"/>
          <a:ext cx="788487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Rectángulo"/>
          <p:cNvSpPr/>
          <p:nvPr/>
        </p:nvSpPr>
        <p:spPr>
          <a:xfrm>
            <a:off x="323850" y="473075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370460" y="1341438"/>
            <a:ext cx="8208962" cy="684212"/>
          </a:xfrm>
        </p:spPr>
        <p:txBody>
          <a:bodyPr/>
          <a:lstStyle/>
          <a:p>
            <a:pPr marL="0" indent="0" algn="just">
              <a:buFont typeface="Wingdings" pitchFamily="2" charset="2"/>
              <a:buChar char="q"/>
              <a:defRPr/>
            </a:pPr>
            <a:r>
              <a:rPr lang="es-ES_tradnl" sz="1600" b="1" dirty="0">
                <a:latin typeface="Arial" pitchFamily="34" charset="0"/>
                <a:cs typeface="Arial" pitchFamily="34" charset="0"/>
              </a:rPr>
              <a:t> Coparticipación a Municipios y Distribución Secundaria de la Coparticipación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10.559</a:t>
            </a:r>
          </a:p>
          <a:p>
            <a:pPr marL="0" indent="0" algn="just">
              <a:buFont typeface="Arial" charset="0"/>
              <a:buNone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26" name="2 Marcador de contenido"/>
          <p:cNvSpPr txBox="1">
            <a:spLocks/>
          </p:cNvSpPr>
          <p:nvPr/>
        </p:nvSpPr>
        <p:spPr bwMode="auto">
          <a:xfrm>
            <a:off x="370460" y="2276475"/>
            <a:ext cx="5256212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Composición y distribución de Juegos de Azar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11.018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11.536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13.163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13.365</a:t>
            </a: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Arial" charset="0"/>
              <a:buNone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Wingdings" pitchFamily="2" charset="2"/>
              <a:buChar char="q"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370460" y="3789040"/>
            <a:ext cx="8424862" cy="11251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Composición y distribución de Descentralización 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13.010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14.331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14.333</a:t>
            </a: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Arial" charset="0"/>
              <a:buNone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Wingdings" pitchFamily="2" charset="2"/>
              <a:buChar char="q"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70460" y="5094185"/>
            <a:ext cx="82089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s-A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Fondo de Fortalecimiento Sociales y Saneamiento Ambiental</a:t>
            </a: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A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Ley N° 13.163</a:t>
            </a: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A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Ley N° 13.403</a:t>
            </a: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s-A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s-A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s-A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26" grpId="0"/>
      <p:bldP spid="9" grpId="0" animBg="1"/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26" name="2 Marcador de contenido"/>
          <p:cNvSpPr txBox="1">
            <a:spLocks/>
          </p:cNvSpPr>
          <p:nvPr/>
        </p:nvSpPr>
        <p:spPr bwMode="auto">
          <a:xfrm>
            <a:off x="314998" y="1394600"/>
            <a:ext cx="72723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Fondo de Compensador de Mantenimiento y Obras Viales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13.010</a:t>
            </a:r>
            <a:endParaRPr lang="es-AR" sz="1600" dirty="0">
              <a:latin typeface="Arial" pitchFamily="34" charset="0"/>
              <a:cs typeface="Arial" pitchFamily="34" charset="0"/>
            </a:endParaRP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Wingdings" pitchFamily="2" charset="2"/>
              <a:buChar char="q"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314998" y="2330431"/>
            <a:ext cx="72723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Fondo para el Fortalecimiento de Recursos Municipales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13.850</a:t>
            </a:r>
            <a:endParaRPr lang="es-AR" sz="1600" dirty="0">
              <a:latin typeface="Arial" pitchFamily="34" charset="0"/>
              <a:cs typeface="Arial" pitchFamily="34" charset="0"/>
            </a:endParaRP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Wingdings" pitchFamily="2" charset="2"/>
              <a:buChar char="q"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14998" y="3266262"/>
            <a:ext cx="72723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Fondo de Inclusión Social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13.863</a:t>
            </a:r>
            <a:endParaRPr lang="es-AR" sz="1600" dirty="0">
              <a:latin typeface="Arial" pitchFamily="34" charset="0"/>
              <a:cs typeface="Arial" pitchFamily="34" charset="0"/>
            </a:endParaRPr>
          </a:p>
          <a:p>
            <a:pPr marL="1600200" lvl="3" indent="-228600" algn="just" eaLnBrk="0" hangingPunct="0">
              <a:spcBef>
                <a:spcPct val="20000"/>
              </a:spcBef>
              <a:buSzPct val="100000"/>
              <a:buFont typeface="Wingdings" pitchFamily="2" charset="2"/>
              <a:buChar char="q"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Municipios</a:t>
            </a: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Primaria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Secundaria</a:t>
            </a:r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Municipios.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Municipios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Municipios.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23850" y="476250"/>
            <a:ext cx="8064500" cy="49244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 </a:t>
            </a:r>
          </a:p>
        </p:txBody>
      </p:sp>
      <p:grpSp>
        <p:nvGrpSpPr>
          <p:cNvPr id="67" name="66 Grupo"/>
          <p:cNvGrpSpPr/>
          <p:nvPr/>
        </p:nvGrpSpPr>
        <p:grpSpPr>
          <a:xfrm>
            <a:off x="386535" y="1431337"/>
            <a:ext cx="7920880" cy="323165"/>
            <a:chOff x="386535" y="1431337"/>
            <a:chExt cx="7920880" cy="323165"/>
          </a:xfrm>
        </p:grpSpPr>
        <p:grpSp>
          <p:nvGrpSpPr>
            <p:cNvPr id="42" name="41 Grupo"/>
            <p:cNvGrpSpPr/>
            <p:nvPr/>
          </p:nvGrpSpPr>
          <p:grpSpPr>
            <a:xfrm>
              <a:off x="386535" y="1454442"/>
              <a:ext cx="450050" cy="276954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6595" y="1431337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Ley N° 23.548 (Coparticipación Federal de Impuestos)</a:t>
              </a:r>
            </a:p>
          </p:txBody>
        </p:sp>
      </p:grpSp>
      <p:grpSp>
        <p:nvGrpSpPr>
          <p:cNvPr id="68" name="67 Grupo"/>
          <p:cNvGrpSpPr/>
          <p:nvPr/>
        </p:nvGrpSpPr>
        <p:grpSpPr>
          <a:xfrm>
            <a:off x="386535" y="2240096"/>
            <a:ext cx="7920880" cy="347263"/>
            <a:chOff x="386535" y="2197025"/>
            <a:chExt cx="7920880" cy="347263"/>
          </a:xfrm>
        </p:grpSpPr>
        <p:grpSp>
          <p:nvGrpSpPr>
            <p:cNvPr id="44" name="43 Grupo"/>
            <p:cNvGrpSpPr/>
            <p:nvPr/>
          </p:nvGrpSpPr>
          <p:grpSpPr>
            <a:xfrm>
              <a:off x="386535" y="2197025"/>
              <a:ext cx="450050" cy="276954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6595" y="2221123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sobre los Ingresos Brutos</a:t>
              </a:r>
            </a:p>
          </p:txBody>
        </p:sp>
      </p:grpSp>
      <p:grpSp>
        <p:nvGrpSpPr>
          <p:cNvPr id="69" name="68 Grupo"/>
          <p:cNvGrpSpPr/>
          <p:nvPr/>
        </p:nvGrpSpPr>
        <p:grpSpPr>
          <a:xfrm>
            <a:off x="386535" y="3072953"/>
            <a:ext cx="7920880" cy="323165"/>
            <a:chOff x="386535" y="2896198"/>
            <a:chExt cx="7920880" cy="323165"/>
          </a:xfrm>
        </p:grpSpPr>
        <p:grpSp>
          <p:nvGrpSpPr>
            <p:cNvPr id="48" name="47 Grupo"/>
            <p:cNvGrpSpPr/>
            <p:nvPr/>
          </p:nvGrpSpPr>
          <p:grpSpPr>
            <a:xfrm>
              <a:off x="386535" y="2907523"/>
              <a:ext cx="450050" cy="276954"/>
              <a:chOff x="1151620" y="2753925"/>
              <a:chExt cx="540059" cy="360040"/>
            </a:xfrm>
          </p:grpSpPr>
          <p:sp>
            <p:nvSpPr>
              <p:cNvPr id="49" name="48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0" name="49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51" name="50 Rectángulo"/>
            <p:cNvSpPr/>
            <p:nvPr/>
          </p:nvSpPr>
          <p:spPr>
            <a:xfrm>
              <a:off x="926595" y="2896198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Inmobiliario</a:t>
              </a:r>
            </a:p>
          </p:txBody>
        </p:sp>
      </p:grpSp>
      <p:grpSp>
        <p:nvGrpSpPr>
          <p:cNvPr id="70" name="69 Grupo"/>
          <p:cNvGrpSpPr/>
          <p:nvPr/>
        </p:nvGrpSpPr>
        <p:grpSpPr>
          <a:xfrm>
            <a:off x="386535" y="3881712"/>
            <a:ext cx="7920880" cy="323165"/>
            <a:chOff x="386535" y="3616278"/>
            <a:chExt cx="7920880" cy="323165"/>
          </a:xfrm>
        </p:grpSpPr>
        <p:grpSp>
          <p:nvGrpSpPr>
            <p:cNvPr id="52" name="51 Grupo"/>
            <p:cNvGrpSpPr/>
            <p:nvPr/>
          </p:nvGrpSpPr>
          <p:grpSpPr>
            <a:xfrm>
              <a:off x="386535" y="3627603"/>
              <a:ext cx="450050" cy="276954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55" name="54 Rectángulo"/>
            <p:cNvSpPr/>
            <p:nvPr/>
          </p:nvSpPr>
          <p:spPr>
            <a:xfrm>
              <a:off x="926595" y="3616278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</a:t>
              </a:r>
            </a:p>
          </p:txBody>
        </p:sp>
      </p:grpSp>
      <p:grpSp>
        <p:nvGrpSpPr>
          <p:cNvPr id="71" name="70 Grupo"/>
          <p:cNvGrpSpPr/>
          <p:nvPr/>
        </p:nvGrpSpPr>
        <p:grpSpPr>
          <a:xfrm>
            <a:off x="386535" y="4690471"/>
            <a:ext cx="7920880" cy="323165"/>
            <a:chOff x="386535" y="4336358"/>
            <a:chExt cx="7920880" cy="323165"/>
          </a:xfrm>
        </p:grpSpPr>
        <p:grpSp>
          <p:nvGrpSpPr>
            <p:cNvPr id="56" name="55 Grupo"/>
            <p:cNvGrpSpPr/>
            <p:nvPr/>
          </p:nvGrpSpPr>
          <p:grpSpPr>
            <a:xfrm>
              <a:off x="386535" y="4347683"/>
              <a:ext cx="450050" cy="276954"/>
              <a:chOff x="1151620" y="2753925"/>
              <a:chExt cx="540059" cy="360040"/>
            </a:xfrm>
          </p:grpSpPr>
          <p:sp>
            <p:nvSpPr>
              <p:cNvPr id="57" name="56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58" name="57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59" name="58 Rectángulo"/>
            <p:cNvSpPr/>
            <p:nvPr/>
          </p:nvSpPr>
          <p:spPr>
            <a:xfrm>
              <a:off x="926595" y="4336358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Automotores</a:t>
              </a:r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386535" y="5499230"/>
            <a:ext cx="7920880" cy="323165"/>
            <a:chOff x="386535" y="5011433"/>
            <a:chExt cx="7920880" cy="323165"/>
          </a:xfrm>
        </p:grpSpPr>
        <p:grpSp>
          <p:nvGrpSpPr>
            <p:cNvPr id="32" name="59 Grupo"/>
            <p:cNvGrpSpPr/>
            <p:nvPr/>
          </p:nvGrpSpPr>
          <p:grpSpPr>
            <a:xfrm>
              <a:off x="386535" y="5022758"/>
              <a:ext cx="450050" cy="276954"/>
              <a:chOff x="1151620" y="2753925"/>
              <a:chExt cx="540059" cy="360040"/>
            </a:xfrm>
          </p:grpSpPr>
          <p:sp>
            <p:nvSpPr>
              <p:cNvPr id="34" name="33 Flecha izquierda"/>
              <p:cNvSpPr/>
              <p:nvPr/>
            </p:nvSpPr>
            <p:spPr>
              <a:xfrm rot="10800000">
                <a:off x="1151620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35" name="34 Flecha izquierda"/>
              <p:cNvSpPr/>
              <p:nvPr/>
            </p:nvSpPr>
            <p:spPr>
              <a:xfrm rot="10800000">
                <a:off x="1331639" y="2753925"/>
                <a:ext cx="360040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sp>
          <p:nvSpPr>
            <p:cNvPr id="33" name="32 Rectángulo"/>
            <p:cNvSpPr/>
            <p:nvPr/>
          </p:nvSpPr>
          <p:spPr>
            <a:xfrm>
              <a:off x="926595" y="5011433"/>
              <a:ext cx="738082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Beneficio Bruto de los Juegos de Azar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Elipse"/>
          <p:cNvSpPr/>
          <p:nvPr/>
        </p:nvSpPr>
        <p:spPr>
          <a:xfrm>
            <a:off x="673780" y="2380681"/>
            <a:ext cx="2530068" cy="2376264"/>
          </a:xfrm>
          <a:prstGeom prst="ellipse">
            <a:avLst/>
          </a:prstGeom>
          <a:solidFill>
            <a:srgbClr val="204D84"/>
          </a:solidFill>
          <a:ln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>
              <a:rot lat="0" lon="0" rev="1200000"/>
            </a:lightRig>
          </a:scene3d>
          <a:sp3d prstMaterial="matte">
            <a:bevelT w="57150" h="342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tIns="36000" rIns="72000" bIns="36000"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Coparticipación a Municipios</a:t>
            </a:r>
          </a:p>
        </p:txBody>
      </p:sp>
      <p:sp>
        <p:nvSpPr>
          <p:cNvPr id="22" name="21 Elipse"/>
          <p:cNvSpPr/>
          <p:nvPr/>
        </p:nvSpPr>
        <p:spPr>
          <a:xfrm>
            <a:off x="4081495" y="466792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24" name="23 Rectángulo"/>
          <p:cNvSpPr>
            <a:spLocks noChangeArrowheads="1"/>
          </p:cNvSpPr>
          <p:nvPr/>
        </p:nvSpPr>
        <p:spPr bwMode="auto">
          <a:xfrm>
            <a:off x="4798342" y="645834"/>
            <a:ext cx="38691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Ley N° 23.548 (Coparticipación Federal de Impuestos)</a:t>
            </a:r>
          </a:p>
        </p:txBody>
      </p:sp>
      <p:sp>
        <p:nvSpPr>
          <p:cNvPr id="25" name="24 Abrir llave"/>
          <p:cNvSpPr/>
          <p:nvPr/>
        </p:nvSpPr>
        <p:spPr>
          <a:xfrm>
            <a:off x="3716906" y="468265"/>
            <a:ext cx="225024" cy="620109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9" name="28 Rectángulo"/>
          <p:cNvSpPr>
            <a:spLocks noChangeArrowheads="1"/>
          </p:cNvSpPr>
          <p:nvPr/>
        </p:nvSpPr>
        <p:spPr bwMode="auto">
          <a:xfrm>
            <a:off x="4798342" y="1182871"/>
            <a:ext cx="3689093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Impuestos sobre los Ingresos Brutos no Descentralizados luego de la afectación al Fondo para el Fortalecimiento de Recursos Municipales</a:t>
            </a:r>
          </a:p>
        </p:txBody>
      </p:sp>
      <p:sp>
        <p:nvSpPr>
          <p:cNvPr id="28" name="27 Elipse"/>
          <p:cNvSpPr/>
          <p:nvPr/>
        </p:nvSpPr>
        <p:spPr>
          <a:xfrm>
            <a:off x="4081495" y="1165411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32" name="31 Rectángulo"/>
          <p:cNvSpPr>
            <a:spLocks noChangeArrowheads="1"/>
          </p:cNvSpPr>
          <p:nvPr/>
        </p:nvSpPr>
        <p:spPr bwMode="auto">
          <a:xfrm>
            <a:off x="4798342" y="2077872"/>
            <a:ext cx="213391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 Inmobiliario Urbano</a:t>
            </a:r>
          </a:p>
        </p:txBody>
      </p:sp>
      <p:sp>
        <p:nvSpPr>
          <p:cNvPr id="30" name="29 Elipse"/>
          <p:cNvSpPr/>
          <p:nvPr/>
        </p:nvSpPr>
        <p:spPr>
          <a:xfrm>
            <a:off x="4081495" y="1898830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4798342" y="2786593"/>
            <a:ext cx="160492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 a los Sellos</a:t>
            </a:r>
          </a:p>
        </p:txBody>
      </p:sp>
      <p:sp>
        <p:nvSpPr>
          <p:cNvPr id="31" name="30 Elipse"/>
          <p:cNvSpPr/>
          <p:nvPr/>
        </p:nvSpPr>
        <p:spPr>
          <a:xfrm>
            <a:off x="4081495" y="2607551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4798342" y="3495314"/>
            <a:ext cx="2047355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sp>
        <p:nvSpPr>
          <p:cNvPr id="33" name="32 Elipse"/>
          <p:cNvSpPr/>
          <p:nvPr/>
        </p:nvSpPr>
        <p:spPr>
          <a:xfrm>
            <a:off x="4081495" y="3316272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23" name="22 Rectángulo"/>
          <p:cNvSpPr>
            <a:spLocks noChangeArrowheads="1"/>
          </p:cNvSpPr>
          <p:nvPr/>
        </p:nvSpPr>
        <p:spPr bwMode="auto">
          <a:xfrm>
            <a:off x="4798342" y="4204035"/>
            <a:ext cx="2260555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Tasas Retributivas de Servicios</a:t>
            </a:r>
          </a:p>
        </p:txBody>
      </p:sp>
      <p:sp>
        <p:nvSpPr>
          <p:cNvPr id="34" name="33 Elipse"/>
          <p:cNvSpPr/>
          <p:nvPr/>
        </p:nvSpPr>
        <p:spPr>
          <a:xfrm>
            <a:off x="4081495" y="4024993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16,14%</a:t>
            </a:r>
          </a:p>
        </p:txBody>
      </p:sp>
      <p:sp>
        <p:nvSpPr>
          <p:cNvPr id="26" name="25 Elipse"/>
          <p:cNvSpPr/>
          <p:nvPr/>
        </p:nvSpPr>
        <p:spPr>
          <a:xfrm>
            <a:off x="4081495" y="4733714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37" name="36 Rectángulo"/>
          <p:cNvSpPr>
            <a:spLocks noChangeArrowheads="1"/>
          </p:cNvSpPr>
          <p:nvPr/>
        </p:nvSpPr>
        <p:spPr bwMode="auto">
          <a:xfrm>
            <a:off x="4798342" y="4912756"/>
            <a:ext cx="2007281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 Inmobiliario Rural</a:t>
            </a:r>
          </a:p>
        </p:txBody>
      </p:sp>
      <p:sp>
        <p:nvSpPr>
          <p:cNvPr id="19" name="18 Elipse"/>
          <p:cNvSpPr/>
          <p:nvPr/>
        </p:nvSpPr>
        <p:spPr>
          <a:xfrm>
            <a:off x="4081495" y="5428727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22,5%</a:t>
            </a:r>
          </a:p>
        </p:txBody>
      </p:sp>
      <p:sp>
        <p:nvSpPr>
          <p:cNvPr id="41" name="40 Rectángulo"/>
          <p:cNvSpPr>
            <a:spLocks noChangeArrowheads="1"/>
          </p:cNvSpPr>
          <p:nvPr/>
        </p:nvSpPr>
        <p:spPr bwMode="auto">
          <a:xfrm>
            <a:off x="4797025" y="5526978"/>
            <a:ext cx="364540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Impuestos sobre los Ingresos Brutos Descentralizados</a:t>
            </a:r>
          </a:p>
        </p:txBody>
      </p:sp>
      <p:sp>
        <p:nvSpPr>
          <p:cNvPr id="35" name="34 Elipse"/>
          <p:cNvSpPr/>
          <p:nvPr/>
        </p:nvSpPr>
        <p:spPr>
          <a:xfrm>
            <a:off x="4081495" y="6136557"/>
            <a:ext cx="612000" cy="612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22%</a:t>
            </a:r>
          </a:p>
        </p:txBody>
      </p:sp>
      <p:sp>
        <p:nvSpPr>
          <p:cNvPr id="42" name="41 Rectángulo"/>
          <p:cNvSpPr>
            <a:spLocks noChangeArrowheads="1"/>
          </p:cNvSpPr>
          <p:nvPr/>
        </p:nvSpPr>
        <p:spPr bwMode="auto">
          <a:xfrm>
            <a:off x="4797025" y="6334835"/>
            <a:ext cx="3853122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050" b="1" dirty="0">
                <a:latin typeface="Arial" pitchFamily="34" charset="0"/>
                <a:cs typeface="Arial" pitchFamily="34" charset="0"/>
              </a:rPr>
              <a:t>Beneficio Bruto de los Juegos de Azar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Elipse"/>
          <p:cNvSpPr/>
          <p:nvPr/>
        </p:nvSpPr>
        <p:spPr>
          <a:xfrm>
            <a:off x="1250631" y="5670249"/>
            <a:ext cx="1008112" cy="72008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58%</a:t>
            </a:r>
          </a:p>
        </p:txBody>
      </p:sp>
      <p:sp>
        <p:nvSpPr>
          <p:cNvPr id="20" name="19 Elipse"/>
          <p:cNvSpPr/>
          <p:nvPr/>
        </p:nvSpPr>
        <p:spPr>
          <a:xfrm>
            <a:off x="4040941" y="5670249"/>
            <a:ext cx="1008112" cy="72008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37%</a:t>
            </a:r>
          </a:p>
        </p:txBody>
      </p:sp>
      <p:sp>
        <p:nvSpPr>
          <p:cNvPr id="22" name="21 Elipse"/>
          <p:cNvSpPr/>
          <p:nvPr/>
        </p:nvSpPr>
        <p:spPr>
          <a:xfrm>
            <a:off x="6876256" y="5670249"/>
            <a:ext cx="1008112" cy="72008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5%</a:t>
            </a:r>
          </a:p>
        </p:txBody>
      </p:sp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23850" y="1052513"/>
            <a:ext cx="8135938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De la distribución secundaria de la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Ley N°23.548 y sus modificatorias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, 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a los ingresos brutos no descentralizados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, 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inmobiliario urbano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, 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a los sellos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, 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a los automotores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 y las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tasas retributivas de servicios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 se detrae una suma fija -definida cada año en la Ley Provincial de Presupuesto- para la constitución del Fondo de Fortalecimiento de Programas Sociales y Saneamiento Ambiental, y el saldo remanente se distribuye a los municipios de acuerdo al Coeficiente Único de Distribución (CUD), que se conforma de la siguiente manera: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3815916" y="3293985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CUD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1034607" y="5094185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Régimen General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3824917" y="5094185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Régimen de Salud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6588224" y="5094185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Régimen de Acción Social</a:t>
            </a:r>
          </a:p>
        </p:txBody>
      </p:sp>
      <p:cxnSp>
        <p:nvCxnSpPr>
          <p:cNvPr id="30" name="29 Conector recto"/>
          <p:cNvCxnSpPr/>
          <p:nvPr/>
        </p:nvCxnSpPr>
        <p:spPr bwMode="auto">
          <a:xfrm>
            <a:off x="1782763" y="4519138"/>
            <a:ext cx="5578475" cy="0"/>
          </a:xfrm>
          <a:prstGeom prst="line">
            <a:avLst/>
          </a:prstGeom>
          <a:ln w="2540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1781175" y="4519138"/>
            <a:ext cx="0" cy="576263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7362825" y="4519138"/>
            <a:ext cx="0" cy="576263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 de flecha"/>
          <p:cNvCxnSpPr/>
          <p:nvPr/>
        </p:nvCxnSpPr>
        <p:spPr>
          <a:xfrm>
            <a:off x="4572000" y="4519138"/>
            <a:ext cx="0" cy="576263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4572000" y="4014313"/>
            <a:ext cx="0" cy="5048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6500"/>
                            </p:stCondLst>
                            <p:childTnLst>
                              <p:par>
                                <p:cTn id="4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467544" y="3213423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Régimen General</a:t>
            </a:r>
          </a:p>
        </p:txBody>
      </p:sp>
      <p:sp>
        <p:nvSpPr>
          <p:cNvPr id="22" name="21 Elipse"/>
          <p:cNvSpPr/>
          <p:nvPr/>
        </p:nvSpPr>
        <p:spPr>
          <a:xfrm>
            <a:off x="2816953" y="1484809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62%</a:t>
            </a:r>
          </a:p>
        </p:txBody>
      </p:sp>
      <p:sp>
        <p:nvSpPr>
          <p:cNvPr id="26" name="25 Rectángulo"/>
          <p:cNvSpPr>
            <a:spLocks noChangeArrowheads="1"/>
          </p:cNvSpPr>
          <p:nvPr/>
        </p:nvSpPr>
        <p:spPr bwMode="auto">
          <a:xfrm>
            <a:off x="4067175" y="1775890"/>
            <a:ext cx="4249738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700" dirty="0">
                <a:latin typeface="Arial" pitchFamily="34" charset="0"/>
                <a:cs typeface="Arial" pitchFamily="34" charset="0"/>
              </a:rPr>
              <a:t>En proporción directa con la población (*)</a:t>
            </a:r>
          </a:p>
        </p:txBody>
      </p:sp>
      <p:sp>
        <p:nvSpPr>
          <p:cNvPr id="27" name="26 Elipse"/>
          <p:cNvSpPr/>
          <p:nvPr/>
        </p:nvSpPr>
        <p:spPr>
          <a:xfrm>
            <a:off x="2816953" y="3068985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23%</a:t>
            </a:r>
          </a:p>
        </p:txBody>
      </p:sp>
      <p:sp>
        <p:nvSpPr>
          <p:cNvPr id="28" name="27 Rectángulo"/>
          <p:cNvSpPr>
            <a:spLocks noChangeArrowheads="1"/>
          </p:cNvSpPr>
          <p:nvPr/>
        </p:nvSpPr>
        <p:spPr bwMode="auto">
          <a:xfrm>
            <a:off x="4067175" y="3098887"/>
            <a:ext cx="4303427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700" dirty="0">
                <a:latin typeface="Arial" pitchFamily="34" charset="0"/>
                <a:cs typeface="Arial" pitchFamily="34" charset="0"/>
              </a:rPr>
              <a:t>En forma proporcional a la inversa de la capacidad contributiva per cápita ponderada por la población</a:t>
            </a:r>
          </a:p>
        </p:txBody>
      </p:sp>
      <p:sp>
        <p:nvSpPr>
          <p:cNvPr id="29" name="28 Elipse"/>
          <p:cNvSpPr/>
          <p:nvPr/>
        </p:nvSpPr>
        <p:spPr>
          <a:xfrm>
            <a:off x="2816805" y="4653161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15%</a:t>
            </a:r>
          </a:p>
        </p:txBody>
      </p:sp>
      <p:sp>
        <p:nvSpPr>
          <p:cNvPr id="30" name="29 Rectángulo"/>
          <p:cNvSpPr>
            <a:spLocks noChangeArrowheads="1"/>
          </p:cNvSpPr>
          <p:nvPr/>
        </p:nvSpPr>
        <p:spPr bwMode="auto">
          <a:xfrm>
            <a:off x="4067175" y="4813238"/>
            <a:ext cx="430342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700" dirty="0">
                <a:latin typeface="Arial" pitchFamily="34" charset="0"/>
                <a:cs typeface="Arial" pitchFamily="34" charset="0"/>
              </a:rPr>
              <a:t>En proporción directa con la superficie del Municipio</a:t>
            </a:r>
          </a:p>
        </p:txBody>
      </p:sp>
      <p:sp>
        <p:nvSpPr>
          <p:cNvPr id="14" name="13 Abrir llave"/>
          <p:cNvSpPr/>
          <p:nvPr/>
        </p:nvSpPr>
        <p:spPr>
          <a:xfrm>
            <a:off x="2268538" y="1341438"/>
            <a:ext cx="142875" cy="446405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23849" y="6264315"/>
            <a:ext cx="84336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300" dirty="0"/>
              <a:t>(*) Para los municipios de La Costa, </a:t>
            </a:r>
            <a:r>
              <a:rPr lang="es-AR" sz="1300" dirty="0" err="1"/>
              <a:t>Pinamar</a:t>
            </a:r>
            <a:r>
              <a:rPr lang="es-AR" sz="1300" dirty="0"/>
              <a:t>, Villa </a:t>
            </a:r>
            <a:r>
              <a:rPr lang="es-AR" sz="1300" dirty="0" err="1"/>
              <a:t>Gesell</a:t>
            </a:r>
            <a:r>
              <a:rPr lang="es-AR" sz="1300" dirty="0"/>
              <a:t> y Monte Hermoso se tomará como población los residentes del lugar mas la doceava parte del caudal turístico receptado en el año.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0" name="19 Abrir llave"/>
          <p:cNvSpPr/>
          <p:nvPr/>
        </p:nvSpPr>
        <p:spPr>
          <a:xfrm>
            <a:off x="2268538" y="1341438"/>
            <a:ext cx="144462" cy="489585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16 Grupo"/>
          <p:cNvGrpSpPr/>
          <p:nvPr/>
        </p:nvGrpSpPr>
        <p:grpSpPr>
          <a:xfrm>
            <a:off x="2627784" y="1340768"/>
            <a:ext cx="5724636" cy="805155"/>
            <a:chOff x="2627784" y="1340768"/>
            <a:chExt cx="5724636" cy="805155"/>
          </a:xfrm>
        </p:grpSpPr>
        <p:sp>
          <p:nvSpPr>
            <p:cNvPr id="22" name="21 Elipse"/>
            <p:cNvSpPr/>
            <p:nvPr/>
          </p:nvSpPr>
          <p:spPr>
            <a:xfrm>
              <a:off x="2627784" y="1340768"/>
              <a:ext cx="805155" cy="80515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35%</a:t>
              </a:r>
            </a:p>
          </p:txBody>
        </p:sp>
        <p:sp>
          <p:nvSpPr>
            <p:cNvPr id="26" name="25 Rectángulo"/>
            <p:cNvSpPr>
              <a:spLocks noChangeArrowheads="1"/>
            </p:cNvSpPr>
            <p:nvPr/>
          </p:nvSpPr>
          <p:spPr bwMode="auto">
            <a:xfrm>
              <a:off x="3635375" y="1435569"/>
              <a:ext cx="4717045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AR" sz="1700" dirty="0">
                  <a:latin typeface="Arial" pitchFamily="34" charset="0"/>
                  <a:cs typeface="Arial" pitchFamily="34" charset="0"/>
                </a:rPr>
                <a:t>En relación a las camas disponibles, nivel de complejidad y nivel de ocupación</a:t>
              </a: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2627784" y="2349102"/>
            <a:ext cx="5724636" cy="805155"/>
            <a:chOff x="2627784" y="2348880"/>
            <a:chExt cx="5724636" cy="805155"/>
          </a:xfrm>
        </p:grpSpPr>
        <p:sp>
          <p:nvSpPr>
            <p:cNvPr id="14" name="13 Elipse"/>
            <p:cNvSpPr/>
            <p:nvPr/>
          </p:nvSpPr>
          <p:spPr>
            <a:xfrm>
              <a:off x="2627784" y="2348880"/>
              <a:ext cx="805155" cy="80515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25%</a:t>
              </a:r>
            </a:p>
          </p:txBody>
        </p:sp>
        <p:sp>
          <p:nvSpPr>
            <p:cNvPr id="15" name="14 Rectángulo"/>
            <p:cNvSpPr>
              <a:spLocks noChangeArrowheads="1"/>
            </p:cNvSpPr>
            <p:nvPr/>
          </p:nvSpPr>
          <p:spPr bwMode="auto">
            <a:xfrm>
              <a:off x="3635375" y="2443681"/>
              <a:ext cx="4717045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AR" sz="1700" dirty="0">
                  <a:latin typeface="Arial" pitchFamily="34" charset="0"/>
                  <a:cs typeface="Arial" pitchFamily="34" charset="0"/>
                </a:rPr>
                <a:t>En relación a la cantidad de consultas médicas registradas con o sin internación</a:t>
              </a: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2627784" y="3357436"/>
            <a:ext cx="5724636" cy="876300"/>
            <a:chOff x="2627784" y="3285192"/>
            <a:chExt cx="5724636" cy="876300"/>
          </a:xfrm>
        </p:grpSpPr>
        <p:sp>
          <p:nvSpPr>
            <p:cNvPr id="16" name="15 Elipse"/>
            <p:cNvSpPr/>
            <p:nvPr/>
          </p:nvSpPr>
          <p:spPr>
            <a:xfrm>
              <a:off x="2627784" y="3320765"/>
              <a:ext cx="805155" cy="80515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10%</a:t>
              </a:r>
            </a:p>
          </p:txBody>
        </p:sp>
        <p:sp>
          <p:nvSpPr>
            <p:cNvPr id="19" name="18 Rectángulo"/>
            <p:cNvSpPr>
              <a:spLocks noChangeArrowheads="1"/>
            </p:cNvSpPr>
            <p:nvPr/>
          </p:nvSpPr>
          <p:spPr bwMode="auto">
            <a:xfrm>
              <a:off x="3635375" y="3285192"/>
              <a:ext cx="4717045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AR" sz="1700" dirty="0">
                  <a:latin typeface="Arial" pitchFamily="34" charset="0"/>
                  <a:cs typeface="Arial" pitchFamily="34" charset="0"/>
                </a:rPr>
                <a:t>En relación a la cantidad de egresos de pacientes registrados en establecimientos con internación</a:t>
              </a:r>
            </a:p>
          </p:txBody>
        </p:sp>
      </p:grpSp>
      <p:grpSp>
        <p:nvGrpSpPr>
          <p:cNvPr id="29" name="28 Grupo"/>
          <p:cNvGrpSpPr/>
          <p:nvPr/>
        </p:nvGrpSpPr>
        <p:grpSpPr>
          <a:xfrm>
            <a:off x="2627784" y="4436915"/>
            <a:ext cx="5724636" cy="805155"/>
            <a:chOff x="2627784" y="4437137"/>
            <a:chExt cx="5724636" cy="805155"/>
          </a:xfrm>
        </p:grpSpPr>
        <p:sp>
          <p:nvSpPr>
            <p:cNvPr id="21" name="20 Elipse"/>
            <p:cNvSpPr/>
            <p:nvPr/>
          </p:nvSpPr>
          <p:spPr>
            <a:xfrm>
              <a:off x="2627784" y="4437137"/>
              <a:ext cx="805155" cy="80515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</p:txBody>
        </p:sp>
        <p:sp>
          <p:nvSpPr>
            <p:cNvPr id="23" name="22 Rectángulo"/>
            <p:cNvSpPr>
              <a:spLocks noChangeArrowheads="1"/>
            </p:cNvSpPr>
            <p:nvPr/>
          </p:nvSpPr>
          <p:spPr bwMode="auto">
            <a:xfrm>
              <a:off x="3635375" y="4531938"/>
              <a:ext cx="4717045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AR" sz="1700" dirty="0">
                  <a:latin typeface="Arial" pitchFamily="34" charset="0"/>
                  <a:cs typeface="Arial" pitchFamily="34" charset="0"/>
                </a:rPr>
                <a:t>En relación al número de pacientes por día en establecimientos con internación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2627784" y="5445249"/>
            <a:ext cx="5724636" cy="805155"/>
            <a:chOff x="2627784" y="5445249"/>
            <a:chExt cx="5724636" cy="805155"/>
          </a:xfrm>
        </p:grpSpPr>
        <p:sp>
          <p:nvSpPr>
            <p:cNvPr id="24" name="23 Elipse"/>
            <p:cNvSpPr/>
            <p:nvPr/>
          </p:nvSpPr>
          <p:spPr>
            <a:xfrm>
              <a:off x="2627784" y="5445249"/>
              <a:ext cx="805155" cy="80515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10%</a:t>
              </a:r>
            </a:p>
          </p:txBody>
        </p:sp>
        <p:sp>
          <p:nvSpPr>
            <p:cNvPr id="25" name="24 Rectángulo"/>
            <p:cNvSpPr>
              <a:spLocks noChangeArrowheads="1"/>
            </p:cNvSpPr>
            <p:nvPr/>
          </p:nvSpPr>
          <p:spPr bwMode="auto">
            <a:xfrm>
              <a:off x="3635375" y="5540050"/>
              <a:ext cx="4717045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AR" sz="1700" dirty="0">
                  <a:latin typeface="Arial" pitchFamily="34" charset="0"/>
                  <a:cs typeface="Arial" pitchFamily="34" charset="0"/>
                </a:rPr>
                <a:t>En relación al número de establecimientos hospitalarios sin internación</a:t>
              </a:r>
            </a:p>
          </p:txBody>
        </p:sp>
      </p:grpSp>
      <p:sp>
        <p:nvSpPr>
          <p:cNvPr id="28" name="27 Rectángulo redondeado"/>
          <p:cNvSpPr/>
          <p:nvPr/>
        </p:nvSpPr>
        <p:spPr>
          <a:xfrm>
            <a:off x="467544" y="3429323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Régimen de Salud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4220CCA-0ED3-73F7-BAF9-591EDD212C6F}"/>
              </a:ext>
            </a:extLst>
          </p:cNvPr>
          <p:cNvSpPr/>
          <p:nvPr/>
        </p:nvSpPr>
        <p:spPr>
          <a:xfrm>
            <a:off x="467545" y="3680111"/>
            <a:ext cx="8281168" cy="229525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6" name="25 Rectángulo"/>
          <p:cNvSpPr>
            <a:spLocks noChangeArrowheads="1"/>
          </p:cNvSpPr>
          <p:nvPr/>
        </p:nvSpPr>
        <p:spPr bwMode="auto">
          <a:xfrm>
            <a:off x="2698750" y="1533151"/>
            <a:ext cx="60499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dirty="0">
                <a:latin typeface="Arial" pitchFamily="34" charset="0"/>
                <a:cs typeface="Arial" pitchFamily="34" charset="0"/>
              </a:rPr>
              <a:t>Se distribuye entre las Municipalidades que cubren servicios y funciones transferidas en el marco del Decreto-Ley 9343/79 y complementarios, exceptuando las relacionadas con el régimen de salud.</a:t>
            </a:r>
          </a:p>
        </p:txBody>
      </p:sp>
      <p:sp>
        <p:nvSpPr>
          <p:cNvPr id="9" name="8 Abrir llave"/>
          <p:cNvSpPr/>
          <p:nvPr/>
        </p:nvSpPr>
        <p:spPr>
          <a:xfrm>
            <a:off x="2268538" y="1088740"/>
            <a:ext cx="215900" cy="208915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67544" y="1773275"/>
            <a:ext cx="1512168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Régimen de Acción Social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D7355E5-64E6-051F-43EF-5C68CB08DCA6}"/>
              </a:ext>
            </a:extLst>
          </p:cNvPr>
          <p:cNvSpPr txBox="1"/>
          <p:nvPr/>
        </p:nvSpPr>
        <p:spPr>
          <a:xfrm>
            <a:off x="611560" y="3969060"/>
            <a:ext cx="792088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b="0" i="0" u="none" strike="noStrike" baseline="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A partir del año 2023, se introdujo una modificación a la Ley </a:t>
            </a:r>
            <a:r>
              <a:rPr lang="es-ES" sz="1800" b="0" i="0" u="none" strike="noStrike" baseline="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N°</a:t>
            </a:r>
            <a:r>
              <a:rPr lang="es-ES" sz="1800" b="0" i="0" u="none" strike="noStrike" baseline="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 10.559 (art. 6° bis), mediante la cual se asegura que ningún municipio podrá tener un C.U.D. que disminuya más de un 5% con respecto al anterior. </a:t>
            </a:r>
          </a:p>
          <a:p>
            <a:pPr algn="just"/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Esto implica la existencia de ajustes positivos para los casos que no llegan a ese “piso”, y ajustes negativos que se aplican a los municipios cuyo coeficiente aumenta, para cubrir la diferencia de los primeros. </a:t>
            </a:r>
            <a:endParaRPr lang="es-A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3850" y="1052513"/>
            <a:ext cx="80645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secundaria del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Beneficio bruto del juego (Recaudación bruta menos el pago de fichas, producto de la Explotación de Casinos, Bingos, Hipódromos y máquinas electrónicas)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en función al siguiente criterio:</a:t>
            </a: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3981360" y="2528900"/>
            <a:ext cx="43710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>
                <a:latin typeface="Arial" pitchFamily="34" charset="0"/>
                <a:cs typeface="Arial" pitchFamily="34" charset="0"/>
              </a:rPr>
              <a:t>Para los Municipios donde se localizan los casinos.</a:t>
            </a:r>
            <a:endParaRPr lang="es-AR" sz="16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66555" y="3258097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2411760" y="2277104"/>
            <a:ext cx="144000" cy="268206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3981360" y="3985726"/>
            <a:ext cx="44160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>
                <a:latin typeface="Arial" pitchFamily="34" charset="0"/>
                <a:cs typeface="Arial" pitchFamily="34" charset="0"/>
              </a:rPr>
              <a:t>Para los Municipios que no cuentan con salas de casinos habilitadas. La distribución se realiza de acuerdo al CUD.</a:t>
            </a:r>
            <a:endParaRPr lang="es-AR" sz="1600" dirty="0"/>
          </a:p>
        </p:txBody>
      </p:sp>
      <p:sp>
        <p:nvSpPr>
          <p:cNvPr id="14" name="13 Elipse"/>
          <p:cNvSpPr/>
          <p:nvPr/>
        </p:nvSpPr>
        <p:spPr>
          <a:xfrm>
            <a:off x="2844328" y="3933172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90,9%</a:t>
            </a:r>
          </a:p>
        </p:txBody>
      </p:sp>
      <p:sp>
        <p:nvSpPr>
          <p:cNvPr id="17" name="16 Elipse"/>
          <p:cNvSpPr/>
          <p:nvPr/>
        </p:nvSpPr>
        <p:spPr>
          <a:xfrm>
            <a:off x="2844328" y="2366998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9,1%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3" grpId="0" animBg="1"/>
      <p:bldP spid="16" grpId="0" animBg="1"/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13560</TotalTime>
  <Words>1322</Words>
  <Application>Microsoft Office PowerPoint</Application>
  <PresentationFormat>Presentación en pantalla (4:3)</PresentationFormat>
  <Paragraphs>173</Paragraphs>
  <Slides>20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Arial Narrow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miselli@provincias.mecon.ar</cp:lastModifiedBy>
  <cp:revision>784</cp:revision>
  <cp:lastPrinted>2013-01-18T16:07:52Z</cp:lastPrinted>
  <dcterms:created xsi:type="dcterms:W3CDTF">2012-03-05T18:35:26Z</dcterms:created>
  <dcterms:modified xsi:type="dcterms:W3CDTF">2025-08-21T15:36:21Z</dcterms:modified>
</cp:coreProperties>
</file>