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70" r:id="rId2"/>
    <p:sldId id="256" r:id="rId3"/>
    <p:sldId id="294" r:id="rId4"/>
    <p:sldId id="272" r:id="rId5"/>
    <p:sldId id="296" r:id="rId6"/>
    <p:sldId id="258" r:id="rId7"/>
    <p:sldId id="274" r:id="rId8"/>
    <p:sldId id="297" r:id="rId9"/>
    <p:sldId id="295" r:id="rId10"/>
    <p:sldId id="282" r:id="rId11"/>
    <p:sldId id="278" r:id="rId12"/>
    <p:sldId id="292" r:id="rId13"/>
  </p:sldIdLst>
  <p:sldSz cx="12192000" cy="6858000"/>
  <p:notesSz cx="7010400" cy="92964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D57"/>
    <a:srgbClr val="72759E"/>
    <a:srgbClr val="372E70"/>
    <a:srgbClr val="004274"/>
    <a:srgbClr val="2C3144"/>
    <a:srgbClr val="1A469E"/>
    <a:srgbClr val="383E56"/>
    <a:srgbClr val="97E4FF"/>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6" d="100"/>
          <a:sy n="76" d="100"/>
        </p:scale>
        <p:origin x="5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AR"/>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7D3AD6-6847-4D92-B235-B1F1F29052FF}" type="datetimeFigureOut">
              <a:rPr lang="es-AR" smtClean="0"/>
              <a:t>4/12/2024</a:t>
            </a:fld>
            <a:endParaRPr lang="es-AR"/>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0B8E21F-BCB1-4991-B454-245945C28AF3}" type="slidenum">
              <a:rPr lang="es-AR" smtClean="0"/>
              <a:t>‹Nº›</a:t>
            </a:fld>
            <a:endParaRPr lang="es-AR"/>
          </a:p>
        </p:txBody>
      </p:sp>
    </p:spTree>
    <p:extLst>
      <p:ext uri="{BB962C8B-B14F-4D97-AF65-F5344CB8AC3E}">
        <p14:creationId xmlns:p14="http://schemas.microsoft.com/office/powerpoint/2010/main" val="33464793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3073AB91-A076-4684-923A-A1B003AE19FC}" type="datetimeFigureOut">
              <a:rPr lang="es-AR" smtClean="0"/>
              <a:t>4/12/2024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427758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073AB91-A076-4684-923A-A1B003AE19FC}" type="datetimeFigureOut">
              <a:rPr lang="es-AR" smtClean="0"/>
              <a:t>4/12/2024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252313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073AB91-A076-4684-923A-A1B003AE19FC}" type="datetimeFigureOut">
              <a:rPr lang="es-AR" smtClean="0"/>
              <a:t>4/12/2024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188774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073AB91-A076-4684-923A-A1B003AE19FC}" type="datetimeFigureOut">
              <a:rPr lang="es-AR" smtClean="0"/>
              <a:t>4/12/2024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377283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073AB91-A076-4684-923A-A1B003AE19FC}" type="datetimeFigureOut">
              <a:rPr lang="es-AR" smtClean="0"/>
              <a:t>4/12/2024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215924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3073AB91-A076-4684-923A-A1B003AE19FC}" type="datetimeFigureOut">
              <a:rPr lang="es-AR" smtClean="0"/>
              <a:t>4/12/2024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84354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3073AB91-A076-4684-923A-A1B003AE19FC}" type="datetimeFigureOut">
              <a:rPr lang="es-AR" smtClean="0"/>
              <a:t>4/12/2024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39409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3073AB91-A076-4684-923A-A1B003AE19FC}" type="datetimeFigureOut">
              <a:rPr lang="es-AR" smtClean="0"/>
              <a:t>4/12/2024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418212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073AB91-A076-4684-923A-A1B003AE19FC}" type="datetimeFigureOut">
              <a:rPr lang="es-AR" smtClean="0"/>
              <a:t>4/12/2024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90596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073AB91-A076-4684-923A-A1B003AE19FC}" type="datetimeFigureOut">
              <a:rPr lang="es-AR" smtClean="0"/>
              <a:t>4/12/2024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193596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073AB91-A076-4684-923A-A1B003AE19FC}" type="datetimeFigureOut">
              <a:rPr lang="es-AR" smtClean="0"/>
              <a:t>4/12/2024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A405446-E253-4F2B-9F4E-BA2567D65D54}" type="slidenum">
              <a:rPr lang="es-AR" smtClean="0"/>
              <a:t>‹Nº›</a:t>
            </a:fld>
            <a:endParaRPr lang="es-AR"/>
          </a:p>
        </p:txBody>
      </p:sp>
    </p:spTree>
    <p:extLst>
      <p:ext uri="{BB962C8B-B14F-4D97-AF65-F5344CB8AC3E}">
        <p14:creationId xmlns:p14="http://schemas.microsoft.com/office/powerpoint/2010/main" val="104112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3AB91-A076-4684-923A-A1B003AE19FC}" type="datetimeFigureOut">
              <a:rPr lang="es-AR" smtClean="0"/>
              <a:t>4/12/2024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05446-E253-4F2B-9F4E-BA2567D65D54}" type="slidenum">
              <a:rPr lang="es-AR" smtClean="0"/>
              <a:t>‹Nº›</a:t>
            </a:fld>
            <a:endParaRPr lang="es-AR"/>
          </a:p>
        </p:txBody>
      </p:sp>
      <p:pic>
        <p:nvPicPr>
          <p:cNvPr id="8" name="3 Imagen"/>
          <p:cNvPicPr>
            <a:picLocks noChangeAspect="1"/>
          </p:cNvPicPr>
          <p:nvPr userDrawn="1"/>
        </p:nvPicPr>
        <p:blipFill>
          <a:blip r:embed="rId13" cstate="print">
            <a:duotone>
              <a:schemeClr val="accent5">
                <a:shade val="45000"/>
                <a:satMod val="135000"/>
              </a:schemeClr>
              <a:prstClr val="white"/>
            </a:duotone>
            <a:extLst>
              <a:ext uri="{BEBA8EAE-BF5A-486C-A8C5-ECC9F3942E4B}">
                <a14:imgProps xmlns:a14="http://schemas.microsoft.com/office/drawing/2010/main">
                  <a14:imgLayer r:embed="rId14">
                    <a14:imgEffect>
                      <a14:colorTemperature colorTemp="6480"/>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70160" y="9442"/>
            <a:ext cx="1446923" cy="701758"/>
          </a:xfrm>
          <a:prstGeom prst="rect">
            <a:avLst/>
          </a:prstGeom>
        </p:spPr>
      </p:pic>
    </p:spTree>
    <p:extLst>
      <p:ext uri="{BB962C8B-B14F-4D97-AF65-F5344CB8AC3E}">
        <p14:creationId xmlns:p14="http://schemas.microsoft.com/office/powerpoint/2010/main" val="155797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16200000" scaled="0"/>
          <a:tileRect/>
        </a:gradFill>
        <a:effectLst/>
      </p:bgPr>
    </p:bg>
    <p:spTree>
      <p:nvGrpSpPr>
        <p:cNvPr id="1" name=""/>
        <p:cNvGrpSpPr/>
        <p:nvPr/>
      </p:nvGrpSpPr>
      <p:grpSpPr>
        <a:xfrm>
          <a:off x="0" y="0"/>
          <a:ext cx="0" cy="0"/>
          <a:chOff x="0" y="0"/>
          <a:chExt cx="0" cy="0"/>
        </a:xfrm>
      </p:grpSpPr>
      <p:sp>
        <p:nvSpPr>
          <p:cNvPr id="18" name="Rectángulo 17"/>
          <p:cNvSpPr/>
          <p:nvPr/>
        </p:nvSpPr>
        <p:spPr>
          <a:xfrm>
            <a:off x="-11534" y="0"/>
            <a:ext cx="12278878" cy="6868273"/>
          </a:xfrm>
          <a:prstGeom prst="rect">
            <a:avLst/>
          </a:prstGeom>
          <a:gradFill flip="none" rotWithShape="1">
            <a:gsLst>
              <a:gs pos="0">
                <a:srgbClr val="72759E"/>
              </a:gs>
              <a:gs pos="66000">
                <a:srgbClr val="00206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dondear rectángulo de esquina sencilla 10"/>
          <p:cNvSpPr/>
          <p:nvPr/>
        </p:nvSpPr>
        <p:spPr>
          <a:xfrm flipH="1">
            <a:off x="8890610" y="6353485"/>
            <a:ext cx="3388267" cy="504515"/>
          </a:xfrm>
          <a:prstGeom prst="round1Rect">
            <a:avLst>
              <a:gd name="adj" fmla="val 50000"/>
            </a:avLst>
          </a:prstGeom>
          <a:solidFill>
            <a:srgbClr val="00206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5273353" y="4681103"/>
            <a:ext cx="3869644" cy="769441"/>
          </a:xfrm>
          <a:prstGeom prst="rect">
            <a:avLst/>
          </a:prstGeom>
        </p:spPr>
        <p:txBody>
          <a:bodyPr wrap="square">
            <a:spAutoFit/>
          </a:bodyPr>
          <a:lstStyle/>
          <a:p>
            <a:pPr>
              <a:buClr>
                <a:schemeClr val="bg1"/>
              </a:buClr>
            </a:pPr>
            <a:r>
              <a:rPr lang="es-AR" sz="2600" b="1" dirty="0">
                <a:solidFill>
                  <a:schemeClr val="bg1"/>
                </a:solidFill>
              </a:rPr>
              <a:t>Cr. </a:t>
            </a:r>
            <a:r>
              <a:rPr lang="es-ES" sz="2600" b="1" dirty="0">
                <a:solidFill>
                  <a:schemeClr val="bg1"/>
                </a:solidFill>
              </a:rPr>
              <a:t>Marcelo Bailo</a:t>
            </a:r>
            <a:endParaRPr lang="en-US" sz="2600" b="1" dirty="0">
              <a:solidFill>
                <a:schemeClr val="bg1"/>
              </a:solidFill>
            </a:endParaRPr>
          </a:p>
          <a:p>
            <a:pPr>
              <a:buClr>
                <a:schemeClr val="bg1"/>
              </a:buClr>
            </a:pPr>
            <a:r>
              <a:rPr lang="es-ES" dirty="0">
                <a:solidFill>
                  <a:schemeClr val="bg1"/>
                </a:solidFill>
              </a:rPr>
              <a:t>Síndico General Adjunto de la Nación</a:t>
            </a:r>
            <a:endParaRPr lang="en-US" dirty="0">
              <a:solidFill>
                <a:schemeClr val="bg1"/>
              </a:solidFill>
            </a:endParaRPr>
          </a:p>
        </p:txBody>
      </p:sp>
      <p:sp>
        <p:nvSpPr>
          <p:cNvPr id="14" name="Rectángulo 13"/>
          <p:cNvSpPr/>
          <p:nvPr/>
        </p:nvSpPr>
        <p:spPr>
          <a:xfrm>
            <a:off x="5101453" y="6449325"/>
            <a:ext cx="4785827" cy="369332"/>
          </a:xfrm>
          <a:prstGeom prst="rect">
            <a:avLst/>
          </a:prstGeom>
        </p:spPr>
        <p:txBody>
          <a:bodyPr wrap="square">
            <a:spAutoFit/>
          </a:bodyPr>
          <a:lstStyle/>
          <a:p>
            <a:endParaRPr lang="es-AR" dirty="0">
              <a:solidFill>
                <a:schemeClr val="bg2">
                  <a:lumMod val="75000"/>
                </a:schemeClr>
              </a:solidFill>
            </a:endParaRPr>
          </a:p>
        </p:txBody>
      </p:sp>
      <p:sp>
        <p:nvSpPr>
          <p:cNvPr id="17" name="Rectángulo 16"/>
          <p:cNvSpPr/>
          <p:nvPr/>
        </p:nvSpPr>
        <p:spPr>
          <a:xfrm>
            <a:off x="8890611" y="6449325"/>
            <a:ext cx="1993339" cy="369332"/>
          </a:xfrm>
          <a:prstGeom prst="rect">
            <a:avLst/>
          </a:prstGeom>
        </p:spPr>
        <p:txBody>
          <a:bodyPr wrap="square">
            <a:spAutoFit/>
          </a:bodyPr>
          <a:lstStyle/>
          <a:p>
            <a:pPr algn="r">
              <a:buClr>
                <a:schemeClr val="bg1"/>
              </a:buClr>
            </a:pPr>
            <a:r>
              <a:rPr lang="es-ES" dirty="0">
                <a:solidFill>
                  <a:schemeClr val="bg1">
                    <a:lumMod val="85000"/>
                  </a:schemeClr>
                </a:solidFill>
              </a:rPr>
              <a:t>Noviembre - 2024</a:t>
            </a:r>
            <a:endParaRPr lang="en-US" dirty="0">
              <a:solidFill>
                <a:schemeClr val="bg1">
                  <a:lumMod val="85000"/>
                </a:schemeClr>
              </a:solidFill>
            </a:endParaRPr>
          </a:p>
        </p:txBody>
      </p:sp>
      <p:grpSp>
        <p:nvGrpSpPr>
          <p:cNvPr id="34" name="Grupo 33"/>
          <p:cNvGrpSpPr/>
          <p:nvPr/>
        </p:nvGrpSpPr>
        <p:grpSpPr>
          <a:xfrm>
            <a:off x="-9987" y="1572502"/>
            <a:ext cx="4790283" cy="5285497"/>
            <a:chOff x="-9987" y="1572502"/>
            <a:chExt cx="4790283" cy="5285497"/>
          </a:xfrm>
        </p:grpSpPr>
        <p:pic>
          <p:nvPicPr>
            <p:cNvPr id="1028" name="Picture 4" descr="Contador calculando ganancias con gráficas de análisis financiero"/>
            <p:cNvPicPr>
              <a:picLocks noChangeAspect="1" noChangeArrowheads="1"/>
            </p:cNvPicPr>
            <p:nvPr/>
          </p:nvPicPr>
          <p:blipFill rotWithShape="1">
            <a:blip r:embed="rId2">
              <a:extLst>
                <a:ext uri="{28A0092B-C50C-407E-A947-70E740481C1C}">
                  <a14:useLocalDpi xmlns:a14="http://schemas.microsoft.com/office/drawing/2010/main" val="0"/>
                </a:ext>
              </a:extLst>
            </a:blip>
            <a:srcRect r="30706"/>
            <a:stretch/>
          </p:blipFill>
          <p:spPr bwMode="auto">
            <a:xfrm>
              <a:off x="0" y="2084172"/>
              <a:ext cx="4780296" cy="4773827"/>
            </a:xfrm>
            <a:prstGeom prst="rect">
              <a:avLst/>
            </a:prstGeom>
            <a:noFill/>
            <a:extLst>
              <a:ext uri="{909E8E84-426E-40DD-AFC4-6F175D3DCCD1}">
                <a14:hiddenFill xmlns:a14="http://schemas.microsoft.com/office/drawing/2010/main">
                  <a:solidFill>
                    <a:srgbClr val="FFFFFF"/>
                  </a:solidFill>
                </a14:hiddenFill>
              </a:ext>
            </a:extLst>
          </p:spPr>
        </p:pic>
        <p:sp>
          <p:nvSpPr>
            <p:cNvPr id="20" name="Redondear rectángulo de esquina sencilla 19"/>
            <p:cNvSpPr/>
            <p:nvPr/>
          </p:nvSpPr>
          <p:spPr>
            <a:xfrm flipH="1">
              <a:off x="-9987" y="1572502"/>
              <a:ext cx="3480147" cy="504515"/>
            </a:xfrm>
            <a:prstGeom prst="round1Rect">
              <a:avLst>
                <a:gd name="adj" fmla="val 50000"/>
              </a:avLst>
            </a:prstGeom>
            <a:solidFill>
              <a:srgbClr val="00206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9" name="Redondear rectángulo de esquina sencilla 8"/>
          <p:cNvSpPr/>
          <p:nvPr/>
        </p:nvSpPr>
        <p:spPr>
          <a:xfrm flipV="1">
            <a:off x="3460172" y="963827"/>
            <a:ext cx="8145739" cy="3388926"/>
          </a:xfrm>
          <a:prstGeom prst="round1Rect">
            <a:avLst>
              <a:gd name="adj" fmla="val 25064"/>
            </a:avLst>
          </a:prstGeom>
          <a:gradFill>
            <a:gsLst>
              <a:gs pos="0">
                <a:schemeClr val="bg1">
                  <a:alpha val="59000"/>
                </a:schemeClr>
              </a:gs>
              <a:gs pos="62000">
                <a:schemeClr val="bg1"/>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5141345" y="2061618"/>
            <a:ext cx="4567043" cy="1792991"/>
          </a:xfrm>
          <a:prstGeom prst="rect">
            <a:avLst/>
          </a:prstGeom>
        </p:spPr>
        <p:txBody>
          <a:bodyPr wrap="square">
            <a:spAutoFit/>
          </a:bodyPr>
          <a:lstStyle/>
          <a:p>
            <a:pPr>
              <a:lnSpc>
                <a:spcPts val="4400"/>
              </a:lnSpc>
            </a:pPr>
            <a:r>
              <a:rPr lang="es-AR" sz="4400" dirty="0">
                <a:solidFill>
                  <a:srgbClr val="002060"/>
                </a:solidFill>
              </a:rPr>
              <a:t>XI Jornada de Contadurías Jurisdiccionales</a:t>
            </a:r>
          </a:p>
        </p:txBody>
      </p:sp>
      <p:sp>
        <p:nvSpPr>
          <p:cNvPr id="16" name="Rectángulo 15"/>
          <p:cNvSpPr/>
          <p:nvPr/>
        </p:nvSpPr>
        <p:spPr>
          <a:xfrm flipH="1">
            <a:off x="4744498" y="1471243"/>
            <a:ext cx="91569" cy="2490895"/>
          </a:xfrm>
          <a:prstGeom prst="rect">
            <a:avLst/>
          </a:prstGeom>
          <a:solidFill>
            <a:srgbClr val="B9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9" name="Imagen 18"/>
          <p:cNvPicPr>
            <a:picLocks noChangeAspect="1"/>
          </p:cNvPicPr>
          <p:nvPr/>
        </p:nvPicPr>
        <p:blipFill>
          <a:blip r:embed="rId3"/>
          <a:stretch>
            <a:fillRect/>
          </a:stretch>
        </p:blipFill>
        <p:spPr>
          <a:xfrm>
            <a:off x="9708388" y="2512837"/>
            <a:ext cx="1491142" cy="1491142"/>
          </a:xfrm>
          <a:prstGeom prst="rect">
            <a:avLst/>
          </a:prstGeom>
        </p:spPr>
      </p:pic>
      <p:sp>
        <p:nvSpPr>
          <p:cNvPr id="25" name="Rectángulo 24"/>
          <p:cNvSpPr/>
          <p:nvPr/>
        </p:nvSpPr>
        <p:spPr>
          <a:xfrm>
            <a:off x="5238217" y="6371619"/>
            <a:ext cx="4012250" cy="369332"/>
          </a:xfrm>
          <a:prstGeom prst="rect">
            <a:avLst/>
          </a:prstGeom>
        </p:spPr>
        <p:txBody>
          <a:bodyPr wrap="square">
            <a:spAutoFit/>
          </a:bodyPr>
          <a:lstStyle/>
          <a:p>
            <a:pPr>
              <a:buClr>
                <a:schemeClr val="bg1"/>
              </a:buClr>
            </a:pPr>
            <a:r>
              <a:rPr lang="es-AR" dirty="0">
                <a:solidFill>
                  <a:srgbClr val="002060"/>
                </a:solidFill>
              </a:rPr>
              <a:t>Sindicatura General de la Nación</a:t>
            </a:r>
          </a:p>
        </p:txBody>
      </p:sp>
    </p:spTree>
    <p:extLst>
      <p:ext uri="{BB962C8B-B14F-4D97-AF65-F5344CB8AC3E}">
        <p14:creationId xmlns:p14="http://schemas.microsoft.com/office/powerpoint/2010/main" val="29097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700"/>
                                        <p:tgtEl>
                                          <p:spTgt spid="34"/>
                                        </p:tgtEl>
                                      </p:cBhvr>
                                    </p:animEffect>
                                    <p:anim calcmode="lin" valueType="num">
                                      <p:cBhvr>
                                        <p:cTn id="8" dur="1700" fill="hold"/>
                                        <p:tgtEl>
                                          <p:spTgt spid="34"/>
                                        </p:tgtEl>
                                        <p:attrNameLst>
                                          <p:attrName>ppt_x</p:attrName>
                                        </p:attrNameLst>
                                      </p:cBhvr>
                                      <p:tavLst>
                                        <p:tav tm="0">
                                          <p:val>
                                            <p:strVal val="#ppt_x"/>
                                          </p:val>
                                        </p:tav>
                                        <p:tav tm="100000">
                                          <p:val>
                                            <p:strVal val="#ppt_x"/>
                                          </p:val>
                                        </p:tav>
                                      </p:tavLst>
                                    </p:anim>
                                    <p:anim calcmode="lin" valueType="num">
                                      <p:cBhvr>
                                        <p:cTn id="9" dur="170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400"/>
                                        <p:tgtEl>
                                          <p:spTgt spid="9"/>
                                        </p:tgtEl>
                                      </p:cBhvr>
                                    </p:animEffect>
                                    <p:anim calcmode="lin" valueType="num">
                                      <p:cBhvr>
                                        <p:cTn id="13" dur="1400" fill="hold"/>
                                        <p:tgtEl>
                                          <p:spTgt spid="9"/>
                                        </p:tgtEl>
                                        <p:attrNameLst>
                                          <p:attrName>ppt_x</p:attrName>
                                        </p:attrNameLst>
                                      </p:cBhvr>
                                      <p:tavLst>
                                        <p:tav tm="0">
                                          <p:val>
                                            <p:strVal val="#ppt_x"/>
                                          </p:val>
                                        </p:tav>
                                        <p:tav tm="100000">
                                          <p:val>
                                            <p:strVal val="#ppt_x"/>
                                          </p:val>
                                        </p:tav>
                                      </p:tavLst>
                                    </p:anim>
                                    <p:anim calcmode="lin" valueType="num">
                                      <p:cBhvr>
                                        <p:cTn id="14" dur="1400" fill="hold"/>
                                        <p:tgtEl>
                                          <p:spTgt spid="9"/>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300"/>
                                        <p:tgtEl>
                                          <p:spTgt spid="16"/>
                                        </p:tgtEl>
                                      </p:cBhvr>
                                    </p:animEffect>
                                  </p:childTnLst>
                                </p:cTn>
                              </p:par>
                              <p:par>
                                <p:cTn id="18" presetID="22" presetClass="entr" presetSubtype="8" fill="hold" grpId="0" nodeType="withEffect">
                                  <p:stCondLst>
                                    <p:cond delay="210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left)">
                                      <p:cBhvr>
                                        <p:cTn id="20" dur="1400"/>
                                        <p:tgtEl>
                                          <p:spTgt spid="15">
                                            <p:txEl>
                                              <p:pRg st="0" end="0"/>
                                            </p:txEl>
                                          </p:spTgt>
                                        </p:tgtEl>
                                      </p:cBhvr>
                                    </p:animEffect>
                                  </p:childTnLst>
                                </p:cTn>
                              </p:par>
                              <p:par>
                                <p:cTn id="21" presetID="22" presetClass="entr" presetSubtype="8" fill="hold" grpId="0" nodeType="withEffect">
                                  <p:stCondLst>
                                    <p:cond delay="410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900"/>
                                        <p:tgtEl>
                                          <p:spTgt spid="25"/>
                                        </p:tgtEl>
                                      </p:cBhvr>
                                    </p:animEffect>
                                  </p:childTnLst>
                                </p:cTn>
                              </p:par>
                              <p:par>
                                <p:cTn id="24" presetID="53" presetClass="entr" presetSubtype="16" fill="hold" nodeType="withEffect">
                                  <p:stCondLst>
                                    <p:cond delay="4200"/>
                                  </p:stCondLst>
                                  <p:childTnLst>
                                    <p:set>
                                      <p:cBhvr>
                                        <p:cTn id="25" dur="1" fill="hold">
                                          <p:stCondLst>
                                            <p:cond delay="0"/>
                                          </p:stCondLst>
                                        </p:cTn>
                                        <p:tgtEl>
                                          <p:spTgt spid="19"/>
                                        </p:tgtEl>
                                        <p:attrNameLst>
                                          <p:attrName>style.visibility</p:attrName>
                                        </p:attrNameLst>
                                      </p:cBhvr>
                                      <p:to>
                                        <p:strVal val="visible"/>
                                      </p:to>
                                    </p:set>
                                    <p:anim calcmode="lin" valueType="num">
                                      <p:cBhvr>
                                        <p:cTn id="26" dur="800" fill="hold"/>
                                        <p:tgtEl>
                                          <p:spTgt spid="19"/>
                                        </p:tgtEl>
                                        <p:attrNameLst>
                                          <p:attrName>ppt_w</p:attrName>
                                        </p:attrNameLst>
                                      </p:cBhvr>
                                      <p:tavLst>
                                        <p:tav tm="0">
                                          <p:val>
                                            <p:fltVal val="0"/>
                                          </p:val>
                                        </p:tav>
                                        <p:tav tm="100000">
                                          <p:val>
                                            <p:strVal val="#ppt_w"/>
                                          </p:val>
                                        </p:tav>
                                      </p:tavLst>
                                    </p:anim>
                                    <p:anim calcmode="lin" valueType="num">
                                      <p:cBhvr>
                                        <p:cTn id="27" dur="800" fill="hold"/>
                                        <p:tgtEl>
                                          <p:spTgt spid="19"/>
                                        </p:tgtEl>
                                        <p:attrNameLst>
                                          <p:attrName>ppt_h</p:attrName>
                                        </p:attrNameLst>
                                      </p:cBhvr>
                                      <p:tavLst>
                                        <p:tav tm="0">
                                          <p:val>
                                            <p:fltVal val="0"/>
                                          </p:val>
                                        </p:tav>
                                        <p:tav tm="100000">
                                          <p:val>
                                            <p:strVal val="#ppt_h"/>
                                          </p:val>
                                        </p:tav>
                                      </p:tavLst>
                                    </p:anim>
                                    <p:animEffect transition="in" filter="fade">
                                      <p:cBhvr>
                                        <p:cTn id="28" dur="800"/>
                                        <p:tgtEl>
                                          <p:spTgt spid="19"/>
                                        </p:tgtEl>
                                      </p:cBhvr>
                                    </p:animEffect>
                                  </p:childTnLst>
                                </p:cTn>
                              </p:par>
                              <p:par>
                                <p:cTn id="29" presetID="10" presetClass="entr" presetSubtype="0" fill="hold" grpId="0" nodeType="withEffect">
                                  <p:stCondLst>
                                    <p:cond delay="4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600"/>
                                        <p:tgtEl>
                                          <p:spTgt spid="13"/>
                                        </p:tgtEl>
                                      </p:cBhvr>
                                    </p:animEffect>
                                  </p:childTnLst>
                                </p:cTn>
                              </p:par>
                              <p:par>
                                <p:cTn id="32" presetID="2" presetClass="entr" presetSubtype="2" fill="hold" grpId="0" nodeType="withEffect">
                                  <p:stCondLst>
                                    <p:cond delay="47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000" fill="hold"/>
                                        <p:tgtEl>
                                          <p:spTgt spid="17"/>
                                        </p:tgtEl>
                                        <p:attrNameLst>
                                          <p:attrName>ppt_x</p:attrName>
                                        </p:attrNameLst>
                                      </p:cBhvr>
                                      <p:tavLst>
                                        <p:tav tm="0">
                                          <p:val>
                                            <p:strVal val="1+#ppt_w/2"/>
                                          </p:val>
                                        </p:tav>
                                        <p:tav tm="100000">
                                          <p:val>
                                            <p:strVal val="#ppt_x"/>
                                          </p:val>
                                        </p:tav>
                                      </p:tavLst>
                                    </p:anim>
                                    <p:anim calcmode="lin" valueType="num">
                                      <p:cBhvr additive="base">
                                        <p:cTn id="35" dur="100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47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1+#ppt_w/2"/>
                                          </p:val>
                                        </p:tav>
                                        <p:tav tm="100000">
                                          <p:val>
                                            <p:strVal val="#ppt_x"/>
                                          </p:val>
                                        </p:tav>
                                      </p:tavLst>
                                    </p:anim>
                                    <p:anim calcmode="lin" valueType="num">
                                      <p:cBhvr additive="base">
                                        <p:cTn id="3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P spid="9" grpId="0" animBg="1"/>
      <p:bldP spid="15" grpId="0" uiExpand="1" build="p"/>
      <p:bldP spid="16"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dondear rectángulo de esquina sencilla 8"/>
          <p:cNvSpPr/>
          <p:nvPr/>
        </p:nvSpPr>
        <p:spPr>
          <a:xfrm flipV="1">
            <a:off x="822610" y="2450768"/>
            <a:ext cx="11064590" cy="4073321"/>
          </a:xfrm>
          <a:prstGeom prst="round1Rect">
            <a:avLst>
              <a:gd name="adj" fmla="val 1629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dondear rectángulo de esquina sencilla 9"/>
          <p:cNvSpPr/>
          <p:nvPr/>
        </p:nvSpPr>
        <p:spPr>
          <a:xfrm>
            <a:off x="822610" y="616448"/>
            <a:ext cx="11064590" cy="1989419"/>
          </a:xfrm>
          <a:prstGeom prst="round1Rect">
            <a:avLst>
              <a:gd name="adj" fmla="val 26143"/>
            </a:avLst>
          </a:prstGeom>
          <a:solidFill>
            <a:srgbClr val="00206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CuadroTexto 3"/>
          <p:cNvSpPr txBox="1"/>
          <p:nvPr/>
        </p:nvSpPr>
        <p:spPr>
          <a:xfrm>
            <a:off x="1068513" y="2786106"/>
            <a:ext cx="10818688" cy="1384995"/>
          </a:xfrm>
          <a:prstGeom prst="rect">
            <a:avLst/>
          </a:prstGeom>
          <a:noFill/>
        </p:spPr>
        <p:txBody>
          <a:bodyPr wrap="square" rtlCol="0">
            <a:spAutoFit/>
          </a:bodyPr>
          <a:lstStyle/>
          <a:p>
            <a:r>
              <a:rPr lang="es-ES" b="1" dirty="0">
                <a:solidFill>
                  <a:srgbClr val="002060"/>
                </a:solidFill>
              </a:rPr>
              <a:t>Decreto 477/2007 de PROCEDIMIENTOS FISCALES</a:t>
            </a:r>
          </a:p>
          <a:p>
            <a:endParaRPr lang="es-ES" b="1" dirty="0">
              <a:solidFill>
                <a:srgbClr val="002060"/>
              </a:solidFill>
            </a:endParaRPr>
          </a:p>
          <a:p>
            <a:r>
              <a:rPr lang="es-ES" sz="1600" dirty="0">
                <a:solidFill>
                  <a:srgbClr val="002060"/>
                </a:solidFill>
              </a:rPr>
              <a:t>SUJETOS OBLIGADOS A CONSTATAR LA DEBIDA AUTORIZACION DE LAS FACTURAS O DOCUMENTOS EQUIVALENTES —DE CONFORMIDAD CON LO DISPUESTO POR EL ARTICULO AGREGADO A CONTINUACION DEL ARTICULO 33 DE LA LEY Nº 11.683, TEXTO ORDENADO EN 1998 Y SUS MODIFICACIONES .</a:t>
            </a:r>
          </a:p>
        </p:txBody>
      </p:sp>
      <p:sp>
        <p:nvSpPr>
          <p:cNvPr id="6" name="CuadroTexto 5"/>
          <p:cNvSpPr txBox="1"/>
          <p:nvPr/>
        </p:nvSpPr>
        <p:spPr>
          <a:xfrm>
            <a:off x="3118206" y="796008"/>
            <a:ext cx="7544651" cy="584775"/>
          </a:xfrm>
          <a:prstGeom prst="rect">
            <a:avLst/>
          </a:prstGeom>
          <a:noFill/>
        </p:spPr>
        <p:txBody>
          <a:bodyPr wrap="square" rtlCol="0">
            <a:spAutoFit/>
          </a:bodyPr>
          <a:lstStyle/>
          <a:p>
            <a:r>
              <a:rPr lang="es-ES" sz="3200" dirty="0">
                <a:solidFill>
                  <a:schemeClr val="bg1"/>
                </a:solidFill>
              </a:rPr>
              <a:t>Normativa - Decreto N° 477/2007</a:t>
            </a:r>
            <a:endParaRPr lang="es-AR" sz="3200" dirty="0">
              <a:solidFill>
                <a:schemeClr val="bg1"/>
              </a:solidFill>
            </a:endParaRPr>
          </a:p>
        </p:txBody>
      </p:sp>
      <p:sp>
        <p:nvSpPr>
          <p:cNvPr id="2" name="Rectángulo 1"/>
          <p:cNvSpPr/>
          <p:nvPr/>
        </p:nvSpPr>
        <p:spPr>
          <a:xfrm>
            <a:off x="3118206" y="1392956"/>
            <a:ext cx="8532688" cy="1015663"/>
          </a:xfrm>
          <a:prstGeom prst="rect">
            <a:avLst/>
          </a:prstGeom>
        </p:spPr>
        <p:txBody>
          <a:bodyPr wrap="square">
            <a:spAutoFit/>
          </a:bodyPr>
          <a:lstStyle/>
          <a:p>
            <a:r>
              <a:rPr lang="es-ES" sz="2000" dirty="0">
                <a:solidFill>
                  <a:schemeClr val="bg1"/>
                </a:solidFill>
              </a:rPr>
              <a:t>El Estado Nacional y sus dependencias y/u organismos dependientes, centralizados, descentralizados o autárquicos son sujetos obligados a constatar la debida autorización de las facturas. </a:t>
            </a:r>
            <a:endParaRPr lang="es-AR" sz="2000" dirty="0">
              <a:solidFill>
                <a:schemeClr val="bg1"/>
              </a:solidFill>
            </a:endParaRPr>
          </a:p>
        </p:txBody>
      </p:sp>
      <p:sp>
        <p:nvSpPr>
          <p:cNvPr id="5" name="Rectángulo 4"/>
          <p:cNvSpPr/>
          <p:nvPr/>
        </p:nvSpPr>
        <p:spPr>
          <a:xfrm>
            <a:off x="1068513" y="4227278"/>
            <a:ext cx="10690260" cy="2169825"/>
          </a:xfrm>
          <a:prstGeom prst="rect">
            <a:avLst/>
          </a:prstGeom>
        </p:spPr>
        <p:txBody>
          <a:bodyPr wrap="square">
            <a:spAutoFit/>
          </a:bodyPr>
          <a:lstStyle/>
          <a:p>
            <a:pPr marL="266700" indent="-266700">
              <a:lnSpc>
                <a:spcPct val="150000"/>
              </a:lnSpc>
            </a:pPr>
            <a:r>
              <a:rPr lang="es-ES" dirty="0">
                <a:solidFill>
                  <a:srgbClr val="002060"/>
                </a:solidFill>
              </a:rPr>
              <a:t>1. Exportadores y sujetos que realicen actividades asimilables a la exportación, con carácter de </a:t>
            </a:r>
            <a:r>
              <a:rPr lang="es-ES" dirty="0" err="1">
                <a:solidFill>
                  <a:srgbClr val="002060"/>
                </a:solidFill>
              </a:rPr>
              <a:t>habitualistas</a:t>
            </a:r>
            <a:r>
              <a:rPr lang="es-ES" dirty="0">
                <a:solidFill>
                  <a:srgbClr val="002060"/>
                </a:solidFill>
              </a:rPr>
              <a:t>.</a:t>
            </a:r>
          </a:p>
          <a:p>
            <a:pPr marL="266700" indent="-266700">
              <a:lnSpc>
                <a:spcPct val="150000"/>
              </a:lnSpc>
            </a:pPr>
            <a:r>
              <a:rPr lang="es-ES" dirty="0">
                <a:solidFill>
                  <a:srgbClr val="002060"/>
                </a:solidFill>
              </a:rPr>
              <a:t>2. Contribuyentes que actúen como agentes de retención del Impuesto al Valor Agregado.</a:t>
            </a:r>
          </a:p>
          <a:p>
            <a:pPr marL="266700" indent="-266700">
              <a:lnSpc>
                <a:spcPct val="150000"/>
              </a:lnSpc>
            </a:pPr>
            <a:r>
              <a:rPr lang="es-ES" dirty="0">
                <a:solidFill>
                  <a:srgbClr val="002060"/>
                </a:solidFill>
              </a:rPr>
              <a:t>3. Contribuyentes que reciban comprobantes electrónicos.</a:t>
            </a:r>
          </a:p>
          <a:p>
            <a:pPr marL="266700" indent="-266700">
              <a:lnSpc>
                <a:spcPct val="150000"/>
              </a:lnSpc>
            </a:pPr>
            <a:r>
              <a:rPr lang="es-ES" dirty="0">
                <a:solidFill>
                  <a:srgbClr val="002060"/>
                </a:solidFill>
              </a:rPr>
              <a:t>4. </a:t>
            </a:r>
            <a:r>
              <a:rPr lang="es-ES" b="1" dirty="0">
                <a:solidFill>
                  <a:srgbClr val="002060"/>
                </a:solidFill>
              </a:rPr>
              <a:t>El ESTADO NACIONAL y sus dependencias y/u organismos dependientes, centralizados, descentralizados o autárquicos</a:t>
            </a:r>
            <a:r>
              <a:rPr lang="es-ES" dirty="0">
                <a:solidFill>
                  <a:srgbClr val="002060"/>
                </a:solidFill>
              </a:rPr>
              <a:t>.</a:t>
            </a:r>
          </a:p>
        </p:txBody>
      </p:sp>
      <p:sp>
        <p:nvSpPr>
          <p:cNvPr id="11" name="Rectángulo 10"/>
          <p:cNvSpPr/>
          <p:nvPr/>
        </p:nvSpPr>
        <p:spPr>
          <a:xfrm>
            <a:off x="2876764" y="847380"/>
            <a:ext cx="71920" cy="1529450"/>
          </a:xfrm>
          <a:prstGeom prst="rect">
            <a:avLst/>
          </a:prstGeom>
          <a:solidFill>
            <a:srgbClr val="B9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 name="Picture 4" descr="aprobado icon"/>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8299" y="1009789"/>
            <a:ext cx="1082777" cy="108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7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tecnología abstracta ui concepto futurista interfaz hud elementos de  holograma de gráfico de datos digitales, metaverso"/>
          <p:cNvPicPr>
            <a:picLocks noChangeAspect="1" noChangeArrowheads="1"/>
          </p:cNvPicPr>
          <p:nvPr/>
        </p:nvPicPr>
        <p:blipFill rotWithShape="1">
          <a:blip r:embed="rId2">
            <a:extLst>
              <a:ext uri="{28A0092B-C50C-407E-A947-70E740481C1C}">
                <a14:useLocalDpi xmlns:a14="http://schemas.microsoft.com/office/drawing/2010/main" val="0"/>
              </a:ext>
            </a:extLst>
          </a:blip>
          <a:srcRect l="5008" t="2073" r="67802" b="21514"/>
          <a:stretch/>
        </p:blipFill>
        <p:spPr bwMode="auto">
          <a:xfrm>
            <a:off x="-1" y="0"/>
            <a:ext cx="4270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64387" y="0"/>
            <a:ext cx="4106299" cy="6858000"/>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dondear rectángulo de esquina sencilla 14"/>
          <p:cNvSpPr/>
          <p:nvPr/>
        </p:nvSpPr>
        <p:spPr>
          <a:xfrm flipH="1" flipV="1">
            <a:off x="885271" y="2342606"/>
            <a:ext cx="10235574" cy="4380411"/>
          </a:xfrm>
          <a:prstGeom prst="round1Rect">
            <a:avLst>
              <a:gd name="adj" fmla="val 18243"/>
            </a:avLst>
          </a:prstGeom>
          <a:solidFill>
            <a:srgbClr val="2C31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dondear rectángulo de esquina sencilla 13"/>
          <p:cNvSpPr/>
          <p:nvPr/>
        </p:nvSpPr>
        <p:spPr>
          <a:xfrm>
            <a:off x="922199" y="678827"/>
            <a:ext cx="7627387" cy="1373324"/>
          </a:xfrm>
          <a:prstGeom prst="round1Rect">
            <a:avLst>
              <a:gd name="adj" fmla="val 41387"/>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p:cNvSpPr/>
          <p:nvPr/>
        </p:nvSpPr>
        <p:spPr>
          <a:xfrm>
            <a:off x="1188631" y="2429177"/>
            <a:ext cx="9366158" cy="3970318"/>
          </a:xfrm>
          <a:prstGeom prst="rect">
            <a:avLst/>
          </a:prstGeom>
        </p:spPr>
        <p:txBody>
          <a:bodyPr wrap="square">
            <a:spAutoFit/>
          </a:bodyPr>
          <a:lstStyle/>
          <a:p>
            <a:pPr marL="342900" indent="-342900">
              <a:buClr>
                <a:srgbClr val="B99D57"/>
              </a:buClr>
              <a:buFont typeface="Wingdings" panose="05000000000000000000" pitchFamily="2" charset="2"/>
              <a:buChar char="§"/>
            </a:pPr>
            <a:r>
              <a:rPr lang="es-ES" sz="2800" dirty="0">
                <a:solidFill>
                  <a:schemeClr val="bg1"/>
                </a:solidFill>
              </a:rPr>
              <a:t>Automatizados </a:t>
            </a:r>
          </a:p>
          <a:p>
            <a:pPr marL="800100" lvl="1" indent="-342900">
              <a:buClr>
                <a:srgbClr val="B99D57"/>
              </a:buClr>
              <a:buFont typeface="Wingdings" panose="05000000000000000000" pitchFamily="2" charset="2"/>
              <a:buChar char="§"/>
            </a:pPr>
            <a:r>
              <a:rPr lang="es-ES" sz="2800" dirty="0">
                <a:solidFill>
                  <a:schemeClr val="bg1"/>
                </a:solidFill>
              </a:rPr>
              <a:t>Verificación CAE al momento del ingreso del comprobante</a:t>
            </a:r>
          </a:p>
          <a:p>
            <a:pPr marL="800100" lvl="1" indent="-342900">
              <a:buClr>
                <a:srgbClr val="B99D57"/>
              </a:buClr>
              <a:buFont typeface="Wingdings" panose="05000000000000000000" pitchFamily="2" charset="2"/>
              <a:buChar char="§"/>
            </a:pPr>
            <a:r>
              <a:rPr lang="es-ES" sz="2800" dirty="0">
                <a:solidFill>
                  <a:schemeClr val="bg1"/>
                </a:solidFill>
              </a:rPr>
              <a:t>CUIT habilitada al momento del pago (se trabaja conjuntamente con la CGN para el amparo jurídico del control)</a:t>
            </a:r>
          </a:p>
          <a:p>
            <a:pPr marL="342900" indent="-342900">
              <a:buClr>
                <a:srgbClr val="B99D57"/>
              </a:buClr>
              <a:buFont typeface="Wingdings" panose="05000000000000000000" pitchFamily="2" charset="2"/>
              <a:buChar char="§"/>
            </a:pPr>
            <a:r>
              <a:rPr lang="es-ES" sz="2800" dirty="0">
                <a:solidFill>
                  <a:schemeClr val="bg1"/>
                </a:solidFill>
              </a:rPr>
              <a:t>Control sistemas de Compras/SIPRO (al momento de aceptación y selección de oferentes, adjudicación, contrato)</a:t>
            </a:r>
          </a:p>
          <a:p>
            <a:pPr marL="342900" indent="-342900">
              <a:buClr>
                <a:srgbClr val="B99D57"/>
              </a:buClr>
              <a:buFont typeface="Wingdings" panose="05000000000000000000" pitchFamily="2" charset="2"/>
              <a:buChar char="§"/>
            </a:pPr>
            <a:r>
              <a:rPr lang="es-ES" sz="2800" dirty="0">
                <a:solidFill>
                  <a:schemeClr val="bg1"/>
                </a:solidFill>
              </a:rPr>
              <a:t>Control sistema e-SIDIF</a:t>
            </a:r>
          </a:p>
          <a:p>
            <a:pPr marL="342900" indent="-342900">
              <a:buClr>
                <a:srgbClr val="B99D57"/>
              </a:buClr>
              <a:buFont typeface="Wingdings" panose="05000000000000000000" pitchFamily="2" charset="2"/>
              <a:buChar char="§"/>
            </a:pPr>
            <a:r>
              <a:rPr lang="es-ES" sz="2800" dirty="0">
                <a:solidFill>
                  <a:schemeClr val="bg1"/>
                </a:solidFill>
              </a:rPr>
              <a:t>Control en sistemas/procedimientos de cada ente</a:t>
            </a:r>
          </a:p>
        </p:txBody>
      </p:sp>
      <p:sp>
        <p:nvSpPr>
          <p:cNvPr id="5" name="CuadroTexto 4"/>
          <p:cNvSpPr txBox="1"/>
          <p:nvPr/>
        </p:nvSpPr>
        <p:spPr>
          <a:xfrm>
            <a:off x="1589225" y="1055853"/>
            <a:ext cx="6797243" cy="619272"/>
          </a:xfrm>
          <a:prstGeom prst="rect">
            <a:avLst/>
          </a:prstGeom>
          <a:noFill/>
        </p:spPr>
        <p:txBody>
          <a:bodyPr wrap="square" rtlCol="0">
            <a:spAutoFit/>
          </a:bodyPr>
          <a:lstStyle/>
          <a:p>
            <a:pPr>
              <a:lnSpc>
                <a:spcPct val="107000"/>
              </a:lnSpc>
              <a:spcAft>
                <a:spcPts val="800"/>
              </a:spcAft>
            </a:pPr>
            <a:r>
              <a:rPr lang="es-ES" sz="3200" dirty="0">
                <a:solidFill>
                  <a:schemeClr val="bg1"/>
                </a:solidFill>
              </a:rPr>
              <a:t>Controles que se impulsan</a:t>
            </a:r>
            <a:endParaRPr lang="es-AR" sz="3200" dirty="0">
              <a:solidFill>
                <a:schemeClr val="bg1"/>
              </a:solidFill>
            </a:endParaRPr>
          </a:p>
        </p:txBody>
      </p:sp>
    </p:spTree>
    <p:extLst>
      <p:ext uri="{BB962C8B-B14F-4D97-AF65-F5344CB8AC3E}">
        <p14:creationId xmlns:p14="http://schemas.microsoft.com/office/powerpoint/2010/main" val="15974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ontador calculando ganancias con gráficas de análisis financiero"/>
          <p:cNvPicPr>
            <a:picLocks noChangeAspect="1" noChangeArrowheads="1"/>
          </p:cNvPicPr>
          <p:nvPr/>
        </p:nvPicPr>
        <p:blipFill rotWithShape="1">
          <a:blip r:embed="rId2">
            <a:extLst>
              <a:ext uri="{28A0092B-C50C-407E-A947-70E740481C1C}">
                <a14:useLocalDpi xmlns:a14="http://schemas.microsoft.com/office/drawing/2010/main" val="0"/>
              </a:ext>
            </a:extLst>
          </a:blip>
          <a:srcRect r="30706"/>
          <a:stretch/>
        </p:blipFill>
        <p:spPr bwMode="auto">
          <a:xfrm flipH="1">
            <a:off x="5364101" y="0"/>
            <a:ext cx="6827898" cy="681865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flipH="1">
            <a:off x="0" y="0"/>
            <a:ext cx="12191999" cy="6818657"/>
          </a:xfrm>
          <a:prstGeom prst="rect">
            <a:avLst/>
          </a:prstGeom>
          <a:gradFill>
            <a:gsLst>
              <a:gs pos="0">
                <a:schemeClr val="bg1">
                  <a:alpha val="48000"/>
                </a:schemeClr>
              </a:gs>
              <a:gs pos="53000">
                <a:schemeClr val="bg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dondear rectángulo de esquina sencilla 6"/>
          <p:cNvSpPr/>
          <p:nvPr/>
        </p:nvSpPr>
        <p:spPr>
          <a:xfrm flipV="1">
            <a:off x="0" y="2234043"/>
            <a:ext cx="8144555" cy="1423556"/>
          </a:xfrm>
          <a:prstGeom prst="round1Rect">
            <a:avLst>
              <a:gd name="adj" fmla="val 25064"/>
            </a:avLst>
          </a:prstGeom>
          <a:solidFill>
            <a:srgbClr val="002060">
              <a:alpha val="9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3215811" y="4843203"/>
            <a:ext cx="4535470" cy="800219"/>
          </a:xfrm>
          <a:prstGeom prst="rect">
            <a:avLst/>
          </a:prstGeom>
        </p:spPr>
        <p:txBody>
          <a:bodyPr wrap="square">
            <a:spAutoFit/>
          </a:bodyPr>
          <a:lstStyle/>
          <a:p>
            <a:pPr algn="ctr">
              <a:buClr>
                <a:schemeClr val="bg1"/>
              </a:buClr>
            </a:pPr>
            <a:r>
              <a:rPr lang="es-AR" sz="2400" b="1" dirty="0">
                <a:solidFill>
                  <a:srgbClr val="002060"/>
                </a:solidFill>
              </a:rPr>
              <a:t>Cr. </a:t>
            </a:r>
            <a:r>
              <a:rPr lang="es-ES" sz="2400" b="1" dirty="0">
                <a:solidFill>
                  <a:srgbClr val="002060"/>
                </a:solidFill>
              </a:rPr>
              <a:t>Marcelo Bailo</a:t>
            </a:r>
            <a:endParaRPr lang="en-US" sz="2400" b="1" dirty="0">
              <a:solidFill>
                <a:srgbClr val="002060"/>
              </a:solidFill>
            </a:endParaRPr>
          </a:p>
          <a:p>
            <a:pPr algn="ctr">
              <a:buClr>
                <a:schemeClr val="bg1"/>
              </a:buClr>
            </a:pPr>
            <a:r>
              <a:rPr lang="es-ES" sz="2200" dirty="0">
                <a:solidFill>
                  <a:srgbClr val="002060"/>
                </a:solidFill>
              </a:rPr>
              <a:t>Síndico General Adjunto de la Nación</a:t>
            </a:r>
            <a:endParaRPr lang="en-US" sz="2200" dirty="0">
              <a:solidFill>
                <a:srgbClr val="002060"/>
              </a:solidFill>
            </a:endParaRPr>
          </a:p>
        </p:txBody>
      </p:sp>
      <p:sp>
        <p:nvSpPr>
          <p:cNvPr id="11" name="Rectángulo 10"/>
          <p:cNvSpPr/>
          <p:nvPr/>
        </p:nvSpPr>
        <p:spPr>
          <a:xfrm>
            <a:off x="5101453" y="6449325"/>
            <a:ext cx="4785827" cy="369332"/>
          </a:xfrm>
          <a:prstGeom prst="rect">
            <a:avLst/>
          </a:prstGeom>
        </p:spPr>
        <p:txBody>
          <a:bodyPr wrap="square">
            <a:spAutoFit/>
          </a:bodyPr>
          <a:lstStyle/>
          <a:p>
            <a:endParaRPr lang="es-AR" dirty="0">
              <a:solidFill>
                <a:schemeClr val="bg2">
                  <a:lumMod val="75000"/>
                </a:schemeClr>
              </a:solidFill>
            </a:endParaRPr>
          </a:p>
        </p:txBody>
      </p:sp>
      <p:sp>
        <p:nvSpPr>
          <p:cNvPr id="12" name="Rectángulo 11"/>
          <p:cNvSpPr/>
          <p:nvPr/>
        </p:nvSpPr>
        <p:spPr>
          <a:xfrm>
            <a:off x="3833271" y="2599409"/>
            <a:ext cx="3117297" cy="605294"/>
          </a:xfrm>
          <a:prstGeom prst="rect">
            <a:avLst/>
          </a:prstGeom>
        </p:spPr>
        <p:txBody>
          <a:bodyPr wrap="square">
            <a:spAutoFit/>
          </a:bodyPr>
          <a:lstStyle/>
          <a:p>
            <a:pPr>
              <a:lnSpc>
                <a:spcPts val="4000"/>
              </a:lnSpc>
            </a:pPr>
            <a:r>
              <a:rPr lang="es-AR" sz="3600" i="1" dirty="0">
                <a:solidFill>
                  <a:schemeClr val="bg1"/>
                </a:solidFill>
              </a:rPr>
              <a:t>Muchas gracias</a:t>
            </a:r>
          </a:p>
        </p:txBody>
      </p:sp>
    </p:spTree>
    <p:extLst>
      <p:ext uri="{BB962C8B-B14F-4D97-AF65-F5344CB8AC3E}">
        <p14:creationId xmlns:p14="http://schemas.microsoft.com/office/powerpoint/2010/main" val="2213004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1950888"/>
            <a:ext cx="6546582" cy="42074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dondear rectángulo de esquina sencilla 2"/>
          <p:cNvSpPr/>
          <p:nvPr/>
        </p:nvSpPr>
        <p:spPr>
          <a:xfrm flipV="1">
            <a:off x="6546582" y="1950888"/>
            <a:ext cx="5231028" cy="4207498"/>
          </a:xfrm>
          <a:prstGeom prst="round1Rect">
            <a:avLst>
              <a:gd name="adj" fmla="val 2002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383E56"/>
                </a:solidFill>
              </a:ln>
            </a:endParaRPr>
          </a:p>
        </p:txBody>
      </p:sp>
      <p:sp>
        <p:nvSpPr>
          <p:cNvPr id="4" name="Rectángulo 3"/>
          <p:cNvSpPr/>
          <p:nvPr/>
        </p:nvSpPr>
        <p:spPr>
          <a:xfrm>
            <a:off x="7053854" y="2715669"/>
            <a:ext cx="4505206" cy="2807948"/>
          </a:xfrm>
          <a:prstGeom prst="rect">
            <a:avLst/>
          </a:prstGeom>
        </p:spPr>
        <p:txBody>
          <a:bodyPr wrap="square">
            <a:spAutoFit/>
          </a:bodyPr>
          <a:lstStyle/>
          <a:p>
            <a:pPr>
              <a:lnSpc>
                <a:spcPct val="107000"/>
              </a:lnSpc>
              <a:spcAft>
                <a:spcPts val="800"/>
              </a:spcAft>
              <a:buClr>
                <a:srgbClr val="B99D57"/>
              </a:buClr>
            </a:pPr>
            <a:r>
              <a:rPr lang="es-A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Otras normas que asigna funciones a SIGEN:</a:t>
            </a:r>
          </a:p>
          <a:p>
            <a:pPr marL="342900" indent="-342900">
              <a:lnSpc>
                <a:spcPct val="107000"/>
              </a:lnSpc>
              <a:spcAft>
                <a:spcPts val="800"/>
              </a:spcAft>
              <a:buClr>
                <a:srgbClr val="B99D57"/>
              </a:buClr>
              <a:buFont typeface="Wingdings" panose="05000000000000000000" pitchFamily="2" charset="2"/>
              <a:buChar char="§"/>
            </a:pPr>
            <a:r>
              <a:rPr lang="es-E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Ley de Bases y puntos de partida para la libertad de los argentinos.</a:t>
            </a:r>
          </a:p>
          <a:p>
            <a:pPr marL="342900" indent="-342900">
              <a:lnSpc>
                <a:spcPct val="107000"/>
              </a:lnSpc>
              <a:spcAft>
                <a:spcPts val="800"/>
              </a:spcAft>
              <a:buClr>
                <a:srgbClr val="B99D57"/>
              </a:buClr>
              <a:buFont typeface="Wingdings" panose="05000000000000000000" pitchFamily="2" charset="2"/>
              <a:buChar char="§"/>
            </a:pPr>
            <a:r>
              <a:rPr lang="es-A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Organismo </a:t>
            </a:r>
            <a:r>
              <a:rPr lang="es-AR" sz="20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Auditante</a:t>
            </a:r>
            <a:r>
              <a:rPr lang="es-A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 Firma Digital.</a:t>
            </a:r>
          </a:p>
          <a:p>
            <a:pPr marL="342900" indent="-342900">
              <a:lnSpc>
                <a:spcPct val="107000"/>
              </a:lnSpc>
              <a:spcAft>
                <a:spcPts val="800"/>
              </a:spcAft>
              <a:buClr>
                <a:srgbClr val="B99D57"/>
              </a:buClr>
              <a:buFont typeface="Wingdings" panose="05000000000000000000" pitchFamily="2" charset="2"/>
              <a:buChar char="§"/>
            </a:pPr>
            <a:r>
              <a:rPr lang="es-A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Funciones de Precios Testigo.</a:t>
            </a:r>
          </a:p>
          <a:p>
            <a:pPr marL="342900" indent="-342900">
              <a:lnSpc>
                <a:spcPct val="107000"/>
              </a:lnSpc>
              <a:spcAft>
                <a:spcPts val="800"/>
              </a:spcAft>
              <a:buClr>
                <a:srgbClr val="B99D57"/>
              </a:buClr>
              <a:buFont typeface="Wingdings" panose="05000000000000000000" pitchFamily="2" charset="2"/>
              <a:buChar char="§"/>
            </a:pPr>
            <a:r>
              <a:rPr lang="es-A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Etc.</a:t>
            </a:r>
          </a:p>
        </p:txBody>
      </p:sp>
      <p:pic>
        <p:nvPicPr>
          <p:cNvPr id="8" name="Imagen 7"/>
          <p:cNvPicPr>
            <a:picLocks noChangeAspect="1"/>
          </p:cNvPicPr>
          <p:nvPr/>
        </p:nvPicPr>
        <p:blipFill>
          <a:blip r:embed="rId2">
            <a:lum bright="70000" contrast="-70000"/>
          </a:blip>
          <a:stretch>
            <a:fillRect/>
          </a:stretch>
        </p:blipFill>
        <p:spPr>
          <a:xfrm>
            <a:off x="2605074" y="2426454"/>
            <a:ext cx="1260686" cy="1260686"/>
          </a:xfrm>
          <a:prstGeom prst="rect">
            <a:avLst/>
          </a:prstGeom>
        </p:spPr>
      </p:pic>
      <p:sp>
        <p:nvSpPr>
          <p:cNvPr id="21" name="Redondear rectángulo de esquina sencilla 20"/>
          <p:cNvSpPr/>
          <p:nvPr/>
        </p:nvSpPr>
        <p:spPr>
          <a:xfrm rot="10800000" flipH="1" flipV="1">
            <a:off x="1" y="844980"/>
            <a:ext cx="6546581" cy="1105908"/>
          </a:xfrm>
          <a:prstGeom prst="round1Rect">
            <a:avLst>
              <a:gd name="adj" fmla="val 50000"/>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1321907" y="1125103"/>
            <a:ext cx="5092870" cy="646331"/>
          </a:xfrm>
          <a:prstGeom prst="rect">
            <a:avLst/>
          </a:prstGeom>
        </p:spPr>
        <p:txBody>
          <a:bodyPr wrap="square">
            <a:spAutoFit/>
          </a:bodyPr>
          <a:lstStyle/>
          <a:p>
            <a:r>
              <a:rPr lang="es-AR" sz="3600" dirty="0">
                <a:solidFill>
                  <a:srgbClr val="002060"/>
                </a:solidFill>
              </a:rPr>
              <a:t>Qué es la </a:t>
            </a:r>
            <a:r>
              <a:rPr lang="es-AR" sz="3600" b="1" dirty="0">
                <a:solidFill>
                  <a:srgbClr val="002060"/>
                </a:solidFill>
              </a:rPr>
              <a:t>SIGEN</a:t>
            </a:r>
          </a:p>
        </p:txBody>
      </p:sp>
      <p:sp>
        <p:nvSpPr>
          <p:cNvPr id="10" name="TextBox 17"/>
          <p:cNvSpPr txBox="1">
            <a:spLocks noChangeArrowheads="1"/>
          </p:cNvSpPr>
          <p:nvPr/>
        </p:nvSpPr>
        <p:spPr bwMode="auto">
          <a:xfrm>
            <a:off x="445320" y="3743859"/>
            <a:ext cx="55801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itchFamily="2" charset="2"/>
              <a:buChar char=""/>
              <a:defRPr sz="2800">
                <a:solidFill>
                  <a:schemeClr val="tx1"/>
                </a:solidFill>
                <a:latin typeface="Calibri" pitchFamily="34" charset="0"/>
                <a:ea typeface="ＭＳ Ｐゴシック" pitchFamily="34" charset="-128"/>
              </a:defRPr>
            </a:lvl1pPr>
            <a:lvl2pPr marL="37931725" indent="-37474525">
              <a:spcBef>
                <a:spcPct val="20000"/>
              </a:spcBef>
              <a:buClr>
                <a:schemeClr val="accent2"/>
              </a:buClr>
              <a:buSzPct val="75000"/>
              <a:buFont typeface="Wingdings" pitchFamily="2" charset="2"/>
              <a:buChar char="n"/>
              <a:defRPr sz="2400">
                <a:solidFill>
                  <a:schemeClr val="tx1"/>
                </a:solidFill>
                <a:latin typeface="Calibri" pitchFamily="34" charset="0"/>
                <a:ea typeface="ＭＳ Ｐゴシック" pitchFamily="34" charset="-128"/>
              </a:defRPr>
            </a:lvl2pPr>
            <a:lvl3pPr marL="1143000" indent="-228600">
              <a:spcBef>
                <a:spcPct val="20000"/>
              </a:spcBef>
              <a:buClr>
                <a:srgbClr val="A5AB81"/>
              </a:buClr>
              <a:buSzPct val="75000"/>
              <a:buFont typeface="Wingdings" pitchFamily="2" charset="2"/>
              <a:buChar char="§"/>
              <a:defRPr sz="2000">
                <a:solidFill>
                  <a:schemeClr val="tx1"/>
                </a:solidFill>
                <a:latin typeface="Calibri" pitchFamily="34" charset="0"/>
                <a:ea typeface="ＭＳ Ｐゴシック" pitchFamily="34" charset="-128"/>
              </a:defRPr>
            </a:lvl3pPr>
            <a:lvl4pPr marL="1600200" indent="-228600">
              <a:spcBef>
                <a:spcPct val="20000"/>
              </a:spcBef>
              <a:buClr>
                <a:schemeClr val="bg2"/>
              </a:buClr>
              <a:buFont typeface="Wingdings" pitchFamily="2" charset="2"/>
              <a:buChar char="§"/>
              <a:defRPr sz="2000">
                <a:solidFill>
                  <a:schemeClr val="tx1"/>
                </a:solidFill>
                <a:latin typeface="Calibri" pitchFamily="34" charset="0"/>
                <a:ea typeface="ＭＳ Ｐゴシック" pitchFamily="34" charset="-128"/>
              </a:defRPr>
            </a:lvl4pPr>
            <a:lvl5pPr marL="2057400" indent="-228600">
              <a:spcBef>
                <a:spcPct val="20000"/>
              </a:spcBef>
              <a:buClr>
                <a:schemeClr val="tx2"/>
              </a:buClr>
              <a:buSzPct val="80000"/>
              <a:buFont typeface="Wingdings" pitchFamily="2"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Calibri" pitchFamily="34" charset="0"/>
                <a:ea typeface="ＭＳ Ｐゴシック" pitchFamily="34" charset="-128"/>
              </a:defRPr>
            </a:lvl9pPr>
          </a:lstStyle>
          <a:p>
            <a:pPr algn="ctr">
              <a:spcBef>
                <a:spcPct val="0"/>
              </a:spcBef>
              <a:buClrTx/>
              <a:buSzTx/>
              <a:buNone/>
            </a:pPr>
            <a:r>
              <a:rPr lang="es-ES" altLang="es-ES" sz="2600" dirty="0">
                <a:solidFill>
                  <a:schemeClr val="bg1"/>
                </a:solidFill>
                <a:latin typeface="+mn-lt"/>
              </a:rPr>
              <a:t>Sindicatura General de la Nación</a:t>
            </a:r>
          </a:p>
        </p:txBody>
      </p:sp>
      <p:sp>
        <p:nvSpPr>
          <p:cNvPr id="6" name="Rectángulo 5"/>
          <p:cNvSpPr/>
          <p:nvPr/>
        </p:nvSpPr>
        <p:spPr>
          <a:xfrm>
            <a:off x="952592" y="4427311"/>
            <a:ext cx="4565650" cy="954107"/>
          </a:xfrm>
          <a:prstGeom prst="rect">
            <a:avLst/>
          </a:prstGeom>
        </p:spPr>
        <p:txBody>
          <a:bodyPr wrap="square">
            <a:spAutoFit/>
          </a:bodyPr>
          <a:lstStyle/>
          <a:p>
            <a:pPr algn="ctr">
              <a:spcBef>
                <a:spcPct val="0"/>
              </a:spcBef>
              <a:buClrTx/>
              <a:buSzTx/>
              <a:buNone/>
            </a:pPr>
            <a:r>
              <a:rPr lang="es-ES" altLang="es-ES" dirty="0">
                <a:solidFill>
                  <a:schemeClr val="bg1"/>
                </a:solidFill>
              </a:rPr>
              <a:t>Órgano rector del sistema de control interno </a:t>
            </a:r>
          </a:p>
          <a:p>
            <a:pPr algn="ctr">
              <a:spcBef>
                <a:spcPct val="0"/>
              </a:spcBef>
              <a:buClrTx/>
              <a:buSzTx/>
              <a:buNone/>
            </a:pPr>
            <a:r>
              <a:rPr lang="es-ES" altLang="es-ES" dirty="0">
                <a:solidFill>
                  <a:schemeClr val="bg1"/>
                </a:solidFill>
              </a:rPr>
              <a:t>del Poder Ejecutivo Nacional</a:t>
            </a:r>
          </a:p>
          <a:p>
            <a:pPr algn="ctr">
              <a:spcBef>
                <a:spcPct val="0"/>
              </a:spcBef>
              <a:buClrTx/>
              <a:buSzTx/>
              <a:buNone/>
            </a:pPr>
            <a:r>
              <a:rPr lang="es-ES" altLang="es-ES" sz="2000" b="1" dirty="0">
                <a:solidFill>
                  <a:schemeClr val="bg1"/>
                </a:solidFill>
              </a:rPr>
              <a:t>Ley 24.156</a:t>
            </a:r>
          </a:p>
        </p:txBody>
      </p:sp>
      <p:sp>
        <p:nvSpPr>
          <p:cNvPr id="9" name="Rectángulo 8"/>
          <p:cNvSpPr/>
          <p:nvPr/>
        </p:nvSpPr>
        <p:spPr>
          <a:xfrm flipV="1">
            <a:off x="1056510" y="4312768"/>
            <a:ext cx="4357816" cy="45719"/>
          </a:xfrm>
          <a:prstGeom prst="rect">
            <a:avLst/>
          </a:prstGeom>
          <a:solidFill>
            <a:srgbClr val="B9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421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ondear rectángulo de esquina sencilla 3"/>
          <p:cNvSpPr/>
          <p:nvPr/>
        </p:nvSpPr>
        <p:spPr>
          <a:xfrm rot="10800000" flipH="1" flipV="1">
            <a:off x="517787" y="864973"/>
            <a:ext cx="11122277" cy="5993027"/>
          </a:xfrm>
          <a:prstGeom prst="round1Rect">
            <a:avLst>
              <a:gd name="adj" fmla="val 9726"/>
            </a:avLst>
          </a:prstGeom>
          <a:solidFill>
            <a:srgbClr val="00206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517787" y="4061306"/>
            <a:ext cx="882643" cy="84490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B99D57"/>
                </a:solidFill>
              </a:rPr>
              <a:t>C</a:t>
            </a:r>
          </a:p>
        </p:txBody>
      </p:sp>
      <p:sp>
        <p:nvSpPr>
          <p:cNvPr id="6" name="Rectángulo 5"/>
          <p:cNvSpPr/>
          <p:nvPr/>
        </p:nvSpPr>
        <p:spPr>
          <a:xfrm>
            <a:off x="517787" y="2130360"/>
            <a:ext cx="882644" cy="40754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B99D57"/>
                </a:solidFill>
              </a:rPr>
              <a:t>A</a:t>
            </a:r>
          </a:p>
        </p:txBody>
      </p:sp>
      <p:sp>
        <p:nvSpPr>
          <p:cNvPr id="7" name="Rectángulo 6"/>
          <p:cNvSpPr/>
          <p:nvPr/>
        </p:nvSpPr>
        <p:spPr>
          <a:xfrm>
            <a:off x="842787" y="1198007"/>
            <a:ext cx="8090054" cy="646331"/>
          </a:xfrm>
          <a:prstGeom prst="rect">
            <a:avLst/>
          </a:prstGeom>
        </p:spPr>
        <p:txBody>
          <a:bodyPr wrap="square">
            <a:spAutoFit/>
          </a:bodyPr>
          <a:lstStyle/>
          <a:p>
            <a:r>
              <a:rPr lang="es-ES" b="1" dirty="0">
                <a:solidFill>
                  <a:schemeClr val="bg1"/>
                </a:solidFill>
              </a:rPr>
              <a:t>ARTICULO 8º</a:t>
            </a:r>
            <a:r>
              <a:rPr lang="es-ES" dirty="0">
                <a:solidFill>
                  <a:schemeClr val="bg1"/>
                </a:solidFill>
              </a:rPr>
              <a:t>.- Las disposiciones de esta Ley serán de aplicación en </a:t>
            </a:r>
            <a:r>
              <a:rPr lang="es-ES" b="1" dirty="0">
                <a:solidFill>
                  <a:schemeClr val="bg1"/>
                </a:solidFill>
              </a:rPr>
              <a:t>todo el Sector Público Nacional</a:t>
            </a:r>
            <a:r>
              <a:rPr lang="es-ES" dirty="0">
                <a:solidFill>
                  <a:schemeClr val="bg1"/>
                </a:solidFill>
              </a:rPr>
              <a:t>, el que a tal efecto está integrado por:</a:t>
            </a:r>
            <a:endParaRPr lang="es-AR" dirty="0">
              <a:solidFill>
                <a:schemeClr val="bg1"/>
              </a:solidFill>
              <a:ea typeface="Calibri" panose="020F0502020204030204" pitchFamily="34" charset="0"/>
            </a:endParaRPr>
          </a:p>
        </p:txBody>
      </p:sp>
      <p:sp>
        <p:nvSpPr>
          <p:cNvPr id="9" name="Redondear rectángulo de esquina sencilla 8"/>
          <p:cNvSpPr/>
          <p:nvPr/>
        </p:nvSpPr>
        <p:spPr>
          <a:xfrm>
            <a:off x="0" y="311272"/>
            <a:ext cx="7524520" cy="761573"/>
          </a:xfrm>
          <a:prstGeom prst="round1Rect">
            <a:avLst>
              <a:gd name="adj" fmla="val 50000"/>
            </a:avLst>
          </a:prstGeom>
          <a:solidFill>
            <a:schemeClr val="bg1">
              <a:alpha val="9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453825" y="414010"/>
            <a:ext cx="2886688" cy="658835"/>
          </a:xfrm>
          <a:prstGeom prst="rect">
            <a:avLst/>
          </a:prstGeom>
        </p:spPr>
        <p:txBody>
          <a:bodyPr wrap="none">
            <a:spAutoFit/>
          </a:bodyPr>
          <a:lstStyle/>
          <a:p>
            <a:pPr>
              <a:lnSpc>
                <a:spcPct val="107000"/>
              </a:lnSpc>
              <a:spcAft>
                <a:spcPts val="800"/>
              </a:spcAft>
            </a:pPr>
            <a:r>
              <a:rPr lang="es-AR" sz="3600" dirty="0">
                <a:solidFill>
                  <a:srgbClr val="002060"/>
                </a:solidFill>
              </a:rPr>
              <a:t>Alcance </a:t>
            </a:r>
            <a:r>
              <a:rPr lang="es-AR" sz="3600" b="1" dirty="0">
                <a:solidFill>
                  <a:srgbClr val="002060"/>
                </a:solidFill>
              </a:rPr>
              <a:t>SIGEN</a:t>
            </a:r>
          </a:p>
        </p:txBody>
      </p:sp>
      <p:sp>
        <p:nvSpPr>
          <p:cNvPr id="12" name="Marcador de contenido 2"/>
          <p:cNvSpPr>
            <a:spLocks noGrp="1"/>
          </p:cNvSpPr>
          <p:nvPr>
            <p:ph idx="1"/>
          </p:nvPr>
        </p:nvSpPr>
        <p:spPr>
          <a:xfrm>
            <a:off x="1515762" y="2046147"/>
            <a:ext cx="9597081" cy="3430345"/>
          </a:xfrm>
        </p:spPr>
        <p:txBody>
          <a:bodyPr>
            <a:noAutofit/>
          </a:bodyPr>
          <a:lstStyle/>
          <a:p>
            <a:pPr marL="0" indent="0" algn="just">
              <a:lnSpc>
                <a:spcPts val="1900"/>
              </a:lnSpc>
              <a:spcBef>
                <a:spcPts val="1800"/>
              </a:spcBef>
              <a:buNone/>
            </a:pPr>
            <a:r>
              <a:rPr lang="es-ES" sz="2000" dirty="0">
                <a:solidFill>
                  <a:srgbClr val="FFC000"/>
                </a:solidFill>
              </a:rPr>
              <a:t>Administración Nacional, conformada por la </a:t>
            </a:r>
            <a:r>
              <a:rPr lang="es-ES" sz="2000" b="1" dirty="0">
                <a:solidFill>
                  <a:srgbClr val="FFC000"/>
                </a:solidFill>
              </a:rPr>
              <a:t>Administración Central y los Organismos Descentralizados</a:t>
            </a:r>
            <a:r>
              <a:rPr lang="es-ES" sz="2000" dirty="0">
                <a:solidFill>
                  <a:srgbClr val="FFC000"/>
                </a:solidFill>
              </a:rPr>
              <a:t>, comprendiendo en estos últimos a las </a:t>
            </a:r>
            <a:r>
              <a:rPr lang="es-ES" sz="2000" b="1" dirty="0">
                <a:solidFill>
                  <a:srgbClr val="FFC000"/>
                </a:solidFill>
              </a:rPr>
              <a:t>Instituciones de Seguridad Social</a:t>
            </a:r>
            <a:r>
              <a:rPr lang="es-ES" sz="2000" dirty="0">
                <a:solidFill>
                  <a:srgbClr val="FFC000"/>
                </a:solidFill>
              </a:rPr>
              <a:t>. </a:t>
            </a:r>
          </a:p>
          <a:p>
            <a:pPr marL="0" indent="0" algn="just">
              <a:lnSpc>
                <a:spcPts val="1900"/>
              </a:lnSpc>
              <a:spcBef>
                <a:spcPts val="1800"/>
              </a:spcBef>
              <a:buNone/>
            </a:pPr>
            <a:r>
              <a:rPr lang="es-ES" sz="1700" b="1" dirty="0">
                <a:solidFill>
                  <a:schemeClr val="bg1"/>
                </a:solidFill>
              </a:rPr>
              <a:t>Empresas y Sociedades del Estado </a:t>
            </a:r>
            <a:r>
              <a:rPr lang="es-ES" sz="1700" dirty="0">
                <a:solidFill>
                  <a:schemeClr val="bg1"/>
                </a:solidFill>
              </a:rPr>
              <a:t>que abarca a las Empresas del Estado, las Sociedades del Estado, las Sociedades Anónimas con Participación Estatal Mayoritaria, las Sociedades de Economía Mixta y todas aquellas otras organizaciones empresariales donde el Estado nacional tenga </a:t>
            </a:r>
            <a:r>
              <a:rPr lang="es-ES" sz="1700" b="1" dirty="0">
                <a:solidFill>
                  <a:schemeClr val="bg1"/>
                </a:solidFill>
              </a:rPr>
              <a:t>participación mayoritaria en el capital o en la formación de las decisiones societarias</a:t>
            </a:r>
            <a:r>
              <a:rPr lang="es-ES" sz="1700" dirty="0">
                <a:solidFill>
                  <a:schemeClr val="bg1"/>
                </a:solidFill>
              </a:rPr>
              <a:t>. </a:t>
            </a:r>
          </a:p>
          <a:p>
            <a:pPr marL="0" indent="0" algn="just">
              <a:lnSpc>
                <a:spcPts val="1900"/>
              </a:lnSpc>
              <a:spcBef>
                <a:spcPts val="1800"/>
              </a:spcBef>
              <a:buNone/>
            </a:pPr>
            <a:r>
              <a:rPr lang="es-ES" sz="1700" dirty="0">
                <a:solidFill>
                  <a:schemeClr val="bg1"/>
                </a:solidFill>
              </a:rPr>
              <a:t>Entes Públicos excluidos expresamente de la Administración Nacional, que abarca a cualquier organización estatal no empresarial, con autarquía financiera, personalidad jurídica y patrimonio propio, donde el Estado nacional tenga el control mayoritario del patrimonio o de la formación de las decisiones, incluyendo </a:t>
            </a:r>
            <a:r>
              <a:rPr lang="es-ES" sz="1700" b="1" dirty="0">
                <a:solidFill>
                  <a:schemeClr val="bg1"/>
                </a:solidFill>
              </a:rPr>
              <a:t>aquellas entidades públicas no estatales donde el Estado nacional tenga el control de las decisiones.</a:t>
            </a:r>
          </a:p>
          <a:p>
            <a:pPr marL="0" indent="0" algn="just">
              <a:lnSpc>
                <a:spcPts val="1900"/>
              </a:lnSpc>
              <a:spcBef>
                <a:spcPts val="1800"/>
              </a:spcBef>
              <a:buNone/>
            </a:pPr>
            <a:r>
              <a:rPr lang="es-ES" sz="1700" b="1" dirty="0">
                <a:solidFill>
                  <a:schemeClr val="bg1"/>
                </a:solidFill>
              </a:rPr>
              <a:t>Fondos Fiduciarios integrados total o mayoritariamente con bienes y/o fondos del Estado nacional</a:t>
            </a:r>
            <a:r>
              <a:rPr lang="es-ES" sz="1700" dirty="0">
                <a:solidFill>
                  <a:schemeClr val="bg1"/>
                </a:solidFill>
              </a:rPr>
              <a:t>.</a:t>
            </a:r>
            <a:endParaRPr lang="es-AR" sz="1700" dirty="0">
              <a:solidFill>
                <a:schemeClr val="bg1"/>
              </a:solidFill>
            </a:endParaRPr>
          </a:p>
        </p:txBody>
      </p:sp>
      <p:sp>
        <p:nvSpPr>
          <p:cNvPr id="13" name="Rectángulo 12"/>
          <p:cNvSpPr/>
          <p:nvPr/>
        </p:nvSpPr>
        <p:spPr>
          <a:xfrm>
            <a:off x="1658039" y="5729457"/>
            <a:ext cx="9312525" cy="830997"/>
          </a:xfrm>
          <a:prstGeom prst="rect">
            <a:avLst/>
          </a:prstGeom>
        </p:spPr>
        <p:txBody>
          <a:bodyPr wrap="square">
            <a:spAutoFit/>
          </a:bodyPr>
          <a:lstStyle/>
          <a:p>
            <a:r>
              <a:rPr lang="es-ES" sz="1600" dirty="0">
                <a:solidFill>
                  <a:schemeClr val="bg1"/>
                </a:solidFill>
              </a:rPr>
              <a:t>Serán aplicables las normas de esta ley, en lo relativo a la </a:t>
            </a:r>
            <a:r>
              <a:rPr lang="es-ES" sz="1600" b="1" dirty="0">
                <a:solidFill>
                  <a:schemeClr val="bg1"/>
                </a:solidFill>
              </a:rPr>
              <a:t>rendición de cuentas de las organizaciones privadas a las que se hayan acordado subsidios o aportes y a las instituciones o fondos cuya administración, guarda o conservación está a cargo del Estado </a:t>
            </a:r>
            <a:r>
              <a:rPr lang="es-ES" sz="1600" dirty="0">
                <a:solidFill>
                  <a:schemeClr val="bg1"/>
                </a:solidFill>
              </a:rPr>
              <a:t>nacional a través de sus Jurisdicciones o Entidades.</a:t>
            </a:r>
            <a:endParaRPr lang="es-AR" sz="1600" dirty="0">
              <a:solidFill>
                <a:schemeClr val="bg1"/>
              </a:solidFill>
            </a:endParaRPr>
          </a:p>
        </p:txBody>
      </p:sp>
      <p:sp>
        <p:nvSpPr>
          <p:cNvPr id="14" name="Rectángulo 13"/>
          <p:cNvSpPr/>
          <p:nvPr/>
        </p:nvSpPr>
        <p:spPr>
          <a:xfrm>
            <a:off x="517787" y="2785220"/>
            <a:ext cx="882644" cy="95475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B99D57"/>
                </a:solidFill>
              </a:rPr>
              <a:t>B</a:t>
            </a:r>
          </a:p>
        </p:txBody>
      </p:sp>
      <p:sp>
        <p:nvSpPr>
          <p:cNvPr id="17" name="Rectángulo 16"/>
          <p:cNvSpPr/>
          <p:nvPr/>
        </p:nvSpPr>
        <p:spPr>
          <a:xfrm>
            <a:off x="517787" y="5131687"/>
            <a:ext cx="882643" cy="33460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rgbClr val="B99D57"/>
                </a:solidFill>
              </a:rPr>
              <a:t>D</a:t>
            </a:r>
          </a:p>
        </p:txBody>
      </p:sp>
      <p:sp>
        <p:nvSpPr>
          <p:cNvPr id="19" name="Rectángulo redondeado 18"/>
          <p:cNvSpPr/>
          <p:nvPr/>
        </p:nvSpPr>
        <p:spPr>
          <a:xfrm>
            <a:off x="1515763" y="5668306"/>
            <a:ext cx="9597081" cy="953789"/>
          </a:xfrm>
          <a:prstGeom prst="roundRect">
            <a:avLst>
              <a:gd name="adj" fmla="val 8894"/>
            </a:avLst>
          </a:prstGeom>
          <a:noFill/>
          <a:ln>
            <a:solidFill>
              <a:srgbClr val="B99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42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rsona que usa MacBook P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821"/>
          <a:stretch/>
        </p:blipFill>
        <p:spPr bwMode="auto">
          <a:xfrm>
            <a:off x="4429074" y="0"/>
            <a:ext cx="778783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flipH="1">
            <a:off x="0" y="0"/>
            <a:ext cx="12192000" cy="6858000"/>
          </a:xfrm>
          <a:prstGeom prst="rect">
            <a:avLst/>
          </a:prstGeom>
          <a:gradFill flip="none" rotWithShape="1">
            <a:gsLst>
              <a:gs pos="0">
                <a:schemeClr val="bg1">
                  <a:lumMod val="100000"/>
                  <a:alpha val="0"/>
                </a:schemeClr>
              </a:gs>
              <a:gs pos="48000">
                <a:schemeClr val="bg1">
                  <a:lumMod val="75000"/>
                </a:schemeClr>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Redondear rectángulo de esquina sencilla 6"/>
          <p:cNvSpPr/>
          <p:nvPr/>
        </p:nvSpPr>
        <p:spPr>
          <a:xfrm flipV="1">
            <a:off x="484742" y="874056"/>
            <a:ext cx="11038901" cy="5405555"/>
          </a:xfrm>
          <a:prstGeom prst="round1Rect">
            <a:avLst>
              <a:gd name="adj" fmla="val 19740"/>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dondear rectángulo de esquina sencilla 9"/>
          <p:cNvSpPr/>
          <p:nvPr/>
        </p:nvSpPr>
        <p:spPr>
          <a:xfrm flipV="1">
            <a:off x="1178009" y="446875"/>
            <a:ext cx="5972434" cy="5683958"/>
          </a:xfrm>
          <a:prstGeom prst="round1Rect">
            <a:avLst>
              <a:gd name="adj" fmla="val 12626"/>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solidFill>
                  <a:srgbClr val="383E56"/>
                </a:solidFill>
              </a:ln>
            </a:endParaRPr>
          </a:p>
        </p:txBody>
      </p:sp>
      <p:sp>
        <p:nvSpPr>
          <p:cNvPr id="11" name="Rectángulo 10"/>
          <p:cNvSpPr/>
          <p:nvPr/>
        </p:nvSpPr>
        <p:spPr>
          <a:xfrm>
            <a:off x="1800612" y="2130059"/>
            <a:ext cx="4904987" cy="3733971"/>
          </a:xfrm>
          <a:prstGeom prst="rect">
            <a:avLst/>
          </a:prstGeom>
        </p:spPr>
        <p:txBody>
          <a:bodyPr wrap="square">
            <a:spAutoFit/>
          </a:bodyPr>
          <a:lstStyle/>
          <a:p>
            <a:pPr marL="342900" indent="-342900">
              <a:lnSpc>
                <a:spcPct val="107000"/>
              </a:lnSpc>
              <a:spcAft>
                <a:spcPts val="800"/>
              </a:spcAft>
              <a:buClr>
                <a:srgbClr val="B99D57"/>
              </a:buClr>
              <a:buFont typeface="Wingdings" panose="05000000000000000000" pitchFamily="2" charset="2"/>
              <a:buChar char="§"/>
            </a:pP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SIGEN está revisando la fortaleza de los controles del Estado en cuanto a prevenir el ingreso de proveedores No Confiables de acuerdo al criterio ARCA (base APOC)</a:t>
            </a:r>
          </a:p>
          <a:p>
            <a:pPr marL="342900" indent="-342900">
              <a:lnSpc>
                <a:spcPct val="107000"/>
              </a:lnSpc>
              <a:spcAft>
                <a:spcPts val="800"/>
              </a:spcAft>
              <a:buClr>
                <a:srgbClr val="B99D57"/>
              </a:buClr>
              <a:buFont typeface="Wingdings" panose="05000000000000000000" pitchFamily="2" charset="2"/>
              <a:buChar char="§"/>
            </a:pPr>
            <a:r>
              <a:rPr lang="es-E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Se impulsan controles que permitan reducir riesgos para el Estado y para los Funcionarios</a:t>
            </a:r>
          </a:p>
        </p:txBody>
      </p:sp>
      <p:sp>
        <p:nvSpPr>
          <p:cNvPr id="12" name="Rectángulo 11"/>
          <p:cNvSpPr/>
          <p:nvPr/>
        </p:nvSpPr>
        <p:spPr>
          <a:xfrm>
            <a:off x="1178008" y="446879"/>
            <a:ext cx="5972435" cy="12254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1722381" y="874914"/>
            <a:ext cx="5121530" cy="584775"/>
          </a:xfrm>
          <a:prstGeom prst="rect">
            <a:avLst/>
          </a:prstGeom>
        </p:spPr>
        <p:txBody>
          <a:bodyPr wrap="none">
            <a:spAutoFit/>
          </a:bodyPr>
          <a:lstStyle/>
          <a:p>
            <a:r>
              <a:rPr lang="es-ES" sz="3200" dirty="0">
                <a:solidFill>
                  <a:schemeClr val="bg1"/>
                </a:solidFill>
              </a:rPr>
              <a:t>Control de pagos en el Estado</a:t>
            </a:r>
            <a:endParaRPr lang="es-AR" sz="3200" dirty="0"/>
          </a:p>
        </p:txBody>
      </p:sp>
    </p:spTree>
    <p:extLst>
      <p:ext uri="{BB962C8B-B14F-4D97-AF65-F5344CB8AC3E}">
        <p14:creationId xmlns:p14="http://schemas.microsoft.com/office/powerpoint/2010/main" val="35030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dondear rectángulo de esquina sencilla 18"/>
          <p:cNvSpPr/>
          <p:nvPr/>
        </p:nvSpPr>
        <p:spPr>
          <a:xfrm flipH="1" flipV="1">
            <a:off x="6701882" y="2268011"/>
            <a:ext cx="4335208" cy="4183116"/>
          </a:xfrm>
          <a:prstGeom prst="round1Rect">
            <a:avLst>
              <a:gd name="adj" fmla="val 0"/>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dondear rectángulo de esquina sencilla 16"/>
          <p:cNvSpPr/>
          <p:nvPr/>
        </p:nvSpPr>
        <p:spPr>
          <a:xfrm flipH="1" flipV="1">
            <a:off x="1142873" y="2268011"/>
            <a:ext cx="5160181" cy="4183116"/>
          </a:xfrm>
          <a:prstGeom prst="round1Rect">
            <a:avLst>
              <a:gd name="adj" fmla="val 0"/>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dondear rectángulo de esquina sencilla 2"/>
          <p:cNvSpPr/>
          <p:nvPr/>
        </p:nvSpPr>
        <p:spPr>
          <a:xfrm flipH="1">
            <a:off x="1142874" y="892097"/>
            <a:ext cx="9894218" cy="1227617"/>
          </a:xfrm>
          <a:prstGeom prst="round1Rect">
            <a:avLst>
              <a:gd name="adj" fmla="val 41387"/>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CuadroTexto 4"/>
          <p:cNvSpPr txBox="1"/>
          <p:nvPr/>
        </p:nvSpPr>
        <p:spPr>
          <a:xfrm>
            <a:off x="1627201" y="1182739"/>
            <a:ext cx="8162693" cy="646331"/>
          </a:xfrm>
          <a:prstGeom prst="rect">
            <a:avLst/>
          </a:prstGeom>
          <a:noFill/>
        </p:spPr>
        <p:txBody>
          <a:bodyPr wrap="square" rtlCol="0">
            <a:spAutoFit/>
          </a:bodyPr>
          <a:lstStyle/>
          <a:p>
            <a:r>
              <a:rPr lang="es-AR" sz="3600" dirty="0">
                <a:solidFill>
                  <a:schemeClr val="bg1"/>
                </a:solidFill>
              </a:rPr>
              <a:t>Desafíos para el control</a:t>
            </a:r>
          </a:p>
        </p:txBody>
      </p:sp>
      <p:sp>
        <p:nvSpPr>
          <p:cNvPr id="6" name="Rectángulo 5"/>
          <p:cNvSpPr/>
          <p:nvPr/>
        </p:nvSpPr>
        <p:spPr>
          <a:xfrm>
            <a:off x="2022309" y="2765598"/>
            <a:ext cx="3988073" cy="2677656"/>
          </a:xfrm>
          <a:prstGeom prst="rect">
            <a:avLst/>
          </a:prstGeom>
        </p:spPr>
        <p:txBody>
          <a:bodyPr wrap="square">
            <a:spAutoFit/>
          </a:bodyPr>
          <a:lstStyle/>
          <a:p>
            <a:r>
              <a:rPr lang="es-ES" sz="2400" dirty="0">
                <a:solidFill>
                  <a:srgbClr val="002060"/>
                </a:solidFill>
              </a:rPr>
              <a:t>Diversidad de organizaciones: algunas utilizan </a:t>
            </a:r>
            <a:r>
              <a:rPr lang="es-ES" sz="2400" dirty="0" err="1">
                <a:solidFill>
                  <a:srgbClr val="002060"/>
                </a:solidFill>
              </a:rPr>
              <a:t>eSIDIF</a:t>
            </a:r>
            <a:r>
              <a:rPr lang="es-ES" sz="2400" dirty="0">
                <a:solidFill>
                  <a:srgbClr val="002060"/>
                </a:solidFill>
              </a:rPr>
              <a:t> otras no, las distintas empresas y sociedades llevan diferentes sistemas, deben considerarse los fondos fiduciarios</a:t>
            </a:r>
          </a:p>
          <a:p>
            <a:pPr>
              <a:spcAft>
                <a:spcPts val="0"/>
              </a:spcAft>
            </a:pPr>
            <a:endParaRPr lang="es-AR" sz="2400" dirty="0">
              <a:solidFill>
                <a:schemeClr val="bg1"/>
              </a:solidFill>
              <a:ea typeface="Calibri" panose="020F0502020204030204" pitchFamily="34" charset="0"/>
            </a:endParaRPr>
          </a:p>
        </p:txBody>
      </p:sp>
      <p:sp>
        <p:nvSpPr>
          <p:cNvPr id="9" name="Rectángulo 8"/>
          <p:cNvSpPr/>
          <p:nvPr/>
        </p:nvSpPr>
        <p:spPr>
          <a:xfrm>
            <a:off x="7575617" y="2765598"/>
            <a:ext cx="3150603" cy="1569660"/>
          </a:xfrm>
          <a:prstGeom prst="rect">
            <a:avLst/>
          </a:prstGeom>
        </p:spPr>
        <p:txBody>
          <a:bodyPr wrap="square">
            <a:spAutoFit/>
          </a:bodyPr>
          <a:lstStyle/>
          <a:p>
            <a:r>
              <a:rPr lang="es-ES" sz="2400" dirty="0">
                <a:solidFill>
                  <a:srgbClr val="002060"/>
                </a:solidFill>
              </a:rPr>
              <a:t>Complejidad normativa en cuanto a compras, procedimientos de pagos, etc.</a:t>
            </a:r>
            <a:endParaRPr lang="es-AR" sz="2400" dirty="0">
              <a:solidFill>
                <a:srgbClr val="002060"/>
              </a:solidFill>
            </a:endParaRPr>
          </a:p>
        </p:txBody>
      </p:sp>
      <p:sp>
        <p:nvSpPr>
          <p:cNvPr id="21" name="Redondear rectángulo de esquina sencilla 20"/>
          <p:cNvSpPr/>
          <p:nvPr/>
        </p:nvSpPr>
        <p:spPr>
          <a:xfrm flipH="1" flipV="1">
            <a:off x="967730" y="2765598"/>
            <a:ext cx="838767" cy="348422"/>
          </a:xfrm>
          <a:prstGeom prst="round1Rect">
            <a:avLst>
              <a:gd name="adj" fmla="val 41387"/>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2" name="Redondear rectángulo de esquina sencilla 21"/>
          <p:cNvSpPr/>
          <p:nvPr/>
        </p:nvSpPr>
        <p:spPr>
          <a:xfrm flipH="1" flipV="1">
            <a:off x="6518866" y="2765598"/>
            <a:ext cx="840939" cy="348422"/>
          </a:xfrm>
          <a:prstGeom prst="round1Rect">
            <a:avLst>
              <a:gd name="adj" fmla="val 41387"/>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6977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dondear rectángulo de esquina sencilla 9"/>
          <p:cNvSpPr/>
          <p:nvPr/>
        </p:nvSpPr>
        <p:spPr>
          <a:xfrm flipH="1" flipV="1">
            <a:off x="742278" y="1554824"/>
            <a:ext cx="11449722" cy="4682162"/>
          </a:xfrm>
          <a:prstGeom prst="round1Rect">
            <a:avLst>
              <a:gd name="adj" fmla="val 14071"/>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dondear rectángulo de esquina sencilla 10"/>
          <p:cNvSpPr/>
          <p:nvPr/>
        </p:nvSpPr>
        <p:spPr>
          <a:xfrm>
            <a:off x="-1" y="429660"/>
            <a:ext cx="12192001" cy="3862642"/>
          </a:xfrm>
          <a:prstGeom prst="round1Rect">
            <a:avLst>
              <a:gd name="adj" fmla="val 22168"/>
            </a:avLst>
          </a:prstGeom>
          <a:solidFill>
            <a:srgbClr val="00206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Rectángulo 12"/>
          <p:cNvSpPr/>
          <p:nvPr/>
        </p:nvSpPr>
        <p:spPr>
          <a:xfrm>
            <a:off x="640460" y="729148"/>
            <a:ext cx="2446983" cy="750975"/>
          </a:xfrm>
          <a:prstGeom prst="rect">
            <a:avLst/>
          </a:prstGeom>
        </p:spPr>
        <p:txBody>
          <a:bodyPr wrap="square">
            <a:spAutoFit/>
          </a:bodyPr>
          <a:lstStyle/>
          <a:p>
            <a:pPr>
              <a:lnSpc>
                <a:spcPct val="107000"/>
              </a:lnSpc>
              <a:spcAft>
                <a:spcPts val="800"/>
              </a:spcAft>
            </a:pPr>
            <a:r>
              <a:rPr lang="es-AR" sz="4000" dirty="0">
                <a:solidFill>
                  <a:schemeClr val="bg1"/>
                </a:solidFill>
              </a:rPr>
              <a:t>Apócrifos</a:t>
            </a:r>
          </a:p>
        </p:txBody>
      </p:sp>
      <p:sp>
        <p:nvSpPr>
          <p:cNvPr id="2" name="Rectángulo 1"/>
          <p:cNvSpPr/>
          <p:nvPr/>
        </p:nvSpPr>
        <p:spPr>
          <a:xfrm>
            <a:off x="640460" y="1528069"/>
            <a:ext cx="6997468" cy="1077218"/>
          </a:xfrm>
          <a:prstGeom prst="rect">
            <a:avLst/>
          </a:prstGeom>
        </p:spPr>
        <p:txBody>
          <a:bodyPr wrap="square">
            <a:spAutoFit/>
          </a:bodyPr>
          <a:lstStyle/>
          <a:p>
            <a:r>
              <a:rPr lang="es-ES" sz="2400" dirty="0">
                <a:solidFill>
                  <a:schemeClr val="bg1"/>
                </a:solidFill>
              </a:rPr>
              <a:t>Base de contribuyentes no confiables publicada por Agencia de Recaudación y Control Aduanero </a:t>
            </a:r>
            <a:r>
              <a:rPr lang="es-ES" sz="2400" b="1" dirty="0">
                <a:solidFill>
                  <a:schemeClr val="bg1"/>
                </a:solidFill>
              </a:rPr>
              <a:t>ARCA </a:t>
            </a:r>
          </a:p>
          <a:p>
            <a:r>
              <a:rPr lang="es-ES" sz="1600" dirty="0">
                <a:solidFill>
                  <a:schemeClr val="bg1"/>
                </a:solidFill>
              </a:rPr>
              <a:t>(ex Administración Federal de Ingresos Públicos)</a:t>
            </a:r>
          </a:p>
        </p:txBody>
      </p:sp>
      <p:pic>
        <p:nvPicPr>
          <p:cNvPr id="7" name="Imagen 6"/>
          <p:cNvPicPr/>
          <p:nvPr/>
        </p:nvPicPr>
        <p:blipFill rotWithShape="1">
          <a:blip r:embed="rId2"/>
          <a:srcRect l="42924" t="23881" r="6662" b="5548"/>
          <a:stretch/>
        </p:blipFill>
        <p:spPr bwMode="auto">
          <a:xfrm>
            <a:off x="2348776" y="2757731"/>
            <a:ext cx="6188526" cy="321854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Imagen 7"/>
          <p:cNvPicPr/>
          <p:nvPr/>
        </p:nvPicPr>
        <p:blipFill rotWithShape="1">
          <a:blip r:embed="rId3"/>
          <a:srcRect l="45088" t="21414" r="42480" b="8104"/>
          <a:stretch/>
        </p:blipFill>
        <p:spPr bwMode="auto">
          <a:xfrm>
            <a:off x="8940714" y="91842"/>
            <a:ext cx="2625900" cy="588443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9022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dondear rectángulo de esquina sencilla 9"/>
          <p:cNvSpPr/>
          <p:nvPr/>
        </p:nvSpPr>
        <p:spPr>
          <a:xfrm flipH="1" flipV="1">
            <a:off x="451821" y="1858155"/>
            <a:ext cx="11279392" cy="4327487"/>
          </a:xfrm>
          <a:prstGeom prst="round1Rect">
            <a:avLst>
              <a:gd name="adj" fmla="val 98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Imagen 3"/>
          <p:cNvPicPr>
            <a:picLocks noChangeAspect="1"/>
          </p:cNvPicPr>
          <p:nvPr/>
        </p:nvPicPr>
        <p:blipFill rotWithShape="1">
          <a:blip r:embed="rId2"/>
          <a:srcRect t="17435" b="-1"/>
          <a:stretch/>
        </p:blipFill>
        <p:spPr>
          <a:xfrm>
            <a:off x="7476564" y="786264"/>
            <a:ext cx="4254649" cy="5399377"/>
          </a:xfrm>
          <a:prstGeom prst="rect">
            <a:avLst/>
          </a:prstGeom>
        </p:spPr>
      </p:pic>
      <p:sp>
        <p:nvSpPr>
          <p:cNvPr id="11" name="Redondear rectángulo de esquina sencilla 10"/>
          <p:cNvSpPr/>
          <p:nvPr/>
        </p:nvSpPr>
        <p:spPr>
          <a:xfrm flipH="1">
            <a:off x="451819" y="786265"/>
            <a:ext cx="8568890" cy="1056442"/>
          </a:xfrm>
          <a:prstGeom prst="round1Rect">
            <a:avLst>
              <a:gd name="adj" fmla="val 50000"/>
            </a:avLst>
          </a:prstGeom>
          <a:solidFill>
            <a:srgbClr val="00206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957431" y="2376702"/>
            <a:ext cx="8549089" cy="461665"/>
          </a:xfrm>
          <a:prstGeom prst="rect">
            <a:avLst/>
          </a:prstGeom>
        </p:spPr>
        <p:txBody>
          <a:bodyPr wrap="square">
            <a:spAutoFit/>
          </a:bodyPr>
          <a:lstStyle/>
          <a:p>
            <a:pPr marL="342900" indent="-342900">
              <a:buClr>
                <a:srgbClr val="B99D57"/>
              </a:buClr>
              <a:buFont typeface="Wingdings" panose="05000000000000000000" pitchFamily="2" charset="2"/>
              <a:buChar char="§"/>
            </a:pPr>
            <a:r>
              <a:rPr lang="es-ES" sz="2400" dirty="0">
                <a:solidFill>
                  <a:srgbClr val="002060"/>
                </a:solidFill>
              </a:rPr>
              <a:t>Ejemplo ante consulta en ARCA</a:t>
            </a:r>
            <a:endParaRPr lang="es-AR" sz="2400" dirty="0">
              <a:solidFill>
                <a:srgbClr val="002060"/>
              </a:solidFill>
            </a:endParaRPr>
          </a:p>
        </p:txBody>
      </p:sp>
      <p:sp>
        <p:nvSpPr>
          <p:cNvPr id="13" name="Rectángulo 12"/>
          <p:cNvSpPr/>
          <p:nvPr/>
        </p:nvSpPr>
        <p:spPr>
          <a:xfrm>
            <a:off x="840663" y="1045271"/>
            <a:ext cx="7335149" cy="658835"/>
          </a:xfrm>
          <a:prstGeom prst="rect">
            <a:avLst/>
          </a:prstGeom>
        </p:spPr>
        <p:txBody>
          <a:bodyPr wrap="square">
            <a:spAutoFit/>
          </a:bodyPr>
          <a:lstStyle/>
          <a:p>
            <a:pPr>
              <a:lnSpc>
                <a:spcPct val="107000"/>
              </a:lnSpc>
              <a:spcAft>
                <a:spcPts val="800"/>
              </a:spcAft>
            </a:pPr>
            <a:r>
              <a:rPr lang="es-ES" sz="3600" dirty="0">
                <a:solidFill>
                  <a:schemeClr val="bg1"/>
                </a:solidFill>
              </a:rPr>
              <a:t>Apócrifos = CUIT limitada</a:t>
            </a:r>
            <a:endParaRPr lang="es-AR" sz="3600" dirty="0">
              <a:solidFill>
                <a:schemeClr val="bg1"/>
              </a:solidFill>
            </a:endParaRPr>
          </a:p>
        </p:txBody>
      </p:sp>
      <p:pic>
        <p:nvPicPr>
          <p:cNvPr id="8" name="Imagen 7"/>
          <p:cNvPicPr/>
          <p:nvPr/>
        </p:nvPicPr>
        <p:blipFill rotWithShape="1">
          <a:blip r:embed="rId3"/>
          <a:srcRect l="51571" t="46889" r="7833" b="39033"/>
          <a:stretch/>
        </p:blipFill>
        <p:spPr bwMode="auto">
          <a:xfrm>
            <a:off x="957431" y="4021898"/>
            <a:ext cx="10499463" cy="1645921"/>
          </a:xfrm>
          <a:prstGeom prst="rect">
            <a:avLst/>
          </a:prstGeom>
          <a:ln>
            <a:solidFill>
              <a:schemeClr val="accent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436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dondear rectángulo de esquina sencilla 18"/>
          <p:cNvSpPr/>
          <p:nvPr/>
        </p:nvSpPr>
        <p:spPr>
          <a:xfrm flipH="1" flipV="1">
            <a:off x="6701882" y="2268011"/>
            <a:ext cx="4335208" cy="4183116"/>
          </a:xfrm>
          <a:prstGeom prst="round1Rect">
            <a:avLst>
              <a:gd name="adj" fmla="val 0"/>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dondear rectángulo de esquina sencilla 16"/>
          <p:cNvSpPr/>
          <p:nvPr/>
        </p:nvSpPr>
        <p:spPr>
          <a:xfrm flipH="1" flipV="1">
            <a:off x="1142873" y="2268011"/>
            <a:ext cx="5160181" cy="4183116"/>
          </a:xfrm>
          <a:prstGeom prst="round1Rect">
            <a:avLst>
              <a:gd name="adj" fmla="val 0"/>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dondear rectángulo de esquina sencilla 2"/>
          <p:cNvSpPr/>
          <p:nvPr/>
        </p:nvSpPr>
        <p:spPr>
          <a:xfrm flipH="1">
            <a:off x="1142874" y="892097"/>
            <a:ext cx="9894218" cy="1227617"/>
          </a:xfrm>
          <a:prstGeom prst="round1Rect">
            <a:avLst>
              <a:gd name="adj" fmla="val 41387"/>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CuadroTexto 4"/>
          <p:cNvSpPr txBox="1"/>
          <p:nvPr/>
        </p:nvSpPr>
        <p:spPr>
          <a:xfrm>
            <a:off x="1466903" y="1182739"/>
            <a:ext cx="8322992" cy="646331"/>
          </a:xfrm>
          <a:prstGeom prst="rect">
            <a:avLst/>
          </a:prstGeom>
          <a:noFill/>
        </p:spPr>
        <p:txBody>
          <a:bodyPr wrap="square" rtlCol="0">
            <a:spAutoFit/>
          </a:bodyPr>
          <a:lstStyle/>
          <a:p>
            <a:r>
              <a:rPr lang="es-AR" sz="3600" dirty="0">
                <a:solidFill>
                  <a:schemeClr val="bg1"/>
                </a:solidFill>
              </a:rPr>
              <a:t>Casos</a:t>
            </a:r>
          </a:p>
        </p:txBody>
      </p:sp>
      <p:sp>
        <p:nvSpPr>
          <p:cNvPr id="22" name="Redondear rectángulo de esquina sencilla 21"/>
          <p:cNvSpPr/>
          <p:nvPr/>
        </p:nvSpPr>
        <p:spPr>
          <a:xfrm flipH="1" flipV="1">
            <a:off x="625963" y="2410356"/>
            <a:ext cx="840939" cy="348422"/>
          </a:xfrm>
          <a:prstGeom prst="round1Rect">
            <a:avLst>
              <a:gd name="adj" fmla="val 41387"/>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0" name="Imagen 9"/>
          <p:cNvPicPr/>
          <p:nvPr/>
        </p:nvPicPr>
        <p:blipFill rotWithShape="1">
          <a:blip r:embed="rId2"/>
          <a:srcRect l="58996" t="28875" r="8403" b="9244"/>
          <a:stretch/>
        </p:blipFill>
        <p:spPr bwMode="auto">
          <a:xfrm>
            <a:off x="1384117" y="2410356"/>
            <a:ext cx="4581253" cy="382294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Imagen 10"/>
          <p:cNvPicPr/>
          <p:nvPr/>
        </p:nvPicPr>
        <p:blipFill rotWithShape="1">
          <a:blip r:embed="rId3"/>
          <a:srcRect l="66088" t="28224" r="11002" b="7939"/>
          <a:stretch/>
        </p:blipFill>
        <p:spPr bwMode="auto">
          <a:xfrm>
            <a:off x="4526573" y="369583"/>
            <a:ext cx="3552962" cy="372344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Imagen 11"/>
          <p:cNvPicPr/>
          <p:nvPr/>
        </p:nvPicPr>
        <p:blipFill rotWithShape="1">
          <a:blip r:embed="rId4"/>
          <a:srcRect l="63725" t="28224" r="12577" b="5985"/>
          <a:stretch/>
        </p:blipFill>
        <p:spPr bwMode="auto">
          <a:xfrm>
            <a:off x="6992983" y="2758778"/>
            <a:ext cx="3840479" cy="34745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9257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rsona sosteniendo el lápiz cerca de la computadora portátil"/>
          <p:cNvPicPr>
            <a:picLocks noChangeAspect="1" noChangeArrowheads="1"/>
          </p:cNvPicPr>
          <p:nvPr/>
        </p:nvPicPr>
        <p:blipFill rotWithShape="1">
          <a:blip r:embed="rId2">
            <a:extLst>
              <a:ext uri="{28A0092B-C50C-407E-A947-70E740481C1C}">
                <a14:useLocalDpi xmlns:a14="http://schemas.microsoft.com/office/drawing/2010/main" val="0"/>
              </a:ext>
            </a:extLst>
          </a:blip>
          <a:srcRect t="15255" r="13048" b="5531"/>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468" y="3079"/>
            <a:ext cx="12175532" cy="6854922"/>
          </a:xfrm>
          <a:prstGeom prst="rect">
            <a:avLst/>
          </a:prstGeom>
          <a:gradFill flip="none" rotWithShape="1">
            <a:gsLst>
              <a:gs pos="0">
                <a:schemeClr val="bg1">
                  <a:lumMod val="75000"/>
                  <a:alpha val="47000"/>
                </a:schemeClr>
              </a:gs>
              <a:gs pos="99526">
                <a:srgbClr val="00206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Redondear rectángulo de esquina sencilla 4"/>
          <p:cNvSpPr/>
          <p:nvPr/>
        </p:nvSpPr>
        <p:spPr>
          <a:xfrm flipH="1" flipV="1">
            <a:off x="461727" y="488884"/>
            <a:ext cx="11316831" cy="5993395"/>
          </a:xfrm>
          <a:prstGeom prst="round1Rect">
            <a:avLst>
              <a:gd name="adj" fmla="val 17988"/>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dondear rectángulo de esquina sencilla 6"/>
          <p:cNvSpPr/>
          <p:nvPr/>
        </p:nvSpPr>
        <p:spPr>
          <a:xfrm flipH="1" flipV="1">
            <a:off x="619442" y="655306"/>
            <a:ext cx="10745244" cy="5231688"/>
          </a:xfrm>
          <a:prstGeom prst="round1Rect">
            <a:avLst>
              <a:gd name="adj" fmla="val 21992"/>
            </a:avLst>
          </a:prstGeom>
          <a:solidFill>
            <a:schemeClr val="bg1">
              <a:lumMod val="9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693690" y="655307"/>
            <a:ext cx="10522950" cy="5139869"/>
          </a:xfrm>
          <a:prstGeom prst="rect">
            <a:avLst/>
          </a:prstGeom>
        </p:spPr>
        <p:txBody>
          <a:bodyPr wrap="square">
            <a:spAutoFit/>
          </a:bodyPr>
          <a:lstStyle/>
          <a:p>
            <a:r>
              <a:rPr lang="es-ES" sz="4400" dirty="0">
                <a:solidFill>
                  <a:schemeClr val="accent5">
                    <a:lumMod val="50000"/>
                  </a:schemeClr>
                </a:solidFill>
              </a:rPr>
              <a:t>¿Qué pasa en el ámbito privado?</a:t>
            </a:r>
          </a:p>
          <a:p>
            <a:endParaRPr lang="es-ES" sz="2000" dirty="0">
              <a:solidFill>
                <a:schemeClr val="accent5">
                  <a:lumMod val="50000"/>
                </a:schemeClr>
              </a:solidFill>
            </a:endParaRPr>
          </a:p>
          <a:p>
            <a:pPr marL="457200" indent="-457200">
              <a:buFont typeface="Arial" panose="020B0604020202020204" pitchFamily="34" charset="0"/>
              <a:buChar char="•"/>
            </a:pPr>
            <a:r>
              <a:rPr lang="es-ES" sz="3200" dirty="0">
                <a:solidFill>
                  <a:schemeClr val="accent5">
                    <a:lumMod val="50000"/>
                  </a:schemeClr>
                </a:solidFill>
              </a:rPr>
              <a:t>Ante la detección de operaciones con CUIT de la base APOC, ARCA puede avanzar en una determinación de oficio por evasión fiscal (IVA, ganancias, otros) con eventual imputación de Ley Penal Tributaria</a:t>
            </a:r>
          </a:p>
          <a:p>
            <a:pPr marL="457200" indent="-457200">
              <a:buFont typeface="Arial" panose="020B0604020202020204" pitchFamily="34" charset="0"/>
              <a:buChar char="•"/>
            </a:pPr>
            <a:endParaRPr lang="es-ES" sz="3200" dirty="0">
              <a:solidFill>
                <a:schemeClr val="accent5">
                  <a:lumMod val="50000"/>
                </a:schemeClr>
              </a:solidFill>
            </a:endParaRPr>
          </a:p>
          <a:p>
            <a:pPr marL="457200" indent="-457200">
              <a:buFont typeface="Arial" panose="020B0604020202020204" pitchFamily="34" charset="0"/>
              <a:buChar char="•"/>
            </a:pPr>
            <a:r>
              <a:rPr lang="es-ES" sz="3200" dirty="0">
                <a:solidFill>
                  <a:schemeClr val="accent5">
                    <a:lumMod val="50000"/>
                  </a:schemeClr>
                </a:solidFill>
              </a:rPr>
              <a:t>Si se detecta CUIT no habilitado al momento del pago, NO se paga – protección de una disposición indebida de fondos</a:t>
            </a:r>
          </a:p>
          <a:p>
            <a:endParaRPr lang="es-ES" sz="2000" dirty="0">
              <a:solidFill>
                <a:schemeClr val="accent5">
                  <a:lumMod val="50000"/>
                </a:schemeClr>
              </a:solidFill>
            </a:endParaRPr>
          </a:p>
          <a:p>
            <a:endParaRPr lang="es-AR" sz="2000" dirty="0">
              <a:solidFill>
                <a:schemeClr val="accent5">
                  <a:lumMod val="50000"/>
                </a:schemeClr>
              </a:solidFill>
            </a:endParaRPr>
          </a:p>
        </p:txBody>
      </p:sp>
      <p:sp>
        <p:nvSpPr>
          <p:cNvPr id="16" name="Rectángulo 15"/>
          <p:cNvSpPr/>
          <p:nvPr/>
        </p:nvSpPr>
        <p:spPr>
          <a:xfrm flipH="1">
            <a:off x="11216640" y="694494"/>
            <a:ext cx="60500" cy="5153311"/>
          </a:xfrm>
          <a:prstGeom prst="rect">
            <a:avLst/>
          </a:prstGeom>
          <a:solidFill>
            <a:srgbClr val="B9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85723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2263</TotalTime>
  <Words>736</Words>
  <Application>Microsoft Office PowerPoint</Application>
  <PresentationFormat>Panorámica</PresentationFormat>
  <Paragraphs>62</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Paulo Santoro</dc:creator>
  <cp:lastModifiedBy>Maria Noel Martinelli</cp:lastModifiedBy>
  <cp:revision>191</cp:revision>
  <cp:lastPrinted>2024-11-28T18:09:51Z</cp:lastPrinted>
  <dcterms:created xsi:type="dcterms:W3CDTF">2024-05-08T13:58:59Z</dcterms:created>
  <dcterms:modified xsi:type="dcterms:W3CDTF">2024-12-04T16:59:46Z</dcterms:modified>
</cp:coreProperties>
</file>