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3" r:id="rId1"/>
  </p:sldMasterIdLst>
  <p:notesMasterIdLst>
    <p:notesMasterId r:id="rId15"/>
  </p:notesMasterIdLst>
  <p:handoutMasterIdLst>
    <p:handoutMasterId r:id="rId16"/>
  </p:handoutMasterIdLst>
  <p:sldIdLst>
    <p:sldId id="1411" r:id="rId2"/>
    <p:sldId id="1412" r:id="rId3"/>
    <p:sldId id="1413" r:id="rId4"/>
    <p:sldId id="1414" r:id="rId5"/>
    <p:sldId id="1415" r:id="rId6"/>
    <p:sldId id="1428" r:id="rId7"/>
    <p:sldId id="1429" r:id="rId8"/>
    <p:sldId id="1430" r:id="rId9"/>
    <p:sldId id="1424" r:id="rId10"/>
    <p:sldId id="1425" r:id="rId11"/>
    <p:sldId id="1426" r:id="rId12"/>
    <p:sldId id="1427" r:id="rId13"/>
    <p:sldId id="1423" r:id="rId14"/>
  </p:sldIdLst>
  <p:sldSz cx="108585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777777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777777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777777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777777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777777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777777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777777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777777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777777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4699"/>
    <a:srgbClr val="2C7BBB"/>
    <a:srgbClr val="5CB2C2"/>
    <a:srgbClr val="CAD5EE"/>
    <a:srgbClr val="0B588E"/>
    <a:srgbClr val="990000"/>
    <a:srgbClr val="50B5EE"/>
    <a:srgbClr val="73D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96" y="806"/>
      </p:cViewPr>
      <p:guideLst>
        <p:guide orient="horz" pos="2160"/>
        <p:guide pos="3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78"/>
      </p:cViewPr>
      <p:guideLst>
        <p:guide orient="horz" pos="2928"/>
        <p:guide pos="216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69" cy="465267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0" tIns="45240" rIns="90480" bIns="45240" numCol="1" anchor="t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44" y="0"/>
            <a:ext cx="2982869" cy="465267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0" tIns="45240" rIns="90480" bIns="45240" numCol="1" anchor="t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35"/>
            <a:ext cx="2982869" cy="4652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0" tIns="45240" rIns="90480" bIns="45240" numCol="1" anchor="b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44" y="8831135"/>
            <a:ext cx="2982869" cy="4652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0" tIns="45240" rIns="90480" bIns="45240" numCol="1" anchor="b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5D6239-6ED9-4CDB-AEF6-BB292F3263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552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69" cy="465267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0" tIns="45240" rIns="90480" bIns="45240" numCol="1" anchor="t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44" y="0"/>
            <a:ext cx="2982869" cy="465267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0" tIns="45240" rIns="90480" bIns="45240" numCol="1" anchor="t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25" y="696913"/>
            <a:ext cx="5518150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290" y="4416312"/>
            <a:ext cx="5043234" cy="4182934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0" tIns="45240" rIns="90480" bIns="452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2982869" cy="4652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0" tIns="45240" rIns="90480" bIns="45240" numCol="1" anchor="b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44" y="8831135"/>
            <a:ext cx="2982869" cy="4652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480" tIns="45240" rIns="90480" bIns="45240" numCol="1" anchor="b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DF89AF8-252D-46F8-BCE6-8502E9AE40B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5743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F89AF8-252D-46F8-BCE6-8502E9AE40BE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260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EC73-3D04-406A-B913-5272B28B85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0752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C21A-E3DB-409C-BE5C-A99CCA759B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50751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E18F-246E-4349-BA55-0987442090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75539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3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56200" y="6438900"/>
            <a:ext cx="533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3366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A266C7A-5CCF-44C9-A1D1-311B165310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</p:sldLayoutIdLst>
  <p:transition spd="med">
    <p:pull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anmari@mecon.gov.ar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gilope@mecon.gov.a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ncastel@mecon.gov.ar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hyperlink" Target="mailto:raserr@mecon.gov.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ienesCGN@mecon.gov.a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14513" y="1168294"/>
            <a:ext cx="10858500" cy="54492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 dirty="0">
              <a:latin typeface="Arial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-1" y="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pic>
        <p:nvPicPr>
          <p:cNvPr id="5125" name="Imagen 1" descr="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70600"/>
            <a:ext cx="1087301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gn ch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89" y="147359"/>
            <a:ext cx="8747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Rectángulo">
            <a:extLst>
              <a:ext uri="{FF2B5EF4-FFF2-40B4-BE49-F238E27FC236}">
                <a16:creationId xmlns:a16="http://schemas.microsoft.com/office/drawing/2014/main" xmlns="" id="{1C79A634-6B04-48C5-8B90-01F1B1D2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5240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23" name="1 Rectángulo">
            <a:extLst>
              <a:ext uri="{FF2B5EF4-FFF2-40B4-BE49-F238E27FC236}">
                <a16:creationId xmlns:a16="http://schemas.microsoft.com/office/drawing/2014/main" xmlns="" id="{55A825DC-99EE-4160-A5D1-732E494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47359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3" name="2 Rectángulo"/>
          <p:cNvSpPr/>
          <p:nvPr/>
        </p:nvSpPr>
        <p:spPr bwMode="auto">
          <a:xfrm>
            <a:off x="3269674" y="0"/>
            <a:ext cx="6622472" cy="1327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200" b="1" i="0" u="none" strike="noStrike" cap="none" normalizeH="0" baseline="0" dirty="0" smtClean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JORNADAS DE CIERRE 2021</a:t>
            </a:r>
          </a:p>
          <a:p>
            <a:pPr algn="ctr"/>
            <a:r>
              <a:rPr lang="es-AR" sz="2800" b="1" dirty="0" smtClean="0">
                <a:solidFill>
                  <a:srgbClr val="104699"/>
                </a:solidFill>
                <a:latin typeface="Arial" pitchFamily="34" charset="0"/>
              </a:rPr>
              <a:t>ADMINISTRACIÓN </a:t>
            </a:r>
            <a:r>
              <a:rPr lang="es-AR" sz="2800" b="1" dirty="0">
                <a:solidFill>
                  <a:srgbClr val="104699"/>
                </a:solidFill>
                <a:latin typeface="Arial" pitchFamily="34" charset="0"/>
              </a:rPr>
              <a:t>CENTRAL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7" y="196063"/>
            <a:ext cx="2772000" cy="1071340"/>
          </a:xfrm>
          <a:prstGeom prst="rect">
            <a:avLst/>
          </a:prstGeom>
        </p:spPr>
      </p:pic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12295" y="5377606"/>
            <a:ext cx="10826593" cy="3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24" tIns="54512" rIns="109024" bIns="54512">
            <a:spAutoFit/>
          </a:bodyPr>
          <a:lstStyle>
            <a:lvl1pPr eaLnBrk="0" hangingPunct="0"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s-ES" altLang="es-AR" sz="1600" b="1" dirty="0" smtClean="0">
                <a:solidFill>
                  <a:srgbClr val="0B588E"/>
                </a:solidFill>
                <a:latin typeface="Calibri" pitchFamily="34" charset="0"/>
              </a:rPr>
              <a:t>15 </a:t>
            </a:r>
            <a:r>
              <a:rPr lang="es-ES" altLang="es-AR" sz="1600" b="1" dirty="0">
                <a:solidFill>
                  <a:srgbClr val="0B588E"/>
                </a:solidFill>
                <a:latin typeface="Calibri" pitchFamily="34" charset="0"/>
              </a:rPr>
              <a:t>de D</a:t>
            </a:r>
            <a:r>
              <a:rPr lang="es-ES" altLang="es-AR" sz="1600" b="1" dirty="0" smtClean="0">
                <a:solidFill>
                  <a:srgbClr val="0B588E"/>
                </a:solidFill>
                <a:latin typeface="Calibri" pitchFamily="34" charset="0"/>
              </a:rPr>
              <a:t>iciembre </a:t>
            </a:r>
            <a:r>
              <a:rPr lang="es-ES" altLang="es-AR" sz="1600" b="1" dirty="0">
                <a:solidFill>
                  <a:srgbClr val="0B588E"/>
                </a:solidFill>
                <a:latin typeface="Calibri" pitchFamily="34" charset="0"/>
              </a:rPr>
              <a:t>de </a:t>
            </a:r>
            <a:r>
              <a:rPr lang="es-ES" altLang="es-AR" sz="1600" b="1" dirty="0" smtClean="0">
                <a:solidFill>
                  <a:srgbClr val="0B588E"/>
                </a:solidFill>
                <a:latin typeface="Calibri" pitchFamily="34" charset="0"/>
              </a:rPr>
              <a:t>2021</a:t>
            </a:r>
            <a:endParaRPr lang="es-ES" altLang="es-AR" sz="1600" b="1" dirty="0">
              <a:solidFill>
                <a:srgbClr val="0B588E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67609" y="2116898"/>
            <a:ext cx="572462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all" spc="0" dirty="0" smtClean="0">
                <a:ln w="0">
                  <a:solidFill>
                    <a:srgbClr val="104699"/>
                  </a:solidFill>
                </a:ln>
                <a:solidFill>
                  <a:srgbClr val="2C7BBB"/>
                </a:solidFill>
                <a:effectLst>
                  <a:reflection blurRad="12700" stA="50000" endPos="50000" dist="5000" dir="5400000" sy="-100000" rotWithShape="0"/>
                </a:effectLst>
              </a:rPr>
              <a:t>BIENES </a:t>
            </a:r>
          </a:p>
          <a:p>
            <a:pPr algn="ctr"/>
            <a:r>
              <a:rPr lang="es-ES" sz="6600" b="1" cap="all" dirty="0" smtClean="0">
                <a:ln w="0">
                  <a:solidFill>
                    <a:srgbClr val="104699"/>
                  </a:solidFill>
                </a:ln>
                <a:solidFill>
                  <a:srgbClr val="2C7BBB"/>
                </a:solidFill>
                <a:effectLst>
                  <a:reflection blurRad="12700" stA="50000" endPos="50000" dist="5000" dir="5400000" sy="-100000" rotWithShape="0"/>
                </a:effectLst>
              </a:rPr>
              <a:t>Cuadros 4</a:t>
            </a:r>
            <a:endParaRPr lang="es-ES" sz="6600" b="1" cap="all" spc="0" dirty="0">
              <a:ln w="0">
                <a:solidFill>
                  <a:srgbClr val="104699"/>
                </a:solidFill>
              </a:ln>
              <a:solidFill>
                <a:srgbClr val="2C7BBB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135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14513" y="1168294"/>
            <a:ext cx="10858500" cy="54492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 dirty="0">
              <a:latin typeface="Arial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-1" y="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pic>
        <p:nvPicPr>
          <p:cNvPr id="5125" name="Imagen 1" descr="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70600"/>
            <a:ext cx="1087301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gn ch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89" y="147359"/>
            <a:ext cx="8747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Rectángulo">
            <a:extLst>
              <a:ext uri="{FF2B5EF4-FFF2-40B4-BE49-F238E27FC236}">
                <a16:creationId xmlns:a16="http://schemas.microsoft.com/office/drawing/2014/main" xmlns="" id="{1C79A634-6B04-48C5-8B90-01F1B1D2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5240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23" name="1 Rectángulo">
            <a:extLst>
              <a:ext uri="{FF2B5EF4-FFF2-40B4-BE49-F238E27FC236}">
                <a16:creationId xmlns:a16="http://schemas.microsoft.com/office/drawing/2014/main" xmlns="" id="{55A825DC-99EE-4160-A5D1-732E494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47359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3" name="2 Rectángulo"/>
          <p:cNvSpPr/>
          <p:nvPr/>
        </p:nvSpPr>
        <p:spPr bwMode="auto">
          <a:xfrm>
            <a:off x="3269674" y="0"/>
            <a:ext cx="6622472" cy="1327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JORNADAS DE CIERRE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2021</a:t>
            </a:r>
            <a:endParaRPr kumimoji="0" lang="es-AR" sz="2400" b="1" i="0" u="none" strike="noStrike" cap="none" normalizeH="0" baseline="0" dirty="0">
              <a:ln>
                <a:noFill/>
              </a:ln>
              <a:solidFill>
                <a:srgbClr val="104699"/>
              </a:solidFill>
              <a:effectLst/>
              <a:latin typeface="Arial" pitchFamily="34" charset="0"/>
            </a:endParaRPr>
          </a:p>
          <a:p>
            <a:pPr algn="ctr"/>
            <a:r>
              <a:rPr lang="es-AR" b="1" dirty="0">
                <a:solidFill>
                  <a:srgbClr val="104699"/>
                </a:solidFill>
                <a:latin typeface="Arial" pitchFamily="34" charset="0"/>
              </a:rPr>
              <a:t>ADMINISTRACIÓN CENTRAL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7" y="196063"/>
            <a:ext cx="2772000" cy="1071340"/>
          </a:xfrm>
          <a:prstGeom prst="rect">
            <a:avLst/>
          </a:prstGeom>
        </p:spPr>
      </p:pic>
      <p:pic>
        <p:nvPicPr>
          <p:cNvPr id="10" name="40 Imagen">
            <a:extLst>
              <a:ext uri="{FF2B5EF4-FFF2-40B4-BE49-F238E27FC236}">
                <a16:creationId xmlns:a16="http://schemas.microsoft.com/office/drawing/2014/main" xmlns="" id="{BEE1018C-EF0F-4626-A669-12B2440B18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54310" r="73281" b="-2991"/>
          <a:stretch/>
        </p:blipFill>
        <p:spPr>
          <a:xfrm>
            <a:off x="5285235" y="3573017"/>
            <a:ext cx="760639" cy="811233"/>
          </a:xfrm>
          <a:prstGeom prst="rect">
            <a:avLst/>
          </a:prstGeom>
        </p:spPr>
      </p:pic>
      <p:sp>
        <p:nvSpPr>
          <p:cNvPr id="11" name="3 Flecha derecha">
            <a:extLst>
              <a:ext uri="{FF2B5EF4-FFF2-40B4-BE49-F238E27FC236}">
                <a16:creationId xmlns:a16="http://schemas.microsoft.com/office/drawing/2014/main" xmlns="" id="{144FB24D-2BBF-4F35-8E36-4B53E76E701A}"/>
              </a:ext>
            </a:extLst>
          </p:cNvPr>
          <p:cNvSpPr/>
          <p:nvPr/>
        </p:nvSpPr>
        <p:spPr>
          <a:xfrm>
            <a:off x="6005315" y="3173782"/>
            <a:ext cx="1841571" cy="1479355"/>
          </a:xfrm>
          <a:prstGeom prst="rightArrow">
            <a:avLst>
              <a:gd name="adj1" fmla="val 50000"/>
              <a:gd name="adj2" fmla="val 35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>
                <a:solidFill>
                  <a:schemeClr val="bg1"/>
                </a:solidFill>
              </a:rPr>
              <a:t>GDE- Informe Bienes </a:t>
            </a:r>
          </a:p>
          <a:p>
            <a:pPr algn="ctr"/>
            <a:r>
              <a:rPr lang="es-AR" sz="1200" dirty="0">
                <a:solidFill>
                  <a:schemeClr val="bg1"/>
                </a:solidFill>
              </a:rPr>
              <a:t>Expediente de Cierre (GN0188)</a:t>
            </a:r>
          </a:p>
        </p:txBody>
      </p:sp>
      <p:sp>
        <p:nvSpPr>
          <p:cNvPr id="13" name="5 Elipse">
            <a:extLst>
              <a:ext uri="{FF2B5EF4-FFF2-40B4-BE49-F238E27FC236}">
                <a16:creationId xmlns:a16="http://schemas.microsoft.com/office/drawing/2014/main" xmlns="" id="{8B70FD68-8D02-493C-8C05-E93209709DF8}"/>
              </a:ext>
            </a:extLst>
          </p:cNvPr>
          <p:cNvSpPr/>
          <p:nvPr/>
        </p:nvSpPr>
        <p:spPr>
          <a:xfrm>
            <a:off x="547361" y="980728"/>
            <a:ext cx="4377412" cy="43016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100" dirty="0"/>
              <a:t>            2019</a:t>
            </a:r>
          </a:p>
          <a:p>
            <a:pPr algn="ctr"/>
            <a:r>
              <a:rPr lang="es-AR" sz="2200" dirty="0"/>
              <a:t>HABILITADO</a:t>
            </a:r>
          </a:p>
        </p:txBody>
      </p:sp>
      <p:grpSp>
        <p:nvGrpSpPr>
          <p:cNvPr id="15" name="8 Grupo">
            <a:extLst>
              <a:ext uri="{FF2B5EF4-FFF2-40B4-BE49-F238E27FC236}">
                <a16:creationId xmlns:a16="http://schemas.microsoft.com/office/drawing/2014/main" xmlns="" id="{76E4FC3C-F565-422A-8F20-DCBF265744B7}"/>
              </a:ext>
            </a:extLst>
          </p:cNvPr>
          <p:cNvGrpSpPr/>
          <p:nvPr/>
        </p:nvGrpSpPr>
        <p:grpSpPr>
          <a:xfrm>
            <a:off x="4265434" y="1410608"/>
            <a:ext cx="975242" cy="1092250"/>
            <a:chOff x="-15792" y="2984080"/>
            <a:chExt cx="1299405" cy="1242484"/>
          </a:xfrm>
        </p:grpSpPr>
        <p:sp>
          <p:nvSpPr>
            <p:cNvPr id="16" name="9 Disco magnético">
              <a:extLst>
                <a:ext uri="{FF2B5EF4-FFF2-40B4-BE49-F238E27FC236}">
                  <a16:creationId xmlns:a16="http://schemas.microsoft.com/office/drawing/2014/main" xmlns="" id="{79C3884C-983C-464C-857A-D89071D58F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37" y="3690625"/>
              <a:ext cx="1169320" cy="535939"/>
            </a:xfrm>
            <a:prstGeom prst="flowChartMagneticDisk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pic>
          <p:nvPicPr>
            <p:cNvPr id="17" name="10 Imagen">
              <a:extLst>
                <a:ext uri="{FF2B5EF4-FFF2-40B4-BE49-F238E27FC236}">
                  <a16:creationId xmlns:a16="http://schemas.microsoft.com/office/drawing/2014/main" xmlns="" id="{4B1D917C-972A-40BC-9C3F-10B611DC0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792" y="2984080"/>
              <a:ext cx="1299405" cy="982937"/>
            </a:xfrm>
            <a:prstGeom prst="rect">
              <a:avLst/>
            </a:prstGeom>
          </p:spPr>
        </p:pic>
      </p:grpSp>
      <p:sp>
        <p:nvSpPr>
          <p:cNvPr id="18" name="11 Rectángulo">
            <a:extLst>
              <a:ext uri="{FF2B5EF4-FFF2-40B4-BE49-F238E27FC236}">
                <a16:creationId xmlns:a16="http://schemas.microsoft.com/office/drawing/2014/main" xmlns="" id="{B6D05AC6-D5B9-4C96-8250-D2DE4CB0486C}"/>
              </a:ext>
            </a:extLst>
          </p:cNvPr>
          <p:cNvSpPr/>
          <p:nvPr/>
        </p:nvSpPr>
        <p:spPr>
          <a:xfrm>
            <a:off x="4468715" y="2171578"/>
            <a:ext cx="867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S.A.F.</a:t>
            </a:r>
            <a:endParaRPr lang="es-AR" dirty="0"/>
          </a:p>
        </p:txBody>
      </p:sp>
      <p:grpSp>
        <p:nvGrpSpPr>
          <p:cNvPr id="19" name="12 Grupo">
            <a:extLst>
              <a:ext uri="{FF2B5EF4-FFF2-40B4-BE49-F238E27FC236}">
                <a16:creationId xmlns:a16="http://schemas.microsoft.com/office/drawing/2014/main" xmlns="" id="{19C172FB-2209-4163-A82E-6F88223DCFF0}"/>
              </a:ext>
            </a:extLst>
          </p:cNvPr>
          <p:cNvGrpSpPr/>
          <p:nvPr/>
        </p:nvGrpSpPr>
        <p:grpSpPr>
          <a:xfrm>
            <a:off x="421688" y="1205146"/>
            <a:ext cx="2051961" cy="2063328"/>
            <a:chOff x="3342040" y="1999640"/>
            <a:chExt cx="2052228" cy="2063328"/>
          </a:xfrm>
        </p:grpSpPr>
        <p:grpSp>
          <p:nvGrpSpPr>
            <p:cNvPr id="20" name="13 Grupo">
              <a:extLst>
                <a:ext uri="{FF2B5EF4-FFF2-40B4-BE49-F238E27FC236}">
                  <a16:creationId xmlns:a16="http://schemas.microsoft.com/office/drawing/2014/main" xmlns="" id="{2E852329-D9BC-460E-BD23-30526C4B88EA}"/>
                </a:ext>
              </a:extLst>
            </p:cNvPr>
            <p:cNvGrpSpPr/>
            <p:nvPr/>
          </p:nvGrpSpPr>
          <p:grpSpPr>
            <a:xfrm>
              <a:off x="3342040" y="1999640"/>
              <a:ext cx="2052228" cy="2063328"/>
              <a:chOff x="2256800" y="2805832"/>
              <a:chExt cx="2052228" cy="2063328"/>
            </a:xfrm>
          </p:grpSpPr>
          <p:grpSp>
            <p:nvGrpSpPr>
              <p:cNvPr id="24" name="15 Grupo">
                <a:extLst>
                  <a:ext uri="{FF2B5EF4-FFF2-40B4-BE49-F238E27FC236}">
                    <a16:creationId xmlns:a16="http://schemas.microsoft.com/office/drawing/2014/main" xmlns="" id="{A661D0DD-0A72-4E1E-9D45-74B01CF6CB90}"/>
                  </a:ext>
                </a:extLst>
              </p:cNvPr>
              <p:cNvGrpSpPr/>
              <p:nvPr/>
            </p:nvGrpSpPr>
            <p:grpSpPr>
              <a:xfrm>
                <a:off x="2540414" y="2805832"/>
                <a:ext cx="1485000" cy="2063328"/>
                <a:chOff x="3419872" y="2132856"/>
                <a:chExt cx="1980000" cy="2751104"/>
              </a:xfrm>
            </p:grpSpPr>
            <p:sp>
              <p:nvSpPr>
                <p:cNvPr id="26" name="17 Disco magnético">
                  <a:extLst>
                    <a:ext uri="{FF2B5EF4-FFF2-40B4-BE49-F238E27FC236}">
                      <a16:creationId xmlns:a16="http://schemas.microsoft.com/office/drawing/2014/main" xmlns="" id="{D872C5B2-C711-4255-B931-570C9B52BF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19872" y="3976460"/>
                  <a:ext cx="1980000" cy="907500"/>
                </a:xfrm>
                <a:prstGeom prst="flowChartMagneticDisk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sp>
              <p:nvSpPr>
                <p:cNvPr id="27" name="18 Disco magnético">
                  <a:extLst>
                    <a:ext uri="{FF2B5EF4-FFF2-40B4-BE49-F238E27FC236}">
                      <a16:creationId xmlns:a16="http://schemas.microsoft.com/office/drawing/2014/main" xmlns="" id="{19036376-2FCB-47E4-BCDD-E8D27C76DBA6}"/>
                    </a:ext>
                  </a:extLst>
                </p:cNvPr>
                <p:cNvSpPr/>
                <p:nvPr/>
              </p:nvSpPr>
              <p:spPr>
                <a:xfrm>
                  <a:off x="3563888" y="3429000"/>
                  <a:ext cx="1728192" cy="792088"/>
                </a:xfrm>
                <a:prstGeom prst="flowChartMagneticDisk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sp>
              <p:nvSpPr>
                <p:cNvPr id="28" name="19 Disco magnético">
                  <a:extLst>
                    <a:ext uri="{FF2B5EF4-FFF2-40B4-BE49-F238E27FC236}">
                      <a16:creationId xmlns:a16="http://schemas.microsoft.com/office/drawing/2014/main" xmlns="" id="{0515EA24-3D13-4DFB-8E39-426562E08C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5570" y="2900461"/>
                  <a:ext cx="1624502" cy="744563"/>
                </a:xfrm>
                <a:prstGeom prst="flowChartMagneticDisk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sp>
              <p:nvSpPr>
                <p:cNvPr id="29" name="20 Disco magnético">
                  <a:extLst>
                    <a:ext uri="{FF2B5EF4-FFF2-40B4-BE49-F238E27FC236}">
                      <a16:creationId xmlns:a16="http://schemas.microsoft.com/office/drawing/2014/main" xmlns="" id="{D7560243-F46F-4CD5-B23E-3915514F45A5}"/>
                    </a:ext>
                  </a:extLst>
                </p:cNvPr>
                <p:cNvSpPr/>
                <p:nvPr/>
              </p:nvSpPr>
              <p:spPr>
                <a:xfrm>
                  <a:off x="3563888" y="2780928"/>
                  <a:ext cx="1728192" cy="792088"/>
                </a:xfrm>
                <a:prstGeom prst="flowChartMagneticDisk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sp>
              <p:nvSpPr>
                <p:cNvPr id="30" name="21 Disco magnético">
                  <a:extLst>
                    <a:ext uri="{FF2B5EF4-FFF2-40B4-BE49-F238E27FC236}">
                      <a16:creationId xmlns:a16="http://schemas.microsoft.com/office/drawing/2014/main" xmlns="" id="{EEFF911E-61EA-4731-A519-68FB54BDDE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5570" y="2252389"/>
                  <a:ext cx="1624502" cy="744563"/>
                </a:xfrm>
                <a:prstGeom prst="flowChartMagneticDisk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sp>
              <p:nvSpPr>
                <p:cNvPr id="31" name="22 Disco magnético">
                  <a:extLst>
                    <a:ext uri="{FF2B5EF4-FFF2-40B4-BE49-F238E27FC236}">
                      <a16:creationId xmlns:a16="http://schemas.microsoft.com/office/drawing/2014/main" xmlns="" id="{AFE0675F-F58D-4C08-83E7-E9297420817B}"/>
                    </a:ext>
                  </a:extLst>
                </p:cNvPr>
                <p:cNvSpPr/>
                <p:nvPr/>
              </p:nvSpPr>
              <p:spPr>
                <a:xfrm>
                  <a:off x="3563888" y="2132856"/>
                  <a:ext cx="1728192" cy="792088"/>
                </a:xfrm>
                <a:prstGeom prst="flowChartMagneticDisk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</p:grpSp>
          <p:sp>
            <p:nvSpPr>
              <p:cNvPr id="25" name="16 CuadroTexto">
                <a:extLst>
                  <a:ext uri="{FF2B5EF4-FFF2-40B4-BE49-F238E27FC236}">
                    <a16:creationId xmlns:a16="http://schemas.microsoft.com/office/drawing/2014/main" xmlns="" id="{FA8EB0B8-B374-4C49-8EF4-3DB8C705D0C4}"/>
                  </a:ext>
                </a:extLst>
              </p:cNvPr>
              <p:cNvSpPr txBox="1"/>
              <p:nvPr/>
            </p:nvSpPr>
            <p:spPr>
              <a:xfrm>
                <a:off x="2256800" y="4385105"/>
                <a:ext cx="205222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5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SIENA</a:t>
                </a:r>
                <a:endParaRPr lang="es-AR" sz="25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" name="14 Rectángulo">
              <a:extLst>
                <a:ext uri="{FF2B5EF4-FFF2-40B4-BE49-F238E27FC236}">
                  <a16:creationId xmlns:a16="http://schemas.microsoft.com/office/drawing/2014/main" xmlns="" id="{0C1E3FF3-2106-4822-A0CC-76948731491D}"/>
                </a:ext>
              </a:extLst>
            </p:cNvPr>
            <p:cNvSpPr/>
            <p:nvPr/>
          </p:nvSpPr>
          <p:spPr>
            <a:xfrm>
              <a:off x="3563529" y="2439692"/>
              <a:ext cx="155081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MÓDULO</a:t>
              </a:r>
            </a:p>
            <a:p>
              <a:pPr algn="ctr"/>
              <a:r>
                <a: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REGISTRO</a:t>
              </a:r>
            </a:p>
            <a:p>
              <a:pPr algn="ctr"/>
              <a:r>
                <a: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CONTABLE</a:t>
              </a:r>
              <a:endParaRPr lang="es-A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2" name="23 Flecha izquierda y derecha">
            <a:extLst>
              <a:ext uri="{FF2B5EF4-FFF2-40B4-BE49-F238E27FC236}">
                <a16:creationId xmlns:a16="http://schemas.microsoft.com/office/drawing/2014/main" xmlns="" id="{DE455342-2EE3-49E7-B0CB-B34C402D984C}"/>
              </a:ext>
            </a:extLst>
          </p:cNvPr>
          <p:cNvSpPr/>
          <p:nvPr/>
        </p:nvSpPr>
        <p:spPr>
          <a:xfrm>
            <a:off x="2172749" y="1458356"/>
            <a:ext cx="2136924" cy="1010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500" dirty="0"/>
              <a:t>actualizaciones</a:t>
            </a:r>
          </a:p>
        </p:txBody>
      </p:sp>
      <p:sp>
        <p:nvSpPr>
          <p:cNvPr id="33" name="24 Flecha abajo">
            <a:extLst>
              <a:ext uri="{FF2B5EF4-FFF2-40B4-BE49-F238E27FC236}">
                <a16:creationId xmlns:a16="http://schemas.microsoft.com/office/drawing/2014/main" xmlns="" id="{AD48AE35-5D47-447B-9C44-82B3A18FE49F}"/>
              </a:ext>
            </a:extLst>
          </p:cNvPr>
          <p:cNvSpPr/>
          <p:nvPr/>
        </p:nvSpPr>
        <p:spPr>
          <a:xfrm>
            <a:off x="4239799" y="2587849"/>
            <a:ext cx="450181" cy="555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4" name="25 CuadroTexto">
            <a:extLst>
              <a:ext uri="{FF2B5EF4-FFF2-40B4-BE49-F238E27FC236}">
                <a16:creationId xmlns:a16="http://schemas.microsoft.com/office/drawing/2014/main" xmlns="" id="{8B7555A9-3882-4F24-BB18-B5F771B0F322}"/>
              </a:ext>
            </a:extLst>
          </p:cNvPr>
          <p:cNvSpPr txBox="1"/>
          <p:nvPr/>
        </p:nvSpPr>
        <p:spPr>
          <a:xfrm>
            <a:off x="8453587" y="4875316"/>
            <a:ext cx="1893049" cy="276999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Registros contables</a:t>
            </a:r>
          </a:p>
        </p:txBody>
      </p:sp>
      <p:sp>
        <p:nvSpPr>
          <p:cNvPr id="35" name="26 CuadroTexto">
            <a:extLst>
              <a:ext uri="{FF2B5EF4-FFF2-40B4-BE49-F238E27FC236}">
                <a16:creationId xmlns:a16="http://schemas.microsoft.com/office/drawing/2014/main" xmlns="" id="{E347C458-930C-4CEA-B3FC-E2C68A57C0F3}"/>
              </a:ext>
            </a:extLst>
          </p:cNvPr>
          <p:cNvSpPr txBox="1"/>
          <p:nvPr/>
        </p:nvSpPr>
        <p:spPr>
          <a:xfrm>
            <a:off x="8416670" y="5620164"/>
            <a:ext cx="1909125" cy="1015663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Cuenta de Inversión </a:t>
            </a:r>
            <a:r>
              <a:rPr lang="es-A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</a:t>
            </a:r>
            <a:endParaRPr lang="es-A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27 CuadroTexto">
            <a:extLst>
              <a:ext uri="{FF2B5EF4-FFF2-40B4-BE49-F238E27FC236}">
                <a16:creationId xmlns:a16="http://schemas.microsoft.com/office/drawing/2014/main" xmlns="" id="{F5D775C9-06A9-4909-AE00-81748B6FBB10}"/>
              </a:ext>
            </a:extLst>
          </p:cNvPr>
          <p:cNvSpPr txBox="1"/>
          <p:nvPr/>
        </p:nvSpPr>
        <p:spPr>
          <a:xfrm>
            <a:off x="7733505" y="3769877"/>
            <a:ext cx="1291339" cy="553998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C.G.N. </a:t>
            </a:r>
          </a:p>
          <a:p>
            <a:pPr algn="ctr"/>
            <a:r>
              <a:rPr lang="es-E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ANALIZA</a:t>
            </a:r>
          </a:p>
        </p:txBody>
      </p:sp>
      <p:sp>
        <p:nvSpPr>
          <p:cNvPr id="37" name="28 Flecha abajo">
            <a:extLst>
              <a:ext uri="{FF2B5EF4-FFF2-40B4-BE49-F238E27FC236}">
                <a16:creationId xmlns:a16="http://schemas.microsoft.com/office/drawing/2014/main" xmlns="" id="{86DBDC64-E411-4DE3-8B96-7B8533014FE0}"/>
              </a:ext>
            </a:extLst>
          </p:cNvPr>
          <p:cNvSpPr/>
          <p:nvPr/>
        </p:nvSpPr>
        <p:spPr>
          <a:xfrm>
            <a:off x="9317682" y="4510335"/>
            <a:ext cx="431986" cy="353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8" name="29 Flecha abajo">
            <a:extLst>
              <a:ext uri="{FF2B5EF4-FFF2-40B4-BE49-F238E27FC236}">
                <a16:creationId xmlns:a16="http://schemas.microsoft.com/office/drawing/2014/main" xmlns="" id="{2B76B9DC-2F91-4E2D-BCF5-DD788D812E46}"/>
              </a:ext>
            </a:extLst>
          </p:cNvPr>
          <p:cNvSpPr/>
          <p:nvPr/>
        </p:nvSpPr>
        <p:spPr>
          <a:xfrm>
            <a:off x="9317682" y="5244352"/>
            <a:ext cx="431986" cy="353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39" name="30 Imagen">
            <a:extLst>
              <a:ext uri="{FF2B5EF4-FFF2-40B4-BE49-F238E27FC236}">
                <a16:creationId xmlns:a16="http://schemas.microsoft.com/office/drawing/2014/main" xmlns="" id="{5496C8B4-2100-4437-97FC-F46D24D7C58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 t="54310" r="46354" b="-2991"/>
          <a:stretch/>
        </p:blipFill>
        <p:spPr>
          <a:xfrm>
            <a:off x="1833655" y="3517325"/>
            <a:ext cx="1151789" cy="121198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29A3B1F5-4145-44CB-94FE-EA14B0BCCA68}"/>
              </a:ext>
            </a:extLst>
          </p:cNvPr>
          <p:cNvGrpSpPr/>
          <p:nvPr/>
        </p:nvGrpSpPr>
        <p:grpSpPr>
          <a:xfrm>
            <a:off x="8957643" y="3022946"/>
            <a:ext cx="1251547" cy="1570902"/>
            <a:chOff x="8957643" y="3022946"/>
            <a:chExt cx="1251547" cy="1570902"/>
          </a:xfrm>
        </p:grpSpPr>
        <p:sp>
          <p:nvSpPr>
            <p:cNvPr id="12" name="4 Rectángulo redondeado">
              <a:extLst>
                <a:ext uri="{FF2B5EF4-FFF2-40B4-BE49-F238E27FC236}">
                  <a16:creationId xmlns:a16="http://schemas.microsoft.com/office/drawing/2014/main" xmlns="" id="{A19FBAE6-84D6-46D9-B4CC-C7696CC906D2}"/>
                </a:ext>
              </a:extLst>
            </p:cNvPr>
            <p:cNvSpPr/>
            <p:nvPr/>
          </p:nvSpPr>
          <p:spPr>
            <a:xfrm>
              <a:off x="8957643" y="3022946"/>
              <a:ext cx="1251547" cy="1570902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s-AR" dirty="0">
                  <a:solidFill>
                    <a:schemeClr val="accent3">
                      <a:lumMod val="50000"/>
                    </a:schemeClr>
                  </a:solidFill>
                </a:rPr>
                <a:t>VISTO</a:t>
              </a:r>
            </a:p>
          </p:txBody>
        </p:sp>
        <p:pic>
          <p:nvPicPr>
            <p:cNvPr id="40" name="31 Imagen">
              <a:extLst>
                <a:ext uri="{FF2B5EF4-FFF2-40B4-BE49-F238E27FC236}">
                  <a16:creationId xmlns:a16="http://schemas.microsoft.com/office/drawing/2014/main" xmlns="" id="{A88FA32D-7336-4041-A173-59DDF9881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8" t="54310" r="73281" b="-2991"/>
            <a:stretch/>
          </p:blipFill>
          <p:spPr>
            <a:xfrm>
              <a:off x="9062054" y="3451383"/>
              <a:ext cx="1069016" cy="1140122"/>
            </a:xfrm>
            <a:prstGeom prst="rect">
              <a:avLst/>
            </a:prstGeom>
          </p:spPr>
        </p:pic>
      </p:grpSp>
      <p:sp>
        <p:nvSpPr>
          <p:cNvPr id="41" name="32 Flecha abajo">
            <a:extLst>
              <a:ext uri="{FF2B5EF4-FFF2-40B4-BE49-F238E27FC236}">
                <a16:creationId xmlns:a16="http://schemas.microsoft.com/office/drawing/2014/main" xmlns="" id="{DA70C37C-670A-4CF3-A46E-27E4B93E3715}"/>
              </a:ext>
            </a:extLst>
          </p:cNvPr>
          <p:cNvSpPr/>
          <p:nvPr/>
        </p:nvSpPr>
        <p:spPr>
          <a:xfrm rot="5400000" flipH="1">
            <a:off x="3130013" y="3689954"/>
            <a:ext cx="450240" cy="555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2" name="33 Flecha doblada">
            <a:extLst>
              <a:ext uri="{FF2B5EF4-FFF2-40B4-BE49-F238E27FC236}">
                <a16:creationId xmlns:a16="http://schemas.microsoft.com/office/drawing/2014/main" xmlns="" id="{79973B29-A105-49EF-B45B-D5A308659550}"/>
              </a:ext>
            </a:extLst>
          </p:cNvPr>
          <p:cNvSpPr/>
          <p:nvPr/>
        </p:nvSpPr>
        <p:spPr>
          <a:xfrm rot="16200000">
            <a:off x="937350" y="3545857"/>
            <a:ext cx="938868" cy="7598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BB24438-261E-4E79-AEC8-24017712F14E}"/>
              </a:ext>
            </a:extLst>
          </p:cNvPr>
          <p:cNvGrpSpPr/>
          <p:nvPr/>
        </p:nvGrpSpPr>
        <p:grpSpPr>
          <a:xfrm>
            <a:off x="3400740" y="4548316"/>
            <a:ext cx="5232867" cy="1443545"/>
            <a:chOff x="3400740" y="4548316"/>
            <a:chExt cx="5232867" cy="1443545"/>
          </a:xfrm>
        </p:grpSpPr>
        <p:sp>
          <p:nvSpPr>
            <p:cNvPr id="43" name="34 CuadroTexto">
              <a:extLst>
                <a:ext uri="{FF2B5EF4-FFF2-40B4-BE49-F238E27FC236}">
                  <a16:creationId xmlns:a16="http://schemas.microsoft.com/office/drawing/2014/main" xmlns="" id="{09F10D5C-0DB3-443F-B01F-F6388E749A99}"/>
                </a:ext>
              </a:extLst>
            </p:cNvPr>
            <p:cNvSpPr txBox="1"/>
            <p:nvPr/>
          </p:nvSpPr>
          <p:spPr>
            <a:xfrm>
              <a:off x="4997202" y="5420456"/>
              <a:ext cx="26378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VISTO-OBSERVADO</a:t>
              </a:r>
            </a:p>
          </p:txBody>
        </p:sp>
        <p:sp>
          <p:nvSpPr>
            <p:cNvPr id="44" name="35 Flecha curvada hacia arriba">
              <a:extLst>
                <a:ext uri="{FF2B5EF4-FFF2-40B4-BE49-F238E27FC236}">
                  <a16:creationId xmlns:a16="http://schemas.microsoft.com/office/drawing/2014/main" xmlns="" id="{8B572DB4-7F3D-40A2-9E62-42A2434446EE}"/>
                </a:ext>
              </a:extLst>
            </p:cNvPr>
            <p:cNvSpPr/>
            <p:nvPr/>
          </p:nvSpPr>
          <p:spPr>
            <a:xfrm flipH="1">
              <a:off x="3400740" y="4548316"/>
              <a:ext cx="5232867" cy="1443545"/>
            </a:xfrm>
            <a:prstGeom prst="curvedUpArrow">
              <a:avLst>
                <a:gd name="adj1" fmla="val 37856"/>
                <a:gd name="adj2" fmla="val 50000"/>
                <a:gd name="adj3" fmla="val 25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36 Grupo">
            <a:extLst>
              <a:ext uri="{FF2B5EF4-FFF2-40B4-BE49-F238E27FC236}">
                <a16:creationId xmlns:a16="http://schemas.microsoft.com/office/drawing/2014/main" xmlns="" id="{9B20855F-B787-49D5-9AD1-9E657E1610FC}"/>
              </a:ext>
            </a:extLst>
          </p:cNvPr>
          <p:cNvGrpSpPr/>
          <p:nvPr/>
        </p:nvGrpSpPr>
        <p:grpSpPr>
          <a:xfrm>
            <a:off x="3595744" y="3097769"/>
            <a:ext cx="1391536" cy="1583544"/>
            <a:chOff x="3202821" y="3097769"/>
            <a:chExt cx="1391717" cy="1583544"/>
          </a:xfrm>
        </p:grpSpPr>
        <p:pic>
          <p:nvPicPr>
            <p:cNvPr id="46" name="37 Imagen">
              <a:extLst>
                <a:ext uri="{FF2B5EF4-FFF2-40B4-BE49-F238E27FC236}">
                  <a16:creationId xmlns:a16="http://schemas.microsoft.com/office/drawing/2014/main" xmlns="" id="{C55CE298-DB2C-4191-8D3D-2A09B45C3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7" t="4479" r="4144" b="10039"/>
            <a:stretch/>
          </p:blipFill>
          <p:spPr>
            <a:xfrm>
              <a:off x="3339722" y="3508274"/>
              <a:ext cx="1125598" cy="1173039"/>
            </a:xfrm>
            <a:prstGeom prst="rect">
              <a:avLst/>
            </a:prstGeom>
          </p:spPr>
        </p:pic>
        <p:sp>
          <p:nvSpPr>
            <p:cNvPr id="47" name="38 Rectángulo">
              <a:extLst>
                <a:ext uri="{FF2B5EF4-FFF2-40B4-BE49-F238E27FC236}">
                  <a16:creationId xmlns:a16="http://schemas.microsoft.com/office/drawing/2014/main" xmlns="" id="{E915959C-390A-4D27-AB66-782C6C175838}"/>
                </a:ext>
              </a:extLst>
            </p:cNvPr>
            <p:cNvSpPr/>
            <p:nvPr/>
          </p:nvSpPr>
          <p:spPr>
            <a:xfrm>
              <a:off x="3202821" y="3097769"/>
              <a:ext cx="13917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s-ES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Cuadro 4,4</a:t>
              </a:r>
              <a:endParaRPr lang="es-AR" sz="1600" dirty="0"/>
            </a:p>
          </p:txBody>
        </p:sp>
      </p:grpSp>
      <p:sp>
        <p:nvSpPr>
          <p:cNvPr id="48" name="39 Flecha derecha">
            <a:extLst>
              <a:ext uri="{FF2B5EF4-FFF2-40B4-BE49-F238E27FC236}">
                <a16:creationId xmlns:a16="http://schemas.microsoft.com/office/drawing/2014/main" xmlns="" id="{CECEE71F-7CE2-40DE-9126-EDD32CDBA87D}"/>
              </a:ext>
            </a:extLst>
          </p:cNvPr>
          <p:cNvSpPr/>
          <p:nvPr/>
        </p:nvSpPr>
        <p:spPr>
          <a:xfrm>
            <a:off x="6005314" y="3356993"/>
            <a:ext cx="1872208" cy="1521801"/>
          </a:xfrm>
          <a:prstGeom prst="rightArrow">
            <a:avLst>
              <a:gd name="adj1" fmla="val 50000"/>
              <a:gd name="adj2" fmla="val 33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>
                <a:solidFill>
                  <a:schemeClr val="bg1"/>
                </a:solidFill>
              </a:rPr>
              <a:t>sin GDE- PDF </a:t>
            </a:r>
            <a:r>
              <a:rPr lang="es-AR" sz="1200" dirty="0" smtClean="0">
                <a:solidFill>
                  <a:schemeClr val="bg1"/>
                </a:solidFill>
              </a:rPr>
              <a:t>Expediente </a:t>
            </a:r>
            <a:r>
              <a:rPr lang="es-AR" sz="1200" dirty="0">
                <a:solidFill>
                  <a:schemeClr val="bg1"/>
                </a:solidFill>
              </a:rPr>
              <a:t>de </a:t>
            </a:r>
            <a:r>
              <a:rPr lang="es-AR" sz="1200" dirty="0"/>
              <a:t>Cierre </a:t>
            </a:r>
            <a:r>
              <a:rPr lang="es-AR" sz="1200" dirty="0" smtClean="0"/>
              <a:t>por TAD</a:t>
            </a:r>
            <a:endParaRPr lang="es-AR" sz="1200" dirty="0"/>
          </a:p>
        </p:txBody>
      </p:sp>
      <p:sp>
        <p:nvSpPr>
          <p:cNvPr id="49" name="41 Flecha abajo">
            <a:extLst>
              <a:ext uri="{FF2B5EF4-FFF2-40B4-BE49-F238E27FC236}">
                <a16:creationId xmlns:a16="http://schemas.microsoft.com/office/drawing/2014/main" xmlns="" id="{3FE369DA-6816-4BB2-B715-5F317C5E6DB7}"/>
              </a:ext>
            </a:extLst>
          </p:cNvPr>
          <p:cNvSpPr/>
          <p:nvPr/>
        </p:nvSpPr>
        <p:spPr>
          <a:xfrm rot="16200000" flipH="1">
            <a:off x="4816850" y="3755793"/>
            <a:ext cx="450240" cy="397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0" name="42 Rectángulo">
            <a:extLst>
              <a:ext uri="{FF2B5EF4-FFF2-40B4-BE49-F238E27FC236}">
                <a16:creationId xmlns:a16="http://schemas.microsoft.com/office/drawing/2014/main" xmlns="" id="{BAF9D986-2B07-4E2F-95BA-E1213FAF24B9}"/>
              </a:ext>
            </a:extLst>
          </p:cNvPr>
          <p:cNvSpPr/>
          <p:nvPr/>
        </p:nvSpPr>
        <p:spPr>
          <a:xfrm>
            <a:off x="4843264" y="4293096"/>
            <a:ext cx="1126410" cy="3556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500" dirty="0"/>
              <a:t>CERRADO</a:t>
            </a:r>
          </a:p>
        </p:txBody>
      </p:sp>
      <p:sp>
        <p:nvSpPr>
          <p:cNvPr id="51" name="43 Flecha izquierda y derecha">
            <a:extLst>
              <a:ext uri="{FF2B5EF4-FFF2-40B4-BE49-F238E27FC236}">
                <a16:creationId xmlns:a16="http://schemas.microsoft.com/office/drawing/2014/main" xmlns="" id="{ED53A034-E8E7-46C8-8835-2F0BBE1AEB41}"/>
              </a:ext>
            </a:extLst>
          </p:cNvPr>
          <p:cNvSpPr/>
          <p:nvPr/>
        </p:nvSpPr>
        <p:spPr>
          <a:xfrm>
            <a:off x="2325149" y="1691781"/>
            <a:ext cx="2136924" cy="1010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800" dirty="0"/>
              <a:t>correcciones</a:t>
            </a:r>
          </a:p>
        </p:txBody>
      </p:sp>
      <p:grpSp>
        <p:nvGrpSpPr>
          <p:cNvPr id="52" name="44 Grupo">
            <a:extLst>
              <a:ext uri="{FF2B5EF4-FFF2-40B4-BE49-F238E27FC236}">
                <a16:creationId xmlns:a16="http://schemas.microsoft.com/office/drawing/2014/main" xmlns="" id="{AE00685F-3569-4C92-8882-3A8524C8DC03}"/>
              </a:ext>
            </a:extLst>
          </p:cNvPr>
          <p:cNvGrpSpPr/>
          <p:nvPr/>
        </p:nvGrpSpPr>
        <p:grpSpPr>
          <a:xfrm>
            <a:off x="3583124" y="3104964"/>
            <a:ext cx="1391536" cy="1583544"/>
            <a:chOff x="3202821" y="3097769"/>
            <a:chExt cx="1391717" cy="1583544"/>
          </a:xfrm>
        </p:grpSpPr>
        <p:pic>
          <p:nvPicPr>
            <p:cNvPr id="53" name="45 Imagen">
              <a:extLst>
                <a:ext uri="{FF2B5EF4-FFF2-40B4-BE49-F238E27FC236}">
                  <a16:creationId xmlns:a16="http://schemas.microsoft.com/office/drawing/2014/main" xmlns="" id="{227E86C4-2907-49ED-8167-4C0653AED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7" t="4479" r="4144" b="10039"/>
            <a:stretch/>
          </p:blipFill>
          <p:spPr>
            <a:xfrm>
              <a:off x="3339722" y="3508274"/>
              <a:ext cx="1125598" cy="1173039"/>
            </a:xfrm>
            <a:prstGeom prst="rect">
              <a:avLst/>
            </a:prstGeom>
          </p:spPr>
        </p:pic>
        <p:sp>
          <p:nvSpPr>
            <p:cNvPr id="54" name="46 Rectángulo">
              <a:extLst>
                <a:ext uri="{FF2B5EF4-FFF2-40B4-BE49-F238E27FC236}">
                  <a16:creationId xmlns:a16="http://schemas.microsoft.com/office/drawing/2014/main" xmlns="" id="{1A3920E7-F25B-43C9-B428-33FA093A542C}"/>
                </a:ext>
              </a:extLst>
            </p:cNvPr>
            <p:cNvSpPr/>
            <p:nvPr/>
          </p:nvSpPr>
          <p:spPr>
            <a:xfrm>
              <a:off x="3202821" y="3097769"/>
              <a:ext cx="13917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s-ES" sz="1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Cuadro 4,4</a:t>
              </a:r>
              <a:endParaRPr lang="es-AR" sz="1600" dirty="0"/>
            </a:p>
          </p:txBody>
        </p:sp>
      </p:grpSp>
      <p:sp>
        <p:nvSpPr>
          <p:cNvPr id="55" name="1 Rectángulo">
            <a:extLst>
              <a:ext uri="{FF2B5EF4-FFF2-40B4-BE49-F238E27FC236}">
                <a16:creationId xmlns:a16="http://schemas.microsoft.com/office/drawing/2014/main" xmlns="" id="{B2C3BB6B-7315-4943-8D90-9520530A215B}"/>
              </a:ext>
            </a:extLst>
          </p:cNvPr>
          <p:cNvSpPr/>
          <p:nvPr/>
        </p:nvSpPr>
        <p:spPr>
          <a:xfrm>
            <a:off x="7492908" y="1294796"/>
            <a:ext cx="228139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ES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Circuito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3270951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14513" y="1168294"/>
            <a:ext cx="10858500" cy="54492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 dirty="0">
              <a:latin typeface="Arial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-1" y="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pic>
        <p:nvPicPr>
          <p:cNvPr id="5125" name="Imagen 1" descr="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70600"/>
            <a:ext cx="1087301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gn ch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89" y="147359"/>
            <a:ext cx="8747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Rectángulo">
            <a:extLst>
              <a:ext uri="{FF2B5EF4-FFF2-40B4-BE49-F238E27FC236}">
                <a16:creationId xmlns:a16="http://schemas.microsoft.com/office/drawing/2014/main" xmlns="" id="{1C79A634-6B04-48C5-8B90-01F1B1D2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5240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23" name="1 Rectángulo">
            <a:extLst>
              <a:ext uri="{FF2B5EF4-FFF2-40B4-BE49-F238E27FC236}">
                <a16:creationId xmlns:a16="http://schemas.microsoft.com/office/drawing/2014/main" xmlns="" id="{55A825DC-99EE-4160-A5D1-732E494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47359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3" name="2 Rectángulo"/>
          <p:cNvSpPr/>
          <p:nvPr/>
        </p:nvSpPr>
        <p:spPr bwMode="auto">
          <a:xfrm>
            <a:off x="3269674" y="0"/>
            <a:ext cx="6622472" cy="1327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JORNADAS DE CIERRE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2021</a:t>
            </a:r>
            <a:endParaRPr kumimoji="0" lang="es-AR" sz="2400" b="1" i="0" u="none" strike="noStrike" cap="none" normalizeH="0" baseline="0" dirty="0">
              <a:ln>
                <a:noFill/>
              </a:ln>
              <a:solidFill>
                <a:srgbClr val="104699"/>
              </a:solidFill>
              <a:effectLst/>
              <a:latin typeface="Arial" pitchFamily="34" charset="0"/>
            </a:endParaRPr>
          </a:p>
          <a:p>
            <a:pPr algn="ctr"/>
            <a:r>
              <a:rPr lang="es-AR" b="1" dirty="0">
                <a:solidFill>
                  <a:srgbClr val="104699"/>
                </a:solidFill>
                <a:latin typeface="Arial" pitchFamily="34" charset="0"/>
              </a:rPr>
              <a:t>ADMINISTRACIÓN CENTRAL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7" y="196063"/>
            <a:ext cx="2772000" cy="1071340"/>
          </a:xfrm>
          <a:prstGeom prst="rect">
            <a:avLst/>
          </a:prstGeom>
        </p:spPr>
      </p:pic>
      <p:sp>
        <p:nvSpPr>
          <p:cNvPr id="10" name="3 Rectángulo">
            <a:extLst>
              <a:ext uri="{FF2B5EF4-FFF2-40B4-BE49-F238E27FC236}">
                <a16:creationId xmlns:a16="http://schemas.microsoft.com/office/drawing/2014/main" xmlns="" id="{1C13DFEF-4132-4AE8-BEAD-D02E5ABD672B}"/>
              </a:ext>
            </a:extLst>
          </p:cNvPr>
          <p:cNvSpPr/>
          <p:nvPr/>
        </p:nvSpPr>
        <p:spPr>
          <a:xfrm>
            <a:off x="532706" y="1140861"/>
            <a:ext cx="1440160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ES" sz="1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 con GDE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AF06EAB6-E8D7-48A8-BB26-9E36E9EDE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" b="4314"/>
          <a:stretch/>
        </p:blipFill>
        <p:spPr bwMode="auto">
          <a:xfrm>
            <a:off x="2044875" y="1140861"/>
            <a:ext cx="8280920" cy="44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50C3C43D-D5C5-4B78-A9BA-6DA8ACE4D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12965" r="43855" b="58492"/>
          <a:stretch/>
        </p:blipFill>
        <p:spPr bwMode="auto">
          <a:xfrm>
            <a:off x="1972866" y="1375493"/>
            <a:ext cx="8203644" cy="2388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6 Grupo">
            <a:extLst>
              <a:ext uri="{FF2B5EF4-FFF2-40B4-BE49-F238E27FC236}">
                <a16:creationId xmlns:a16="http://schemas.microsoft.com/office/drawing/2014/main" xmlns="" id="{DD772C1D-E3C1-48E5-B6B9-1031F44198D5}"/>
              </a:ext>
            </a:extLst>
          </p:cNvPr>
          <p:cNvGrpSpPr/>
          <p:nvPr/>
        </p:nvGrpSpPr>
        <p:grpSpPr>
          <a:xfrm>
            <a:off x="501198" y="1989213"/>
            <a:ext cx="1759701" cy="1384995"/>
            <a:chOff x="735105" y="2550095"/>
            <a:chExt cx="1759701" cy="1384995"/>
          </a:xfrm>
        </p:grpSpPr>
        <p:sp>
          <p:nvSpPr>
            <p:cNvPr id="15" name="7 Flecha derecha">
              <a:extLst>
                <a:ext uri="{FF2B5EF4-FFF2-40B4-BE49-F238E27FC236}">
                  <a16:creationId xmlns:a16="http://schemas.microsoft.com/office/drawing/2014/main" xmlns="" id="{23B5AD9B-3348-4CB3-B4AE-9CDA5654795B}"/>
                </a:ext>
              </a:extLst>
            </p:cNvPr>
            <p:cNvSpPr/>
            <p:nvPr/>
          </p:nvSpPr>
          <p:spPr>
            <a:xfrm>
              <a:off x="2350790" y="2708920"/>
              <a:ext cx="144016" cy="14401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8 Rectángulo">
              <a:extLst>
                <a:ext uri="{FF2B5EF4-FFF2-40B4-BE49-F238E27FC236}">
                  <a16:creationId xmlns:a16="http://schemas.microsoft.com/office/drawing/2014/main" xmlns="" id="{83C69A29-749A-4A10-BCAA-1CE7EE81753D}"/>
                </a:ext>
              </a:extLst>
            </p:cNvPr>
            <p:cNvSpPr/>
            <p:nvPr/>
          </p:nvSpPr>
          <p:spPr>
            <a:xfrm>
              <a:off x="735105" y="2550095"/>
              <a:ext cx="1516663" cy="13849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dirty="0" err="1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iFGRA</a:t>
              </a:r>
              <a:r>
                <a:rPr lang="es-ES" sz="1200" b="1" dirty="0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 </a:t>
              </a:r>
              <a:r>
                <a:rPr lang="es-ES" sz="1200" b="1" dirty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bajado </a:t>
              </a:r>
            </a:p>
            <a:p>
              <a:pPr algn="ctr"/>
              <a:r>
                <a:rPr lang="es-ES" sz="1200" b="1" dirty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de Módulo Registro Contable de SIENA CON EXCEL EMBEBIDO</a:t>
              </a:r>
            </a:p>
          </p:txBody>
        </p:sp>
      </p:grpSp>
      <p:sp>
        <p:nvSpPr>
          <p:cNvPr id="5" name="4 Llamada rectangular"/>
          <p:cNvSpPr/>
          <p:nvPr/>
        </p:nvSpPr>
        <p:spPr bwMode="auto">
          <a:xfrm>
            <a:off x="5622777" y="3256544"/>
            <a:ext cx="3671948" cy="1133535"/>
          </a:xfrm>
          <a:prstGeom prst="wedge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AR" sz="1100" dirty="0">
                <a:solidFill>
                  <a:schemeClr val="tx1"/>
                </a:solidFill>
              </a:rPr>
              <a:t>I</a:t>
            </a:r>
            <a:r>
              <a:rPr lang="es-AR" sz="1100" dirty="0" smtClean="0">
                <a:solidFill>
                  <a:schemeClr val="tx1"/>
                </a:solidFill>
              </a:rPr>
              <a:t>nformar </a:t>
            </a:r>
            <a:r>
              <a:rPr lang="es-AR" sz="1100" dirty="0">
                <a:solidFill>
                  <a:schemeClr val="tx1"/>
                </a:solidFill>
              </a:rPr>
              <a:t>dicho número de IF por Nota, dando conformidad a los datos contenidos en el mismo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4C15CAAC-C357-4F92-9D09-45BEC44F0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9" b="69281"/>
          <a:stretch/>
        </p:blipFill>
        <p:spPr bwMode="auto">
          <a:xfrm>
            <a:off x="501199" y="3247701"/>
            <a:ext cx="979759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"/>
          <p:cNvSpPr/>
          <p:nvPr/>
        </p:nvSpPr>
        <p:spPr bwMode="auto">
          <a:xfrm>
            <a:off x="8204938" y="2068759"/>
            <a:ext cx="1687207" cy="633047"/>
          </a:xfrm>
          <a:prstGeom prst="wedge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93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14513" y="1168294"/>
            <a:ext cx="10858500" cy="54492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 dirty="0">
              <a:latin typeface="Arial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-1" y="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pic>
        <p:nvPicPr>
          <p:cNvPr id="5125" name="Imagen 1" descr="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70600"/>
            <a:ext cx="1087301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gn ch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89" y="147359"/>
            <a:ext cx="8747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Rectángulo">
            <a:extLst>
              <a:ext uri="{FF2B5EF4-FFF2-40B4-BE49-F238E27FC236}">
                <a16:creationId xmlns:a16="http://schemas.microsoft.com/office/drawing/2014/main" xmlns="" id="{1C79A634-6B04-48C5-8B90-01F1B1D2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5240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23" name="1 Rectángulo">
            <a:extLst>
              <a:ext uri="{FF2B5EF4-FFF2-40B4-BE49-F238E27FC236}">
                <a16:creationId xmlns:a16="http://schemas.microsoft.com/office/drawing/2014/main" xmlns="" id="{55A825DC-99EE-4160-A5D1-732E494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47359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3" name="2 Rectángulo"/>
          <p:cNvSpPr/>
          <p:nvPr/>
        </p:nvSpPr>
        <p:spPr bwMode="auto">
          <a:xfrm>
            <a:off x="3269674" y="0"/>
            <a:ext cx="6622472" cy="1327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JORNADAS DE CIERRE 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2021</a:t>
            </a:r>
            <a:endParaRPr kumimoji="0" lang="es-AR" sz="2400" b="1" i="0" u="none" strike="noStrike" cap="none" normalizeH="0" baseline="0" dirty="0">
              <a:ln>
                <a:noFill/>
              </a:ln>
              <a:solidFill>
                <a:srgbClr val="104699"/>
              </a:solidFill>
              <a:effectLst/>
              <a:latin typeface="Arial" pitchFamily="34" charset="0"/>
            </a:endParaRPr>
          </a:p>
          <a:p>
            <a:pPr algn="ctr"/>
            <a:r>
              <a:rPr lang="es-AR" b="1" dirty="0">
                <a:solidFill>
                  <a:srgbClr val="104699"/>
                </a:solidFill>
                <a:latin typeface="Arial" pitchFamily="34" charset="0"/>
              </a:rPr>
              <a:t>ADMINISTRACIÓN CENTRAL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7" y="196063"/>
            <a:ext cx="2772000" cy="1071340"/>
          </a:xfrm>
          <a:prstGeom prst="rect">
            <a:avLst/>
          </a:prstGeom>
        </p:spPr>
      </p:pic>
      <p:sp>
        <p:nvSpPr>
          <p:cNvPr id="13" name="1 Rectángulo">
            <a:extLst>
              <a:ext uri="{FF2B5EF4-FFF2-40B4-BE49-F238E27FC236}">
                <a16:creationId xmlns:a16="http://schemas.microsoft.com/office/drawing/2014/main" xmlns="" id="{1ECA2574-94D4-448C-81F0-519C972190E0}"/>
              </a:ext>
            </a:extLst>
          </p:cNvPr>
          <p:cNvSpPr/>
          <p:nvPr/>
        </p:nvSpPr>
        <p:spPr>
          <a:xfrm>
            <a:off x="532706" y="1124745"/>
            <a:ext cx="1331198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ES" sz="1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 sin GDE</a:t>
            </a:r>
            <a:endParaRPr lang="es-AR" sz="1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B45CD004-119B-499A-A6CC-2FB107EDD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0" b="26667"/>
          <a:stretch/>
        </p:blipFill>
        <p:spPr bwMode="auto">
          <a:xfrm>
            <a:off x="1934626" y="1124745"/>
            <a:ext cx="8280014" cy="411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E1347732-D282-4B2A-AE00-8515909DB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0" r="72684" b="36072"/>
          <a:stretch/>
        </p:blipFill>
        <p:spPr bwMode="auto">
          <a:xfrm>
            <a:off x="1900858" y="2745940"/>
            <a:ext cx="8313782" cy="2701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9 Grupo">
            <a:extLst>
              <a:ext uri="{FF2B5EF4-FFF2-40B4-BE49-F238E27FC236}">
                <a16:creationId xmlns:a16="http://schemas.microsoft.com/office/drawing/2014/main" xmlns="" id="{526D63F2-A54F-4584-BC19-E66630395526}"/>
              </a:ext>
            </a:extLst>
          </p:cNvPr>
          <p:cNvGrpSpPr/>
          <p:nvPr/>
        </p:nvGrpSpPr>
        <p:grpSpPr>
          <a:xfrm>
            <a:off x="820738" y="2420890"/>
            <a:ext cx="1800201" cy="1200329"/>
            <a:chOff x="1448087" y="1662894"/>
            <a:chExt cx="2547438" cy="673371"/>
          </a:xfrm>
        </p:grpSpPr>
        <p:sp>
          <p:nvSpPr>
            <p:cNvPr id="18" name="10 Flecha derecha">
              <a:extLst>
                <a:ext uri="{FF2B5EF4-FFF2-40B4-BE49-F238E27FC236}">
                  <a16:creationId xmlns:a16="http://schemas.microsoft.com/office/drawing/2014/main" xmlns="" id="{1524F76A-DFF7-45AE-A50B-B448D09D134B}"/>
                </a:ext>
              </a:extLst>
            </p:cNvPr>
            <p:cNvSpPr/>
            <p:nvPr/>
          </p:nvSpPr>
          <p:spPr>
            <a:xfrm>
              <a:off x="3851509" y="1881251"/>
              <a:ext cx="144016" cy="14401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11 Rectángulo">
              <a:extLst>
                <a:ext uri="{FF2B5EF4-FFF2-40B4-BE49-F238E27FC236}">
                  <a16:creationId xmlns:a16="http://schemas.microsoft.com/office/drawing/2014/main" xmlns="" id="{DD899387-AEE0-47FA-BD8E-9C590AAD2632}"/>
                </a:ext>
              </a:extLst>
            </p:cNvPr>
            <p:cNvSpPr/>
            <p:nvPr/>
          </p:nvSpPr>
          <p:spPr>
            <a:xfrm>
              <a:off x="1448087" y="1662894"/>
              <a:ext cx="2232248" cy="6733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dirty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PDF generado de Módulo Registro Contable de SIENA CON CUADRO.</a:t>
              </a:r>
            </a:p>
          </p:txBody>
        </p:sp>
      </p:grp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3754DFB8-5638-4B28-AEAB-982E7C665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 b="6721"/>
          <a:stretch/>
        </p:blipFill>
        <p:spPr bwMode="auto">
          <a:xfrm>
            <a:off x="1140409" y="3429000"/>
            <a:ext cx="9093882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79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14513" y="1168294"/>
            <a:ext cx="10858500" cy="54492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 dirty="0">
              <a:latin typeface="Arial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-1" y="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pic>
        <p:nvPicPr>
          <p:cNvPr id="5125" name="Imagen 1" descr="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70600"/>
            <a:ext cx="1087301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gn ch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89" y="147359"/>
            <a:ext cx="8747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Rectángulo">
            <a:extLst>
              <a:ext uri="{FF2B5EF4-FFF2-40B4-BE49-F238E27FC236}">
                <a16:creationId xmlns:a16="http://schemas.microsoft.com/office/drawing/2014/main" xmlns="" id="{1C79A634-6B04-48C5-8B90-01F1B1D2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5240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23" name="1 Rectángulo">
            <a:extLst>
              <a:ext uri="{FF2B5EF4-FFF2-40B4-BE49-F238E27FC236}">
                <a16:creationId xmlns:a16="http://schemas.microsoft.com/office/drawing/2014/main" xmlns="" id="{55A825DC-99EE-4160-A5D1-732E494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47359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3" name="2 Rectángulo"/>
          <p:cNvSpPr/>
          <p:nvPr/>
        </p:nvSpPr>
        <p:spPr bwMode="auto">
          <a:xfrm>
            <a:off x="3269674" y="0"/>
            <a:ext cx="6622472" cy="1327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200" b="1" i="0" u="none" strike="noStrike" cap="none" normalizeH="0" baseline="0" dirty="0" smtClean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JORNADAS DE CIERRE 2021</a:t>
            </a:r>
          </a:p>
          <a:p>
            <a:pPr algn="ctr"/>
            <a:r>
              <a:rPr lang="es-AR" sz="2800" b="1" dirty="0" smtClean="0">
                <a:solidFill>
                  <a:srgbClr val="104699"/>
                </a:solidFill>
                <a:latin typeface="Arial" pitchFamily="34" charset="0"/>
              </a:rPr>
              <a:t>ADMINISTRACIÓN </a:t>
            </a:r>
            <a:r>
              <a:rPr lang="es-AR" sz="2800" b="1" dirty="0">
                <a:solidFill>
                  <a:srgbClr val="104699"/>
                </a:solidFill>
                <a:latin typeface="Arial" pitchFamily="34" charset="0"/>
              </a:rPr>
              <a:t>CENTRAL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7" y="196063"/>
            <a:ext cx="2772000" cy="1071340"/>
          </a:xfrm>
          <a:prstGeom prst="rect">
            <a:avLst/>
          </a:prstGeom>
        </p:spPr>
      </p:pic>
      <p:sp>
        <p:nvSpPr>
          <p:cNvPr id="11" name="2 Marcador de pie de página"/>
          <p:cNvSpPr txBox="1">
            <a:spLocks/>
          </p:cNvSpPr>
          <p:nvPr/>
        </p:nvSpPr>
        <p:spPr>
          <a:xfrm>
            <a:off x="540157" y="1905843"/>
            <a:ext cx="9415958" cy="9988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A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kern="10" cap="all" dirty="0" smtClean="0">
                <a:ln w="0">
                  <a:solidFill>
                    <a:srgbClr val="104699"/>
                  </a:solidFill>
                </a:ln>
                <a:solidFill>
                  <a:srgbClr val="104699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/>
              </a:rPr>
              <a:t>BIENESCGN@MECON.GOV.AR</a:t>
            </a:r>
            <a:endParaRPr lang="en-US" sz="4000" b="1" kern="10" cap="all" dirty="0">
              <a:ln w="0">
                <a:solidFill>
                  <a:srgbClr val="104699"/>
                </a:solidFill>
              </a:ln>
              <a:solidFill>
                <a:srgbClr val="104699"/>
              </a:solidFill>
              <a:effectLst>
                <a:reflection blurRad="12700" stA="50000" endPos="50000" dist="5000" dir="5400000" sy="-100000" rotWithShape="0"/>
              </a:effectLst>
              <a:latin typeface="Bookman Old Style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697032" y="3645024"/>
            <a:ext cx="662473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SzPct val="85000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_tradnl" altLang="es-AR" sz="2500" b="1" u="none" dirty="0" smtClean="0">
                <a:solidFill>
                  <a:srgbClr val="2C7BBB"/>
                </a:solidFill>
                <a:latin typeface="Monotype Corsiva" pitchFamily="66" charset="0"/>
              </a:rPr>
              <a:t>Lic. Natalia Castelli                  </a:t>
            </a:r>
            <a:r>
              <a:rPr lang="es-ES_tradnl" altLang="es-AR" sz="2500" b="1" u="none" dirty="0" smtClean="0">
                <a:solidFill>
                  <a:srgbClr val="2C7BBB"/>
                </a:solidFill>
                <a:latin typeface="Monotype Corsiva" pitchFamily="66" charset="0"/>
                <a:hlinkClick r:id="rId6"/>
              </a:rPr>
              <a:t>ncastel@mecon.gov.ar</a:t>
            </a:r>
            <a:endParaRPr lang="es-ES_tradnl" altLang="es-AR" sz="2500" b="1" u="none" dirty="0" smtClean="0">
              <a:solidFill>
                <a:srgbClr val="2C7BBB"/>
              </a:solidFill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_tradnl" altLang="es-AR" sz="2500" b="1" u="none" dirty="0" smtClean="0">
                <a:solidFill>
                  <a:srgbClr val="2C7BBB"/>
                </a:solidFill>
                <a:latin typeface="Monotype Corsiva" pitchFamily="66" charset="0"/>
              </a:rPr>
              <a:t>Arq. Gisela López                      </a:t>
            </a:r>
            <a:r>
              <a:rPr lang="es-ES_tradnl" altLang="es-AR" sz="2500" b="1" u="none" dirty="0" smtClean="0">
                <a:solidFill>
                  <a:srgbClr val="2C7BBB"/>
                </a:solidFill>
                <a:latin typeface="Monotype Corsiva" pitchFamily="66" charset="0"/>
                <a:hlinkClick r:id="rId7"/>
              </a:rPr>
              <a:t>gilope@mecon.gov.ar</a:t>
            </a:r>
            <a:endParaRPr lang="es-ES_tradnl" altLang="es-AR" sz="2500" b="1" u="none" dirty="0" smtClean="0">
              <a:solidFill>
                <a:srgbClr val="2C7BBB"/>
              </a:solidFill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_tradnl" altLang="es-AR" sz="2500" b="1" u="none" dirty="0" err="1" smtClean="0">
                <a:solidFill>
                  <a:srgbClr val="2C7BBB"/>
                </a:solidFill>
                <a:latin typeface="Monotype Corsiva" pitchFamily="66" charset="0"/>
              </a:rPr>
              <a:t>Cdor</a:t>
            </a:r>
            <a:r>
              <a:rPr lang="es-ES_tradnl" altLang="es-AR" sz="2500" b="1" u="none" dirty="0" smtClean="0">
                <a:solidFill>
                  <a:srgbClr val="2C7BBB"/>
                </a:solidFill>
                <a:latin typeface="Monotype Corsiva" pitchFamily="66" charset="0"/>
              </a:rPr>
              <a:t>. Andrés Mariñas                </a:t>
            </a:r>
            <a:r>
              <a:rPr lang="es-ES_tradnl" altLang="es-AR" sz="2500" b="1" u="none" dirty="0" smtClean="0">
                <a:solidFill>
                  <a:srgbClr val="2C7BBB"/>
                </a:solidFill>
                <a:latin typeface="Monotype Corsiva" pitchFamily="66" charset="0"/>
                <a:hlinkClick r:id="rId8"/>
              </a:rPr>
              <a:t>anmari@mecon.gov.ar</a:t>
            </a:r>
            <a:endParaRPr lang="es-ES_tradnl" altLang="es-AR" sz="2500" b="1" u="none" dirty="0" smtClean="0">
              <a:solidFill>
                <a:srgbClr val="2C7BBB"/>
              </a:solidFill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s-AR" sz="2500" b="1" u="none" dirty="0" smtClean="0">
                <a:solidFill>
                  <a:srgbClr val="2C7BBB"/>
                </a:solidFill>
                <a:latin typeface="Monotype Corsiva" pitchFamily="66" charset="0"/>
              </a:rPr>
              <a:t>Lic. Raquel  </a:t>
            </a:r>
            <a:r>
              <a:rPr lang="es-ES" altLang="es-AR" sz="2500" b="1" u="none" dirty="0" err="1" smtClean="0">
                <a:solidFill>
                  <a:srgbClr val="2C7BBB"/>
                </a:solidFill>
                <a:latin typeface="Monotype Corsiva" pitchFamily="66" charset="0"/>
              </a:rPr>
              <a:t>Serralta</a:t>
            </a:r>
            <a:r>
              <a:rPr lang="es-ES" altLang="es-AR" sz="2500" b="1" u="none" dirty="0" smtClean="0">
                <a:solidFill>
                  <a:srgbClr val="2C7BBB"/>
                </a:solidFill>
                <a:latin typeface="Monotype Corsiva" pitchFamily="66" charset="0"/>
              </a:rPr>
              <a:t>                   </a:t>
            </a:r>
            <a:r>
              <a:rPr lang="es-ES" altLang="es-AR" sz="2500" b="1" u="none" dirty="0" smtClean="0">
                <a:solidFill>
                  <a:srgbClr val="104699"/>
                </a:solidFill>
                <a:latin typeface="Monotype Corsiva" pitchFamily="66" charset="0"/>
                <a:hlinkClick r:id="rId9"/>
              </a:rPr>
              <a:t>raserr@mecon.gov.ar</a:t>
            </a:r>
            <a:endParaRPr lang="es-ES" altLang="es-AR" sz="2500" b="1" u="none" dirty="0">
              <a:solidFill>
                <a:srgbClr val="1046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21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14513" y="1168294"/>
            <a:ext cx="10858500" cy="54492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 dirty="0">
              <a:latin typeface="Arial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-1" y="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pic>
        <p:nvPicPr>
          <p:cNvPr id="5125" name="Imagen 1" descr="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70600"/>
            <a:ext cx="1087301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gn ch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89" y="147359"/>
            <a:ext cx="8747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Rectángulo">
            <a:extLst>
              <a:ext uri="{FF2B5EF4-FFF2-40B4-BE49-F238E27FC236}">
                <a16:creationId xmlns:a16="http://schemas.microsoft.com/office/drawing/2014/main" xmlns="" id="{1C79A634-6B04-48C5-8B90-01F1B1D2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5240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23" name="1 Rectángulo">
            <a:extLst>
              <a:ext uri="{FF2B5EF4-FFF2-40B4-BE49-F238E27FC236}">
                <a16:creationId xmlns:a16="http://schemas.microsoft.com/office/drawing/2014/main" xmlns="" id="{55A825DC-99EE-4160-A5D1-732E494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47359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3" name="2 Rectángulo"/>
          <p:cNvSpPr/>
          <p:nvPr/>
        </p:nvSpPr>
        <p:spPr bwMode="auto">
          <a:xfrm>
            <a:off x="3269674" y="0"/>
            <a:ext cx="6622472" cy="977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800" b="1" i="0" u="none" strike="noStrike" cap="none" normalizeH="0" baseline="0" dirty="0" smtClean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JORNADAS DE CIERRE 2021</a:t>
            </a:r>
          </a:p>
          <a:p>
            <a:pPr algn="ctr"/>
            <a:r>
              <a:rPr lang="es-AR" sz="2400" b="1" dirty="0">
                <a:solidFill>
                  <a:srgbClr val="104699"/>
                </a:solidFill>
                <a:latin typeface="Arial" pitchFamily="34" charset="0"/>
              </a:rPr>
              <a:t>ADMINSITRACIÓN CENTRAL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7" y="70803"/>
            <a:ext cx="2772000" cy="107134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9" b="5909"/>
          <a:stretch/>
        </p:blipFill>
        <p:spPr bwMode="auto">
          <a:xfrm>
            <a:off x="755212" y="1074322"/>
            <a:ext cx="9377101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12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14513" y="1168294"/>
            <a:ext cx="10858500" cy="54492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 dirty="0">
              <a:latin typeface="Arial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-1" y="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pic>
        <p:nvPicPr>
          <p:cNvPr id="5125" name="Imagen 1" descr="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70600"/>
            <a:ext cx="1087301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gn ch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89" y="147359"/>
            <a:ext cx="8747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Rectángulo">
            <a:extLst>
              <a:ext uri="{FF2B5EF4-FFF2-40B4-BE49-F238E27FC236}">
                <a16:creationId xmlns:a16="http://schemas.microsoft.com/office/drawing/2014/main" xmlns="" id="{1C79A634-6B04-48C5-8B90-01F1B1D2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5240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23" name="1 Rectángulo">
            <a:extLst>
              <a:ext uri="{FF2B5EF4-FFF2-40B4-BE49-F238E27FC236}">
                <a16:creationId xmlns:a16="http://schemas.microsoft.com/office/drawing/2014/main" xmlns="" id="{55A825DC-99EE-4160-A5D1-732E494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47359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3" name="2 Rectángulo"/>
          <p:cNvSpPr/>
          <p:nvPr/>
        </p:nvSpPr>
        <p:spPr bwMode="auto">
          <a:xfrm>
            <a:off x="3269674" y="0"/>
            <a:ext cx="6622472" cy="1327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JORNADAS DE CIERRE 2021</a:t>
            </a:r>
          </a:p>
          <a:p>
            <a:pPr algn="ctr"/>
            <a:r>
              <a:rPr lang="es-AR" b="1" dirty="0" smtClean="0">
                <a:solidFill>
                  <a:srgbClr val="104699"/>
                </a:solidFill>
                <a:latin typeface="Arial" pitchFamily="34" charset="0"/>
              </a:rPr>
              <a:t>ADMINISTRACIÓN </a:t>
            </a:r>
            <a:r>
              <a:rPr lang="es-AR" b="1" dirty="0">
                <a:solidFill>
                  <a:srgbClr val="104699"/>
                </a:solidFill>
                <a:latin typeface="Arial" pitchFamily="34" charset="0"/>
              </a:rPr>
              <a:t>CENTRAL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7" y="196063"/>
            <a:ext cx="2772000" cy="1071340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369647" y="1257813"/>
            <a:ext cx="10114637" cy="1831271"/>
          </a:xfrm>
          <a:prstGeom prst="rect">
            <a:avLst/>
          </a:prstGeom>
          <a:ln>
            <a:solidFill>
              <a:srgbClr val="104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ES"/>
            </a:defPPr>
            <a:lvl1pPr algn="just">
              <a:defRPr sz="1700" b="0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defRPr>
            </a:lvl1pPr>
          </a:lstStyle>
          <a:p>
            <a:r>
              <a:rPr lang="es-AR" b="1" dirty="0">
                <a:solidFill>
                  <a:srgbClr val="104699"/>
                </a:solidFill>
                <a:effectLst/>
              </a:rPr>
              <a:t>Cuenta de Correo Bienes: Disposición CGN N°66/2007:</a:t>
            </a:r>
          </a:p>
          <a:p>
            <a:endParaRPr lang="es-AR" sz="1600" dirty="0"/>
          </a:p>
          <a:p>
            <a:r>
              <a:rPr lang="es-AR" sz="1600" u="none" cap="none" dirty="0">
                <a:ln>
                  <a:noFill/>
                </a:ln>
                <a:solidFill>
                  <a:schemeClr val="tx1"/>
                </a:solidFill>
                <a:effectLst/>
              </a:rPr>
              <a:t># Deberá contener la palabra “bienes” seguida del código del servicio administrativo financiero antes del signo @.</a:t>
            </a:r>
          </a:p>
          <a:p>
            <a:r>
              <a:rPr lang="es-AR" sz="1600" u="none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s-AR" sz="1600" u="none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s-AR" sz="1600" u="none" cap="none" dirty="0">
                <a:ln>
                  <a:noFill/>
                </a:ln>
                <a:solidFill>
                  <a:schemeClr val="tx1"/>
                </a:solidFill>
                <a:effectLst/>
              </a:rPr>
              <a:t># Los usuarios son designados por el organismo.</a:t>
            </a:r>
          </a:p>
          <a:p>
            <a:r>
              <a:rPr lang="es-AR" sz="1600" u="none" cap="none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es-AR" sz="1600" u="none" cap="none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s-AR" sz="1600" u="none" cap="none" dirty="0">
                <a:ln>
                  <a:noFill/>
                </a:ln>
                <a:solidFill>
                  <a:schemeClr val="tx1"/>
                </a:solidFill>
                <a:effectLst/>
              </a:rPr>
              <a:t># El SAF es responsable del correcto funcionamiento de la cuenta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69647" y="3150563"/>
            <a:ext cx="10094348" cy="1400383"/>
          </a:xfrm>
          <a:prstGeom prst="rect">
            <a:avLst/>
          </a:prstGeom>
          <a:ln>
            <a:solidFill>
              <a:srgbClr val="104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AR" sz="1700" b="1" cap="all" dirty="0">
                <a:ln w="0"/>
                <a:solidFill>
                  <a:srgbClr val="104699"/>
                </a:solidFill>
                <a:effectLst/>
                <a:latin typeface="+mj-lt"/>
              </a:rPr>
              <a:t>Instructivos cuadros 4.1, 4.2 y 4.3:</a:t>
            </a:r>
          </a:p>
          <a:p>
            <a:pPr algn="just"/>
            <a:endParaRPr lang="es-AR" sz="1700" b="1" cap="all" dirty="0">
              <a:ln w="0"/>
              <a:solidFill>
                <a:srgbClr val="104699"/>
              </a:solidFill>
              <a:effectLst/>
              <a:latin typeface="+mj-lt"/>
            </a:endParaRPr>
          </a:p>
          <a:p>
            <a:pPr algn="just"/>
            <a:r>
              <a:rPr lang="es-AR" sz="1600" b="0" u="none" dirty="0">
                <a:latin typeface="+mj-lt"/>
              </a:rPr>
              <a:t>#Previo a la carga de los cuadros se recomienda la lectura de los instructivos.</a:t>
            </a:r>
          </a:p>
          <a:p>
            <a:pPr algn="just"/>
            <a:endParaRPr lang="es-AR" sz="1600" b="0" u="none" dirty="0">
              <a:latin typeface="+mj-lt"/>
            </a:endParaRPr>
          </a:p>
          <a:p>
            <a:pPr algn="just"/>
            <a:r>
              <a:rPr lang="es-AR" sz="1600" b="0" u="none" dirty="0">
                <a:latin typeface="+mj-lt"/>
              </a:rPr>
              <a:t>#Los mismos se encuentran publicados en el Manual de Cierre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69647" y="4638627"/>
            <a:ext cx="10114637" cy="1400383"/>
          </a:xfrm>
          <a:prstGeom prst="rect">
            <a:avLst/>
          </a:prstGeom>
          <a:ln>
            <a:solidFill>
              <a:srgbClr val="1046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AR" sz="1700" b="1" cap="all" dirty="0">
                <a:ln w="0"/>
                <a:solidFill>
                  <a:srgbClr val="104699"/>
                </a:solidFill>
                <a:effectLst/>
                <a:latin typeface="+mj-lt"/>
              </a:rPr>
              <a:t>Excel cuadros 4.1, 4.2 y 4.3:</a:t>
            </a:r>
          </a:p>
          <a:p>
            <a:pPr algn="just"/>
            <a:endParaRPr lang="es-AR" sz="1700" b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just"/>
            <a:r>
              <a:rPr lang="es-AR" sz="1600" b="0" u="none" dirty="0">
                <a:latin typeface="+mj-lt"/>
              </a:rPr>
              <a:t>#Solamente serán aceptados aquellos cuadros que se correspondan con los enviados por la CGN.</a:t>
            </a:r>
          </a:p>
          <a:p>
            <a:pPr algn="just"/>
            <a:endParaRPr lang="es-AR" sz="1600" b="0" u="none" dirty="0">
              <a:latin typeface="+mj-lt"/>
            </a:endParaRPr>
          </a:p>
          <a:p>
            <a:pPr algn="just"/>
            <a:r>
              <a:rPr lang="es-AR" sz="1600" b="0" u="none" dirty="0">
                <a:latin typeface="+mj-lt"/>
              </a:rPr>
              <a:t>#Dado sus controles, protección y Saldos Iniciales informados</a:t>
            </a:r>
          </a:p>
        </p:txBody>
      </p:sp>
    </p:spTree>
    <p:extLst>
      <p:ext uri="{BB962C8B-B14F-4D97-AF65-F5344CB8AC3E}">
        <p14:creationId xmlns:p14="http://schemas.microsoft.com/office/powerpoint/2010/main" val="4087521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14513" y="1168294"/>
            <a:ext cx="10858500" cy="54492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 dirty="0">
              <a:latin typeface="Arial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-1" y="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pic>
        <p:nvPicPr>
          <p:cNvPr id="5125" name="Imagen 1" descr="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70600"/>
            <a:ext cx="1087301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gn ch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89" y="147359"/>
            <a:ext cx="8747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Rectángulo">
            <a:extLst>
              <a:ext uri="{FF2B5EF4-FFF2-40B4-BE49-F238E27FC236}">
                <a16:creationId xmlns:a16="http://schemas.microsoft.com/office/drawing/2014/main" xmlns="" id="{1C79A634-6B04-48C5-8B90-01F1B1D2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5240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23" name="1 Rectángulo">
            <a:extLst>
              <a:ext uri="{FF2B5EF4-FFF2-40B4-BE49-F238E27FC236}">
                <a16:creationId xmlns:a16="http://schemas.microsoft.com/office/drawing/2014/main" xmlns="" id="{55A825DC-99EE-4160-A5D1-732E494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47359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3" name="2 Rectángulo"/>
          <p:cNvSpPr/>
          <p:nvPr/>
        </p:nvSpPr>
        <p:spPr bwMode="auto">
          <a:xfrm>
            <a:off x="3269674" y="0"/>
            <a:ext cx="6622472" cy="1327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JORNADAS DE CIERRE 2021</a:t>
            </a:r>
          </a:p>
          <a:p>
            <a:pPr algn="ctr"/>
            <a:r>
              <a:rPr lang="es-AR" b="1" dirty="0" smtClean="0">
                <a:solidFill>
                  <a:srgbClr val="104699"/>
                </a:solidFill>
                <a:latin typeface="Arial" pitchFamily="34" charset="0"/>
              </a:rPr>
              <a:t>ADMINISTRACIÓN </a:t>
            </a:r>
            <a:r>
              <a:rPr lang="es-AR" b="1" dirty="0">
                <a:solidFill>
                  <a:srgbClr val="104699"/>
                </a:solidFill>
                <a:latin typeface="Arial" pitchFamily="34" charset="0"/>
              </a:rPr>
              <a:t>CENTRAL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7" y="196063"/>
            <a:ext cx="2772000" cy="107134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369647" y="1350672"/>
            <a:ext cx="10127164" cy="2277547"/>
          </a:xfrm>
          <a:prstGeom prst="rect">
            <a:avLst/>
          </a:prstGeom>
          <a:ln>
            <a:solidFill>
              <a:srgbClr val="104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1700" b="1" cap="all" dirty="0" smtClean="0">
                <a:ln w="0"/>
                <a:solidFill>
                  <a:srgbClr val="104699"/>
                </a:solidFill>
                <a:effectLst/>
                <a:latin typeface="+mj-lt"/>
              </a:rPr>
              <a:t>PRESENTACIÓN</a:t>
            </a:r>
            <a:endParaRPr lang="es-AR" sz="1700" b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algn="just" fontAlgn="t"/>
            <a:r>
              <a:rPr lang="es-AR" sz="1400" b="1" dirty="0" smtClean="0">
                <a:solidFill>
                  <a:srgbClr val="104699"/>
                </a:solidFill>
              </a:rPr>
              <a:t>SAF CON GDE </a:t>
            </a:r>
            <a:endParaRPr lang="es-AR" sz="1400" b="1" dirty="0">
              <a:solidFill>
                <a:srgbClr val="104699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tx1"/>
                </a:solidFill>
                <a:latin typeface="+mj-lt"/>
              </a:rPr>
              <a:t>Sólo  debe contener 1 Informe Cierre de Cuenta Bienes (con capacidad 100MB) IFCAB. Solamente tienen validez los archivos EMBEBIDOS</a:t>
            </a:r>
          </a:p>
          <a:p>
            <a:pPr algn="just" fontAlgn="t"/>
            <a:endParaRPr lang="es-AR" sz="1500" b="0" u="none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AR" sz="1400" b="1" dirty="0">
                <a:solidFill>
                  <a:srgbClr val="104699"/>
                </a:solidFill>
              </a:rPr>
              <a:t>SAF SIN GDE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1600" b="0" u="none" dirty="0">
                <a:solidFill>
                  <a:schemeClr val="tx1"/>
                </a:solidFill>
                <a:latin typeface="+mj-lt"/>
              </a:rPr>
              <a:t>Cuadros 4.1: Excel y PDF de ambas solapas.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1600" b="0" u="none" dirty="0">
                <a:solidFill>
                  <a:schemeClr val="tx1"/>
                </a:solidFill>
                <a:latin typeface="+mj-lt"/>
              </a:rPr>
              <a:t>Cuadros 4.2: Excel y PDF de solapa de “Responsables del Información” y “4.2”. El código verificador debe coincidir.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1600" b="0" u="none" dirty="0">
                <a:solidFill>
                  <a:schemeClr val="tx1"/>
                </a:solidFill>
                <a:latin typeface="+mj-lt"/>
              </a:rPr>
              <a:t>Cuadros 4.3 :Excel y PDF</a:t>
            </a:r>
            <a:r>
              <a:rPr lang="es-AR" sz="1600" b="0" u="none" dirty="0" smtClean="0">
                <a:solidFill>
                  <a:schemeClr val="tx1"/>
                </a:solidFill>
                <a:latin typeface="+mj-lt"/>
              </a:rPr>
              <a:t>.</a:t>
            </a:r>
            <a:endParaRPr lang="es-AR" sz="1500" b="0" u="none" dirty="0">
              <a:solidFill>
                <a:schemeClr val="tx1"/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69647" y="3694996"/>
            <a:ext cx="10127164" cy="2348978"/>
          </a:xfrm>
          <a:prstGeom prst="rect">
            <a:avLst/>
          </a:prstGeom>
          <a:ln>
            <a:solidFill>
              <a:srgbClr val="1046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AR" sz="1700" b="1" cap="all" dirty="0">
                <a:ln w="0"/>
                <a:solidFill>
                  <a:srgbClr val="104699"/>
                </a:solidFill>
                <a:effectLst/>
                <a:latin typeface="+mj-lt"/>
              </a:rPr>
              <a:t>OBSERVACIONES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AR" sz="1400" b="1" dirty="0" smtClean="0">
                <a:solidFill>
                  <a:srgbClr val="104699"/>
                </a:solidFill>
              </a:rPr>
              <a:t>SAF </a:t>
            </a:r>
            <a:r>
              <a:rPr lang="es-AR" sz="1400" b="1" dirty="0">
                <a:solidFill>
                  <a:srgbClr val="104699"/>
                </a:solidFill>
              </a:rPr>
              <a:t>CON </a:t>
            </a:r>
            <a:r>
              <a:rPr lang="es-AR" sz="1400" b="1" dirty="0" smtClean="0">
                <a:solidFill>
                  <a:srgbClr val="104699"/>
                </a:solidFill>
              </a:rPr>
              <a:t>GDE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es-AR" sz="1600" b="0" u="none" dirty="0">
                <a:latin typeface="+mj-lt"/>
              </a:rPr>
              <a:t>Se enviará documento en GDE al SAF que será vinculado al EE, dirigido a los responsables de información registrados en el cuadro 4,2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es-AR" sz="1600" b="0" u="none" dirty="0">
                <a:latin typeface="+mj-lt"/>
              </a:rPr>
              <a:t>Las respuestas se deberán ser dirigidas a los Referentes del Sector Bienes.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AR" sz="1400" b="1" dirty="0">
                <a:solidFill>
                  <a:srgbClr val="104699"/>
                </a:solidFill>
              </a:rPr>
              <a:t>SAF SIN GDE</a:t>
            </a:r>
          </a:p>
          <a:p>
            <a:pPr marL="285750" lvl="1" indent="-285750" algn="just">
              <a:lnSpc>
                <a:spcPct val="100000"/>
              </a:lnSpc>
              <a:spcBef>
                <a:spcPct val="0"/>
              </a:spcBef>
            </a:pPr>
            <a:r>
              <a:rPr lang="es-AR" sz="1600" b="0" u="none" dirty="0">
                <a:latin typeface="+mj-lt"/>
              </a:rPr>
              <a:t>Se hará Nota Externa en GDE, se enviará PDF de la NOTA al mail de BIENES del SAF. </a:t>
            </a:r>
          </a:p>
          <a:p>
            <a:pPr marL="285750" lvl="1" indent="-285750" algn="just">
              <a:lnSpc>
                <a:spcPct val="100000"/>
              </a:lnSpc>
              <a:spcBef>
                <a:spcPct val="0"/>
              </a:spcBef>
            </a:pPr>
            <a:r>
              <a:rPr lang="es-AR" sz="1600" b="0" u="none" dirty="0">
                <a:latin typeface="+mj-lt"/>
              </a:rPr>
              <a:t>Las respuestas a las observaciones, deberán ser remitidas mediante TAD. </a:t>
            </a:r>
            <a:endParaRPr lang="es-AR" sz="1500" b="0" u="none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21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14513" y="1168294"/>
            <a:ext cx="10858500" cy="54492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 dirty="0">
              <a:latin typeface="Arial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-1" y="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pic>
        <p:nvPicPr>
          <p:cNvPr id="5125" name="Imagen 1" descr="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70600"/>
            <a:ext cx="1087301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gn ch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89" y="147359"/>
            <a:ext cx="8747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Rectángulo">
            <a:extLst>
              <a:ext uri="{FF2B5EF4-FFF2-40B4-BE49-F238E27FC236}">
                <a16:creationId xmlns:a16="http://schemas.microsoft.com/office/drawing/2014/main" xmlns="" id="{1C79A634-6B04-48C5-8B90-01F1B1D2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5240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23" name="1 Rectángulo">
            <a:extLst>
              <a:ext uri="{FF2B5EF4-FFF2-40B4-BE49-F238E27FC236}">
                <a16:creationId xmlns:a16="http://schemas.microsoft.com/office/drawing/2014/main" xmlns="" id="{55A825DC-99EE-4160-A5D1-732E494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47359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3" name="2 Rectángulo"/>
          <p:cNvSpPr/>
          <p:nvPr/>
        </p:nvSpPr>
        <p:spPr bwMode="auto">
          <a:xfrm>
            <a:off x="3269674" y="0"/>
            <a:ext cx="6622472" cy="1327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800" b="1" i="0" u="none" strike="noStrike" cap="none" normalizeH="0" baseline="0" dirty="0" smtClean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JORNADAS DE CIERRE 2020</a:t>
            </a:r>
          </a:p>
          <a:p>
            <a:pPr algn="ctr"/>
            <a:r>
              <a:rPr lang="es-AR" sz="2400" b="1" dirty="0">
                <a:solidFill>
                  <a:srgbClr val="104699"/>
                </a:solidFill>
                <a:latin typeface="Arial" pitchFamily="34" charset="0"/>
              </a:rPr>
              <a:t>ADMINSITRACIÓN CENTRAL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7" y="196063"/>
            <a:ext cx="2772000" cy="107134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02"/>
            <a:ext cx="10873013" cy="66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16496" y="3730247"/>
            <a:ext cx="2846647" cy="2477601"/>
          </a:xfrm>
          <a:prstGeom prst="rect">
            <a:avLst/>
          </a:prstGeom>
          <a:ln>
            <a:solidFill>
              <a:srgbClr val="104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1700" b="1" cap="all" dirty="0">
                <a:ln w="0"/>
                <a:solidFill>
                  <a:srgbClr val="104699"/>
                </a:solidFill>
                <a:effectLst/>
                <a:latin typeface="+mj-lt"/>
              </a:rPr>
              <a:t>OBSERVACIONES </a:t>
            </a:r>
          </a:p>
          <a:p>
            <a:pPr algn="ctr"/>
            <a:r>
              <a:rPr lang="es-AR" sz="1700" b="1" cap="all" dirty="0">
                <a:ln w="0"/>
                <a:solidFill>
                  <a:srgbClr val="104699"/>
                </a:solidFill>
                <a:effectLst/>
                <a:latin typeface="+mj-lt"/>
              </a:rPr>
              <a:t>CUADROS DE CIERRE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0" u="none" dirty="0">
              <a:latin typeface="+mj-lt"/>
              <a:ea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u="none" dirty="0">
                <a:latin typeface="+mj-lt"/>
                <a:ea typeface="+mn-ea"/>
              </a:rPr>
              <a:t>El plazo de respuesta es </a:t>
            </a:r>
            <a:r>
              <a:rPr lang="es-ES" sz="1500" u="none" dirty="0" smtClean="0">
                <a:latin typeface="+mj-lt"/>
                <a:ea typeface="+mn-ea"/>
              </a:rPr>
              <a:t>7 (siete) </a:t>
            </a:r>
            <a:r>
              <a:rPr lang="es-ES" sz="1500" u="none" dirty="0">
                <a:latin typeface="+mj-lt"/>
                <a:ea typeface="+mn-ea"/>
              </a:rPr>
              <a:t>días hábiles de recibida la Observación.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500" u="none" dirty="0">
              <a:latin typeface="+mj-lt"/>
              <a:ea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u="none" dirty="0">
                <a:latin typeface="+mj-lt"/>
                <a:ea typeface="+mn-ea"/>
              </a:rPr>
              <a:t>Debe respetar las firmas de las Autoridades requeridas por Normativa.</a:t>
            </a:r>
            <a:endParaRPr lang="es-AR" sz="1500" u="none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7521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14513" y="1168294"/>
            <a:ext cx="10858500" cy="54492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s-ES" dirty="0">
              <a:latin typeface="Arial" pitchFamily="34" charset="0"/>
              <a:ea typeface="MS PGothic" charset="0"/>
              <a:cs typeface="MS PGothic" charset="0"/>
            </a:endParaRPr>
          </a:p>
        </p:txBody>
      </p:sp>
      <p:sp>
        <p:nvSpPr>
          <p:cNvPr id="5124" name="1 Rectángulo"/>
          <p:cNvSpPr>
            <a:spLocks noChangeArrowheads="1"/>
          </p:cNvSpPr>
          <p:nvPr/>
        </p:nvSpPr>
        <p:spPr bwMode="auto">
          <a:xfrm>
            <a:off x="-1" y="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pic>
        <p:nvPicPr>
          <p:cNvPr id="5125" name="Imagen 1" descr="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70600"/>
            <a:ext cx="1087301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gn ch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89" y="147359"/>
            <a:ext cx="8747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Rectángulo">
            <a:extLst>
              <a:ext uri="{FF2B5EF4-FFF2-40B4-BE49-F238E27FC236}">
                <a16:creationId xmlns:a16="http://schemas.microsoft.com/office/drawing/2014/main" xmlns="" id="{1C79A634-6B04-48C5-8B90-01F1B1D2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52400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23" name="1 Rectángulo">
            <a:extLst>
              <a:ext uri="{FF2B5EF4-FFF2-40B4-BE49-F238E27FC236}">
                <a16:creationId xmlns:a16="http://schemas.microsoft.com/office/drawing/2014/main" xmlns="" id="{55A825DC-99EE-4160-A5D1-732E494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47359"/>
            <a:ext cx="2415209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AR" altLang="es-AR"/>
          </a:p>
        </p:txBody>
      </p:sp>
      <p:sp>
        <p:nvSpPr>
          <p:cNvPr id="3" name="2 Rectángulo"/>
          <p:cNvSpPr/>
          <p:nvPr/>
        </p:nvSpPr>
        <p:spPr bwMode="auto">
          <a:xfrm>
            <a:off x="3269674" y="0"/>
            <a:ext cx="6622472" cy="1327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200" b="1" i="0" u="none" strike="noStrike" cap="none" normalizeH="0" baseline="0" dirty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JORNADAS DE CIERRE </a:t>
            </a:r>
            <a:r>
              <a:rPr kumimoji="0" lang="es-AR" sz="3200" b="1" i="0" u="none" strike="noStrike" cap="none" normalizeH="0" baseline="0" dirty="0" smtClean="0">
                <a:ln>
                  <a:noFill/>
                </a:ln>
                <a:solidFill>
                  <a:srgbClr val="104699"/>
                </a:solidFill>
                <a:effectLst/>
                <a:latin typeface="Arial" pitchFamily="34" charset="0"/>
              </a:rPr>
              <a:t>2021</a:t>
            </a:r>
            <a:endParaRPr kumimoji="0" lang="es-AR" sz="3200" b="1" i="0" u="none" strike="noStrike" cap="none" normalizeH="0" baseline="0" dirty="0">
              <a:ln>
                <a:noFill/>
              </a:ln>
              <a:solidFill>
                <a:srgbClr val="104699"/>
              </a:solidFill>
              <a:effectLst/>
              <a:latin typeface="Arial" pitchFamily="34" charset="0"/>
            </a:endParaRPr>
          </a:p>
          <a:p>
            <a:pPr algn="ctr"/>
            <a:r>
              <a:rPr lang="es-AR" sz="2800" b="1" dirty="0">
                <a:solidFill>
                  <a:srgbClr val="104699"/>
                </a:solidFill>
                <a:latin typeface="Arial" pitchFamily="34" charset="0"/>
              </a:rPr>
              <a:t>ADMINISTRACIÓN CENTRAL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7" y="196063"/>
            <a:ext cx="2772000" cy="1071340"/>
          </a:xfrm>
          <a:prstGeom prst="rect">
            <a:avLst/>
          </a:prstGeom>
        </p:spPr>
      </p:pic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12295" y="5377606"/>
            <a:ext cx="10826593" cy="35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24" tIns="54512" rIns="109024" bIns="54512">
            <a:spAutoFit/>
          </a:bodyPr>
          <a:lstStyle>
            <a:lvl1pPr eaLnBrk="0" hangingPunct="0"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7777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s-ES" altLang="es-AR" sz="1600" b="1" dirty="0" smtClean="0">
                <a:solidFill>
                  <a:srgbClr val="0B588E"/>
                </a:solidFill>
                <a:latin typeface="Calibri" pitchFamily="34" charset="0"/>
              </a:rPr>
              <a:t>15 </a:t>
            </a:r>
            <a:r>
              <a:rPr lang="es-ES" altLang="es-AR" sz="1600" b="1" dirty="0">
                <a:solidFill>
                  <a:srgbClr val="0B588E"/>
                </a:solidFill>
                <a:latin typeface="Calibri" pitchFamily="34" charset="0"/>
              </a:rPr>
              <a:t>de Diciembre de </a:t>
            </a:r>
            <a:r>
              <a:rPr lang="es-ES" altLang="es-AR" sz="1600" b="1" dirty="0" smtClean="0">
                <a:solidFill>
                  <a:srgbClr val="0B588E"/>
                </a:solidFill>
                <a:latin typeface="Calibri" pitchFamily="34" charset="0"/>
              </a:rPr>
              <a:t>2021</a:t>
            </a:r>
            <a:endParaRPr lang="es-ES" altLang="es-AR" sz="1600" b="1" dirty="0">
              <a:solidFill>
                <a:srgbClr val="0B588E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67609" y="2116898"/>
            <a:ext cx="572462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all" spc="0" dirty="0">
                <a:ln w="0">
                  <a:solidFill>
                    <a:srgbClr val="104699"/>
                  </a:solidFill>
                </a:ln>
                <a:solidFill>
                  <a:srgbClr val="2C7BBB"/>
                </a:solidFill>
                <a:effectLst>
                  <a:reflection blurRad="12700" stA="50000" endPos="50000" dist="5000" dir="5400000" sy="-100000" rotWithShape="0"/>
                </a:effectLst>
              </a:rPr>
              <a:t>BIENES </a:t>
            </a:r>
          </a:p>
          <a:p>
            <a:pPr algn="ctr"/>
            <a:r>
              <a:rPr lang="es-ES" sz="6600" b="1" cap="all" dirty="0">
                <a:ln w="0">
                  <a:solidFill>
                    <a:srgbClr val="104699"/>
                  </a:solidFill>
                </a:ln>
                <a:solidFill>
                  <a:srgbClr val="2C7BBB"/>
                </a:solidFill>
                <a:effectLst>
                  <a:reflection blurRad="12700" stA="50000" endPos="50000" dist="5000" dir="5400000" sy="-100000" rotWithShape="0"/>
                </a:effectLst>
              </a:rPr>
              <a:t>Cuadros </a:t>
            </a:r>
            <a:r>
              <a:rPr lang="es-ES" sz="6600" b="1" cap="all" dirty="0" smtClean="0">
                <a:ln w="0">
                  <a:solidFill>
                    <a:srgbClr val="104699"/>
                  </a:solidFill>
                </a:ln>
                <a:solidFill>
                  <a:srgbClr val="2C7BBB"/>
                </a:solidFill>
                <a:effectLst>
                  <a:reflection blurRad="12700" stA="50000" endPos="50000" dist="5000" dir="5400000" sy="-100000" rotWithShape="0"/>
                </a:effectLst>
              </a:rPr>
              <a:t>4.4</a:t>
            </a:r>
            <a:endParaRPr lang="es-ES" sz="6600" b="1" cap="all" spc="0" dirty="0">
              <a:ln w="0">
                <a:solidFill>
                  <a:srgbClr val="104699"/>
                </a:solidFill>
              </a:ln>
              <a:solidFill>
                <a:srgbClr val="2C7BBB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6225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476250" y="116633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>
                <a:latin typeface="Calibri" pitchFamily="34" charset="0"/>
              </a:rPr>
              <a:t>BIENES-INMUEBLES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84498" y="1226759"/>
            <a:ext cx="94895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/>
                </a:solidFill>
                <a:latin typeface="+mn-lt"/>
              </a:rPr>
              <a:t>CUADRO 4,4: inmuebles: </a:t>
            </a:r>
            <a:r>
              <a:rPr lang="es-AR" sz="1600" dirty="0">
                <a:solidFill>
                  <a:schemeClr val="accent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 incluirá </a:t>
            </a:r>
            <a:r>
              <a:rPr lang="es-AR" sz="1600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en el “Informe Cierre de Cuenta Bienes” IFCAB el</a:t>
            </a:r>
            <a:r>
              <a:rPr lang="es-AR" sz="1600" dirty="0">
                <a:solidFill>
                  <a:schemeClr val="accent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reporte generado en forma automática por el Módulo de Registro Contable de SIENA al cambiar al estado CERRADO, sin alteraciones en nombre y contenido (PDF o </a:t>
            </a:r>
            <a:r>
              <a:rPr lang="es-AR" sz="1600" dirty="0" smtClean="0">
                <a:solidFill>
                  <a:schemeClr val="accent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IFGRA </a:t>
            </a:r>
            <a:r>
              <a:rPr lang="es-AR" sz="1600" dirty="0">
                <a:solidFill>
                  <a:schemeClr val="accent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 cuadro Excel embebido según corresponda</a:t>
            </a:r>
            <a:r>
              <a:rPr lang="es-AR" sz="1600" dirty="0" smtClean="0">
                <a:solidFill>
                  <a:schemeClr val="accent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s-AR" sz="1600" b="1" dirty="0" smtClean="0">
                <a:solidFill>
                  <a:schemeClr val="accent4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Asimismo informar por nota dicho número de IFGRA y la conformidad con los datos que contiene.</a:t>
            </a:r>
            <a:endParaRPr lang="es-AR" sz="1600" b="1" dirty="0">
              <a:solidFill>
                <a:schemeClr val="accent4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s-AR" sz="16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Cada S.A.F. solicita  a la A.A.B.E. el alta de usuario/s con el permiso para operar el módulo  del REGISTRO CONTABLE  de SIENA.</a:t>
            </a:r>
          </a:p>
          <a:p>
            <a:pPr algn="l"/>
            <a:endParaRPr lang="es-AR" sz="1600" b="1" i="0" dirty="0">
              <a:solidFill>
                <a:srgbClr val="00B0F0"/>
              </a:solidFill>
              <a:effectLst/>
              <a:latin typeface="+mn-lt"/>
            </a:endParaRPr>
          </a:p>
          <a:p>
            <a:pPr lvl="2"/>
            <a:r>
              <a:rPr lang="es-AR" sz="1600" i="1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GDE </a:t>
            </a:r>
            <a:r>
              <a:rPr lang="es-MX" sz="1600" i="1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Destinatario: </a:t>
            </a:r>
            <a:r>
              <a:rPr lang="es-MX" sz="1600" i="1" dirty="0" smtClean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 </a:t>
            </a:r>
            <a:r>
              <a:rPr lang="es-MX" sz="1600" i="1" dirty="0">
                <a:solidFill>
                  <a:schemeClr val="accent4"/>
                </a:solidFill>
                <a:cs typeface="Times New Roman" panose="02020603050405020304" pitchFamily="18" charset="0"/>
              </a:rPr>
              <a:t> -Patricia </a:t>
            </a:r>
            <a:r>
              <a:rPr lang="es-MX" sz="1600" i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Caimer</a:t>
            </a:r>
            <a:r>
              <a:rPr lang="es-MX" sz="1600" i="1" dirty="0">
                <a:solidFill>
                  <a:schemeClr val="accent4"/>
                </a:solidFill>
                <a:cs typeface="Times New Roman" panose="02020603050405020304" pitchFamily="18" charset="0"/>
              </a:rPr>
              <a:t> (Repartición: DSIENYND#AABE);</a:t>
            </a:r>
            <a:endParaRPr lang="es-MX" sz="1600" i="1" dirty="0" smtClean="0">
              <a:solidFill>
                <a:schemeClr val="accent4"/>
              </a:solidFill>
              <a:latin typeface="+mn-lt"/>
              <a:cs typeface="Times New Roman" panose="02020603050405020304" pitchFamily="18" charset="0"/>
            </a:endParaRPr>
          </a:p>
          <a:p>
            <a:pPr lvl="2"/>
            <a:r>
              <a:rPr lang="es-MX" sz="1600" i="1" dirty="0" smtClean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En </a:t>
            </a:r>
            <a:r>
              <a:rPr lang="es-MX" sz="1600" i="1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Copia: </a:t>
            </a:r>
            <a:r>
              <a:rPr lang="es-MX" sz="1600" i="1" dirty="0" smtClean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   </a:t>
            </a:r>
          </a:p>
          <a:p>
            <a:pPr lvl="2"/>
            <a:r>
              <a:rPr lang="es-MX" sz="1600" i="1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	     -Damián Corino (Repartición: DNSRYI#AABE);</a:t>
            </a:r>
          </a:p>
          <a:p>
            <a:pPr lvl="2" indent="630555"/>
            <a:r>
              <a:rPr lang="es-MX" sz="1600" i="1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         -usuario para el cual se solicita el alta.</a:t>
            </a:r>
          </a:p>
          <a:p>
            <a:pPr lvl="2" indent="630555"/>
            <a:r>
              <a:rPr lang="es-MX" sz="1600" i="1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 </a:t>
            </a:r>
          </a:p>
          <a:p>
            <a:pPr lvl="2"/>
            <a:r>
              <a:rPr lang="es-MX" sz="1600" i="1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Usuario Firmante: autoridad pertinente que autoriza el alta (DGA)</a:t>
            </a:r>
            <a:endParaRPr lang="es-AR" sz="1600" i="1" dirty="0">
              <a:solidFill>
                <a:schemeClr val="accent4"/>
              </a:solidFill>
              <a:latin typeface="+mn-lt"/>
              <a:cs typeface="Times New Roman" panose="02020603050405020304" pitchFamily="18" charset="0"/>
            </a:endParaRPr>
          </a:p>
          <a:p>
            <a:endParaRPr lang="es-AR" sz="1600" dirty="0">
              <a:solidFill>
                <a:schemeClr val="accent4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El SAF también es responsable de solicitar  a la A.A.B.E. los usuario/s a dar de baja para operar el módulo  del REGISTRO CONTABLE  del SIENA.</a:t>
            </a:r>
          </a:p>
          <a:p>
            <a:endParaRPr lang="es-AR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CGN atiende consultas relacionadas con el registro contables. AABE atiende consultas  técnicas del MRC.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800" dirty="0">
              <a:solidFill>
                <a:schemeClr val="accent4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6689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476250" y="116633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>
                <a:latin typeface="Calibri" pitchFamily="34" charset="0"/>
              </a:rPr>
              <a:t>BIENES-INMUEBLES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89497" y="1254530"/>
            <a:ext cx="378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/>
                </a:solidFill>
                <a:latin typeface="+mn-lt"/>
              </a:rPr>
              <a:t>CGN abre el listado patrimonial </a:t>
            </a:r>
          </a:p>
          <a:p>
            <a:r>
              <a:rPr lang="es-AR" sz="1600" dirty="0" smtClean="0">
                <a:solidFill>
                  <a:schemeClr val="accent4"/>
                </a:solidFill>
                <a:latin typeface="+mn-lt"/>
              </a:rPr>
              <a:t>2021 </a:t>
            </a:r>
            <a:r>
              <a:rPr lang="es-AR" sz="1600" dirty="0">
                <a:solidFill>
                  <a:schemeClr val="accent4"/>
                </a:solidFill>
                <a:latin typeface="+mn-lt"/>
              </a:rPr>
              <a:t>de cada SAF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50388" y="927001"/>
            <a:ext cx="5581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600" dirty="0">
                <a:solidFill>
                  <a:schemeClr val="accent4"/>
                </a:solidFill>
                <a:latin typeface="+mn-lt"/>
              </a:rPr>
              <a:t>CGN abre el ejercicio, asigna Estado HABILITADO para la carga de novedades </a:t>
            </a:r>
            <a:r>
              <a:rPr lang="es-AR" sz="1600" dirty="0" smtClean="0">
                <a:solidFill>
                  <a:schemeClr val="accent4"/>
                </a:solidFill>
                <a:latin typeface="+mn-lt"/>
              </a:rPr>
              <a:t>2021 </a:t>
            </a:r>
            <a:r>
              <a:rPr lang="es-AR" sz="1600" dirty="0">
                <a:solidFill>
                  <a:schemeClr val="accent4"/>
                </a:solidFill>
                <a:latin typeface="+mn-lt"/>
              </a:rPr>
              <a:t>y lo informa por e-mail desde la cuenta </a:t>
            </a:r>
            <a:r>
              <a:rPr lang="es-AR" sz="1600" dirty="0">
                <a:solidFill>
                  <a:schemeClr val="accent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bienesCGN@mecon.gov.ar</a:t>
            </a:r>
            <a:r>
              <a:rPr lang="es-AR" sz="16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s-AR" sz="1600" dirty="0" smtClean="0">
                <a:solidFill>
                  <a:schemeClr val="accent4"/>
                </a:solidFill>
                <a:latin typeface="+mn-lt"/>
              </a:rPr>
              <a:t> a la cuenta declarada oficialmente.</a:t>
            </a:r>
            <a:endParaRPr lang="es-AR" sz="1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4276798" y="1254530"/>
            <a:ext cx="409026" cy="27651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 dirty="0">
              <a:solidFill>
                <a:schemeClr val="accent4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9497" y="1940720"/>
            <a:ext cx="360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/>
                </a:solidFill>
                <a:latin typeface="+mn-lt"/>
              </a:rPr>
              <a:t>Observaciones a las tareas </a:t>
            </a:r>
          </a:p>
          <a:p>
            <a:r>
              <a:rPr lang="es-AR" sz="1600" dirty="0">
                <a:solidFill>
                  <a:schemeClr val="accent4"/>
                </a:solidFill>
                <a:latin typeface="+mn-lt"/>
              </a:rPr>
              <a:t>de Inicio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4244620" y="1973390"/>
            <a:ext cx="409026" cy="27651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 dirty="0">
              <a:solidFill>
                <a:schemeClr val="accent4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50388" y="1925184"/>
            <a:ext cx="554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600" dirty="0">
                <a:solidFill>
                  <a:schemeClr val="accent4"/>
                </a:solidFill>
                <a:latin typeface="+mn-lt"/>
              </a:rPr>
              <a:t>Recomendaciones a considerar para el ejercicio </a:t>
            </a:r>
            <a:r>
              <a:rPr lang="es-AR" sz="1600" dirty="0" smtClean="0">
                <a:solidFill>
                  <a:schemeClr val="accent4"/>
                </a:solidFill>
                <a:latin typeface="+mn-lt"/>
              </a:rPr>
              <a:t>2021</a:t>
            </a:r>
            <a:endParaRPr lang="es-AR" sz="1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4251919" y="3957629"/>
            <a:ext cx="413025" cy="27651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 dirty="0">
              <a:solidFill>
                <a:schemeClr val="accent4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9497" y="3903512"/>
            <a:ext cx="353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/>
                </a:solidFill>
                <a:latin typeface="+mn-lt"/>
              </a:rPr>
              <a:t>Documentación Respaldatoria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750388" y="3863019"/>
            <a:ext cx="561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600" dirty="0">
                <a:solidFill>
                  <a:schemeClr val="accent4"/>
                </a:solidFill>
              </a:rPr>
              <a:t> </a:t>
            </a:r>
            <a:r>
              <a:rPr lang="es-AR" sz="1600" dirty="0">
                <a:solidFill>
                  <a:schemeClr val="accent4"/>
                </a:solidFill>
                <a:latin typeface="+mn-lt"/>
              </a:rPr>
              <a:t>Recomendamos adjuntar documentación respaldatoria a los movimientos </a:t>
            </a:r>
            <a:r>
              <a:rPr lang="es-AR" sz="1600" dirty="0" smtClean="0">
                <a:solidFill>
                  <a:schemeClr val="accent4"/>
                </a:solidFill>
                <a:latin typeface="+mn-lt"/>
              </a:rPr>
              <a:t>2021 </a:t>
            </a:r>
            <a:r>
              <a:rPr lang="es-AR" sz="1600" dirty="0">
                <a:solidFill>
                  <a:schemeClr val="accent4"/>
                </a:solidFill>
                <a:latin typeface="+mn-lt"/>
              </a:rPr>
              <a:t>especialmente ALTAS y  BAJAS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89497" y="5532463"/>
            <a:ext cx="2912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/>
                </a:solidFill>
                <a:latin typeface="+mn-lt"/>
              </a:rPr>
              <a:t>Observaciones al Cierre</a:t>
            </a:r>
          </a:p>
        </p:txBody>
      </p:sp>
      <p:sp>
        <p:nvSpPr>
          <p:cNvPr id="18" name="17 Flecha derecha"/>
          <p:cNvSpPr/>
          <p:nvPr/>
        </p:nvSpPr>
        <p:spPr>
          <a:xfrm>
            <a:off x="4244619" y="5550385"/>
            <a:ext cx="409026" cy="27651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 dirty="0">
              <a:solidFill>
                <a:schemeClr val="accent4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750388" y="5517366"/>
            <a:ext cx="5547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chemeClr val="accent4"/>
                </a:solidFill>
                <a:latin typeface="+mn-lt"/>
              </a:rPr>
              <a:t>Aguarda rectificación/ratificación del cuadro 4,4</a:t>
            </a:r>
          </a:p>
        </p:txBody>
      </p:sp>
      <p:sp>
        <p:nvSpPr>
          <p:cNvPr id="20" name="12 Flecha derecha">
            <a:extLst>
              <a:ext uri="{FF2B5EF4-FFF2-40B4-BE49-F238E27FC236}">
                <a16:creationId xmlns:a16="http://schemas.microsoft.com/office/drawing/2014/main" xmlns="" id="{A281A4A3-45D7-4B9C-8467-13D70AC0258F}"/>
              </a:ext>
            </a:extLst>
          </p:cNvPr>
          <p:cNvSpPr/>
          <p:nvPr/>
        </p:nvSpPr>
        <p:spPr>
          <a:xfrm>
            <a:off x="4234127" y="2664822"/>
            <a:ext cx="413025" cy="27651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 dirty="0">
              <a:solidFill>
                <a:schemeClr val="accent4"/>
              </a:solidFill>
            </a:endParaRPr>
          </a:p>
        </p:txBody>
      </p:sp>
      <p:sp>
        <p:nvSpPr>
          <p:cNvPr id="21" name="13 CuadroTexto">
            <a:extLst>
              <a:ext uri="{FF2B5EF4-FFF2-40B4-BE49-F238E27FC236}">
                <a16:creationId xmlns:a16="http://schemas.microsoft.com/office/drawing/2014/main" xmlns="" id="{08B626BD-9FA2-409A-9D19-C15DEF9AC050}"/>
              </a:ext>
            </a:extLst>
          </p:cNvPr>
          <p:cNvSpPr txBox="1"/>
          <p:nvPr/>
        </p:nvSpPr>
        <p:spPr>
          <a:xfrm>
            <a:off x="489497" y="2610705"/>
            <a:ext cx="320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/>
                </a:solidFill>
                <a:latin typeface="+mn-lt"/>
              </a:rPr>
              <a:t>Antes de comenzar con la </a:t>
            </a:r>
          </a:p>
          <a:p>
            <a:r>
              <a:rPr lang="es-AR" sz="1600" dirty="0">
                <a:solidFill>
                  <a:schemeClr val="accent4"/>
                </a:solidFill>
                <a:latin typeface="+mn-lt"/>
              </a:rPr>
              <a:t>carga en MRC de SIENA</a:t>
            </a:r>
          </a:p>
        </p:txBody>
      </p:sp>
      <p:sp>
        <p:nvSpPr>
          <p:cNvPr id="22" name="14 CuadroTexto">
            <a:extLst>
              <a:ext uri="{FF2B5EF4-FFF2-40B4-BE49-F238E27FC236}">
                <a16:creationId xmlns:a16="http://schemas.microsoft.com/office/drawing/2014/main" xmlns="" id="{E7B763AE-71BD-4CDE-81CD-87300163537D}"/>
              </a:ext>
            </a:extLst>
          </p:cNvPr>
          <p:cNvSpPr txBox="1"/>
          <p:nvPr/>
        </p:nvSpPr>
        <p:spPr>
          <a:xfrm>
            <a:off x="4750388" y="2570212"/>
            <a:ext cx="5619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600" dirty="0">
                <a:solidFill>
                  <a:schemeClr val="accent4"/>
                </a:solidFill>
                <a:latin typeface="+mn-lt"/>
              </a:rPr>
              <a:t>Recomendamos tener a mano todos los datos necesarios para registrar cada operación, teniendo en cuenta que cada vez que editamos y guardamos un registro o un activo físico del registro, se genera un movimiento en el cuadro </a:t>
            </a:r>
            <a:r>
              <a:rPr lang="es-AR" sz="1600" dirty="0" smtClean="0">
                <a:solidFill>
                  <a:schemeClr val="accent4"/>
                </a:solidFill>
                <a:latin typeface="+mn-lt"/>
              </a:rPr>
              <a:t>4.4.</a:t>
            </a:r>
            <a:endParaRPr lang="es-AR" sz="1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3" name="12 Flecha derecha">
            <a:extLst>
              <a:ext uri="{FF2B5EF4-FFF2-40B4-BE49-F238E27FC236}">
                <a16:creationId xmlns:a16="http://schemas.microsoft.com/office/drawing/2014/main" xmlns="" id="{5E0139CA-2FE7-4BA6-B80C-5B252D973949}"/>
              </a:ext>
            </a:extLst>
          </p:cNvPr>
          <p:cNvSpPr/>
          <p:nvPr/>
        </p:nvSpPr>
        <p:spPr>
          <a:xfrm>
            <a:off x="4242088" y="4729459"/>
            <a:ext cx="413025" cy="27651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600" dirty="0">
              <a:solidFill>
                <a:schemeClr val="accent4"/>
              </a:solidFill>
            </a:endParaRPr>
          </a:p>
        </p:txBody>
      </p:sp>
      <p:sp>
        <p:nvSpPr>
          <p:cNvPr id="24" name="13 CuadroTexto">
            <a:extLst>
              <a:ext uri="{FF2B5EF4-FFF2-40B4-BE49-F238E27FC236}">
                <a16:creationId xmlns:a16="http://schemas.microsoft.com/office/drawing/2014/main" xmlns="" id="{AE6446A6-3C17-4EBD-B79B-CE1DA147D23E}"/>
              </a:ext>
            </a:extLst>
          </p:cNvPr>
          <p:cNvSpPr txBox="1"/>
          <p:nvPr/>
        </p:nvSpPr>
        <p:spPr>
          <a:xfrm>
            <a:off x="479666" y="4675342"/>
            <a:ext cx="3473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/>
                </a:solidFill>
                <a:latin typeface="+mn-lt"/>
              </a:rPr>
              <a:t>Revisión cuadro 4,4 borrador</a:t>
            </a:r>
          </a:p>
        </p:txBody>
      </p:sp>
      <p:sp>
        <p:nvSpPr>
          <p:cNvPr id="25" name="14 CuadroTexto">
            <a:extLst>
              <a:ext uri="{FF2B5EF4-FFF2-40B4-BE49-F238E27FC236}">
                <a16:creationId xmlns:a16="http://schemas.microsoft.com/office/drawing/2014/main" xmlns="" id="{DCFB7A2F-04B1-46A5-B941-14B18B32DA39}"/>
              </a:ext>
            </a:extLst>
          </p:cNvPr>
          <p:cNvSpPr txBox="1"/>
          <p:nvPr/>
        </p:nvSpPr>
        <p:spPr>
          <a:xfrm>
            <a:off x="4740557" y="4634849"/>
            <a:ext cx="561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600" dirty="0">
                <a:solidFill>
                  <a:schemeClr val="accent4"/>
                </a:solidFill>
              </a:rPr>
              <a:t> </a:t>
            </a:r>
            <a:r>
              <a:rPr lang="es-AR" sz="1600" dirty="0">
                <a:solidFill>
                  <a:schemeClr val="accent4"/>
                </a:solidFill>
                <a:latin typeface="+mn-lt"/>
              </a:rPr>
              <a:t>Controlar principalmente si se muestran todos los movimientos registrados. Asimismo los saldos inicio, cierre y amortizaciones.</a:t>
            </a:r>
          </a:p>
        </p:txBody>
      </p:sp>
    </p:spTree>
    <p:extLst>
      <p:ext uri="{BB962C8B-B14F-4D97-AF65-F5344CB8AC3E}">
        <p14:creationId xmlns:p14="http://schemas.microsoft.com/office/powerpoint/2010/main" val="380687921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476250" y="116633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>
                <a:latin typeface="Calibri" pitchFamily="34" charset="0"/>
              </a:rPr>
              <a:t>BIENES-INMUEBLES</a:t>
            </a:r>
          </a:p>
        </p:txBody>
      </p:sp>
      <p:sp>
        <p:nvSpPr>
          <p:cNvPr id="13" name="61 Elipse">
            <a:extLst>
              <a:ext uri="{FF2B5EF4-FFF2-40B4-BE49-F238E27FC236}">
                <a16:creationId xmlns:a16="http://schemas.microsoft.com/office/drawing/2014/main" xmlns="" id="{A662B31F-A443-4A71-9B74-755E013AFD29}"/>
              </a:ext>
            </a:extLst>
          </p:cNvPr>
          <p:cNvSpPr/>
          <p:nvPr/>
        </p:nvSpPr>
        <p:spPr>
          <a:xfrm>
            <a:off x="265550" y="701408"/>
            <a:ext cx="10327400" cy="616165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20000" dirty="0"/>
          </a:p>
        </p:txBody>
      </p:sp>
      <p:grpSp>
        <p:nvGrpSpPr>
          <p:cNvPr id="14" name="3 Grupo">
            <a:extLst>
              <a:ext uri="{FF2B5EF4-FFF2-40B4-BE49-F238E27FC236}">
                <a16:creationId xmlns:a16="http://schemas.microsoft.com/office/drawing/2014/main" xmlns="" id="{080D756A-A27A-4E16-9AD8-21D2DE4B9751}"/>
              </a:ext>
            </a:extLst>
          </p:cNvPr>
          <p:cNvGrpSpPr>
            <a:grpSpLocks/>
          </p:cNvGrpSpPr>
          <p:nvPr/>
        </p:nvGrpSpPr>
        <p:grpSpPr bwMode="auto">
          <a:xfrm>
            <a:off x="7634965" y="1294007"/>
            <a:ext cx="1299993" cy="1243012"/>
            <a:chOff x="6800987" y="1484784"/>
            <a:chExt cx="1299405" cy="1242484"/>
          </a:xfrm>
        </p:grpSpPr>
        <p:grpSp>
          <p:nvGrpSpPr>
            <p:cNvPr id="15" name="57 Grupo">
              <a:extLst>
                <a:ext uri="{FF2B5EF4-FFF2-40B4-BE49-F238E27FC236}">
                  <a16:creationId xmlns:a16="http://schemas.microsoft.com/office/drawing/2014/main" xmlns="" id="{3B713C79-29D3-4A1A-B76B-70BBB76D74A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800987" y="1484784"/>
              <a:ext cx="1299405" cy="1242484"/>
              <a:chOff x="177880" y="2984080"/>
              <a:chExt cx="1299405" cy="1242484"/>
            </a:xfrm>
          </p:grpSpPr>
          <p:sp>
            <p:nvSpPr>
              <p:cNvPr id="17" name="6 Disco magnético">
                <a:extLst>
                  <a:ext uri="{FF2B5EF4-FFF2-40B4-BE49-F238E27FC236}">
                    <a16:creationId xmlns:a16="http://schemas.microsoft.com/office/drawing/2014/main" xmlns="" id="{9552AE0E-CAFF-45CF-899E-63C1466286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923" y="3690625"/>
                <a:ext cx="1169321" cy="535939"/>
              </a:xfrm>
              <a:prstGeom prst="flowChartMagneticDisk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pic>
            <p:nvPicPr>
              <p:cNvPr id="18" name="59 Imagen">
                <a:extLst>
                  <a:ext uri="{FF2B5EF4-FFF2-40B4-BE49-F238E27FC236}">
                    <a16:creationId xmlns:a16="http://schemas.microsoft.com/office/drawing/2014/main" xmlns="" id="{24F39ED6-0881-4B9D-B678-FA81742EE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80" y="2984080"/>
                <a:ext cx="1299405" cy="98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5 Rectángulo">
              <a:extLst>
                <a:ext uri="{FF2B5EF4-FFF2-40B4-BE49-F238E27FC236}">
                  <a16:creationId xmlns:a16="http://schemas.microsoft.com/office/drawing/2014/main" xmlns="" id="{316CEBEC-B092-45E5-B916-5E125E8466AE}"/>
                </a:ext>
              </a:extLst>
            </p:cNvPr>
            <p:cNvSpPr/>
            <p:nvPr/>
          </p:nvSpPr>
          <p:spPr>
            <a:xfrm>
              <a:off x="7092603" y="2328402"/>
              <a:ext cx="683083" cy="369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S.A.F.</a:t>
              </a:r>
              <a:endParaRPr lang="es-AR" dirty="0"/>
            </a:p>
          </p:txBody>
        </p:sp>
      </p:grpSp>
      <p:grpSp>
        <p:nvGrpSpPr>
          <p:cNvPr id="19" name="8 Grupo">
            <a:extLst>
              <a:ext uri="{FF2B5EF4-FFF2-40B4-BE49-F238E27FC236}">
                <a16:creationId xmlns:a16="http://schemas.microsoft.com/office/drawing/2014/main" xmlns="" id="{8D20E080-AF6B-4044-88E7-5E24D1E89EFF}"/>
              </a:ext>
            </a:extLst>
          </p:cNvPr>
          <p:cNvGrpSpPr>
            <a:grpSpLocks/>
          </p:cNvGrpSpPr>
          <p:nvPr/>
        </p:nvGrpSpPr>
        <p:grpSpPr bwMode="auto">
          <a:xfrm>
            <a:off x="1754719" y="1390460"/>
            <a:ext cx="1298406" cy="1243013"/>
            <a:chOff x="754930" y="1484784"/>
            <a:chExt cx="1299405" cy="1242484"/>
          </a:xfrm>
        </p:grpSpPr>
        <p:grpSp>
          <p:nvGrpSpPr>
            <p:cNvPr id="20" name="45 Grupo">
              <a:extLst>
                <a:ext uri="{FF2B5EF4-FFF2-40B4-BE49-F238E27FC236}">
                  <a16:creationId xmlns:a16="http://schemas.microsoft.com/office/drawing/2014/main" xmlns="" id="{700EF265-87DE-47EF-ADA9-709C400A2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930" y="1484784"/>
              <a:ext cx="1299405" cy="1242484"/>
              <a:chOff x="177234" y="2984080"/>
              <a:chExt cx="1299405" cy="1242484"/>
            </a:xfrm>
          </p:grpSpPr>
          <p:sp>
            <p:nvSpPr>
              <p:cNvPr id="22" name="11 Disco magnético">
                <a:extLst>
                  <a:ext uri="{FF2B5EF4-FFF2-40B4-BE49-F238E27FC236}">
                    <a16:creationId xmlns:a16="http://schemas.microsoft.com/office/drawing/2014/main" xmlns="" id="{6241557D-3802-4F16-A635-3E1093A51F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923" y="3690625"/>
                <a:ext cx="1169321" cy="535939"/>
              </a:xfrm>
              <a:prstGeom prst="flowChartMagneticDisk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pic>
            <p:nvPicPr>
              <p:cNvPr id="23" name="47 Imagen">
                <a:extLst>
                  <a:ext uri="{FF2B5EF4-FFF2-40B4-BE49-F238E27FC236}">
                    <a16:creationId xmlns:a16="http://schemas.microsoft.com/office/drawing/2014/main" xmlns="" id="{BA11E60C-1EEB-4D0C-A4F1-888E7732D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234" y="2984080"/>
                <a:ext cx="1299405" cy="98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10 Rectángulo">
              <a:extLst>
                <a:ext uri="{FF2B5EF4-FFF2-40B4-BE49-F238E27FC236}">
                  <a16:creationId xmlns:a16="http://schemas.microsoft.com/office/drawing/2014/main" xmlns="" id="{61E3A520-6149-4D54-9BD3-D708A89AEC5F}"/>
                </a:ext>
              </a:extLst>
            </p:cNvPr>
            <p:cNvSpPr/>
            <p:nvPr/>
          </p:nvSpPr>
          <p:spPr>
            <a:xfrm>
              <a:off x="843404" y="2323933"/>
              <a:ext cx="683918" cy="369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S.A.F.</a:t>
              </a:r>
              <a:endParaRPr lang="es-AR" dirty="0"/>
            </a:p>
          </p:txBody>
        </p:sp>
      </p:grpSp>
      <p:cxnSp>
        <p:nvCxnSpPr>
          <p:cNvPr id="24" name="14 Conector recto">
            <a:extLst>
              <a:ext uri="{FF2B5EF4-FFF2-40B4-BE49-F238E27FC236}">
                <a16:creationId xmlns:a16="http://schemas.microsoft.com/office/drawing/2014/main" xmlns="" id="{1CB37024-B5BE-4663-B8CC-A5996F171B15}"/>
              </a:ext>
            </a:extLst>
          </p:cNvPr>
          <p:cNvCxnSpPr>
            <a:cxnSpLocks/>
          </p:cNvCxnSpPr>
          <p:nvPr/>
        </p:nvCxnSpPr>
        <p:spPr>
          <a:xfrm>
            <a:off x="2829312" y="2373815"/>
            <a:ext cx="1700910" cy="145860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15 Conector recto">
            <a:extLst>
              <a:ext uri="{FF2B5EF4-FFF2-40B4-BE49-F238E27FC236}">
                <a16:creationId xmlns:a16="http://schemas.microsoft.com/office/drawing/2014/main" xmlns="" id="{DD651947-6ACA-4D4D-B603-100A92CDAAA5}"/>
              </a:ext>
            </a:extLst>
          </p:cNvPr>
          <p:cNvCxnSpPr/>
          <p:nvPr/>
        </p:nvCxnSpPr>
        <p:spPr>
          <a:xfrm flipH="1">
            <a:off x="5952437" y="2356044"/>
            <a:ext cx="1942847" cy="162083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6" name="16 Grupo">
            <a:extLst>
              <a:ext uri="{FF2B5EF4-FFF2-40B4-BE49-F238E27FC236}">
                <a16:creationId xmlns:a16="http://schemas.microsoft.com/office/drawing/2014/main" xmlns="" id="{03A7CBAC-307C-4195-BA7B-7B8065531D99}"/>
              </a:ext>
            </a:extLst>
          </p:cNvPr>
          <p:cNvGrpSpPr>
            <a:grpSpLocks/>
          </p:cNvGrpSpPr>
          <p:nvPr/>
        </p:nvGrpSpPr>
        <p:grpSpPr bwMode="auto">
          <a:xfrm>
            <a:off x="4173038" y="1773434"/>
            <a:ext cx="2419776" cy="2751137"/>
            <a:chOff x="3368969" y="2132856"/>
            <a:chExt cx="2421012" cy="2751104"/>
          </a:xfrm>
        </p:grpSpPr>
        <p:grpSp>
          <p:nvGrpSpPr>
            <p:cNvPr id="27" name="7 Grupo">
              <a:extLst>
                <a:ext uri="{FF2B5EF4-FFF2-40B4-BE49-F238E27FC236}">
                  <a16:creationId xmlns:a16="http://schemas.microsoft.com/office/drawing/2014/main" xmlns="" id="{6461F59B-AC06-4731-BB00-CB247B6FB8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2000" y="2132856"/>
              <a:ext cx="1980000" cy="2751104"/>
              <a:chOff x="3419872" y="2132856"/>
              <a:chExt cx="1980000" cy="2751104"/>
            </a:xfrm>
          </p:grpSpPr>
          <p:sp>
            <p:nvSpPr>
              <p:cNvPr id="29" name="19 Disco magnético">
                <a:extLst>
                  <a:ext uri="{FF2B5EF4-FFF2-40B4-BE49-F238E27FC236}">
                    <a16:creationId xmlns:a16="http://schemas.microsoft.com/office/drawing/2014/main" xmlns="" id="{0BA5761B-8B49-47AC-9316-7414EF81B5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19872" y="3976460"/>
                <a:ext cx="1980000" cy="907500"/>
              </a:xfrm>
              <a:prstGeom prst="flowChartMagneticDisk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sp>
            <p:nvSpPr>
              <p:cNvPr id="30" name="20 Disco magnético">
                <a:extLst>
                  <a:ext uri="{FF2B5EF4-FFF2-40B4-BE49-F238E27FC236}">
                    <a16:creationId xmlns:a16="http://schemas.microsoft.com/office/drawing/2014/main" xmlns="" id="{BAE4A6DD-511D-4438-8980-DB31EC6A49B3}"/>
                  </a:ext>
                </a:extLst>
              </p:cNvPr>
              <p:cNvSpPr/>
              <p:nvPr/>
            </p:nvSpPr>
            <p:spPr>
              <a:xfrm>
                <a:off x="3564206" y="3428240"/>
                <a:ext cx="1727858" cy="792152"/>
              </a:xfrm>
              <a:prstGeom prst="flowChartMagneticDisk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sp>
            <p:nvSpPr>
              <p:cNvPr id="31" name="21 Disco magnético">
                <a:extLst>
                  <a:ext uri="{FF2B5EF4-FFF2-40B4-BE49-F238E27FC236}">
                    <a16:creationId xmlns:a16="http://schemas.microsoft.com/office/drawing/2014/main" xmlns="" id="{713CD8B4-9D13-4948-B294-FA49C08A2B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5570" y="2900461"/>
                <a:ext cx="1624502" cy="744563"/>
              </a:xfrm>
              <a:prstGeom prst="flowChartMagneticDisk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sp>
            <p:nvSpPr>
              <p:cNvPr id="32" name="22 Disco magnético">
                <a:extLst>
                  <a:ext uri="{FF2B5EF4-FFF2-40B4-BE49-F238E27FC236}">
                    <a16:creationId xmlns:a16="http://schemas.microsoft.com/office/drawing/2014/main" xmlns="" id="{3B1E9063-DEBF-41EE-B624-185C4D4154D6}"/>
                  </a:ext>
                </a:extLst>
              </p:cNvPr>
              <p:cNvSpPr/>
              <p:nvPr/>
            </p:nvSpPr>
            <p:spPr>
              <a:xfrm>
                <a:off x="3564206" y="2780548"/>
                <a:ext cx="1727858" cy="792152"/>
              </a:xfrm>
              <a:prstGeom prst="flowChartMagneticDisk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sp>
            <p:nvSpPr>
              <p:cNvPr id="33" name="23 Disco magnético">
                <a:extLst>
                  <a:ext uri="{FF2B5EF4-FFF2-40B4-BE49-F238E27FC236}">
                    <a16:creationId xmlns:a16="http://schemas.microsoft.com/office/drawing/2014/main" xmlns="" id="{9A8DBE28-711B-4D04-B9CC-F04870627F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5570" y="2252389"/>
                <a:ext cx="1624502" cy="744563"/>
              </a:xfrm>
              <a:prstGeom prst="flowChartMagneticDisk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sp>
            <p:nvSpPr>
              <p:cNvPr id="34" name="24 Disco magnético">
                <a:extLst>
                  <a:ext uri="{FF2B5EF4-FFF2-40B4-BE49-F238E27FC236}">
                    <a16:creationId xmlns:a16="http://schemas.microsoft.com/office/drawing/2014/main" xmlns="" id="{04766580-EB77-4BB9-B056-842371435011}"/>
                  </a:ext>
                </a:extLst>
              </p:cNvPr>
              <p:cNvSpPr/>
              <p:nvPr/>
            </p:nvSpPr>
            <p:spPr>
              <a:xfrm>
                <a:off x="3564206" y="2132856"/>
                <a:ext cx="1727858" cy="792152"/>
              </a:xfrm>
              <a:prstGeom prst="flowChartMagneticDisk">
                <a:avLst/>
              </a:prstGeom>
              <a:solidFill>
                <a:schemeClr val="accent4"/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</p:grpSp>
        <p:sp>
          <p:nvSpPr>
            <p:cNvPr id="28" name="18 CuadroTexto">
              <a:extLst>
                <a:ext uri="{FF2B5EF4-FFF2-40B4-BE49-F238E27FC236}">
                  <a16:creationId xmlns:a16="http://schemas.microsoft.com/office/drawing/2014/main" xmlns="" id="{9514BC35-E083-4FAD-83B1-D722340F4BC0}"/>
                </a:ext>
              </a:extLst>
            </p:cNvPr>
            <p:cNvSpPr txBox="1"/>
            <p:nvPr/>
          </p:nvSpPr>
          <p:spPr>
            <a:xfrm>
              <a:off x="3368969" y="4268588"/>
              <a:ext cx="2421012" cy="523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MÓDULO REGISTRO CONTABLE de SIENA</a:t>
              </a:r>
              <a:endParaRPr lang="es-A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25 Grupo">
            <a:extLst>
              <a:ext uri="{FF2B5EF4-FFF2-40B4-BE49-F238E27FC236}">
                <a16:creationId xmlns:a16="http://schemas.microsoft.com/office/drawing/2014/main" xmlns="" id="{719E8920-8639-4B9A-814E-214086734E5C}"/>
              </a:ext>
            </a:extLst>
          </p:cNvPr>
          <p:cNvGrpSpPr>
            <a:grpSpLocks/>
          </p:cNvGrpSpPr>
          <p:nvPr/>
        </p:nvGrpSpPr>
        <p:grpSpPr bwMode="auto">
          <a:xfrm>
            <a:off x="1073325" y="2667196"/>
            <a:ext cx="1298406" cy="1243013"/>
            <a:chOff x="177880" y="2984080"/>
            <a:chExt cx="1299405" cy="1242484"/>
          </a:xfrm>
        </p:grpSpPr>
        <p:grpSp>
          <p:nvGrpSpPr>
            <p:cNvPr id="36" name="6 Grupo">
              <a:extLst>
                <a:ext uri="{FF2B5EF4-FFF2-40B4-BE49-F238E27FC236}">
                  <a16:creationId xmlns:a16="http://schemas.microsoft.com/office/drawing/2014/main" xmlns="" id="{AFBB8A13-B9D5-4F92-ACC6-08490BB818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880" y="2984080"/>
              <a:ext cx="1299405" cy="1242484"/>
              <a:chOff x="177880" y="2984080"/>
              <a:chExt cx="1299405" cy="1242484"/>
            </a:xfrm>
          </p:grpSpPr>
          <p:sp>
            <p:nvSpPr>
              <p:cNvPr id="38" name="28 Disco magnético">
                <a:extLst>
                  <a:ext uri="{FF2B5EF4-FFF2-40B4-BE49-F238E27FC236}">
                    <a16:creationId xmlns:a16="http://schemas.microsoft.com/office/drawing/2014/main" xmlns="" id="{E234FF04-70DB-49F2-8094-CD4653A974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923" y="3690625"/>
                <a:ext cx="1169321" cy="535939"/>
              </a:xfrm>
              <a:prstGeom prst="flowChartMagneticDisk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pic>
            <p:nvPicPr>
              <p:cNvPr id="39" name="3 Imagen">
                <a:extLst>
                  <a:ext uri="{FF2B5EF4-FFF2-40B4-BE49-F238E27FC236}">
                    <a16:creationId xmlns:a16="http://schemas.microsoft.com/office/drawing/2014/main" xmlns="" id="{F0BAB8A3-35D2-48D8-BCAB-E5C398DF2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80" y="2984080"/>
                <a:ext cx="1299405" cy="98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27 Rectángulo">
              <a:extLst>
                <a:ext uri="{FF2B5EF4-FFF2-40B4-BE49-F238E27FC236}">
                  <a16:creationId xmlns:a16="http://schemas.microsoft.com/office/drawing/2014/main" xmlns="" id="{60352AB1-A928-4385-A197-70B2A72CFAF5}"/>
                </a:ext>
              </a:extLst>
            </p:cNvPr>
            <p:cNvSpPr/>
            <p:nvPr/>
          </p:nvSpPr>
          <p:spPr>
            <a:xfrm>
              <a:off x="267495" y="3825221"/>
              <a:ext cx="683918" cy="369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S.A.F.</a:t>
              </a:r>
              <a:endParaRPr lang="es-AR" dirty="0"/>
            </a:p>
          </p:txBody>
        </p:sp>
      </p:grpSp>
      <p:grpSp>
        <p:nvGrpSpPr>
          <p:cNvPr id="40" name="30 Grupo">
            <a:extLst>
              <a:ext uri="{FF2B5EF4-FFF2-40B4-BE49-F238E27FC236}">
                <a16:creationId xmlns:a16="http://schemas.microsoft.com/office/drawing/2014/main" xmlns="" id="{2010485D-8C57-478D-97E9-B86DD5A0EA35}"/>
              </a:ext>
            </a:extLst>
          </p:cNvPr>
          <p:cNvGrpSpPr>
            <a:grpSpLocks/>
          </p:cNvGrpSpPr>
          <p:nvPr/>
        </p:nvGrpSpPr>
        <p:grpSpPr bwMode="auto">
          <a:xfrm>
            <a:off x="1773094" y="4253109"/>
            <a:ext cx="1298406" cy="1241425"/>
            <a:chOff x="968339" y="4569078"/>
            <a:chExt cx="1299405" cy="1242484"/>
          </a:xfrm>
        </p:grpSpPr>
        <p:grpSp>
          <p:nvGrpSpPr>
            <p:cNvPr id="41" name="34 Grupo">
              <a:extLst>
                <a:ext uri="{FF2B5EF4-FFF2-40B4-BE49-F238E27FC236}">
                  <a16:creationId xmlns:a16="http://schemas.microsoft.com/office/drawing/2014/main" xmlns="" id="{EBCAA3DC-70C0-4AA6-84E2-79AC83FD4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339" y="4569078"/>
              <a:ext cx="1299405" cy="1242484"/>
              <a:chOff x="177880" y="2984080"/>
              <a:chExt cx="1299405" cy="1242484"/>
            </a:xfrm>
          </p:grpSpPr>
          <p:sp>
            <p:nvSpPr>
              <p:cNvPr id="43" name="33 Disco magnético">
                <a:extLst>
                  <a:ext uri="{FF2B5EF4-FFF2-40B4-BE49-F238E27FC236}">
                    <a16:creationId xmlns:a16="http://schemas.microsoft.com/office/drawing/2014/main" xmlns="" id="{DF8ED335-AE6F-4066-B650-DC5217852A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923" y="3690625"/>
                <a:ext cx="1169321" cy="535939"/>
              </a:xfrm>
              <a:prstGeom prst="flowChartMagneticDisk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pic>
            <p:nvPicPr>
              <p:cNvPr id="44" name="41 Imagen">
                <a:extLst>
                  <a:ext uri="{FF2B5EF4-FFF2-40B4-BE49-F238E27FC236}">
                    <a16:creationId xmlns:a16="http://schemas.microsoft.com/office/drawing/2014/main" xmlns="" id="{EDF3547E-AC1A-4A4F-B5BA-95D9233D9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80" y="2984080"/>
                <a:ext cx="1299405" cy="98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" name="32 Rectángulo">
              <a:extLst>
                <a:ext uri="{FF2B5EF4-FFF2-40B4-BE49-F238E27FC236}">
                  <a16:creationId xmlns:a16="http://schemas.microsoft.com/office/drawing/2014/main" xmlns="" id="{74822B67-CA86-4FD8-B41A-E11B01EB8700}"/>
                </a:ext>
              </a:extLst>
            </p:cNvPr>
            <p:cNvSpPr/>
            <p:nvPr/>
          </p:nvSpPr>
          <p:spPr>
            <a:xfrm>
              <a:off x="1140555" y="5421141"/>
              <a:ext cx="683918" cy="3696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S.A.F.</a:t>
              </a:r>
              <a:endParaRPr lang="es-AR" dirty="0"/>
            </a:p>
          </p:txBody>
        </p:sp>
      </p:grpSp>
      <p:grpSp>
        <p:nvGrpSpPr>
          <p:cNvPr id="45" name="35 Grupo">
            <a:extLst>
              <a:ext uri="{FF2B5EF4-FFF2-40B4-BE49-F238E27FC236}">
                <a16:creationId xmlns:a16="http://schemas.microsoft.com/office/drawing/2014/main" xmlns="" id="{02123FAC-D702-449F-AD36-C2A5F18F689F}"/>
              </a:ext>
            </a:extLst>
          </p:cNvPr>
          <p:cNvGrpSpPr>
            <a:grpSpLocks/>
          </p:cNvGrpSpPr>
          <p:nvPr/>
        </p:nvGrpSpPr>
        <p:grpSpPr bwMode="auto">
          <a:xfrm>
            <a:off x="8468300" y="2662432"/>
            <a:ext cx="1299994" cy="1243012"/>
            <a:chOff x="7665083" y="2978604"/>
            <a:chExt cx="1299405" cy="1242484"/>
          </a:xfrm>
        </p:grpSpPr>
        <p:grpSp>
          <p:nvGrpSpPr>
            <p:cNvPr id="46" name="48 Grupo">
              <a:extLst>
                <a:ext uri="{FF2B5EF4-FFF2-40B4-BE49-F238E27FC236}">
                  <a16:creationId xmlns:a16="http://schemas.microsoft.com/office/drawing/2014/main" xmlns="" id="{9D38EF52-5FD8-4E46-B953-F8F6FAC0D28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665083" y="2978604"/>
              <a:ext cx="1299405" cy="1242484"/>
              <a:chOff x="177880" y="2984080"/>
              <a:chExt cx="1299405" cy="1242484"/>
            </a:xfrm>
          </p:grpSpPr>
          <p:sp>
            <p:nvSpPr>
              <p:cNvPr id="48" name="38 Disco magnético">
                <a:extLst>
                  <a:ext uri="{FF2B5EF4-FFF2-40B4-BE49-F238E27FC236}">
                    <a16:creationId xmlns:a16="http://schemas.microsoft.com/office/drawing/2014/main" xmlns="" id="{70BCDE75-71D2-4B4B-B28C-75C656F8AC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923" y="3690625"/>
                <a:ext cx="1169321" cy="535939"/>
              </a:xfrm>
              <a:prstGeom prst="flowChartMagneticDisk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pic>
            <p:nvPicPr>
              <p:cNvPr id="49" name="50 Imagen">
                <a:extLst>
                  <a:ext uri="{FF2B5EF4-FFF2-40B4-BE49-F238E27FC236}">
                    <a16:creationId xmlns:a16="http://schemas.microsoft.com/office/drawing/2014/main" xmlns="" id="{E847CEBB-34A2-4882-916D-C4B017E0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80" y="2984080"/>
                <a:ext cx="1299405" cy="98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37 Rectángulo">
              <a:extLst>
                <a:ext uri="{FF2B5EF4-FFF2-40B4-BE49-F238E27FC236}">
                  <a16:creationId xmlns:a16="http://schemas.microsoft.com/office/drawing/2014/main" xmlns="" id="{8F9DC400-0410-4C0E-AEC0-FE92FA475668}"/>
                </a:ext>
              </a:extLst>
            </p:cNvPr>
            <p:cNvSpPr/>
            <p:nvPr/>
          </p:nvSpPr>
          <p:spPr>
            <a:xfrm>
              <a:off x="7996075" y="3824990"/>
              <a:ext cx="683082" cy="369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S.A.F.</a:t>
              </a:r>
              <a:endParaRPr lang="es-AR" dirty="0"/>
            </a:p>
          </p:txBody>
        </p:sp>
      </p:grpSp>
      <p:grpSp>
        <p:nvGrpSpPr>
          <p:cNvPr id="50" name="40 Grupo">
            <a:extLst>
              <a:ext uri="{FF2B5EF4-FFF2-40B4-BE49-F238E27FC236}">
                <a16:creationId xmlns:a16="http://schemas.microsoft.com/office/drawing/2014/main" xmlns="" id="{9B2CB7D4-146E-49A3-9FB7-D7D69143DC1C}"/>
              </a:ext>
            </a:extLst>
          </p:cNvPr>
          <p:cNvGrpSpPr>
            <a:grpSpLocks/>
          </p:cNvGrpSpPr>
          <p:nvPr/>
        </p:nvGrpSpPr>
        <p:grpSpPr bwMode="auto">
          <a:xfrm>
            <a:off x="7679410" y="4264221"/>
            <a:ext cx="1299993" cy="1243013"/>
            <a:chOff x="6876256" y="4581128"/>
            <a:chExt cx="1299405" cy="1242484"/>
          </a:xfrm>
        </p:grpSpPr>
        <p:grpSp>
          <p:nvGrpSpPr>
            <p:cNvPr id="51" name="51 Grupo">
              <a:extLst>
                <a:ext uri="{FF2B5EF4-FFF2-40B4-BE49-F238E27FC236}">
                  <a16:creationId xmlns:a16="http://schemas.microsoft.com/office/drawing/2014/main" xmlns="" id="{A8F8E3CB-0967-402E-A816-2FAE464D490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876256" y="4581128"/>
              <a:ext cx="1299405" cy="1242484"/>
              <a:chOff x="177880" y="2984080"/>
              <a:chExt cx="1299405" cy="1242484"/>
            </a:xfrm>
          </p:grpSpPr>
          <p:sp>
            <p:nvSpPr>
              <p:cNvPr id="53" name="43 Disco magnético">
                <a:extLst>
                  <a:ext uri="{FF2B5EF4-FFF2-40B4-BE49-F238E27FC236}">
                    <a16:creationId xmlns:a16="http://schemas.microsoft.com/office/drawing/2014/main" xmlns="" id="{42839E51-D7CF-4576-936F-9F269124D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923" y="3690625"/>
                <a:ext cx="1169321" cy="535939"/>
              </a:xfrm>
              <a:prstGeom prst="flowChartMagneticDisk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pic>
            <p:nvPicPr>
              <p:cNvPr id="54" name="53 Imagen">
                <a:extLst>
                  <a:ext uri="{FF2B5EF4-FFF2-40B4-BE49-F238E27FC236}">
                    <a16:creationId xmlns:a16="http://schemas.microsoft.com/office/drawing/2014/main" xmlns="" id="{6979D63B-CACA-4B49-897C-D16BC9BE8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80" y="2984080"/>
                <a:ext cx="1299405" cy="98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" name="42 Rectángulo">
              <a:extLst>
                <a:ext uri="{FF2B5EF4-FFF2-40B4-BE49-F238E27FC236}">
                  <a16:creationId xmlns:a16="http://schemas.microsoft.com/office/drawing/2014/main" xmlns="" id="{687CE151-3377-4356-8C03-3803AAA1F773}"/>
                </a:ext>
              </a:extLst>
            </p:cNvPr>
            <p:cNvSpPr/>
            <p:nvPr/>
          </p:nvSpPr>
          <p:spPr>
            <a:xfrm>
              <a:off x="7215716" y="5420995"/>
              <a:ext cx="683083" cy="369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S.A.F.</a:t>
              </a:r>
              <a:endParaRPr lang="es-AR" dirty="0"/>
            </a:p>
          </p:txBody>
        </p:sp>
      </p:grpSp>
      <p:cxnSp>
        <p:nvCxnSpPr>
          <p:cNvPr id="55" name="45 Conector recto">
            <a:extLst>
              <a:ext uri="{FF2B5EF4-FFF2-40B4-BE49-F238E27FC236}">
                <a16:creationId xmlns:a16="http://schemas.microsoft.com/office/drawing/2014/main" xmlns="" id="{7ECE811E-BDC1-4A86-B38D-249DCE4C5707}"/>
              </a:ext>
            </a:extLst>
          </p:cNvPr>
          <p:cNvCxnSpPr/>
          <p:nvPr/>
        </p:nvCxnSpPr>
        <p:spPr>
          <a:xfrm>
            <a:off x="2063569" y="3716533"/>
            <a:ext cx="2322211" cy="45402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46 Conector recto">
            <a:extLst>
              <a:ext uri="{FF2B5EF4-FFF2-40B4-BE49-F238E27FC236}">
                <a16:creationId xmlns:a16="http://schemas.microsoft.com/office/drawing/2014/main" xmlns="" id="{D48D2841-05C9-455E-AC60-5EBFE2655898}"/>
              </a:ext>
            </a:extLst>
          </p:cNvPr>
          <p:cNvCxnSpPr/>
          <p:nvPr/>
        </p:nvCxnSpPr>
        <p:spPr>
          <a:xfrm flipH="1">
            <a:off x="6384181" y="3716533"/>
            <a:ext cx="2322211" cy="45402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47 Conector recto">
            <a:extLst>
              <a:ext uri="{FF2B5EF4-FFF2-40B4-BE49-F238E27FC236}">
                <a16:creationId xmlns:a16="http://schemas.microsoft.com/office/drawing/2014/main" xmlns="" id="{B72B6807-6DCE-4E2A-BAFE-98324D7CA281}"/>
              </a:ext>
            </a:extLst>
          </p:cNvPr>
          <p:cNvCxnSpPr/>
          <p:nvPr/>
        </p:nvCxnSpPr>
        <p:spPr>
          <a:xfrm flipV="1">
            <a:off x="2884425" y="4408684"/>
            <a:ext cx="1736499" cy="93662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48 Conector recto">
            <a:extLst>
              <a:ext uri="{FF2B5EF4-FFF2-40B4-BE49-F238E27FC236}">
                <a16:creationId xmlns:a16="http://schemas.microsoft.com/office/drawing/2014/main" xmlns="" id="{A367BEB9-D7E1-4662-900E-781F11344AC9}"/>
              </a:ext>
            </a:extLst>
          </p:cNvPr>
          <p:cNvCxnSpPr/>
          <p:nvPr/>
        </p:nvCxnSpPr>
        <p:spPr>
          <a:xfrm flipV="1">
            <a:off x="4385780" y="4507109"/>
            <a:ext cx="485711" cy="155733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49 Conector recto">
            <a:extLst>
              <a:ext uri="{FF2B5EF4-FFF2-40B4-BE49-F238E27FC236}">
                <a16:creationId xmlns:a16="http://schemas.microsoft.com/office/drawing/2014/main" xmlns="" id="{23EF3249-AFEB-4D9A-BEBB-B33F364DF6C1}"/>
              </a:ext>
            </a:extLst>
          </p:cNvPr>
          <p:cNvCxnSpPr/>
          <p:nvPr/>
        </p:nvCxnSpPr>
        <p:spPr>
          <a:xfrm flipH="1" flipV="1">
            <a:off x="6239738" y="4408684"/>
            <a:ext cx="1736499" cy="93662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50 Conector recto">
            <a:extLst>
              <a:ext uri="{FF2B5EF4-FFF2-40B4-BE49-F238E27FC236}">
                <a16:creationId xmlns:a16="http://schemas.microsoft.com/office/drawing/2014/main" xmlns="" id="{3279E206-BA07-46C2-83D0-6032442715E9}"/>
              </a:ext>
            </a:extLst>
          </p:cNvPr>
          <p:cNvCxnSpPr/>
          <p:nvPr/>
        </p:nvCxnSpPr>
        <p:spPr>
          <a:xfrm flipH="1" flipV="1">
            <a:off x="5898470" y="4507109"/>
            <a:ext cx="485711" cy="155733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1" name="51 Grupo">
            <a:extLst>
              <a:ext uri="{FF2B5EF4-FFF2-40B4-BE49-F238E27FC236}">
                <a16:creationId xmlns:a16="http://schemas.microsoft.com/office/drawing/2014/main" xmlns="" id="{5E5178B1-8F9A-43D0-B30C-A286016D26CD}"/>
              </a:ext>
            </a:extLst>
          </p:cNvPr>
          <p:cNvGrpSpPr>
            <a:grpSpLocks/>
          </p:cNvGrpSpPr>
          <p:nvPr/>
        </p:nvGrpSpPr>
        <p:grpSpPr bwMode="auto">
          <a:xfrm>
            <a:off x="3451090" y="4859019"/>
            <a:ext cx="1298406" cy="1243012"/>
            <a:chOff x="2555776" y="5477941"/>
            <a:chExt cx="1299405" cy="1242484"/>
          </a:xfrm>
        </p:grpSpPr>
        <p:grpSp>
          <p:nvGrpSpPr>
            <p:cNvPr id="62" name="42 Grupo">
              <a:extLst>
                <a:ext uri="{FF2B5EF4-FFF2-40B4-BE49-F238E27FC236}">
                  <a16:creationId xmlns:a16="http://schemas.microsoft.com/office/drawing/2014/main" xmlns="" id="{9BFE679D-461A-4504-8280-92129E5A0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5776" y="5477941"/>
              <a:ext cx="1299405" cy="1242484"/>
              <a:chOff x="177880" y="2984080"/>
              <a:chExt cx="1299405" cy="1242484"/>
            </a:xfrm>
          </p:grpSpPr>
          <p:sp>
            <p:nvSpPr>
              <p:cNvPr id="64" name="54 Disco magnético">
                <a:extLst>
                  <a:ext uri="{FF2B5EF4-FFF2-40B4-BE49-F238E27FC236}">
                    <a16:creationId xmlns:a16="http://schemas.microsoft.com/office/drawing/2014/main" xmlns="" id="{9B621FAD-B75A-4A8E-B8EF-D577C2629E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923" y="3690625"/>
                <a:ext cx="1169321" cy="535939"/>
              </a:xfrm>
              <a:prstGeom prst="flowChartMagneticDisk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pic>
            <p:nvPicPr>
              <p:cNvPr id="65" name="44 Imagen">
                <a:extLst>
                  <a:ext uri="{FF2B5EF4-FFF2-40B4-BE49-F238E27FC236}">
                    <a16:creationId xmlns:a16="http://schemas.microsoft.com/office/drawing/2014/main" xmlns="" id="{3C923BF7-E780-4429-AFEF-CCCBB73CC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80" y="2984080"/>
                <a:ext cx="1299405" cy="98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" name="53 Rectángulo">
              <a:extLst>
                <a:ext uri="{FF2B5EF4-FFF2-40B4-BE49-F238E27FC236}">
                  <a16:creationId xmlns:a16="http://schemas.microsoft.com/office/drawing/2014/main" xmlns="" id="{03286779-A791-49E1-8BD8-4E9DC8B43473}"/>
                </a:ext>
              </a:extLst>
            </p:cNvPr>
            <p:cNvSpPr/>
            <p:nvPr/>
          </p:nvSpPr>
          <p:spPr>
            <a:xfrm>
              <a:off x="2773552" y="6343030"/>
              <a:ext cx="683918" cy="369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S.A.F.</a:t>
              </a:r>
              <a:endParaRPr lang="es-AR" dirty="0"/>
            </a:p>
          </p:txBody>
        </p:sp>
      </p:grpSp>
      <p:grpSp>
        <p:nvGrpSpPr>
          <p:cNvPr id="66" name="56 Grupo">
            <a:extLst>
              <a:ext uri="{FF2B5EF4-FFF2-40B4-BE49-F238E27FC236}">
                <a16:creationId xmlns:a16="http://schemas.microsoft.com/office/drawing/2014/main" xmlns="" id="{6B7F7F86-A061-45EE-B609-A662D16231F6}"/>
              </a:ext>
            </a:extLst>
          </p:cNvPr>
          <p:cNvGrpSpPr>
            <a:grpSpLocks/>
          </p:cNvGrpSpPr>
          <p:nvPr/>
        </p:nvGrpSpPr>
        <p:grpSpPr bwMode="auto">
          <a:xfrm>
            <a:off x="6095295" y="4886521"/>
            <a:ext cx="1299993" cy="1241425"/>
            <a:chOff x="5076056" y="5445224"/>
            <a:chExt cx="1299405" cy="1242484"/>
          </a:xfrm>
        </p:grpSpPr>
        <p:grpSp>
          <p:nvGrpSpPr>
            <p:cNvPr id="67" name="54 Grupo">
              <a:extLst>
                <a:ext uri="{FF2B5EF4-FFF2-40B4-BE49-F238E27FC236}">
                  <a16:creationId xmlns:a16="http://schemas.microsoft.com/office/drawing/2014/main" xmlns="" id="{FBF6CDE0-2054-477D-AFCB-2E552970BFF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076056" y="5445224"/>
              <a:ext cx="1299405" cy="1242484"/>
              <a:chOff x="177880" y="2984080"/>
              <a:chExt cx="1299405" cy="1242484"/>
            </a:xfrm>
          </p:grpSpPr>
          <p:sp>
            <p:nvSpPr>
              <p:cNvPr id="69" name="59 Disco magnético">
                <a:extLst>
                  <a:ext uri="{FF2B5EF4-FFF2-40B4-BE49-F238E27FC236}">
                    <a16:creationId xmlns:a16="http://schemas.microsoft.com/office/drawing/2014/main" xmlns="" id="{ACE29E9A-E315-4B89-A73A-3DE886645F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923" y="3690625"/>
                <a:ext cx="1169321" cy="535939"/>
              </a:xfrm>
              <a:prstGeom prst="flowChartMagneticDisk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AR" dirty="0"/>
              </a:p>
            </p:txBody>
          </p:sp>
          <p:pic>
            <p:nvPicPr>
              <p:cNvPr id="70" name="56 Imagen">
                <a:extLst>
                  <a:ext uri="{FF2B5EF4-FFF2-40B4-BE49-F238E27FC236}">
                    <a16:creationId xmlns:a16="http://schemas.microsoft.com/office/drawing/2014/main" xmlns="" id="{69254357-C4E9-4559-ACFC-EAB8AE298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80" y="2984080"/>
                <a:ext cx="1299405" cy="98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8" name="58 Rectángulo">
              <a:extLst>
                <a:ext uri="{FF2B5EF4-FFF2-40B4-BE49-F238E27FC236}">
                  <a16:creationId xmlns:a16="http://schemas.microsoft.com/office/drawing/2014/main" xmlns="" id="{112D74C0-93B7-47F4-B6AF-FDFE59FC312F}"/>
                </a:ext>
              </a:extLst>
            </p:cNvPr>
            <p:cNvSpPr/>
            <p:nvPr/>
          </p:nvSpPr>
          <p:spPr>
            <a:xfrm>
              <a:off x="5380375" y="6307500"/>
              <a:ext cx="683083" cy="3696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S.A.F.</a:t>
              </a:r>
              <a:endParaRPr lang="es-AR" dirty="0"/>
            </a:p>
          </p:txBody>
        </p:sp>
      </p:grpSp>
      <p:sp>
        <p:nvSpPr>
          <p:cNvPr id="71" name="63 CuadroTexto">
            <a:extLst>
              <a:ext uri="{FF2B5EF4-FFF2-40B4-BE49-F238E27FC236}">
                <a16:creationId xmlns:a16="http://schemas.microsoft.com/office/drawing/2014/main" xmlns="" id="{85C38F4F-FF01-49DA-8A6A-633DFCF38ECF}"/>
              </a:ext>
            </a:extLst>
          </p:cNvPr>
          <p:cNvSpPr txBox="1"/>
          <p:nvPr/>
        </p:nvSpPr>
        <p:spPr>
          <a:xfrm>
            <a:off x="2848144" y="815427"/>
            <a:ext cx="5162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ADMINISTRACIÓN CENTRAL</a:t>
            </a:r>
          </a:p>
        </p:txBody>
      </p:sp>
      <p:sp>
        <p:nvSpPr>
          <p:cNvPr id="25604" name="Flecha: curvada hacia arriba 25603">
            <a:extLst>
              <a:ext uri="{FF2B5EF4-FFF2-40B4-BE49-F238E27FC236}">
                <a16:creationId xmlns:a16="http://schemas.microsoft.com/office/drawing/2014/main" xmlns="" id="{5BFECD08-99B8-4B22-ACB4-A532EA39643F}"/>
              </a:ext>
            </a:extLst>
          </p:cNvPr>
          <p:cNvSpPr/>
          <p:nvPr/>
        </p:nvSpPr>
        <p:spPr bwMode="auto">
          <a:xfrm>
            <a:off x="4024313" y="6200405"/>
            <a:ext cx="3139786" cy="569984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6510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5604" grpId="0" animBg="1"/>
    </p:bldLst>
  </p:timing>
</p:sld>
</file>

<file path=ppt/theme/theme1.xml><?xml version="1.0" encoding="utf-8"?>
<a:theme xmlns:a="http://schemas.openxmlformats.org/drawingml/2006/main" name="2_Nivel">
  <a:themeElements>
    <a:clrScheme name="2_Ni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2_Ni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777777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777777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Ni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i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i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24272</TotalTime>
  <Words>740</Words>
  <Application>Microsoft Office PowerPoint</Application>
  <PresentationFormat>Personalizado</PresentationFormat>
  <Paragraphs>138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2_Nivel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Economia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 de la Interfaz Gráfica</dc:title>
  <dc:creator>Soledad Q.</dc:creator>
  <cp:lastModifiedBy>Gisela Lopez</cp:lastModifiedBy>
  <cp:revision>2208</cp:revision>
  <cp:lastPrinted>2019-09-27T13:17:31Z</cp:lastPrinted>
  <dcterms:created xsi:type="dcterms:W3CDTF">2007-06-26T13:46:21Z</dcterms:created>
  <dcterms:modified xsi:type="dcterms:W3CDTF">2021-12-15T19:16:54Z</dcterms:modified>
</cp:coreProperties>
</file>