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889" r:id="rId2"/>
    <p:sldId id="896" r:id="rId3"/>
    <p:sldId id="890" r:id="rId4"/>
    <p:sldId id="891" r:id="rId5"/>
    <p:sldId id="892" r:id="rId6"/>
    <p:sldId id="893" r:id="rId7"/>
    <p:sldId id="895" r:id="rId8"/>
    <p:sldId id="897" r:id="rId9"/>
    <p:sldId id="899" r:id="rId10"/>
    <p:sldId id="900" r:id="rId11"/>
    <p:sldId id="901" r:id="rId12"/>
    <p:sldId id="902" r:id="rId13"/>
    <p:sldId id="903" r:id="rId14"/>
    <p:sldId id="898" r:id="rId15"/>
  </p:sldIdLst>
  <p:sldSz cx="9906000" cy="6858000" type="A4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b="1" u="sng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u="sng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u="sng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u="sng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u="sng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400" b="1" u="sng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400" b="1" u="sng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400" b="1" u="sng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400" b="1" u="sng"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F99"/>
    <a:srgbClr val="C6D1E0"/>
    <a:srgbClr val="4D78B5"/>
    <a:srgbClr val="335593"/>
    <a:srgbClr val="25AFFF"/>
    <a:srgbClr val="CC0099"/>
    <a:srgbClr val="0033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Objects="1">
      <p:cViewPr>
        <p:scale>
          <a:sx n="100" d="100"/>
          <a:sy n="100" d="100"/>
        </p:scale>
        <p:origin x="-706" y="-3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1608" y="147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 b="0" u="none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 b="0" u="none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117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>
              <a:defRPr sz="1200" b="0" u="none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3288"/>
            <a:ext cx="4984750" cy="4470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>
              <a:defRPr sz="1200" b="0" u="none">
                <a:latin typeface="Verdana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 smtClean="0"/>
            </a:lvl1pPr>
          </a:lstStyle>
          <a:p>
            <a:pPr>
              <a:defRPr/>
            </a:pPr>
            <a:fld id="{7C587F7D-8C58-412D-99F6-9F6178E410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4208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48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09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1276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119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31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559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79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365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704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638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957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bienesCGN@mecon.gov.a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mailto:raserr@mecon.gov.a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nmari@mecon.gov.ar" TargetMode="External"/><Relationship Id="rId5" Type="http://schemas.openxmlformats.org/officeDocument/2006/relationships/hyperlink" Target="mailto:gilope@mecon.gov.ar" TargetMode="External"/><Relationship Id="rId4" Type="http://schemas.openxmlformats.org/officeDocument/2006/relationships/hyperlink" Target="mailto:ncastel@mecon.gov.a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4" descr="topsimplel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4"/>
          <p:cNvSpPr txBox="1">
            <a:spLocks noChangeArrowheads="1"/>
          </p:cNvSpPr>
          <p:nvPr/>
        </p:nvSpPr>
        <p:spPr bwMode="auto">
          <a:xfrm>
            <a:off x="0" y="116632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 smtClean="0">
                <a:latin typeface="Calibri" pitchFamily="34" charset="0"/>
              </a:rPr>
              <a:t>BIENES</a:t>
            </a:r>
            <a:endParaRPr lang="es-ES" sz="3200" u="none" dirty="0">
              <a:latin typeface="Calibri" pitchFamily="34" charset="0"/>
            </a:endParaRPr>
          </a:p>
        </p:txBody>
      </p:sp>
      <p:pic>
        <p:nvPicPr>
          <p:cNvPr id="11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34" y="221055"/>
            <a:ext cx="1807066" cy="1666089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856656" y="2846546"/>
            <a:ext cx="612068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AR" sz="4400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Jornada de Cierre</a:t>
            </a:r>
          </a:p>
          <a:p>
            <a:pPr algn="ctr" eaLnBrk="1" hangingPunct="1">
              <a:defRPr/>
            </a:pPr>
            <a:r>
              <a:rPr lang="es-AR" sz="4400" u="none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Ejercicio 2019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4" descr="topsimplel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4"/>
          <p:cNvSpPr txBox="1">
            <a:spLocks noChangeArrowheads="1"/>
          </p:cNvSpPr>
          <p:nvPr/>
        </p:nvSpPr>
        <p:spPr bwMode="auto">
          <a:xfrm>
            <a:off x="0" y="116632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 smtClean="0">
                <a:latin typeface="Calibri" pitchFamily="34" charset="0"/>
              </a:rPr>
              <a:t>BIENES</a:t>
            </a:r>
            <a:endParaRPr lang="es-ES" sz="3200" u="none" dirty="0">
              <a:latin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6456" y="1124744"/>
            <a:ext cx="1331198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ES" sz="1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SAF sin GDE</a:t>
            </a:r>
            <a:endParaRPr lang="es-AR" sz="1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00" b="26667"/>
          <a:stretch/>
        </p:blipFill>
        <p:spPr bwMode="auto">
          <a:xfrm>
            <a:off x="1458376" y="1124744"/>
            <a:ext cx="8280014" cy="411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50" r="72684" b="36072"/>
          <a:stretch/>
        </p:blipFill>
        <p:spPr bwMode="auto">
          <a:xfrm>
            <a:off x="1424608" y="2745939"/>
            <a:ext cx="8313782" cy="27012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9 Grupo"/>
          <p:cNvGrpSpPr/>
          <p:nvPr/>
        </p:nvGrpSpPr>
        <p:grpSpPr>
          <a:xfrm>
            <a:off x="344487" y="2420888"/>
            <a:ext cx="1800201" cy="1152128"/>
            <a:chOff x="1448087" y="1662894"/>
            <a:chExt cx="2547438" cy="646331"/>
          </a:xfrm>
        </p:grpSpPr>
        <p:sp>
          <p:nvSpPr>
            <p:cNvPr id="11" name="10 Flecha derecha"/>
            <p:cNvSpPr/>
            <p:nvPr/>
          </p:nvSpPr>
          <p:spPr>
            <a:xfrm>
              <a:off x="3851509" y="1881251"/>
              <a:ext cx="144016" cy="14401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1448087" y="1662894"/>
              <a:ext cx="2232248" cy="64633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b="1" dirty="0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PDF generado de Módulo Registro Contable de SIENA CON CUADRO.</a:t>
              </a:r>
              <a:endParaRPr lang="es-ES" sz="1200" b="1" cap="none" spc="0" dirty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/>
              </a:endParaRPr>
            </a:p>
          </p:txBody>
        </p:sp>
      </p:grp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 b="6721"/>
          <a:stretch/>
        </p:blipFill>
        <p:spPr bwMode="auto">
          <a:xfrm>
            <a:off x="632520" y="1666271"/>
            <a:ext cx="9093882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2188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t="54310" r="73281" b="-2991"/>
          <a:stretch/>
        </p:blipFill>
        <p:spPr>
          <a:xfrm>
            <a:off x="4808984" y="3573016"/>
            <a:ext cx="760639" cy="811233"/>
          </a:xfrm>
          <a:prstGeom prst="rect">
            <a:avLst/>
          </a:prstGeom>
        </p:spPr>
      </p:pic>
      <p:pic>
        <p:nvPicPr>
          <p:cNvPr id="25602" name="Imagen 4" descr="topsimplelin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4"/>
          <p:cNvSpPr txBox="1">
            <a:spLocks noChangeArrowheads="1"/>
          </p:cNvSpPr>
          <p:nvPr/>
        </p:nvSpPr>
        <p:spPr bwMode="auto">
          <a:xfrm>
            <a:off x="0" y="116632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 smtClean="0">
                <a:latin typeface="Calibri" pitchFamily="34" charset="0"/>
              </a:rPr>
              <a:t>BIENES</a:t>
            </a:r>
            <a:endParaRPr lang="es-ES" sz="3200" u="none" dirty="0">
              <a:latin typeface="Calibri" pitchFamily="34" charset="0"/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5529064" y="3173781"/>
            <a:ext cx="1841571" cy="1479355"/>
          </a:xfrm>
          <a:prstGeom prst="rightArrow">
            <a:avLst>
              <a:gd name="adj1" fmla="val 50000"/>
              <a:gd name="adj2" fmla="val 35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u="none" dirty="0">
                <a:solidFill>
                  <a:schemeClr val="bg1"/>
                </a:solidFill>
              </a:rPr>
              <a:t>GDE- Informe Bienes </a:t>
            </a:r>
          </a:p>
          <a:p>
            <a:pPr algn="ctr"/>
            <a:r>
              <a:rPr lang="es-AR" sz="1200" u="none" dirty="0">
                <a:solidFill>
                  <a:schemeClr val="bg1"/>
                </a:solidFill>
              </a:rPr>
              <a:t>Expediente de Cierre (GN0188)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8481392" y="3022946"/>
            <a:ext cx="1251547" cy="1570902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s-AR" dirty="0" smtClean="0">
                <a:solidFill>
                  <a:schemeClr val="accent3">
                    <a:lumMod val="50000"/>
                  </a:schemeClr>
                </a:solidFill>
              </a:rPr>
              <a:t>VISTO</a:t>
            </a:r>
            <a:endParaRPr lang="es-A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71111" y="980728"/>
            <a:ext cx="4377412" cy="430160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100" dirty="0" smtClean="0"/>
              <a:t>            2019</a:t>
            </a:r>
          </a:p>
          <a:p>
            <a:pPr algn="ctr"/>
            <a:r>
              <a:rPr lang="es-AR" sz="2200" dirty="0" smtClean="0"/>
              <a:t>HABILITADO</a:t>
            </a:r>
            <a:endParaRPr lang="es-AR" sz="2200" dirty="0"/>
          </a:p>
        </p:txBody>
      </p:sp>
      <p:grpSp>
        <p:nvGrpSpPr>
          <p:cNvPr id="9" name="8 Grupo"/>
          <p:cNvGrpSpPr/>
          <p:nvPr/>
        </p:nvGrpSpPr>
        <p:grpSpPr>
          <a:xfrm>
            <a:off x="3789184" y="1410608"/>
            <a:ext cx="975242" cy="1092250"/>
            <a:chOff x="-15792" y="2984080"/>
            <a:chExt cx="1299405" cy="1242484"/>
          </a:xfrm>
        </p:grpSpPr>
        <p:sp>
          <p:nvSpPr>
            <p:cNvPr id="10" name="9 Disco magnético"/>
            <p:cNvSpPr>
              <a:spLocks noChangeAspect="1"/>
            </p:cNvSpPr>
            <p:nvPr/>
          </p:nvSpPr>
          <p:spPr>
            <a:xfrm>
              <a:off x="80137" y="3690625"/>
              <a:ext cx="1169320" cy="535939"/>
            </a:xfrm>
            <a:prstGeom prst="flowChartMagneticDisk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792" y="2984080"/>
              <a:ext cx="1299405" cy="982937"/>
            </a:xfrm>
            <a:prstGeom prst="rect">
              <a:avLst/>
            </a:prstGeom>
          </p:spPr>
        </p:pic>
      </p:grpSp>
      <p:sp>
        <p:nvSpPr>
          <p:cNvPr id="12" name="11 Rectángulo"/>
          <p:cNvSpPr/>
          <p:nvPr/>
        </p:nvSpPr>
        <p:spPr>
          <a:xfrm>
            <a:off x="3992464" y="2171578"/>
            <a:ext cx="68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S.A.F.</a:t>
            </a:r>
            <a:endParaRPr lang="es-AR" dirty="0"/>
          </a:p>
        </p:txBody>
      </p:sp>
      <p:grpSp>
        <p:nvGrpSpPr>
          <p:cNvPr id="13" name="12 Grupo"/>
          <p:cNvGrpSpPr/>
          <p:nvPr/>
        </p:nvGrpSpPr>
        <p:grpSpPr>
          <a:xfrm>
            <a:off x="-54563" y="1205146"/>
            <a:ext cx="2051961" cy="2063328"/>
            <a:chOff x="3342040" y="1999640"/>
            <a:chExt cx="2052228" cy="2063328"/>
          </a:xfrm>
        </p:grpSpPr>
        <p:grpSp>
          <p:nvGrpSpPr>
            <p:cNvPr id="14" name="13 Grupo"/>
            <p:cNvGrpSpPr/>
            <p:nvPr/>
          </p:nvGrpSpPr>
          <p:grpSpPr>
            <a:xfrm>
              <a:off x="3342040" y="1999640"/>
              <a:ext cx="2052228" cy="2063328"/>
              <a:chOff x="2256800" y="2805832"/>
              <a:chExt cx="2052228" cy="2063328"/>
            </a:xfrm>
          </p:grpSpPr>
          <p:grpSp>
            <p:nvGrpSpPr>
              <p:cNvPr id="16" name="15 Grupo"/>
              <p:cNvGrpSpPr/>
              <p:nvPr/>
            </p:nvGrpSpPr>
            <p:grpSpPr>
              <a:xfrm>
                <a:off x="2540414" y="2805832"/>
                <a:ext cx="1485000" cy="2063328"/>
                <a:chOff x="3419872" y="2132856"/>
                <a:chExt cx="1980000" cy="2751104"/>
              </a:xfrm>
            </p:grpSpPr>
            <p:sp>
              <p:nvSpPr>
                <p:cNvPr id="18" name="17 Disco magnético"/>
                <p:cNvSpPr>
                  <a:spLocks noChangeAspect="1"/>
                </p:cNvSpPr>
                <p:nvPr/>
              </p:nvSpPr>
              <p:spPr>
                <a:xfrm>
                  <a:off x="3419872" y="3976460"/>
                  <a:ext cx="1980000" cy="907500"/>
                </a:xfrm>
                <a:prstGeom prst="flowChartMagneticDisk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sp>
              <p:nvSpPr>
                <p:cNvPr id="19" name="18 Disco magnético"/>
                <p:cNvSpPr/>
                <p:nvPr/>
              </p:nvSpPr>
              <p:spPr>
                <a:xfrm>
                  <a:off x="3563888" y="3429000"/>
                  <a:ext cx="1728192" cy="792088"/>
                </a:xfrm>
                <a:prstGeom prst="flowChartMagneticDisk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sp>
              <p:nvSpPr>
                <p:cNvPr id="20" name="19 Disco magnético"/>
                <p:cNvSpPr>
                  <a:spLocks noChangeAspect="1"/>
                </p:cNvSpPr>
                <p:nvPr/>
              </p:nvSpPr>
              <p:spPr>
                <a:xfrm>
                  <a:off x="3595570" y="2900461"/>
                  <a:ext cx="1624502" cy="744563"/>
                </a:xfrm>
                <a:prstGeom prst="flowChartMagneticDisk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sp>
              <p:nvSpPr>
                <p:cNvPr id="21" name="20 Disco magnético"/>
                <p:cNvSpPr/>
                <p:nvPr/>
              </p:nvSpPr>
              <p:spPr>
                <a:xfrm>
                  <a:off x="3563888" y="2780928"/>
                  <a:ext cx="1728192" cy="792088"/>
                </a:xfrm>
                <a:prstGeom prst="flowChartMagneticDisk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sp>
              <p:nvSpPr>
                <p:cNvPr id="22" name="21 Disco magnético"/>
                <p:cNvSpPr>
                  <a:spLocks noChangeAspect="1"/>
                </p:cNvSpPr>
                <p:nvPr/>
              </p:nvSpPr>
              <p:spPr>
                <a:xfrm>
                  <a:off x="3595570" y="2252389"/>
                  <a:ext cx="1624502" cy="744563"/>
                </a:xfrm>
                <a:prstGeom prst="flowChartMagneticDisk">
                  <a:avLst/>
                </a:prstGeom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  <p:sp>
              <p:nvSpPr>
                <p:cNvPr id="23" name="22 Disco magnético"/>
                <p:cNvSpPr/>
                <p:nvPr/>
              </p:nvSpPr>
              <p:spPr>
                <a:xfrm>
                  <a:off x="3563888" y="2132856"/>
                  <a:ext cx="1728192" cy="792088"/>
                </a:xfrm>
                <a:prstGeom prst="flowChartMagneticDisk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AR" dirty="0"/>
                </a:p>
              </p:txBody>
            </p:sp>
          </p:grpSp>
          <p:sp>
            <p:nvSpPr>
              <p:cNvPr id="17" name="16 CuadroTexto"/>
              <p:cNvSpPr txBox="1"/>
              <p:nvPr/>
            </p:nvSpPr>
            <p:spPr>
              <a:xfrm>
                <a:off x="2256800" y="4385105"/>
                <a:ext cx="205222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25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SIENA</a:t>
                </a:r>
                <a:endParaRPr lang="es-AR" sz="25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5" name="14 Rectángulo"/>
            <p:cNvSpPr/>
            <p:nvPr/>
          </p:nvSpPr>
          <p:spPr>
            <a:xfrm>
              <a:off x="3754023" y="2439692"/>
              <a:ext cx="116983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MÓDULO</a:t>
              </a:r>
            </a:p>
            <a:p>
              <a:pPr algn="ctr"/>
              <a:r>
                <a:rPr lang="es-E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REGISTRO</a:t>
              </a:r>
            </a:p>
            <a:p>
              <a:pPr algn="ctr"/>
              <a:r>
                <a:rPr lang="es-E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CONTABLE</a:t>
              </a:r>
              <a:endParaRPr lang="es-A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24" name="23 Flecha izquierda y derecha"/>
          <p:cNvSpPr/>
          <p:nvPr/>
        </p:nvSpPr>
        <p:spPr>
          <a:xfrm>
            <a:off x="1696499" y="1458356"/>
            <a:ext cx="2136924" cy="1010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actualizaciones</a:t>
            </a:r>
            <a:endParaRPr lang="es-AR" dirty="0"/>
          </a:p>
        </p:txBody>
      </p:sp>
      <p:sp>
        <p:nvSpPr>
          <p:cNvPr id="25" name="24 Flecha abajo"/>
          <p:cNvSpPr/>
          <p:nvPr/>
        </p:nvSpPr>
        <p:spPr>
          <a:xfrm>
            <a:off x="3763548" y="2587849"/>
            <a:ext cx="450181" cy="5552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977336" y="4875315"/>
            <a:ext cx="1893049" cy="276999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sz="1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Registros </a:t>
            </a:r>
            <a:r>
              <a:rPr lang="es-AR" sz="1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contables</a:t>
            </a:r>
            <a:endParaRPr lang="es-AR" sz="1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940419" y="5620163"/>
            <a:ext cx="1909125" cy="523220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Cuenta de </a:t>
            </a:r>
            <a:r>
              <a:rPr lang="es-A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Inversión 2019</a:t>
            </a:r>
            <a:endParaRPr lang="es-A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7257256" y="3769876"/>
            <a:ext cx="1080120" cy="523220"/>
          </a:xfrm>
          <a:prstGeom prst="rect">
            <a:avLst/>
          </a:prstGeom>
          <a:noFill/>
          <a:ln w="254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C.G.N. </a:t>
            </a:r>
          </a:p>
          <a:p>
            <a:pPr algn="ctr"/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ANALIZA</a:t>
            </a:r>
          </a:p>
        </p:txBody>
      </p:sp>
      <p:sp>
        <p:nvSpPr>
          <p:cNvPr id="29" name="28 Flecha abajo"/>
          <p:cNvSpPr/>
          <p:nvPr/>
        </p:nvSpPr>
        <p:spPr>
          <a:xfrm>
            <a:off x="8841432" y="4510334"/>
            <a:ext cx="431986" cy="353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0" name="29 Flecha abajo"/>
          <p:cNvSpPr/>
          <p:nvPr/>
        </p:nvSpPr>
        <p:spPr>
          <a:xfrm>
            <a:off x="8841432" y="5244351"/>
            <a:ext cx="431986" cy="3536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31" name="30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4" t="54310" r="46354" b="-2991"/>
          <a:stretch/>
        </p:blipFill>
        <p:spPr>
          <a:xfrm>
            <a:off x="1357404" y="3517324"/>
            <a:ext cx="1151789" cy="1211987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" t="54310" r="73281" b="-2991"/>
          <a:stretch/>
        </p:blipFill>
        <p:spPr>
          <a:xfrm>
            <a:off x="8481392" y="3322430"/>
            <a:ext cx="1189045" cy="1268135"/>
          </a:xfrm>
          <a:prstGeom prst="rect">
            <a:avLst/>
          </a:prstGeom>
        </p:spPr>
      </p:pic>
      <p:sp>
        <p:nvSpPr>
          <p:cNvPr id="33" name="32 Flecha abajo"/>
          <p:cNvSpPr/>
          <p:nvPr/>
        </p:nvSpPr>
        <p:spPr>
          <a:xfrm rot="5400000" flipH="1">
            <a:off x="2653763" y="3689954"/>
            <a:ext cx="450240" cy="5551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4" name="33 Flecha doblada"/>
          <p:cNvSpPr/>
          <p:nvPr/>
        </p:nvSpPr>
        <p:spPr>
          <a:xfrm rot="16200000">
            <a:off x="461100" y="3545856"/>
            <a:ext cx="938868" cy="7598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520952" y="5420456"/>
            <a:ext cx="197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VISTO-OBSERVADO</a:t>
            </a:r>
            <a:endParaRPr lang="es-AR" dirty="0"/>
          </a:p>
        </p:txBody>
      </p:sp>
      <p:sp>
        <p:nvSpPr>
          <p:cNvPr id="36" name="35 Flecha curvada hacia arriba"/>
          <p:cNvSpPr/>
          <p:nvPr/>
        </p:nvSpPr>
        <p:spPr>
          <a:xfrm flipH="1">
            <a:off x="2924489" y="4548315"/>
            <a:ext cx="5232867" cy="1443545"/>
          </a:xfrm>
          <a:prstGeom prst="curvedUpArrow">
            <a:avLst>
              <a:gd name="adj1" fmla="val 37856"/>
              <a:gd name="adj2" fmla="val 50000"/>
              <a:gd name="adj3" fmla="val 25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chemeClr val="tx1"/>
              </a:solidFill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3119494" y="3097769"/>
            <a:ext cx="1391536" cy="1583544"/>
            <a:chOff x="3202821" y="3097769"/>
            <a:chExt cx="1391717" cy="1583544"/>
          </a:xfrm>
        </p:grpSpPr>
        <p:pic>
          <p:nvPicPr>
            <p:cNvPr id="38" name="37 Imagen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7" t="4479" r="4144" b="10039"/>
            <a:stretch/>
          </p:blipFill>
          <p:spPr>
            <a:xfrm>
              <a:off x="3339722" y="3508274"/>
              <a:ext cx="1125598" cy="1173039"/>
            </a:xfrm>
            <a:prstGeom prst="rect">
              <a:avLst/>
            </a:prstGeom>
          </p:spPr>
        </p:pic>
        <p:sp>
          <p:nvSpPr>
            <p:cNvPr id="39" name="38 Rectángulo"/>
            <p:cNvSpPr/>
            <p:nvPr/>
          </p:nvSpPr>
          <p:spPr>
            <a:xfrm>
              <a:off x="3202821" y="3097769"/>
              <a:ext cx="13917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s-E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Cuadro 4,4</a:t>
              </a:r>
              <a:endParaRPr lang="es-AR" sz="1600" dirty="0"/>
            </a:p>
          </p:txBody>
        </p:sp>
      </p:grpSp>
      <p:sp>
        <p:nvSpPr>
          <p:cNvPr id="40" name="39 Flecha derecha"/>
          <p:cNvSpPr/>
          <p:nvPr/>
        </p:nvSpPr>
        <p:spPr>
          <a:xfrm>
            <a:off x="5529064" y="3356992"/>
            <a:ext cx="1872208" cy="1521801"/>
          </a:xfrm>
          <a:prstGeom prst="rightArrow">
            <a:avLst>
              <a:gd name="adj1" fmla="val 50000"/>
              <a:gd name="adj2" fmla="val 33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200" u="none" dirty="0" smtClean="0">
                <a:solidFill>
                  <a:schemeClr val="bg1"/>
                </a:solidFill>
              </a:rPr>
              <a:t>sin GDE- PDF y Excel </a:t>
            </a:r>
            <a:endParaRPr lang="es-AR" sz="1200" u="none" dirty="0">
              <a:solidFill>
                <a:schemeClr val="bg1"/>
              </a:solidFill>
            </a:endParaRPr>
          </a:p>
          <a:p>
            <a:pPr algn="ctr"/>
            <a:r>
              <a:rPr lang="es-AR" sz="1200" u="none" dirty="0" smtClean="0">
                <a:solidFill>
                  <a:schemeClr val="bg1"/>
                </a:solidFill>
              </a:rPr>
              <a:t>Expediente de </a:t>
            </a:r>
            <a:r>
              <a:rPr lang="es-AR" sz="1200" u="none" dirty="0" smtClean="0"/>
              <a:t>Cierre en mesa entradas MH</a:t>
            </a:r>
            <a:endParaRPr lang="es-AR" sz="1200" u="none" dirty="0"/>
          </a:p>
        </p:txBody>
      </p:sp>
      <p:sp>
        <p:nvSpPr>
          <p:cNvPr id="42" name="41 Flecha abajo"/>
          <p:cNvSpPr/>
          <p:nvPr/>
        </p:nvSpPr>
        <p:spPr>
          <a:xfrm rot="16200000" flipH="1">
            <a:off x="4340600" y="3755793"/>
            <a:ext cx="450240" cy="397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43" name="42 Rectángulo"/>
          <p:cNvSpPr/>
          <p:nvPr/>
        </p:nvSpPr>
        <p:spPr>
          <a:xfrm>
            <a:off x="4367014" y="4293096"/>
            <a:ext cx="1126410" cy="35567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CERRADO</a:t>
            </a:r>
            <a:endParaRPr lang="es-AR" dirty="0"/>
          </a:p>
        </p:txBody>
      </p:sp>
      <p:sp>
        <p:nvSpPr>
          <p:cNvPr id="44" name="43 Flecha izquierda y derecha"/>
          <p:cNvSpPr/>
          <p:nvPr/>
        </p:nvSpPr>
        <p:spPr>
          <a:xfrm>
            <a:off x="1848899" y="1610756"/>
            <a:ext cx="2136924" cy="1010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correcciones</a:t>
            </a:r>
            <a:endParaRPr lang="es-AR" dirty="0"/>
          </a:p>
        </p:txBody>
      </p:sp>
      <p:grpSp>
        <p:nvGrpSpPr>
          <p:cNvPr id="45" name="44 Grupo"/>
          <p:cNvGrpSpPr/>
          <p:nvPr/>
        </p:nvGrpSpPr>
        <p:grpSpPr>
          <a:xfrm>
            <a:off x="3106874" y="3104964"/>
            <a:ext cx="1391536" cy="1583544"/>
            <a:chOff x="3202821" y="3097769"/>
            <a:chExt cx="1391717" cy="1583544"/>
          </a:xfrm>
        </p:grpSpPr>
        <p:pic>
          <p:nvPicPr>
            <p:cNvPr id="46" name="45 Imagen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7" t="4479" r="4144" b="10039"/>
            <a:stretch/>
          </p:blipFill>
          <p:spPr>
            <a:xfrm>
              <a:off x="3339722" y="3508274"/>
              <a:ext cx="1125598" cy="1173039"/>
            </a:xfrm>
            <a:prstGeom prst="rect">
              <a:avLst/>
            </a:prstGeom>
          </p:spPr>
        </p:pic>
        <p:sp>
          <p:nvSpPr>
            <p:cNvPr id="47" name="46 Rectángulo"/>
            <p:cNvSpPr/>
            <p:nvPr/>
          </p:nvSpPr>
          <p:spPr>
            <a:xfrm>
              <a:off x="3202821" y="3097769"/>
              <a:ext cx="139171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</a:t>
              </a:r>
              <a:r>
                <a:rPr lang="es-ES" sz="1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Cuadro 4,4</a:t>
              </a:r>
              <a:endParaRPr lang="es-AR" sz="1600" dirty="0"/>
            </a:p>
          </p:txBody>
        </p:sp>
      </p:grpSp>
      <p:sp>
        <p:nvSpPr>
          <p:cNvPr id="2" name="1 Rectángulo"/>
          <p:cNvSpPr/>
          <p:nvPr/>
        </p:nvSpPr>
        <p:spPr>
          <a:xfrm>
            <a:off x="6718500" y="1294796"/>
            <a:ext cx="287771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Circuito de información</a:t>
            </a:r>
            <a:endParaRPr lang="es-ES" sz="1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9987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3" grpId="0" animBg="1"/>
      <p:bldP spid="34" grpId="0" animBg="1"/>
      <p:bldP spid="36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4" descr="topsimplel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4"/>
          <p:cNvSpPr txBox="1">
            <a:spLocks noChangeArrowheads="1"/>
          </p:cNvSpPr>
          <p:nvPr/>
        </p:nvSpPr>
        <p:spPr bwMode="auto">
          <a:xfrm>
            <a:off x="0" y="116632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 smtClean="0">
                <a:latin typeface="Calibri" pitchFamily="34" charset="0"/>
              </a:rPr>
              <a:t>BIENES</a:t>
            </a:r>
            <a:endParaRPr lang="es-ES" sz="3200" u="none" dirty="0">
              <a:latin typeface="Calibri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4016" y="2119496"/>
            <a:ext cx="9489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u="none" dirty="0"/>
              <a:t>Cada S.A.F. solicita  a la A.A.B.E. usuario/s para operar el módulo  del</a:t>
            </a:r>
            <a:r>
              <a:rPr lang="es-AR" u="none" dirty="0">
                <a:solidFill>
                  <a:srgbClr val="00B0F0"/>
                </a:solidFill>
                <a:latin typeface="Arial Black" panose="020B0A04020102020204" pitchFamily="34" charset="0"/>
              </a:rPr>
              <a:t> REGISTRO CONTABLE  </a:t>
            </a:r>
            <a:r>
              <a:rPr lang="es-AR" u="none" dirty="0"/>
              <a:t>del</a:t>
            </a:r>
            <a:r>
              <a:rPr lang="es-AR" u="none" dirty="0">
                <a:solidFill>
                  <a:srgbClr val="00B0F0"/>
                </a:solidFill>
                <a:latin typeface="Arial Black" panose="020B0A04020102020204" pitchFamily="34" charset="0"/>
              </a:rPr>
              <a:t> SIENA. </a:t>
            </a:r>
            <a:r>
              <a:rPr lang="es-AR" u="none" dirty="0"/>
              <a:t>Deben informar el usuario GDE. La agencia puso a </a:t>
            </a:r>
            <a:r>
              <a:rPr lang="es-AR" u="none" dirty="0" err="1"/>
              <a:t>disposici</a:t>
            </a:r>
            <a:r>
              <a:rPr lang="es-AR" u="none" dirty="0"/>
              <a:t>{</a:t>
            </a:r>
            <a:r>
              <a:rPr lang="es-AR" u="none" dirty="0" err="1"/>
              <a:t>on</a:t>
            </a:r>
            <a:r>
              <a:rPr lang="es-AR" u="none" dirty="0"/>
              <a:t> un instructivo que encuentran en su página.</a:t>
            </a:r>
          </a:p>
          <a:p>
            <a:endParaRPr lang="es-AR" u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u="none" dirty="0"/>
              <a:t>También es responsable de solicitar  a la A.A.B.E. los usuario/s a dar de baja para operar el módulo  del</a:t>
            </a:r>
            <a:r>
              <a:rPr lang="es-AR" u="none" dirty="0">
                <a:solidFill>
                  <a:srgbClr val="00B0F0"/>
                </a:solidFill>
                <a:latin typeface="Arial Black" panose="020B0A04020102020204" pitchFamily="34" charset="0"/>
              </a:rPr>
              <a:t> REGISTRO CONTABLE  </a:t>
            </a:r>
            <a:r>
              <a:rPr lang="es-AR" u="none" dirty="0"/>
              <a:t>del</a:t>
            </a:r>
            <a:r>
              <a:rPr lang="es-AR" u="none" dirty="0">
                <a:solidFill>
                  <a:srgbClr val="00B0F0"/>
                </a:solidFill>
                <a:latin typeface="Arial Black" panose="020B0A04020102020204" pitchFamily="34" charset="0"/>
              </a:rPr>
              <a:t> SIENA.</a:t>
            </a:r>
          </a:p>
          <a:p>
            <a:endParaRPr lang="es-AR" u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u="none" dirty="0"/>
              <a:t>CGN atiende consultas relacionadas con el registro contables. AABE atiende consultas  técnicas del </a:t>
            </a:r>
            <a:r>
              <a:rPr lang="es-AR" u="none" dirty="0">
                <a:solidFill>
                  <a:srgbClr val="00B0F0"/>
                </a:solidFill>
                <a:latin typeface="Arial Black" panose="020B0A04020102020204" pitchFamily="34" charset="0"/>
              </a:rPr>
              <a:t>MRC</a:t>
            </a:r>
            <a:r>
              <a:rPr lang="es-AR" u="none" dirty="0"/>
              <a:t>.</a:t>
            </a:r>
          </a:p>
          <a:p>
            <a:endParaRPr lang="es-AR" u="non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u="none" dirty="0"/>
              <a:t>Se realizaran correcciones sobre el Tipo de Valor de los inmuebles con valor 1 $ a los que se les asignara, salvo excepciones el tipo “Sin Valuación”.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491715" y="1294796"/>
            <a:ext cx="2069797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ES" sz="16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Consideraciones</a:t>
            </a:r>
            <a:endParaRPr lang="es-ES" sz="16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00728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4" descr="topsimplel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4"/>
          <p:cNvSpPr txBox="1">
            <a:spLocks noChangeArrowheads="1"/>
          </p:cNvSpPr>
          <p:nvPr/>
        </p:nvSpPr>
        <p:spPr bwMode="auto">
          <a:xfrm>
            <a:off x="0" y="116632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 smtClean="0">
                <a:latin typeface="Calibri" pitchFamily="34" charset="0"/>
              </a:rPr>
              <a:t>BIENES</a:t>
            </a:r>
            <a:endParaRPr lang="es-ES" sz="3200" u="none" dirty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1216" y="1623236"/>
            <a:ext cx="35044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u="none" dirty="0" smtClean="0"/>
              <a:t>Listado </a:t>
            </a:r>
            <a:r>
              <a:rPr lang="es-AR" sz="1200" u="none" dirty="0"/>
              <a:t>patrimonial </a:t>
            </a:r>
            <a:r>
              <a:rPr lang="es-AR" sz="1200" u="none" dirty="0" smtClean="0"/>
              <a:t>2019 de cada SAF </a:t>
            </a:r>
            <a:endParaRPr lang="es-AR" sz="1200" u="none" dirty="0"/>
          </a:p>
        </p:txBody>
      </p:sp>
      <p:sp>
        <p:nvSpPr>
          <p:cNvPr id="5" name="4 CuadroTexto"/>
          <p:cNvSpPr txBox="1"/>
          <p:nvPr/>
        </p:nvSpPr>
        <p:spPr>
          <a:xfrm>
            <a:off x="4123610" y="1556792"/>
            <a:ext cx="5581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u="none" dirty="0" smtClean="0"/>
              <a:t>CGN abre el ejercicio, asigna Estado HABILITADO para la carga de novedades 2019 y lo informa por e-mail desde la cuenta </a:t>
            </a:r>
            <a:r>
              <a:rPr lang="es-AR" sz="1200" u="none" dirty="0" smtClean="0">
                <a:hlinkClick r:id="rId3"/>
              </a:rPr>
              <a:t>bienesCGN@mecon.gov.ar</a:t>
            </a:r>
            <a:r>
              <a:rPr lang="es-AR" sz="1200" u="none" dirty="0" smtClean="0"/>
              <a:t> </a:t>
            </a:r>
          </a:p>
        </p:txBody>
      </p:sp>
      <p:sp>
        <p:nvSpPr>
          <p:cNvPr id="6" name="5 Flecha derecha"/>
          <p:cNvSpPr/>
          <p:nvPr/>
        </p:nvSpPr>
        <p:spPr>
          <a:xfrm>
            <a:off x="3679878" y="1620086"/>
            <a:ext cx="409026" cy="276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200" u="none" dirty="0"/>
          </a:p>
        </p:txBody>
      </p:sp>
      <p:sp>
        <p:nvSpPr>
          <p:cNvPr id="7" name="6 CuadroTexto"/>
          <p:cNvSpPr txBox="1"/>
          <p:nvPr/>
        </p:nvSpPr>
        <p:spPr>
          <a:xfrm>
            <a:off x="185589" y="2714534"/>
            <a:ext cx="3312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u="none" dirty="0" smtClean="0"/>
              <a:t>Observaciones a las tareas de Inicio</a:t>
            </a:r>
            <a:endParaRPr lang="es-AR" sz="1200" u="none" dirty="0"/>
          </a:p>
        </p:txBody>
      </p:sp>
      <p:sp>
        <p:nvSpPr>
          <p:cNvPr id="8" name="7 Flecha derecha"/>
          <p:cNvSpPr/>
          <p:nvPr/>
        </p:nvSpPr>
        <p:spPr>
          <a:xfrm>
            <a:off x="3679878" y="2732457"/>
            <a:ext cx="409026" cy="276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200" u="none" dirty="0"/>
          </a:p>
        </p:txBody>
      </p:sp>
      <p:sp>
        <p:nvSpPr>
          <p:cNvPr id="9" name="8 CuadroTexto"/>
          <p:cNvSpPr txBox="1"/>
          <p:nvPr/>
        </p:nvSpPr>
        <p:spPr>
          <a:xfrm>
            <a:off x="4157710" y="2719953"/>
            <a:ext cx="5547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u="none" dirty="0" smtClean="0"/>
              <a:t>Recomendaciones a considerar para el ejercicio 2019</a:t>
            </a:r>
            <a:endParaRPr lang="es-AR" sz="1200" u="none" dirty="0"/>
          </a:p>
        </p:txBody>
      </p:sp>
      <p:sp>
        <p:nvSpPr>
          <p:cNvPr id="10" name="9 CuadroTexto"/>
          <p:cNvSpPr txBox="1"/>
          <p:nvPr/>
        </p:nvSpPr>
        <p:spPr>
          <a:xfrm>
            <a:off x="164880" y="3906121"/>
            <a:ext cx="2683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u="none" dirty="0" smtClean="0"/>
              <a:t>Inmuebles 1$ se le asignara </a:t>
            </a:r>
          </a:p>
          <a:p>
            <a:r>
              <a:rPr lang="es-AR" sz="1200" u="none" dirty="0" smtClean="0"/>
              <a:t> tipo de valor “Sin Valuación</a:t>
            </a:r>
            <a:endParaRPr lang="es-AR" sz="1200" u="none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211359" y="3901549"/>
            <a:ext cx="5494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u="none" dirty="0" smtClean="0"/>
              <a:t>Desde el sistema automáticamente. En cuadro 4,4 aparecerá como motivo de movimiento “No </a:t>
            </a:r>
            <a:r>
              <a:rPr lang="es-AR" sz="1200" u="none" dirty="0" err="1" smtClean="0"/>
              <a:t>contabilizable</a:t>
            </a:r>
            <a:r>
              <a:rPr lang="es-AR" sz="1200" u="none" dirty="0" smtClean="0"/>
              <a:t>.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3663028" y="3983987"/>
            <a:ext cx="413025" cy="276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200" u="none" dirty="0"/>
          </a:p>
        </p:txBody>
      </p:sp>
      <p:sp>
        <p:nvSpPr>
          <p:cNvPr id="13" name="12 Flecha derecha"/>
          <p:cNvSpPr/>
          <p:nvPr/>
        </p:nvSpPr>
        <p:spPr>
          <a:xfrm>
            <a:off x="3673988" y="3257015"/>
            <a:ext cx="413025" cy="276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200" u="none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77792" y="3202897"/>
            <a:ext cx="277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u="none" dirty="0" smtClean="0"/>
              <a:t>Documentación Respaldatoria</a:t>
            </a:r>
            <a:endParaRPr lang="es-AR" sz="1200" u="none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157709" y="3183359"/>
            <a:ext cx="561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u="none" dirty="0" smtClean="0"/>
              <a:t>Recomendamos adjuntar documentación </a:t>
            </a:r>
            <a:r>
              <a:rPr lang="es-AR" sz="1200" u="none" dirty="0" err="1" smtClean="0"/>
              <a:t>respaldatoria</a:t>
            </a:r>
            <a:r>
              <a:rPr lang="es-AR" sz="1200" u="none" dirty="0" smtClean="0"/>
              <a:t> a los movimientos 2019</a:t>
            </a:r>
            <a:endParaRPr lang="es-AR" sz="1200" u="none" dirty="0"/>
          </a:p>
        </p:txBody>
      </p:sp>
      <p:sp>
        <p:nvSpPr>
          <p:cNvPr id="2" name="1 Rectángulo"/>
          <p:cNvSpPr/>
          <p:nvPr/>
        </p:nvSpPr>
        <p:spPr>
          <a:xfrm>
            <a:off x="7958606" y="1196752"/>
            <a:ext cx="129073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Novedades</a:t>
            </a:r>
            <a:endParaRPr lang="es-ES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85587" y="4653136"/>
            <a:ext cx="2231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u="none" dirty="0" smtClean="0"/>
              <a:t>Observaciones al Cierre</a:t>
            </a:r>
            <a:endParaRPr lang="es-AR" sz="1200" u="none" dirty="0"/>
          </a:p>
        </p:txBody>
      </p:sp>
      <p:sp>
        <p:nvSpPr>
          <p:cNvPr id="18" name="17 Flecha derecha"/>
          <p:cNvSpPr/>
          <p:nvPr/>
        </p:nvSpPr>
        <p:spPr>
          <a:xfrm>
            <a:off x="3679876" y="4671059"/>
            <a:ext cx="409026" cy="276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1200" u="none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157708" y="4658555"/>
            <a:ext cx="5547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200" u="none" dirty="0" smtClean="0"/>
              <a:t>Aguarda rectificación/ratificación </a:t>
            </a:r>
            <a:r>
              <a:rPr lang="es-AR" sz="1200" u="none" smtClean="0"/>
              <a:t>del cuadro 4,4</a:t>
            </a:r>
            <a:endParaRPr lang="es-AR" sz="1200" u="none" dirty="0"/>
          </a:p>
        </p:txBody>
      </p:sp>
    </p:spTree>
    <p:extLst>
      <p:ext uri="{BB962C8B-B14F-4D97-AF65-F5344CB8AC3E}">
        <p14:creationId xmlns:p14="http://schemas.microsoft.com/office/powerpoint/2010/main" val="2268817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4" descr="topsimplel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4"/>
          <p:cNvSpPr txBox="1">
            <a:spLocks noChangeArrowheads="1"/>
          </p:cNvSpPr>
          <p:nvPr/>
        </p:nvSpPr>
        <p:spPr bwMode="auto">
          <a:xfrm>
            <a:off x="0" y="116632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 smtClean="0">
                <a:latin typeface="Calibri" pitchFamily="34" charset="0"/>
              </a:rPr>
              <a:t>BIENES</a:t>
            </a:r>
            <a:endParaRPr lang="es-ES" sz="3200" u="none" dirty="0">
              <a:latin typeface="Calibri" pitchFamily="34" charset="0"/>
            </a:endParaRPr>
          </a:p>
        </p:txBody>
      </p:sp>
      <p:sp>
        <p:nvSpPr>
          <p:cNvPr id="4" name="2 Marcador de pie de página"/>
          <p:cNvSpPr txBox="1">
            <a:spLocks/>
          </p:cNvSpPr>
          <p:nvPr/>
        </p:nvSpPr>
        <p:spPr>
          <a:xfrm>
            <a:off x="1539" y="1905843"/>
            <a:ext cx="9415958" cy="9988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s-A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kern="1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/>
              </a:rPr>
              <a:t>BIENESCGN@MECON.GOV.AR</a:t>
            </a:r>
            <a:endParaRPr lang="en-US" sz="40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man Old Style"/>
            </a:endParaRPr>
          </a:p>
        </p:txBody>
      </p:sp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200472" y="4195203"/>
            <a:ext cx="950505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SzPct val="85000"/>
              <a:buBlip>
                <a:blip r:embed="rId3"/>
              </a:buBlip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s-ES_tradnl" altLang="es-AR" sz="2500" b="1" u="none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Lic. Natalia Castelli                      4349-8431                  </a:t>
            </a:r>
            <a:r>
              <a:rPr lang="es-ES_tradnl" altLang="es-AR" sz="2500" b="1" u="none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4"/>
              </a:rPr>
              <a:t>ncastel@mecon.gov.ar</a:t>
            </a:r>
            <a:endParaRPr lang="es-ES_tradnl" altLang="es-AR" sz="2500" b="1" u="none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s-ES_tradnl" altLang="es-AR" sz="2500" b="1" u="none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Arq. Gisela López                          4349-6786                  </a:t>
            </a:r>
            <a:r>
              <a:rPr lang="es-ES_tradnl" altLang="es-AR" sz="2500" b="1" u="none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5"/>
              </a:rPr>
              <a:t>gilope@mecon.gov.ar</a:t>
            </a:r>
            <a:endParaRPr lang="es-ES_tradnl" altLang="es-AR" sz="2500" b="1" u="none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s-ES_tradnl" altLang="es-AR" sz="2500" b="1" u="none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Cdor</a:t>
            </a:r>
            <a:r>
              <a:rPr lang="es-ES_tradnl" altLang="es-AR" sz="2500" b="1" u="none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. Andrés Mariñas                   4349-6787                   </a:t>
            </a:r>
            <a:r>
              <a:rPr lang="es-ES_tradnl" altLang="es-AR" sz="2500" b="1" u="none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6"/>
              </a:rPr>
              <a:t>anmari@mecon.gov.ar</a:t>
            </a:r>
            <a:endParaRPr lang="es-ES_tradnl" altLang="es-AR" sz="2500" b="1" u="none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s-ES" altLang="es-AR" sz="2500" b="1" u="none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Lic. Raquel </a:t>
            </a:r>
            <a:r>
              <a:rPr lang="es-ES" altLang="es-AR" sz="2500" b="1" u="none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Serralta</a:t>
            </a:r>
            <a:r>
              <a:rPr lang="es-ES" altLang="es-AR" sz="2500" b="1" u="none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                       4349-6589                  </a:t>
            </a:r>
            <a:r>
              <a:rPr lang="es-ES" altLang="es-AR" sz="2500" b="1" u="none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hlinkClick r:id="rId7"/>
              </a:rPr>
              <a:t>raserr@mecon.gov.ar</a:t>
            </a:r>
            <a:endParaRPr lang="es-ES" altLang="es-AR" sz="2500" b="1" u="none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957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4" descr="topsimplel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4"/>
          <p:cNvSpPr txBox="1">
            <a:spLocks noChangeArrowheads="1"/>
          </p:cNvSpPr>
          <p:nvPr/>
        </p:nvSpPr>
        <p:spPr bwMode="auto">
          <a:xfrm>
            <a:off x="0" y="116632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 smtClean="0">
                <a:latin typeface="Calibri" pitchFamily="34" charset="0"/>
              </a:rPr>
              <a:t>BIENES</a:t>
            </a:r>
            <a:endParaRPr lang="es-ES" sz="3200" u="none" dirty="0">
              <a:latin typeface="Calibri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90646" y="4219680"/>
            <a:ext cx="9641889" cy="9089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>
            <a:normAutofit fontScale="850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2000" b="1" u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Disposición – Pautas para la presentación de Cierre. </a:t>
            </a:r>
            <a:r>
              <a:rPr lang="es-AR" sz="2000" b="0" u="none" dirty="0" smtClean="0"/>
              <a:t/>
            </a:r>
            <a:br>
              <a:rPr lang="es-AR" sz="2000" b="0" u="none" dirty="0" smtClean="0"/>
            </a:br>
            <a:r>
              <a:rPr lang="es-AR" sz="1700" b="0" u="none" dirty="0" smtClean="0">
                <a:solidFill>
                  <a:schemeClr val="bg2">
                    <a:lumMod val="10000"/>
                  </a:schemeClr>
                </a:solidFill>
              </a:rPr>
              <a:t>-</a:t>
            </a:r>
            <a:r>
              <a:rPr lang="es-AR" sz="2000" b="0" u="none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AR" sz="1700" b="0" u="none" dirty="0" smtClean="0">
                <a:solidFill>
                  <a:schemeClr val="bg2">
                    <a:lumMod val="10000"/>
                  </a:schemeClr>
                </a:solidFill>
              </a:rPr>
              <a:t>Determina la presentación de la cuenta de Inversión para los casos de los Organismos con y sin GDE</a:t>
            </a:r>
            <a:br>
              <a:rPr lang="es-AR" sz="1700" b="0" u="none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AR" sz="1700" b="0" u="none" dirty="0" smtClean="0">
                <a:solidFill>
                  <a:schemeClr val="bg2">
                    <a:lumMod val="10000"/>
                  </a:schemeClr>
                </a:solidFill>
              </a:rPr>
              <a:t>- Determina la presentación de las respuestas de las Observaciones de los cuadros para los casos de los Organismos con y sin GDE</a:t>
            </a:r>
            <a:endParaRPr lang="es-AR" sz="1700" b="0" u="non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05741" y="1268760"/>
            <a:ext cx="8995731" cy="10772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AR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Normativa de Cierre CGN para la Cuenta de Inversión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90646" y="5403595"/>
            <a:ext cx="9617298" cy="90572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/>
          </a:bodyPr>
          <a:lstStyle>
            <a:defPPr>
              <a:defRPr lang="es-A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AR" dirty="0"/>
              <a:t>Resolución de </a:t>
            </a:r>
            <a:r>
              <a:rPr lang="es-AR" dirty="0">
                <a:solidFill>
                  <a:schemeClr val="bg1"/>
                </a:solidFill>
              </a:rPr>
              <a:t>Cierre </a:t>
            </a:r>
            <a:r>
              <a:rPr lang="es-AR" dirty="0" smtClean="0">
                <a:solidFill>
                  <a:schemeClr val="bg1"/>
                </a:solidFill>
              </a:rPr>
              <a:t>213/19</a:t>
            </a:r>
            <a:endParaRPr lang="es-AR" dirty="0">
              <a:solidFill>
                <a:schemeClr val="bg1"/>
              </a:solidFill>
            </a:endParaRPr>
          </a:p>
          <a:p>
            <a:r>
              <a:rPr lang="es-AR" sz="1400" b="0" u="none" dirty="0">
                <a:solidFill>
                  <a:schemeClr val="bg2">
                    <a:lumMod val="10000"/>
                  </a:schemeClr>
                </a:solidFill>
                <a:effectLst/>
              </a:rPr>
              <a:t>- Determina plazos de entrega.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90646" y="3062830"/>
            <a:ext cx="9617298" cy="90955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AR" sz="2100" dirty="0"/>
              <a:t>Disposición N° 71/10 y modificatorias- </a:t>
            </a:r>
            <a:r>
              <a:rPr lang="es-AR" dirty="0" smtClean="0"/>
              <a:t>Manual </a:t>
            </a:r>
            <a:r>
              <a:rPr lang="es-AR" dirty="0"/>
              <a:t>de Cierre de Ejercicio, Cuadros y Anexos</a:t>
            </a:r>
          </a:p>
          <a:p>
            <a:pPr eaLnBrk="0" hangingPunct="0">
              <a:lnSpc>
                <a:spcPct val="100000"/>
              </a:lnSpc>
            </a:pPr>
            <a:r>
              <a:rPr lang="es-AR" sz="1500" b="0" u="none" dirty="0">
                <a:solidFill>
                  <a:schemeClr val="bg2">
                    <a:lumMod val="10000"/>
                  </a:schemeClr>
                </a:solidFill>
                <a:effectLst/>
              </a:rPr>
              <a:t>- Instructivo de Cuadros</a:t>
            </a:r>
          </a:p>
          <a:p>
            <a:pPr eaLnBrk="0" hangingPunct="0">
              <a:lnSpc>
                <a:spcPct val="100000"/>
              </a:lnSpc>
            </a:pPr>
            <a:r>
              <a:rPr lang="es-AR" sz="1500" b="0" u="none" dirty="0">
                <a:solidFill>
                  <a:schemeClr val="bg2">
                    <a:lumMod val="10000"/>
                  </a:schemeClr>
                </a:solidFill>
                <a:effectLst/>
              </a:rPr>
              <a:t>- Descarga de Cuadros 4 (link CGN </a:t>
            </a:r>
            <a:r>
              <a:rPr lang="es-AR" sz="1500" b="0" u="none" dirty="0" smtClean="0">
                <a:solidFill>
                  <a:schemeClr val="bg2">
                    <a:lumMod val="10000"/>
                  </a:schemeClr>
                </a:solidFill>
                <a:effectLst/>
              </a:rPr>
              <a:t>y SIENA</a:t>
            </a:r>
            <a:r>
              <a:rPr lang="es-AR" sz="1500" b="0" u="none" dirty="0">
                <a:solidFill>
                  <a:schemeClr val="bg2">
                    <a:lumMod val="10000"/>
                  </a:schemeClr>
                </a:solidFill>
                <a:effectLst/>
              </a:rPr>
              <a:t>)</a:t>
            </a:r>
          </a:p>
          <a:p>
            <a:pPr eaLnBrk="0" hangingPunct="0">
              <a:lnSpc>
                <a:spcPct val="100000"/>
              </a:lnSpc>
            </a:pPr>
            <a:r>
              <a:rPr lang="es-AR" sz="1500" b="0" u="none" dirty="0">
                <a:solidFill>
                  <a:schemeClr val="bg2">
                    <a:lumMod val="10000"/>
                  </a:schemeClr>
                </a:solidFill>
                <a:effectLst/>
              </a:rPr>
              <a:t>- Disposiciones comunes a los Cuadros e Instructivos</a:t>
            </a:r>
          </a:p>
        </p:txBody>
      </p:sp>
    </p:spTree>
    <p:extLst>
      <p:ext uri="{BB962C8B-B14F-4D97-AF65-F5344CB8AC3E}">
        <p14:creationId xmlns:p14="http://schemas.microsoft.com/office/powerpoint/2010/main" val="32140145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agen 4" descr="topsimplel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uadroTexto 4"/>
          <p:cNvSpPr txBox="1">
            <a:spLocks noChangeArrowheads="1"/>
          </p:cNvSpPr>
          <p:nvPr/>
        </p:nvSpPr>
        <p:spPr bwMode="auto">
          <a:xfrm>
            <a:off x="0" y="107921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 smtClean="0">
                <a:latin typeface="Calibri" pitchFamily="34" charset="0"/>
              </a:rPr>
              <a:t>BIENES</a:t>
            </a:r>
            <a:endParaRPr lang="es-ES" sz="3200" u="none" dirty="0">
              <a:latin typeface="Calibri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20468" y="1412776"/>
            <a:ext cx="93127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s-AR"/>
            </a:defPPr>
            <a:lvl1pPr algn="ctr">
              <a:defRPr sz="35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defRPr>
            </a:lvl1pPr>
          </a:lstStyle>
          <a:p>
            <a:r>
              <a:rPr lang="es-AR" sz="3200" dirty="0"/>
              <a:t>Disposición CGN </a:t>
            </a:r>
            <a:r>
              <a:rPr lang="es-AR" sz="3200" dirty="0" smtClean="0"/>
              <a:t>N°66/2007</a:t>
            </a:r>
            <a:endParaRPr lang="es-AR" sz="3200" dirty="0"/>
          </a:p>
        </p:txBody>
      </p:sp>
      <p:sp>
        <p:nvSpPr>
          <p:cNvPr id="7" name="6 Rectángulo"/>
          <p:cNvSpPr/>
          <p:nvPr/>
        </p:nvSpPr>
        <p:spPr>
          <a:xfrm>
            <a:off x="811693" y="2559023"/>
            <a:ext cx="740873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i="1" dirty="0" smtClean="0"/>
              <a:t>“…Con </a:t>
            </a:r>
            <a:r>
              <a:rPr lang="es-AR" i="1" dirty="0"/>
              <a:t>el objeto de agilizar la comunicación relacionada con bienes de uso y de consumo, es imprescindible la utilización de un correo electrónico único en la </a:t>
            </a:r>
            <a:r>
              <a:rPr lang="es-AR" i="1" dirty="0" smtClean="0"/>
              <a:t>materia…”</a:t>
            </a:r>
            <a:endParaRPr lang="es-AR" i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568289" y="3934823"/>
            <a:ext cx="8417159" cy="208646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b="1" i="1" dirty="0" smtClean="0"/>
              <a:t># Deberá </a:t>
            </a:r>
            <a:r>
              <a:rPr lang="es-AR" b="1" i="1" dirty="0"/>
              <a:t>contener la palabra “bienes” seguida del código del Servicio Administrativo Financiero antes del signo </a:t>
            </a:r>
            <a:r>
              <a:rPr lang="es-AR" b="1" i="1" dirty="0" smtClean="0"/>
              <a:t>@.</a:t>
            </a:r>
          </a:p>
          <a:p>
            <a:r>
              <a:rPr lang="es-AR" b="1" i="1" dirty="0"/>
              <a:t/>
            </a:r>
            <a:br>
              <a:rPr lang="es-AR" b="1" i="1" dirty="0"/>
            </a:br>
            <a:r>
              <a:rPr lang="es-AR" b="1" i="1" dirty="0" smtClean="0"/>
              <a:t># Los </a:t>
            </a:r>
            <a:r>
              <a:rPr lang="es-AR" b="1" i="1" dirty="0"/>
              <a:t>Usuarios son designados por el Organismo</a:t>
            </a:r>
            <a:r>
              <a:rPr lang="es-AR" b="1" i="1" dirty="0" smtClean="0"/>
              <a:t>.</a:t>
            </a:r>
          </a:p>
          <a:p>
            <a:r>
              <a:rPr lang="es-AR" b="1" i="1" dirty="0"/>
              <a:t/>
            </a:r>
            <a:br>
              <a:rPr lang="es-AR" b="1" i="1" dirty="0"/>
            </a:br>
            <a:r>
              <a:rPr lang="es-AR" b="1" i="1" dirty="0" smtClean="0"/>
              <a:t># El </a:t>
            </a:r>
            <a:r>
              <a:rPr lang="es-AR" b="1" i="1" dirty="0"/>
              <a:t>SAF es responsable del correcto funcionamiento de la cuenta.</a:t>
            </a:r>
            <a:endParaRPr lang="es-A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n 4" descr="topsimplel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uadroTexto 4"/>
          <p:cNvSpPr txBox="1">
            <a:spLocks noChangeArrowheads="1"/>
          </p:cNvSpPr>
          <p:nvPr/>
        </p:nvSpPr>
        <p:spPr bwMode="auto">
          <a:xfrm>
            <a:off x="0" y="116632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 smtClean="0">
                <a:latin typeface="Calibri" pitchFamily="34" charset="0"/>
              </a:rPr>
              <a:t>BIENES</a:t>
            </a:r>
            <a:endParaRPr lang="es-ES" sz="3200" u="none" dirty="0">
              <a:latin typeface="Calibri" pitchFamily="34" charset="0"/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0" y="988254"/>
            <a:ext cx="984954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s-AR"/>
            </a:defPPr>
            <a:lvl1pPr>
              <a:defRPr sz="35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defRPr>
            </a:lvl1pPr>
          </a:lstStyle>
          <a:p>
            <a:r>
              <a:rPr lang="es-AR" sz="3200" dirty="0" smtClean="0"/>
              <a:t>Presentación de cierre </a:t>
            </a:r>
            <a:r>
              <a:rPr lang="es-AR" sz="3200" dirty="0" err="1" smtClean="0"/>
              <a:t>ac</a:t>
            </a:r>
            <a:endParaRPr lang="es-AR" sz="3200" dirty="0"/>
          </a:p>
        </p:txBody>
      </p:sp>
      <p:sp>
        <p:nvSpPr>
          <p:cNvPr id="21" name="2 Marcador de contenido"/>
          <p:cNvSpPr txBox="1">
            <a:spLocks/>
          </p:cNvSpPr>
          <p:nvPr/>
        </p:nvSpPr>
        <p:spPr>
          <a:xfrm>
            <a:off x="3516094" y="2867283"/>
            <a:ext cx="800226" cy="64807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AR" dirty="0"/>
              <a:t>SAF</a:t>
            </a:r>
            <a:r>
              <a:rPr lang="es-AR" dirty="0" smtClean="0"/>
              <a:t> </a:t>
            </a:r>
            <a:endParaRPr lang="es-AR" dirty="0"/>
          </a:p>
        </p:txBody>
      </p:sp>
      <p:sp>
        <p:nvSpPr>
          <p:cNvPr id="22" name="2 Marcador de contenido"/>
          <p:cNvSpPr txBox="1">
            <a:spLocks/>
          </p:cNvSpPr>
          <p:nvPr/>
        </p:nvSpPr>
        <p:spPr>
          <a:xfrm>
            <a:off x="6716008" y="2868614"/>
            <a:ext cx="1800200" cy="10897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AR" sz="3000" dirty="0" smtClean="0"/>
              <a:t>Cuenta de Inversión</a:t>
            </a:r>
            <a:endParaRPr lang="es-AR" sz="3000" dirty="0"/>
          </a:p>
        </p:txBody>
      </p:sp>
      <p:sp>
        <p:nvSpPr>
          <p:cNvPr id="28" name="27 Flecha curvada hacia arriba"/>
          <p:cNvSpPr/>
          <p:nvPr/>
        </p:nvSpPr>
        <p:spPr>
          <a:xfrm>
            <a:off x="476879" y="3544864"/>
            <a:ext cx="3456384" cy="864096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29" name="28 Flecha curvada hacia abajo"/>
          <p:cNvSpPr/>
          <p:nvPr/>
        </p:nvSpPr>
        <p:spPr>
          <a:xfrm>
            <a:off x="4382015" y="1807027"/>
            <a:ext cx="3276364" cy="1008112"/>
          </a:xfrm>
          <a:prstGeom prst="curved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201219" y="3567374"/>
            <a:ext cx="2007703" cy="9848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1500" dirty="0" smtClean="0"/>
              <a:t>Cuadro 4,1</a:t>
            </a:r>
          </a:p>
          <a:p>
            <a:r>
              <a:rPr lang="es-AR" sz="1500" dirty="0" smtClean="0"/>
              <a:t>Cuadro 4,2</a:t>
            </a:r>
          </a:p>
          <a:p>
            <a:r>
              <a:rPr lang="es-AR" sz="1500" dirty="0" smtClean="0"/>
              <a:t>Cuadro 4,3</a:t>
            </a:r>
          </a:p>
          <a:p>
            <a:r>
              <a:rPr lang="es-AR" sz="1300" dirty="0" smtClean="0"/>
              <a:t>Saldos Finales </a:t>
            </a:r>
            <a:r>
              <a:rPr lang="es-AR" sz="1200" dirty="0" smtClean="0"/>
              <a:t>(Ej. Anterior)</a:t>
            </a:r>
            <a:endParaRPr lang="es-AR" sz="12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043240" y="2009399"/>
            <a:ext cx="1277912" cy="7848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sz="1500" dirty="0" smtClean="0"/>
              <a:t>Cuadro 4,1</a:t>
            </a:r>
          </a:p>
          <a:p>
            <a:r>
              <a:rPr lang="es-AR" sz="1500" dirty="0" smtClean="0"/>
              <a:t>Cuadro 4,2</a:t>
            </a:r>
          </a:p>
          <a:p>
            <a:r>
              <a:rPr lang="es-AR" sz="1500" dirty="0" smtClean="0"/>
              <a:t>Cuadro 4,3</a:t>
            </a:r>
            <a:endParaRPr lang="es-AR" sz="1500" dirty="0"/>
          </a:p>
        </p:txBody>
      </p:sp>
      <p:sp>
        <p:nvSpPr>
          <p:cNvPr id="32" name="2 Marcador de contenido"/>
          <p:cNvSpPr txBox="1">
            <a:spLocks/>
          </p:cNvSpPr>
          <p:nvPr/>
        </p:nvSpPr>
        <p:spPr>
          <a:xfrm>
            <a:off x="98494" y="2868614"/>
            <a:ext cx="987599" cy="64807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AR" dirty="0" smtClean="0"/>
              <a:t>CGN</a:t>
            </a:r>
            <a:endParaRPr lang="es-AR" dirty="0"/>
          </a:p>
        </p:txBody>
      </p:sp>
      <p:sp>
        <p:nvSpPr>
          <p:cNvPr id="33" name="32 Flecha izquierda, derecha y arriba"/>
          <p:cNvSpPr/>
          <p:nvPr/>
        </p:nvSpPr>
        <p:spPr>
          <a:xfrm>
            <a:off x="5944653" y="5687418"/>
            <a:ext cx="2324193" cy="43204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33 Rectángulo redondeado"/>
          <p:cNvSpPr/>
          <p:nvPr/>
        </p:nvSpPr>
        <p:spPr>
          <a:xfrm>
            <a:off x="5889104" y="4891488"/>
            <a:ext cx="2450645" cy="769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700" dirty="0" smtClean="0"/>
              <a:t>Análisis de  presentación</a:t>
            </a:r>
            <a:endParaRPr lang="es-AR" sz="1700" dirty="0"/>
          </a:p>
        </p:txBody>
      </p:sp>
      <p:sp>
        <p:nvSpPr>
          <p:cNvPr id="36" name="35 Multiplicar"/>
          <p:cNvSpPr/>
          <p:nvPr/>
        </p:nvSpPr>
        <p:spPr>
          <a:xfrm rot="4149349">
            <a:off x="6071841" y="5726485"/>
            <a:ext cx="700096" cy="483402"/>
          </a:xfrm>
          <a:prstGeom prst="mathMultiply">
            <a:avLst>
              <a:gd name="adj1" fmla="val 121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 rot="1795651">
            <a:off x="7474331" y="5559624"/>
            <a:ext cx="715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5400" dirty="0" smtClean="0">
                <a:solidFill>
                  <a:srgbClr val="92D050"/>
                </a:solidFill>
                <a:latin typeface="Wingdings 2" pitchFamily="18" charset="2"/>
              </a:rPr>
              <a:t>P</a:t>
            </a:r>
            <a:endParaRPr lang="es-AR" sz="5400" dirty="0">
              <a:solidFill>
                <a:srgbClr val="92D050"/>
              </a:solidFill>
              <a:latin typeface="Wingdings 2" pitchFamily="18" charset="2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4518035" y="6119466"/>
            <a:ext cx="1645286" cy="6219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600" dirty="0" smtClean="0">
                <a:solidFill>
                  <a:schemeClr val="dk1"/>
                </a:solidFill>
              </a:rPr>
              <a:t>Observaciones</a:t>
            </a:r>
            <a:endParaRPr lang="es-AR" sz="1600" dirty="0">
              <a:solidFill>
                <a:schemeClr val="dk1"/>
              </a:solidFill>
            </a:endParaRPr>
          </a:p>
        </p:txBody>
      </p:sp>
      <p:cxnSp>
        <p:nvCxnSpPr>
          <p:cNvPr id="39" name="38 Conector recto de flecha"/>
          <p:cNvCxnSpPr/>
          <p:nvPr/>
        </p:nvCxnSpPr>
        <p:spPr>
          <a:xfrm flipH="1" flipV="1">
            <a:off x="4160912" y="3515355"/>
            <a:ext cx="1296144" cy="2505934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>
            <a:off x="4273930" y="3303166"/>
            <a:ext cx="1746267" cy="1493986"/>
          </a:xfrm>
          <a:prstGeom prst="straightConnector1">
            <a:avLst/>
          </a:prstGeom>
          <a:ln w="381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4619006" y="3767430"/>
            <a:ext cx="144334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600" dirty="0" smtClean="0"/>
              <a:t>Corrección de Observaciones</a:t>
            </a:r>
            <a:endParaRPr lang="es-AR" sz="1600" dirty="0"/>
          </a:p>
        </p:txBody>
      </p:sp>
      <p:sp>
        <p:nvSpPr>
          <p:cNvPr id="42" name="41 Rectángulo redondeado"/>
          <p:cNvSpPr/>
          <p:nvPr/>
        </p:nvSpPr>
        <p:spPr>
          <a:xfrm>
            <a:off x="8204259" y="6119467"/>
            <a:ext cx="1645286" cy="62190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600" dirty="0" smtClean="0">
                <a:solidFill>
                  <a:schemeClr val="dk1"/>
                </a:solidFill>
              </a:rPr>
              <a:t>Minutas Contables</a:t>
            </a:r>
            <a:endParaRPr lang="es-AR" sz="1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/>
      <p:bldP spid="38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Imagen 4" descr="topsimplel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CuadroTexto 4"/>
          <p:cNvSpPr txBox="1">
            <a:spLocks noChangeArrowheads="1"/>
          </p:cNvSpPr>
          <p:nvPr/>
        </p:nvSpPr>
        <p:spPr bwMode="auto">
          <a:xfrm>
            <a:off x="0" y="107921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 smtClean="0">
                <a:latin typeface="Calibri" pitchFamily="34" charset="0"/>
              </a:rPr>
              <a:t>BIENES</a:t>
            </a:r>
            <a:endParaRPr lang="es-ES" sz="3200" u="none" dirty="0">
              <a:latin typeface="Calibri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56456" y="874555"/>
            <a:ext cx="9849544" cy="5796687"/>
            <a:chOff x="56456" y="874555"/>
            <a:chExt cx="9649072" cy="5796687"/>
          </a:xfrm>
        </p:grpSpPr>
        <p:grpSp>
          <p:nvGrpSpPr>
            <p:cNvPr id="17" name="16 Grupo"/>
            <p:cNvGrpSpPr/>
            <p:nvPr/>
          </p:nvGrpSpPr>
          <p:grpSpPr>
            <a:xfrm>
              <a:off x="56456" y="874555"/>
              <a:ext cx="9649072" cy="5796687"/>
              <a:chOff x="39756" y="185978"/>
              <a:chExt cx="12302738" cy="6102626"/>
            </a:xfrm>
          </p:grpSpPr>
          <p:pic>
            <p:nvPicPr>
              <p:cNvPr id="18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56" y="185978"/>
                <a:ext cx="12302738" cy="6102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" name="20 Grupo"/>
              <p:cNvGrpSpPr/>
              <p:nvPr/>
            </p:nvGrpSpPr>
            <p:grpSpPr>
              <a:xfrm>
                <a:off x="57803" y="1508709"/>
                <a:ext cx="12229457" cy="514588"/>
                <a:chOff x="57803" y="1508709"/>
                <a:chExt cx="12229457" cy="514588"/>
              </a:xfrm>
            </p:grpSpPr>
            <p:pic>
              <p:nvPicPr>
                <p:cNvPr id="25" name="Picture 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53660" y="1508709"/>
                  <a:ext cx="2133600" cy="3238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57803" y="1522610"/>
                  <a:ext cx="2439124" cy="5006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2" name="1 Rectángulo"/>
            <p:cNvSpPr/>
            <p:nvPr/>
          </p:nvSpPr>
          <p:spPr>
            <a:xfrm>
              <a:off x="1568624" y="4365104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8" name="27 Rectángulo"/>
          <p:cNvSpPr/>
          <p:nvPr/>
        </p:nvSpPr>
        <p:spPr>
          <a:xfrm>
            <a:off x="5889104" y="4680812"/>
            <a:ext cx="2832010" cy="115416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t"/>
            <a:r>
              <a:rPr lang="es-AR" sz="2300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A partir del 15 de Enero </a:t>
            </a:r>
            <a:r>
              <a:rPr lang="es-AR" sz="2300" u="non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AR" sz="2300" u="non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día hábil siguiente.</a:t>
            </a:r>
            <a:endParaRPr lang="es-AR" sz="2300" u="none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4" descr="topsimplel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4"/>
          <p:cNvSpPr txBox="1">
            <a:spLocks noChangeArrowheads="1"/>
          </p:cNvSpPr>
          <p:nvPr/>
        </p:nvSpPr>
        <p:spPr bwMode="auto">
          <a:xfrm>
            <a:off x="0" y="116632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 smtClean="0">
                <a:latin typeface="Calibri" pitchFamily="34" charset="0"/>
              </a:rPr>
              <a:t>BIENES</a:t>
            </a:r>
            <a:endParaRPr lang="es-ES" sz="3200" u="none" dirty="0">
              <a:latin typeface="Calibr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18983" y="2100912"/>
            <a:ext cx="4590950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t">
              <a:lnSpc>
                <a:spcPct val="200000"/>
              </a:lnSpc>
            </a:pPr>
            <a:r>
              <a:rPr lang="es-AR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 CON </a:t>
            </a:r>
            <a:r>
              <a:rPr lang="es-AR" sz="1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GDE</a:t>
            </a:r>
          </a:p>
          <a:p>
            <a:pPr marL="285750" indent="-285750" algn="just" fontAlgn="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AR" sz="1500" u="none" dirty="0" smtClean="0">
                <a:solidFill>
                  <a:schemeClr val="accent1">
                    <a:lumMod val="75000"/>
                  </a:schemeClr>
                </a:solidFill>
              </a:rPr>
              <a:t>Presentación </a:t>
            </a:r>
            <a:r>
              <a:rPr lang="es-AR" sz="1500" u="none" dirty="0">
                <a:solidFill>
                  <a:schemeClr val="accent1">
                    <a:lumMod val="75000"/>
                  </a:schemeClr>
                </a:solidFill>
              </a:rPr>
              <a:t>de Cuenta de Inversión completa en un Único Expediente de Firma Conjunta.</a:t>
            </a:r>
          </a:p>
          <a:p>
            <a:pPr marL="285750" indent="-285750" algn="just" fontAlgn="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AR" sz="1500" u="none" dirty="0" smtClean="0">
                <a:solidFill>
                  <a:schemeClr val="accent1">
                    <a:lumMod val="75000"/>
                  </a:schemeClr>
                </a:solidFill>
              </a:rPr>
              <a:t>Sólo  debe contener 1 </a:t>
            </a:r>
            <a:r>
              <a:rPr lang="es-AR" sz="1500" u="none" dirty="0">
                <a:solidFill>
                  <a:schemeClr val="accent1">
                    <a:lumMod val="75000"/>
                  </a:schemeClr>
                </a:solidFill>
              </a:rPr>
              <a:t>Informe Cierre de </a:t>
            </a:r>
            <a:r>
              <a:rPr lang="es-AR" sz="1500" u="none" dirty="0" smtClean="0">
                <a:solidFill>
                  <a:schemeClr val="accent1">
                    <a:lumMod val="75000"/>
                  </a:schemeClr>
                </a:solidFill>
              </a:rPr>
              <a:t>Cuenta </a:t>
            </a:r>
            <a:r>
              <a:rPr lang="es-AR" sz="1500" u="none" dirty="0">
                <a:solidFill>
                  <a:schemeClr val="accent1">
                    <a:lumMod val="75000"/>
                  </a:schemeClr>
                </a:solidFill>
              </a:rPr>
              <a:t>Bienes (con capacidad 100MB) </a:t>
            </a:r>
            <a:r>
              <a:rPr lang="es-AR" sz="1500" u="none" dirty="0" smtClean="0">
                <a:solidFill>
                  <a:schemeClr val="accent1">
                    <a:lumMod val="75000"/>
                  </a:schemeClr>
                </a:solidFill>
              </a:rPr>
              <a:t>IFCAB</a:t>
            </a:r>
          </a:p>
          <a:p>
            <a:pPr marL="285750" indent="-285750" algn="just" fontAlgn="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AR" sz="1500" u="none" dirty="0">
                <a:solidFill>
                  <a:schemeClr val="accent1">
                    <a:lumMod val="75000"/>
                  </a:schemeClr>
                </a:solidFill>
              </a:rPr>
              <a:t>NO INCLUIR ARCHIVOS DE TRABAJO. Solamente tienen validez los archivos </a:t>
            </a:r>
            <a:r>
              <a:rPr lang="es-AR" sz="1500" u="none" dirty="0" smtClean="0">
                <a:solidFill>
                  <a:schemeClr val="accent1">
                    <a:lumMod val="75000"/>
                  </a:schemeClr>
                </a:solidFill>
              </a:rPr>
              <a:t>EMBEBIDOS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5043520" y="2100912"/>
            <a:ext cx="4590000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  <a:defRPr sz="17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marL="0" indent="0">
              <a:buNone/>
            </a:pPr>
            <a:r>
              <a:rPr lang="es-AR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 SIN </a:t>
            </a:r>
            <a:r>
              <a:rPr lang="es-AR" sz="1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GDE</a:t>
            </a:r>
          </a:p>
          <a:p>
            <a:r>
              <a:rPr lang="es-AR" sz="1500" u="none" dirty="0" smtClean="0"/>
              <a:t>Presentación </a:t>
            </a:r>
            <a:r>
              <a:rPr lang="es-AR" sz="1500" u="none" dirty="0"/>
              <a:t>de Cuenta de Inversión completa en la Mesa de Entradas General del Ministerio de </a:t>
            </a:r>
            <a:r>
              <a:rPr lang="es-AR" sz="1500" u="none" dirty="0" smtClean="0"/>
              <a:t>Economía, </a:t>
            </a:r>
            <a:r>
              <a:rPr lang="es-AR" sz="1500" u="none" dirty="0"/>
              <a:t>que hará solo un Expediente </a:t>
            </a:r>
            <a:r>
              <a:rPr lang="es-AR" sz="1500" u="none" dirty="0" smtClean="0"/>
              <a:t>Electrónico.</a:t>
            </a:r>
          </a:p>
          <a:p>
            <a:r>
              <a:rPr lang="es-AR" sz="1500" u="none" dirty="0" smtClean="0"/>
              <a:t>Con hojas sueltas, no anilladas, impresas en buena calidad. Y el soporte magnético con los respectivos Archivos de Excel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2460" y="5805264"/>
            <a:ext cx="9721080" cy="57606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AR" dirty="0">
                <a:solidFill>
                  <a:schemeClr val="lt1"/>
                </a:solidFill>
                <a:latin typeface="+mn-lt"/>
                <a:ea typeface="+mn-ea"/>
              </a:rPr>
              <a:t>Fecha de presentación límite determinado en Resolución de Cierre </a:t>
            </a:r>
            <a:r>
              <a:rPr lang="es-AR" dirty="0" smtClean="0">
                <a:solidFill>
                  <a:schemeClr val="lt1"/>
                </a:solidFill>
                <a:latin typeface="+mn-lt"/>
                <a:ea typeface="+mn-ea"/>
              </a:rPr>
              <a:t>213/19 , </a:t>
            </a:r>
            <a:r>
              <a:rPr lang="es-AR" i="1" u="none" dirty="0" smtClean="0">
                <a:solidFill>
                  <a:schemeClr val="lt1"/>
                </a:solidFill>
              </a:rPr>
              <a:t>Fija las </a:t>
            </a:r>
            <a:r>
              <a:rPr lang="es-AR" i="1" u="none" dirty="0" smtClean="0"/>
              <a:t>15:00 </a:t>
            </a:r>
            <a:r>
              <a:rPr lang="es-AR" i="1" u="none" dirty="0"/>
              <a:t>horas del 14 de febrero de 2020 </a:t>
            </a:r>
            <a:endParaRPr lang="es-AR" u="none" dirty="0">
              <a:solidFill>
                <a:schemeClr val="lt1"/>
              </a:solidFill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136576" y="1188041"/>
            <a:ext cx="713473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s-AR"/>
            </a:defPPr>
            <a:lvl1pPr algn="ctr">
              <a:defRPr sz="35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defRPr>
            </a:lvl1pPr>
          </a:lstStyle>
          <a:p>
            <a:r>
              <a:rPr lang="es-AR" sz="3200" dirty="0" smtClean="0"/>
              <a:t>presentación AL CIERRE</a:t>
            </a:r>
            <a:endParaRPr lang="es-AR" sz="3200" dirty="0"/>
          </a:p>
        </p:txBody>
      </p:sp>
    </p:spTree>
    <p:extLst>
      <p:ext uri="{BB962C8B-B14F-4D97-AF65-F5344CB8AC3E}">
        <p14:creationId xmlns:p14="http://schemas.microsoft.com/office/powerpoint/2010/main" val="21115756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4" descr="topsimplel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4"/>
          <p:cNvSpPr txBox="1">
            <a:spLocks noChangeArrowheads="1"/>
          </p:cNvSpPr>
          <p:nvPr/>
        </p:nvSpPr>
        <p:spPr bwMode="auto">
          <a:xfrm>
            <a:off x="0" y="116632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 smtClean="0">
                <a:latin typeface="Calibri" pitchFamily="34" charset="0"/>
              </a:rPr>
              <a:t>BIENES</a:t>
            </a:r>
            <a:endParaRPr lang="es-ES" sz="3200" u="none" dirty="0">
              <a:latin typeface="Calibri" pitchFamily="34" charset="0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56456" y="1584078"/>
            <a:ext cx="4724621" cy="42211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AR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 </a:t>
            </a:r>
            <a:r>
              <a:rPr lang="es-AR" sz="1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</a:t>
            </a:r>
            <a:r>
              <a:rPr lang="es-AR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GDE</a:t>
            </a:r>
          </a:p>
          <a:p>
            <a:pPr algn="just">
              <a:lnSpc>
                <a:spcPct val="200000"/>
              </a:lnSpc>
            </a:pPr>
            <a:r>
              <a:rPr lang="es-AR" sz="1500" u="none" dirty="0">
                <a:solidFill>
                  <a:schemeClr val="accent1">
                    <a:lumMod val="75000"/>
                  </a:schemeClr>
                </a:solidFill>
              </a:rPr>
              <a:t>Se enviará documento en GDE al SAF que será vinculado al EE.</a:t>
            </a:r>
          </a:p>
          <a:p>
            <a:pPr algn="just">
              <a:lnSpc>
                <a:spcPct val="200000"/>
              </a:lnSpc>
            </a:pPr>
            <a:r>
              <a:rPr lang="es-AR" sz="1500" u="none" dirty="0">
                <a:solidFill>
                  <a:schemeClr val="accent1">
                    <a:lumMod val="75000"/>
                  </a:schemeClr>
                </a:solidFill>
              </a:rPr>
              <a:t>Las respuestas se recibirán por Nota CCOO con la indicación del Informe debidamente firmado a vincular al EE.</a:t>
            </a:r>
          </a:p>
          <a:p>
            <a:pPr algn="just">
              <a:lnSpc>
                <a:spcPct val="200000"/>
              </a:lnSpc>
            </a:pPr>
            <a:r>
              <a:rPr lang="es-AR" sz="1500" u="none" dirty="0">
                <a:solidFill>
                  <a:schemeClr val="accent1">
                    <a:lumMod val="75000"/>
                  </a:schemeClr>
                </a:solidFill>
              </a:rPr>
              <a:t>No generar nuevo Expediente </a:t>
            </a:r>
          </a:p>
          <a:p>
            <a:pPr algn="just">
              <a:lnSpc>
                <a:spcPct val="200000"/>
              </a:lnSpc>
            </a:pPr>
            <a:r>
              <a:rPr lang="es-AR" sz="1500" u="none" dirty="0">
                <a:solidFill>
                  <a:schemeClr val="accent1">
                    <a:lumMod val="75000"/>
                  </a:schemeClr>
                </a:solidFill>
              </a:rPr>
              <a:t>Dirigir dicha respuesta a los Referentes del Sector</a:t>
            </a: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953000" y="1584076"/>
            <a:ext cx="4723200" cy="42197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AR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 SIN </a:t>
            </a:r>
            <a:r>
              <a:rPr lang="es-AR" sz="1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GDE</a:t>
            </a:r>
          </a:p>
          <a:p>
            <a:pPr marL="228600" lvl="1" algn="just">
              <a:lnSpc>
                <a:spcPct val="200000"/>
              </a:lnSpc>
              <a:spcBef>
                <a:spcPts val="1000"/>
              </a:spcBef>
            </a:pPr>
            <a:r>
              <a:rPr lang="es-AR" sz="1500" u="none" dirty="0">
                <a:solidFill>
                  <a:schemeClr val="accent1">
                    <a:lumMod val="75000"/>
                  </a:schemeClr>
                </a:solidFill>
              </a:rPr>
              <a:t>Se hará Nota Externa en GDE, se enviará PDF de la NOTA al mail de BIENES del SAF.  Se vinculará al EE.</a:t>
            </a:r>
          </a:p>
          <a:p>
            <a:pPr marL="228600" lvl="1" algn="just">
              <a:lnSpc>
                <a:spcPct val="200000"/>
              </a:lnSpc>
              <a:spcBef>
                <a:spcPts val="1000"/>
              </a:spcBef>
            </a:pPr>
            <a:r>
              <a:rPr lang="es-AR" sz="1500" u="none" dirty="0">
                <a:solidFill>
                  <a:schemeClr val="accent1">
                    <a:lumMod val="75000"/>
                  </a:schemeClr>
                </a:solidFill>
              </a:rPr>
              <a:t>Las respuestas se recibirán en la MESA DE ENTRADAS DE LA  CGN</a:t>
            </a:r>
          </a:p>
          <a:p>
            <a:pPr marL="228600" lvl="1" algn="just">
              <a:lnSpc>
                <a:spcPct val="200000"/>
              </a:lnSpc>
              <a:spcBef>
                <a:spcPts val="1000"/>
              </a:spcBef>
            </a:pPr>
            <a:r>
              <a:rPr lang="es-AR" sz="1500" u="none" dirty="0">
                <a:solidFill>
                  <a:schemeClr val="accent1">
                    <a:lumMod val="75000"/>
                  </a:schemeClr>
                </a:solidFill>
              </a:rPr>
              <a:t>CGN escanea y vincula al Expediente existente.</a:t>
            </a:r>
          </a:p>
          <a:p>
            <a:pPr marL="228600" lvl="1" algn="just">
              <a:lnSpc>
                <a:spcPct val="200000"/>
              </a:lnSpc>
              <a:spcBef>
                <a:spcPts val="1000"/>
              </a:spcBef>
            </a:pPr>
            <a:r>
              <a:rPr lang="es-AR" sz="1500" u="none" dirty="0">
                <a:solidFill>
                  <a:schemeClr val="accent1">
                    <a:lumMod val="75000"/>
                  </a:schemeClr>
                </a:solidFill>
              </a:rPr>
              <a:t>NO presentar nueva información en la MESA DEL MINISTERIO, y NO GENERAR NUEVO EXPEDIENTE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1136576" y="869569"/>
            <a:ext cx="713473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s-AR"/>
            </a:defPPr>
            <a:lvl1pPr algn="ctr">
              <a:defRPr sz="35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defRPr>
            </a:lvl1pPr>
          </a:lstStyle>
          <a:p>
            <a:r>
              <a:rPr lang="es-AR" sz="3200" dirty="0" smtClean="0"/>
              <a:t>OBSERVACIONES AL CIERRE</a:t>
            </a:r>
            <a:endParaRPr lang="es-AR" sz="32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291548" y="6021288"/>
            <a:ext cx="9322904" cy="7089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Para ambos </a:t>
            </a:r>
            <a:r>
              <a:rPr lang="es-ES" dirty="0" smtClean="0"/>
              <a:t>casos:  </a:t>
            </a:r>
          </a:p>
          <a:p>
            <a:pPr algn="just"/>
            <a:r>
              <a:rPr lang="es-ES" u="none" dirty="0" smtClean="0"/>
              <a:t>El </a:t>
            </a:r>
            <a:r>
              <a:rPr lang="es-ES" u="none" dirty="0"/>
              <a:t>plazo de respuesta es 3 (tres) días hábiles de recibida la </a:t>
            </a:r>
            <a:r>
              <a:rPr lang="es-ES" u="none" dirty="0" smtClean="0"/>
              <a:t>Observación.</a:t>
            </a:r>
            <a:endParaRPr lang="es-ES" u="none" dirty="0" smtClean="0">
              <a:solidFill>
                <a:schemeClr val="bg1"/>
              </a:solidFill>
            </a:endParaRPr>
          </a:p>
          <a:p>
            <a:pPr algn="just"/>
            <a:r>
              <a:rPr lang="es-ES" u="none" dirty="0" smtClean="0">
                <a:solidFill>
                  <a:schemeClr val="bg1"/>
                </a:solidFill>
              </a:rPr>
              <a:t>Debe respetar las firmas de las </a:t>
            </a:r>
            <a:r>
              <a:rPr lang="es-ES" u="none" dirty="0">
                <a:solidFill>
                  <a:schemeClr val="bg1"/>
                </a:solidFill>
              </a:rPr>
              <a:t>Autoridades</a:t>
            </a:r>
            <a:r>
              <a:rPr lang="es-ES" u="none" dirty="0" smtClean="0">
                <a:solidFill>
                  <a:schemeClr val="bg1"/>
                </a:solidFill>
              </a:rPr>
              <a:t> requeridas por Normativa.</a:t>
            </a:r>
            <a:endParaRPr lang="es-AR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263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4" descr="topsimplel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4"/>
          <p:cNvSpPr txBox="1">
            <a:spLocks noChangeArrowheads="1"/>
          </p:cNvSpPr>
          <p:nvPr/>
        </p:nvSpPr>
        <p:spPr bwMode="auto">
          <a:xfrm>
            <a:off x="0" y="116632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 smtClean="0">
                <a:latin typeface="Calibri" pitchFamily="34" charset="0"/>
              </a:rPr>
              <a:t>BIENES</a:t>
            </a:r>
            <a:endParaRPr lang="es-ES" sz="3200" u="none" dirty="0">
              <a:latin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8934"/>
            <a:ext cx="9905999" cy="610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5301208"/>
            <a:ext cx="3368824" cy="12052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AR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+mn-cs"/>
              </a:rPr>
              <a:t>OBSERVACIONES </a:t>
            </a:r>
          </a:p>
          <a:p>
            <a:pPr algn="ctr"/>
            <a:r>
              <a:rPr lang="es-AR" sz="25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+mn-cs"/>
              </a:rPr>
              <a:t>CUADROS DE CIERRE</a:t>
            </a:r>
            <a:endParaRPr lang="es-AR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957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n 4" descr="topsimpleline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90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uadroTexto 4"/>
          <p:cNvSpPr txBox="1">
            <a:spLocks noChangeArrowheads="1"/>
          </p:cNvSpPr>
          <p:nvPr/>
        </p:nvSpPr>
        <p:spPr bwMode="auto">
          <a:xfrm>
            <a:off x="0" y="116632"/>
            <a:ext cx="990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 u="sng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ES" sz="3200" u="none" dirty="0" smtClean="0">
                <a:latin typeface="Calibri" pitchFamily="34" charset="0"/>
              </a:rPr>
              <a:t>BIENES</a:t>
            </a:r>
            <a:endParaRPr lang="es-ES" sz="3200" u="none" dirty="0">
              <a:latin typeface="Calibri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6456" y="1106135"/>
            <a:ext cx="1440160" cy="3416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s-ES" sz="1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 con </a:t>
            </a:r>
            <a:r>
              <a:rPr lang="es-ES" sz="1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" b="4314"/>
          <a:stretch/>
        </p:blipFill>
        <p:spPr bwMode="auto">
          <a:xfrm>
            <a:off x="1568625" y="1106136"/>
            <a:ext cx="8280920" cy="44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t="12965" r="43855" b="58492"/>
          <a:stretch/>
        </p:blipFill>
        <p:spPr bwMode="auto">
          <a:xfrm>
            <a:off x="1496616" y="1340768"/>
            <a:ext cx="8203644" cy="2388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24947" y="1954487"/>
            <a:ext cx="1759701" cy="1015663"/>
            <a:chOff x="735105" y="2550095"/>
            <a:chExt cx="1759701" cy="1015663"/>
          </a:xfrm>
        </p:grpSpPr>
        <p:sp>
          <p:nvSpPr>
            <p:cNvPr id="8" name="7 Flecha derecha"/>
            <p:cNvSpPr/>
            <p:nvPr/>
          </p:nvSpPr>
          <p:spPr>
            <a:xfrm>
              <a:off x="2350790" y="2708920"/>
              <a:ext cx="144016" cy="144016"/>
            </a:xfrm>
            <a:prstGeom prst="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735105" y="2550095"/>
              <a:ext cx="1516663" cy="101566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1200" b="1" dirty="0" err="1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iFGRAF</a:t>
              </a:r>
              <a:r>
                <a:rPr lang="es-ES" sz="1200" b="1" dirty="0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 bajado </a:t>
              </a:r>
            </a:p>
            <a:p>
              <a:pPr algn="ctr"/>
              <a:r>
                <a:rPr lang="es-ES" sz="1200" b="1" dirty="0" smtClean="0">
                  <a:ln w="10541" cmpd="sng">
                    <a:solidFill>
                      <a:schemeClr val="accent6"/>
                    </a:solidFill>
                    <a:prstDash val="solid"/>
                  </a:ln>
                  <a:solidFill>
                    <a:schemeClr val="accent6"/>
                  </a:solidFill>
                </a:rPr>
                <a:t>de Módulo Registro Contable de SIENA CON EXCEL EMBEBIDO</a:t>
              </a:r>
              <a:endParaRPr lang="es-ES" sz="1200" b="1" cap="none" spc="0" dirty="0">
                <a:ln w="10541" cmpd="sng">
                  <a:solidFill>
                    <a:schemeClr val="accent6"/>
                  </a:solidFill>
                  <a:prstDash val="solid"/>
                </a:ln>
                <a:solidFill>
                  <a:schemeClr val="accent6"/>
                </a:solidFill>
                <a:effectLst/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59" b="69281"/>
          <a:stretch/>
        </p:blipFill>
        <p:spPr bwMode="auto">
          <a:xfrm>
            <a:off x="24948" y="3212976"/>
            <a:ext cx="9797591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957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29068</TotalTime>
  <Words>759</Words>
  <Application>Microsoft Office PowerPoint</Application>
  <PresentationFormat>A4 (210 x 297 mm)</PresentationFormat>
  <Paragraphs>124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Leila Nazer</dc:creator>
  <cp:lastModifiedBy>Gisela Lopez</cp:lastModifiedBy>
  <cp:revision>3703</cp:revision>
  <cp:lastPrinted>2019-12-17T18:17:02Z</cp:lastPrinted>
  <dcterms:created xsi:type="dcterms:W3CDTF">2005-02-01T15:45:55Z</dcterms:created>
  <dcterms:modified xsi:type="dcterms:W3CDTF">2019-12-18T14:31:02Z</dcterms:modified>
</cp:coreProperties>
</file>