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13.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3.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0.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e258b9098f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 name="Google Shape;87;g1e258b9098f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e258b9098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 name="Google Shape;95;g1e258b9098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e27907a973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g1e27907a973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e258b9098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g1e258b9098f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0"/>
              </a:spcBef>
              <a:spcAft>
                <a:spcPts val="0"/>
              </a:spcAft>
              <a:buSzPts val="1100"/>
              <a:buNone/>
            </a:pPr>
            <a:endParaRPr dirty="0">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e258b9098f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 name="Google Shape;135;g1e258b9098f_0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200" dirty="0">
              <a:solidFill>
                <a:srgbClr val="333333"/>
              </a:solidFill>
              <a:highlight>
                <a:schemeClr val="lt1"/>
              </a:highlight>
            </a:endParaRPr>
          </a:p>
          <a:p>
            <a:pPr marL="0" lvl="0" indent="0" algn="l" rtl="0">
              <a:lnSpc>
                <a:spcPct val="100000"/>
              </a:lnSpc>
              <a:spcBef>
                <a:spcPts val="0"/>
              </a:spcBef>
              <a:spcAft>
                <a:spcPts val="0"/>
              </a:spcAft>
              <a:buClr>
                <a:schemeClr val="dk1"/>
              </a:buClr>
              <a:buSzPts val="1100"/>
              <a:buFont typeface="Arial"/>
              <a:buNone/>
            </a:pPr>
            <a:endParaRPr sz="1200" dirty="0">
              <a:solidFill>
                <a:srgbClr val="333333"/>
              </a:solidFill>
              <a:highlight>
                <a:schemeClr val="lt1"/>
              </a:highligh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e27907a973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 name="Google Shape;145;g1e27907a973_0_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e27907a973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6" name="Google Shape;156;g1e27907a973_0_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e258b9098f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7" name="Google Shape;167;g1e258b9098f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e27907a973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8" name="Google Shape;178;g1e27907a973_0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3b897cd889_1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 name="Google Shape;189;g23b897cd889_1_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i="1" u="sng" dirty="0">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e27831408d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4" name="Google Shape;214;g1e27831408d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41c292ca00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7" name="Google Shape;227;g241c292ca00_0_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41c292ca00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2" name="Google Shape;242;g241c292ca00_0_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241c292ca00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9" name="Google Shape;269;g241c292ca00_0_1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241c292ca00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3" name="Google Shape;303;g241c292ca00_0_1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241c292ca00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8" name="Google Shape;328;g241c292ca00_0_1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2" name="Google Shape;352;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8" name="Google Shape;36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solidFill>
                <a:schemeClr val="accent3"/>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3" name="Google Shape;393;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sz="1900" dirty="0">
              <a:solidFill>
                <a:schemeClr val="dk1"/>
              </a:solidFill>
              <a:latin typeface="Calibri"/>
              <a:ea typeface="Calibri"/>
              <a:cs typeface="Calibri"/>
              <a:sym typeface="Calibri"/>
            </a:endParaRPr>
          </a:p>
          <a:p>
            <a:pPr marL="0" lvl="0" indent="0" algn="l" rtl="0">
              <a:spcBef>
                <a:spcPts val="0"/>
              </a:spcBef>
              <a:spcAft>
                <a:spcPts val="0"/>
              </a:spcAft>
              <a:buNone/>
            </a:pPr>
            <a:endParaRPr sz="1900" dirty="0">
              <a:solidFill>
                <a:schemeClr val="dk1"/>
              </a:solidFill>
              <a:latin typeface="Calibri"/>
              <a:ea typeface="Calibri"/>
              <a:cs typeface="Calibri"/>
              <a:sym typeface="Calibri"/>
            </a:endParaRPr>
          </a:p>
        </p:txBody>
      </p:sp>
      <p:sp>
        <p:nvSpPr>
          <p:cNvPr id="415" name="Google Shape;41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23ac45d0c23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3" name="Google Shape;443;g23ac45d0c23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0" name="Google Shape;450;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11"/>
        <p:cNvGrpSpPr/>
        <p:nvPr/>
      </p:nvGrpSpPr>
      <p:grpSpPr>
        <a:xfrm>
          <a:off x="0" y="0"/>
          <a:ext cx="0" cy="0"/>
          <a:chOff x="0" y="0"/>
          <a:chExt cx="0" cy="0"/>
        </a:xfrm>
      </p:grpSpPr>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15"/>
        <p:cNvGrpSpPr/>
        <p:nvPr/>
      </p:nvGrpSpPr>
      <p:grpSpPr>
        <a:xfrm>
          <a:off x="0" y="0"/>
          <a:ext cx="0" cy="0"/>
          <a:chOff x="0" y="0"/>
          <a:chExt cx="0" cy="0"/>
        </a:xfrm>
      </p:grpSpPr>
      <p:sp>
        <p:nvSpPr>
          <p:cNvPr id="16" name="Google Shape;16;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7" name="Google Shape;17;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21"/>
        <p:cNvGrpSpPr/>
        <p:nvPr/>
      </p:nvGrpSpPr>
      <p:grpSpPr>
        <a:xfrm>
          <a:off x="0" y="0"/>
          <a:ext cx="0" cy="0"/>
          <a:chOff x="0" y="0"/>
          <a:chExt cx="0" cy="0"/>
        </a:xfrm>
      </p:grpSpPr>
      <p:sp>
        <p:nvSpPr>
          <p:cNvPr id="22" name="Google Shape;22;p1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3" name="Google Shape;23;p13"/>
          <p:cNvSpPr txBox="1">
            <a:spLocks noGrp="1"/>
          </p:cNvSpPr>
          <p:nvPr>
            <p:ph type="body" idx="1"/>
          </p:nvPr>
        </p:nvSpPr>
        <p:spPr>
          <a:xfrm rot="5400000">
            <a:off x="3920332" y="-1256507"/>
            <a:ext cx="4351337"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27"/>
        <p:cNvGrpSpPr/>
        <p:nvPr/>
      </p:nvGrpSpPr>
      <p:grpSpPr>
        <a:xfrm>
          <a:off x="0" y="0"/>
          <a:ext cx="0" cy="0"/>
          <a:chOff x="0" y="0"/>
          <a:chExt cx="0" cy="0"/>
        </a:xfrm>
      </p:grpSpPr>
      <p:sp>
        <p:nvSpPr>
          <p:cNvPr id="28" name="Google Shape;28;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9" name="Google Shape;29;p14"/>
          <p:cNvSpPr>
            <a:spLocks noGrp="1"/>
          </p:cNvSpPr>
          <p:nvPr>
            <p:ph type="pic" idx="2"/>
          </p:nvPr>
        </p:nvSpPr>
        <p:spPr>
          <a:xfrm>
            <a:off x="5183188" y="987425"/>
            <a:ext cx="6172200" cy="4873625"/>
          </a:xfrm>
          <a:prstGeom prst="rect">
            <a:avLst/>
          </a:prstGeom>
          <a:noFill/>
          <a:ln>
            <a:noFill/>
          </a:ln>
        </p:spPr>
      </p:sp>
      <p:sp>
        <p:nvSpPr>
          <p:cNvPr id="30" name="Google Shape;30;p1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1" name="Google Shape;31;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34"/>
        <p:cNvGrpSpPr/>
        <p:nvPr/>
      </p:nvGrpSpPr>
      <p:grpSpPr>
        <a:xfrm>
          <a:off x="0" y="0"/>
          <a:ext cx="0" cy="0"/>
          <a:chOff x="0" y="0"/>
          <a:chExt cx="0" cy="0"/>
        </a:xfrm>
      </p:grpSpPr>
      <p:sp>
        <p:nvSpPr>
          <p:cNvPr id="35" name="Google Shape;35;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6" name="Google Shape;36;p1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7" name="Google Shape;37;p1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8" name="Google Shape;3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1"/>
        <p:cNvGrpSpPr/>
        <p:nvPr/>
      </p:nvGrpSpPr>
      <p:grpSpPr>
        <a:xfrm>
          <a:off x="0" y="0"/>
          <a:ext cx="0" cy="0"/>
          <a:chOff x="0" y="0"/>
          <a:chExt cx="0" cy="0"/>
        </a:xfrm>
      </p:grpSpPr>
      <p:sp>
        <p:nvSpPr>
          <p:cNvPr id="42" name="Google Shape;42;p16"/>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3" name="Google Shape;4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6"/>
        <p:cNvGrpSpPr/>
        <p:nvPr/>
      </p:nvGrpSpPr>
      <p:grpSpPr>
        <a:xfrm>
          <a:off x="0" y="0"/>
          <a:ext cx="0" cy="0"/>
          <a:chOff x="0" y="0"/>
          <a:chExt cx="0" cy="0"/>
        </a:xfrm>
      </p:grpSpPr>
      <p:sp>
        <p:nvSpPr>
          <p:cNvPr id="47" name="Google Shape;4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8" name="Google Shape;4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55"/>
        <p:cNvGrpSpPr/>
        <p:nvPr/>
      </p:nvGrpSpPr>
      <p:grpSpPr>
        <a:xfrm>
          <a:off x="0" y="0"/>
          <a:ext cx="0" cy="0"/>
          <a:chOff x="0" y="0"/>
          <a:chExt cx="0" cy="0"/>
        </a:xfrm>
      </p:grpSpPr>
      <p:sp>
        <p:nvSpPr>
          <p:cNvPr id="56" name="Google Shape;56;p18"/>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7" name="Google Shape;57;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62"/>
        <p:cNvGrpSpPr/>
        <p:nvPr/>
      </p:nvGrpSpPr>
      <p:grpSpPr>
        <a:xfrm>
          <a:off x="0" y="0"/>
          <a:ext cx="0" cy="0"/>
          <a:chOff x="0" y="0"/>
          <a:chExt cx="0" cy="0"/>
        </a:xfrm>
      </p:grpSpPr>
      <p:sp>
        <p:nvSpPr>
          <p:cNvPr id="63" name="Google Shape;63;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64" name="Google Shape;64;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5" name="Google Shape;6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0" name="Google Shape;70;p20"/>
          <p:cNvSpPr txBox="1">
            <a:spLocks noGrp="1"/>
          </p:cNvSpPr>
          <p:nvPr>
            <p:ph type="body" idx="1"/>
          </p:nvPr>
        </p:nvSpPr>
        <p:spPr>
          <a:xfrm>
            <a:off x="838200" y="1825625"/>
            <a:ext cx="10515600" cy="4351337"/>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74"/>
        <p:cNvGrpSpPr/>
        <p:nvPr/>
      </p:nvGrpSpPr>
      <p:grpSpPr>
        <a:xfrm>
          <a:off x="0" y="0"/>
          <a:ext cx="0" cy="0"/>
          <a:chOff x="0" y="0"/>
          <a:chExt cx="0" cy="0"/>
        </a:xfrm>
      </p:grpSpPr>
      <p:sp>
        <p:nvSpPr>
          <p:cNvPr id="75" name="Google Shape;75;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6" name="Google Shape;76;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7" name="Google Shape;7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7" name="Google Shape;7;p10"/>
          <p:cNvSpPr txBox="1">
            <a:spLocks noGrp="1"/>
          </p:cNvSpPr>
          <p:nvPr>
            <p:ph type="body" idx="1"/>
          </p:nvPr>
        </p:nvSpPr>
        <p:spPr>
          <a:xfrm>
            <a:off x="838200" y="1825625"/>
            <a:ext cx="10515600" cy="4351337"/>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3.png"/><Relationship Id="rId10" Type="http://schemas.openxmlformats.org/officeDocument/2006/relationships/image" Target="../media/image33.png"/><Relationship Id="rId4" Type="http://schemas.openxmlformats.org/officeDocument/2006/relationships/image" Target="../media/image28.png"/><Relationship Id="rId9"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48.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47.png"/><Relationship Id="rId2" Type="http://schemas.openxmlformats.org/officeDocument/2006/relationships/notesSlide" Target="../notesSlides/notesSlide17.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59.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3.png"/><Relationship Id="rId7" Type="http://schemas.openxmlformats.org/officeDocument/2006/relationships/image" Target="../media/image64.png"/><Relationship Id="rId12"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22.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hyperlink" Target="https://www.boletinoficial.gob.ar/detalleAviso/primera/259404/20220318" TargetMode="External"/><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3.png"/><Relationship Id="rId9" Type="http://schemas.openxmlformats.org/officeDocument/2006/relationships/image" Target="../media/image74.png"/></Relationships>
</file>

<file path=ppt/slides/_rels/slide23.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3.png"/><Relationship Id="rId7" Type="http://schemas.openxmlformats.org/officeDocument/2006/relationships/image" Target="../media/image8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295425" y="2620846"/>
            <a:ext cx="12363600"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4400"/>
              <a:buFont typeface="Calibri"/>
              <a:buNone/>
            </a:pPr>
            <a:endParaRPr sz="1800" b="0"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chemeClr val="dk2"/>
              </a:buClr>
              <a:buSzPts val="2800"/>
              <a:buFont typeface="Calibri"/>
              <a:buNone/>
            </a:pPr>
            <a:r>
              <a:rPr lang="pt-BR" sz="4000" dirty="0">
                <a:solidFill>
                  <a:srgbClr val="FFFFFF"/>
                </a:solidFill>
                <a:latin typeface="Calibri"/>
                <a:ea typeface="Calibri"/>
                <a:cs typeface="Calibri"/>
                <a:sym typeface="Calibri"/>
              </a:rPr>
              <a:t>PROGRAMA NACIONAL DE CUIDADOS PALIATIVOS</a:t>
            </a:r>
            <a:br>
              <a:rPr lang="pt-BR" sz="2400" b="0" i="1" u="none" strike="noStrike" cap="none" dirty="0">
                <a:solidFill>
                  <a:schemeClr val="dk2"/>
                </a:solidFill>
                <a:latin typeface="Calibri"/>
                <a:ea typeface="Calibri"/>
                <a:cs typeface="Calibri"/>
                <a:sym typeface="Calibri"/>
              </a:rPr>
            </a:br>
            <a:endParaRPr lang="pt-BR" sz="1200" b="0" i="0" u="none" strike="noStrike" cap="none" dirty="0">
              <a:solidFill>
                <a:srgbClr val="000000"/>
              </a:solidFill>
              <a:latin typeface="Arial"/>
              <a:ea typeface="Arial"/>
              <a:cs typeface="Arial"/>
              <a:sym typeface="Aria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88"/>
        <p:cNvGrpSpPr/>
        <p:nvPr/>
      </p:nvGrpSpPr>
      <p:grpSpPr>
        <a:xfrm>
          <a:off x="0" y="0"/>
          <a:ext cx="0" cy="0"/>
          <a:chOff x="0" y="0"/>
          <a:chExt cx="0" cy="0"/>
        </a:xfrm>
      </p:grpSpPr>
      <p:sp>
        <p:nvSpPr>
          <p:cNvPr id="89" name="Google Shape;89;g1e258b9098f_0_30"/>
          <p:cNvSpPr txBox="1"/>
          <p:nvPr/>
        </p:nvSpPr>
        <p:spPr>
          <a:xfrm>
            <a:off x="609858" y="1760241"/>
            <a:ext cx="11266800" cy="3793316"/>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ts val="1800"/>
              </a:spcBef>
              <a:spcAft>
                <a:spcPts val="0"/>
              </a:spcAft>
              <a:buClr>
                <a:srgbClr val="000000"/>
              </a:buClr>
              <a:buSzPts val="1400"/>
              <a:buFont typeface="Arial"/>
              <a:buNone/>
            </a:pPr>
            <a:r>
              <a:rPr lang="en-US" sz="1400" b="0" i="0" u="none" strike="noStrike" cap="none">
                <a:solidFill>
                  <a:schemeClr val="dk1"/>
                </a:solidFill>
                <a:highlight>
                  <a:srgbClr val="FFFFFF"/>
                </a:highlight>
                <a:latin typeface="Calibri"/>
                <a:ea typeface="Calibri"/>
                <a:cs typeface="Calibri"/>
                <a:sym typeface="Calibri"/>
              </a:rPr>
              <a:t>Modelo de atención que mejora la calidad de vida de pacientes y familias que se enfrentan a los problemas asociados con enfermedades que amenazan o limitan la vida. </a:t>
            </a:r>
            <a:endParaRPr sz="1400" b="0" i="0" u="none" strike="noStrike" cap="none">
              <a:solidFill>
                <a:schemeClr val="dk1"/>
              </a:solidFill>
              <a:highlight>
                <a:srgbClr val="FFFFFF"/>
              </a:highlight>
              <a:latin typeface="Calibri"/>
              <a:ea typeface="Calibri"/>
              <a:cs typeface="Calibri"/>
              <a:sym typeface="Calibri"/>
            </a:endParaRPr>
          </a:p>
          <a:p>
            <a:pPr marL="0" marR="0" lvl="0" indent="0" algn="l" rtl="0">
              <a:lnSpc>
                <a:spcPct val="150000"/>
              </a:lnSpc>
              <a:spcBef>
                <a:spcPts val="2900"/>
              </a:spcBef>
              <a:spcAft>
                <a:spcPts val="0"/>
              </a:spcAft>
              <a:buClr>
                <a:srgbClr val="000000"/>
              </a:buClr>
              <a:buSzPts val="1400"/>
              <a:buFont typeface="Arial"/>
              <a:buNone/>
            </a:pPr>
            <a:r>
              <a:rPr lang="en-US" sz="1400" b="0" i="0" u="none" strike="noStrike" cap="none">
                <a:solidFill>
                  <a:schemeClr val="dk1"/>
                </a:solidFill>
                <a:highlight>
                  <a:srgbClr val="FFFFFF"/>
                </a:highlight>
                <a:latin typeface="Calibri"/>
                <a:ea typeface="Calibri"/>
                <a:cs typeface="Calibri"/>
                <a:sym typeface="Calibri"/>
              </a:rPr>
              <a:t>Se realizan mediante la prevención y el alivio del sufrimiento por medio de la identificación temprana, evaluación y tratamiento del dolor y otros problemas, físicos, psicológicos, sociales y espirituales.</a:t>
            </a:r>
            <a:endParaRPr sz="1400" b="0" i="0" u="none" strike="noStrike" cap="none">
              <a:solidFill>
                <a:schemeClr val="dk1"/>
              </a:solidFill>
              <a:highlight>
                <a:srgbClr val="FFFFFF"/>
              </a:highlight>
              <a:latin typeface="Calibri"/>
              <a:ea typeface="Calibri"/>
              <a:cs typeface="Calibri"/>
              <a:sym typeface="Calibri"/>
            </a:endParaRPr>
          </a:p>
          <a:p>
            <a:pPr marL="0" marR="0" lvl="0" indent="0" algn="l" rtl="0">
              <a:lnSpc>
                <a:spcPct val="150000"/>
              </a:lnSpc>
              <a:spcBef>
                <a:spcPts val="2900"/>
              </a:spcBef>
              <a:spcAft>
                <a:spcPts val="2900"/>
              </a:spcAft>
              <a:buClr>
                <a:srgbClr val="000000"/>
              </a:buClr>
              <a:buSzPts val="1400"/>
              <a:buFont typeface="Arial"/>
              <a:buNone/>
            </a:pPr>
            <a:br>
              <a:rPr lang="en-US" sz="1400" b="0" i="0" u="none" strike="noStrike" cap="none">
                <a:solidFill>
                  <a:schemeClr val="dk1"/>
                </a:solidFill>
                <a:highlight>
                  <a:srgbClr val="FFFFFF"/>
                </a:highlight>
                <a:latin typeface="Calibri"/>
                <a:ea typeface="Calibri"/>
                <a:cs typeface="Calibri"/>
                <a:sym typeface="Calibri"/>
              </a:rPr>
            </a:br>
            <a:r>
              <a:rPr lang="en-US" sz="1400" b="0" i="0" u="none" strike="noStrike" cap="none">
                <a:solidFill>
                  <a:schemeClr val="dk1"/>
                </a:solidFill>
                <a:highlight>
                  <a:srgbClr val="FFFFFF"/>
                </a:highlight>
                <a:latin typeface="Calibri"/>
                <a:ea typeface="Calibri"/>
                <a:cs typeface="Calibri"/>
                <a:sym typeface="Calibri"/>
              </a:rPr>
              <a:t>Enfermedades amenazantes o limitantes para la vida: Enfermedades graves, enfermedades crónicas complejas, enfermedades progresivas o avanzadas que afectan significativamente la calidad de vida de quien las padece y la de su familia. Enfermedad con riesgo de muerte. </a:t>
            </a:r>
            <a:endParaRPr sz="1400" b="0" i="0" u="none" strike="noStrike" cap="none">
              <a:solidFill>
                <a:schemeClr val="dk1"/>
              </a:solidFill>
              <a:latin typeface="Calibri"/>
              <a:ea typeface="Calibri"/>
              <a:cs typeface="Calibri"/>
              <a:sym typeface="Calibri"/>
            </a:endParaRPr>
          </a:p>
        </p:txBody>
      </p:sp>
      <p:sp>
        <p:nvSpPr>
          <p:cNvPr id="90" name="Google Shape;90;g1e258b9098f_0_30"/>
          <p:cNvSpPr txBox="1"/>
          <p:nvPr/>
        </p:nvSpPr>
        <p:spPr>
          <a:xfrm>
            <a:off x="4068600" y="438175"/>
            <a:ext cx="81234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46BAEB"/>
                </a:solidFill>
                <a:latin typeface="Calibri"/>
                <a:ea typeface="Calibri"/>
                <a:cs typeface="Calibri"/>
                <a:sym typeface="Calibri"/>
              </a:rPr>
              <a:t>Cuidados Paliativos</a:t>
            </a:r>
            <a:endParaRPr sz="4000" b="0" i="0" u="none" strike="noStrike" cap="none">
              <a:solidFill>
                <a:srgbClr val="46BAEB"/>
              </a:solidFill>
              <a:latin typeface="Calibri"/>
              <a:ea typeface="Calibri"/>
              <a:cs typeface="Calibri"/>
              <a:sym typeface="Calibri"/>
            </a:endParaRPr>
          </a:p>
        </p:txBody>
      </p:sp>
      <p:sp>
        <p:nvSpPr>
          <p:cNvPr id="91" name="Google Shape;91;g1e258b9098f_0_30"/>
          <p:cNvSpPr txBox="1"/>
          <p:nvPr/>
        </p:nvSpPr>
        <p:spPr>
          <a:xfrm>
            <a:off x="-442452" y="6200160"/>
            <a:ext cx="5325600" cy="1041280"/>
          </a:xfrm>
          <a:prstGeom prst="rect">
            <a:avLst/>
          </a:prstGeom>
          <a:noFill/>
          <a:ln>
            <a:noFill/>
          </a:ln>
        </p:spPr>
        <p:txBody>
          <a:bodyPr spcFirstLastPara="1" wrap="square" lIns="91425" tIns="91425" rIns="91425" bIns="91425" anchor="t" anchorCtr="0">
            <a:spAutoFit/>
          </a:bodyPr>
          <a:lstStyle/>
          <a:p>
            <a:pPr marL="457200" marR="0" lvl="0" indent="0" algn="l" rtl="0">
              <a:lnSpc>
                <a:spcPct val="150000"/>
              </a:lnSpc>
              <a:spcBef>
                <a:spcPts val="1800"/>
              </a:spcBef>
              <a:spcAft>
                <a:spcPts val="2900"/>
              </a:spcAft>
              <a:buClr>
                <a:srgbClr val="000000"/>
              </a:buClr>
              <a:buSzPts val="1100"/>
              <a:buFont typeface="Arial"/>
              <a:buNone/>
            </a:pPr>
            <a:r>
              <a:rPr lang="en-US" sz="1100" b="0" i="1" u="none" strike="noStrike" cap="none">
                <a:solidFill>
                  <a:schemeClr val="dk1"/>
                </a:solidFill>
                <a:latin typeface="Arial"/>
                <a:ea typeface="Arial"/>
                <a:cs typeface="Arial"/>
                <a:sym typeface="Arial"/>
              </a:rPr>
              <a:t>Ley n° 27.678 www.argentina.gob.ar/normativa/nacional/ley-27678-368373</a:t>
            </a:r>
            <a:endParaRPr sz="1400" b="0" i="1" u="none" strike="noStrike" cap="none">
              <a:solidFill>
                <a:schemeClr val="dk1"/>
              </a:solidFill>
              <a:latin typeface="Arial"/>
              <a:ea typeface="Arial"/>
              <a:cs typeface="Arial"/>
              <a:sym typeface="Arial"/>
            </a:endParaRPr>
          </a:p>
        </p:txBody>
      </p:sp>
      <p:pic>
        <p:nvPicPr>
          <p:cNvPr id="92" name="Google Shape;92;g1e258b9098f_0_30"/>
          <p:cNvPicPr preferRelativeResize="0"/>
          <p:nvPr/>
        </p:nvPicPr>
        <p:blipFill rotWithShape="1">
          <a:blip r:embed="rId3">
            <a:alphaModFix/>
          </a:blip>
          <a:srcRect/>
          <a:stretch/>
        </p:blipFill>
        <p:spPr>
          <a:xfrm>
            <a:off x="7840765" y="6200160"/>
            <a:ext cx="1190625" cy="514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96"/>
        <p:cNvGrpSpPr/>
        <p:nvPr/>
      </p:nvGrpSpPr>
      <p:grpSpPr>
        <a:xfrm>
          <a:off x="0" y="0"/>
          <a:ext cx="0" cy="0"/>
          <a:chOff x="0" y="0"/>
          <a:chExt cx="0" cy="0"/>
        </a:xfrm>
      </p:grpSpPr>
      <p:sp>
        <p:nvSpPr>
          <p:cNvPr id="97" name="Google Shape;97;g1e258b9098f_0_0"/>
          <p:cNvSpPr txBox="1"/>
          <p:nvPr/>
        </p:nvSpPr>
        <p:spPr>
          <a:xfrm>
            <a:off x="4111108" y="1262449"/>
            <a:ext cx="10917600" cy="4819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0"/>
              </a:spcAft>
              <a:buClr>
                <a:schemeClr val="dk1"/>
              </a:buClr>
              <a:buSzPts val="1100"/>
              <a:buFont typeface="Arial"/>
              <a:buNone/>
            </a:pPr>
            <a:r>
              <a:rPr lang="en-US" sz="1400" b="0" i="0" u="none" strike="noStrike" cap="none">
                <a:solidFill>
                  <a:srgbClr val="000000"/>
                </a:solidFill>
                <a:latin typeface="Calibri"/>
                <a:ea typeface="Calibri"/>
                <a:cs typeface="Calibri"/>
                <a:sym typeface="Calibri"/>
              </a:rPr>
              <a:t>Necesidad de mejor manejo de enfermedades serias.</a:t>
            </a:r>
            <a:endParaRPr sz="1400" b="0" i="0" u="none" strike="noStrike" cap="none">
              <a:solidFill>
                <a:srgbClr val="000000"/>
              </a:solidFill>
              <a:latin typeface="Calibri"/>
              <a:ea typeface="Calibri"/>
              <a:cs typeface="Calibri"/>
              <a:sym typeface="Calibri"/>
            </a:endParaRPr>
          </a:p>
          <a:p>
            <a:pPr marL="0" marR="0" lvl="0" indent="0" algn="l" rtl="0">
              <a:lnSpc>
                <a:spcPct val="115000"/>
              </a:lnSpc>
              <a:spcBef>
                <a:spcPts val="120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15000"/>
              </a:lnSpc>
              <a:spcBef>
                <a:spcPts val="1200"/>
              </a:spcBef>
              <a:spcAft>
                <a:spcPts val="0"/>
              </a:spcAft>
              <a:buClr>
                <a:schemeClr val="dk1"/>
              </a:buClr>
              <a:buSzPts val="1100"/>
              <a:buFont typeface="Arial"/>
              <a:buNone/>
            </a:pPr>
            <a:r>
              <a:rPr lang="en-US" sz="1400" b="0" i="0" u="none" strike="noStrike" cap="none">
                <a:solidFill>
                  <a:srgbClr val="000000"/>
                </a:solidFill>
                <a:latin typeface="Calibri"/>
                <a:ea typeface="Calibri"/>
                <a:cs typeface="Calibri"/>
                <a:sym typeface="Calibri"/>
              </a:rPr>
              <a:t>Mejora la calidad de la atención (mejora síntomas).</a:t>
            </a:r>
            <a:endParaRPr sz="1400" b="0" i="0" u="none" strike="noStrike" cap="none">
              <a:solidFill>
                <a:srgbClr val="000000"/>
              </a:solidFill>
              <a:latin typeface="Calibri"/>
              <a:ea typeface="Calibri"/>
              <a:cs typeface="Calibri"/>
              <a:sym typeface="Calibri"/>
            </a:endParaRPr>
          </a:p>
          <a:p>
            <a:pPr marL="0" marR="0" lvl="0" indent="0" algn="l" rtl="0">
              <a:lnSpc>
                <a:spcPct val="115000"/>
              </a:lnSpc>
              <a:spcBef>
                <a:spcPts val="120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15000"/>
              </a:lnSpc>
              <a:spcBef>
                <a:spcPts val="1200"/>
              </a:spcBef>
              <a:spcAft>
                <a:spcPts val="0"/>
              </a:spcAft>
              <a:buClr>
                <a:schemeClr val="dk1"/>
              </a:buClr>
              <a:buSzPts val="1100"/>
              <a:buFont typeface="Arial"/>
              <a:buNone/>
            </a:pPr>
            <a:r>
              <a:rPr lang="en-US" sz="1400" b="0" i="0" u="none" strike="noStrike" cap="none">
                <a:solidFill>
                  <a:srgbClr val="000000"/>
                </a:solidFill>
                <a:latin typeface="Calibri"/>
                <a:ea typeface="Calibri"/>
                <a:cs typeface="Calibri"/>
                <a:sym typeface="Calibri"/>
              </a:rPr>
              <a:t>Satisfacción del paciente y familia.</a:t>
            </a:r>
            <a:endParaRPr sz="1400" b="0" i="0" u="none" strike="noStrike" cap="none">
              <a:solidFill>
                <a:srgbClr val="000000"/>
              </a:solidFill>
              <a:latin typeface="Calibri"/>
              <a:ea typeface="Calibri"/>
              <a:cs typeface="Calibri"/>
              <a:sym typeface="Calibri"/>
            </a:endParaRPr>
          </a:p>
          <a:p>
            <a:pPr marL="0" marR="0" lvl="0" indent="0" algn="l" rtl="0">
              <a:lnSpc>
                <a:spcPct val="115000"/>
              </a:lnSpc>
              <a:spcBef>
                <a:spcPts val="120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15000"/>
              </a:lnSpc>
              <a:spcBef>
                <a:spcPts val="1200"/>
              </a:spcBef>
              <a:spcAft>
                <a:spcPts val="0"/>
              </a:spcAft>
              <a:buClr>
                <a:schemeClr val="dk1"/>
              </a:buClr>
              <a:buSzPts val="1100"/>
              <a:buFont typeface="Arial"/>
              <a:buNone/>
            </a:pPr>
            <a:r>
              <a:rPr lang="en-US" sz="1400" b="0" i="0" u="none" strike="noStrike" cap="none">
                <a:solidFill>
                  <a:srgbClr val="000000"/>
                </a:solidFill>
                <a:latin typeface="Calibri"/>
                <a:ea typeface="Calibri"/>
                <a:cs typeface="Calibri"/>
                <a:sym typeface="Calibri"/>
              </a:rPr>
              <a:t>Aumenta concordancia entre tratamiento y preferencias.</a:t>
            </a:r>
            <a:endParaRPr sz="1400" b="0" i="0" u="none" strike="noStrike" cap="none">
              <a:solidFill>
                <a:srgbClr val="000000"/>
              </a:solidFill>
              <a:latin typeface="Calibri"/>
              <a:ea typeface="Calibri"/>
              <a:cs typeface="Calibri"/>
              <a:sym typeface="Calibri"/>
            </a:endParaRPr>
          </a:p>
          <a:p>
            <a:pPr marL="0" marR="0" lvl="0" indent="0" algn="l" rtl="0">
              <a:lnSpc>
                <a:spcPct val="115000"/>
              </a:lnSpc>
              <a:spcBef>
                <a:spcPts val="120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15000"/>
              </a:lnSpc>
              <a:spcBef>
                <a:spcPts val="120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Menos hospitalizaciones en los últimos 30-45 días.</a:t>
            </a:r>
            <a:endParaRPr sz="1400" b="0" i="0" u="none" strike="noStrike" cap="none">
              <a:solidFill>
                <a:srgbClr val="000000"/>
              </a:solidFill>
              <a:latin typeface="Calibri"/>
              <a:ea typeface="Calibri"/>
              <a:cs typeface="Calibri"/>
              <a:sym typeface="Calibri"/>
            </a:endParaRPr>
          </a:p>
          <a:p>
            <a:pPr marL="0" marR="0" lvl="0" indent="0" algn="l" rtl="0">
              <a:lnSpc>
                <a:spcPct val="115000"/>
              </a:lnSpc>
              <a:spcBef>
                <a:spcPts val="1200"/>
              </a:spcBef>
              <a:spcAft>
                <a:spcPts val="0"/>
              </a:spcAft>
              <a:buClr>
                <a:schemeClr val="dk1"/>
              </a:buClr>
              <a:buSzPts val="11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15000"/>
              </a:lnSpc>
              <a:spcBef>
                <a:spcPts val="1200"/>
              </a:spcBef>
              <a:spcAft>
                <a:spcPts val="0"/>
              </a:spcAft>
              <a:buClr>
                <a:schemeClr val="dk1"/>
              </a:buClr>
              <a:buSzPts val="1100"/>
              <a:buFont typeface="Arial"/>
              <a:buNone/>
            </a:pPr>
            <a:r>
              <a:rPr lang="en-US" sz="1400" b="0" i="0" u="none" strike="noStrike" cap="none">
                <a:solidFill>
                  <a:srgbClr val="000000"/>
                </a:solidFill>
                <a:latin typeface="Calibri"/>
                <a:ea typeface="Calibri"/>
                <a:cs typeface="Calibri"/>
                <a:sym typeface="Calibri"/>
              </a:rPr>
              <a:t>Menos costos por día para el sistema de salud y la sociedad.</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98" name="Google Shape;98;g1e258b9098f_0_0"/>
          <p:cNvPicPr preferRelativeResize="0"/>
          <p:nvPr/>
        </p:nvPicPr>
        <p:blipFill rotWithShape="1">
          <a:blip r:embed="rId3">
            <a:alphaModFix/>
          </a:blip>
          <a:srcRect/>
          <a:stretch/>
        </p:blipFill>
        <p:spPr>
          <a:xfrm>
            <a:off x="3114982" y="1263648"/>
            <a:ext cx="857250" cy="2552700"/>
          </a:xfrm>
          <a:prstGeom prst="rect">
            <a:avLst/>
          </a:prstGeom>
          <a:noFill/>
          <a:ln>
            <a:noFill/>
          </a:ln>
        </p:spPr>
      </p:pic>
      <p:pic>
        <p:nvPicPr>
          <p:cNvPr id="99" name="Google Shape;99;g1e258b9098f_0_0"/>
          <p:cNvPicPr preferRelativeResize="0"/>
          <p:nvPr/>
        </p:nvPicPr>
        <p:blipFill rotWithShape="1">
          <a:blip r:embed="rId4">
            <a:alphaModFix/>
          </a:blip>
          <a:srcRect/>
          <a:stretch/>
        </p:blipFill>
        <p:spPr>
          <a:xfrm>
            <a:off x="3195944" y="3672049"/>
            <a:ext cx="695325" cy="2247900"/>
          </a:xfrm>
          <a:prstGeom prst="rect">
            <a:avLst/>
          </a:prstGeom>
          <a:noFill/>
          <a:ln>
            <a:noFill/>
          </a:ln>
        </p:spPr>
      </p:pic>
      <p:sp>
        <p:nvSpPr>
          <p:cNvPr id="100" name="Google Shape;100;g1e258b9098f_0_0"/>
          <p:cNvSpPr txBox="1"/>
          <p:nvPr/>
        </p:nvSpPr>
        <p:spPr>
          <a:xfrm>
            <a:off x="-1" y="6102622"/>
            <a:ext cx="7944466" cy="821733"/>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900"/>
              <a:buFont typeface="Arial"/>
              <a:buNone/>
            </a:pPr>
            <a:r>
              <a:rPr lang="en-US" sz="900" b="0" i="1" u="none" strike="noStrike" cap="none">
                <a:solidFill>
                  <a:schemeClr val="dk1"/>
                </a:solidFill>
                <a:latin typeface="Calibri"/>
                <a:ea typeface="Calibri"/>
                <a:cs typeface="Calibri"/>
                <a:sym typeface="Calibri"/>
              </a:rPr>
              <a:t>S. Huenchuan (ed.), Visión multidisciplinaria de los derechos humanos de las personas mayores. Comisión Económica para América Latina y el Caribe (CEPAL), 2022.</a:t>
            </a:r>
            <a:endParaRPr/>
          </a:p>
          <a:p>
            <a:pPr marL="0" marR="0" lvl="0" indent="0" algn="l" rtl="0">
              <a:lnSpc>
                <a:spcPct val="115000"/>
              </a:lnSpc>
              <a:spcBef>
                <a:spcPts val="0"/>
              </a:spcBef>
              <a:spcAft>
                <a:spcPts val="0"/>
              </a:spcAft>
              <a:buClr>
                <a:srgbClr val="000000"/>
              </a:buClr>
              <a:buSzPts val="900"/>
              <a:buFont typeface="Arial"/>
              <a:buNone/>
            </a:pPr>
            <a:r>
              <a:rPr lang="en-US" sz="900" b="0" i="1" u="none" strike="noStrike" cap="none">
                <a:solidFill>
                  <a:schemeClr val="dk1"/>
                </a:solidFill>
                <a:latin typeface="Calibri"/>
                <a:ea typeface="Calibri"/>
                <a:cs typeface="Calibri"/>
                <a:sym typeface="Calibri"/>
              </a:rPr>
              <a:t>OMS. Cuidados Paliativos. agosto 2020.</a:t>
            </a:r>
            <a:endParaRPr/>
          </a:p>
          <a:p>
            <a:pPr marL="0" marR="0" lvl="0" indent="0" algn="l" rtl="0">
              <a:lnSpc>
                <a:spcPct val="115000"/>
              </a:lnSpc>
              <a:spcBef>
                <a:spcPts val="0"/>
              </a:spcBef>
              <a:spcAft>
                <a:spcPts val="0"/>
              </a:spcAft>
              <a:buClr>
                <a:srgbClr val="000000"/>
              </a:buClr>
              <a:buSzPts val="900"/>
              <a:buFont typeface="Arial"/>
              <a:buNone/>
            </a:pPr>
            <a:r>
              <a:rPr lang="en-US" sz="900" b="0" i="1" u="none" strike="noStrike" cap="none">
                <a:solidFill>
                  <a:schemeClr val="dk1"/>
                </a:solidFill>
                <a:latin typeface="Calibri"/>
                <a:ea typeface="Calibri"/>
                <a:cs typeface="Calibri"/>
                <a:sym typeface="Calibri"/>
              </a:rPr>
              <a:t>Knaul, F. M., Bhadelia, A., Rodriguez, N. M., Arreola-Ornelas, H., &amp; Zimmermann, C. (2018). The Lancet Commission on Palliative Care and Pain Relief—findings, recommendations, and future directions. The Lancet Global Health, 6, S5–S6. doi:10.1016/s2214-109x(18)30082-2.</a:t>
            </a:r>
            <a:endParaRPr sz="900" b="0" i="1" u="none" strike="noStrike" cap="none">
              <a:solidFill>
                <a:schemeClr val="dk1"/>
              </a:solidFill>
              <a:latin typeface="Calibri"/>
              <a:ea typeface="Calibri"/>
              <a:cs typeface="Calibri"/>
              <a:sym typeface="Calibri"/>
            </a:endParaRPr>
          </a:p>
        </p:txBody>
      </p:sp>
      <p:sp>
        <p:nvSpPr>
          <p:cNvPr id="101" name="Google Shape;101;g1e258b9098f_0_0"/>
          <p:cNvSpPr txBox="1"/>
          <p:nvPr/>
        </p:nvSpPr>
        <p:spPr>
          <a:xfrm>
            <a:off x="2785550" y="105600"/>
            <a:ext cx="72321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46BAEB"/>
                </a:solidFill>
                <a:latin typeface="Calibri"/>
                <a:ea typeface="Calibri"/>
                <a:cs typeface="Calibri"/>
                <a:sym typeface="Calibri"/>
              </a:rPr>
              <a:t>¿Por qué Cuidados Paliativos? </a:t>
            </a:r>
            <a:endParaRPr sz="4000" b="0" i="0" u="none" strike="noStrike" cap="none">
              <a:solidFill>
                <a:srgbClr val="46BAEB"/>
              </a:solidFill>
              <a:latin typeface="Calibri"/>
              <a:ea typeface="Calibri"/>
              <a:cs typeface="Calibri"/>
              <a:sym typeface="Calibri"/>
            </a:endParaRPr>
          </a:p>
        </p:txBody>
      </p:sp>
      <p:pic>
        <p:nvPicPr>
          <p:cNvPr id="102" name="Google Shape;102;g1e258b9098f_0_0"/>
          <p:cNvPicPr preferRelativeResize="0"/>
          <p:nvPr/>
        </p:nvPicPr>
        <p:blipFill rotWithShape="1">
          <a:blip r:embed="rId5">
            <a:alphaModFix/>
          </a:blip>
          <a:srcRect/>
          <a:stretch/>
        </p:blipFill>
        <p:spPr>
          <a:xfrm>
            <a:off x="7840765" y="6200160"/>
            <a:ext cx="1190625" cy="5143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106"/>
        <p:cNvGrpSpPr/>
        <p:nvPr/>
      </p:nvGrpSpPr>
      <p:grpSpPr>
        <a:xfrm>
          <a:off x="0" y="0"/>
          <a:ext cx="0" cy="0"/>
          <a:chOff x="0" y="0"/>
          <a:chExt cx="0" cy="0"/>
        </a:xfrm>
      </p:grpSpPr>
      <p:pic>
        <p:nvPicPr>
          <p:cNvPr id="107" name="Google Shape;107;g1e27907a973_0_22"/>
          <p:cNvPicPr preferRelativeResize="0"/>
          <p:nvPr/>
        </p:nvPicPr>
        <p:blipFill rotWithShape="1">
          <a:blip r:embed="rId3">
            <a:alphaModFix/>
          </a:blip>
          <a:srcRect/>
          <a:stretch/>
        </p:blipFill>
        <p:spPr>
          <a:xfrm>
            <a:off x="2582988" y="1048925"/>
            <a:ext cx="7026024" cy="2795400"/>
          </a:xfrm>
          <a:prstGeom prst="rect">
            <a:avLst/>
          </a:prstGeom>
          <a:noFill/>
          <a:ln>
            <a:noFill/>
          </a:ln>
        </p:spPr>
      </p:pic>
      <p:sp>
        <p:nvSpPr>
          <p:cNvPr id="108" name="Google Shape;108;g1e27907a973_0_22"/>
          <p:cNvSpPr txBox="1"/>
          <p:nvPr/>
        </p:nvSpPr>
        <p:spPr>
          <a:xfrm>
            <a:off x="2785550" y="105600"/>
            <a:ext cx="72321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46BAEB"/>
                </a:solidFill>
                <a:latin typeface="Calibri"/>
                <a:ea typeface="Calibri"/>
                <a:cs typeface="Calibri"/>
                <a:sym typeface="Calibri"/>
              </a:rPr>
              <a:t>¿Por qué Cuidados Paliativos? </a:t>
            </a:r>
            <a:endParaRPr sz="4000" b="0" i="0" u="none" strike="noStrike" cap="none">
              <a:solidFill>
                <a:srgbClr val="46BAEB"/>
              </a:solidFill>
              <a:latin typeface="Calibri"/>
              <a:ea typeface="Calibri"/>
              <a:cs typeface="Calibri"/>
              <a:sym typeface="Calibri"/>
            </a:endParaRPr>
          </a:p>
        </p:txBody>
      </p:sp>
      <p:sp>
        <p:nvSpPr>
          <p:cNvPr id="109" name="Google Shape;109;g1e27907a973_0_22"/>
          <p:cNvSpPr txBox="1"/>
          <p:nvPr/>
        </p:nvSpPr>
        <p:spPr>
          <a:xfrm>
            <a:off x="922850" y="3987250"/>
            <a:ext cx="10957500" cy="2038989"/>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“El dolor no tratado es tortura del sistema de salud”</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120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1200"/>
              </a:spcBef>
              <a:spcAft>
                <a:spcPts val="1200"/>
              </a:spcAft>
              <a:buClr>
                <a:srgbClr val="000000"/>
              </a:buClr>
              <a:buSzPts val="1400"/>
              <a:buFont typeface="Arial"/>
              <a:buNone/>
            </a:pPr>
            <a:r>
              <a:rPr lang="en-US" sz="1400" b="0" i="0" u="none" strike="noStrike" cap="none">
                <a:solidFill>
                  <a:srgbClr val="000000"/>
                </a:solidFill>
                <a:latin typeface="Arial"/>
                <a:ea typeface="Arial"/>
                <a:cs typeface="Arial"/>
                <a:sym typeface="Arial"/>
              </a:rPr>
              <a:t>“Los Gobiernos deben garantizar que los medicamentos esenciales, entre otros, los analgésicos opiáceos, estén incluídos en sus obligaciones básicas mínimas asumidas en relación con el derecho a la salud, y deben adoptar medidas para proteger de los tratos inhumanos y degradantes a las personas bajo su jurisdicción.”</a:t>
            </a:r>
            <a:endParaRPr sz="1400" b="0" i="0" u="none" strike="noStrike" cap="none">
              <a:solidFill>
                <a:srgbClr val="000000"/>
              </a:solidFill>
              <a:latin typeface="Arial"/>
              <a:ea typeface="Arial"/>
              <a:cs typeface="Arial"/>
              <a:sym typeface="Arial"/>
            </a:endParaRPr>
          </a:p>
        </p:txBody>
      </p:sp>
      <p:sp>
        <p:nvSpPr>
          <p:cNvPr id="110" name="Google Shape;110;g1e27907a973_0_22"/>
          <p:cNvSpPr txBox="1"/>
          <p:nvPr/>
        </p:nvSpPr>
        <p:spPr>
          <a:xfrm>
            <a:off x="0" y="6402385"/>
            <a:ext cx="7698658" cy="52319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1" u="none" strike="noStrike" cap="none">
                <a:solidFill>
                  <a:srgbClr val="000000"/>
                </a:solidFill>
                <a:latin typeface="Calibri"/>
                <a:ea typeface="Calibri"/>
                <a:cs typeface="Calibri"/>
                <a:sym typeface="Calibri"/>
              </a:rPr>
              <a:t>5 de enero de 2016. Naciones Unidas.Asamblea General. Consejo de Derechos Humanos. Informe del Relator Especial sobre la tortura y otros tratos o penas crueles, inhumanos o degradantes.</a:t>
            </a:r>
            <a:endParaRPr/>
          </a:p>
        </p:txBody>
      </p:sp>
      <p:pic>
        <p:nvPicPr>
          <p:cNvPr id="111" name="Google Shape;111;g1e27907a973_0_22"/>
          <p:cNvPicPr preferRelativeResize="0"/>
          <p:nvPr/>
        </p:nvPicPr>
        <p:blipFill rotWithShape="1">
          <a:blip r:embed="rId4">
            <a:alphaModFix/>
          </a:blip>
          <a:srcRect/>
          <a:stretch/>
        </p:blipFill>
        <p:spPr>
          <a:xfrm>
            <a:off x="7840765" y="6200160"/>
            <a:ext cx="1190625" cy="514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115"/>
        <p:cNvGrpSpPr/>
        <p:nvPr/>
      </p:nvGrpSpPr>
      <p:grpSpPr>
        <a:xfrm>
          <a:off x="0" y="0"/>
          <a:ext cx="0" cy="0"/>
          <a:chOff x="0" y="0"/>
          <a:chExt cx="0" cy="0"/>
        </a:xfrm>
      </p:grpSpPr>
      <p:sp>
        <p:nvSpPr>
          <p:cNvPr id="116" name="Google Shape;116;g1e258b9098f_0_5"/>
          <p:cNvSpPr txBox="1"/>
          <p:nvPr/>
        </p:nvSpPr>
        <p:spPr>
          <a:xfrm>
            <a:off x="198125" y="40550"/>
            <a:ext cx="7255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46BAEB"/>
                </a:solidFill>
                <a:latin typeface="Calibri"/>
                <a:ea typeface="Calibri"/>
                <a:cs typeface="Calibri"/>
                <a:sym typeface="Calibri"/>
              </a:rPr>
              <a:t>Avances globales</a:t>
            </a:r>
            <a:endParaRPr sz="4000" b="0" i="0" u="none" strike="noStrike" cap="none">
              <a:solidFill>
                <a:srgbClr val="46BAEB"/>
              </a:solidFill>
              <a:latin typeface="Calibri"/>
              <a:ea typeface="Calibri"/>
              <a:cs typeface="Calibri"/>
              <a:sym typeface="Calibri"/>
            </a:endParaRPr>
          </a:p>
        </p:txBody>
      </p:sp>
      <p:pic>
        <p:nvPicPr>
          <p:cNvPr id="117" name="Google Shape;117;g1e258b9098f_0_5"/>
          <p:cNvPicPr preferRelativeResize="0"/>
          <p:nvPr/>
        </p:nvPicPr>
        <p:blipFill rotWithShape="1">
          <a:blip r:embed="rId3">
            <a:alphaModFix/>
          </a:blip>
          <a:srcRect/>
          <a:stretch/>
        </p:blipFill>
        <p:spPr>
          <a:xfrm>
            <a:off x="198125" y="1166150"/>
            <a:ext cx="771525" cy="1009650"/>
          </a:xfrm>
          <a:prstGeom prst="rect">
            <a:avLst/>
          </a:prstGeom>
          <a:noFill/>
          <a:ln>
            <a:noFill/>
          </a:ln>
        </p:spPr>
      </p:pic>
      <p:pic>
        <p:nvPicPr>
          <p:cNvPr id="118" name="Google Shape;118;g1e258b9098f_0_5"/>
          <p:cNvPicPr preferRelativeResize="0"/>
          <p:nvPr/>
        </p:nvPicPr>
        <p:blipFill rotWithShape="1">
          <a:blip r:embed="rId4">
            <a:alphaModFix/>
          </a:blip>
          <a:srcRect/>
          <a:stretch/>
        </p:blipFill>
        <p:spPr>
          <a:xfrm>
            <a:off x="1420551" y="1424861"/>
            <a:ext cx="4037858" cy="1620451"/>
          </a:xfrm>
          <a:prstGeom prst="rect">
            <a:avLst/>
          </a:prstGeom>
          <a:noFill/>
          <a:ln w="9525" cap="flat" cmpd="sng">
            <a:solidFill>
              <a:schemeClr val="dk2"/>
            </a:solidFill>
            <a:prstDash val="solid"/>
            <a:round/>
            <a:headEnd type="none" w="sm" len="sm"/>
            <a:tailEnd type="none" w="sm" len="sm"/>
          </a:ln>
        </p:spPr>
      </p:pic>
      <p:sp>
        <p:nvSpPr>
          <p:cNvPr id="119" name="Google Shape;119;g1e258b9098f_0_5"/>
          <p:cNvSpPr txBox="1"/>
          <p:nvPr/>
        </p:nvSpPr>
        <p:spPr>
          <a:xfrm>
            <a:off x="5536592" y="873998"/>
            <a:ext cx="6163781"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Calibri"/>
                <a:ea typeface="Calibri"/>
                <a:cs typeface="Calibri"/>
                <a:sym typeface="Calibri"/>
              </a:rPr>
              <a:t>2014.</a:t>
            </a:r>
            <a:r>
              <a:rPr lang="en-US" sz="1200" b="0" i="0" u="none" strike="noStrike" cap="none">
                <a:solidFill>
                  <a:srgbClr val="000000"/>
                </a:solidFill>
                <a:latin typeface="Calibri"/>
                <a:ea typeface="Calibri"/>
                <a:cs typeface="Calibri"/>
                <a:sym typeface="Calibri"/>
              </a:rPr>
              <a:t> Insta a los estados miembros a que apliquen </a:t>
            </a:r>
            <a:r>
              <a:rPr lang="en-US" sz="1200" b="0" i="0" u="sng" strike="noStrike" cap="none">
                <a:solidFill>
                  <a:srgbClr val="000000"/>
                </a:solidFill>
                <a:latin typeface="Calibri"/>
                <a:ea typeface="Calibri"/>
                <a:cs typeface="Calibri"/>
                <a:sym typeface="Calibri"/>
              </a:rPr>
              <a:t>políticas de cuidados palia</a:t>
            </a:r>
            <a:r>
              <a:rPr lang="en-US" sz="1200" b="0" i="0" u="none" strike="noStrike" cap="none">
                <a:solidFill>
                  <a:srgbClr val="000000"/>
                </a:solidFill>
                <a:latin typeface="Calibri"/>
                <a:ea typeface="Calibri"/>
                <a:cs typeface="Calibri"/>
                <a:sym typeface="Calibri"/>
              </a:rPr>
              <a:t>tivos en apoyo del </a:t>
            </a:r>
            <a:r>
              <a:rPr lang="en-US" sz="1200" b="0" i="0" u="sng" strike="noStrike" cap="none">
                <a:solidFill>
                  <a:srgbClr val="000000"/>
                </a:solidFill>
                <a:latin typeface="Calibri"/>
                <a:ea typeface="Calibri"/>
                <a:cs typeface="Calibri"/>
                <a:sym typeface="Calibri"/>
              </a:rPr>
              <a:t>fortalecimiento integral de los sistemas de salud, en todos los niveles </a:t>
            </a:r>
            <a:r>
              <a:rPr lang="en-US" sz="1200" b="0" i="0" u="none" strike="noStrike" cap="none">
                <a:solidFill>
                  <a:srgbClr val="000000"/>
                </a:solidFill>
                <a:latin typeface="Calibri"/>
                <a:ea typeface="Calibri"/>
                <a:cs typeface="Calibri"/>
                <a:sym typeface="Calibri"/>
              </a:rPr>
              <a:t>con énfasis en:</a:t>
            </a:r>
            <a:endParaRPr sz="12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Calibri"/>
                <a:ea typeface="Calibri"/>
                <a:cs typeface="Calibri"/>
                <a:sym typeface="Calibri"/>
              </a:rPr>
              <a:t>• atención primaria</a:t>
            </a:r>
            <a:endParaRPr sz="12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Calibri"/>
                <a:ea typeface="Calibri"/>
                <a:cs typeface="Calibri"/>
                <a:sym typeface="Calibri"/>
              </a:rPr>
              <a:t>• atención comunitaria y domiciliaria</a:t>
            </a:r>
            <a:endParaRPr sz="12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Calibri"/>
                <a:ea typeface="Calibri"/>
                <a:cs typeface="Calibri"/>
                <a:sym typeface="Calibri"/>
              </a:rPr>
              <a:t>• programas de cobertura universal.</a:t>
            </a:r>
            <a:endParaRPr sz="12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Calibri"/>
                <a:ea typeface="Calibri"/>
                <a:cs typeface="Calibri"/>
                <a:sym typeface="Calibri"/>
              </a:rPr>
              <a:t>2018. </a:t>
            </a:r>
            <a:r>
              <a:rPr lang="en-US" sz="1200" b="0" i="0" u="sng" strike="noStrike" cap="none">
                <a:solidFill>
                  <a:srgbClr val="000000"/>
                </a:solidFill>
                <a:latin typeface="Calibri"/>
                <a:ea typeface="Calibri"/>
                <a:cs typeface="Calibri"/>
                <a:sym typeface="Calibri"/>
              </a:rPr>
              <a:t>Integrando los CP y el control de </a:t>
            </a:r>
            <a:r>
              <a:rPr lang="en-US" sz="1200" b="0" i="0" u="sng" strike="noStrike" cap="none">
                <a:solidFill>
                  <a:schemeClr val="dk1"/>
                </a:solidFill>
                <a:latin typeface="Calibri"/>
                <a:ea typeface="Calibri"/>
                <a:cs typeface="Calibri"/>
                <a:sym typeface="Calibri"/>
              </a:rPr>
              <a:t>síntomas en </a:t>
            </a:r>
            <a:r>
              <a:rPr lang="en-US" sz="1200" b="0" i="0" u="sng" strike="noStrike" cap="none">
                <a:solidFill>
                  <a:srgbClr val="000000"/>
                </a:solidFill>
                <a:latin typeface="Calibri"/>
                <a:ea typeface="Calibri"/>
                <a:cs typeface="Calibri"/>
                <a:sym typeface="Calibri"/>
              </a:rPr>
              <a:t>el PNA. </a:t>
            </a:r>
            <a:r>
              <a:rPr lang="en-US" sz="1200" b="0" i="0" u="none" strike="noStrike" cap="none">
                <a:solidFill>
                  <a:srgbClr val="000000"/>
                </a:solidFill>
                <a:latin typeface="Calibri"/>
                <a:ea typeface="Calibri"/>
                <a:cs typeface="Calibri"/>
                <a:sym typeface="Calibri"/>
              </a:rPr>
              <a:t>¿Por que los CP son una función esencial del PNA.</a:t>
            </a:r>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Calibri"/>
                <a:ea typeface="Calibri"/>
                <a:cs typeface="Calibri"/>
                <a:sym typeface="Calibri"/>
              </a:rPr>
              <a:t>2019. </a:t>
            </a:r>
            <a:r>
              <a:rPr lang="en-US" sz="1200" b="0" i="0" u="none" strike="noStrike" cap="none">
                <a:solidFill>
                  <a:srgbClr val="000000"/>
                </a:solidFill>
                <a:latin typeface="Calibri"/>
                <a:ea typeface="Calibri"/>
                <a:cs typeface="Calibri"/>
                <a:sym typeface="Calibri"/>
              </a:rPr>
              <a:t>73.ª ASAMBLEA MUNDIAL DE LA SALUD. WHA73.1 Punto 3 del orden del día. </a:t>
            </a:r>
            <a:r>
              <a:rPr lang="en-US" sz="1200" b="0" i="0" u="sng" strike="noStrike" cap="none">
                <a:solidFill>
                  <a:srgbClr val="000000"/>
                </a:solidFill>
                <a:latin typeface="Calibri"/>
                <a:ea typeface="Calibri"/>
                <a:cs typeface="Calibri"/>
                <a:sym typeface="Calibri"/>
              </a:rPr>
              <a:t>Respuesta COVID-19. </a:t>
            </a:r>
            <a:r>
              <a:rPr lang="en-US" sz="1200" b="0" i="0" u="none" strike="noStrike" cap="none">
                <a:solidFill>
                  <a:srgbClr val="000000"/>
                </a:solidFill>
                <a:latin typeface="Calibri"/>
                <a:ea typeface="Calibri"/>
                <a:cs typeface="Calibri"/>
                <a:sym typeface="Calibri"/>
              </a:rPr>
              <a:t>La Asamblea Mundial de Salud aprobó la Resolucion Covid-19  párrafo OP.7.7 incluye cuidados paliativos.</a:t>
            </a:r>
            <a:endParaRPr sz="1400" b="1" i="0" u="none" strike="noStrike" cap="none">
              <a:solidFill>
                <a:srgbClr val="000000"/>
              </a:solidFill>
              <a:latin typeface="Calibri"/>
              <a:ea typeface="Calibri"/>
              <a:cs typeface="Calibri"/>
              <a:sym typeface="Calibri"/>
            </a:endParaRPr>
          </a:p>
        </p:txBody>
      </p:sp>
      <p:sp>
        <p:nvSpPr>
          <p:cNvPr id="120" name="Google Shape;120;g1e258b9098f_0_5"/>
          <p:cNvSpPr txBox="1"/>
          <p:nvPr/>
        </p:nvSpPr>
        <p:spPr>
          <a:xfrm>
            <a:off x="-76200" y="6026423"/>
            <a:ext cx="7916965" cy="113720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Asamblea Mundial de la Salud. Resolución WHA67.19. 67° Asamblea Mundial de la Salud. Ginebra; 2014.</a:t>
            </a: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OMS. Declaración de Astaná sobre APS: De Alma-Ata a la Cobertura Universal de Salud y los Objetivos de Desarrollo Sostenible. 2018. </a:t>
            </a: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Reunión de alto nivel de la Asamblea General de ONU sobre la CUSl: La Asamblea General. Vol. 10, Organización internacional. 2019. p. 421-2. </a:t>
            </a: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Arial"/>
                <a:ea typeface="Arial"/>
                <a:cs typeface="Arial"/>
                <a:sym typeface="Arial"/>
              </a:rPr>
              <a:t>OMS, UNICEF. Marco operativo para la atención primaria de salud. Transformar la visión en acción. 2021.</a:t>
            </a:r>
            <a:endParaRPr sz="8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700"/>
              <a:buFont typeface="Arial"/>
              <a:buNone/>
            </a:pPr>
            <a:r>
              <a:rPr lang="en-US" sz="700" b="0" i="0" u="none" strike="noStrike" cap="none">
                <a:solidFill>
                  <a:schemeClr val="dk1"/>
                </a:solidFill>
                <a:latin typeface="Arial"/>
                <a:ea typeface="Arial"/>
                <a:cs typeface="Arial"/>
                <a:sym typeface="Arial"/>
              </a:rPr>
              <a:t>Reunión de alto nivel de la Asamblea General ONU sobre la cobertura sanitaria universal: La Asamblea General. Vol. 10, Organización internacional. 2019.</a:t>
            </a:r>
            <a:endParaRPr/>
          </a:p>
          <a:p>
            <a:pPr marL="0" marR="0" lvl="0" indent="0" algn="l" rtl="0">
              <a:lnSpc>
                <a:spcPct val="115000"/>
              </a:lnSpc>
              <a:spcBef>
                <a:spcPts val="0"/>
              </a:spcBef>
              <a:spcAft>
                <a:spcPts val="0"/>
              </a:spcAft>
              <a:buNone/>
            </a:pPr>
            <a:r>
              <a:rPr lang="en-US" sz="800" b="0" i="0" u="none" strike="noStrike" cap="none">
                <a:solidFill>
                  <a:srgbClr val="000000"/>
                </a:solidFill>
                <a:latin typeface="Arial"/>
                <a:ea typeface="Arial"/>
                <a:cs typeface="Arial"/>
                <a:sym typeface="Arial"/>
              </a:rPr>
              <a:t>https://apps.who.int/gb/ebwha/pdf_files/WHA73/A73_R1-sp.pdf</a:t>
            </a:r>
            <a:endParaRPr/>
          </a:p>
          <a:p>
            <a:pPr marL="0" marR="0" lvl="0" indent="0" algn="l" rtl="0">
              <a:lnSpc>
                <a:spcPct val="115000"/>
              </a:lnSpc>
              <a:spcBef>
                <a:spcPts val="0"/>
              </a:spcBef>
              <a:spcAft>
                <a:spcPts val="0"/>
              </a:spcAft>
              <a:buClr>
                <a:srgbClr val="000000"/>
              </a:buClr>
              <a:buSzPts val="900"/>
              <a:buFont typeface="Arial"/>
              <a:buNone/>
            </a:pPr>
            <a:endParaRPr sz="900" b="0" i="1" u="none" strike="noStrike" cap="none">
              <a:solidFill>
                <a:schemeClr val="dk1"/>
              </a:solidFill>
              <a:latin typeface="Arial"/>
              <a:ea typeface="Arial"/>
              <a:cs typeface="Arial"/>
              <a:sym typeface="Arial"/>
            </a:endParaRPr>
          </a:p>
        </p:txBody>
      </p:sp>
      <p:pic>
        <p:nvPicPr>
          <p:cNvPr id="121" name="Google Shape;121;g1e258b9098f_0_5"/>
          <p:cNvPicPr preferRelativeResize="0"/>
          <p:nvPr/>
        </p:nvPicPr>
        <p:blipFill rotWithShape="1">
          <a:blip r:embed="rId5">
            <a:alphaModFix/>
          </a:blip>
          <a:srcRect/>
          <a:stretch/>
        </p:blipFill>
        <p:spPr>
          <a:xfrm>
            <a:off x="289550" y="3274625"/>
            <a:ext cx="828675" cy="428625"/>
          </a:xfrm>
          <a:prstGeom prst="rect">
            <a:avLst/>
          </a:prstGeom>
          <a:noFill/>
          <a:ln>
            <a:noFill/>
          </a:ln>
        </p:spPr>
      </p:pic>
      <p:pic>
        <p:nvPicPr>
          <p:cNvPr id="122" name="Google Shape;122;g1e258b9098f_0_5"/>
          <p:cNvPicPr preferRelativeResize="0"/>
          <p:nvPr/>
        </p:nvPicPr>
        <p:blipFill rotWithShape="1">
          <a:blip r:embed="rId6">
            <a:alphaModFix/>
          </a:blip>
          <a:srcRect/>
          <a:stretch/>
        </p:blipFill>
        <p:spPr>
          <a:xfrm>
            <a:off x="302899" y="4126059"/>
            <a:ext cx="666751" cy="483416"/>
          </a:xfrm>
          <a:prstGeom prst="rect">
            <a:avLst/>
          </a:prstGeom>
          <a:noFill/>
          <a:ln>
            <a:noFill/>
          </a:ln>
        </p:spPr>
      </p:pic>
      <p:pic>
        <p:nvPicPr>
          <p:cNvPr id="123" name="Google Shape;123;g1e258b9098f_0_5"/>
          <p:cNvPicPr preferRelativeResize="0"/>
          <p:nvPr/>
        </p:nvPicPr>
        <p:blipFill rotWithShape="1">
          <a:blip r:embed="rId7">
            <a:alphaModFix/>
          </a:blip>
          <a:srcRect/>
          <a:stretch/>
        </p:blipFill>
        <p:spPr>
          <a:xfrm>
            <a:off x="375275" y="4966300"/>
            <a:ext cx="657225" cy="504825"/>
          </a:xfrm>
          <a:prstGeom prst="rect">
            <a:avLst/>
          </a:prstGeom>
          <a:noFill/>
          <a:ln>
            <a:noFill/>
          </a:ln>
        </p:spPr>
      </p:pic>
      <p:pic>
        <p:nvPicPr>
          <p:cNvPr id="124" name="Google Shape;124;g1e258b9098f_0_5"/>
          <p:cNvPicPr preferRelativeResize="0"/>
          <p:nvPr/>
        </p:nvPicPr>
        <p:blipFill rotWithShape="1">
          <a:blip r:embed="rId8">
            <a:alphaModFix/>
          </a:blip>
          <a:srcRect/>
          <a:stretch/>
        </p:blipFill>
        <p:spPr>
          <a:xfrm>
            <a:off x="1403600" y="3155975"/>
            <a:ext cx="8784750" cy="280500"/>
          </a:xfrm>
          <a:prstGeom prst="rect">
            <a:avLst/>
          </a:prstGeom>
          <a:noFill/>
          <a:ln>
            <a:noFill/>
          </a:ln>
        </p:spPr>
      </p:pic>
      <p:sp>
        <p:nvSpPr>
          <p:cNvPr id="125" name="Google Shape;125;g1e258b9098f_0_5"/>
          <p:cNvSpPr txBox="1"/>
          <p:nvPr/>
        </p:nvSpPr>
        <p:spPr>
          <a:xfrm>
            <a:off x="1403600" y="3360275"/>
            <a:ext cx="10256400" cy="55396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Calibri"/>
                <a:ea typeface="Calibri"/>
                <a:cs typeface="Calibri"/>
                <a:sym typeface="Calibri"/>
              </a:rPr>
              <a:t>2014. </a:t>
            </a:r>
            <a:r>
              <a:rPr lang="en-US" sz="1200" b="0" i="0" u="none" strike="noStrike" cap="none">
                <a:solidFill>
                  <a:srgbClr val="000000"/>
                </a:solidFill>
                <a:latin typeface="Calibri"/>
                <a:ea typeface="Calibri"/>
                <a:cs typeface="Calibri"/>
                <a:sym typeface="Calibri"/>
              </a:rPr>
              <a:t>53° Consejo directivo. 66° Sesion del Comite regional de la OMS para las Americas. Punto 4.3: Estrategia para el acceso universal a la salud y la cobertura universal de salud. </a:t>
            </a:r>
            <a:endParaRPr sz="1200" b="1" i="0" u="none" strike="noStrike" cap="none">
              <a:solidFill>
                <a:srgbClr val="000000"/>
              </a:solidFill>
              <a:latin typeface="Calibri"/>
              <a:ea typeface="Calibri"/>
              <a:cs typeface="Calibri"/>
              <a:sym typeface="Calibri"/>
            </a:endParaRPr>
          </a:p>
        </p:txBody>
      </p:sp>
      <p:sp>
        <p:nvSpPr>
          <p:cNvPr id="126" name="Google Shape;126;g1e258b9098f_0_5"/>
          <p:cNvSpPr txBox="1"/>
          <p:nvPr/>
        </p:nvSpPr>
        <p:spPr>
          <a:xfrm>
            <a:off x="1330044" y="4158094"/>
            <a:ext cx="10256400" cy="36930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Calibri"/>
                <a:ea typeface="Calibri"/>
                <a:cs typeface="Calibri"/>
                <a:sym typeface="Calibri"/>
              </a:rPr>
              <a:t>2015. </a:t>
            </a:r>
            <a:r>
              <a:rPr lang="en-US" sz="1200" b="0" i="0" u="none" strike="noStrike" cap="none">
                <a:solidFill>
                  <a:srgbClr val="000000"/>
                </a:solidFill>
                <a:latin typeface="Calibri"/>
                <a:ea typeface="Calibri"/>
                <a:cs typeface="Calibri"/>
                <a:sym typeface="Calibri"/>
              </a:rPr>
              <a:t>Convención Interamericana sobre la Protección de los Derechos Humanos de las Personas mayores. </a:t>
            </a:r>
            <a:endParaRPr sz="1200" b="0" i="0" u="none" strike="noStrike" cap="none">
              <a:solidFill>
                <a:srgbClr val="000000"/>
              </a:solidFill>
              <a:latin typeface="Calibri"/>
              <a:ea typeface="Calibri"/>
              <a:cs typeface="Calibri"/>
              <a:sym typeface="Calibri"/>
            </a:endParaRPr>
          </a:p>
        </p:txBody>
      </p:sp>
      <p:sp>
        <p:nvSpPr>
          <p:cNvPr id="127" name="Google Shape;127;g1e258b9098f_0_5"/>
          <p:cNvSpPr txBox="1"/>
          <p:nvPr/>
        </p:nvSpPr>
        <p:spPr>
          <a:xfrm>
            <a:off x="1327400" y="4910913"/>
            <a:ext cx="10256400" cy="36930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Calibri"/>
                <a:ea typeface="Calibri"/>
                <a:cs typeface="Calibri"/>
                <a:sym typeface="Calibri"/>
              </a:rPr>
              <a:t>2018. </a:t>
            </a:r>
            <a:r>
              <a:rPr lang="en-US" sz="1200" b="0" i="0" u="none" strike="noStrike" cap="none">
                <a:solidFill>
                  <a:srgbClr val="000000"/>
                </a:solidFill>
                <a:latin typeface="Calibri"/>
                <a:ea typeface="Calibri"/>
                <a:cs typeface="Calibri"/>
                <a:sym typeface="Calibri"/>
              </a:rPr>
              <a:t>Conferencia Mundial sobre Atención Primaria de la Salud en Astaná (Kazajstán). Organizada por OMS, UNICEF y el gobierno de dicho país. </a:t>
            </a:r>
            <a:endParaRPr sz="1200" b="1" i="0" u="none" strike="noStrike" cap="none">
              <a:solidFill>
                <a:srgbClr val="000000"/>
              </a:solidFill>
              <a:latin typeface="Calibri"/>
              <a:ea typeface="Calibri"/>
              <a:cs typeface="Calibri"/>
              <a:sym typeface="Calibri"/>
            </a:endParaRPr>
          </a:p>
        </p:txBody>
      </p:sp>
      <p:pic>
        <p:nvPicPr>
          <p:cNvPr id="128" name="Google Shape;128;g1e258b9098f_0_5"/>
          <p:cNvPicPr preferRelativeResize="0"/>
          <p:nvPr/>
        </p:nvPicPr>
        <p:blipFill rotWithShape="1">
          <a:blip r:embed="rId8">
            <a:alphaModFix/>
          </a:blip>
          <a:srcRect/>
          <a:stretch/>
        </p:blipFill>
        <p:spPr>
          <a:xfrm>
            <a:off x="1556000" y="3835600"/>
            <a:ext cx="8784750" cy="280500"/>
          </a:xfrm>
          <a:prstGeom prst="rect">
            <a:avLst/>
          </a:prstGeom>
          <a:noFill/>
          <a:ln>
            <a:noFill/>
          </a:ln>
        </p:spPr>
      </p:pic>
      <p:pic>
        <p:nvPicPr>
          <p:cNvPr id="129" name="Google Shape;129;g1e258b9098f_0_5"/>
          <p:cNvPicPr preferRelativeResize="0"/>
          <p:nvPr/>
        </p:nvPicPr>
        <p:blipFill rotWithShape="1">
          <a:blip r:embed="rId8">
            <a:alphaModFix/>
          </a:blip>
          <a:srcRect/>
          <a:stretch/>
        </p:blipFill>
        <p:spPr>
          <a:xfrm>
            <a:off x="1579436" y="4628378"/>
            <a:ext cx="8784750" cy="280500"/>
          </a:xfrm>
          <a:prstGeom prst="rect">
            <a:avLst/>
          </a:prstGeom>
          <a:noFill/>
          <a:ln>
            <a:noFill/>
          </a:ln>
        </p:spPr>
      </p:pic>
      <p:sp>
        <p:nvSpPr>
          <p:cNvPr id="130" name="Google Shape;130;g1e258b9098f_0_5"/>
          <p:cNvSpPr txBox="1"/>
          <p:nvPr/>
        </p:nvSpPr>
        <p:spPr>
          <a:xfrm>
            <a:off x="1316450" y="5450325"/>
            <a:ext cx="9973500" cy="52319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latin typeface="Calibri"/>
                <a:ea typeface="Calibri"/>
                <a:cs typeface="Calibri"/>
                <a:sym typeface="Calibri"/>
              </a:rPr>
              <a:t>2019. </a:t>
            </a:r>
            <a:r>
              <a:rPr lang="en-US" sz="1100" b="0" i="0" u="none" strike="noStrike" cap="none">
                <a:solidFill>
                  <a:schemeClr val="dk1"/>
                </a:solidFill>
                <a:latin typeface="Calibri"/>
                <a:ea typeface="Calibri"/>
                <a:cs typeface="Calibri"/>
                <a:sym typeface="Calibri"/>
              </a:rPr>
              <a:t>La declaración política sobre la cobertura sanitaria universal (CSU) adoptada durante la Asamblea General de las Naciones Unidas en septiembre de 2019 reiteró la necesidad de incluir los cuidados paliativos en la CSU.</a:t>
            </a:r>
            <a:endParaRPr sz="1200" b="0" i="0" u="none" strike="noStrike" cap="none">
              <a:solidFill>
                <a:srgbClr val="000000"/>
              </a:solidFill>
              <a:latin typeface="Arial"/>
              <a:ea typeface="Arial"/>
              <a:cs typeface="Arial"/>
              <a:sym typeface="Arial"/>
            </a:endParaRPr>
          </a:p>
        </p:txBody>
      </p:sp>
      <p:pic>
        <p:nvPicPr>
          <p:cNvPr id="131" name="Google Shape;131;g1e258b9098f_0_5"/>
          <p:cNvPicPr preferRelativeResize="0"/>
          <p:nvPr/>
        </p:nvPicPr>
        <p:blipFill rotWithShape="1">
          <a:blip r:embed="rId9">
            <a:alphaModFix/>
          </a:blip>
          <a:srcRect/>
          <a:stretch/>
        </p:blipFill>
        <p:spPr>
          <a:xfrm>
            <a:off x="7840765" y="6200160"/>
            <a:ext cx="1190625" cy="514350"/>
          </a:xfrm>
          <a:prstGeom prst="rect">
            <a:avLst/>
          </a:prstGeom>
          <a:noFill/>
          <a:ln>
            <a:noFill/>
          </a:ln>
        </p:spPr>
      </p:pic>
      <p:pic>
        <p:nvPicPr>
          <p:cNvPr id="132" name="Google Shape;132;g1e258b9098f_0_5"/>
          <p:cNvPicPr preferRelativeResize="0"/>
          <p:nvPr/>
        </p:nvPicPr>
        <p:blipFill rotWithShape="1">
          <a:blip r:embed="rId8">
            <a:alphaModFix/>
          </a:blip>
          <a:srcRect/>
          <a:stretch/>
        </p:blipFill>
        <p:spPr>
          <a:xfrm>
            <a:off x="1703625" y="5300202"/>
            <a:ext cx="8784750" cy="280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136"/>
        <p:cNvGrpSpPr/>
        <p:nvPr/>
      </p:nvGrpSpPr>
      <p:grpSpPr>
        <a:xfrm>
          <a:off x="0" y="0"/>
          <a:ext cx="0" cy="0"/>
          <a:chOff x="0" y="0"/>
          <a:chExt cx="0" cy="0"/>
        </a:xfrm>
      </p:grpSpPr>
      <p:sp>
        <p:nvSpPr>
          <p:cNvPr id="137" name="Google Shape;137;g1e258b9098f_0_47"/>
          <p:cNvSpPr txBox="1"/>
          <p:nvPr/>
        </p:nvSpPr>
        <p:spPr>
          <a:xfrm>
            <a:off x="2409425" y="783450"/>
            <a:ext cx="9032400" cy="708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0" i="0" u="none" strike="noStrike" cap="none">
                <a:solidFill>
                  <a:srgbClr val="898989"/>
                </a:solidFill>
                <a:latin typeface="Calibri"/>
                <a:ea typeface="Calibri"/>
                <a:cs typeface="Calibri"/>
                <a:sym typeface="Calibri"/>
              </a:rPr>
              <a:t>Estimación de la necesidad </a:t>
            </a:r>
            <a:endParaRPr sz="3400" b="0" i="0" u="none" strike="noStrike" cap="none">
              <a:solidFill>
                <a:srgbClr val="898989"/>
              </a:solidFill>
              <a:latin typeface="Calibri"/>
              <a:ea typeface="Calibri"/>
              <a:cs typeface="Calibri"/>
              <a:sym typeface="Calibri"/>
            </a:endParaRPr>
          </a:p>
        </p:txBody>
      </p:sp>
      <p:sp>
        <p:nvSpPr>
          <p:cNvPr id="138" name="Google Shape;138;g1e258b9098f_0_47"/>
          <p:cNvSpPr txBox="1"/>
          <p:nvPr/>
        </p:nvSpPr>
        <p:spPr>
          <a:xfrm>
            <a:off x="362400" y="181800"/>
            <a:ext cx="72321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46BAEB"/>
                </a:solidFill>
                <a:latin typeface="Calibri"/>
                <a:ea typeface="Calibri"/>
                <a:cs typeface="Calibri"/>
                <a:sym typeface="Calibri"/>
              </a:rPr>
              <a:t>¿Por qué Cuidados Paliativos? </a:t>
            </a:r>
            <a:endParaRPr sz="4000" b="0" i="0" u="none" strike="noStrike" cap="none">
              <a:solidFill>
                <a:srgbClr val="46BAEB"/>
              </a:solidFill>
              <a:latin typeface="Calibri"/>
              <a:ea typeface="Calibri"/>
              <a:cs typeface="Calibri"/>
              <a:sym typeface="Calibri"/>
            </a:endParaRPr>
          </a:p>
        </p:txBody>
      </p:sp>
      <p:sp>
        <p:nvSpPr>
          <p:cNvPr id="139" name="Google Shape;139;g1e258b9098f_0_47"/>
          <p:cNvSpPr txBox="1"/>
          <p:nvPr/>
        </p:nvSpPr>
        <p:spPr>
          <a:xfrm>
            <a:off x="0" y="6504000"/>
            <a:ext cx="39945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100"/>
              <a:buFont typeface="Arial"/>
              <a:buNone/>
            </a:pPr>
            <a:r>
              <a:rPr lang="en-US" sz="1100" b="0" i="1" u="none" strike="noStrike" cap="none">
                <a:solidFill>
                  <a:schemeClr val="dk1"/>
                </a:solidFill>
                <a:latin typeface="Calibri"/>
                <a:ea typeface="Calibri"/>
                <a:cs typeface="Calibri"/>
                <a:sym typeface="Calibri"/>
              </a:rPr>
              <a:t> </a:t>
            </a:r>
            <a:r>
              <a:rPr lang="en-US" sz="1100" b="0" i="1" u="none" strike="noStrike" cap="none">
                <a:solidFill>
                  <a:schemeClr val="dk1"/>
                </a:solidFill>
                <a:latin typeface="Arial"/>
                <a:ea typeface="Arial"/>
                <a:cs typeface="Arial"/>
                <a:sym typeface="Arial"/>
              </a:rPr>
              <a:t>Global Atlas of Palliative Care 2nd Edition 2020.</a:t>
            </a:r>
            <a:endParaRPr sz="1100" b="0" i="1" u="none" strike="noStrike" cap="none">
              <a:solidFill>
                <a:schemeClr val="dk1"/>
              </a:solidFill>
              <a:latin typeface="Arial"/>
              <a:ea typeface="Arial"/>
              <a:cs typeface="Arial"/>
              <a:sym typeface="Arial"/>
            </a:endParaRPr>
          </a:p>
        </p:txBody>
      </p:sp>
      <p:sp>
        <p:nvSpPr>
          <p:cNvPr id="140" name="Google Shape;140;g1e258b9098f_0_47"/>
          <p:cNvSpPr txBox="1"/>
          <p:nvPr/>
        </p:nvSpPr>
        <p:spPr>
          <a:xfrm>
            <a:off x="2943975" y="2510500"/>
            <a:ext cx="58008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Calibri"/>
                <a:ea typeface="Calibri"/>
                <a:cs typeface="Calibri"/>
                <a:sym typeface="Calibri"/>
              </a:rPr>
              <a:t>Cada año en todo el mundo, se estima que más de 56,8 millones de personas necesitan cuidados paliativos.</a:t>
            </a:r>
            <a:endParaRPr sz="1600" b="1" i="0" u="none" strike="noStrike" cap="none">
              <a:solidFill>
                <a:schemeClr val="dk1"/>
              </a:solidFill>
              <a:latin typeface="Calibri"/>
              <a:ea typeface="Calibri"/>
              <a:cs typeface="Calibri"/>
              <a:sym typeface="Calibri"/>
            </a:endParaRPr>
          </a:p>
        </p:txBody>
      </p:sp>
      <p:sp>
        <p:nvSpPr>
          <p:cNvPr id="141" name="Google Shape;141;g1e258b9098f_0_47"/>
          <p:cNvSpPr txBox="1"/>
          <p:nvPr/>
        </p:nvSpPr>
        <p:spPr>
          <a:xfrm>
            <a:off x="3346108" y="4615400"/>
            <a:ext cx="5657100" cy="384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chemeClr val="dk1"/>
                </a:solidFill>
                <a:latin typeface="Calibri"/>
                <a:ea typeface="Calibri"/>
                <a:cs typeface="Calibri"/>
                <a:sym typeface="Calibri"/>
              </a:rPr>
              <a:t>73% pacientes en edad adulta y 7% pacientes en edad pediátrica.</a:t>
            </a:r>
            <a:endParaRPr sz="1300" b="1" i="0" u="none" strike="noStrike" cap="none">
              <a:solidFill>
                <a:schemeClr val="dk1"/>
              </a:solidFill>
              <a:latin typeface="Calibri"/>
              <a:ea typeface="Calibri"/>
              <a:cs typeface="Calibri"/>
              <a:sym typeface="Calibri"/>
            </a:endParaRPr>
          </a:p>
        </p:txBody>
      </p:sp>
      <p:pic>
        <p:nvPicPr>
          <p:cNvPr id="142" name="Google Shape;142;g1e258b9098f_0_47"/>
          <p:cNvPicPr preferRelativeResize="0"/>
          <p:nvPr/>
        </p:nvPicPr>
        <p:blipFill rotWithShape="1">
          <a:blip r:embed="rId3">
            <a:alphaModFix/>
          </a:blip>
          <a:srcRect/>
          <a:stretch/>
        </p:blipFill>
        <p:spPr>
          <a:xfrm>
            <a:off x="7840765" y="6200160"/>
            <a:ext cx="1190625" cy="514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146"/>
        <p:cNvGrpSpPr/>
        <p:nvPr/>
      </p:nvGrpSpPr>
      <p:grpSpPr>
        <a:xfrm>
          <a:off x="0" y="0"/>
          <a:ext cx="0" cy="0"/>
          <a:chOff x="0" y="0"/>
          <a:chExt cx="0" cy="0"/>
        </a:xfrm>
      </p:grpSpPr>
      <p:sp>
        <p:nvSpPr>
          <p:cNvPr id="147" name="Google Shape;147;g1e27907a973_0_61"/>
          <p:cNvSpPr txBox="1"/>
          <p:nvPr/>
        </p:nvSpPr>
        <p:spPr>
          <a:xfrm>
            <a:off x="2409425" y="783450"/>
            <a:ext cx="9032400" cy="708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0" i="0" u="none" strike="noStrike" cap="none">
                <a:solidFill>
                  <a:srgbClr val="898989"/>
                </a:solidFill>
                <a:latin typeface="Calibri"/>
                <a:ea typeface="Calibri"/>
                <a:cs typeface="Calibri"/>
                <a:sym typeface="Calibri"/>
              </a:rPr>
              <a:t>Estimación de la necesidad en adultos</a:t>
            </a:r>
            <a:endParaRPr sz="3400" b="0" i="0" u="none" strike="noStrike" cap="none">
              <a:solidFill>
                <a:srgbClr val="898989"/>
              </a:solidFill>
              <a:latin typeface="Calibri"/>
              <a:ea typeface="Calibri"/>
              <a:cs typeface="Calibri"/>
              <a:sym typeface="Calibri"/>
            </a:endParaRPr>
          </a:p>
        </p:txBody>
      </p:sp>
      <p:sp>
        <p:nvSpPr>
          <p:cNvPr id="148" name="Google Shape;148;g1e27907a973_0_61"/>
          <p:cNvSpPr txBox="1"/>
          <p:nvPr/>
        </p:nvSpPr>
        <p:spPr>
          <a:xfrm>
            <a:off x="362400" y="181800"/>
            <a:ext cx="72321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46BAEB"/>
                </a:solidFill>
                <a:latin typeface="Calibri"/>
                <a:ea typeface="Calibri"/>
                <a:cs typeface="Calibri"/>
                <a:sym typeface="Calibri"/>
              </a:rPr>
              <a:t>¿Por qué Cuidados Paliativos? </a:t>
            </a:r>
            <a:endParaRPr sz="4000" b="0" i="0" u="none" strike="noStrike" cap="none">
              <a:solidFill>
                <a:srgbClr val="46BAEB"/>
              </a:solidFill>
              <a:latin typeface="Calibri"/>
              <a:ea typeface="Calibri"/>
              <a:cs typeface="Calibri"/>
              <a:sym typeface="Calibri"/>
            </a:endParaRPr>
          </a:p>
        </p:txBody>
      </p:sp>
      <p:sp>
        <p:nvSpPr>
          <p:cNvPr id="149" name="Google Shape;149;g1e27907a973_0_61"/>
          <p:cNvSpPr txBox="1"/>
          <p:nvPr/>
        </p:nvSpPr>
        <p:spPr>
          <a:xfrm>
            <a:off x="0" y="6504000"/>
            <a:ext cx="39945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100"/>
              <a:buFont typeface="Arial"/>
              <a:buNone/>
            </a:pPr>
            <a:r>
              <a:rPr lang="en-US" sz="1100" b="0" i="1" u="none" strike="noStrike" cap="none">
                <a:solidFill>
                  <a:schemeClr val="dk1"/>
                </a:solidFill>
                <a:latin typeface="Calibri"/>
                <a:ea typeface="Calibri"/>
                <a:cs typeface="Calibri"/>
                <a:sym typeface="Calibri"/>
              </a:rPr>
              <a:t> </a:t>
            </a:r>
            <a:r>
              <a:rPr lang="en-US" sz="1100" b="0" i="1" u="none" strike="noStrike" cap="none">
                <a:solidFill>
                  <a:schemeClr val="dk1"/>
                </a:solidFill>
                <a:latin typeface="Arial"/>
                <a:ea typeface="Arial"/>
                <a:cs typeface="Arial"/>
                <a:sym typeface="Arial"/>
              </a:rPr>
              <a:t>Global Atlas of Palliative Care 2nd Edition 2020.</a:t>
            </a:r>
            <a:endParaRPr sz="1100" b="0" i="1" u="none" strike="noStrike" cap="none">
              <a:solidFill>
                <a:schemeClr val="dk1"/>
              </a:solidFill>
              <a:latin typeface="Arial"/>
              <a:ea typeface="Arial"/>
              <a:cs typeface="Arial"/>
              <a:sym typeface="Arial"/>
            </a:endParaRPr>
          </a:p>
        </p:txBody>
      </p:sp>
      <p:pic>
        <p:nvPicPr>
          <p:cNvPr id="150" name="Google Shape;150;g1e27907a973_0_61"/>
          <p:cNvPicPr preferRelativeResize="0"/>
          <p:nvPr/>
        </p:nvPicPr>
        <p:blipFill rotWithShape="1">
          <a:blip r:embed="rId3">
            <a:alphaModFix/>
          </a:blip>
          <a:srcRect/>
          <a:stretch/>
        </p:blipFill>
        <p:spPr>
          <a:xfrm>
            <a:off x="972614" y="1917163"/>
            <a:ext cx="5742936" cy="3780213"/>
          </a:xfrm>
          <a:prstGeom prst="rect">
            <a:avLst/>
          </a:prstGeom>
          <a:noFill/>
          <a:ln>
            <a:noFill/>
          </a:ln>
        </p:spPr>
      </p:pic>
      <p:sp>
        <p:nvSpPr>
          <p:cNvPr id="151" name="Google Shape;151;g1e27907a973_0_61"/>
          <p:cNvSpPr txBox="1"/>
          <p:nvPr/>
        </p:nvSpPr>
        <p:spPr>
          <a:xfrm>
            <a:off x="7663125" y="2510750"/>
            <a:ext cx="3000000" cy="21240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Las enfermedades no transmisibles</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representan casi el 69% de las necesidades de los adultos. </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Las condiciones que generan sufrimiento más grave son el cáncer,  VIH/SIDA, enfermedad cerebro vascular, demencias y enfermedades pulmonares.</a:t>
            </a:r>
            <a:endParaRPr sz="1400" b="0" i="0" u="none" strike="noStrike" cap="none">
              <a:solidFill>
                <a:srgbClr val="000000"/>
              </a:solidFill>
              <a:latin typeface="Arial"/>
              <a:ea typeface="Arial"/>
              <a:cs typeface="Arial"/>
              <a:sym typeface="Arial"/>
            </a:endParaRPr>
          </a:p>
        </p:txBody>
      </p:sp>
      <p:sp>
        <p:nvSpPr>
          <p:cNvPr id="152" name="Google Shape;152;g1e27907a973_0_61"/>
          <p:cNvSpPr txBox="1"/>
          <p:nvPr/>
        </p:nvSpPr>
        <p:spPr>
          <a:xfrm>
            <a:off x="1736850" y="5697375"/>
            <a:ext cx="51777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Necesidad de CP en pacientes adultos por patologías</a:t>
            </a:r>
            <a:endParaRPr sz="1100" b="0" i="0" u="none" strike="noStrike" cap="none">
              <a:solidFill>
                <a:schemeClr val="dk1"/>
              </a:solidFill>
              <a:latin typeface="Calibri"/>
              <a:ea typeface="Calibri"/>
              <a:cs typeface="Calibri"/>
              <a:sym typeface="Calibri"/>
            </a:endParaRPr>
          </a:p>
        </p:txBody>
      </p:sp>
      <p:pic>
        <p:nvPicPr>
          <p:cNvPr id="153" name="Google Shape;153;g1e27907a973_0_61"/>
          <p:cNvPicPr preferRelativeResize="0"/>
          <p:nvPr/>
        </p:nvPicPr>
        <p:blipFill rotWithShape="1">
          <a:blip r:embed="rId4">
            <a:alphaModFix/>
          </a:blip>
          <a:srcRect/>
          <a:stretch/>
        </p:blipFill>
        <p:spPr>
          <a:xfrm>
            <a:off x="7840765" y="6200160"/>
            <a:ext cx="1190625" cy="5143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157"/>
        <p:cNvGrpSpPr/>
        <p:nvPr/>
      </p:nvGrpSpPr>
      <p:grpSpPr>
        <a:xfrm>
          <a:off x="0" y="0"/>
          <a:ext cx="0" cy="0"/>
          <a:chOff x="0" y="0"/>
          <a:chExt cx="0" cy="0"/>
        </a:xfrm>
      </p:grpSpPr>
      <p:sp>
        <p:nvSpPr>
          <p:cNvPr id="158" name="Google Shape;158;g1e27907a973_0_64"/>
          <p:cNvSpPr txBox="1"/>
          <p:nvPr/>
        </p:nvSpPr>
        <p:spPr>
          <a:xfrm>
            <a:off x="2409425" y="783450"/>
            <a:ext cx="9032400" cy="708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0" i="0" u="none" strike="noStrike" cap="none">
                <a:solidFill>
                  <a:srgbClr val="898989"/>
                </a:solidFill>
                <a:latin typeface="Calibri"/>
                <a:ea typeface="Calibri"/>
                <a:cs typeface="Calibri"/>
                <a:sym typeface="Calibri"/>
              </a:rPr>
              <a:t>Estimación de la necesidad en niños </a:t>
            </a:r>
            <a:endParaRPr sz="3400" b="0" i="0" u="none" strike="noStrike" cap="none">
              <a:solidFill>
                <a:srgbClr val="898989"/>
              </a:solidFill>
              <a:latin typeface="Calibri"/>
              <a:ea typeface="Calibri"/>
              <a:cs typeface="Calibri"/>
              <a:sym typeface="Calibri"/>
            </a:endParaRPr>
          </a:p>
        </p:txBody>
      </p:sp>
      <p:sp>
        <p:nvSpPr>
          <p:cNvPr id="159" name="Google Shape;159;g1e27907a973_0_64"/>
          <p:cNvSpPr txBox="1"/>
          <p:nvPr/>
        </p:nvSpPr>
        <p:spPr>
          <a:xfrm>
            <a:off x="362400" y="181800"/>
            <a:ext cx="72321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46BAEB"/>
                </a:solidFill>
                <a:latin typeface="Calibri"/>
                <a:ea typeface="Calibri"/>
                <a:cs typeface="Calibri"/>
                <a:sym typeface="Calibri"/>
              </a:rPr>
              <a:t>¿Por qué Cuidados Paliativos? </a:t>
            </a:r>
            <a:endParaRPr sz="4000" b="0" i="0" u="none" strike="noStrike" cap="none">
              <a:solidFill>
                <a:srgbClr val="46BAEB"/>
              </a:solidFill>
              <a:latin typeface="Calibri"/>
              <a:ea typeface="Calibri"/>
              <a:cs typeface="Calibri"/>
              <a:sym typeface="Calibri"/>
            </a:endParaRPr>
          </a:p>
        </p:txBody>
      </p:sp>
      <p:sp>
        <p:nvSpPr>
          <p:cNvPr id="160" name="Google Shape;160;g1e27907a973_0_64"/>
          <p:cNvSpPr txBox="1"/>
          <p:nvPr/>
        </p:nvSpPr>
        <p:spPr>
          <a:xfrm>
            <a:off x="0" y="6504000"/>
            <a:ext cx="39945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100"/>
              <a:buFont typeface="Arial"/>
              <a:buNone/>
            </a:pPr>
            <a:r>
              <a:rPr lang="en-US" sz="1100" b="0" i="1" u="none" strike="noStrike" cap="none">
                <a:solidFill>
                  <a:schemeClr val="dk1"/>
                </a:solidFill>
                <a:latin typeface="Calibri"/>
                <a:ea typeface="Calibri"/>
                <a:cs typeface="Calibri"/>
                <a:sym typeface="Calibri"/>
              </a:rPr>
              <a:t> </a:t>
            </a:r>
            <a:r>
              <a:rPr lang="en-US" sz="1100" b="0" i="1" u="none" strike="noStrike" cap="none">
                <a:solidFill>
                  <a:schemeClr val="dk1"/>
                </a:solidFill>
                <a:latin typeface="Arial"/>
                <a:ea typeface="Arial"/>
                <a:cs typeface="Arial"/>
                <a:sym typeface="Arial"/>
              </a:rPr>
              <a:t>Global Atlas of Palliative Care 2nd Edition 2020.</a:t>
            </a:r>
            <a:endParaRPr sz="1100" b="0" i="1" u="none" strike="noStrike" cap="none">
              <a:solidFill>
                <a:schemeClr val="dk1"/>
              </a:solidFill>
              <a:latin typeface="Arial"/>
              <a:ea typeface="Arial"/>
              <a:cs typeface="Arial"/>
              <a:sym typeface="Arial"/>
            </a:endParaRPr>
          </a:p>
        </p:txBody>
      </p:sp>
      <p:sp>
        <p:nvSpPr>
          <p:cNvPr id="161" name="Google Shape;161;g1e27907a973_0_64"/>
          <p:cNvSpPr txBox="1"/>
          <p:nvPr/>
        </p:nvSpPr>
        <p:spPr>
          <a:xfrm>
            <a:off x="1736850" y="5697375"/>
            <a:ext cx="51777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Necesidad de CP en pacientes pediátricos por patologías</a:t>
            </a:r>
            <a:endParaRPr sz="1100" b="0" i="0" u="none" strike="noStrike" cap="none">
              <a:solidFill>
                <a:schemeClr val="dk1"/>
              </a:solidFill>
              <a:latin typeface="Calibri"/>
              <a:ea typeface="Calibri"/>
              <a:cs typeface="Calibri"/>
              <a:sym typeface="Calibri"/>
            </a:endParaRPr>
          </a:p>
        </p:txBody>
      </p:sp>
      <p:pic>
        <p:nvPicPr>
          <p:cNvPr id="162" name="Google Shape;162;g1e27907a973_0_64"/>
          <p:cNvPicPr preferRelativeResize="0"/>
          <p:nvPr/>
        </p:nvPicPr>
        <p:blipFill rotWithShape="1">
          <a:blip r:embed="rId3">
            <a:alphaModFix/>
          </a:blip>
          <a:srcRect/>
          <a:stretch/>
        </p:blipFill>
        <p:spPr>
          <a:xfrm>
            <a:off x="1202500" y="2187000"/>
            <a:ext cx="4893500" cy="3234125"/>
          </a:xfrm>
          <a:prstGeom prst="rect">
            <a:avLst/>
          </a:prstGeom>
          <a:noFill/>
          <a:ln>
            <a:noFill/>
          </a:ln>
        </p:spPr>
      </p:pic>
      <p:sp>
        <p:nvSpPr>
          <p:cNvPr id="163" name="Google Shape;163;g1e27907a973_0_64"/>
          <p:cNvSpPr txBox="1"/>
          <p:nvPr/>
        </p:nvSpPr>
        <p:spPr>
          <a:xfrm>
            <a:off x="7535025" y="2872550"/>
            <a:ext cx="3606900" cy="12621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Los diagnósticos que mayor representan la necesidad de cuidados paliativos son el VIH/SIDA y malformaciones congénitas, seguidos de la prematuridad extrema, trauma de nacimiento y lesiones. </a:t>
            </a:r>
            <a:endParaRPr sz="1400" b="0" i="0" u="none" strike="noStrike" cap="none">
              <a:solidFill>
                <a:srgbClr val="000000"/>
              </a:solidFill>
              <a:latin typeface="Arial"/>
              <a:ea typeface="Arial"/>
              <a:cs typeface="Arial"/>
              <a:sym typeface="Arial"/>
            </a:endParaRPr>
          </a:p>
        </p:txBody>
      </p:sp>
      <p:pic>
        <p:nvPicPr>
          <p:cNvPr id="164" name="Google Shape;164;g1e27907a973_0_64"/>
          <p:cNvPicPr preferRelativeResize="0"/>
          <p:nvPr/>
        </p:nvPicPr>
        <p:blipFill rotWithShape="1">
          <a:blip r:embed="rId4">
            <a:alphaModFix/>
          </a:blip>
          <a:srcRect/>
          <a:stretch/>
        </p:blipFill>
        <p:spPr>
          <a:xfrm>
            <a:off x="7840765" y="6200160"/>
            <a:ext cx="1190625" cy="514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168"/>
        <p:cNvGrpSpPr/>
        <p:nvPr/>
      </p:nvGrpSpPr>
      <p:grpSpPr>
        <a:xfrm>
          <a:off x="0" y="0"/>
          <a:ext cx="0" cy="0"/>
          <a:chOff x="0" y="0"/>
          <a:chExt cx="0" cy="0"/>
        </a:xfrm>
      </p:grpSpPr>
      <p:sp>
        <p:nvSpPr>
          <p:cNvPr id="169" name="Google Shape;169;g1e258b9098f_0_9"/>
          <p:cNvSpPr txBox="1"/>
          <p:nvPr/>
        </p:nvSpPr>
        <p:spPr>
          <a:xfrm>
            <a:off x="928700" y="82400"/>
            <a:ext cx="11138100" cy="141574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46BAEB"/>
                </a:solidFill>
                <a:latin typeface="Calibri"/>
                <a:ea typeface="Calibri"/>
                <a:cs typeface="Calibri"/>
                <a:sym typeface="Calibri"/>
              </a:rPr>
              <a:t>Estimación de la necesidad de Cuidados Paliativos</a:t>
            </a:r>
            <a:br>
              <a:rPr lang="en-US" sz="4000" b="0" i="0" u="none" strike="noStrike" cap="none">
                <a:solidFill>
                  <a:srgbClr val="46BAEB"/>
                </a:solidFill>
                <a:latin typeface="Calibri"/>
                <a:ea typeface="Calibri"/>
                <a:cs typeface="Calibri"/>
                <a:sym typeface="Calibri"/>
              </a:rPr>
            </a:br>
            <a:r>
              <a:rPr lang="en-US" sz="4000" b="0" i="0" u="none" strike="noStrike" cap="none">
                <a:solidFill>
                  <a:srgbClr val="46BAEB"/>
                </a:solidFill>
                <a:latin typeface="Calibri"/>
                <a:ea typeface="Calibri"/>
                <a:cs typeface="Calibri"/>
                <a:sym typeface="Calibri"/>
              </a:rPr>
              <a:t>                                en Argentina  </a:t>
            </a:r>
            <a:endParaRPr sz="4000" b="0" i="0" u="none" strike="noStrike" cap="none">
              <a:solidFill>
                <a:srgbClr val="46BAEB"/>
              </a:solidFill>
              <a:latin typeface="Calibri"/>
              <a:ea typeface="Calibri"/>
              <a:cs typeface="Calibri"/>
              <a:sym typeface="Calibri"/>
            </a:endParaRPr>
          </a:p>
        </p:txBody>
      </p:sp>
      <p:pic>
        <p:nvPicPr>
          <p:cNvPr id="170" name="Google Shape;170;g1e258b9098f_0_9"/>
          <p:cNvPicPr preferRelativeResize="0"/>
          <p:nvPr/>
        </p:nvPicPr>
        <p:blipFill rotWithShape="1">
          <a:blip r:embed="rId3">
            <a:alphaModFix/>
          </a:blip>
          <a:srcRect/>
          <a:stretch/>
        </p:blipFill>
        <p:spPr>
          <a:xfrm>
            <a:off x="2874425" y="2180650"/>
            <a:ext cx="7843200" cy="3714600"/>
          </a:xfrm>
          <a:prstGeom prst="rect">
            <a:avLst/>
          </a:prstGeom>
          <a:noFill/>
          <a:ln>
            <a:noFill/>
          </a:ln>
        </p:spPr>
      </p:pic>
      <p:pic>
        <p:nvPicPr>
          <p:cNvPr id="171" name="Google Shape;171;g1e258b9098f_0_9"/>
          <p:cNvPicPr preferRelativeResize="0"/>
          <p:nvPr/>
        </p:nvPicPr>
        <p:blipFill rotWithShape="1">
          <a:blip r:embed="rId4">
            <a:alphaModFix/>
          </a:blip>
          <a:srcRect/>
          <a:stretch/>
        </p:blipFill>
        <p:spPr>
          <a:xfrm>
            <a:off x="5551050" y="5866252"/>
            <a:ext cx="6640949" cy="214600"/>
          </a:xfrm>
          <a:prstGeom prst="rect">
            <a:avLst/>
          </a:prstGeom>
          <a:noFill/>
          <a:ln>
            <a:noFill/>
          </a:ln>
        </p:spPr>
      </p:pic>
      <p:sp>
        <p:nvSpPr>
          <p:cNvPr id="172" name="Google Shape;172;g1e258b9098f_0_9"/>
          <p:cNvSpPr txBox="1"/>
          <p:nvPr/>
        </p:nvSpPr>
        <p:spPr>
          <a:xfrm>
            <a:off x="2748475" y="1249450"/>
            <a:ext cx="11138100" cy="708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0" i="0" u="none" strike="noStrike" cap="none">
                <a:solidFill>
                  <a:srgbClr val="898989"/>
                </a:solidFill>
                <a:latin typeface="Calibri"/>
                <a:ea typeface="Calibri"/>
                <a:cs typeface="Calibri"/>
                <a:sym typeface="Calibri"/>
              </a:rPr>
              <a:t>Según mortalidad por cáncer (2020).</a:t>
            </a:r>
            <a:endParaRPr sz="3400" b="0" i="0" u="none" strike="noStrike" cap="none">
              <a:solidFill>
                <a:srgbClr val="898989"/>
              </a:solidFill>
              <a:latin typeface="Calibri"/>
              <a:ea typeface="Calibri"/>
              <a:cs typeface="Calibri"/>
              <a:sym typeface="Calibri"/>
            </a:endParaRPr>
          </a:p>
        </p:txBody>
      </p:sp>
      <p:sp>
        <p:nvSpPr>
          <p:cNvPr id="173" name="Google Shape;173;g1e258b9098f_0_9"/>
          <p:cNvSpPr txBox="1"/>
          <p:nvPr/>
        </p:nvSpPr>
        <p:spPr>
          <a:xfrm>
            <a:off x="6606625" y="1740054"/>
            <a:ext cx="34218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333333"/>
                </a:solidFill>
                <a:highlight>
                  <a:srgbClr val="FFFFFF"/>
                </a:highlight>
                <a:latin typeface="Calibri"/>
                <a:ea typeface="Calibri"/>
                <a:cs typeface="Calibri"/>
                <a:sym typeface="Calibri"/>
              </a:rPr>
              <a:t>Pacientes fallecidos por tumores: 61.740</a:t>
            </a:r>
            <a:endParaRPr sz="1200" b="0" i="0" u="none" strike="noStrike" cap="none">
              <a:solidFill>
                <a:srgbClr val="333333"/>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333333"/>
                </a:solidFill>
                <a:highlight>
                  <a:srgbClr val="FFFFFF"/>
                </a:highlight>
                <a:latin typeface="Calibri"/>
                <a:ea typeface="Calibri"/>
                <a:cs typeface="Calibri"/>
                <a:sym typeface="Calibri"/>
              </a:rPr>
              <a:t>Pacientes con necesidad de CP: 49.392.</a:t>
            </a:r>
            <a:endParaRPr sz="1200" b="0" i="0" u="none" strike="noStrike" cap="none">
              <a:solidFill>
                <a:srgbClr val="333333"/>
              </a:solidFill>
              <a:highlight>
                <a:srgbClr val="FFFFFF"/>
              </a:highlight>
              <a:latin typeface="Calibri"/>
              <a:ea typeface="Calibri"/>
              <a:cs typeface="Calibri"/>
              <a:sym typeface="Calibri"/>
            </a:endParaRPr>
          </a:p>
        </p:txBody>
      </p:sp>
      <p:sp>
        <p:nvSpPr>
          <p:cNvPr id="174" name="Google Shape;174;g1e258b9098f_0_9"/>
          <p:cNvSpPr txBox="1"/>
          <p:nvPr/>
        </p:nvSpPr>
        <p:spPr>
          <a:xfrm>
            <a:off x="8619775" y="2712725"/>
            <a:ext cx="3000000" cy="2801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333333"/>
                </a:solidFill>
                <a:highlight>
                  <a:srgbClr val="FFFFFF"/>
                </a:highlight>
                <a:latin typeface="Arial"/>
                <a:ea typeface="Arial"/>
                <a:cs typeface="Arial"/>
                <a:sym typeface="Arial"/>
              </a:rPr>
              <a:t>2469 pacientes. </a:t>
            </a:r>
            <a:endParaRPr sz="1200" b="1" i="0" u="none" strike="noStrike" cap="none">
              <a:solidFill>
                <a:srgbClr val="333333"/>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333333"/>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333333"/>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333333"/>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333333"/>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333333"/>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333333"/>
                </a:solidFill>
                <a:highlight>
                  <a:srgbClr val="FFFFFF"/>
                </a:highlight>
                <a:latin typeface="Arial"/>
                <a:ea typeface="Arial"/>
                <a:cs typeface="Arial"/>
                <a:sym typeface="Arial"/>
              </a:rPr>
              <a:t>12.348 pacientes.</a:t>
            </a:r>
            <a:endParaRPr sz="1200" b="1" i="0" u="none" strike="noStrike" cap="none">
              <a:solidFill>
                <a:srgbClr val="333333"/>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333333"/>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333333"/>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333333"/>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333333"/>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333333"/>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333333"/>
                </a:solidFill>
                <a:highlight>
                  <a:srgbClr val="FFFFFF"/>
                </a:highlight>
                <a:latin typeface="Arial"/>
                <a:ea typeface="Arial"/>
                <a:cs typeface="Arial"/>
                <a:sym typeface="Arial"/>
              </a:rPr>
              <a:t>37.044 pacientes.</a:t>
            </a:r>
            <a:endParaRPr sz="1200" b="1" i="0" u="none" strike="noStrike" cap="none">
              <a:solidFill>
                <a:srgbClr val="333333"/>
              </a:solidFill>
              <a:highlight>
                <a:srgbClr val="FFFFFF"/>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75" name="Google Shape;175;g1e258b9098f_0_9"/>
          <p:cNvPicPr preferRelativeResize="0"/>
          <p:nvPr/>
        </p:nvPicPr>
        <p:blipFill rotWithShape="1">
          <a:blip r:embed="rId5">
            <a:alphaModFix/>
          </a:blip>
          <a:srcRect/>
          <a:stretch/>
        </p:blipFill>
        <p:spPr>
          <a:xfrm>
            <a:off x="7840765" y="6200160"/>
            <a:ext cx="1190625" cy="5143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Shape 179"/>
        <p:cNvGrpSpPr/>
        <p:nvPr/>
      </p:nvGrpSpPr>
      <p:grpSpPr>
        <a:xfrm>
          <a:off x="0" y="0"/>
          <a:ext cx="0" cy="0"/>
          <a:chOff x="0" y="0"/>
          <a:chExt cx="0" cy="0"/>
        </a:xfrm>
      </p:grpSpPr>
      <p:sp>
        <p:nvSpPr>
          <p:cNvPr id="180" name="Google Shape;180;g1e27907a973_0_84"/>
          <p:cNvSpPr txBox="1"/>
          <p:nvPr/>
        </p:nvSpPr>
        <p:spPr>
          <a:xfrm>
            <a:off x="2409425" y="783450"/>
            <a:ext cx="9032400" cy="708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0" i="0" u="none" strike="noStrike" cap="none">
                <a:solidFill>
                  <a:srgbClr val="898989"/>
                </a:solidFill>
                <a:latin typeface="Calibri"/>
                <a:ea typeface="Calibri"/>
                <a:cs typeface="Calibri"/>
                <a:sym typeface="Calibri"/>
              </a:rPr>
              <a:t>Estimación de la necesidad </a:t>
            </a:r>
            <a:endParaRPr sz="3400" b="0" i="0" u="none" strike="noStrike" cap="none">
              <a:solidFill>
                <a:srgbClr val="898989"/>
              </a:solidFill>
              <a:latin typeface="Calibri"/>
              <a:ea typeface="Calibri"/>
              <a:cs typeface="Calibri"/>
              <a:sym typeface="Calibri"/>
            </a:endParaRPr>
          </a:p>
        </p:txBody>
      </p:sp>
      <p:sp>
        <p:nvSpPr>
          <p:cNvPr id="181" name="Google Shape;181;g1e27907a973_0_84"/>
          <p:cNvSpPr txBox="1"/>
          <p:nvPr/>
        </p:nvSpPr>
        <p:spPr>
          <a:xfrm>
            <a:off x="362400" y="181800"/>
            <a:ext cx="72321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46BAEB"/>
                </a:solidFill>
                <a:latin typeface="Calibri"/>
                <a:ea typeface="Calibri"/>
                <a:cs typeface="Calibri"/>
                <a:sym typeface="Calibri"/>
              </a:rPr>
              <a:t>¿Por qué Cuidados Paliativos? </a:t>
            </a:r>
            <a:endParaRPr sz="4000" b="0" i="0" u="none" strike="noStrike" cap="none">
              <a:solidFill>
                <a:srgbClr val="46BAEB"/>
              </a:solidFill>
              <a:latin typeface="Calibri"/>
              <a:ea typeface="Calibri"/>
              <a:cs typeface="Calibri"/>
              <a:sym typeface="Calibri"/>
            </a:endParaRPr>
          </a:p>
        </p:txBody>
      </p:sp>
      <p:sp>
        <p:nvSpPr>
          <p:cNvPr id="182" name="Google Shape;182;g1e27907a973_0_84"/>
          <p:cNvSpPr txBox="1"/>
          <p:nvPr/>
        </p:nvSpPr>
        <p:spPr>
          <a:xfrm>
            <a:off x="0" y="6101450"/>
            <a:ext cx="3994500" cy="548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100"/>
              <a:buFont typeface="Arial"/>
              <a:buNone/>
            </a:pPr>
            <a:r>
              <a:rPr lang="en-US" sz="1100" b="0" i="1" u="none" strike="noStrike" cap="none">
                <a:solidFill>
                  <a:schemeClr val="dk1"/>
                </a:solidFill>
                <a:latin typeface="Calibri"/>
                <a:ea typeface="Calibri"/>
                <a:cs typeface="Calibri"/>
                <a:sym typeface="Calibri"/>
              </a:rPr>
              <a:t> </a:t>
            </a:r>
            <a:r>
              <a:rPr lang="en-US" sz="1100" b="0" i="1" u="none" strike="noStrike" cap="none">
                <a:solidFill>
                  <a:schemeClr val="dk1"/>
                </a:solidFill>
                <a:latin typeface="Arial"/>
                <a:ea typeface="Arial"/>
                <a:cs typeface="Arial"/>
                <a:sym typeface="Arial"/>
              </a:rPr>
              <a:t>Global Atlas of Palliative Care 2nd Edition 2020.</a:t>
            </a:r>
            <a:endParaRPr sz="1100" b="0" i="1"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100"/>
              <a:buFont typeface="Arial"/>
              <a:buNone/>
            </a:pPr>
            <a:r>
              <a:rPr lang="en-US" sz="1100" b="0" i="1" u="none" strike="noStrike" cap="none">
                <a:solidFill>
                  <a:schemeClr val="dk1"/>
                </a:solidFill>
                <a:latin typeface="Arial"/>
                <a:ea typeface="Arial"/>
                <a:cs typeface="Arial"/>
                <a:sym typeface="Arial"/>
              </a:rPr>
              <a:t>Atlas latinoamericano de CP. </a:t>
            </a:r>
            <a:endParaRPr sz="1100" b="0" i="1" u="none" strike="noStrike" cap="none">
              <a:solidFill>
                <a:schemeClr val="dk1"/>
              </a:solidFill>
              <a:latin typeface="Arial"/>
              <a:ea typeface="Arial"/>
              <a:cs typeface="Arial"/>
              <a:sym typeface="Arial"/>
            </a:endParaRPr>
          </a:p>
        </p:txBody>
      </p:sp>
      <p:pic>
        <p:nvPicPr>
          <p:cNvPr id="183" name="Google Shape;183;g1e27907a973_0_84"/>
          <p:cNvPicPr preferRelativeResize="0"/>
          <p:nvPr/>
        </p:nvPicPr>
        <p:blipFill rotWithShape="1">
          <a:blip r:embed="rId3">
            <a:alphaModFix/>
          </a:blip>
          <a:srcRect/>
          <a:stretch/>
        </p:blipFill>
        <p:spPr>
          <a:xfrm>
            <a:off x="8372100" y="2860725"/>
            <a:ext cx="1983050" cy="1841400"/>
          </a:xfrm>
          <a:prstGeom prst="rect">
            <a:avLst/>
          </a:prstGeom>
          <a:noFill/>
          <a:ln>
            <a:noFill/>
          </a:ln>
        </p:spPr>
      </p:pic>
      <p:pic>
        <p:nvPicPr>
          <p:cNvPr id="184" name="Google Shape;184;g1e27907a973_0_84"/>
          <p:cNvPicPr preferRelativeResize="0"/>
          <p:nvPr/>
        </p:nvPicPr>
        <p:blipFill rotWithShape="1">
          <a:blip r:embed="rId4">
            <a:alphaModFix/>
          </a:blip>
          <a:srcRect/>
          <a:stretch/>
        </p:blipFill>
        <p:spPr>
          <a:xfrm>
            <a:off x="6242112" y="3558013"/>
            <a:ext cx="808825" cy="457200"/>
          </a:xfrm>
          <a:prstGeom prst="rect">
            <a:avLst/>
          </a:prstGeom>
          <a:noFill/>
          <a:ln>
            <a:noFill/>
          </a:ln>
        </p:spPr>
      </p:pic>
      <p:pic>
        <p:nvPicPr>
          <p:cNvPr id="185" name="Google Shape;185;g1e27907a973_0_84"/>
          <p:cNvPicPr preferRelativeResize="0"/>
          <p:nvPr/>
        </p:nvPicPr>
        <p:blipFill rotWithShape="1">
          <a:blip r:embed="rId5">
            <a:alphaModFix/>
          </a:blip>
          <a:srcRect/>
          <a:stretch/>
        </p:blipFill>
        <p:spPr>
          <a:xfrm>
            <a:off x="2189613" y="3581400"/>
            <a:ext cx="2238375" cy="400050"/>
          </a:xfrm>
          <a:prstGeom prst="rect">
            <a:avLst/>
          </a:prstGeom>
          <a:noFill/>
          <a:ln>
            <a:noFill/>
          </a:ln>
        </p:spPr>
      </p:pic>
      <p:pic>
        <p:nvPicPr>
          <p:cNvPr id="186" name="Google Shape;186;g1e27907a973_0_84"/>
          <p:cNvPicPr preferRelativeResize="0"/>
          <p:nvPr/>
        </p:nvPicPr>
        <p:blipFill rotWithShape="1">
          <a:blip r:embed="rId6">
            <a:alphaModFix/>
          </a:blip>
          <a:srcRect/>
          <a:stretch/>
        </p:blipFill>
        <p:spPr>
          <a:xfrm>
            <a:off x="7840765" y="6200160"/>
            <a:ext cx="1190625" cy="514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g23b897cd889_1_39"/>
          <p:cNvPicPr preferRelativeResize="0"/>
          <p:nvPr/>
        </p:nvPicPr>
        <p:blipFill rotWithShape="1">
          <a:blip r:embed="rId3">
            <a:alphaModFix/>
          </a:blip>
          <a:srcRect/>
          <a:stretch/>
        </p:blipFill>
        <p:spPr>
          <a:xfrm>
            <a:off x="2531075" y="1240825"/>
            <a:ext cx="6703451" cy="4121575"/>
          </a:xfrm>
          <a:prstGeom prst="rect">
            <a:avLst/>
          </a:prstGeom>
          <a:noFill/>
          <a:ln>
            <a:noFill/>
          </a:ln>
        </p:spPr>
      </p:pic>
      <p:sp>
        <p:nvSpPr>
          <p:cNvPr id="193" name="Google Shape;193;g23b897cd889_1_39"/>
          <p:cNvSpPr txBox="1"/>
          <p:nvPr/>
        </p:nvSpPr>
        <p:spPr>
          <a:xfrm>
            <a:off x="95250" y="77725"/>
            <a:ext cx="12096750" cy="769411"/>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s-ES" sz="3800" b="0" i="0" u="none" strike="noStrike" cap="none" dirty="0">
                <a:solidFill>
                  <a:srgbClr val="46BAEB"/>
                </a:solidFill>
                <a:latin typeface="Calibri"/>
                <a:ea typeface="Calibri"/>
                <a:cs typeface="Calibri"/>
                <a:sym typeface="Calibri"/>
              </a:rPr>
              <a:t>Modelo conceptual para el desarrollo de los CP. OMS 2022</a:t>
            </a:r>
          </a:p>
        </p:txBody>
      </p:sp>
      <p:sp>
        <p:nvSpPr>
          <p:cNvPr id="194" name="Google Shape;194;g23b897cd889_1_39"/>
          <p:cNvSpPr txBox="1"/>
          <p:nvPr/>
        </p:nvSpPr>
        <p:spPr>
          <a:xfrm>
            <a:off x="0" y="6179100"/>
            <a:ext cx="6579900" cy="692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1" u="none" strike="noStrike" cap="none">
                <a:solidFill>
                  <a:srgbClr val="000000"/>
                </a:solidFill>
                <a:latin typeface="Arial"/>
                <a:ea typeface="Arial"/>
                <a:cs typeface="Arial"/>
                <a:sym typeface="Arial"/>
              </a:rPr>
              <a:t>Evaluación del desarrollo de los cuidados paliativos en el mundo: conjunto de indicadores factibles [Assessing the development of palliative care worldwide: a set of actionable indicators]. Ginebra: Organización Mundial de la Salud; 2022.</a:t>
            </a:r>
            <a:endParaRPr sz="1100" b="0" i="1" u="none" strike="noStrike" cap="none">
              <a:solidFill>
                <a:srgbClr val="000000"/>
              </a:solidFill>
              <a:latin typeface="Arial"/>
              <a:ea typeface="Arial"/>
              <a:cs typeface="Arial"/>
              <a:sym typeface="Arial"/>
            </a:endParaRPr>
          </a:p>
        </p:txBody>
      </p:sp>
      <p:pic>
        <p:nvPicPr>
          <p:cNvPr id="195" name="Google Shape;195;g23b897cd889_1_39"/>
          <p:cNvPicPr preferRelativeResize="0"/>
          <p:nvPr/>
        </p:nvPicPr>
        <p:blipFill rotWithShape="1">
          <a:blip r:embed="rId4">
            <a:alphaModFix/>
          </a:blip>
          <a:srcRect/>
          <a:stretch/>
        </p:blipFill>
        <p:spPr>
          <a:xfrm>
            <a:off x="837425" y="2634563"/>
            <a:ext cx="1214150" cy="1588875"/>
          </a:xfrm>
          <a:prstGeom prst="rect">
            <a:avLst/>
          </a:prstGeom>
          <a:noFill/>
          <a:ln>
            <a:noFill/>
          </a:ln>
        </p:spPr>
      </p:pic>
      <p:pic>
        <p:nvPicPr>
          <p:cNvPr id="196" name="Google Shape;196;g23b897cd889_1_39"/>
          <p:cNvPicPr preferRelativeResize="0"/>
          <p:nvPr/>
        </p:nvPicPr>
        <p:blipFill rotWithShape="1">
          <a:blip r:embed="rId5">
            <a:alphaModFix/>
          </a:blip>
          <a:srcRect/>
          <a:stretch/>
        </p:blipFill>
        <p:spPr>
          <a:xfrm>
            <a:off x="7840765" y="6200160"/>
            <a:ext cx="1190625" cy="5143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2"/>
          <p:cNvPicPr preferRelativeResize="0"/>
          <p:nvPr/>
        </p:nvPicPr>
        <p:blipFill rotWithShape="1">
          <a:blip r:embed="rId3">
            <a:alphaModFix/>
          </a:blip>
          <a:srcRect/>
          <a:stretch/>
        </p:blipFill>
        <p:spPr>
          <a:xfrm>
            <a:off x="3146323" y="885615"/>
            <a:ext cx="5698541" cy="5086769"/>
          </a:xfrm>
          <a:prstGeom prst="rect">
            <a:avLst/>
          </a:prstGeom>
          <a:noFill/>
          <a:ln>
            <a:noFill/>
          </a:ln>
        </p:spPr>
      </p:pic>
      <p:sp>
        <p:nvSpPr>
          <p:cNvPr id="202" name="Google Shape;202;p2"/>
          <p:cNvSpPr txBox="1"/>
          <p:nvPr/>
        </p:nvSpPr>
        <p:spPr>
          <a:xfrm>
            <a:off x="1565550" y="77725"/>
            <a:ext cx="100029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46BAEB"/>
                </a:solidFill>
                <a:latin typeface="Calibri"/>
                <a:ea typeface="Calibri"/>
                <a:cs typeface="Calibri"/>
                <a:sym typeface="Calibri"/>
              </a:rPr>
              <a:t>¿Cómo integrar CP en el sistema de salud?</a:t>
            </a:r>
            <a:endParaRPr sz="4000" b="0" i="0" u="none" strike="noStrike" cap="none">
              <a:solidFill>
                <a:srgbClr val="46BAEB"/>
              </a:solidFill>
              <a:latin typeface="Calibri"/>
              <a:ea typeface="Calibri"/>
              <a:cs typeface="Calibri"/>
              <a:sym typeface="Calibri"/>
            </a:endParaRPr>
          </a:p>
        </p:txBody>
      </p:sp>
      <p:sp>
        <p:nvSpPr>
          <p:cNvPr id="203" name="Google Shape;203;p2"/>
          <p:cNvSpPr txBox="1"/>
          <p:nvPr/>
        </p:nvSpPr>
        <p:spPr>
          <a:xfrm>
            <a:off x="0" y="6518665"/>
            <a:ext cx="6705600"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1" u="none" strike="noStrike" cap="none">
                <a:solidFill>
                  <a:srgbClr val="000000"/>
                </a:solidFill>
                <a:latin typeface="Arial"/>
                <a:ea typeface="Arial"/>
                <a:cs typeface="Arial"/>
                <a:sym typeface="Arial"/>
              </a:rPr>
              <a:t>Planificación e implantación de servicios de cuidados paliativos, OPS 2020.</a:t>
            </a:r>
            <a:endParaRPr/>
          </a:p>
        </p:txBody>
      </p:sp>
      <p:pic>
        <p:nvPicPr>
          <p:cNvPr id="204" name="Google Shape;204;p2"/>
          <p:cNvPicPr preferRelativeResize="0"/>
          <p:nvPr/>
        </p:nvPicPr>
        <p:blipFill rotWithShape="1">
          <a:blip r:embed="rId4">
            <a:alphaModFix/>
          </a:blip>
          <a:srcRect/>
          <a:stretch/>
        </p:blipFill>
        <p:spPr>
          <a:xfrm>
            <a:off x="7840765" y="6200160"/>
            <a:ext cx="1190625" cy="514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3"/>
          <p:cNvPicPr preferRelativeResize="0"/>
          <p:nvPr/>
        </p:nvPicPr>
        <p:blipFill rotWithShape="1">
          <a:blip r:embed="rId3">
            <a:alphaModFix/>
          </a:blip>
          <a:srcRect/>
          <a:stretch/>
        </p:blipFill>
        <p:spPr>
          <a:xfrm>
            <a:off x="2592796" y="1461626"/>
            <a:ext cx="7271169" cy="3934747"/>
          </a:xfrm>
          <a:prstGeom prst="rect">
            <a:avLst/>
          </a:prstGeom>
          <a:noFill/>
          <a:ln>
            <a:noFill/>
          </a:ln>
        </p:spPr>
      </p:pic>
      <p:sp>
        <p:nvSpPr>
          <p:cNvPr id="210" name="Google Shape;210;p3"/>
          <p:cNvSpPr txBox="1"/>
          <p:nvPr/>
        </p:nvSpPr>
        <p:spPr>
          <a:xfrm>
            <a:off x="1565550" y="77725"/>
            <a:ext cx="100029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46BAEB"/>
                </a:solidFill>
                <a:latin typeface="Calibri"/>
                <a:ea typeface="Calibri"/>
                <a:cs typeface="Calibri"/>
                <a:sym typeface="Calibri"/>
              </a:rPr>
              <a:t>¿Cómo integrar CP en el sistema de salud?</a:t>
            </a:r>
            <a:endParaRPr sz="4000" b="0" i="0" u="none" strike="noStrike" cap="none">
              <a:solidFill>
                <a:srgbClr val="46BAEB"/>
              </a:solidFill>
              <a:latin typeface="Calibri"/>
              <a:ea typeface="Calibri"/>
              <a:cs typeface="Calibri"/>
              <a:sym typeface="Calibri"/>
            </a:endParaRPr>
          </a:p>
        </p:txBody>
      </p:sp>
      <p:pic>
        <p:nvPicPr>
          <p:cNvPr id="211" name="Google Shape;211;p3"/>
          <p:cNvPicPr preferRelativeResize="0"/>
          <p:nvPr/>
        </p:nvPicPr>
        <p:blipFill rotWithShape="1">
          <a:blip r:embed="rId4">
            <a:alphaModFix/>
          </a:blip>
          <a:srcRect/>
          <a:stretch/>
        </p:blipFill>
        <p:spPr>
          <a:xfrm>
            <a:off x="7840765" y="6200160"/>
            <a:ext cx="1190625" cy="5143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1e27831408d_0_13"/>
          <p:cNvSpPr txBox="1"/>
          <p:nvPr/>
        </p:nvSpPr>
        <p:spPr>
          <a:xfrm>
            <a:off x="1250575" y="177950"/>
            <a:ext cx="10002900" cy="1385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US" sz="3900" b="0" i="0" u="none" strike="noStrike" cap="none">
                <a:solidFill>
                  <a:srgbClr val="46BAEB"/>
                </a:solidFill>
                <a:latin typeface="Calibri"/>
                <a:ea typeface="Calibri"/>
                <a:cs typeface="Calibri"/>
                <a:sym typeface="Calibri"/>
              </a:rPr>
              <a:t>Programa Nacional de Cuidados Paliativos Instituto Nacional del Cáncer</a:t>
            </a:r>
            <a:endParaRPr sz="3900" b="0" i="0" u="none" strike="noStrike" cap="none">
              <a:solidFill>
                <a:srgbClr val="46BAEB"/>
              </a:solidFill>
              <a:latin typeface="Calibri"/>
              <a:ea typeface="Calibri"/>
              <a:cs typeface="Calibri"/>
              <a:sym typeface="Calibri"/>
            </a:endParaRPr>
          </a:p>
        </p:txBody>
      </p:sp>
      <p:sp>
        <p:nvSpPr>
          <p:cNvPr id="217" name="Google Shape;217;g1e27831408d_0_13"/>
          <p:cNvSpPr txBox="1"/>
          <p:nvPr/>
        </p:nvSpPr>
        <p:spPr>
          <a:xfrm>
            <a:off x="-178162" y="6396365"/>
            <a:ext cx="8226000" cy="46163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1" u="none" strike="noStrike" cap="none">
                <a:solidFill>
                  <a:srgbClr val="333333"/>
                </a:solidFill>
                <a:latin typeface="Arial"/>
                <a:ea typeface="Arial"/>
                <a:cs typeface="Arial"/>
                <a:sym typeface="Arial"/>
              </a:rPr>
              <a:t>http://servicios.infoleg.gob.ar/infolegInternet/anexos/170000-174999/171762/norma.htm</a:t>
            </a:r>
            <a:endParaRPr sz="900" b="0" i="1" u="none" strike="noStrike" cap="none">
              <a:solidFill>
                <a:srgbClr val="33333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1" u="none" strike="noStrike" cap="none">
                <a:solidFill>
                  <a:srgbClr val="333333"/>
                </a:solidFill>
                <a:latin typeface="Arial"/>
                <a:ea typeface="Arial"/>
                <a:cs typeface="Arial"/>
                <a:sym typeface="Arial"/>
              </a:rPr>
              <a:t>Resolución 1253 / 2016. h</a:t>
            </a:r>
            <a:r>
              <a:rPr lang="en-US" sz="900" b="0" i="1" u="none" strike="noStrike" cap="none">
                <a:solidFill>
                  <a:srgbClr val="000000"/>
                </a:solidFill>
                <a:latin typeface="Arial"/>
                <a:ea typeface="Arial"/>
                <a:cs typeface="Arial"/>
                <a:sym typeface="Arial"/>
              </a:rPr>
              <a:t>ttps://www.argentina.gob.ar/normativa/nacional/resoluci%C3%B3n-1253-2016-265043/texto</a:t>
            </a:r>
            <a:endParaRPr sz="900" b="0" i="1" u="none" strike="noStrike" cap="none">
              <a:solidFill>
                <a:srgbClr val="000000"/>
              </a:solidFill>
              <a:latin typeface="Arial"/>
              <a:ea typeface="Arial"/>
              <a:cs typeface="Arial"/>
              <a:sym typeface="Arial"/>
            </a:endParaRPr>
          </a:p>
        </p:txBody>
      </p:sp>
      <p:sp>
        <p:nvSpPr>
          <p:cNvPr id="218" name="Google Shape;218;g1e27831408d_0_13"/>
          <p:cNvSpPr txBox="1"/>
          <p:nvPr/>
        </p:nvSpPr>
        <p:spPr>
          <a:xfrm>
            <a:off x="1385900" y="3762038"/>
            <a:ext cx="2352900" cy="615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Creación del PNCP </a:t>
            </a:r>
            <a:br>
              <a:rPr lang="en-US" sz="1400" b="0" i="0" u="none" strike="noStrike" cap="none">
                <a:solidFill>
                  <a:srgbClr val="000000"/>
                </a:solidFill>
                <a:latin typeface="Calibri"/>
                <a:ea typeface="Calibri"/>
                <a:cs typeface="Calibri"/>
                <a:sym typeface="Calibri"/>
              </a:rPr>
            </a:br>
            <a:r>
              <a:rPr lang="en-US" sz="1400" b="0" i="0" u="none" strike="noStrike" cap="none">
                <a:solidFill>
                  <a:srgbClr val="000000"/>
                </a:solidFill>
                <a:latin typeface="Calibri"/>
                <a:ea typeface="Calibri"/>
                <a:cs typeface="Calibri"/>
                <a:sym typeface="Calibri"/>
              </a:rPr>
              <a:t>(Resolucion 1253/2016)</a:t>
            </a:r>
            <a:endParaRPr sz="1400" b="0" i="0" u="none" strike="noStrike" cap="none">
              <a:solidFill>
                <a:srgbClr val="000000"/>
              </a:solidFill>
              <a:latin typeface="Calibri"/>
              <a:ea typeface="Calibri"/>
              <a:cs typeface="Calibri"/>
              <a:sym typeface="Calibri"/>
            </a:endParaRPr>
          </a:p>
        </p:txBody>
      </p:sp>
      <p:sp>
        <p:nvSpPr>
          <p:cNvPr id="219" name="Google Shape;219;g1e27831408d_0_13"/>
          <p:cNvSpPr/>
          <p:nvPr/>
        </p:nvSpPr>
        <p:spPr>
          <a:xfrm>
            <a:off x="324175" y="3271838"/>
            <a:ext cx="11855700" cy="400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g1e27831408d_0_13"/>
          <p:cNvSpPr txBox="1"/>
          <p:nvPr/>
        </p:nvSpPr>
        <p:spPr>
          <a:xfrm>
            <a:off x="324175" y="2490050"/>
            <a:ext cx="2207100" cy="615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Creación del INC</a:t>
            </a:r>
            <a:endParaRPr sz="14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(Resolución 1282/2010)</a:t>
            </a:r>
            <a:endParaRPr sz="1400" b="0" i="0" u="none" strike="noStrike" cap="none">
              <a:solidFill>
                <a:srgbClr val="000000"/>
              </a:solidFill>
              <a:latin typeface="Calibri"/>
              <a:ea typeface="Calibri"/>
              <a:cs typeface="Calibri"/>
              <a:sym typeface="Calibri"/>
            </a:endParaRPr>
          </a:p>
        </p:txBody>
      </p:sp>
      <p:pic>
        <p:nvPicPr>
          <p:cNvPr id="221" name="Google Shape;221;g1e27831408d_0_13"/>
          <p:cNvPicPr preferRelativeResize="0"/>
          <p:nvPr/>
        </p:nvPicPr>
        <p:blipFill rotWithShape="1">
          <a:blip r:embed="rId3">
            <a:alphaModFix/>
          </a:blip>
          <a:srcRect/>
          <a:stretch/>
        </p:blipFill>
        <p:spPr>
          <a:xfrm>
            <a:off x="6492811" y="1590856"/>
            <a:ext cx="4081578" cy="1854150"/>
          </a:xfrm>
          <a:prstGeom prst="rect">
            <a:avLst/>
          </a:prstGeom>
          <a:noFill/>
          <a:ln>
            <a:noFill/>
          </a:ln>
        </p:spPr>
      </p:pic>
      <p:sp>
        <p:nvSpPr>
          <p:cNvPr id="222" name="Google Shape;222;g1e27831408d_0_13"/>
          <p:cNvSpPr txBox="1"/>
          <p:nvPr/>
        </p:nvSpPr>
        <p:spPr>
          <a:xfrm>
            <a:off x="3918074" y="5638385"/>
            <a:ext cx="3770700" cy="4002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err="1">
                <a:solidFill>
                  <a:srgbClr val="000000"/>
                </a:solidFill>
                <a:latin typeface="Calibri"/>
                <a:ea typeface="Calibri"/>
                <a:cs typeface="Calibri"/>
                <a:sym typeface="Calibri"/>
              </a:rPr>
              <a:t>Articulación</a:t>
            </a:r>
            <a:r>
              <a:rPr lang="en-US" sz="1400" b="0" i="0" u="none" strike="noStrike" cap="none" dirty="0">
                <a:solidFill>
                  <a:srgbClr val="000000"/>
                </a:solidFill>
                <a:latin typeface="Calibri"/>
                <a:ea typeface="Calibri"/>
                <a:cs typeface="Calibri"/>
                <a:sym typeface="Calibri"/>
              </a:rPr>
              <a:t> </a:t>
            </a:r>
            <a:r>
              <a:rPr lang="en-US" sz="1400" b="0" i="0" u="none" strike="noStrike" cap="none" dirty="0" err="1">
                <a:solidFill>
                  <a:srgbClr val="000000"/>
                </a:solidFill>
                <a:latin typeface="Calibri"/>
                <a:ea typeface="Calibri"/>
                <a:cs typeface="Calibri"/>
                <a:sym typeface="Calibri"/>
              </a:rPr>
              <a:t>intrainstitucional</a:t>
            </a:r>
            <a:r>
              <a:rPr lang="en-US" sz="1400" b="0" i="0" u="none" strike="noStrike" cap="none" dirty="0">
                <a:solidFill>
                  <a:srgbClr val="000000"/>
                </a:solidFill>
                <a:latin typeface="Calibri"/>
                <a:ea typeface="Calibri"/>
                <a:cs typeface="Calibri"/>
                <a:sym typeface="Calibri"/>
              </a:rPr>
              <a:t> e </a:t>
            </a:r>
            <a:r>
              <a:rPr lang="en-US" sz="1400" b="0" i="0" u="none" strike="noStrike" cap="none" dirty="0" err="1">
                <a:solidFill>
                  <a:srgbClr val="000000"/>
                </a:solidFill>
                <a:latin typeface="Calibri"/>
                <a:ea typeface="Calibri"/>
                <a:cs typeface="Calibri"/>
                <a:sym typeface="Calibri"/>
              </a:rPr>
              <a:t>interinstitucional</a:t>
            </a:r>
            <a:r>
              <a:rPr lang="en-US" sz="1400" b="0" i="0" u="none" strike="noStrike" cap="none" dirty="0">
                <a:solidFill>
                  <a:srgbClr val="000000"/>
                </a:solidFill>
                <a:latin typeface="Calibri"/>
                <a:ea typeface="Calibri"/>
                <a:cs typeface="Calibri"/>
                <a:sym typeface="Calibri"/>
              </a:rPr>
              <a:t>  </a:t>
            </a:r>
            <a:endParaRPr sz="1400" b="0" i="0" u="none" strike="noStrike" cap="none" dirty="0">
              <a:solidFill>
                <a:srgbClr val="000000"/>
              </a:solidFill>
              <a:latin typeface="Calibri"/>
              <a:ea typeface="Calibri"/>
              <a:cs typeface="Calibri"/>
              <a:sym typeface="Calibri"/>
            </a:endParaRPr>
          </a:p>
        </p:txBody>
      </p:sp>
      <p:pic>
        <p:nvPicPr>
          <p:cNvPr id="223" name="Google Shape;223;g1e27831408d_0_13"/>
          <p:cNvPicPr preferRelativeResize="0"/>
          <p:nvPr/>
        </p:nvPicPr>
        <p:blipFill rotWithShape="1">
          <a:blip r:embed="rId4">
            <a:alphaModFix/>
          </a:blip>
          <a:srcRect/>
          <a:stretch/>
        </p:blipFill>
        <p:spPr>
          <a:xfrm>
            <a:off x="4390238" y="3571425"/>
            <a:ext cx="7315200" cy="2009775"/>
          </a:xfrm>
          <a:prstGeom prst="rect">
            <a:avLst/>
          </a:prstGeom>
          <a:noFill/>
          <a:ln w="9525" cap="flat" cmpd="sng">
            <a:solidFill>
              <a:schemeClr val="dk2"/>
            </a:solidFill>
            <a:prstDash val="solid"/>
            <a:round/>
            <a:headEnd type="none" w="sm" len="sm"/>
            <a:tailEnd type="none" w="sm" len="sm"/>
          </a:ln>
        </p:spPr>
      </p:pic>
      <p:pic>
        <p:nvPicPr>
          <p:cNvPr id="224" name="Google Shape;224;g1e27831408d_0_13"/>
          <p:cNvPicPr preferRelativeResize="0"/>
          <p:nvPr/>
        </p:nvPicPr>
        <p:blipFill rotWithShape="1">
          <a:blip r:embed="rId5">
            <a:alphaModFix/>
          </a:blip>
          <a:srcRect/>
          <a:stretch/>
        </p:blipFill>
        <p:spPr>
          <a:xfrm>
            <a:off x="7840765" y="6200160"/>
            <a:ext cx="1190625" cy="5143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g241c292ca00_0_59"/>
          <p:cNvSpPr txBox="1"/>
          <p:nvPr/>
        </p:nvSpPr>
        <p:spPr>
          <a:xfrm>
            <a:off x="1250575" y="177950"/>
            <a:ext cx="10002900" cy="1385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US" sz="3900" b="0" i="0" u="none" strike="noStrike" cap="none">
                <a:solidFill>
                  <a:srgbClr val="46BAEB"/>
                </a:solidFill>
                <a:latin typeface="Calibri"/>
                <a:ea typeface="Calibri"/>
                <a:cs typeface="Calibri"/>
                <a:sym typeface="Calibri"/>
              </a:rPr>
              <a:t>Programa Nacional de Cuidados Paliativos Instituto Nacional del Cáncer</a:t>
            </a:r>
            <a:endParaRPr sz="3900" b="0" i="0" u="none" strike="noStrike" cap="none">
              <a:solidFill>
                <a:srgbClr val="46BAEB"/>
              </a:solidFill>
              <a:latin typeface="Calibri"/>
              <a:ea typeface="Calibri"/>
              <a:cs typeface="Calibri"/>
              <a:sym typeface="Calibri"/>
            </a:endParaRPr>
          </a:p>
        </p:txBody>
      </p:sp>
      <p:sp>
        <p:nvSpPr>
          <p:cNvPr id="230" name="Google Shape;230;g241c292ca00_0_59"/>
          <p:cNvSpPr txBox="1"/>
          <p:nvPr/>
        </p:nvSpPr>
        <p:spPr>
          <a:xfrm>
            <a:off x="324175" y="3767840"/>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Creación del PNCP </a:t>
            </a:r>
            <a:br>
              <a:rPr lang="en-US" sz="900" b="0" i="0" u="none" strike="noStrike" cap="none">
                <a:solidFill>
                  <a:srgbClr val="000000"/>
                </a:solidFill>
                <a:latin typeface="Calibri"/>
                <a:ea typeface="Calibri"/>
                <a:cs typeface="Calibri"/>
                <a:sym typeface="Calibri"/>
              </a:rPr>
            </a:br>
            <a:r>
              <a:rPr lang="en-US" sz="900" b="0" i="0" u="none" strike="noStrike" cap="none">
                <a:solidFill>
                  <a:srgbClr val="000000"/>
                </a:solidFill>
                <a:latin typeface="Calibri"/>
                <a:ea typeface="Calibri"/>
                <a:cs typeface="Calibri"/>
                <a:sym typeface="Calibri"/>
              </a:rPr>
              <a:t>(Resolucion 1253/2016)</a:t>
            </a:r>
            <a:endParaRPr sz="900" b="0" i="0" u="none" strike="noStrike" cap="none">
              <a:solidFill>
                <a:srgbClr val="000000"/>
              </a:solidFill>
              <a:latin typeface="Calibri"/>
              <a:ea typeface="Calibri"/>
              <a:cs typeface="Calibri"/>
              <a:sym typeface="Calibri"/>
            </a:endParaRPr>
          </a:p>
        </p:txBody>
      </p:sp>
      <p:sp>
        <p:nvSpPr>
          <p:cNvPr id="231" name="Google Shape;231;g241c292ca00_0_59"/>
          <p:cNvSpPr txBox="1"/>
          <p:nvPr/>
        </p:nvSpPr>
        <p:spPr>
          <a:xfrm>
            <a:off x="2784638" y="3672050"/>
            <a:ext cx="1805700" cy="8313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Red de referentes provinciales de CP y directorio de CP. </a:t>
            </a:r>
            <a:endParaRPr sz="1400" b="0" i="0" u="none" strike="noStrike" cap="none">
              <a:solidFill>
                <a:srgbClr val="000000"/>
              </a:solidFill>
              <a:latin typeface="Calibri"/>
              <a:ea typeface="Calibri"/>
              <a:cs typeface="Calibri"/>
              <a:sym typeface="Calibri"/>
            </a:endParaRPr>
          </a:p>
        </p:txBody>
      </p:sp>
      <p:sp>
        <p:nvSpPr>
          <p:cNvPr id="232" name="Google Shape;232;g241c292ca00_0_59"/>
          <p:cNvSpPr txBox="1"/>
          <p:nvPr/>
        </p:nvSpPr>
        <p:spPr>
          <a:xfrm>
            <a:off x="2784637" y="2642438"/>
            <a:ext cx="2416627" cy="615523"/>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Convenios especificos PNCP- jurisdicciones.</a:t>
            </a:r>
            <a:endParaRPr sz="1400" b="0" i="0" u="none" strike="noStrike" cap="none">
              <a:solidFill>
                <a:srgbClr val="000000"/>
              </a:solidFill>
              <a:latin typeface="Calibri"/>
              <a:ea typeface="Calibri"/>
              <a:cs typeface="Calibri"/>
              <a:sym typeface="Calibri"/>
            </a:endParaRPr>
          </a:p>
        </p:txBody>
      </p:sp>
      <p:sp>
        <p:nvSpPr>
          <p:cNvPr id="233" name="Google Shape;233;g241c292ca00_0_59"/>
          <p:cNvSpPr/>
          <p:nvPr/>
        </p:nvSpPr>
        <p:spPr>
          <a:xfrm>
            <a:off x="324175" y="3271850"/>
            <a:ext cx="11677200" cy="400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g241c292ca00_0_59"/>
          <p:cNvSpPr txBox="1"/>
          <p:nvPr/>
        </p:nvSpPr>
        <p:spPr>
          <a:xfrm>
            <a:off x="324175" y="2642438"/>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Creación del INC</a:t>
            </a:r>
            <a:endParaRPr/>
          </a:p>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(Resolución 1282/2010)</a:t>
            </a:r>
            <a:endParaRPr/>
          </a:p>
        </p:txBody>
      </p:sp>
      <p:pic>
        <p:nvPicPr>
          <p:cNvPr id="235" name="Google Shape;235;g241c292ca00_0_59"/>
          <p:cNvPicPr preferRelativeResize="0"/>
          <p:nvPr/>
        </p:nvPicPr>
        <p:blipFill rotWithShape="1">
          <a:blip r:embed="rId3">
            <a:alphaModFix/>
          </a:blip>
          <a:srcRect/>
          <a:stretch/>
        </p:blipFill>
        <p:spPr>
          <a:xfrm>
            <a:off x="5416415" y="2327265"/>
            <a:ext cx="1407294" cy="2881150"/>
          </a:xfrm>
          <a:prstGeom prst="rect">
            <a:avLst/>
          </a:prstGeom>
          <a:noFill/>
          <a:ln>
            <a:noFill/>
          </a:ln>
        </p:spPr>
      </p:pic>
      <p:pic>
        <p:nvPicPr>
          <p:cNvPr id="236" name="Google Shape;236;g241c292ca00_0_59"/>
          <p:cNvPicPr preferRelativeResize="0"/>
          <p:nvPr/>
        </p:nvPicPr>
        <p:blipFill rotWithShape="1">
          <a:blip r:embed="rId4">
            <a:alphaModFix/>
          </a:blip>
          <a:srcRect/>
          <a:stretch/>
        </p:blipFill>
        <p:spPr>
          <a:xfrm>
            <a:off x="7196176" y="2447276"/>
            <a:ext cx="3982699" cy="2056074"/>
          </a:xfrm>
          <a:prstGeom prst="rect">
            <a:avLst/>
          </a:prstGeom>
          <a:noFill/>
          <a:ln>
            <a:noFill/>
          </a:ln>
        </p:spPr>
      </p:pic>
      <p:sp>
        <p:nvSpPr>
          <p:cNvPr id="237" name="Google Shape;237;g241c292ca00_0_59"/>
          <p:cNvSpPr txBox="1"/>
          <p:nvPr/>
        </p:nvSpPr>
        <p:spPr>
          <a:xfrm>
            <a:off x="0" y="6534865"/>
            <a:ext cx="3000000" cy="32313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1" u="none" strike="noStrike" cap="none">
                <a:solidFill>
                  <a:srgbClr val="000000"/>
                </a:solidFill>
                <a:latin typeface="Arial"/>
                <a:ea typeface="Arial"/>
                <a:cs typeface="Arial"/>
                <a:sym typeface="Arial"/>
              </a:rPr>
              <a:t>http://inc.gob.ar/cuidadospaliativos</a:t>
            </a:r>
            <a:endParaRPr sz="900" b="0" i="1" u="none" strike="noStrike" cap="none">
              <a:solidFill>
                <a:srgbClr val="000000"/>
              </a:solidFill>
              <a:latin typeface="Arial"/>
              <a:ea typeface="Arial"/>
              <a:cs typeface="Arial"/>
              <a:sym typeface="Arial"/>
            </a:endParaRPr>
          </a:p>
        </p:txBody>
      </p:sp>
      <p:sp>
        <p:nvSpPr>
          <p:cNvPr id="238" name="Google Shape;238;g241c292ca00_0_59"/>
          <p:cNvSpPr txBox="1"/>
          <p:nvPr/>
        </p:nvSpPr>
        <p:spPr>
          <a:xfrm>
            <a:off x="4841899" y="5737562"/>
            <a:ext cx="2508202" cy="323135"/>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rgbClr val="000000"/>
                </a:solidFill>
                <a:latin typeface="Calibri"/>
                <a:ea typeface="Calibri"/>
                <a:cs typeface="Calibri"/>
                <a:sym typeface="Calibri"/>
              </a:rPr>
              <a:t>Articulación</a:t>
            </a:r>
            <a:r>
              <a:rPr lang="en-US" sz="900" b="0" i="0" u="none" strike="noStrike" cap="none" dirty="0">
                <a:solidFill>
                  <a:srgbClr val="000000"/>
                </a:solidFill>
                <a:latin typeface="Calibri"/>
                <a:ea typeface="Calibri"/>
                <a:cs typeface="Calibri"/>
                <a:sym typeface="Calibri"/>
              </a:rPr>
              <a:t> </a:t>
            </a:r>
            <a:r>
              <a:rPr lang="en-US" sz="900" b="0" i="0" u="none" strike="noStrike" cap="none" dirty="0" err="1">
                <a:solidFill>
                  <a:srgbClr val="000000"/>
                </a:solidFill>
                <a:latin typeface="Calibri"/>
                <a:ea typeface="Calibri"/>
                <a:cs typeface="Calibri"/>
                <a:sym typeface="Calibri"/>
              </a:rPr>
              <a:t>intrainstitucional</a:t>
            </a:r>
            <a:r>
              <a:rPr lang="en-US" sz="900" b="0" i="0" u="none" strike="noStrike" cap="none" dirty="0">
                <a:solidFill>
                  <a:srgbClr val="000000"/>
                </a:solidFill>
                <a:latin typeface="Calibri"/>
                <a:ea typeface="Calibri"/>
                <a:cs typeface="Calibri"/>
                <a:sym typeface="Calibri"/>
              </a:rPr>
              <a:t> e </a:t>
            </a:r>
            <a:r>
              <a:rPr lang="en-US" sz="900" b="0" i="0" u="none" strike="noStrike" cap="none" dirty="0" err="1">
                <a:solidFill>
                  <a:srgbClr val="000000"/>
                </a:solidFill>
                <a:latin typeface="Calibri"/>
                <a:ea typeface="Calibri"/>
                <a:cs typeface="Calibri"/>
                <a:sym typeface="Calibri"/>
              </a:rPr>
              <a:t>interinstitucional</a:t>
            </a:r>
            <a:r>
              <a:rPr lang="en-US" sz="900" b="0" i="0" u="none" strike="noStrike" cap="none" dirty="0">
                <a:solidFill>
                  <a:srgbClr val="000000"/>
                </a:solidFill>
                <a:latin typeface="Calibri"/>
                <a:ea typeface="Calibri"/>
                <a:cs typeface="Calibri"/>
                <a:sym typeface="Calibri"/>
              </a:rPr>
              <a:t>  </a:t>
            </a:r>
            <a:endParaRPr sz="900" b="0" i="0" u="none" strike="noStrike" cap="none" dirty="0">
              <a:solidFill>
                <a:srgbClr val="000000"/>
              </a:solidFill>
              <a:latin typeface="Calibri"/>
              <a:ea typeface="Calibri"/>
              <a:cs typeface="Calibri"/>
              <a:sym typeface="Calibri"/>
            </a:endParaRPr>
          </a:p>
        </p:txBody>
      </p:sp>
      <p:pic>
        <p:nvPicPr>
          <p:cNvPr id="239" name="Google Shape;239;g241c292ca00_0_59"/>
          <p:cNvPicPr preferRelativeResize="0"/>
          <p:nvPr/>
        </p:nvPicPr>
        <p:blipFill rotWithShape="1">
          <a:blip r:embed="rId5">
            <a:alphaModFix/>
          </a:blip>
          <a:srcRect/>
          <a:stretch/>
        </p:blipFill>
        <p:spPr>
          <a:xfrm>
            <a:off x="7840765" y="6200160"/>
            <a:ext cx="1190625" cy="5143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g241c292ca00_0_90"/>
          <p:cNvSpPr txBox="1"/>
          <p:nvPr/>
        </p:nvSpPr>
        <p:spPr>
          <a:xfrm>
            <a:off x="1250575" y="177950"/>
            <a:ext cx="10002900" cy="1385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US" sz="3900" b="0" i="0" u="none" strike="noStrike" cap="none">
                <a:solidFill>
                  <a:srgbClr val="46BAEB"/>
                </a:solidFill>
                <a:latin typeface="Calibri"/>
                <a:ea typeface="Calibri"/>
                <a:cs typeface="Calibri"/>
                <a:sym typeface="Calibri"/>
              </a:rPr>
              <a:t>Programa Nacional de Cuidados Paliativos Instituto Nacional del Cáncer</a:t>
            </a:r>
            <a:endParaRPr sz="3900" b="0" i="0" u="none" strike="noStrike" cap="none">
              <a:solidFill>
                <a:srgbClr val="46BAEB"/>
              </a:solidFill>
              <a:latin typeface="Calibri"/>
              <a:ea typeface="Calibri"/>
              <a:cs typeface="Calibri"/>
              <a:sym typeface="Calibri"/>
            </a:endParaRPr>
          </a:p>
        </p:txBody>
      </p:sp>
      <p:sp>
        <p:nvSpPr>
          <p:cNvPr id="245" name="Google Shape;245;g241c292ca00_0_90"/>
          <p:cNvSpPr txBox="1"/>
          <p:nvPr/>
        </p:nvSpPr>
        <p:spPr>
          <a:xfrm>
            <a:off x="309696" y="4295476"/>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Red de referentes provinciales de CP y directorio de CP  </a:t>
            </a:r>
            <a:endParaRPr sz="900" b="0" i="0" u="none" strike="noStrike" cap="none">
              <a:solidFill>
                <a:srgbClr val="000000"/>
              </a:solidFill>
              <a:latin typeface="Calibri"/>
              <a:ea typeface="Calibri"/>
              <a:cs typeface="Calibri"/>
              <a:sym typeface="Calibri"/>
            </a:endParaRPr>
          </a:p>
        </p:txBody>
      </p:sp>
      <p:sp>
        <p:nvSpPr>
          <p:cNvPr id="246" name="Google Shape;246;g241c292ca00_0_90"/>
          <p:cNvSpPr txBox="1"/>
          <p:nvPr/>
        </p:nvSpPr>
        <p:spPr>
          <a:xfrm>
            <a:off x="324175" y="3737036"/>
            <a:ext cx="1200320" cy="461635"/>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Convenios con las 24 jurisdicciones del país</a:t>
            </a:r>
            <a:endParaRPr sz="900" b="0" i="0" u="none" strike="noStrike" cap="none">
              <a:solidFill>
                <a:srgbClr val="000000"/>
              </a:solidFill>
              <a:latin typeface="Calibri"/>
              <a:ea typeface="Calibri"/>
              <a:cs typeface="Calibri"/>
              <a:sym typeface="Calibri"/>
            </a:endParaRPr>
          </a:p>
        </p:txBody>
      </p:sp>
      <p:sp>
        <p:nvSpPr>
          <p:cNvPr id="247" name="Google Shape;247;g241c292ca00_0_90"/>
          <p:cNvSpPr/>
          <p:nvPr/>
        </p:nvSpPr>
        <p:spPr>
          <a:xfrm>
            <a:off x="324175" y="3271838"/>
            <a:ext cx="11855700" cy="400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g241c292ca00_0_90"/>
          <p:cNvSpPr txBox="1"/>
          <p:nvPr/>
        </p:nvSpPr>
        <p:spPr>
          <a:xfrm>
            <a:off x="1905900" y="3121436"/>
            <a:ext cx="2207100" cy="6156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Estrategia de Provisión de Analgesicos Opioides </a:t>
            </a:r>
            <a:endParaRPr sz="1400" b="0" i="0" u="none" strike="noStrike" cap="none">
              <a:solidFill>
                <a:srgbClr val="000000"/>
              </a:solidFill>
              <a:latin typeface="Calibri"/>
              <a:ea typeface="Calibri"/>
              <a:cs typeface="Calibri"/>
              <a:sym typeface="Calibri"/>
            </a:endParaRPr>
          </a:p>
        </p:txBody>
      </p:sp>
      <p:pic>
        <p:nvPicPr>
          <p:cNvPr id="249" name="Google Shape;249;g241c292ca00_0_90"/>
          <p:cNvPicPr preferRelativeResize="0"/>
          <p:nvPr/>
        </p:nvPicPr>
        <p:blipFill rotWithShape="1">
          <a:blip r:embed="rId3">
            <a:alphaModFix/>
          </a:blip>
          <a:srcRect/>
          <a:stretch/>
        </p:blipFill>
        <p:spPr>
          <a:xfrm>
            <a:off x="4269492" y="4895610"/>
            <a:ext cx="3267075" cy="542925"/>
          </a:xfrm>
          <a:prstGeom prst="rect">
            <a:avLst/>
          </a:prstGeom>
          <a:noFill/>
          <a:ln>
            <a:noFill/>
          </a:ln>
        </p:spPr>
      </p:pic>
      <p:pic>
        <p:nvPicPr>
          <p:cNvPr id="250" name="Google Shape;250;g241c292ca00_0_90"/>
          <p:cNvPicPr preferRelativeResize="0"/>
          <p:nvPr/>
        </p:nvPicPr>
        <p:blipFill rotWithShape="1">
          <a:blip r:embed="rId4">
            <a:alphaModFix/>
          </a:blip>
          <a:srcRect/>
          <a:stretch/>
        </p:blipFill>
        <p:spPr>
          <a:xfrm>
            <a:off x="4700504" y="2106858"/>
            <a:ext cx="2980300" cy="2512720"/>
          </a:xfrm>
          <a:prstGeom prst="rect">
            <a:avLst/>
          </a:prstGeom>
          <a:noFill/>
          <a:ln>
            <a:noFill/>
          </a:ln>
        </p:spPr>
      </p:pic>
      <p:sp>
        <p:nvSpPr>
          <p:cNvPr id="251" name="Google Shape;251;g241c292ca00_0_90"/>
          <p:cNvSpPr txBox="1"/>
          <p:nvPr/>
        </p:nvSpPr>
        <p:spPr>
          <a:xfrm>
            <a:off x="324175" y="2642791"/>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Creación del PNCP </a:t>
            </a:r>
            <a:br>
              <a:rPr lang="en-US" sz="900" b="0" i="0" u="none" strike="noStrike" cap="none">
                <a:solidFill>
                  <a:srgbClr val="000000"/>
                </a:solidFill>
                <a:latin typeface="Calibri"/>
                <a:ea typeface="Calibri"/>
                <a:cs typeface="Calibri"/>
                <a:sym typeface="Calibri"/>
              </a:rPr>
            </a:br>
            <a:r>
              <a:rPr lang="en-US" sz="900" b="0" i="0" u="none" strike="noStrike" cap="none">
                <a:solidFill>
                  <a:srgbClr val="000000"/>
                </a:solidFill>
                <a:latin typeface="Calibri"/>
                <a:ea typeface="Calibri"/>
                <a:cs typeface="Calibri"/>
                <a:sym typeface="Calibri"/>
              </a:rPr>
              <a:t>(Resolucion 1253/2016)</a:t>
            </a:r>
            <a:endParaRPr sz="900" b="0" i="0" u="none" strike="noStrike" cap="none">
              <a:solidFill>
                <a:srgbClr val="000000"/>
              </a:solidFill>
              <a:latin typeface="Calibri"/>
              <a:ea typeface="Calibri"/>
              <a:cs typeface="Calibri"/>
              <a:sym typeface="Calibri"/>
            </a:endParaRPr>
          </a:p>
        </p:txBody>
      </p:sp>
      <p:sp>
        <p:nvSpPr>
          <p:cNvPr id="252" name="Google Shape;252;g241c292ca00_0_90"/>
          <p:cNvSpPr txBox="1"/>
          <p:nvPr/>
        </p:nvSpPr>
        <p:spPr>
          <a:xfrm>
            <a:off x="324175" y="1978191"/>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Creación del INC</a:t>
            </a:r>
            <a:endParaRPr/>
          </a:p>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(Resolución 1282/2010)</a:t>
            </a:r>
            <a:endParaRPr/>
          </a:p>
        </p:txBody>
      </p:sp>
      <p:sp>
        <p:nvSpPr>
          <p:cNvPr id="253" name="Google Shape;253;g241c292ca00_0_90"/>
          <p:cNvSpPr txBox="1"/>
          <p:nvPr/>
        </p:nvSpPr>
        <p:spPr>
          <a:xfrm>
            <a:off x="0" y="6488709"/>
            <a:ext cx="8368369"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1" u="none" strike="noStrike" cap="none" dirty="0" err="1">
                <a:solidFill>
                  <a:srgbClr val="000000"/>
                </a:solidFill>
                <a:latin typeface="Arial"/>
                <a:ea typeface="Arial"/>
                <a:cs typeface="Arial"/>
                <a:sym typeface="Arial"/>
              </a:rPr>
              <a:t>Datos</a:t>
            </a:r>
            <a:r>
              <a:rPr lang="en-US" sz="900" b="0" i="1" u="none" strike="noStrike" cap="none" dirty="0">
                <a:solidFill>
                  <a:srgbClr val="000000"/>
                </a:solidFill>
                <a:latin typeface="Arial"/>
                <a:ea typeface="Arial"/>
                <a:cs typeface="Arial"/>
                <a:sym typeface="Arial"/>
              </a:rPr>
              <a:t> 2023 con punto de </a:t>
            </a:r>
            <a:r>
              <a:rPr lang="en-US" sz="900" b="0" i="1" u="none" strike="noStrike" cap="none" dirty="0" err="1">
                <a:solidFill>
                  <a:srgbClr val="000000"/>
                </a:solidFill>
                <a:latin typeface="Arial"/>
                <a:ea typeface="Arial"/>
                <a:cs typeface="Arial"/>
                <a:sym typeface="Arial"/>
              </a:rPr>
              <a:t>corte</a:t>
            </a:r>
            <a:r>
              <a:rPr lang="en-US" sz="900" b="0" i="1" u="none" strike="noStrike" cap="none" dirty="0">
                <a:solidFill>
                  <a:srgbClr val="000000"/>
                </a:solidFill>
                <a:latin typeface="Arial"/>
                <a:ea typeface="Arial"/>
                <a:cs typeface="Arial"/>
                <a:sym typeface="Arial"/>
              </a:rPr>
              <a:t> al 30/04/2023</a:t>
            </a:r>
          </a:p>
          <a:p>
            <a:pPr marL="0" marR="0" lvl="0" indent="0" algn="l" rtl="0">
              <a:lnSpc>
                <a:spcPct val="100000"/>
              </a:lnSpc>
              <a:spcBef>
                <a:spcPts val="0"/>
              </a:spcBef>
              <a:spcAft>
                <a:spcPts val="0"/>
              </a:spcAft>
              <a:buNone/>
            </a:pPr>
            <a:r>
              <a:rPr lang="en-US" sz="900" b="0" i="1" u="none" strike="noStrike" cap="none" dirty="0">
                <a:solidFill>
                  <a:srgbClr val="000000"/>
                </a:solidFill>
                <a:latin typeface="Arial"/>
                <a:ea typeface="Arial"/>
                <a:cs typeface="Arial"/>
                <a:sym typeface="Arial"/>
              </a:rPr>
              <a:t>https://www.argentina.gob.ar/normativa/nacional/disposici%C3%B3n-7353-2019-328245</a:t>
            </a:r>
            <a:endParaRPr dirty="0"/>
          </a:p>
        </p:txBody>
      </p:sp>
      <p:sp>
        <p:nvSpPr>
          <p:cNvPr id="254" name="Google Shape;254;g241c292ca00_0_90"/>
          <p:cNvSpPr txBox="1"/>
          <p:nvPr/>
        </p:nvSpPr>
        <p:spPr>
          <a:xfrm>
            <a:off x="4841899" y="5737562"/>
            <a:ext cx="2508202" cy="323135"/>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rgbClr val="000000"/>
                </a:solidFill>
                <a:latin typeface="Calibri"/>
                <a:ea typeface="Calibri"/>
                <a:cs typeface="Calibri"/>
                <a:sym typeface="Calibri"/>
              </a:rPr>
              <a:t>Articulación</a:t>
            </a:r>
            <a:r>
              <a:rPr lang="en-US" sz="900" b="0" i="0" u="none" strike="noStrike" cap="none" dirty="0">
                <a:solidFill>
                  <a:srgbClr val="000000"/>
                </a:solidFill>
                <a:latin typeface="Calibri"/>
                <a:ea typeface="Calibri"/>
                <a:cs typeface="Calibri"/>
                <a:sym typeface="Calibri"/>
              </a:rPr>
              <a:t> </a:t>
            </a:r>
            <a:r>
              <a:rPr lang="en-US" sz="900" b="0" i="0" u="none" strike="noStrike" cap="none" dirty="0" err="1">
                <a:solidFill>
                  <a:srgbClr val="000000"/>
                </a:solidFill>
                <a:latin typeface="Calibri"/>
                <a:ea typeface="Calibri"/>
                <a:cs typeface="Calibri"/>
                <a:sym typeface="Calibri"/>
              </a:rPr>
              <a:t>intrainstitucional</a:t>
            </a:r>
            <a:r>
              <a:rPr lang="en-US" sz="900" b="0" i="0" u="none" strike="noStrike" cap="none" dirty="0">
                <a:solidFill>
                  <a:srgbClr val="000000"/>
                </a:solidFill>
                <a:latin typeface="Calibri"/>
                <a:ea typeface="Calibri"/>
                <a:cs typeface="Calibri"/>
                <a:sym typeface="Calibri"/>
              </a:rPr>
              <a:t> e </a:t>
            </a:r>
            <a:r>
              <a:rPr lang="en-US" sz="900" b="0" i="0" u="none" strike="noStrike" cap="none" dirty="0" err="1">
                <a:solidFill>
                  <a:srgbClr val="000000"/>
                </a:solidFill>
                <a:latin typeface="Calibri"/>
                <a:ea typeface="Calibri"/>
                <a:cs typeface="Calibri"/>
                <a:sym typeface="Calibri"/>
              </a:rPr>
              <a:t>interinstitucional</a:t>
            </a:r>
            <a:r>
              <a:rPr lang="en-US" sz="900" b="0" i="0" u="none" strike="noStrike" cap="none" dirty="0">
                <a:solidFill>
                  <a:srgbClr val="000000"/>
                </a:solidFill>
                <a:latin typeface="Calibri"/>
                <a:ea typeface="Calibri"/>
                <a:cs typeface="Calibri"/>
                <a:sym typeface="Calibri"/>
              </a:rPr>
              <a:t>  </a:t>
            </a:r>
            <a:endParaRPr sz="900" b="0" i="0" u="none" strike="noStrike" cap="none" dirty="0">
              <a:solidFill>
                <a:srgbClr val="000000"/>
              </a:solidFill>
              <a:latin typeface="Calibri"/>
              <a:ea typeface="Calibri"/>
              <a:cs typeface="Calibri"/>
              <a:sym typeface="Calibri"/>
            </a:endParaRPr>
          </a:p>
        </p:txBody>
      </p:sp>
      <p:pic>
        <p:nvPicPr>
          <p:cNvPr id="255" name="Google Shape;255;g241c292ca00_0_90"/>
          <p:cNvPicPr preferRelativeResize="0"/>
          <p:nvPr/>
        </p:nvPicPr>
        <p:blipFill rotWithShape="1">
          <a:blip r:embed="rId5">
            <a:alphaModFix/>
          </a:blip>
          <a:srcRect/>
          <a:stretch/>
        </p:blipFill>
        <p:spPr>
          <a:xfrm>
            <a:off x="7840765" y="6200160"/>
            <a:ext cx="1190625" cy="514350"/>
          </a:xfrm>
          <a:prstGeom prst="rect">
            <a:avLst/>
          </a:prstGeom>
          <a:noFill/>
          <a:ln>
            <a:noFill/>
          </a:ln>
        </p:spPr>
      </p:pic>
      <p:pic>
        <p:nvPicPr>
          <p:cNvPr id="256" name="Google Shape;256;g241c292ca00_0_90"/>
          <p:cNvPicPr preferRelativeResize="0"/>
          <p:nvPr/>
        </p:nvPicPr>
        <p:blipFill rotWithShape="1">
          <a:blip r:embed="rId6">
            <a:alphaModFix/>
          </a:blip>
          <a:srcRect r="12580"/>
          <a:stretch/>
        </p:blipFill>
        <p:spPr>
          <a:xfrm>
            <a:off x="8051210" y="4079600"/>
            <a:ext cx="3560650" cy="2352724"/>
          </a:xfrm>
          <a:prstGeom prst="rect">
            <a:avLst/>
          </a:prstGeom>
          <a:noFill/>
          <a:ln w="9525" cap="flat" cmpd="sng">
            <a:solidFill>
              <a:schemeClr val="dk1"/>
            </a:solidFill>
            <a:prstDash val="solid"/>
            <a:round/>
            <a:headEnd type="none" w="sm" len="sm"/>
            <a:tailEnd type="none" w="sm" len="sm"/>
          </a:ln>
          <a:effectLst>
            <a:outerShdw blurRad="50800" dist="50800" dir="5400000" algn="ctr" rotWithShape="0">
              <a:schemeClr val="dk1"/>
            </a:outerShdw>
          </a:effectLst>
        </p:spPr>
      </p:pic>
      <p:pic>
        <p:nvPicPr>
          <p:cNvPr id="257" name="Google Shape;257;g241c292ca00_0_90"/>
          <p:cNvPicPr preferRelativeResize="0"/>
          <p:nvPr/>
        </p:nvPicPr>
        <p:blipFill>
          <a:blip r:embed="rId7">
            <a:alphaModFix/>
          </a:blip>
          <a:stretch>
            <a:fillRect/>
          </a:stretch>
        </p:blipFill>
        <p:spPr>
          <a:xfrm>
            <a:off x="185275" y="1429751"/>
            <a:ext cx="4073025" cy="4646199"/>
          </a:xfrm>
          <a:prstGeom prst="rect">
            <a:avLst/>
          </a:prstGeom>
          <a:noFill/>
          <a:ln>
            <a:noFill/>
          </a:ln>
        </p:spPr>
      </p:pic>
      <p:pic>
        <p:nvPicPr>
          <p:cNvPr id="258" name="Google Shape;258;g241c292ca00_0_90"/>
          <p:cNvPicPr preferRelativeResize="0"/>
          <p:nvPr/>
        </p:nvPicPr>
        <p:blipFill rotWithShape="1">
          <a:blip r:embed="rId8">
            <a:alphaModFix/>
          </a:blip>
          <a:srcRect/>
          <a:stretch/>
        </p:blipFill>
        <p:spPr>
          <a:xfrm>
            <a:off x="2338219" y="4532561"/>
            <a:ext cx="5396918" cy="1235776"/>
          </a:xfrm>
          <a:prstGeom prst="rect">
            <a:avLst/>
          </a:prstGeom>
          <a:noFill/>
          <a:ln w="9525" cap="flat" cmpd="sng">
            <a:solidFill>
              <a:srgbClr val="000000"/>
            </a:solidFill>
            <a:prstDash val="solid"/>
            <a:round/>
            <a:headEnd type="none" w="sm" len="sm"/>
            <a:tailEnd type="none" w="sm" len="sm"/>
          </a:ln>
        </p:spPr>
      </p:pic>
      <p:pic>
        <p:nvPicPr>
          <p:cNvPr id="259" name="Google Shape;259;g241c292ca00_0_90"/>
          <p:cNvPicPr preferRelativeResize="0"/>
          <p:nvPr/>
        </p:nvPicPr>
        <p:blipFill>
          <a:blip r:embed="rId9">
            <a:alphaModFix/>
          </a:blip>
          <a:stretch>
            <a:fillRect/>
          </a:stretch>
        </p:blipFill>
        <p:spPr>
          <a:xfrm>
            <a:off x="7736662" y="1436950"/>
            <a:ext cx="4091876" cy="2512725"/>
          </a:xfrm>
          <a:prstGeom prst="rect">
            <a:avLst/>
          </a:prstGeom>
          <a:noFill/>
          <a:ln w="9525" cap="flat" cmpd="sng">
            <a:solidFill>
              <a:schemeClr val="dk2"/>
            </a:solidFill>
            <a:prstDash val="solid"/>
            <a:round/>
            <a:headEnd type="none" w="sm" len="sm"/>
            <a:tailEnd type="none" w="sm" len="sm"/>
          </a:ln>
        </p:spPr>
      </p:pic>
      <p:grpSp>
        <p:nvGrpSpPr>
          <p:cNvPr id="260" name="Google Shape;260;g241c292ca00_0_90"/>
          <p:cNvGrpSpPr/>
          <p:nvPr/>
        </p:nvGrpSpPr>
        <p:grpSpPr>
          <a:xfrm>
            <a:off x="8889071" y="1763575"/>
            <a:ext cx="2361732" cy="1937382"/>
            <a:chOff x="609600" y="731800"/>
            <a:chExt cx="4912088" cy="4261729"/>
          </a:xfrm>
        </p:grpSpPr>
        <p:grpSp>
          <p:nvGrpSpPr>
            <p:cNvPr id="261" name="Google Shape;261;g241c292ca00_0_90"/>
            <p:cNvGrpSpPr/>
            <p:nvPr/>
          </p:nvGrpSpPr>
          <p:grpSpPr>
            <a:xfrm>
              <a:off x="609600" y="731800"/>
              <a:ext cx="4912088" cy="4261729"/>
              <a:chOff x="6245187" y="1579671"/>
              <a:chExt cx="4912088" cy="4261729"/>
            </a:xfrm>
          </p:grpSpPr>
          <p:sp>
            <p:nvSpPr>
              <p:cNvPr id="262" name="Google Shape;262;g241c292ca00_0_90"/>
              <p:cNvSpPr txBox="1"/>
              <p:nvPr/>
            </p:nvSpPr>
            <p:spPr>
              <a:xfrm>
                <a:off x="6615478" y="2932664"/>
                <a:ext cx="3093000" cy="591300"/>
              </a:xfrm>
              <a:prstGeom prst="rect">
                <a:avLst/>
              </a:prstGeom>
              <a:noFill/>
              <a:ln>
                <a:noFill/>
              </a:ln>
            </p:spPr>
            <p:txBody>
              <a:bodyPr spcFirstLastPara="1" wrap="square" lIns="121900" tIns="60925" rIns="121900" bIns="60925" anchor="ctr" anchorCtr="0">
                <a:noAutofit/>
              </a:bodyPr>
              <a:lstStyle/>
              <a:p>
                <a:pPr marL="0" marR="0" lvl="0" indent="0" algn="ctr" rtl="0">
                  <a:lnSpc>
                    <a:spcPct val="150000"/>
                  </a:lnSpc>
                  <a:spcBef>
                    <a:spcPts val="0"/>
                  </a:spcBef>
                  <a:spcAft>
                    <a:spcPts val="0"/>
                  </a:spcAft>
                  <a:buClr>
                    <a:srgbClr val="000000"/>
                  </a:buClr>
                  <a:buSzPts val="1800"/>
                  <a:buFont typeface="Arial"/>
                  <a:buNone/>
                </a:pPr>
                <a:r>
                  <a:rPr lang="en-US" sz="1300" b="1">
                    <a:solidFill>
                      <a:srgbClr val="222A35"/>
                    </a:solidFill>
                    <a:latin typeface="Tahoma"/>
                    <a:ea typeface="Tahoma"/>
                    <a:cs typeface="Tahoma"/>
                    <a:sym typeface="Tahoma"/>
                  </a:rPr>
                  <a:t>Pacientes beneficiados </a:t>
                </a:r>
                <a:endParaRPr sz="1300" b="1">
                  <a:solidFill>
                    <a:srgbClr val="222A35"/>
                  </a:solidFill>
                  <a:latin typeface="Tahoma"/>
                  <a:ea typeface="Tahoma"/>
                  <a:cs typeface="Tahoma"/>
                  <a:sym typeface="Tahoma"/>
                </a:endParaRPr>
              </a:p>
              <a:p>
                <a:pPr marL="0" marR="0" lvl="0" indent="0" algn="ctr" rtl="0">
                  <a:lnSpc>
                    <a:spcPct val="150000"/>
                  </a:lnSpc>
                  <a:spcBef>
                    <a:spcPts val="0"/>
                  </a:spcBef>
                  <a:spcAft>
                    <a:spcPts val="0"/>
                  </a:spcAft>
                  <a:buClr>
                    <a:srgbClr val="000000"/>
                  </a:buClr>
                  <a:buSzPts val="1800"/>
                  <a:buFont typeface="Arial"/>
                  <a:buNone/>
                </a:pPr>
                <a:r>
                  <a:rPr lang="en-US" sz="1300" b="1" i="0" u="none" strike="noStrike" cap="none">
                    <a:solidFill>
                      <a:srgbClr val="222A35"/>
                    </a:solidFill>
                    <a:latin typeface="Tahoma"/>
                    <a:ea typeface="Tahoma"/>
                    <a:cs typeface="Tahoma"/>
                    <a:sym typeface="Tahoma"/>
                  </a:rPr>
                  <a:t>11.609</a:t>
                </a:r>
                <a:endParaRPr sz="3100" b="1" i="0" u="none" strike="noStrike" cap="none">
                  <a:solidFill>
                    <a:srgbClr val="222A35"/>
                  </a:solidFill>
                  <a:latin typeface="Tahoma"/>
                  <a:ea typeface="Tahoma"/>
                  <a:cs typeface="Tahoma"/>
                  <a:sym typeface="Tahoma"/>
                </a:endParaRPr>
              </a:p>
            </p:txBody>
          </p:sp>
          <p:sp>
            <p:nvSpPr>
              <p:cNvPr id="263" name="Google Shape;263;g241c292ca00_0_90"/>
              <p:cNvSpPr/>
              <p:nvPr/>
            </p:nvSpPr>
            <p:spPr>
              <a:xfrm>
                <a:off x="6245187" y="1579671"/>
                <a:ext cx="3920400" cy="3888900"/>
              </a:xfrm>
              <a:prstGeom prst="donut">
                <a:avLst>
                  <a:gd name="adj" fmla="val 10433"/>
                </a:avLst>
              </a:prstGeom>
              <a:solidFill>
                <a:srgbClr val="37ABE8"/>
              </a:solidFill>
              <a:ln w="25400" cap="flat" cmpd="sng">
                <a:solidFill>
                  <a:srgbClr val="37ABE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264" name="Google Shape;264;g241c292ca00_0_90"/>
              <p:cNvSpPr/>
              <p:nvPr/>
            </p:nvSpPr>
            <p:spPr>
              <a:xfrm>
                <a:off x="9173675" y="3857800"/>
                <a:ext cx="1983600" cy="1983600"/>
              </a:xfrm>
              <a:prstGeom prst="ellipse">
                <a:avLst/>
              </a:prstGeom>
              <a:solidFill>
                <a:srgbClr val="37ABE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pic>
          <p:nvPicPr>
            <p:cNvPr id="265" name="Google Shape;265;g241c292ca00_0_90" descr="Usuario"/>
            <p:cNvPicPr preferRelativeResize="0"/>
            <p:nvPr/>
          </p:nvPicPr>
          <p:blipFill rotWithShape="1">
            <a:blip r:embed="rId10">
              <a:alphaModFix/>
            </a:blip>
            <a:srcRect/>
            <a:stretch/>
          </p:blipFill>
          <p:spPr>
            <a:xfrm>
              <a:off x="3867065" y="3295729"/>
              <a:ext cx="1358929" cy="1358929"/>
            </a:xfrm>
            <a:prstGeom prst="rect">
              <a:avLst/>
            </a:prstGeom>
            <a:noFill/>
            <a:ln>
              <a:noFill/>
            </a:ln>
          </p:spPr>
        </p:pic>
      </p:grpSp>
      <p:sp>
        <p:nvSpPr>
          <p:cNvPr id="266" name="Google Shape;266;g241c292ca00_0_90"/>
          <p:cNvSpPr txBox="1"/>
          <p:nvPr/>
        </p:nvSpPr>
        <p:spPr>
          <a:xfrm>
            <a:off x="8643843" y="3700951"/>
            <a:ext cx="2277500" cy="615523"/>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Vale Federal (Disposición Nª 7353/2019). ANMAT.</a:t>
            </a:r>
            <a:endParaRPr sz="14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g241c292ca00_0_113"/>
          <p:cNvSpPr txBox="1"/>
          <p:nvPr/>
        </p:nvSpPr>
        <p:spPr>
          <a:xfrm>
            <a:off x="1250575" y="252972"/>
            <a:ext cx="10002900" cy="1385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US" sz="3900" b="0" i="0" u="none" strike="noStrike" cap="none">
                <a:solidFill>
                  <a:srgbClr val="46BAEB"/>
                </a:solidFill>
                <a:latin typeface="Calibri"/>
                <a:ea typeface="Calibri"/>
                <a:cs typeface="Calibri"/>
                <a:sym typeface="Calibri"/>
              </a:rPr>
              <a:t>Programa Nacional de Cuidados Paliativos Instituto Nacional del Cáncer</a:t>
            </a:r>
            <a:endParaRPr sz="3900" b="0" i="0" u="none" strike="noStrike" cap="none">
              <a:solidFill>
                <a:srgbClr val="46BAEB"/>
              </a:solidFill>
              <a:latin typeface="Calibri"/>
              <a:ea typeface="Calibri"/>
              <a:cs typeface="Calibri"/>
              <a:sym typeface="Calibri"/>
            </a:endParaRPr>
          </a:p>
        </p:txBody>
      </p:sp>
      <p:sp>
        <p:nvSpPr>
          <p:cNvPr id="272" name="Google Shape;272;g241c292ca00_0_113"/>
          <p:cNvSpPr/>
          <p:nvPr/>
        </p:nvSpPr>
        <p:spPr>
          <a:xfrm>
            <a:off x="324175" y="3271838"/>
            <a:ext cx="11855700" cy="400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g241c292ca00_0_113"/>
          <p:cNvSpPr txBox="1"/>
          <p:nvPr/>
        </p:nvSpPr>
        <p:spPr>
          <a:xfrm>
            <a:off x="324175" y="5718725"/>
            <a:ext cx="2508202" cy="323135"/>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Articulación intrainstitucional y interinstitucional  </a:t>
            </a:r>
            <a:endParaRPr sz="900" b="0" i="0" u="none" strike="noStrike" cap="none">
              <a:solidFill>
                <a:srgbClr val="000000"/>
              </a:solidFill>
              <a:latin typeface="Calibri"/>
              <a:ea typeface="Calibri"/>
              <a:cs typeface="Calibri"/>
              <a:sym typeface="Calibri"/>
            </a:endParaRPr>
          </a:p>
        </p:txBody>
      </p:sp>
      <p:sp>
        <p:nvSpPr>
          <p:cNvPr id="274" name="Google Shape;274;g241c292ca00_0_113"/>
          <p:cNvSpPr txBox="1"/>
          <p:nvPr/>
        </p:nvSpPr>
        <p:spPr>
          <a:xfrm>
            <a:off x="309696" y="4295476"/>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Red de referentes provinciales de CP y directorio de CP  </a:t>
            </a:r>
            <a:endParaRPr sz="900" b="0" i="0" u="none" strike="noStrike" cap="none">
              <a:solidFill>
                <a:srgbClr val="000000"/>
              </a:solidFill>
              <a:latin typeface="Calibri"/>
              <a:ea typeface="Calibri"/>
              <a:cs typeface="Calibri"/>
              <a:sym typeface="Calibri"/>
            </a:endParaRPr>
          </a:p>
        </p:txBody>
      </p:sp>
      <p:sp>
        <p:nvSpPr>
          <p:cNvPr id="275" name="Google Shape;275;g241c292ca00_0_113"/>
          <p:cNvSpPr txBox="1"/>
          <p:nvPr/>
        </p:nvSpPr>
        <p:spPr>
          <a:xfrm>
            <a:off x="324175" y="3737036"/>
            <a:ext cx="1200320" cy="461635"/>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Convenios con las 24 jurisdicciones del país</a:t>
            </a:r>
            <a:endParaRPr sz="900" b="0" i="0" u="none" strike="noStrike" cap="none">
              <a:solidFill>
                <a:srgbClr val="000000"/>
              </a:solidFill>
              <a:latin typeface="Calibri"/>
              <a:ea typeface="Calibri"/>
              <a:cs typeface="Calibri"/>
              <a:sym typeface="Calibri"/>
            </a:endParaRPr>
          </a:p>
        </p:txBody>
      </p:sp>
      <p:sp>
        <p:nvSpPr>
          <p:cNvPr id="276" name="Google Shape;276;g241c292ca00_0_113"/>
          <p:cNvSpPr txBox="1"/>
          <p:nvPr/>
        </p:nvSpPr>
        <p:spPr>
          <a:xfrm>
            <a:off x="324175" y="2642791"/>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Creación del PNCP </a:t>
            </a:r>
            <a:br>
              <a:rPr lang="en-US" sz="900" b="0" i="0" u="none" strike="noStrike" cap="none">
                <a:solidFill>
                  <a:srgbClr val="000000"/>
                </a:solidFill>
                <a:latin typeface="Calibri"/>
                <a:ea typeface="Calibri"/>
                <a:cs typeface="Calibri"/>
                <a:sym typeface="Calibri"/>
              </a:rPr>
            </a:br>
            <a:r>
              <a:rPr lang="en-US" sz="900" b="0" i="0" u="none" strike="noStrike" cap="none">
                <a:solidFill>
                  <a:srgbClr val="000000"/>
                </a:solidFill>
                <a:latin typeface="Calibri"/>
                <a:ea typeface="Calibri"/>
                <a:cs typeface="Calibri"/>
                <a:sym typeface="Calibri"/>
              </a:rPr>
              <a:t>(Resolucion 1253/2016)</a:t>
            </a:r>
            <a:endParaRPr sz="900" b="0" i="0" u="none" strike="noStrike" cap="none">
              <a:solidFill>
                <a:srgbClr val="000000"/>
              </a:solidFill>
              <a:latin typeface="Calibri"/>
              <a:ea typeface="Calibri"/>
              <a:cs typeface="Calibri"/>
              <a:sym typeface="Calibri"/>
            </a:endParaRPr>
          </a:p>
        </p:txBody>
      </p:sp>
      <p:sp>
        <p:nvSpPr>
          <p:cNvPr id="277" name="Google Shape;277;g241c292ca00_0_113"/>
          <p:cNvSpPr txBox="1"/>
          <p:nvPr/>
        </p:nvSpPr>
        <p:spPr>
          <a:xfrm>
            <a:off x="324175" y="1978191"/>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Creación del INC</a:t>
            </a:r>
            <a:endParaRPr/>
          </a:p>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(Resolución 1282/2010)</a:t>
            </a:r>
            <a:endParaRPr/>
          </a:p>
        </p:txBody>
      </p:sp>
      <p:sp>
        <p:nvSpPr>
          <p:cNvPr id="278" name="Google Shape;278;g241c292ca00_0_113"/>
          <p:cNvSpPr txBox="1"/>
          <p:nvPr/>
        </p:nvSpPr>
        <p:spPr>
          <a:xfrm>
            <a:off x="324175" y="5020881"/>
            <a:ext cx="1185841"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Estrategia de Provisión de Analgesicos Opioides </a:t>
            </a:r>
            <a:endParaRPr sz="900" b="0" i="0" u="none" strike="noStrike" cap="none">
              <a:solidFill>
                <a:srgbClr val="000000"/>
              </a:solidFill>
              <a:latin typeface="Calibri"/>
              <a:ea typeface="Calibri"/>
              <a:cs typeface="Calibri"/>
              <a:sym typeface="Calibri"/>
            </a:endParaRPr>
          </a:p>
        </p:txBody>
      </p:sp>
      <p:sp>
        <p:nvSpPr>
          <p:cNvPr id="279" name="Google Shape;279;g241c292ca00_0_113"/>
          <p:cNvSpPr txBox="1"/>
          <p:nvPr/>
        </p:nvSpPr>
        <p:spPr>
          <a:xfrm>
            <a:off x="1818746" y="3153521"/>
            <a:ext cx="2133900" cy="830966"/>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Formación en CP para todos los miembros del equipo y la comunidad.</a:t>
            </a:r>
            <a:endParaRPr sz="1400" b="0" i="0" u="none" strike="noStrike" cap="none">
              <a:solidFill>
                <a:srgbClr val="000000"/>
              </a:solidFill>
              <a:latin typeface="Calibri"/>
              <a:ea typeface="Calibri"/>
              <a:cs typeface="Calibri"/>
              <a:sym typeface="Calibri"/>
            </a:endParaRPr>
          </a:p>
        </p:txBody>
      </p:sp>
      <p:sp>
        <p:nvSpPr>
          <p:cNvPr id="280" name="Google Shape;280;g241c292ca00_0_113"/>
          <p:cNvSpPr txBox="1"/>
          <p:nvPr/>
        </p:nvSpPr>
        <p:spPr>
          <a:xfrm>
            <a:off x="1805707" y="4110322"/>
            <a:ext cx="2133900" cy="30777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Investigación en CP</a:t>
            </a:r>
            <a:endParaRPr sz="1400" b="0" i="0" u="none" strike="noStrike" cap="none">
              <a:solidFill>
                <a:srgbClr val="000000"/>
              </a:solidFill>
              <a:latin typeface="Arial"/>
              <a:ea typeface="Arial"/>
              <a:cs typeface="Arial"/>
              <a:sym typeface="Arial"/>
            </a:endParaRPr>
          </a:p>
        </p:txBody>
      </p:sp>
      <p:sp>
        <p:nvSpPr>
          <p:cNvPr id="281" name="Google Shape;281;g241c292ca00_0_113"/>
          <p:cNvSpPr txBox="1"/>
          <p:nvPr/>
        </p:nvSpPr>
        <p:spPr>
          <a:xfrm>
            <a:off x="-3541" y="6500172"/>
            <a:ext cx="7704482"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1" u="none" strike="noStrike" cap="none">
                <a:solidFill>
                  <a:srgbClr val="000000"/>
                </a:solidFill>
                <a:latin typeface="Arial"/>
                <a:ea typeface="Arial"/>
                <a:cs typeface="Arial"/>
                <a:sym typeface="Arial"/>
              </a:rPr>
              <a:t>https://www.argentina.gob.ar/salud/inc/recursos-graficos/cuidads-paliativos-equipos-salud</a:t>
            </a:r>
            <a:endParaRPr/>
          </a:p>
          <a:p>
            <a:pPr marL="0" marR="0" lvl="0" indent="0" algn="l" rtl="0">
              <a:lnSpc>
                <a:spcPct val="100000"/>
              </a:lnSpc>
              <a:spcBef>
                <a:spcPts val="0"/>
              </a:spcBef>
              <a:spcAft>
                <a:spcPts val="0"/>
              </a:spcAft>
              <a:buNone/>
            </a:pPr>
            <a:r>
              <a:rPr lang="en-US" sz="900" b="0" i="1" u="none" strike="noStrike" cap="none">
                <a:solidFill>
                  <a:srgbClr val="000000"/>
                </a:solidFill>
                <a:latin typeface="Arial"/>
                <a:ea typeface="Arial"/>
                <a:cs typeface="Arial"/>
                <a:sym typeface="Arial"/>
              </a:rPr>
              <a:t>https://www.argentina.gob.ar/salud/instituto-nacional-del-cancer/capacitacion/cursos-virtuales</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282" name="Google Shape;282;g241c292ca00_0_113"/>
          <p:cNvPicPr preferRelativeResize="0"/>
          <p:nvPr/>
        </p:nvPicPr>
        <p:blipFill rotWithShape="1">
          <a:blip r:embed="rId3">
            <a:alphaModFix/>
          </a:blip>
          <a:srcRect/>
          <a:stretch/>
        </p:blipFill>
        <p:spPr>
          <a:xfrm>
            <a:off x="7511949" y="3179480"/>
            <a:ext cx="1454808" cy="1518626"/>
          </a:xfrm>
          <a:prstGeom prst="rect">
            <a:avLst/>
          </a:prstGeom>
          <a:noFill/>
          <a:ln>
            <a:noFill/>
          </a:ln>
          <a:effectLst>
            <a:outerShdw blurRad="190500" algn="tl" rotWithShape="0">
              <a:srgbClr val="000000">
                <a:alpha val="69803"/>
              </a:srgbClr>
            </a:outerShdw>
          </a:effectLst>
        </p:spPr>
      </p:pic>
      <p:pic>
        <p:nvPicPr>
          <p:cNvPr id="283" name="Google Shape;283;g241c292ca00_0_113" descr="Captura de pantalla 2015-11-02 a la(s) 22.23.14.png"/>
          <p:cNvPicPr preferRelativeResize="0"/>
          <p:nvPr/>
        </p:nvPicPr>
        <p:blipFill rotWithShape="1">
          <a:blip r:embed="rId4">
            <a:alphaModFix/>
          </a:blip>
          <a:srcRect l="-938" r="-2710" b="10144"/>
          <a:stretch/>
        </p:blipFill>
        <p:spPr>
          <a:xfrm>
            <a:off x="7255627" y="4908853"/>
            <a:ext cx="732322" cy="1317813"/>
          </a:xfrm>
          <a:prstGeom prst="round2DiagRect">
            <a:avLst>
              <a:gd name="adj1" fmla="val 16667"/>
              <a:gd name="adj2" fmla="val 0"/>
            </a:avLst>
          </a:prstGeom>
          <a:noFill/>
          <a:ln w="88900" cap="sq" cmpd="sng">
            <a:solidFill>
              <a:srgbClr val="FFFFFF"/>
            </a:solidFill>
            <a:prstDash val="solid"/>
            <a:miter lim="800000"/>
            <a:headEnd type="none" w="sm" len="sm"/>
            <a:tailEnd type="none" w="sm" len="sm"/>
          </a:ln>
          <a:effectLst>
            <a:outerShdw blurRad="254000" algn="tl" rotWithShape="0">
              <a:srgbClr val="000000">
                <a:alpha val="42745"/>
              </a:srgbClr>
            </a:outerShdw>
          </a:effectLst>
        </p:spPr>
      </p:pic>
      <p:pic>
        <p:nvPicPr>
          <p:cNvPr id="284" name="Google Shape;284;g241c292ca00_0_113"/>
          <p:cNvPicPr preferRelativeResize="0"/>
          <p:nvPr/>
        </p:nvPicPr>
        <p:blipFill rotWithShape="1">
          <a:blip r:embed="rId5">
            <a:alphaModFix/>
          </a:blip>
          <a:srcRect l="50156" b="1893"/>
          <a:stretch/>
        </p:blipFill>
        <p:spPr>
          <a:xfrm>
            <a:off x="8490198" y="4898615"/>
            <a:ext cx="710805" cy="1317813"/>
          </a:xfrm>
          <a:prstGeom prst="round2DiagRect">
            <a:avLst>
              <a:gd name="adj1" fmla="val 16667"/>
              <a:gd name="adj2" fmla="val 0"/>
            </a:avLst>
          </a:prstGeom>
          <a:noFill/>
          <a:ln w="88900" cap="sq" cmpd="sng">
            <a:solidFill>
              <a:srgbClr val="FFFFFF"/>
            </a:solidFill>
            <a:prstDash val="solid"/>
            <a:miter lim="800000"/>
            <a:headEnd type="none" w="sm" len="sm"/>
            <a:tailEnd type="none" w="sm" len="sm"/>
          </a:ln>
          <a:effectLst>
            <a:outerShdw blurRad="254000" algn="tl" rotWithShape="0">
              <a:srgbClr val="000000">
                <a:alpha val="42745"/>
              </a:srgbClr>
            </a:outerShdw>
          </a:effectLst>
        </p:spPr>
      </p:pic>
      <p:pic>
        <p:nvPicPr>
          <p:cNvPr id="285" name="Google Shape;285;g241c292ca00_0_113"/>
          <p:cNvPicPr preferRelativeResize="0"/>
          <p:nvPr/>
        </p:nvPicPr>
        <p:blipFill rotWithShape="1">
          <a:blip r:embed="rId6">
            <a:alphaModFix/>
          </a:blip>
          <a:srcRect/>
          <a:stretch/>
        </p:blipFill>
        <p:spPr>
          <a:xfrm>
            <a:off x="4966242" y="4968856"/>
            <a:ext cx="602482" cy="1247572"/>
          </a:xfrm>
          <a:prstGeom prst="round2DiagRect">
            <a:avLst>
              <a:gd name="adj1" fmla="val 16667"/>
              <a:gd name="adj2" fmla="val 0"/>
            </a:avLst>
          </a:prstGeom>
          <a:noFill/>
          <a:ln w="88900" cap="sq" cmpd="sng">
            <a:solidFill>
              <a:srgbClr val="FFFFFF"/>
            </a:solidFill>
            <a:prstDash val="solid"/>
            <a:miter lim="800000"/>
            <a:headEnd type="none" w="sm" len="sm"/>
            <a:tailEnd type="none" w="sm" len="sm"/>
          </a:ln>
          <a:effectLst>
            <a:outerShdw blurRad="254000" algn="tl" rotWithShape="0">
              <a:srgbClr val="000000">
                <a:alpha val="42745"/>
              </a:srgbClr>
            </a:outerShdw>
          </a:effectLst>
        </p:spPr>
      </p:pic>
      <p:pic>
        <p:nvPicPr>
          <p:cNvPr id="286" name="Google Shape;286;g241c292ca00_0_113"/>
          <p:cNvPicPr preferRelativeResize="0"/>
          <p:nvPr/>
        </p:nvPicPr>
        <p:blipFill rotWithShape="1">
          <a:blip r:embed="rId7">
            <a:alphaModFix/>
          </a:blip>
          <a:srcRect/>
          <a:stretch/>
        </p:blipFill>
        <p:spPr>
          <a:xfrm>
            <a:off x="6100780" y="4969195"/>
            <a:ext cx="602482" cy="1257471"/>
          </a:xfrm>
          <a:prstGeom prst="round2DiagRect">
            <a:avLst>
              <a:gd name="adj1" fmla="val 16667"/>
              <a:gd name="adj2" fmla="val 0"/>
            </a:avLst>
          </a:prstGeom>
          <a:noFill/>
          <a:ln w="88900" cap="sq" cmpd="sng">
            <a:solidFill>
              <a:srgbClr val="FFFFFF"/>
            </a:solidFill>
            <a:prstDash val="solid"/>
            <a:miter lim="800000"/>
            <a:headEnd type="none" w="sm" len="sm"/>
            <a:tailEnd type="none" w="sm" len="sm"/>
          </a:ln>
          <a:effectLst>
            <a:outerShdw blurRad="254000" algn="tl" rotWithShape="0">
              <a:srgbClr val="000000">
                <a:alpha val="42745"/>
              </a:srgbClr>
            </a:outerShdw>
          </a:effectLst>
        </p:spPr>
      </p:pic>
      <p:pic>
        <p:nvPicPr>
          <p:cNvPr id="287" name="Google Shape;287;g241c292ca00_0_113"/>
          <p:cNvPicPr preferRelativeResize="0"/>
          <p:nvPr/>
        </p:nvPicPr>
        <p:blipFill rotWithShape="1">
          <a:blip r:embed="rId8">
            <a:alphaModFix/>
          </a:blip>
          <a:srcRect/>
          <a:stretch/>
        </p:blipFill>
        <p:spPr>
          <a:xfrm>
            <a:off x="9662633" y="4887482"/>
            <a:ext cx="779613" cy="1360560"/>
          </a:xfrm>
          <a:prstGeom prst="round2DiagRect">
            <a:avLst>
              <a:gd name="adj1" fmla="val 16667"/>
              <a:gd name="adj2" fmla="val 0"/>
            </a:avLst>
          </a:prstGeom>
          <a:noFill/>
          <a:ln w="88900" cap="sq" cmpd="sng">
            <a:solidFill>
              <a:srgbClr val="FFFFFF"/>
            </a:solidFill>
            <a:prstDash val="solid"/>
            <a:miter lim="800000"/>
            <a:headEnd type="none" w="sm" len="sm"/>
            <a:tailEnd type="none" w="sm" len="sm"/>
          </a:ln>
          <a:effectLst>
            <a:outerShdw blurRad="254000" algn="tl" rotWithShape="0">
              <a:srgbClr val="000000">
                <a:alpha val="42745"/>
              </a:srgbClr>
            </a:outerShdw>
          </a:effectLst>
        </p:spPr>
      </p:pic>
      <p:pic>
        <p:nvPicPr>
          <p:cNvPr id="288" name="Google Shape;288;g241c292ca00_0_113"/>
          <p:cNvPicPr preferRelativeResize="0"/>
          <p:nvPr/>
        </p:nvPicPr>
        <p:blipFill rotWithShape="1">
          <a:blip r:embed="rId9">
            <a:alphaModFix/>
          </a:blip>
          <a:srcRect/>
          <a:stretch/>
        </p:blipFill>
        <p:spPr>
          <a:xfrm>
            <a:off x="10943835" y="4869577"/>
            <a:ext cx="732322" cy="1346851"/>
          </a:xfrm>
          <a:prstGeom prst="round2DiagRect">
            <a:avLst>
              <a:gd name="adj1" fmla="val 16667"/>
              <a:gd name="adj2" fmla="val 0"/>
            </a:avLst>
          </a:prstGeom>
          <a:noFill/>
          <a:ln w="88900" cap="sq" cmpd="sng">
            <a:solidFill>
              <a:srgbClr val="FFFFFF"/>
            </a:solidFill>
            <a:prstDash val="solid"/>
            <a:miter lim="800000"/>
            <a:headEnd type="none" w="sm" len="sm"/>
            <a:tailEnd type="none" w="sm" len="sm"/>
          </a:ln>
          <a:effectLst>
            <a:outerShdw blurRad="254000" algn="tl" rotWithShape="0">
              <a:srgbClr val="000000">
                <a:alpha val="42745"/>
              </a:srgbClr>
            </a:outerShdw>
          </a:effectLst>
        </p:spPr>
      </p:pic>
      <p:pic>
        <p:nvPicPr>
          <p:cNvPr id="289" name="Google Shape;289;g241c292ca00_0_113"/>
          <p:cNvPicPr preferRelativeResize="0"/>
          <p:nvPr/>
        </p:nvPicPr>
        <p:blipFill rotWithShape="1">
          <a:blip r:embed="rId10">
            <a:alphaModFix/>
          </a:blip>
          <a:srcRect/>
          <a:stretch/>
        </p:blipFill>
        <p:spPr>
          <a:xfrm>
            <a:off x="5119839" y="3081239"/>
            <a:ext cx="1952321" cy="1744435"/>
          </a:xfrm>
          <a:prstGeom prst="rect">
            <a:avLst/>
          </a:prstGeom>
          <a:noFill/>
          <a:ln>
            <a:noFill/>
          </a:ln>
        </p:spPr>
      </p:pic>
      <p:pic>
        <p:nvPicPr>
          <p:cNvPr id="290" name="Google Shape;290;g241c292ca00_0_113"/>
          <p:cNvPicPr preferRelativeResize="0"/>
          <p:nvPr/>
        </p:nvPicPr>
        <p:blipFill rotWithShape="1">
          <a:blip r:embed="rId11">
            <a:alphaModFix/>
          </a:blip>
          <a:srcRect/>
          <a:stretch/>
        </p:blipFill>
        <p:spPr>
          <a:xfrm>
            <a:off x="3696092" y="1884998"/>
            <a:ext cx="4004849" cy="1153710"/>
          </a:xfrm>
          <a:prstGeom prst="rect">
            <a:avLst/>
          </a:prstGeom>
          <a:noFill/>
          <a:ln>
            <a:noFill/>
          </a:ln>
          <a:effectLst>
            <a:outerShdw blurRad="292100" dist="139700" dir="2700000" algn="tl" rotWithShape="0">
              <a:srgbClr val="333333">
                <a:alpha val="64705"/>
              </a:srgbClr>
            </a:outerShdw>
          </a:effectLst>
        </p:spPr>
      </p:pic>
      <p:pic>
        <p:nvPicPr>
          <p:cNvPr id="291" name="Google Shape;291;g241c292ca00_0_113"/>
          <p:cNvPicPr preferRelativeResize="0"/>
          <p:nvPr/>
        </p:nvPicPr>
        <p:blipFill rotWithShape="1">
          <a:blip r:embed="rId12">
            <a:alphaModFix/>
          </a:blip>
          <a:srcRect/>
          <a:stretch/>
        </p:blipFill>
        <p:spPr>
          <a:xfrm>
            <a:off x="2062381" y="5147324"/>
            <a:ext cx="1134873" cy="473691"/>
          </a:xfrm>
          <a:prstGeom prst="rect">
            <a:avLst/>
          </a:prstGeom>
          <a:noFill/>
          <a:ln>
            <a:noFill/>
          </a:ln>
        </p:spPr>
      </p:pic>
      <p:pic>
        <p:nvPicPr>
          <p:cNvPr id="292" name="Google Shape;292;g241c292ca00_0_113"/>
          <p:cNvPicPr preferRelativeResize="0"/>
          <p:nvPr/>
        </p:nvPicPr>
        <p:blipFill rotWithShape="1">
          <a:blip r:embed="rId13">
            <a:alphaModFix/>
          </a:blip>
          <a:srcRect/>
          <a:stretch/>
        </p:blipFill>
        <p:spPr>
          <a:xfrm>
            <a:off x="3002792" y="5680176"/>
            <a:ext cx="1209098" cy="400200"/>
          </a:xfrm>
          <a:prstGeom prst="rect">
            <a:avLst/>
          </a:prstGeom>
          <a:noFill/>
          <a:ln>
            <a:noFill/>
          </a:ln>
        </p:spPr>
      </p:pic>
      <p:pic>
        <p:nvPicPr>
          <p:cNvPr id="293" name="Google Shape;293;g241c292ca00_0_113"/>
          <p:cNvPicPr preferRelativeResize="0"/>
          <p:nvPr/>
        </p:nvPicPr>
        <p:blipFill rotWithShape="1">
          <a:blip r:embed="rId14">
            <a:alphaModFix/>
          </a:blip>
          <a:srcRect/>
          <a:stretch/>
        </p:blipFill>
        <p:spPr>
          <a:xfrm>
            <a:off x="7768225" y="1897423"/>
            <a:ext cx="1219200" cy="1132547"/>
          </a:xfrm>
          <a:prstGeom prst="rect">
            <a:avLst/>
          </a:prstGeom>
          <a:noFill/>
          <a:ln>
            <a:noFill/>
          </a:ln>
        </p:spPr>
      </p:pic>
      <p:sp>
        <p:nvSpPr>
          <p:cNvPr id="294" name="Google Shape;294;g241c292ca00_0_113"/>
          <p:cNvSpPr txBox="1"/>
          <p:nvPr/>
        </p:nvSpPr>
        <p:spPr>
          <a:xfrm>
            <a:off x="5296721" y="2283140"/>
            <a:ext cx="2133900" cy="52322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Capacitaciones orientadas a todo el equipo de salud</a:t>
            </a:r>
            <a:endParaRPr sz="1400" b="0" i="0" u="none" strike="noStrike" cap="none">
              <a:solidFill>
                <a:srgbClr val="000000"/>
              </a:solidFill>
              <a:latin typeface="Arial"/>
              <a:ea typeface="Arial"/>
              <a:cs typeface="Arial"/>
              <a:sym typeface="Arial"/>
            </a:endParaRPr>
          </a:p>
        </p:txBody>
      </p:sp>
      <p:pic>
        <p:nvPicPr>
          <p:cNvPr id="295" name="Google Shape;295;g241c292ca00_0_113"/>
          <p:cNvPicPr preferRelativeResize="0"/>
          <p:nvPr/>
        </p:nvPicPr>
        <p:blipFill rotWithShape="1">
          <a:blip r:embed="rId15">
            <a:alphaModFix/>
          </a:blip>
          <a:srcRect/>
          <a:stretch/>
        </p:blipFill>
        <p:spPr>
          <a:xfrm>
            <a:off x="9127180" y="1909447"/>
            <a:ext cx="1554803" cy="1345958"/>
          </a:xfrm>
          <a:prstGeom prst="rect">
            <a:avLst/>
          </a:prstGeom>
          <a:noFill/>
          <a:ln>
            <a:noFill/>
          </a:ln>
        </p:spPr>
      </p:pic>
      <p:pic>
        <p:nvPicPr>
          <p:cNvPr id="296" name="Google Shape;296;g241c292ca00_0_113"/>
          <p:cNvPicPr preferRelativeResize="0"/>
          <p:nvPr/>
        </p:nvPicPr>
        <p:blipFill rotWithShape="1">
          <a:blip r:embed="rId16">
            <a:alphaModFix/>
          </a:blip>
          <a:srcRect/>
          <a:stretch/>
        </p:blipFill>
        <p:spPr>
          <a:xfrm>
            <a:off x="8096404" y="6325035"/>
            <a:ext cx="1190625" cy="514350"/>
          </a:xfrm>
          <a:prstGeom prst="rect">
            <a:avLst/>
          </a:prstGeom>
          <a:noFill/>
          <a:ln>
            <a:noFill/>
          </a:ln>
        </p:spPr>
      </p:pic>
      <p:sp>
        <p:nvSpPr>
          <p:cNvPr id="297" name="Google Shape;297;g241c292ca00_0_113"/>
          <p:cNvSpPr txBox="1"/>
          <p:nvPr/>
        </p:nvSpPr>
        <p:spPr>
          <a:xfrm>
            <a:off x="3216200" y="5305225"/>
            <a:ext cx="995700" cy="3078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a:latin typeface="Calibri"/>
                <a:ea typeface="Calibri"/>
                <a:cs typeface="Calibri"/>
                <a:sym typeface="Calibri"/>
              </a:rPr>
              <a:t>DNAIENT</a:t>
            </a:r>
            <a:endParaRPr sz="1400" b="0" i="0" u="none" strike="noStrike" cap="none">
              <a:solidFill>
                <a:srgbClr val="000000"/>
              </a:solidFill>
              <a:latin typeface="Arial"/>
              <a:ea typeface="Arial"/>
              <a:cs typeface="Arial"/>
              <a:sym typeface="Arial"/>
            </a:endParaRPr>
          </a:p>
        </p:txBody>
      </p:sp>
      <p:pic>
        <p:nvPicPr>
          <p:cNvPr id="298" name="Google Shape;298;g241c292ca00_0_113"/>
          <p:cNvPicPr preferRelativeResize="0"/>
          <p:nvPr/>
        </p:nvPicPr>
        <p:blipFill>
          <a:blip r:embed="rId17">
            <a:alphaModFix/>
          </a:blip>
          <a:stretch>
            <a:fillRect/>
          </a:stretch>
        </p:blipFill>
        <p:spPr>
          <a:xfrm>
            <a:off x="10821726" y="1963398"/>
            <a:ext cx="1134875" cy="1238046"/>
          </a:xfrm>
          <a:prstGeom prst="rect">
            <a:avLst/>
          </a:prstGeom>
          <a:noFill/>
          <a:ln>
            <a:noFill/>
          </a:ln>
        </p:spPr>
      </p:pic>
      <p:pic>
        <p:nvPicPr>
          <p:cNvPr id="299" name="Google Shape;299;g241c292ca00_0_113"/>
          <p:cNvPicPr preferRelativeResize="0"/>
          <p:nvPr/>
        </p:nvPicPr>
        <p:blipFill rotWithShape="1">
          <a:blip r:embed="rId18">
            <a:alphaModFix/>
          </a:blip>
          <a:srcRect/>
          <a:stretch/>
        </p:blipFill>
        <p:spPr>
          <a:xfrm>
            <a:off x="9606261" y="2806360"/>
            <a:ext cx="2150499" cy="1857708"/>
          </a:xfrm>
          <a:prstGeom prst="rect">
            <a:avLst/>
          </a:prstGeom>
          <a:noFill/>
          <a:ln>
            <a:noFill/>
          </a:ln>
        </p:spPr>
      </p:pic>
      <p:sp>
        <p:nvSpPr>
          <p:cNvPr id="300" name="Google Shape;300;g241c292ca00_0_113"/>
          <p:cNvSpPr txBox="1"/>
          <p:nvPr/>
        </p:nvSpPr>
        <p:spPr>
          <a:xfrm>
            <a:off x="10821723" y="1520225"/>
            <a:ext cx="1185900" cy="5541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a:latin typeface="Calibri"/>
                <a:ea typeface="Calibri"/>
                <a:cs typeface="Calibri"/>
                <a:sym typeface="Calibri"/>
              </a:rPr>
              <a:t>Módulo de CP en cursos de programas del INC</a:t>
            </a:r>
            <a:endParaRPr sz="10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8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8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9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8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8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8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8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8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9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9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g241c292ca00_0_136"/>
          <p:cNvSpPr txBox="1"/>
          <p:nvPr/>
        </p:nvSpPr>
        <p:spPr>
          <a:xfrm>
            <a:off x="1281824" y="99235"/>
            <a:ext cx="10002900" cy="1385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US" sz="3900" b="0" i="0" u="none" strike="noStrike" cap="none">
                <a:solidFill>
                  <a:srgbClr val="46BAEB"/>
                </a:solidFill>
                <a:latin typeface="Calibri"/>
                <a:ea typeface="Calibri"/>
                <a:cs typeface="Calibri"/>
                <a:sym typeface="Calibri"/>
              </a:rPr>
              <a:t>Programa Nacional de Cuidados Paliativos Instituto Nacional del Cáncer</a:t>
            </a:r>
            <a:endParaRPr sz="3900" b="0" i="0" u="none" strike="noStrike" cap="none">
              <a:solidFill>
                <a:srgbClr val="46BAEB"/>
              </a:solidFill>
              <a:latin typeface="Calibri"/>
              <a:ea typeface="Calibri"/>
              <a:cs typeface="Calibri"/>
              <a:sym typeface="Calibri"/>
            </a:endParaRPr>
          </a:p>
        </p:txBody>
      </p:sp>
      <p:sp>
        <p:nvSpPr>
          <p:cNvPr id="306" name="Google Shape;306;g241c292ca00_0_136"/>
          <p:cNvSpPr/>
          <p:nvPr/>
        </p:nvSpPr>
        <p:spPr>
          <a:xfrm>
            <a:off x="324175" y="3271838"/>
            <a:ext cx="11855700" cy="400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g241c292ca00_0_136"/>
          <p:cNvSpPr txBox="1"/>
          <p:nvPr/>
        </p:nvSpPr>
        <p:spPr>
          <a:xfrm>
            <a:off x="1725004" y="3056288"/>
            <a:ext cx="1696200" cy="8313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Comunicación institucional y a la comunidad</a:t>
            </a:r>
            <a:endParaRPr sz="1400" b="0" i="0" u="none" strike="noStrike" cap="none">
              <a:solidFill>
                <a:srgbClr val="000000"/>
              </a:solidFill>
              <a:latin typeface="Calibri"/>
              <a:ea typeface="Calibri"/>
              <a:cs typeface="Calibri"/>
              <a:sym typeface="Calibri"/>
            </a:endParaRPr>
          </a:p>
        </p:txBody>
      </p:sp>
      <p:sp>
        <p:nvSpPr>
          <p:cNvPr id="308" name="Google Shape;308;g241c292ca00_0_136"/>
          <p:cNvSpPr txBox="1"/>
          <p:nvPr/>
        </p:nvSpPr>
        <p:spPr>
          <a:xfrm>
            <a:off x="4841899" y="5737562"/>
            <a:ext cx="2508202" cy="323135"/>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Articulación intrainstitucional y interinstitucional  </a:t>
            </a:r>
            <a:endParaRPr sz="900" b="0" i="0" u="none" strike="noStrike" cap="none">
              <a:solidFill>
                <a:srgbClr val="000000"/>
              </a:solidFill>
              <a:latin typeface="Calibri"/>
              <a:ea typeface="Calibri"/>
              <a:cs typeface="Calibri"/>
              <a:sym typeface="Calibri"/>
            </a:endParaRPr>
          </a:p>
        </p:txBody>
      </p:sp>
      <p:sp>
        <p:nvSpPr>
          <p:cNvPr id="309" name="Google Shape;309;g241c292ca00_0_136"/>
          <p:cNvSpPr txBox="1"/>
          <p:nvPr/>
        </p:nvSpPr>
        <p:spPr>
          <a:xfrm>
            <a:off x="316935" y="3605709"/>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Red de referentes provinciales de CP y directorio de CP  </a:t>
            </a:r>
            <a:endParaRPr sz="900" b="0" i="0" u="none" strike="noStrike" cap="none">
              <a:solidFill>
                <a:srgbClr val="000000"/>
              </a:solidFill>
              <a:latin typeface="Calibri"/>
              <a:ea typeface="Calibri"/>
              <a:cs typeface="Calibri"/>
              <a:sym typeface="Calibri"/>
            </a:endParaRPr>
          </a:p>
        </p:txBody>
      </p:sp>
      <p:sp>
        <p:nvSpPr>
          <p:cNvPr id="310" name="Google Shape;310;g241c292ca00_0_136"/>
          <p:cNvSpPr txBox="1"/>
          <p:nvPr/>
        </p:nvSpPr>
        <p:spPr>
          <a:xfrm>
            <a:off x="324175" y="2821719"/>
            <a:ext cx="1200320" cy="461635"/>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Convenios con las 24 jurisdicciones del país</a:t>
            </a:r>
            <a:endParaRPr sz="900" b="0" i="0" u="none" strike="noStrike" cap="none">
              <a:solidFill>
                <a:srgbClr val="000000"/>
              </a:solidFill>
              <a:latin typeface="Calibri"/>
              <a:ea typeface="Calibri"/>
              <a:cs typeface="Calibri"/>
              <a:sym typeface="Calibri"/>
            </a:endParaRPr>
          </a:p>
        </p:txBody>
      </p:sp>
      <p:sp>
        <p:nvSpPr>
          <p:cNvPr id="311" name="Google Shape;311;g241c292ca00_0_136"/>
          <p:cNvSpPr txBox="1"/>
          <p:nvPr/>
        </p:nvSpPr>
        <p:spPr>
          <a:xfrm>
            <a:off x="324175" y="2111611"/>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Creación del PNCP </a:t>
            </a:r>
            <a:br>
              <a:rPr lang="en-US" sz="900" b="0" i="0" u="none" strike="noStrike" cap="none">
                <a:solidFill>
                  <a:srgbClr val="000000"/>
                </a:solidFill>
                <a:latin typeface="Calibri"/>
                <a:ea typeface="Calibri"/>
                <a:cs typeface="Calibri"/>
                <a:sym typeface="Calibri"/>
              </a:rPr>
            </a:br>
            <a:r>
              <a:rPr lang="en-US" sz="900" b="0" i="0" u="none" strike="noStrike" cap="none">
                <a:solidFill>
                  <a:srgbClr val="000000"/>
                </a:solidFill>
                <a:latin typeface="Calibri"/>
                <a:ea typeface="Calibri"/>
                <a:cs typeface="Calibri"/>
                <a:sym typeface="Calibri"/>
              </a:rPr>
              <a:t>(Resolucion 1253/2016)</a:t>
            </a:r>
            <a:endParaRPr sz="900" b="0" i="0" u="none" strike="noStrike" cap="none">
              <a:solidFill>
                <a:srgbClr val="000000"/>
              </a:solidFill>
              <a:latin typeface="Calibri"/>
              <a:ea typeface="Calibri"/>
              <a:cs typeface="Calibri"/>
              <a:sym typeface="Calibri"/>
            </a:endParaRPr>
          </a:p>
        </p:txBody>
      </p:sp>
      <p:sp>
        <p:nvSpPr>
          <p:cNvPr id="312" name="Google Shape;312;g241c292ca00_0_136"/>
          <p:cNvSpPr txBox="1"/>
          <p:nvPr/>
        </p:nvSpPr>
        <p:spPr>
          <a:xfrm>
            <a:off x="338365" y="1422860"/>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Creación del INC</a:t>
            </a:r>
            <a:endParaRPr/>
          </a:p>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(Resolución 1282/2010)</a:t>
            </a:r>
            <a:endParaRPr/>
          </a:p>
        </p:txBody>
      </p:sp>
      <p:sp>
        <p:nvSpPr>
          <p:cNvPr id="313" name="Google Shape;313;g241c292ca00_0_136"/>
          <p:cNvSpPr txBox="1"/>
          <p:nvPr/>
        </p:nvSpPr>
        <p:spPr>
          <a:xfrm>
            <a:off x="316221" y="4246506"/>
            <a:ext cx="1185841"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Estrategia de Provisión de Analgesicos Opioides </a:t>
            </a:r>
            <a:endParaRPr sz="900" b="0" i="0" u="none" strike="noStrike" cap="none">
              <a:solidFill>
                <a:srgbClr val="000000"/>
              </a:solidFill>
              <a:latin typeface="Calibri"/>
              <a:ea typeface="Calibri"/>
              <a:cs typeface="Calibri"/>
              <a:sym typeface="Calibri"/>
            </a:endParaRPr>
          </a:p>
        </p:txBody>
      </p:sp>
      <p:sp>
        <p:nvSpPr>
          <p:cNvPr id="314" name="Google Shape;314;g241c292ca00_0_136"/>
          <p:cNvSpPr txBox="1"/>
          <p:nvPr/>
        </p:nvSpPr>
        <p:spPr>
          <a:xfrm>
            <a:off x="309696" y="4907250"/>
            <a:ext cx="1214799" cy="815578"/>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Formación en CP para todos los miembros del equipo y la comunidad</a:t>
            </a:r>
            <a:r>
              <a:rPr lang="en-US" sz="14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Calibri"/>
              <a:ea typeface="Calibri"/>
              <a:cs typeface="Calibri"/>
              <a:sym typeface="Calibri"/>
            </a:endParaRPr>
          </a:p>
        </p:txBody>
      </p:sp>
      <p:sp>
        <p:nvSpPr>
          <p:cNvPr id="315" name="Google Shape;315;g241c292ca00_0_136"/>
          <p:cNvSpPr txBox="1"/>
          <p:nvPr/>
        </p:nvSpPr>
        <p:spPr>
          <a:xfrm>
            <a:off x="309696" y="5771990"/>
            <a:ext cx="1192366" cy="230832"/>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900" b="0" i="0" u="none" strike="noStrike" cap="none">
                <a:solidFill>
                  <a:srgbClr val="000000"/>
                </a:solidFill>
                <a:latin typeface="Calibri"/>
                <a:ea typeface="Calibri"/>
                <a:cs typeface="Calibri"/>
                <a:sym typeface="Calibri"/>
              </a:rPr>
              <a:t>Investigación en CP</a:t>
            </a:r>
            <a:endParaRPr sz="900" b="0" i="0" u="none" strike="noStrike" cap="none">
              <a:solidFill>
                <a:srgbClr val="000000"/>
              </a:solidFill>
              <a:latin typeface="Calibri"/>
              <a:ea typeface="Calibri"/>
              <a:cs typeface="Calibri"/>
              <a:sym typeface="Calibri"/>
            </a:endParaRPr>
          </a:p>
        </p:txBody>
      </p:sp>
      <p:pic>
        <p:nvPicPr>
          <p:cNvPr id="316" name="Google Shape;316;g241c292ca00_0_136"/>
          <p:cNvPicPr preferRelativeResize="0"/>
          <p:nvPr/>
        </p:nvPicPr>
        <p:blipFill rotWithShape="1">
          <a:blip r:embed="rId3">
            <a:alphaModFix/>
          </a:blip>
          <a:srcRect/>
          <a:stretch/>
        </p:blipFill>
        <p:spPr>
          <a:xfrm>
            <a:off x="4922770" y="1675530"/>
            <a:ext cx="1925330" cy="1683733"/>
          </a:xfrm>
          <a:prstGeom prst="rect">
            <a:avLst/>
          </a:prstGeom>
          <a:noFill/>
          <a:ln>
            <a:noFill/>
          </a:ln>
          <a:effectLst>
            <a:outerShdw blurRad="292100" dist="139700" dir="2700000" algn="tl" rotWithShape="0">
              <a:srgbClr val="333333">
                <a:alpha val="64705"/>
              </a:srgbClr>
            </a:outerShdw>
          </a:effectLst>
        </p:spPr>
      </p:pic>
      <p:pic>
        <p:nvPicPr>
          <p:cNvPr id="317" name="Google Shape;317;g241c292ca00_0_136"/>
          <p:cNvPicPr preferRelativeResize="0"/>
          <p:nvPr/>
        </p:nvPicPr>
        <p:blipFill rotWithShape="1">
          <a:blip r:embed="rId4">
            <a:alphaModFix/>
          </a:blip>
          <a:srcRect/>
          <a:stretch/>
        </p:blipFill>
        <p:spPr>
          <a:xfrm>
            <a:off x="4564987" y="3590022"/>
            <a:ext cx="4233863" cy="2400300"/>
          </a:xfrm>
          <a:prstGeom prst="rect">
            <a:avLst/>
          </a:prstGeom>
          <a:noFill/>
          <a:ln>
            <a:noFill/>
          </a:ln>
          <a:effectLst>
            <a:outerShdw blurRad="292100" dist="139700" dir="2700000" algn="tl" rotWithShape="0">
              <a:srgbClr val="333333">
                <a:alpha val="64705"/>
              </a:srgbClr>
            </a:outerShdw>
          </a:effectLst>
        </p:spPr>
      </p:pic>
      <p:pic>
        <p:nvPicPr>
          <p:cNvPr id="318" name="Google Shape;318;g241c292ca00_0_136"/>
          <p:cNvPicPr preferRelativeResize="0"/>
          <p:nvPr/>
        </p:nvPicPr>
        <p:blipFill rotWithShape="1">
          <a:blip r:embed="rId5">
            <a:alphaModFix/>
          </a:blip>
          <a:srcRect/>
          <a:stretch/>
        </p:blipFill>
        <p:spPr>
          <a:xfrm>
            <a:off x="3880512" y="4060798"/>
            <a:ext cx="438150" cy="485775"/>
          </a:xfrm>
          <a:prstGeom prst="rect">
            <a:avLst/>
          </a:prstGeom>
          <a:noFill/>
          <a:ln>
            <a:noFill/>
          </a:ln>
        </p:spPr>
      </p:pic>
      <p:pic>
        <p:nvPicPr>
          <p:cNvPr id="319" name="Google Shape;319;g241c292ca00_0_136"/>
          <p:cNvPicPr preferRelativeResize="0"/>
          <p:nvPr/>
        </p:nvPicPr>
        <p:blipFill rotWithShape="1">
          <a:blip r:embed="rId6">
            <a:alphaModFix/>
          </a:blip>
          <a:srcRect/>
          <a:stretch/>
        </p:blipFill>
        <p:spPr>
          <a:xfrm>
            <a:off x="3685685" y="2311606"/>
            <a:ext cx="682625" cy="260350"/>
          </a:xfrm>
          <a:prstGeom prst="rect">
            <a:avLst/>
          </a:prstGeom>
          <a:noFill/>
          <a:ln>
            <a:noFill/>
          </a:ln>
        </p:spPr>
      </p:pic>
      <p:pic>
        <p:nvPicPr>
          <p:cNvPr id="320" name="Google Shape;320;g241c292ca00_0_136"/>
          <p:cNvPicPr preferRelativeResize="0"/>
          <p:nvPr/>
        </p:nvPicPr>
        <p:blipFill rotWithShape="1">
          <a:blip r:embed="rId7">
            <a:alphaModFix/>
          </a:blip>
          <a:srcRect/>
          <a:stretch/>
        </p:blipFill>
        <p:spPr>
          <a:xfrm>
            <a:off x="3868089" y="2759337"/>
            <a:ext cx="387350" cy="384175"/>
          </a:xfrm>
          <a:prstGeom prst="rect">
            <a:avLst/>
          </a:prstGeom>
          <a:noFill/>
          <a:ln>
            <a:noFill/>
          </a:ln>
        </p:spPr>
      </p:pic>
      <p:pic>
        <p:nvPicPr>
          <p:cNvPr id="321" name="Google Shape;321;g241c292ca00_0_136"/>
          <p:cNvPicPr preferRelativeResize="0"/>
          <p:nvPr/>
        </p:nvPicPr>
        <p:blipFill rotWithShape="1">
          <a:blip r:embed="rId8">
            <a:alphaModFix/>
          </a:blip>
          <a:srcRect/>
          <a:stretch/>
        </p:blipFill>
        <p:spPr>
          <a:xfrm>
            <a:off x="3809868" y="3328493"/>
            <a:ext cx="579438" cy="552450"/>
          </a:xfrm>
          <a:prstGeom prst="rect">
            <a:avLst/>
          </a:prstGeom>
          <a:noFill/>
          <a:ln>
            <a:noFill/>
          </a:ln>
        </p:spPr>
      </p:pic>
      <p:pic>
        <p:nvPicPr>
          <p:cNvPr id="322" name="Google Shape;322;g241c292ca00_0_136"/>
          <p:cNvPicPr preferRelativeResize="0"/>
          <p:nvPr/>
        </p:nvPicPr>
        <p:blipFill rotWithShape="1">
          <a:blip r:embed="rId9">
            <a:alphaModFix/>
          </a:blip>
          <a:srcRect/>
          <a:stretch/>
        </p:blipFill>
        <p:spPr>
          <a:xfrm>
            <a:off x="7515431" y="1484635"/>
            <a:ext cx="3870325" cy="2252663"/>
          </a:xfrm>
          <a:prstGeom prst="rect">
            <a:avLst/>
          </a:prstGeom>
          <a:noFill/>
          <a:ln>
            <a:noFill/>
          </a:ln>
          <a:effectLst>
            <a:outerShdw blurRad="292100" dist="139700" dir="2700000" algn="tl" rotWithShape="0">
              <a:srgbClr val="333333">
                <a:alpha val="64705"/>
              </a:srgbClr>
            </a:outerShdw>
          </a:effectLst>
        </p:spPr>
      </p:pic>
      <p:pic>
        <p:nvPicPr>
          <p:cNvPr id="323" name="Google Shape;323;g241c292ca00_0_136"/>
          <p:cNvPicPr preferRelativeResize="0"/>
          <p:nvPr/>
        </p:nvPicPr>
        <p:blipFill rotWithShape="1">
          <a:blip r:embed="rId10">
            <a:alphaModFix/>
          </a:blip>
          <a:srcRect/>
          <a:stretch/>
        </p:blipFill>
        <p:spPr>
          <a:xfrm>
            <a:off x="7941931" y="4907250"/>
            <a:ext cx="3904651" cy="936625"/>
          </a:xfrm>
          <a:prstGeom prst="rect">
            <a:avLst/>
          </a:prstGeom>
          <a:noFill/>
          <a:ln w="12700" cap="flat" cmpd="sng">
            <a:solidFill>
              <a:srgbClr val="000000">
                <a:alpha val="98823"/>
              </a:srgbClr>
            </a:solidFill>
            <a:prstDash val="solid"/>
            <a:miter lim="800000"/>
            <a:headEnd type="none" w="sm" len="sm"/>
            <a:tailEnd type="none" w="sm" len="sm"/>
          </a:ln>
        </p:spPr>
      </p:pic>
      <p:pic>
        <p:nvPicPr>
          <p:cNvPr id="324" name="Google Shape;324;g241c292ca00_0_136"/>
          <p:cNvPicPr preferRelativeResize="0"/>
          <p:nvPr/>
        </p:nvPicPr>
        <p:blipFill rotWithShape="1">
          <a:blip r:embed="rId11">
            <a:alphaModFix/>
          </a:blip>
          <a:srcRect/>
          <a:stretch/>
        </p:blipFill>
        <p:spPr>
          <a:xfrm>
            <a:off x="9279176" y="3039075"/>
            <a:ext cx="1934397" cy="1697026"/>
          </a:xfrm>
          <a:prstGeom prst="rect">
            <a:avLst/>
          </a:prstGeom>
          <a:noFill/>
          <a:ln>
            <a:noFill/>
          </a:ln>
          <a:effectLst>
            <a:outerShdw blurRad="292100" dist="139700" dir="2700000" algn="tl" rotWithShape="0">
              <a:srgbClr val="333333">
                <a:alpha val="64705"/>
              </a:srgbClr>
            </a:outerShdw>
          </a:effectLst>
        </p:spPr>
      </p:pic>
      <p:pic>
        <p:nvPicPr>
          <p:cNvPr id="325" name="Google Shape;325;g241c292ca00_0_136"/>
          <p:cNvPicPr preferRelativeResize="0"/>
          <p:nvPr/>
        </p:nvPicPr>
        <p:blipFill rotWithShape="1">
          <a:blip r:embed="rId12">
            <a:alphaModFix/>
          </a:blip>
          <a:srcRect/>
          <a:stretch/>
        </p:blipFill>
        <p:spPr>
          <a:xfrm>
            <a:off x="7840765" y="6200160"/>
            <a:ext cx="1190625" cy="5143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g241c292ca00_0_163"/>
          <p:cNvSpPr txBox="1"/>
          <p:nvPr/>
        </p:nvSpPr>
        <p:spPr>
          <a:xfrm>
            <a:off x="1250575" y="177950"/>
            <a:ext cx="10002900" cy="1385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US" sz="3900" b="0" i="0" u="none" strike="noStrike" cap="none">
                <a:solidFill>
                  <a:srgbClr val="46BAEB"/>
                </a:solidFill>
                <a:latin typeface="Calibri"/>
                <a:ea typeface="Calibri"/>
                <a:cs typeface="Calibri"/>
                <a:sym typeface="Calibri"/>
              </a:rPr>
              <a:t>Programa Nacional de Cuidados Paliativos Instituto Nacional del Cáncer</a:t>
            </a:r>
            <a:endParaRPr sz="3900" b="0" i="0" u="none" strike="noStrike" cap="none">
              <a:solidFill>
                <a:srgbClr val="46BAEB"/>
              </a:solidFill>
              <a:latin typeface="Calibri"/>
              <a:ea typeface="Calibri"/>
              <a:cs typeface="Calibri"/>
              <a:sym typeface="Calibri"/>
            </a:endParaRPr>
          </a:p>
        </p:txBody>
      </p:sp>
      <p:sp>
        <p:nvSpPr>
          <p:cNvPr id="331" name="Google Shape;331;g241c292ca00_0_163"/>
          <p:cNvSpPr/>
          <p:nvPr/>
        </p:nvSpPr>
        <p:spPr>
          <a:xfrm>
            <a:off x="324175" y="3271838"/>
            <a:ext cx="11855700" cy="400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 name="Google Shape;332;g241c292ca00_0_163"/>
          <p:cNvSpPr txBox="1"/>
          <p:nvPr/>
        </p:nvSpPr>
        <p:spPr>
          <a:xfrm>
            <a:off x="4841899" y="5737562"/>
            <a:ext cx="2508202" cy="323135"/>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Articulación intrainstitucional y interinstitucional  </a:t>
            </a:r>
            <a:endParaRPr sz="900" b="0" i="0" u="none" strike="noStrike" cap="none">
              <a:solidFill>
                <a:srgbClr val="000000"/>
              </a:solidFill>
              <a:latin typeface="Calibri"/>
              <a:ea typeface="Calibri"/>
              <a:cs typeface="Calibri"/>
              <a:sym typeface="Calibri"/>
            </a:endParaRPr>
          </a:p>
        </p:txBody>
      </p:sp>
      <p:sp>
        <p:nvSpPr>
          <p:cNvPr id="333" name="Google Shape;333;g241c292ca00_0_163"/>
          <p:cNvSpPr txBox="1"/>
          <p:nvPr/>
        </p:nvSpPr>
        <p:spPr>
          <a:xfrm>
            <a:off x="301742" y="2937968"/>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Red de referentes provinciales de CP y directorio de CP  </a:t>
            </a:r>
            <a:endParaRPr sz="900" b="0" i="0" u="none" strike="noStrike" cap="none">
              <a:solidFill>
                <a:srgbClr val="000000"/>
              </a:solidFill>
              <a:latin typeface="Calibri"/>
              <a:ea typeface="Calibri"/>
              <a:cs typeface="Calibri"/>
              <a:sym typeface="Calibri"/>
            </a:endParaRPr>
          </a:p>
        </p:txBody>
      </p:sp>
      <p:sp>
        <p:nvSpPr>
          <p:cNvPr id="334" name="Google Shape;334;g241c292ca00_0_163"/>
          <p:cNvSpPr txBox="1"/>
          <p:nvPr/>
        </p:nvSpPr>
        <p:spPr>
          <a:xfrm>
            <a:off x="305719" y="2392269"/>
            <a:ext cx="1200320" cy="461635"/>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Convenios con las 24 jurisdicciones del país</a:t>
            </a:r>
            <a:endParaRPr sz="900" b="0" i="0" u="none" strike="noStrike" cap="none">
              <a:solidFill>
                <a:srgbClr val="000000"/>
              </a:solidFill>
              <a:latin typeface="Calibri"/>
              <a:ea typeface="Calibri"/>
              <a:cs typeface="Calibri"/>
              <a:sym typeface="Calibri"/>
            </a:endParaRPr>
          </a:p>
        </p:txBody>
      </p:sp>
      <p:sp>
        <p:nvSpPr>
          <p:cNvPr id="335" name="Google Shape;335;g241c292ca00_0_163"/>
          <p:cNvSpPr txBox="1"/>
          <p:nvPr/>
        </p:nvSpPr>
        <p:spPr>
          <a:xfrm>
            <a:off x="324175" y="1708071"/>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Creación del PNCP </a:t>
            </a:r>
            <a:br>
              <a:rPr lang="en-US" sz="900" b="0" i="0" u="none" strike="noStrike" cap="none">
                <a:solidFill>
                  <a:srgbClr val="000000"/>
                </a:solidFill>
                <a:latin typeface="Calibri"/>
                <a:ea typeface="Calibri"/>
                <a:cs typeface="Calibri"/>
                <a:sym typeface="Calibri"/>
              </a:rPr>
            </a:br>
            <a:r>
              <a:rPr lang="en-US" sz="900" b="0" i="0" u="none" strike="noStrike" cap="none">
                <a:solidFill>
                  <a:srgbClr val="000000"/>
                </a:solidFill>
                <a:latin typeface="Calibri"/>
                <a:ea typeface="Calibri"/>
                <a:cs typeface="Calibri"/>
                <a:sym typeface="Calibri"/>
              </a:rPr>
              <a:t>(Resolucion 1253/2016)</a:t>
            </a:r>
            <a:endParaRPr sz="900" b="0" i="0" u="none" strike="noStrike" cap="none">
              <a:solidFill>
                <a:srgbClr val="000000"/>
              </a:solidFill>
              <a:latin typeface="Calibri"/>
              <a:ea typeface="Calibri"/>
              <a:cs typeface="Calibri"/>
              <a:sym typeface="Calibri"/>
            </a:endParaRPr>
          </a:p>
        </p:txBody>
      </p:sp>
      <p:sp>
        <p:nvSpPr>
          <p:cNvPr id="336" name="Google Shape;336;g241c292ca00_0_163"/>
          <p:cNvSpPr txBox="1"/>
          <p:nvPr/>
        </p:nvSpPr>
        <p:spPr>
          <a:xfrm>
            <a:off x="338365" y="1067274"/>
            <a:ext cx="1200320"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Creación del INC</a:t>
            </a:r>
            <a:endParaRPr/>
          </a:p>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(Resolución 1282/2010)</a:t>
            </a:r>
            <a:endParaRPr/>
          </a:p>
        </p:txBody>
      </p:sp>
      <p:sp>
        <p:nvSpPr>
          <p:cNvPr id="337" name="Google Shape;337;g241c292ca00_0_163"/>
          <p:cNvSpPr txBox="1"/>
          <p:nvPr/>
        </p:nvSpPr>
        <p:spPr>
          <a:xfrm>
            <a:off x="301742" y="3612568"/>
            <a:ext cx="1185841"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Estrategia de Provisión de Analgesicos Opioides </a:t>
            </a:r>
            <a:endParaRPr sz="900" b="0" i="0" u="none" strike="noStrike" cap="none">
              <a:solidFill>
                <a:srgbClr val="000000"/>
              </a:solidFill>
              <a:latin typeface="Calibri"/>
              <a:ea typeface="Calibri"/>
              <a:cs typeface="Calibri"/>
              <a:sym typeface="Calibri"/>
            </a:endParaRPr>
          </a:p>
        </p:txBody>
      </p:sp>
      <p:sp>
        <p:nvSpPr>
          <p:cNvPr id="338" name="Google Shape;338;g241c292ca00_0_163"/>
          <p:cNvSpPr txBox="1"/>
          <p:nvPr/>
        </p:nvSpPr>
        <p:spPr>
          <a:xfrm>
            <a:off x="294502" y="4269843"/>
            <a:ext cx="1214799" cy="815578"/>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Formación en CP para todos los miembros del equipo y la comunidad</a:t>
            </a:r>
            <a:r>
              <a:rPr lang="en-US" sz="14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Calibri"/>
              <a:ea typeface="Calibri"/>
              <a:cs typeface="Calibri"/>
              <a:sym typeface="Calibri"/>
            </a:endParaRPr>
          </a:p>
        </p:txBody>
      </p:sp>
      <p:sp>
        <p:nvSpPr>
          <p:cNvPr id="339" name="Google Shape;339;g241c292ca00_0_163"/>
          <p:cNvSpPr txBox="1"/>
          <p:nvPr/>
        </p:nvSpPr>
        <p:spPr>
          <a:xfrm>
            <a:off x="309696" y="5131174"/>
            <a:ext cx="1192366" cy="230832"/>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900" b="0" i="0" u="none" strike="noStrike" cap="none">
                <a:solidFill>
                  <a:srgbClr val="000000"/>
                </a:solidFill>
                <a:latin typeface="Calibri"/>
                <a:ea typeface="Calibri"/>
                <a:cs typeface="Calibri"/>
                <a:sym typeface="Calibri"/>
              </a:rPr>
              <a:t>Investigación en CP</a:t>
            </a:r>
            <a:endParaRPr sz="900" b="0" i="0" u="none" strike="noStrike" cap="none">
              <a:solidFill>
                <a:srgbClr val="000000"/>
              </a:solidFill>
              <a:latin typeface="Calibri"/>
              <a:ea typeface="Calibri"/>
              <a:cs typeface="Calibri"/>
              <a:sym typeface="Calibri"/>
            </a:endParaRPr>
          </a:p>
        </p:txBody>
      </p:sp>
      <p:sp>
        <p:nvSpPr>
          <p:cNvPr id="340" name="Google Shape;340;g241c292ca00_0_163"/>
          <p:cNvSpPr txBox="1"/>
          <p:nvPr/>
        </p:nvSpPr>
        <p:spPr>
          <a:xfrm>
            <a:off x="294502" y="5417701"/>
            <a:ext cx="1214799" cy="600134"/>
          </a:xfrm>
          <a:prstGeom prst="rect">
            <a:avLst/>
          </a:prstGeom>
          <a:gradFill>
            <a:gsLst>
              <a:gs pos="0">
                <a:srgbClr val="7F7F7F"/>
              </a:gs>
              <a:gs pos="74000">
                <a:srgbClr val="B3D1EC"/>
              </a:gs>
              <a:gs pos="83000">
                <a:srgbClr val="B3D1EC"/>
              </a:gs>
              <a:gs pos="100000">
                <a:srgbClr val="CCE0F2"/>
              </a:gs>
            </a:gsLst>
            <a:path path="circle">
              <a:fillToRect l="100000" t="100000"/>
            </a:path>
            <a:tileRect r="-100000" b="-100000"/>
          </a:gra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Calibri"/>
                <a:ea typeface="Calibri"/>
                <a:cs typeface="Calibri"/>
                <a:sym typeface="Calibri"/>
              </a:rPr>
              <a:t>Comunicación institucional y a la comunidad</a:t>
            </a:r>
            <a:endParaRPr sz="900" b="0" i="0" u="none" strike="noStrike" cap="none">
              <a:solidFill>
                <a:srgbClr val="000000"/>
              </a:solidFill>
              <a:latin typeface="Calibri"/>
              <a:ea typeface="Calibri"/>
              <a:cs typeface="Calibri"/>
              <a:sym typeface="Calibri"/>
            </a:endParaRPr>
          </a:p>
        </p:txBody>
      </p:sp>
      <p:sp>
        <p:nvSpPr>
          <p:cNvPr id="341" name="Google Shape;341;g241c292ca00_0_163"/>
          <p:cNvSpPr txBox="1"/>
          <p:nvPr/>
        </p:nvSpPr>
        <p:spPr>
          <a:xfrm>
            <a:off x="2061449" y="3164138"/>
            <a:ext cx="1514100" cy="615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Fortalecimiento de equipos de CP </a:t>
            </a:r>
            <a:endParaRPr sz="1400" b="0" i="0" u="none" strike="noStrike" cap="none">
              <a:solidFill>
                <a:srgbClr val="000000"/>
              </a:solidFill>
              <a:latin typeface="Calibri"/>
              <a:ea typeface="Calibri"/>
              <a:cs typeface="Calibri"/>
              <a:sym typeface="Calibri"/>
            </a:endParaRPr>
          </a:p>
        </p:txBody>
      </p:sp>
      <p:pic>
        <p:nvPicPr>
          <p:cNvPr id="342" name="Google Shape;342;g241c292ca00_0_163"/>
          <p:cNvPicPr preferRelativeResize="0"/>
          <p:nvPr/>
        </p:nvPicPr>
        <p:blipFill rotWithShape="1">
          <a:blip r:embed="rId3">
            <a:alphaModFix/>
          </a:blip>
          <a:srcRect/>
          <a:stretch/>
        </p:blipFill>
        <p:spPr>
          <a:xfrm>
            <a:off x="9784351" y="2634463"/>
            <a:ext cx="1984344" cy="1694642"/>
          </a:xfrm>
          <a:prstGeom prst="rect">
            <a:avLst/>
          </a:prstGeom>
          <a:noFill/>
          <a:ln>
            <a:noFill/>
          </a:ln>
          <a:effectLst>
            <a:outerShdw blurRad="292100" dist="139700" dir="2700000" algn="tl" rotWithShape="0">
              <a:srgbClr val="333333">
                <a:alpha val="64705"/>
              </a:srgbClr>
            </a:outerShdw>
          </a:effectLst>
        </p:spPr>
      </p:pic>
      <p:pic>
        <p:nvPicPr>
          <p:cNvPr id="343" name="Google Shape;343;g241c292ca00_0_163"/>
          <p:cNvPicPr preferRelativeResize="0"/>
          <p:nvPr/>
        </p:nvPicPr>
        <p:blipFill rotWithShape="1">
          <a:blip r:embed="rId4">
            <a:alphaModFix/>
          </a:blip>
          <a:srcRect/>
          <a:stretch/>
        </p:blipFill>
        <p:spPr>
          <a:xfrm>
            <a:off x="6450815" y="2604033"/>
            <a:ext cx="816199" cy="1936576"/>
          </a:xfrm>
          <a:prstGeom prst="rect">
            <a:avLst/>
          </a:prstGeom>
          <a:noFill/>
          <a:ln>
            <a:noFill/>
          </a:ln>
        </p:spPr>
      </p:pic>
      <p:pic>
        <p:nvPicPr>
          <p:cNvPr id="344" name="Google Shape;344;g241c292ca00_0_163"/>
          <p:cNvPicPr preferRelativeResize="0"/>
          <p:nvPr/>
        </p:nvPicPr>
        <p:blipFill rotWithShape="1">
          <a:blip r:embed="rId5">
            <a:alphaModFix/>
          </a:blip>
          <a:srcRect/>
          <a:stretch/>
        </p:blipFill>
        <p:spPr>
          <a:xfrm>
            <a:off x="7180650" y="3028425"/>
            <a:ext cx="1997593" cy="887025"/>
          </a:xfrm>
          <a:prstGeom prst="rect">
            <a:avLst/>
          </a:prstGeom>
          <a:noFill/>
          <a:ln>
            <a:noFill/>
          </a:ln>
          <a:effectLst>
            <a:outerShdw blurRad="292100" dist="139700" dir="2700000" algn="tl" rotWithShape="0">
              <a:srgbClr val="333333">
                <a:alpha val="64705"/>
              </a:srgbClr>
            </a:outerShdw>
          </a:effectLst>
        </p:spPr>
      </p:pic>
      <p:sp>
        <p:nvSpPr>
          <p:cNvPr id="345" name="Google Shape;345;g241c292ca00_0_163"/>
          <p:cNvSpPr/>
          <p:nvPr/>
        </p:nvSpPr>
        <p:spPr>
          <a:xfrm>
            <a:off x="5987129" y="3338805"/>
            <a:ext cx="330372" cy="273763"/>
          </a:xfrm>
          <a:prstGeom prst="plus">
            <a:avLst>
              <a:gd name="adj" fmla="val 25000"/>
            </a:avLst>
          </a:prstGeom>
          <a:solidFill>
            <a:schemeClr val="accent1"/>
          </a:solidFill>
          <a:ln w="254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46" name="Google Shape;346;g241c292ca00_0_163"/>
          <p:cNvSpPr/>
          <p:nvPr/>
        </p:nvSpPr>
        <p:spPr>
          <a:xfrm>
            <a:off x="9265298" y="3271838"/>
            <a:ext cx="314427" cy="340730"/>
          </a:xfrm>
          <a:prstGeom prst="rightArrow">
            <a:avLst>
              <a:gd name="adj1" fmla="val 50000"/>
              <a:gd name="adj2" fmla="val 50000"/>
            </a:avLst>
          </a:prstGeom>
          <a:solidFill>
            <a:schemeClr val="accent1"/>
          </a:solidFill>
          <a:ln w="25400" cap="flat" cmpd="sng">
            <a:solidFill>
              <a:srgbClr val="42719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47" name="Google Shape;347;g241c292ca00_0_163"/>
          <p:cNvPicPr preferRelativeResize="0"/>
          <p:nvPr/>
        </p:nvPicPr>
        <p:blipFill rotWithShape="1">
          <a:blip r:embed="rId6">
            <a:alphaModFix/>
          </a:blip>
          <a:srcRect/>
          <a:stretch/>
        </p:blipFill>
        <p:spPr>
          <a:xfrm>
            <a:off x="4062766" y="3755629"/>
            <a:ext cx="1952321" cy="1744435"/>
          </a:xfrm>
          <a:prstGeom prst="rect">
            <a:avLst/>
          </a:prstGeom>
          <a:noFill/>
          <a:ln>
            <a:noFill/>
          </a:ln>
        </p:spPr>
      </p:pic>
      <p:pic>
        <p:nvPicPr>
          <p:cNvPr id="348" name="Google Shape;348;g241c292ca00_0_163"/>
          <p:cNvPicPr preferRelativeResize="0"/>
          <p:nvPr/>
        </p:nvPicPr>
        <p:blipFill rotWithShape="1">
          <a:blip r:embed="rId7">
            <a:alphaModFix/>
          </a:blip>
          <a:srcRect/>
          <a:stretch/>
        </p:blipFill>
        <p:spPr>
          <a:xfrm>
            <a:off x="4062766" y="2160913"/>
            <a:ext cx="1791049" cy="1511125"/>
          </a:xfrm>
          <a:prstGeom prst="rect">
            <a:avLst/>
          </a:prstGeom>
          <a:noFill/>
          <a:ln>
            <a:noFill/>
          </a:ln>
          <a:effectLst>
            <a:outerShdw blurRad="292100" dist="139700" dir="2700000" algn="tl" rotWithShape="0">
              <a:srgbClr val="333333">
                <a:alpha val="64705"/>
              </a:srgbClr>
            </a:outerShdw>
          </a:effectLst>
        </p:spPr>
      </p:pic>
      <p:pic>
        <p:nvPicPr>
          <p:cNvPr id="349" name="Google Shape;349;g241c292ca00_0_163"/>
          <p:cNvPicPr preferRelativeResize="0"/>
          <p:nvPr/>
        </p:nvPicPr>
        <p:blipFill rotWithShape="1">
          <a:blip r:embed="rId8">
            <a:alphaModFix/>
          </a:blip>
          <a:srcRect/>
          <a:stretch/>
        </p:blipFill>
        <p:spPr>
          <a:xfrm>
            <a:off x="7840765" y="6200160"/>
            <a:ext cx="1190625" cy="5143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4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
          <p:cNvSpPr txBox="1"/>
          <p:nvPr/>
        </p:nvSpPr>
        <p:spPr>
          <a:xfrm>
            <a:off x="833293" y="65315"/>
            <a:ext cx="10002900" cy="784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US" sz="3900" b="0" i="0" u="none" strike="noStrike" cap="none">
                <a:solidFill>
                  <a:srgbClr val="46BAEB"/>
                </a:solidFill>
                <a:latin typeface="Calibri"/>
                <a:ea typeface="Calibri"/>
                <a:cs typeface="Calibri"/>
                <a:sym typeface="Calibri"/>
              </a:rPr>
              <a:t>Camino recorrido</a:t>
            </a:r>
            <a:endParaRPr sz="3900" b="0" i="0" u="none" strike="noStrike" cap="none">
              <a:solidFill>
                <a:srgbClr val="46BAEB"/>
              </a:solidFill>
              <a:latin typeface="Calibri"/>
              <a:ea typeface="Calibri"/>
              <a:cs typeface="Calibri"/>
              <a:sym typeface="Calibri"/>
            </a:endParaRPr>
          </a:p>
        </p:txBody>
      </p:sp>
      <p:sp>
        <p:nvSpPr>
          <p:cNvPr id="355" name="Google Shape;355;p4"/>
          <p:cNvSpPr txBox="1"/>
          <p:nvPr/>
        </p:nvSpPr>
        <p:spPr>
          <a:xfrm>
            <a:off x="963142" y="1872343"/>
            <a:ext cx="10002900" cy="677078"/>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rgbClr val="757070"/>
                </a:solidFill>
                <a:latin typeface="Calibri"/>
                <a:ea typeface="Calibri"/>
                <a:cs typeface="Calibri"/>
                <a:sym typeface="Calibri"/>
              </a:rPr>
              <a:t>Ejes de </a:t>
            </a:r>
            <a:r>
              <a:rPr lang="en-US" sz="3200">
                <a:solidFill>
                  <a:srgbClr val="757070"/>
                </a:solidFill>
                <a:latin typeface="Calibri"/>
                <a:ea typeface="Calibri"/>
                <a:cs typeface="Calibri"/>
                <a:sym typeface="Calibri"/>
              </a:rPr>
              <a:t>implementación</a:t>
            </a:r>
            <a:r>
              <a:rPr lang="en-US" sz="3200" b="0" i="0" u="none" strike="noStrike" cap="none">
                <a:solidFill>
                  <a:srgbClr val="757070"/>
                </a:solidFill>
                <a:latin typeface="Calibri"/>
                <a:ea typeface="Calibri"/>
                <a:cs typeface="Calibri"/>
                <a:sym typeface="Calibri"/>
              </a:rPr>
              <a:t> para el desarrollo de CP</a:t>
            </a:r>
            <a:endParaRPr sz="3200" b="0" i="0" u="none" strike="noStrike" cap="none">
              <a:solidFill>
                <a:srgbClr val="757070"/>
              </a:solidFill>
              <a:latin typeface="Calibri"/>
              <a:ea typeface="Calibri"/>
              <a:cs typeface="Calibri"/>
              <a:sym typeface="Calibri"/>
            </a:endParaRPr>
          </a:p>
        </p:txBody>
      </p:sp>
      <p:sp>
        <p:nvSpPr>
          <p:cNvPr id="356" name="Google Shape;356;p4"/>
          <p:cNvSpPr/>
          <p:nvPr/>
        </p:nvSpPr>
        <p:spPr>
          <a:xfrm>
            <a:off x="5766317" y="968829"/>
            <a:ext cx="396551" cy="7848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57" name="Google Shape;357;p4"/>
          <p:cNvSpPr/>
          <p:nvPr/>
        </p:nvSpPr>
        <p:spPr>
          <a:xfrm rot="3241406">
            <a:off x="1981198" y="3317351"/>
            <a:ext cx="396551" cy="7848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58" name="Google Shape;358;p4"/>
          <p:cNvSpPr/>
          <p:nvPr/>
        </p:nvSpPr>
        <p:spPr>
          <a:xfrm>
            <a:off x="5766316" y="3315924"/>
            <a:ext cx="396551" cy="7848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59" name="Google Shape;359;p4"/>
          <p:cNvSpPr/>
          <p:nvPr/>
        </p:nvSpPr>
        <p:spPr>
          <a:xfrm rot="-2372507">
            <a:off x="9117402" y="3179248"/>
            <a:ext cx="396551" cy="7848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60" name="Google Shape;360;p4"/>
          <p:cNvPicPr preferRelativeResize="0"/>
          <p:nvPr/>
        </p:nvPicPr>
        <p:blipFill rotWithShape="1">
          <a:blip r:embed="rId3">
            <a:alphaModFix/>
          </a:blip>
          <a:srcRect/>
          <a:stretch/>
        </p:blipFill>
        <p:spPr>
          <a:xfrm>
            <a:off x="10128793" y="1872343"/>
            <a:ext cx="1290937" cy="811763"/>
          </a:xfrm>
          <a:prstGeom prst="rect">
            <a:avLst/>
          </a:prstGeom>
          <a:noFill/>
          <a:ln>
            <a:noFill/>
          </a:ln>
        </p:spPr>
      </p:pic>
      <p:sp>
        <p:nvSpPr>
          <p:cNvPr id="361" name="Google Shape;361;p4"/>
          <p:cNvSpPr txBox="1"/>
          <p:nvPr/>
        </p:nvSpPr>
        <p:spPr>
          <a:xfrm>
            <a:off x="0" y="6179100"/>
            <a:ext cx="6579900" cy="692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1" u="none" strike="noStrike" cap="none">
                <a:solidFill>
                  <a:srgbClr val="000000"/>
                </a:solidFill>
                <a:latin typeface="Arial"/>
                <a:ea typeface="Arial"/>
                <a:cs typeface="Arial"/>
                <a:sym typeface="Arial"/>
              </a:rPr>
              <a:t>Evaluación del desarrollo de los cuidados paliativos en el mundo: conjunto de indicadores factibles [Assessing the development of palliative care worldwide: a set of actionable indicators]. Ginebra: Organización Mundial de la Salud; 2022.</a:t>
            </a:r>
            <a:endParaRPr sz="1100" b="0" i="1" u="none" strike="noStrike" cap="none">
              <a:solidFill>
                <a:srgbClr val="000000"/>
              </a:solidFill>
              <a:latin typeface="Arial"/>
              <a:ea typeface="Arial"/>
              <a:cs typeface="Arial"/>
              <a:sym typeface="Arial"/>
            </a:endParaRPr>
          </a:p>
        </p:txBody>
      </p:sp>
      <p:sp>
        <p:nvSpPr>
          <p:cNvPr id="362" name="Google Shape;362;p4"/>
          <p:cNvSpPr txBox="1"/>
          <p:nvPr/>
        </p:nvSpPr>
        <p:spPr>
          <a:xfrm>
            <a:off x="269763" y="4387797"/>
            <a:ext cx="2759187" cy="1046410"/>
          </a:xfrm>
          <a:prstGeom prst="rect">
            <a:avLst/>
          </a:prstGeom>
          <a:noFill/>
          <a:ln w="9525" cap="flat" cmpd="sng">
            <a:solidFill>
              <a:srgbClr val="00B0F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46BAEB"/>
                </a:solidFill>
                <a:latin typeface="Calibri"/>
                <a:ea typeface="Calibri"/>
                <a:cs typeface="Calibri"/>
                <a:sym typeface="Calibri"/>
              </a:rPr>
              <a:t>Prestación de CP (equipos-redes) </a:t>
            </a:r>
            <a:endParaRPr sz="2800" b="0" i="0" u="none" strike="noStrike" cap="none">
              <a:solidFill>
                <a:srgbClr val="46BAEB"/>
              </a:solidFill>
              <a:latin typeface="Calibri"/>
              <a:ea typeface="Calibri"/>
              <a:cs typeface="Calibri"/>
              <a:sym typeface="Calibri"/>
            </a:endParaRPr>
          </a:p>
        </p:txBody>
      </p:sp>
      <p:sp>
        <p:nvSpPr>
          <p:cNvPr id="363" name="Google Shape;363;p4"/>
          <p:cNvSpPr txBox="1"/>
          <p:nvPr/>
        </p:nvSpPr>
        <p:spPr>
          <a:xfrm>
            <a:off x="4584997" y="4537855"/>
            <a:ext cx="2759187" cy="615523"/>
          </a:xfrm>
          <a:prstGeom prst="rect">
            <a:avLst/>
          </a:prstGeom>
          <a:noFill/>
          <a:ln w="9525" cap="flat" cmpd="sng">
            <a:solidFill>
              <a:srgbClr val="00B0F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46BAEB"/>
                </a:solidFill>
                <a:latin typeface="Calibri"/>
                <a:ea typeface="Calibri"/>
                <a:cs typeface="Calibri"/>
                <a:sym typeface="Calibri"/>
              </a:rPr>
              <a:t>Formación en CP </a:t>
            </a:r>
            <a:endParaRPr sz="2800" b="0" i="0" u="none" strike="noStrike" cap="none">
              <a:solidFill>
                <a:srgbClr val="46BAEB"/>
              </a:solidFill>
              <a:latin typeface="Calibri"/>
              <a:ea typeface="Calibri"/>
              <a:cs typeface="Calibri"/>
              <a:sym typeface="Calibri"/>
            </a:endParaRPr>
          </a:p>
        </p:txBody>
      </p:sp>
      <p:sp>
        <p:nvSpPr>
          <p:cNvPr id="364" name="Google Shape;364;p4"/>
          <p:cNvSpPr txBox="1"/>
          <p:nvPr/>
        </p:nvSpPr>
        <p:spPr>
          <a:xfrm>
            <a:off x="8745069" y="4322411"/>
            <a:ext cx="2759100" cy="1046700"/>
          </a:xfrm>
          <a:prstGeom prst="rect">
            <a:avLst/>
          </a:prstGeom>
          <a:noFill/>
          <a:ln w="9525" cap="flat" cmpd="sng">
            <a:solidFill>
              <a:srgbClr val="00B0F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46BAEB"/>
                </a:solidFill>
                <a:latin typeface="Calibri"/>
                <a:ea typeface="Calibri"/>
                <a:cs typeface="Calibri"/>
                <a:sym typeface="Calibri"/>
              </a:rPr>
              <a:t>Medicamentos </a:t>
            </a:r>
            <a:r>
              <a:rPr lang="en-US" sz="2800">
                <a:solidFill>
                  <a:srgbClr val="46BAEB"/>
                </a:solidFill>
                <a:latin typeface="Calibri"/>
                <a:ea typeface="Calibri"/>
                <a:cs typeface="Calibri"/>
                <a:sym typeface="Calibri"/>
              </a:rPr>
              <a:t>esenciales</a:t>
            </a:r>
            <a:endParaRPr sz="2800" b="0" i="0" u="none" strike="noStrike" cap="none">
              <a:solidFill>
                <a:srgbClr val="46BAEB"/>
              </a:solidFill>
              <a:latin typeface="Calibri"/>
              <a:ea typeface="Calibri"/>
              <a:cs typeface="Calibri"/>
              <a:sym typeface="Calibri"/>
            </a:endParaRPr>
          </a:p>
        </p:txBody>
      </p:sp>
      <p:pic>
        <p:nvPicPr>
          <p:cNvPr id="365" name="Google Shape;365;p4"/>
          <p:cNvPicPr preferRelativeResize="0"/>
          <p:nvPr/>
        </p:nvPicPr>
        <p:blipFill rotWithShape="1">
          <a:blip r:embed="rId4">
            <a:alphaModFix/>
          </a:blip>
          <a:srcRect/>
          <a:stretch/>
        </p:blipFill>
        <p:spPr>
          <a:xfrm>
            <a:off x="7840765" y="6200160"/>
            <a:ext cx="1190625" cy="5143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5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
          <p:cNvSpPr txBox="1"/>
          <p:nvPr/>
        </p:nvSpPr>
        <p:spPr>
          <a:xfrm>
            <a:off x="-3103059" y="204621"/>
            <a:ext cx="10002900" cy="784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US" sz="3900" b="0" i="0" u="none" strike="noStrike" cap="none">
                <a:solidFill>
                  <a:srgbClr val="46BAEB"/>
                </a:solidFill>
                <a:latin typeface="Calibri"/>
                <a:ea typeface="Calibri"/>
                <a:cs typeface="Calibri"/>
                <a:sym typeface="Calibri"/>
              </a:rPr>
              <a:t>Camino recorrido</a:t>
            </a:r>
            <a:endParaRPr sz="3900" b="0" i="0" u="none" strike="noStrike" cap="none">
              <a:solidFill>
                <a:srgbClr val="46BAEB"/>
              </a:solidFill>
              <a:latin typeface="Calibri"/>
              <a:ea typeface="Calibri"/>
              <a:cs typeface="Calibri"/>
              <a:sym typeface="Calibri"/>
            </a:endParaRPr>
          </a:p>
        </p:txBody>
      </p:sp>
      <p:sp>
        <p:nvSpPr>
          <p:cNvPr id="371" name="Google Shape;371;p5"/>
          <p:cNvSpPr txBox="1"/>
          <p:nvPr/>
        </p:nvSpPr>
        <p:spPr>
          <a:xfrm>
            <a:off x="0" y="6437935"/>
            <a:ext cx="7648574"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i="1" u="none" strike="noStrike" cap="none">
                <a:solidFill>
                  <a:srgbClr val="000000"/>
                </a:solidFill>
              </a:rPr>
              <a:t>http://inc.gob.ar/cuidadospaliativos</a:t>
            </a:r>
            <a:endParaRPr sz="1100"/>
          </a:p>
          <a:p>
            <a:pPr marL="0" marR="0" lvl="0" indent="0" algn="l" rtl="0">
              <a:lnSpc>
                <a:spcPct val="100000"/>
              </a:lnSpc>
              <a:spcBef>
                <a:spcPts val="0"/>
              </a:spcBef>
              <a:spcAft>
                <a:spcPts val="0"/>
              </a:spcAft>
              <a:buClr>
                <a:srgbClr val="000000"/>
              </a:buClr>
              <a:buSzPts val="1100"/>
              <a:buFont typeface="Arial"/>
              <a:buNone/>
            </a:pPr>
            <a:r>
              <a:rPr lang="en-US" sz="1100" i="1" u="none" strike="noStrike" cap="none">
                <a:solidFill>
                  <a:schemeClr val="dk1"/>
                </a:solidFill>
              </a:rPr>
              <a:t>Atlas Latinoamericano de CP 2020</a:t>
            </a:r>
            <a:r>
              <a:rPr lang="en-US" sz="1100" i="1">
                <a:solidFill>
                  <a:schemeClr val="dk1"/>
                </a:solidFill>
                <a:latin typeface="Calibri"/>
                <a:ea typeface="Calibri"/>
                <a:cs typeface="Calibri"/>
                <a:sym typeface="Calibri"/>
              </a:rPr>
              <a:t>.</a:t>
            </a:r>
            <a:endParaRPr/>
          </a:p>
        </p:txBody>
      </p:sp>
      <p:sp>
        <p:nvSpPr>
          <p:cNvPr id="372" name="Google Shape;372;p5"/>
          <p:cNvSpPr txBox="1"/>
          <p:nvPr/>
        </p:nvSpPr>
        <p:spPr>
          <a:xfrm>
            <a:off x="9696450" y="1517350"/>
            <a:ext cx="2293500" cy="4494600"/>
          </a:xfrm>
          <a:prstGeom prst="rect">
            <a:avLst/>
          </a:prstGeom>
          <a:solidFill>
            <a:schemeClr val="lt1"/>
          </a:solidFill>
          <a:ln w="19050" cap="flat" cmpd="sng">
            <a:solidFill>
              <a:srgbClr val="42719B"/>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b="1">
                <a:latin typeface="Calibri"/>
                <a:ea typeface="Calibri"/>
                <a:cs typeface="Calibri"/>
                <a:sym typeface="Calibri"/>
              </a:rPr>
              <a:t>Formalización</a:t>
            </a:r>
            <a:r>
              <a:rPr lang="en-US" sz="1400" b="1" i="0" u="none" strike="noStrike" cap="none">
                <a:solidFill>
                  <a:srgbClr val="000000"/>
                </a:solidFill>
                <a:latin typeface="Calibri"/>
                <a:ea typeface="Calibri"/>
                <a:cs typeface="Calibri"/>
                <a:sym typeface="Calibri"/>
              </a:rPr>
              <a:t> de referentes de CP y acompañamiento provincial.</a:t>
            </a:r>
            <a:endParaRPr b="1"/>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Acceso a CP en todos los subsistemas. </a:t>
            </a:r>
            <a:endParaRPr b="1"/>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Acceso a CP en todos los niveles de </a:t>
            </a:r>
            <a:r>
              <a:rPr lang="en-US" b="1">
                <a:latin typeface="Calibri"/>
                <a:ea typeface="Calibri"/>
                <a:cs typeface="Calibri"/>
                <a:sym typeface="Calibri"/>
              </a:rPr>
              <a:t>atención</a:t>
            </a:r>
            <a:r>
              <a:rPr lang="en-US" sz="1400" b="1" i="0" u="none" strike="noStrike" cap="none">
                <a:solidFill>
                  <a:srgbClr val="000000"/>
                </a:solidFill>
                <a:latin typeface="Calibri"/>
                <a:ea typeface="Calibri"/>
                <a:cs typeface="Calibri"/>
                <a:sym typeface="Calibri"/>
              </a:rPr>
              <a:t> con </a:t>
            </a:r>
            <a:r>
              <a:rPr lang="en-US" b="1">
                <a:latin typeface="Calibri"/>
                <a:ea typeface="Calibri"/>
                <a:cs typeface="Calibri"/>
                <a:sym typeface="Calibri"/>
              </a:rPr>
              <a:t>énfasis</a:t>
            </a:r>
            <a:r>
              <a:rPr lang="en-US" sz="1400" b="1" i="0" u="none" strike="noStrike" cap="none">
                <a:solidFill>
                  <a:srgbClr val="000000"/>
                </a:solidFill>
                <a:latin typeface="Calibri"/>
                <a:ea typeface="Calibri"/>
                <a:cs typeface="Calibri"/>
                <a:sym typeface="Calibri"/>
              </a:rPr>
              <a:t> en el PNA.</a:t>
            </a:r>
            <a:endParaRPr b="1"/>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Recurso humano.</a:t>
            </a:r>
            <a:endParaRPr b="1"/>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b="1">
                <a:latin typeface="Calibri"/>
                <a:ea typeface="Calibri"/>
                <a:cs typeface="Calibri"/>
                <a:sym typeface="Calibri"/>
              </a:rPr>
              <a:t>Formalización</a:t>
            </a:r>
            <a:r>
              <a:rPr lang="en-US" sz="1400" b="1" i="0" u="none" strike="noStrike" cap="none">
                <a:solidFill>
                  <a:srgbClr val="000000"/>
                </a:solidFill>
                <a:latin typeface="Calibri"/>
                <a:ea typeface="Calibri"/>
                <a:cs typeface="Calibri"/>
                <a:sym typeface="Calibri"/>
              </a:rPr>
              <a:t> de recursos existentes. </a:t>
            </a:r>
            <a:endParaRPr b="1"/>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CP en los organigramas.</a:t>
            </a:r>
            <a:endParaRPr b="1"/>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CP en todas las </a:t>
            </a:r>
            <a:r>
              <a:rPr lang="en-US" b="1">
                <a:latin typeface="Calibri"/>
                <a:ea typeface="Calibri"/>
                <a:cs typeface="Calibri"/>
                <a:sym typeface="Calibri"/>
              </a:rPr>
              <a:t>patologías</a:t>
            </a:r>
            <a:r>
              <a:rPr lang="en-US" sz="1400" b="1" i="0" u="none" strike="noStrike" cap="none">
                <a:solidFill>
                  <a:srgbClr val="000000"/>
                </a:solidFill>
                <a:latin typeface="Calibri"/>
                <a:ea typeface="Calibri"/>
                <a:cs typeface="Calibri"/>
                <a:sym typeface="Calibri"/>
              </a:rPr>
              <a:t> que lo requieran.</a:t>
            </a:r>
            <a:endParaRPr b="1"/>
          </a:p>
        </p:txBody>
      </p:sp>
      <p:sp>
        <p:nvSpPr>
          <p:cNvPr id="373" name="Google Shape;373;p5"/>
          <p:cNvSpPr txBox="1"/>
          <p:nvPr/>
        </p:nvSpPr>
        <p:spPr>
          <a:xfrm>
            <a:off x="9696375" y="1062375"/>
            <a:ext cx="2328300" cy="400200"/>
          </a:xfrm>
          <a:prstGeom prst="rect">
            <a:avLst/>
          </a:prstGeom>
          <a:solidFill>
            <a:schemeClr val="lt1"/>
          </a:solidFill>
          <a:ln w="19050" cap="flat" cmpd="sng">
            <a:solidFill>
              <a:srgbClr val="42719B"/>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NECESIDADES Y </a:t>
            </a:r>
            <a:r>
              <a:rPr lang="en-US" b="1">
                <a:latin typeface="Calibri"/>
                <a:ea typeface="Calibri"/>
                <a:cs typeface="Calibri"/>
                <a:sym typeface="Calibri"/>
              </a:rPr>
              <a:t>DESAFÍOS</a:t>
            </a:r>
            <a:endParaRPr sz="1400" b="1" i="0" u="none" strike="noStrike" cap="none">
              <a:solidFill>
                <a:srgbClr val="000000"/>
              </a:solidFill>
              <a:latin typeface="Calibri"/>
              <a:ea typeface="Calibri"/>
              <a:cs typeface="Calibri"/>
              <a:sym typeface="Calibri"/>
            </a:endParaRPr>
          </a:p>
        </p:txBody>
      </p:sp>
      <p:sp>
        <p:nvSpPr>
          <p:cNvPr id="374" name="Google Shape;374;p5"/>
          <p:cNvSpPr/>
          <p:nvPr/>
        </p:nvSpPr>
        <p:spPr>
          <a:xfrm rot="-5400000">
            <a:off x="9010202" y="2596379"/>
            <a:ext cx="396551" cy="7848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75" name="Google Shape;375;p5"/>
          <p:cNvPicPr preferRelativeResize="0"/>
          <p:nvPr/>
        </p:nvPicPr>
        <p:blipFill rotWithShape="1">
          <a:blip r:embed="rId3">
            <a:alphaModFix/>
          </a:blip>
          <a:srcRect/>
          <a:stretch/>
        </p:blipFill>
        <p:spPr>
          <a:xfrm>
            <a:off x="7840765" y="6200160"/>
            <a:ext cx="1190625" cy="514350"/>
          </a:xfrm>
          <a:prstGeom prst="rect">
            <a:avLst/>
          </a:prstGeom>
          <a:noFill/>
          <a:ln>
            <a:noFill/>
          </a:ln>
        </p:spPr>
      </p:pic>
      <p:pic>
        <p:nvPicPr>
          <p:cNvPr id="376" name="Google Shape;376;p5"/>
          <p:cNvPicPr preferRelativeResize="0"/>
          <p:nvPr/>
        </p:nvPicPr>
        <p:blipFill>
          <a:blip r:embed="rId4">
            <a:alphaModFix/>
          </a:blip>
          <a:stretch>
            <a:fillRect/>
          </a:stretch>
        </p:blipFill>
        <p:spPr>
          <a:xfrm>
            <a:off x="6194100" y="1062375"/>
            <a:ext cx="2759100" cy="4904650"/>
          </a:xfrm>
          <a:prstGeom prst="rect">
            <a:avLst/>
          </a:prstGeom>
          <a:noFill/>
          <a:ln>
            <a:noFill/>
          </a:ln>
        </p:spPr>
      </p:pic>
      <p:sp>
        <p:nvSpPr>
          <p:cNvPr id="377" name="Google Shape;377;p5"/>
          <p:cNvSpPr txBox="1"/>
          <p:nvPr/>
        </p:nvSpPr>
        <p:spPr>
          <a:xfrm>
            <a:off x="7250238" y="4901550"/>
            <a:ext cx="2328300" cy="954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a:latin typeface="Calibri"/>
                <a:ea typeface="Calibri"/>
                <a:cs typeface="Calibri"/>
                <a:sym typeface="Calibri"/>
              </a:rPr>
              <a:t>Capacitados e</a:t>
            </a:r>
            <a:r>
              <a:rPr lang="en-US" sz="1400" b="0" i="0" u="none" strike="noStrike" cap="none">
                <a:solidFill>
                  <a:srgbClr val="000000"/>
                </a:solidFill>
                <a:latin typeface="Calibri"/>
                <a:ea typeface="Calibri"/>
                <a:cs typeface="Calibri"/>
                <a:sym typeface="Calibri"/>
              </a:rPr>
              <a:t>ntre 2021-2022 del </a:t>
            </a:r>
            <a:r>
              <a:rPr lang="en-US" sz="1400" b="1" i="0" u="none" strike="noStrike" cap="none">
                <a:solidFill>
                  <a:srgbClr val="000000"/>
                </a:solidFill>
                <a:latin typeface="Calibri"/>
                <a:ea typeface="Calibri"/>
                <a:cs typeface="Calibri"/>
                <a:sym typeface="Calibri"/>
              </a:rPr>
              <a:t>Curso de fortal</a:t>
            </a:r>
            <a:r>
              <a:rPr lang="en-US" b="1">
                <a:latin typeface="Calibri"/>
                <a:ea typeface="Calibri"/>
                <a:cs typeface="Calibri"/>
                <a:sym typeface="Calibri"/>
              </a:rPr>
              <a:t>ecimiento de equipos.</a:t>
            </a:r>
            <a:r>
              <a:rPr lang="en-US">
                <a:latin typeface="Calibri"/>
                <a:ea typeface="Calibri"/>
                <a:cs typeface="Calibri"/>
                <a:sym typeface="Calibri"/>
              </a:rPr>
              <a:t> </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2023 se suma  </a:t>
            </a:r>
            <a:r>
              <a:rPr lang="en-US">
                <a:latin typeface="Calibri"/>
                <a:ea typeface="Calibri"/>
                <a:cs typeface="Calibri"/>
                <a:sym typeface="Calibri"/>
              </a:rPr>
              <a:t>CP Pediatricos</a:t>
            </a:r>
            <a:r>
              <a:rPr lang="en-US" sz="1400" b="0" i="0" u="none" strike="noStrike" cap="none">
                <a:solidFill>
                  <a:srgbClr val="000000"/>
                </a:solidFill>
                <a:latin typeface="Calibri"/>
                <a:ea typeface="Calibri"/>
                <a:cs typeface="Calibri"/>
                <a:sym typeface="Calibri"/>
              </a:rPr>
              <a:t> </a:t>
            </a:r>
            <a:endParaRPr/>
          </a:p>
        </p:txBody>
      </p:sp>
      <p:pic>
        <p:nvPicPr>
          <p:cNvPr id="378" name="Google Shape;378;p5"/>
          <p:cNvPicPr preferRelativeResize="0"/>
          <p:nvPr/>
        </p:nvPicPr>
        <p:blipFill>
          <a:blip r:embed="rId5">
            <a:alphaModFix/>
          </a:blip>
          <a:stretch>
            <a:fillRect/>
          </a:stretch>
        </p:blipFill>
        <p:spPr>
          <a:xfrm>
            <a:off x="8228700" y="3805200"/>
            <a:ext cx="926425" cy="1046400"/>
          </a:xfrm>
          <a:prstGeom prst="rect">
            <a:avLst/>
          </a:prstGeom>
          <a:noFill/>
          <a:ln>
            <a:noFill/>
          </a:ln>
        </p:spPr>
      </p:pic>
      <p:pic>
        <p:nvPicPr>
          <p:cNvPr id="379" name="Google Shape;379;p5"/>
          <p:cNvPicPr preferRelativeResize="0"/>
          <p:nvPr/>
        </p:nvPicPr>
        <p:blipFill>
          <a:blip r:embed="rId6">
            <a:alphaModFix/>
          </a:blip>
          <a:stretch>
            <a:fillRect/>
          </a:stretch>
        </p:blipFill>
        <p:spPr>
          <a:xfrm>
            <a:off x="0" y="902875"/>
            <a:ext cx="2759100" cy="5010800"/>
          </a:xfrm>
          <a:prstGeom prst="rect">
            <a:avLst/>
          </a:prstGeom>
          <a:noFill/>
          <a:ln>
            <a:noFill/>
          </a:ln>
        </p:spPr>
      </p:pic>
      <p:pic>
        <p:nvPicPr>
          <p:cNvPr id="380" name="Google Shape;380;p5"/>
          <p:cNvPicPr preferRelativeResize="0"/>
          <p:nvPr/>
        </p:nvPicPr>
        <p:blipFill>
          <a:blip r:embed="rId7">
            <a:alphaModFix/>
          </a:blip>
          <a:stretch>
            <a:fillRect/>
          </a:stretch>
        </p:blipFill>
        <p:spPr>
          <a:xfrm>
            <a:off x="1620975" y="3473842"/>
            <a:ext cx="1190625" cy="962633"/>
          </a:xfrm>
          <a:prstGeom prst="rect">
            <a:avLst/>
          </a:prstGeom>
          <a:noFill/>
          <a:ln>
            <a:noFill/>
          </a:ln>
        </p:spPr>
      </p:pic>
      <p:pic>
        <p:nvPicPr>
          <p:cNvPr id="381" name="Google Shape;381;p5"/>
          <p:cNvPicPr preferRelativeResize="0"/>
          <p:nvPr/>
        </p:nvPicPr>
        <p:blipFill>
          <a:blip r:embed="rId8">
            <a:alphaModFix/>
          </a:blip>
          <a:stretch>
            <a:fillRect/>
          </a:stretch>
        </p:blipFill>
        <p:spPr>
          <a:xfrm>
            <a:off x="3605225" y="1062375"/>
            <a:ext cx="2759100" cy="4904651"/>
          </a:xfrm>
          <a:prstGeom prst="rect">
            <a:avLst/>
          </a:prstGeom>
          <a:noFill/>
          <a:ln>
            <a:noFill/>
          </a:ln>
        </p:spPr>
      </p:pic>
      <p:sp>
        <p:nvSpPr>
          <p:cNvPr id="382" name="Google Shape;382;p5"/>
          <p:cNvSpPr txBox="1"/>
          <p:nvPr/>
        </p:nvSpPr>
        <p:spPr>
          <a:xfrm>
            <a:off x="874814" y="4436467"/>
            <a:ext cx="1561200" cy="7389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0000"/>
                </a:solidFill>
                <a:latin typeface="Calibri"/>
                <a:ea typeface="Calibri"/>
                <a:cs typeface="Calibri"/>
                <a:sym typeface="Calibri"/>
              </a:rPr>
              <a:t>Convenios específicos con las 24 jurisdicciones</a:t>
            </a:r>
            <a:endParaRPr/>
          </a:p>
        </p:txBody>
      </p:sp>
      <p:sp>
        <p:nvSpPr>
          <p:cNvPr id="383" name="Google Shape;383;p5"/>
          <p:cNvSpPr txBox="1"/>
          <p:nvPr/>
        </p:nvSpPr>
        <p:spPr>
          <a:xfrm>
            <a:off x="3832113" y="73816"/>
            <a:ext cx="2759100" cy="1046700"/>
          </a:xfrm>
          <a:prstGeom prst="rect">
            <a:avLst/>
          </a:prstGeom>
          <a:noFill/>
          <a:ln w="9525" cap="flat" cmpd="sng">
            <a:solidFill>
              <a:srgbClr val="00B0F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46BAEB"/>
                </a:solidFill>
                <a:latin typeface="Calibri"/>
                <a:ea typeface="Calibri"/>
                <a:cs typeface="Calibri"/>
                <a:sym typeface="Calibri"/>
              </a:rPr>
              <a:t>Prestación de CP (equipos-redes) </a:t>
            </a:r>
            <a:endParaRPr sz="2800" b="0" i="0" u="none" strike="noStrike" cap="none">
              <a:solidFill>
                <a:srgbClr val="46BAEB"/>
              </a:solidFill>
              <a:latin typeface="Calibri"/>
              <a:ea typeface="Calibri"/>
              <a:cs typeface="Calibri"/>
              <a:sym typeface="Calibri"/>
            </a:endParaRPr>
          </a:p>
        </p:txBody>
      </p:sp>
      <p:pic>
        <p:nvPicPr>
          <p:cNvPr id="384" name="Google Shape;384;p5"/>
          <p:cNvPicPr preferRelativeResize="0"/>
          <p:nvPr/>
        </p:nvPicPr>
        <p:blipFill>
          <a:blip r:embed="rId9">
            <a:alphaModFix/>
          </a:blip>
          <a:stretch>
            <a:fillRect/>
          </a:stretch>
        </p:blipFill>
        <p:spPr>
          <a:xfrm>
            <a:off x="5037025" y="3805200"/>
            <a:ext cx="1190625" cy="2220725"/>
          </a:xfrm>
          <a:prstGeom prst="rect">
            <a:avLst/>
          </a:prstGeom>
          <a:noFill/>
          <a:ln>
            <a:noFill/>
          </a:ln>
        </p:spPr>
      </p:pic>
      <p:sp>
        <p:nvSpPr>
          <p:cNvPr id="385" name="Google Shape;385;p5"/>
          <p:cNvSpPr txBox="1"/>
          <p:nvPr/>
        </p:nvSpPr>
        <p:spPr>
          <a:xfrm>
            <a:off x="4661852" y="4028250"/>
            <a:ext cx="1561200" cy="600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900" b="1"/>
              <a:t>Instituciones presentes en el directorio </a:t>
            </a:r>
            <a:r>
              <a:rPr lang="en-US" sz="900" b="1">
                <a:solidFill>
                  <a:schemeClr val="dk1"/>
                </a:solidFill>
              </a:rPr>
              <a:t>por provincia. </a:t>
            </a:r>
            <a:endParaRPr sz="900" b="1"/>
          </a:p>
        </p:txBody>
      </p:sp>
      <p:sp>
        <p:nvSpPr>
          <p:cNvPr id="386" name="Google Shape;386;p5"/>
          <p:cNvSpPr txBox="1"/>
          <p:nvPr/>
        </p:nvSpPr>
        <p:spPr>
          <a:xfrm>
            <a:off x="1544775" y="5112450"/>
            <a:ext cx="2239200" cy="954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a:latin typeface="Calibri"/>
                <a:ea typeface="Calibri"/>
                <a:cs typeface="Calibri"/>
                <a:sym typeface="Calibri"/>
              </a:rPr>
              <a:t>Visitas en terreno contacto telefónico y virtual permanente con los referentes</a:t>
            </a:r>
            <a:endParaRPr/>
          </a:p>
        </p:txBody>
      </p:sp>
      <p:pic>
        <p:nvPicPr>
          <p:cNvPr id="387" name="Google Shape;387;p5"/>
          <p:cNvPicPr preferRelativeResize="0"/>
          <p:nvPr/>
        </p:nvPicPr>
        <p:blipFill>
          <a:blip r:embed="rId10">
            <a:alphaModFix/>
          </a:blip>
          <a:stretch>
            <a:fillRect/>
          </a:stretch>
        </p:blipFill>
        <p:spPr>
          <a:xfrm>
            <a:off x="12464525" y="2404775"/>
            <a:ext cx="6381750" cy="1168000"/>
          </a:xfrm>
          <a:prstGeom prst="rect">
            <a:avLst/>
          </a:prstGeom>
          <a:noFill/>
          <a:ln>
            <a:noFill/>
          </a:ln>
        </p:spPr>
      </p:pic>
      <p:sp>
        <p:nvSpPr>
          <p:cNvPr id="388" name="Google Shape;388;p5"/>
          <p:cNvSpPr txBox="1"/>
          <p:nvPr/>
        </p:nvSpPr>
        <p:spPr>
          <a:xfrm>
            <a:off x="12335696" y="3805200"/>
            <a:ext cx="5587500" cy="3078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a:latin typeface="Calibri"/>
                <a:ea typeface="Calibri"/>
                <a:cs typeface="Calibri"/>
                <a:sym typeface="Calibri"/>
              </a:rPr>
              <a:t>Datos de recursos en Argentina segun Atlas latinoaericano de CP 2020. </a:t>
            </a:r>
            <a:endParaRPr/>
          </a:p>
        </p:txBody>
      </p:sp>
      <p:pic>
        <p:nvPicPr>
          <p:cNvPr id="389" name="Google Shape;389;p5"/>
          <p:cNvPicPr preferRelativeResize="0"/>
          <p:nvPr/>
        </p:nvPicPr>
        <p:blipFill>
          <a:blip r:embed="rId11">
            <a:alphaModFix/>
          </a:blip>
          <a:stretch>
            <a:fillRect/>
          </a:stretch>
        </p:blipFill>
        <p:spPr>
          <a:xfrm>
            <a:off x="12335699" y="4436475"/>
            <a:ext cx="4672325" cy="1046700"/>
          </a:xfrm>
          <a:prstGeom prst="rect">
            <a:avLst/>
          </a:prstGeom>
          <a:noFill/>
          <a:ln>
            <a:noFill/>
          </a:ln>
        </p:spPr>
      </p:pic>
      <p:pic>
        <p:nvPicPr>
          <p:cNvPr id="390" name="Google Shape;390;p5"/>
          <p:cNvPicPr preferRelativeResize="0"/>
          <p:nvPr/>
        </p:nvPicPr>
        <p:blipFill>
          <a:blip r:embed="rId12">
            <a:alphaModFix/>
          </a:blip>
          <a:stretch>
            <a:fillRect/>
          </a:stretch>
        </p:blipFill>
        <p:spPr>
          <a:xfrm>
            <a:off x="12464525" y="152113"/>
            <a:ext cx="3908700" cy="22207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6"/>
          <p:cNvSpPr txBox="1"/>
          <p:nvPr/>
        </p:nvSpPr>
        <p:spPr>
          <a:xfrm>
            <a:off x="-3043982" y="0"/>
            <a:ext cx="10002900" cy="784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US" sz="3900" b="0" i="0" u="none" strike="noStrike" cap="none">
                <a:solidFill>
                  <a:srgbClr val="46BAEB"/>
                </a:solidFill>
                <a:latin typeface="Calibri"/>
                <a:ea typeface="Calibri"/>
                <a:cs typeface="Calibri"/>
                <a:sym typeface="Calibri"/>
              </a:rPr>
              <a:t>Camino recorrido</a:t>
            </a:r>
            <a:endParaRPr sz="3900" b="0" i="0" u="none" strike="noStrike" cap="none">
              <a:solidFill>
                <a:srgbClr val="46BAEB"/>
              </a:solidFill>
              <a:latin typeface="Calibri"/>
              <a:ea typeface="Calibri"/>
              <a:cs typeface="Calibri"/>
              <a:sym typeface="Calibri"/>
            </a:endParaRPr>
          </a:p>
        </p:txBody>
      </p:sp>
      <p:sp>
        <p:nvSpPr>
          <p:cNvPr id="396" name="Google Shape;396;p6"/>
          <p:cNvSpPr txBox="1"/>
          <p:nvPr/>
        </p:nvSpPr>
        <p:spPr>
          <a:xfrm>
            <a:off x="3889258" y="84638"/>
            <a:ext cx="2759187" cy="615523"/>
          </a:xfrm>
          <a:prstGeom prst="rect">
            <a:avLst/>
          </a:prstGeom>
          <a:noFill/>
          <a:ln w="9525" cap="flat" cmpd="sng">
            <a:solidFill>
              <a:srgbClr val="00B0F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46BAEB"/>
                </a:solidFill>
                <a:latin typeface="Calibri"/>
                <a:ea typeface="Calibri"/>
                <a:cs typeface="Calibri"/>
                <a:sym typeface="Calibri"/>
              </a:rPr>
              <a:t>Formación en CP </a:t>
            </a:r>
            <a:endParaRPr sz="2800" b="0" i="0" u="none" strike="noStrike" cap="none">
              <a:solidFill>
                <a:srgbClr val="46BAEB"/>
              </a:solidFill>
              <a:latin typeface="Calibri"/>
              <a:ea typeface="Calibri"/>
              <a:cs typeface="Calibri"/>
              <a:sym typeface="Calibri"/>
            </a:endParaRPr>
          </a:p>
        </p:txBody>
      </p:sp>
      <p:sp>
        <p:nvSpPr>
          <p:cNvPr id="397" name="Google Shape;397;p6"/>
          <p:cNvSpPr txBox="1"/>
          <p:nvPr/>
        </p:nvSpPr>
        <p:spPr>
          <a:xfrm>
            <a:off x="-5" y="6452889"/>
            <a:ext cx="80466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1" u="sng" strike="noStrike" cap="none">
                <a:solidFill>
                  <a:schemeClr val="hlink"/>
                </a:solidFill>
                <a:latin typeface="Arial"/>
                <a:ea typeface="Arial"/>
                <a:cs typeface="Arial"/>
                <a:sym typeface="Arial"/>
                <a:hlinkClick r:id="rId3"/>
              </a:rPr>
              <a:t>https://www.boletinoficial.gob.ar/detalleAviso/primera/259404/20220318</a:t>
            </a:r>
            <a:endParaRPr sz="1100" b="0" i="1" u="none" strike="noStrike" cap="none">
              <a:solidFill>
                <a:srgbClr val="000000"/>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100" i="1">
                <a:solidFill>
                  <a:schemeClr val="dk1"/>
                </a:solidFill>
              </a:rPr>
              <a:t>Atlas latinoamericano de CP 2020. </a:t>
            </a:r>
            <a:endParaRPr sz="1100" i="1"/>
          </a:p>
        </p:txBody>
      </p:sp>
      <p:pic>
        <p:nvPicPr>
          <p:cNvPr id="398" name="Google Shape;398;p6"/>
          <p:cNvPicPr preferRelativeResize="0"/>
          <p:nvPr/>
        </p:nvPicPr>
        <p:blipFill rotWithShape="1">
          <a:blip r:embed="rId4">
            <a:alphaModFix/>
          </a:blip>
          <a:srcRect/>
          <a:stretch/>
        </p:blipFill>
        <p:spPr>
          <a:xfrm>
            <a:off x="7840765" y="6200160"/>
            <a:ext cx="1190625" cy="514350"/>
          </a:xfrm>
          <a:prstGeom prst="rect">
            <a:avLst/>
          </a:prstGeom>
          <a:noFill/>
          <a:ln>
            <a:noFill/>
          </a:ln>
        </p:spPr>
      </p:pic>
      <p:pic>
        <p:nvPicPr>
          <p:cNvPr id="399" name="Google Shape;399;p6"/>
          <p:cNvPicPr preferRelativeResize="0"/>
          <p:nvPr/>
        </p:nvPicPr>
        <p:blipFill>
          <a:blip r:embed="rId5">
            <a:alphaModFix/>
          </a:blip>
          <a:stretch>
            <a:fillRect/>
          </a:stretch>
        </p:blipFill>
        <p:spPr>
          <a:xfrm>
            <a:off x="391250" y="887275"/>
            <a:ext cx="3000000" cy="5089075"/>
          </a:xfrm>
          <a:prstGeom prst="rect">
            <a:avLst/>
          </a:prstGeom>
          <a:noFill/>
          <a:ln>
            <a:noFill/>
          </a:ln>
        </p:spPr>
      </p:pic>
      <p:pic>
        <p:nvPicPr>
          <p:cNvPr id="400" name="Google Shape;400;p6"/>
          <p:cNvPicPr preferRelativeResize="0"/>
          <p:nvPr/>
        </p:nvPicPr>
        <p:blipFill>
          <a:blip r:embed="rId6">
            <a:alphaModFix/>
          </a:blip>
          <a:stretch>
            <a:fillRect/>
          </a:stretch>
        </p:blipFill>
        <p:spPr>
          <a:xfrm>
            <a:off x="2002662" y="3311987"/>
            <a:ext cx="1388600" cy="2558000"/>
          </a:xfrm>
          <a:prstGeom prst="rect">
            <a:avLst/>
          </a:prstGeom>
          <a:noFill/>
          <a:ln>
            <a:noFill/>
          </a:ln>
        </p:spPr>
      </p:pic>
      <p:pic>
        <p:nvPicPr>
          <p:cNvPr id="401" name="Google Shape;401;p6"/>
          <p:cNvPicPr preferRelativeResize="0"/>
          <p:nvPr/>
        </p:nvPicPr>
        <p:blipFill>
          <a:blip r:embed="rId7">
            <a:alphaModFix/>
          </a:blip>
          <a:stretch>
            <a:fillRect/>
          </a:stretch>
        </p:blipFill>
        <p:spPr>
          <a:xfrm>
            <a:off x="5076650" y="1018525"/>
            <a:ext cx="3056850" cy="4947875"/>
          </a:xfrm>
          <a:prstGeom prst="rect">
            <a:avLst/>
          </a:prstGeom>
          <a:noFill/>
          <a:ln>
            <a:noFill/>
          </a:ln>
        </p:spPr>
      </p:pic>
      <p:pic>
        <p:nvPicPr>
          <p:cNvPr id="402" name="Google Shape;402;p6"/>
          <p:cNvPicPr preferRelativeResize="0"/>
          <p:nvPr/>
        </p:nvPicPr>
        <p:blipFill>
          <a:blip r:embed="rId8">
            <a:alphaModFix/>
          </a:blip>
          <a:stretch>
            <a:fillRect/>
          </a:stretch>
        </p:blipFill>
        <p:spPr>
          <a:xfrm>
            <a:off x="6432426" y="4595875"/>
            <a:ext cx="1653973" cy="1199300"/>
          </a:xfrm>
          <a:prstGeom prst="rect">
            <a:avLst/>
          </a:prstGeom>
          <a:noFill/>
          <a:ln>
            <a:noFill/>
          </a:ln>
        </p:spPr>
      </p:pic>
      <p:sp>
        <p:nvSpPr>
          <p:cNvPr id="403" name="Google Shape;403;p6"/>
          <p:cNvSpPr txBox="1"/>
          <p:nvPr/>
        </p:nvSpPr>
        <p:spPr>
          <a:xfrm>
            <a:off x="3258052" y="1090000"/>
            <a:ext cx="2328300" cy="954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a:t>6957</a:t>
            </a:r>
            <a:r>
              <a:rPr lang="en-US" sz="1400" b="0" i="0" u="none" strike="noStrike" cap="none">
                <a:solidFill>
                  <a:srgbClr val="000000"/>
                </a:solidFill>
                <a:latin typeface="Arial"/>
                <a:ea typeface="Arial"/>
                <a:cs typeface="Arial"/>
                <a:sym typeface="Arial"/>
              </a:rPr>
              <a:t> capacitados entre cursos virtuales y </a:t>
            </a:r>
            <a:r>
              <a:rPr lang="en-US"/>
              <a:t>encuentros sincrónicos y jornadas presenciales </a:t>
            </a:r>
            <a:endParaRPr sz="1400" b="0" i="0" u="none" strike="noStrike" cap="none">
              <a:solidFill>
                <a:srgbClr val="000000"/>
              </a:solidFill>
              <a:latin typeface="Arial"/>
              <a:ea typeface="Arial"/>
              <a:cs typeface="Arial"/>
              <a:sym typeface="Arial"/>
            </a:endParaRPr>
          </a:p>
        </p:txBody>
      </p:sp>
      <p:sp>
        <p:nvSpPr>
          <p:cNvPr id="404" name="Google Shape;404;p6"/>
          <p:cNvSpPr txBox="1"/>
          <p:nvPr/>
        </p:nvSpPr>
        <p:spPr>
          <a:xfrm>
            <a:off x="9528575" y="700150"/>
            <a:ext cx="1764000" cy="11697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Font typeface="Arial"/>
              <a:buNone/>
            </a:pPr>
            <a:r>
              <a:rPr lang="en-US" sz="1400" b="0" i="0" u="none" strike="noStrike" cap="none">
                <a:solidFill>
                  <a:srgbClr val="000000"/>
                </a:solidFill>
                <a:latin typeface="Arial"/>
                <a:ea typeface="Arial"/>
                <a:cs typeface="Arial"/>
                <a:sym typeface="Arial"/>
              </a:rPr>
              <a:t>Becarios formados en todo el país:</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64 médicos </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58 enfermeros</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19 psicólogos.</a:t>
            </a:r>
            <a:endParaRPr sz="1400" b="0" i="0" u="none" strike="noStrike" cap="none">
              <a:solidFill>
                <a:srgbClr val="000000"/>
              </a:solidFill>
              <a:latin typeface="Arial"/>
              <a:ea typeface="Arial"/>
              <a:cs typeface="Arial"/>
              <a:sym typeface="Arial"/>
            </a:endParaRPr>
          </a:p>
        </p:txBody>
      </p:sp>
      <p:pic>
        <p:nvPicPr>
          <p:cNvPr id="405" name="Google Shape;405;p6"/>
          <p:cNvPicPr preferRelativeResize="0"/>
          <p:nvPr/>
        </p:nvPicPr>
        <p:blipFill rotWithShape="1">
          <a:blip r:embed="rId9">
            <a:alphaModFix/>
          </a:blip>
          <a:srcRect/>
          <a:stretch/>
        </p:blipFill>
        <p:spPr>
          <a:xfrm>
            <a:off x="8237539" y="3657191"/>
            <a:ext cx="3954462" cy="1199287"/>
          </a:xfrm>
          <a:prstGeom prst="rect">
            <a:avLst/>
          </a:prstGeom>
          <a:noFill/>
          <a:ln>
            <a:noFill/>
          </a:ln>
        </p:spPr>
      </p:pic>
      <p:pic>
        <p:nvPicPr>
          <p:cNvPr id="406" name="Google Shape;406;p6"/>
          <p:cNvPicPr preferRelativeResize="0"/>
          <p:nvPr/>
        </p:nvPicPr>
        <p:blipFill rotWithShape="1">
          <a:blip r:embed="rId10">
            <a:alphaModFix/>
          </a:blip>
          <a:srcRect/>
          <a:stretch/>
        </p:blipFill>
        <p:spPr>
          <a:xfrm>
            <a:off x="8848354" y="2044300"/>
            <a:ext cx="3124441" cy="1199287"/>
          </a:xfrm>
          <a:prstGeom prst="rect">
            <a:avLst/>
          </a:prstGeom>
          <a:noFill/>
          <a:ln>
            <a:noFill/>
          </a:ln>
        </p:spPr>
      </p:pic>
      <p:sp>
        <p:nvSpPr>
          <p:cNvPr id="407" name="Google Shape;407;p6"/>
          <p:cNvSpPr txBox="1"/>
          <p:nvPr/>
        </p:nvSpPr>
        <p:spPr>
          <a:xfrm>
            <a:off x="7978574" y="1467213"/>
            <a:ext cx="4104300" cy="5232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a:t>7.4% de las escuelas sólo de medicina con asignatura independiente de CP.</a:t>
            </a:r>
            <a:endParaRPr sz="1400" b="0" i="0" u="none" strike="noStrike" cap="none">
              <a:solidFill>
                <a:srgbClr val="000000"/>
              </a:solidFill>
              <a:latin typeface="Arial"/>
              <a:ea typeface="Arial"/>
              <a:cs typeface="Arial"/>
              <a:sym typeface="Arial"/>
            </a:endParaRPr>
          </a:p>
        </p:txBody>
      </p:sp>
      <p:pic>
        <p:nvPicPr>
          <p:cNvPr id="408" name="Google Shape;408;p6"/>
          <p:cNvPicPr preferRelativeResize="0"/>
          <p:nvPr/>
        </p:nvPicPr>
        <p:blipFill>
          <a:blip r:embed="rId11">
            <a:alphaModFix/>
          </a:blip>
          <a:stretch>
            <a:fillRect/>
          </a:stretch>
        </p:blipFill>
        <p:spPr>
          <a:xfrm>
            <a:off x="7434675" y="4949738"/>
            <a:ext cx="4648200" cy="1000125"/>
          </a:xfrm>
          <a:prstGeom prst="rect">
            <a:avLst/>
          </a:prstGeom>
          <a:noFill/>
          <a:ln w="9525" cap="flat" cmpd="sng">
            <a:solidFill>
              <a:schemeClr val="dk2"/>
            </a:solidFill>
            <a:prstDash val="solid"/>
            <a:round/>
            <a:headEnd type="none" w="sm" len="sm"/>
            <a:tailEnd type="none" w="sm" len="sm"/>
          </a:ln>
        </p:spPr>
      </p:pic>
      <p:pic>
        <p:nvPicPr>
          <p:cNvPr id="409" name="Google Shape;409;p6"/>
          <p:cNvPicPr preferRelativeResize="0"/>
          <p:nvPr/>
        </p:nvPicPr>
        <p:blipFill rotWithShape="1">
          <a:blip r:embed="rId12">
            <a:alphaModFix/>
          </a:blip>
          <a:srcRect/>
          <a:stretch/>
        </p:blipFill>
        <p:spPr>
          <a:xfrm>
            <a:off x="7917849" y="427926"/>
            <a:ext cx="4225750" cy="1039304"/>
          </a:xfrm>
          <a:prstGeom prst="rect">
            <a:avLst/>
          </a:prstGeom>
          <a:noFill/>
          <a:ln>
            <a:noFill/>
          </a:ln>
        </p:spPr>
      </p:pic>
      <p:sp>
        <p:nvSpPr>
          <p:cNvPr id="410" name="Google Shape;410;p6"/>
          <p:cNvSpPr/>
          <p:nvPr/>
        </p:nvSpPr>
        <p:spPr>
          <a:xfrm rot="-5400000">
            <a:off x="8908603" y="3066534"/>
            <a:ext cx="396551" cy="7848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11" name="Google Shape;411;p6"/>
          <p:cNvSpPr txBox="1"/>
          <p:nvPr/>
        </p:nvSpPr>
        <p:spPr>
          <a:xfrm>
            <a:off x="9644585" y="2044308"/>
            <a:ext cx="2328300" cy="3201600"/>
          </a:xfrm>
          <a:prstGeom prst="rect">
            <a:avLst/>
          </a:prstGeom>
          <a:solidFill>
            <a:schemeClr val="lt1"/>
          </a:solidFill>
          <a:ln w="19050" cap="flat" cmpd="sng">
            <a:solidFill>
              <a:srgbClr val="42719B"/>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1400" b="1" i="0" u="none" strike="noStrike" cap="none">
                <a:solidFill>
                  <a:srgbClr val="000000"/>
                </a:solidFill>
                <a:latin typeface="Calibri"/>
                <a:ea typeface="Calibri"/>
                <a:cs typeface="Calibri"/>
                <a:sym typeface="Calibri"/>
              </a:rPr>
              <a:t>Formación de todos los miembros del equipo. </a:t>
            </a:r>
            <a:endParaRPr b="1"/>
          </a:p>
          <a:p>
            <a:pPr marL="0" marR="0" lvl="0" indent="0" algn="l" rtl="0">
              <a:lnSpc>
                <a:spcPct val="100000"/>
              </a:lnSpc>
              <a:spcBef>
                <a:spcPts val="0"/>
              </a:spcBef>
              <a:spcAft>
                <a:spcPts val="0"/>
              </a:spcAft>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US" sz="1400" b="1" i="0" u="none" strike="noStrike" cap="none">
                <a:solidFill>
                  <a:srgbClr val="000000"/>
                </a:solidFill>
                <a:latin typeface="Calibri"/>
                <a:ea typeface="Calibri"/>
                <a:cs typeface="Calibri"/>
                <a:sym typeface="Calibri"/>
              </a:rPr>
              <a:t>Cuidados paliativos como materia obligatoria.</a:t>
            </a:r>
            <a:endParaRPr b="1"/>
          </a:p>
          <a:p>
            <a:pPr marL="0" marR="0" lvl="0" indent="0" algn="l" rtl="0">
              <a:lnSpc>
                <a:spcPct val="100000"/>
              </a:lnSpc>
              <a:spcBef>
                <a:spcPts val="0"/>
              </a:spcBef>
              <a:spcAft>
                <a:spcPts val="0"/>
              </a:spcAft>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US" sz="1400" b="1" i="0" u="none" strike="noStrike" cap="none">
                <a:solidFill>
                  <a:srgbClr val="000000"/>
                </a:solidFill>
                <a:latin typeface="Calibri"/>
                <a:ea typeface="Calibri"/>
                <a:cs typeface="Calibri"/>
                <a:sym typeface="Calibri"/>
              </a:rPr>
              <a:t>Residencias y </a:t>
            </a:r>
            <a:r>
              <a:rPr lang="en-US" b="1">
                <a:latin typeface="Calibri"/>
                <a:ea typeface="Calibri"/>
                <a:cs typeface="Calibri"/>
                <a:sym typeface="Calibri"/>
              </a:rPr>
              <a:t>especialidad</a:t>
            </a:r>
            <a:r>
              <a:rPr lang="en-US" sz="1400" b="1" i="0" u="none" strike="noStrike" cap="none">
                <a:solidFill>
                  <a:srgbClr val="000000"/>
                </a:solidFill>
                <a:latin typeface="Calibri"/>
                <a:ea typeface="Calibri"/>
                <a:cs typeface="Calibri"/>
                <a:sym typeface="Calibri"/>
              </a:rPr>
              <a:t>.</a:t>
            </a:r>
            <a:endParaRPr b="1"/>
          </a:p>
          <a:p>
            <a:pPr marL="0" marR="0" lvl="0" indent="0" algn="l" rtl="0">
              <a:lnSpc>
                <a:spcPct val="100000"/>
              </a:lnSpc>
              <a:spcBef>
                <a:spcPts val="0"/>
              </a:spcBef>
              <a:spcAft>
                <a:spcPts val="0"/>
              </a:spcAft>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US" sz="1400" b="1" i="0" u="none" strike="noStrike" cap="none">
                <a:solidFill>
                  <a:srgbClr val="000000"/>
                </a:solidFill>
                <a:latin typeface="Calibri"/>
                <a:ea typeface="Calibri"/>
                <a:cs typeface="Calibri"/>
                <a:sym typeface="Calibri"/>
              </a:rPr>
              <a:t>Pregrado.</a:t>
            </a:r>
            <a:endParaRPr b="1"/>
          </a:p>
          <a:p>
            <a:pPr marL="0" marR="0" lvl="0" indent="0" algn="l" rtl="0">
              <a:lnSpc>
                <a:spcPct val="100000"/>
              </a:lnSpc>
              <a:spcBef>
                <a:spcPts val="0"/>
              </a:spcBef>
              <a:spcAft>
                <a:spcPts val="0"/>
              </a:spcAft>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US" sz="1400" b="1" i="0" u="none" strike="noStrike" cap="none">
                <a:solidFill>
                  <a:srgbClr val="000000"/>
                </a:solidFill>
                <a:latin typeface="Calibri"/>
                <a:ea typeface="Calibri"/>
                <a:cs typeface="Calibri"/>
                <a:sym typeface="Calibri"/>
              </a:rPr>
              <a:t>Articulación con áreas de educación. </a:t>
            </a:r>
            <a:endParaRPr b="1"/>
          </a:p>
          <a:p>
            <a:pPr marL="0" marR="0" lvl="0" indent="0" algn="l" rtl="0">
              <a:lnSpc>
                <a:spcPct val="100000"/>
              </a:lnSpc>
              <a:spcBef>
                <a:spcPts val="0"/>
              </a:spcBef>
              <a:spcAft>
                <a:spcPts val="0"/>
              </a:spcAft>
              <a:buNone/>
            </a:pPr>
            <a:endParaRPr sz="1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US" sz="1400" b="1" i="0" u="none" strike="noStrike" cap="none">
                <a:solidFill>
                  <a:srgbClr val="000000"/>
                </a:solidFill>
                <a:latin typeface="Calibri"/>
                <a:ea typeface="Calibri"/>
                <a:cs typeface="Calibri"/>
                <a:sym typeface="Calibri"/>
              </a:rPr>
              <a:t>Llegada a la comunidad.</a:t>
            </a:r>
            <a:endParaRPr b="1"/>
          </a:p>
        </p:txBody>
      </p:sp>
      <p:sp>
        <p:nvSpPr>
          <p:cNvPr id="412" name="Google Shape;412;p6"/>
          <p:cNvSpPr txBox="1"/>
          <p:nvPr/>
        </p:nvSpPr>
        <p:spPr>
          <a:xfrm>
            <a:off x="9644575" y="1629075"/>
            <a:ext cx="2328300" cy="400200"/>
          </a:xfrm>
          <a:prstGeom prst="rect">
            <a:avLst/>
          </a:prstGeom>
          <a:solidFill>
            <a:schemeClr val="lt1"/>
          </a:solidFill>
          <a:ln w="19050" cap="flat" cmpd="sng">
            <a:solidFill>
              <a:srgbClr val="42719B"/>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NECESIDADES Y </a:t>
            </a:r>
            <a:r>
              <a:rPr lang="en-US" b="1">
                <a:latin typeface="Calibri"/>
                <a:ea typeface="Calibri"/>
                <a:cs typeface="Calibri"/>
                <a:sym typeface="Calibri"/>
              </a:rPr>
              <a:t>DESAFÍOS</a:t>
            </a:r>
            <a:endParaRPr sz="1400" b="1"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7"/>
          <p:cNvSpPr txBox="1"/>
          <p:nvPr/>
        </p:nvSpPr>
        <p:spPr>
          <a:xfrm>
            <a:off x="-3014164" y="0"/>
            <a:ext cx="10002900" cy="784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US" sz="3900" b="0" i="0" u="none" strike="noStrike" cap="none">
                <a:solidFill>
                  <a:srgbClr val="46BAEB"/>
                </a:solidFill>
                <a:latin typeface="Calibri"/>
                <a:ea typeface="Calibri"/>
                <a:cs typeface="Calibri"/>
                <a:sym typeface="Calibri"/>
              </a:rPr>
              <a:t>Camino recorrido</a:t>
            </a:r>
            <a:endParaRPr sz="3900" b="0" i="0" u="none" strike="noStrike" cap="none">
              <a:solidFill>
                <a:srgbClr val="46BAEB"/>
              </a:solidFill>
              <a:latin typeface="Calibri"/>
              <a:ea typeface="Calibri"/>
              <a:cs typeface="Calibri"/>
              <a:sym typeface="Calibri"/>
            </a:endParaRPr>
          </a:p>
        </p:txBody>
      </p:sp>
      <p:sp>
        <p:nvSpPr>
          <p:cNvPr id="418" name="Google Shape;418;p7"/>
          <p:cNvSpPr txBox="1"/>
          <p:nvPr/>
        </p:nvSpPr>
        <p:spPr>
          <a:xfrm>
            <a:off x="9723330" y="1613133"/>
            <a:ext cx="2328300" cy="4493508"/>
          </a:xfrm>
          <a:prstGeom prst="rect">
            <a:avLst/>
          </a:prstGeom>
          <a:noFill/>
          <a:ln w="19050" cap="flat" cmpd="sng">
            <a:solidFill>
              <a:srgbClr val="42719B"/>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1400" b="1" i="0" u="none" strike="noStrike" cap="none" dirty="0" err="1">
                <a:solidFill>
                  <a:srgbClr val="000000"/>
                </a:solidFill>
                <a:latin typeface="Calibri"/>
                <a:ea typeface="Calibri"/>
                <a:cs typeface="Calibri"/>
                <a:sym typeface="Calibri"/>
              </a:rPr>
              <a:t>Fortalece</a:t>
            </a:r>
            <a:r>
              <a:rPr lang="en-US" b="1" dirty="0" err="1">
                <a:latin typeface="Calibri"/>
                <a:ea typeface="Calibri"/>
                <a:cs typeface="Calibri"/>
                <a:sym typeface="Calibri"/>
              </a:rPr>
              <a:t>r</a:t>
            </a:r>
            <a:r>
              <a:rPr lang="en-US" b="1" dirty="0">
                <a:latin typeface="Calibri"/>
                <a:ea typeface="Calibri"/>
                <a:cs typeface="Calibri"/>
                <a:sym typeface="Calibri"/>
              </a:rPr>
              <a:t> las</a:t>
            </a:r>
            <a:r>
              <a:rPr lang="en-US" sz="1400" b="1" i="0" u="none" strike="noStrike" cap="none" dirty="0">
                <a:solidFill>
                  <a:srgbClr val="000000"/>
                </a:solidFill>
                <a:latin typeface="Calibri"/>
                <a:ea typeface="Calibri"/>
                <a:cs typeface="Calibri"/>
                <a:sym typeface="Calibri"/>
              </a:rPr>
              <a:t> </a:t>
            </a:r>
            <a:r>
              <a:rPr lang="en-US" sz="1400" b="1" i="0" u="none" strike="noStrike" cap="none" dirty="0" err="1">
                <a:solidFill>
                  <a:srgbClr val="000000"/>
                </a:solidFill>
                <a:latin typeface="Calibri"/>
                <a:ea typeface="Calibri"/>
                <a:cs typeface="Calibri"/>
                <a:sym typeface="Calibri"/>
              </a:rPr>
              <a:t>estrategias</a:t>
            </a:r>
            <a:r>
              <a:rPr lang="en-US" sz="1400" b="1" i="0" u="none" strike="noStrike" cap="none" dirty="0">
                <a:solidFill>
                  <a:srgbClr val="000000"/>
                </a:solidFill>
                <a:latin typeface="Calibri"/>
                <a:ea typeface="Calibri"/>
                <a:cs typeface="Calibri"/>
                <a:sym typeface="Calibri"/>
              </a:rPr>
              <a:t> </a:t>
            </a:r>
            <a:r>
              <a:rPr lang="en-US" sz="1400" b="1" i="0" u="none" strike="noStrike" cap="none" dirty="0" err="1">
                <a:solidFill>
                  <a:srgbClr val="000000"/>
                </a:solidFill>
                <a:latin typeface="Calibri"/>
                <a:ea typeface="Calibri"/>
                <a:cs typeface="Calibri"/>
                <a:sym typeface="Calibri"/>
              </a:rPr>
              <a:t>provinciales</a:t>
            </a:r>
            <a:r>
              <a:rPr lang="en-US" sz="1400" b="1" i="0" u="none" strike="noStrike" cap="none" dirty="0">
                <a:solidFill>
                  <a:srgbClr val="000000"/>
                </a:solidFill>
                <a:latin typeface="Calibri"/>
                <a:ea typeface="Calibri"/>
                <a:cs typeface="Calibri"/>
                <a:sym typeface="Calibri"/>
              </a:rPr>
              <a:t>. </a:t>
            </a:r>
            <a:endParaRPr b="1" dirty="0"/>
          </a:p>
          <a:p>
            <a:pPr marL="0" marR="0" lvl="0" indent="0" algn="l" rtl="0">
              <a:lnSpc>
                <a:spcPct val="100000"/>
              </a:lnSpc>
              <a:spcBef>
                <a:spcPts val="0"/>
              </a:spcBef>
              <a:spcAft>
                <a:spcPts val="0"/>
              </a:spcAft>
              <a:buNone/>
            </a:pPr>
            <a:endParaRPr sz="14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US" b="1" dirty="0" err="1">
                <a:latin typeface="Calibri"/>
                <a:ea typeface="Calibri"/>
                <a:cs typeface="Calibri"/>
                <a:sym typeface="Calibri"/>
              </a:rPr>
              <a:t>Ampliar</a:t>
            </a:r>
            <a:r>
              <a:rPr lang="en-US" b="1" dirty="0">
                <a:latin typeface="Calibri"/>
                <a:ea typeface="Calibri"/>
                <a:cs typeface="Calibri"/>
                <a:sym typeface="Calibri"/>
              </a:rPr>
              <a:t> </a:t>
            </a:r>
            <a:r>
              <a:rPr lang="en-US" b="1" dirty="0" err="1">
                <a:latin typeface="Calibri"/>
                <a:ea typeface="Calibri"/>
                <a:cs typeface="Calibri"/>
                <a:sym typeface="Calibri"/>
              </a:rPr>
              <a:t>el</a:t>
            </a:r>
            <a:r>
              <a:rPr lang="en-US" b="1" dirty="0">
                <a:latin typeface="Calibri"/>
                <a:ea typeface="Calibri"/>
                <a:cs typeface="Calibri"/>
                <a:sym typeface="Calibri"/>
              </a:rPr>
              <a:t> </a:t>
            </a:r>
            <a:r>
              <a:rPr lang="en-US" b="1" dirty="0" err="1">
                <a:latin typeface="Calibri"/>
                <a:ea typeface="Calibri"/>
                <a:cs typeface="Calibri"/>
                <a:sym typeface="Calibri"/>
              </a:rPr>
              <a:t>a</a:t>
            </a:r>
            <a:r>
              <a:rPr lang="en-US" sz="1400" b="1" i="0" u="none" strike="noStrike" cap="none" dirty="0" err="1">
                <a:solidFill>
                  <a:srgbClr val="000000"/>
                </a:solidFill>
                <a:latin typeface="Calibri"/>
                <a:ea typeface="Calibri"/>
                <a:cs typeface="Calibri"/>
                <a:sym typeface="Calibri"/>
              </a:rPr>
              <a:t>cceso</a:t>
            </a:r>
            <a:r>
              <a:rPr lang="en-US" sz="1400" b="1" i="0" u="none" strike="noStrike" cap="none" dirty="0">
                <a:solidFill>
                  <a:srgbClr val="000000"/>
                </a:solidFill>
                <a:latin typeface="Calibri"/>
                <a:ea typeface="Calibri"/>
                <a:cs typeface="Calibri"/>
                <a:sym typeface="Calibri"/>
              </a:rPr>
              <a:t> para </a:t>
            </a:r>
            <a:r>
              <a:rPr lang="en-US" sz="1400" b="1" i="0" u="none" strike="noStrike" cap="none" dirty="0" err="1">
                <a:solidFill>
                  <a:srgbClr val="000000"/>
                </a:solidFill>
                <a:latin typeface="Calibri"/>
                <a:ea typeface="Calibri"/>
                <a:cs typeface="Calibri"/>
                <a:sym typeface="Calibri"/>
              </a:rPr>
              <a:t>pacientes</a:t>
            </a:r>
            <a:r>
              <a:rPr lang="en-US" sz="1400" b="1" i="0" u="none" strike="noStrike" cap="none" dirty="0">
                <a:solidFill>
                  <a:srgbClr val="000000"/>
                </a:solidFill>
                <a:latin typeface="Calibri"/>
                <a:ea typeface="Calibri"/>
                <a:cs typeface="Calibri"/>
                <a:sym typeface="Calibri"/>
              </a:rPr>
              <a:t> con </a:t>
            </a:r>
            <a:r>
              <a:rPr lang="en-US" sz="1400" b="1" i="0" u="none" strike="noStrike" cap="none" dirty="0" err="1">
                <a:solidFill>
                  <a:srgbClr val="000000"/>
                </a:solidFill>
                <a:latin typeface="Calibri"/>
                <a:ea typeface="Calibri"/>
                <a:cs typeface="Calibri"/>
                <a:sym typeface="Calibri"/>
              </a:rPr>
              <a:t>enfermedades</a:t>
            </a:r>
            <a:r>
              <a:rPr lang="en-US" sz="1400" b="1" i="0" u="none" strike="noStrike" cap="none" dirty="0">
                <a:solidFill>
                  <a:srgbClr val="000000"/>
                </a:solidFill>
                <a:latin typeface="Calibri"/>
                <a:ea typeface="Calibri"/>
                <a:cs typeface="Calibri"/>
                <a:sym typeface="Calibri"/>
              </a:rPr>
              <a:t> </a:t>
            </a:r>
            <a:r>
              <a:rPr lang="en-US" sz="1400" b="1" i="0" u="none" strike="noStrike" cap="none" dirty="0" err="1">
                <a:solidFill>
                  <a:srgbClr val="000000"/>
                </a:solidFill>
                <a:latin typeface="Calibri"/>
                <a:ea typeface="Calibri"/>
                <a:cs typeface="Calibri"/>
                <a:sym typeface="Calibri"/>
              </a:rPr>
              <a:t>crónicas</a:t>
            </a:r>
            <a:r>
              <a:rPr lang="en-US" sz="1400" b="1" i="0" u="none" strike="noStrike" cap="none" dirty="0">
                <a:solidFill>
                  <a:srgbClr val="000000"/>
                </a:solidFill>
                <a:latin typeface="Calibri"/>
                <a:ea typeface="Calibri"/>
                <a:cs typeface="Calibri"/>
                <a:sym typeface="Calibri"/>
              </a:rPr>
              <a:t>.  </a:t>
            </a:r>
            <a:endParaRPr b="1" dirty="0"/>
          </a:p>
          <a:p>
            <a:pPr marL="0" marR="0" lvl="0" indent="0" algn="l" rtl="0">
              <a:lnSpc>
                <a:spcPct val="100000"/>
              </a:lnSpc>
              <a:spcBef>
                <a:spcPts val="0"/>
              </a:spcBef>
              <a:spcAft>
                <a:spcPts val="0"/>
              </a:spcAft>
              <a:buNone/>
            </a:pPr>
            <a:endParaRPr sz="14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US" sz="1400" b="1" i="0" u="none" strike="noStrike" cap="none" dirty="0" err="1">
                <a:solidFill>
                  <a:srgbClr val="000000"/>
                </a:solidFill>
                <a:latin typeface="Calibri"/>
                <a:ea typeface="Calibri"/>
                <a:cs typeface="Calibri"/>
                <a:sym typeface="Calibri"/>
              </a:rPr>
              <a:t>Mejorar</a:t>
            </a:r>
            <a:r>
              <a:rPr lang="en-US" sz="1400" b="1" i="0" u="none" strike="noStrike" cap="none" dirty="0">
                <a:solidFill>
                  <a:srgbClr val="000000"/>
                </a:solidFill>
                <a:latin typeface="Calibri"/>
                <a:ea typeface="Calibri"/>
                <a:cs typeface="Calibri"/>
                <a:sym typeface="Calibri"/>
              </a:rPr>
              <a:t> </a:t>
            </a:r>
            <a:r>
              <a:rPr lang="en-US" sz="1400" b="1" i="0" u="none" strike="noStrike" cap="none" dirty="0" err="1">
                <a:solidFill>
                  <a:srgbClr val="000000"/>
                </a:solidFill>
                <a:latin typeface="Calibri"/>
                <a:ea typeface="Calibri"/>
                <a:cs typeface="Calibri"/>
                <a:sym typeface="Calibri"/>
              </a:rPr>
              <a:t>el</a:t>
            </a:r>
            <a:r>
              <a:rPr lang="en-US" sz="1400" b="1" i="0" u="none" strike="noStrike" cap="none" dirty="0">
                <a:solidFill>
                  <a:srgbClr val="000000"/>
                </a:solidFill>
                <a:latin typeface="Calibri"/>
                <a:ea typeface="Calibri"/>
                <a:cs typeface="Calibri"/>
                <a:sym typeface="Calibri"/>
              </a:rPr>
              <a:t> </a:t>
            </a:r>
            <a:r>
              <a:rPr lang="en-US" sz="1400" b="1" i="0" u="none" strike="noStrike" cap="none" dirty="0" err="1">
                <a:solidFill>
                  <a:srgbClr val="000000"/>
                </a:solidFill>
                <a:latin typeface="Calibri"/>
                <a:ea typeface="Calibri"/>
                <a:cs typeface="Calibri"/>
                <a:sym typeface="Calibri"/>
              </a:rPr>
              <a:t>acceso</a:t>
            </a:r>
            <a:r>
              <a:rPr lang="en-US" sz="1400" b="1" i="0" u="none" strike="noStrike" cap="none" dirty="0">
                <a:solidFill>
                  <a:srgbClr val="000000"/>
                </a:solidFill>
                <a:latin typeface="Calibri"/>
                <a:ea typeface="Calibri"/>
                <a:cs typeface="Calibri"/>
                <a:sym typeface="Calibri"/>
              </a:rPr>
              <a:t> a </a:t>
            </a:r>
            <a:r>
              <a:rPr lang="en-US" sz="1400" b="1" i="0" u="none" strike="noStrike" cap="none" dirty="0" err="1">
                <a:solidFill>
                  <a:srgbClr val="000000"/>
                </a:solidFill>
                <a:latin typeface="Calibri"/>
                <a:ea typeface="Calibri"/>
                <a:cs typeface="Calibri"/>
                <a:sym typeface="Calibri"/>
              </a:rPr>
              <a:t>medicamentos</a:t>
            </a:r>
            <a:r>
              <a:rPr lang="en-US" sz="1400" b="1" i="0" u="none" strike="noStrike" cap="none" dirty="0">
                <a:solidFill>
                  <a:srgbClr val="000000"/>
                </a:solidFill>
                <a:latin typeface="Calibri"/>
                <a:ea typeface="Calibri"/>
                <a:cs typeface="Calibri"/>
                <a:sym typeface="Calibri"/>
              </a:rPr>
              <a:t> por </a:t>
            </a:r>
            <a:r>
              <a:rPr lang="en-US" sz="1400" b="1" i="0" u="none" strike="noStrike" cap="none" dirty="0" err="1">
                <a:solidFill>
                  <a:srgbClr val="000000"/>
                </a:solidFill>
                <a:latin typeface="Calibri"/>
                <a:ea typeface="Calibri"/>
                <a:cs typeface="Calibri"/>
                <a:sym typeface="Calibri"/>
              </a:rPr>
              <a:t>fuera</a:t>
            </a:r>
            <a:r>
              <a:rPr lang="en-US" sz="1400" b="1" i="0" u="none" strike="noStrike" cap="none" dirty="0">
                <a:solidFill>
                  <a:srgbClr val="000000"/>
                </a:solidFill>
                <a:latin typeface="Calibri"/>
                <a:ea typeface="Calibri"/>
                <a:cs typeface="Calibri"/>
                <a:sym typeface="Calibri"/>
              </a:rPr>
              <a:t> de la </a:t>
            </a:r>
            <a:r>
              <a:rPr lang="en-US" sz="1400" b="1" i="0" u="none" strike="noStrike" cap="none" dirty="0" err="1">
                <a:solidFill>
                  <a:srgbClr val="000000"/>
                </a:solidFill>
                <a:latin typeface="Calibri"/>
                <a:ea typeface="Calibri"/>
                <a:cs typeface="Calibri"/>
                <a:sym typeface="Calibri"/>
              </a:rPr>
              <a:t>PrAO</a:t>
            </a:r>
            <a:r>
              <a:rPr lang="en-US" sz="1400" b="1" i="0" u="none" strike="noStrike" cap="none" dirty="0">
                <a:solidFill>
                  <a:srgbClr val="000000"/>
                </a:solidFill>
                <a:latin typeface="Calibri"/>
                <a:ea typeface="Calibri"/>
                <a:cs typeface="Calibri"/>
                <a:sym typeface="Calibri"/>
              </a:rPr>
              <a:t> (</a:t>
            </a:r>
            <a:r>
              <a:rPr lang="en-US" sz="1400" b="1" i="0" u="none" strike="noStrike" cap="none" dirty="0" err="1">
                <a:solidFill>
                  <a:srgbClr val="000000"/>
                </a:solidFill>
                <a:latin typeface="Calibri"/>
                <a:ea typeface="Calibri"/>
                <a:cs typeface="Calibri"/>
                <a:sym typeface="Calibri"/>
              </a:rPr>
              <a:t>todos</a:t>
            </a:r>
            <a:r>
              <a:rPr lang="en-US" sz="1400" b="1" i="0" u="none" strike="noStrike" cap="none" dirty="0">
                <a:solidFill>
                  <a:srgbClr val="000000"/>
                </a:solidFill>
                <a:latin typeface="Calibri"/>
                <a:ea typeface="Calibri"/>
                <a:cs typeface="Calibri"/>
                <a:sym typeface="Calibri"/>
              </a:rPr>
              <a:t> los </a:t>
            </a:r>
            <a:r>
              <a:rPr lang="en-US" sz="1400" b="1" i="0" u="none" strike="noStrike" cap="none" dirty="0" err="1">
                <a:solidFill>
                  <a:srgbClr val="000000"/>
                </a:solidFill>
                <a:latin typeface="Calibri"/>
                <a:ea typeface="Calibri"/>
                <a:cs typeface="Calibri"/>
                <a:sym typeface="Calibri"/>
              </a:rPr>
              <a:t>subsectores</a:t>
            </a:r>
            <a:r>
              <a:rPr lang="en-US" sz="1400" b="1" i="0" u="none" strike="noStrike" cap="none" dirty="0">
                <a:solidFill>
                  <a:srgbClr val="000000"/>
                </a:solidFill>
                <a:latin typeface="Calibri"/>
                <a:ea typeface="Calibri"/>
                <a:cs typeface="Calibri"/>
                <a:sym typeface="Calibri"/>
              </a:rPr>
              <a:t>) y </a:t>
            </a:r>
            <a:r>
              <a:rPr lang="en-US" sz="1400" b="1" i="0" u="none" strike="noStrike" cap="none" dirty="0" err="1">
                <a:solidFill>
                  <a:srgbClr val="000000"/>
                </a:solidFill>
                <a:latin typeface="Calibri"/>
                <a:ea typeface="Calibri"/>
                <a:cs typeface="Calibri"/>
                <a:sym typeface="Calibri"/>
              </a:rPr>
              <a:t>en</a:t>
            </a:r>
            <a:r>
              <a:rPr lang="en-US" sz="1400" b="1" i="0" u="none" strike="noStrike" cap="none" dirty="0">
                <a:solidFill>
                  <a:srgbClr val="000000"/>
                </a:solidFill>
                <a:latin typeface="Calibri"/>
                <a:ea typeface="Calibri"/>
                <a:cs typeface="Calibri"/>
                <a:sym typeface="Calibri"/>
              </a:rPr>
              <a:t> </a:t>
            </a:r>
            <a:r>
              <a:rPr lang="en-US" sz="1400" b="1" i="0" u="none" strike="noStrike" cap="none" dirty="0" err="1">
                <a:solidFill>
                  <a:srgbClr val="000000"/>
                </a:solidFill>
                <a:latin typeface="Calibri"/>
                <a:ea typeface="Calibri"/>
                <a:cs typeface="Calibri"/>
                <a:sym typeface="Calibri"/>
              </a:rPr>
              <a:t>énfasis</a:t>
            </a:r>
            <a:r>
              <a:rPr lang="en-US" sz="1400" b="1" i="0" u="none" strike="noStrike" cap="none" dirty="0">
                <a:solidFill>
                  <a:srgbClr val="000000"/>
                </a:solidFill>
                <a:latin typeface="Calibri"/>
                <a:ea typeface="Calibri"/>
                <a:cs typeface="Calibri"/>
                <a:sym typeface="Calibri"/>
              </a:rPr>
              <a:t> </a:t>
            </a:r>
            <a:r>
              <a:rPr lang="en-US" sz="1400" b="1" i="0" u="none" strike="noStrike" cap="none" dirty="0" err="1">
                <a:solidFill>
                  <a:srgbClr val="000000"/>
                </a:solidFill>
                <a:latin typeface="Calibri"/>
                <a:ea typeface="Calibri"/>
                <a:cs typeface="Calibri"/>
                <a:sym typeface="Calibri"/>
              </a:rPr>
              <a:t>en</a:t>
            </a:r>
            <a:r>
              <a:rPr lang="en-US" sz="1400" b="1" i="0" u="none" strike="noStrike" cap="none" dirty="0">
                <a:solidFill>
                  <a:srgbClr val="000000"/>
                </a:solidFill>
                <a:latin typeface="Calibri"/>
                <a:ea typeface="Calibri"/>
                <a:cs typeface="Calibri"/>
                <a:sym typeface="Calibri"/>
              </a:rPr>
              <a:t> </a:t>
            </a:r>
            <a:r>
              <a:rPr lang="en-US" sz="1400" b="1" i="0" u="none" strike="noStrike" cap="none" dirty="0" err="1">
                <a:solidFill>
                  <a:srgbClr val="000000"/>
                </a:solidFill>
                <a:latin typeface="Calibri"/>
                <a:ea typeface="Calibri"/>
                <a:cs typeface="Calibri"/>
                <a:sym typeface="Calibri"/>
              </a:rPr>
              <a:t>el</a:t>
            </a:r>
            <a:r>
              <a:rPr lang="en-US" sz="1400" b="1" i="0" u="none" strike="noStrike" cap="none" dirty="0">
                <a:solidFill>
                  <a:srgbClr val="000000"/>
                </a:solidFill>
                <a:latin typeface="Calibri"/>
                <a:ea typeface="Calibri"/>
                <a:cs typeface="Calibri"/>
                <a:sym typeface="Calibri"/>
              </a:rPr>
              <a:t> PNA. </a:t>
            </a:r>
            <a:endParaRPr b="1" dirty="0"/>
          </a:p>
          <a:p>
            <a:pPr marL="0" marR="0" lvl="0" indent="0" algn="l" rtl="0">
              <a:lnSpc>
                <a:spcPct val="100000"/>
              </a:lnSpc>
              <a:spcBef>
                <a:spcPts val="0"/>
              </a:spcBef>
              <a:spcAft>
                <a:spcPts val="0"/>
              </a:spcAft>
              <a:buNone/>
            </a:pPr>
            <a:endParaRPr sz="14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s-AR" sz="1400" b="1" i="0" u="none" strike="noStrike" cap="none" dirty="0">
                <a:solidFill>
                  <a:srgbClr val="000000"/>
                </a:solidFill>
                <a:latin typeface="Calibri"/>
                <a:ea typeface="Calibri"/>
                <a:cs typeface="Calibri"/>
                <a:sym typeface="Calibri"/>
              </a:rPr>
              <a:t>Ampliar el listado de medicamentos.</a:t>
            </a:r>
            <a:endParaRPr b="1" dirty="0"/>
          </a:p>
          <a:p>
            <a:pPr marL="0" marR="0" lvl="0" indent="0" algn="l" rtl="0">
              <a:lnSpc>
                <a:spcPct val="100000"/>
              </a:lnSpc>
              <a:spcBef>
                <a:spcPts val="0"/>
              </a:spcBef>
              <a:spcAft>
                <a:spcPts val="0"/>
              </a:spcAft>
              <a:buNone/>
            </a:pPr>
            <a:endParaRPr sz="14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US" b="1" dirty="0" err="1">
                <a:latin typeface="Calibri"/>
                <a:ea typeface="Calibri"/>
                <a:cs typeface="Calibri"/>
                <a:sym typeface="Calibri"/>
              </a:rPr>
              <a:t>Mejorar</a:t>
            </a:r>
            <a:r>
              <a:rPr lang="en-US" b="1" dirty="0">
                <a:latin typeface="Calibri"/>
                <a:ea typeface="Calibri"/>
                <a:cs typeface="Calibri"/>
                <a:sym typeface="Calibri"/>
              </a:rPr>
              <a:t> </a:t>
            </a:r>
            <a:r>
              <a:rPr lang="en-US" b="1" dirty="0" err="1">
                <a:latin typeface="Calibri"/>
                <a:ea typeface="Calibri"/>
                <a:cs typeface="Calibri"/>
                <a:sym typeface="Calibri"/>
              </a:rPr>
              <a:t>el</a:t>
            </a:r>
            <a:r>
              <a:rPr lang="en-US" b="1" dirty="0">
                <a:latin typeface="Calibri"/>
                <a:ea typeface="Calibri"/>
                <a:cs typeface="Calibri"/>
                <a:sym typeface="Calibri"/>
              </a:rPr>
              <a:t> </a:t>
            </a:r>
            <a:r>
              <a:rPr lang="en-US" b="1" dirty="0" err="1">
                <a:latin typeface="Calibri"/>
                <a:ea typeface="Calibri"/>
                <a:cs typeface="Calibri"/>
                <a:sym typeface="Calibri"/>
              </a:rPr>
              <a:t>a</a:t>
            </a:r>
            <a:r>
              <a:rPr lang="en-US" sz="1400" b="1" i="0" u="none" strike="noStrike" cap="none" dirty="0" err="1">
                <a:solidFill>
                  <a:srgbClr val="000000"/>
                </a:solidFill>
                <a:latin typeface="Calibri"/>
                <a:ea typeface="Calibri"/>
                <a:cs typeface="Calibri"/>
                <a:sym typeface="Calibri"/>
              </a:rPr>
              <a:t>cceso</a:t>
            </a:r>
            <a:r>
              <a:rPr lang="en-US" sz="1400" b="1" i="0" u="none" strike="noStrike" cap="none" dirty="0">
                <a:solidFill>
                  <a:srgbClr val="000000"/>
                </a:solidFill>
                <a:latin typeface="Calibri"/>
                <a:ea typeface="Calibri"/>
                <a:cs typeface="Calibri"/>
                <a:sym typeface="Calibri"/>
              </a:rPr>
              <a:t> a </a:t>
            </a:r>
            <a:r>
              <a:rPr lang="en-US" sz="1400" b="1" i="0" u="none" strike="noStrike" cap="none" dirty="0" err="1">
                <a:solidFill>
                  <a:srgbClr val="000000"/>
                </a:solidFill>
                <a:latin typeface="Calibri"/>
                <a:ea typeface="Calibri"/>
                <a:cs typeface="Calibri"/>
                <a:sym typeface="Calibri"/>
              </a:rPr>
              <a:t>recetarios</a:t>
            </a:r>
            <a:r>
              <a:rPr lang="en-US" sz="1400" b="1" i="0" u="none" strike="noStrike" cap="none" dirty="0">
                <a:solidFill>
                  <a:srgbClr val="000000"/>
                </a:solidFill>
                <a:latin typeface="Calibri"/>
                <a:ea typeface="Calibri"/>
                <a:cs typeface="Calibri"/>
                <a:sym typeface="Calibri"/>
              </a:rPr>
              <a:t>.</a:t>
            </a:r>
            <a:endParaRPr b="1" dirty="0"/>
          </a:p>
          <a:p>
            <a:pPr marL="0" marR="0" lvl="0" indent="0" algn="l" rtl="0">
              <a:lnSpc>
                <a:spcPct val="100000"/>
              </a:lnSpc>
              <a:spcBef>
                <a:spcPts val="0"/>
              </a:spcBef>
              <a:spcAft>
                <a:spcPts val="0"/>
              </a:spcAft>
              <a:buNone/>
            </a:pPr>
            <a:endParaRPr sz="14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en-US" sz="1400" b="1" i="0" u="none" strike="noStrike" cap="none" dirty="0">
                <a:solidFill>
                  <a:srgbClr val="000000"/>
                </a:solidFill>
                <a:latin typeface="Calibri"/>
                <a:ea typeface="Calibri"/>
                <a:cs typeface="Calibri"/>
                <a:sym typeface="Calibri"/>
              </a:rPr>
              <a:t>Vale Federal.</a:t>
            </a:r>
            <a:endParaRPr b="1" dirty="0"/>
          </a:p>
        </p:txBody>
      </p:sp>
      <p:sp>
        <p:nvSpPr>
          <p:cNvPr id="419" name="Google Shape;419;p7"/>
          <p:cNvSpPr txBox="1"/>
          <p:nvPr/>
        </p:nvSpPr>
        <p:spPr>
          <a:xfrm>
            <a:off x="9723250" y="1213050"/>
            <a:ext cx="2328300" cy="400200"/>
          </a:xfrm>
          <a:prstGeom prst="rect">
            <a:avLst/>
          </a:prstGeom>
          <a:noFill/>
          <a:ln w="19050" cap="flat" cmpd="sng">
            <a:solidFill>
              <a:srgbClr val="42719B"/>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Calibri"/>
                <a:ea typeface="Calibri"/>
                <a:cs typeface="Calibri"/>
                <a:sym typeface="Calibri"/>
              </a:rPr>
              <a:t>NECESIDADES Y </a:t>
            </a:r>
            <a:r>
              <a:rPr lang="en-US" b="1">
                <a:latin typeface="Calibri"/>
                <a:ea typeface="Calibri"/>
                <a:cs typeface="Calibri"/>
                <a:sym typeface="Calibri"/>
              </a:rPr>
              <a:t>DESAFÍOS</a:t>
            </a:r>
            <a:endParaRPr sz="1400" b="1" i="0" u="none" strike="noStrike" cap="none">
              <a:solidFill>
                <a:srgbClr val="000000"/>
              </a:solidFill>
              <a:latin typeface="Calibri"/>
              <a:ea typeface="Calibri"/>
              <a:cs typeface="Calibri"/>
              <a:sym typeface="Calibri"/>
            </a:endParaRPr>
          </a:p>
        </p:txBody>
      </p:sp>
      <p:sp>
        <p:nvSpPr>
          <p:cNvPr id="420" name="Google Shape;420;p7"/>
          <p:cNvSpPr/>
          <p:nvPr/>
        </p:nvSpPr>
        <p:spPr>
          <a:xfrm rot="-5400000">
            <a:off x="8990106" y="3252042"/>
            <a:ext cx="396551" cy="7848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21" name="Google Shape;421;p7"/>
          <p:cNvSpPr txBox="1"/>
          <p:nvPr/>
        </p:nvSpPr>
        <p:spPr>
          <a:xfrm>
            <a:off x="4029579" y="126153"/>
            <a:ext cx="2759100" cy="1046700"/>
          </a:xfrm>
          <a:prstGeom prst="rect">
            <a:avLst/>
          </a:prstGeom>
          <a:noFill/>
          <a:ln w="9525" cap="flat" cmpd="sng">
            <a:solidFill>
              <a:srgbClr val="00B0F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46BAEB"/>
                </a:solidFill>
                <a:latin typeface="Calibri"/>
                <a:ea typeface="Calibri"/>
                <a:cs typeface="Calibri"/>
                <a:sym typeface="Calibri"/>
              </a:rPr>
              <a:t>Medicamentos </a:t>
            </a:r>
            <a:r>
              <a:rPr lang="en-US" sz="2800">
                <a:solidFill>
                  <a:srgbClr val="46BAEB"/>
                </a:solidFill>
                <a:latin typeface="Calibri"/>
                <a:ea typeface="Calibri"/>
                <a:cs typeface="Calibri"/>
                <a:sym typeface="Calibri"/>
              </a:rPr>
              <a:t>esenciales</a:t>
            </a:r>
            <a:endParaRPr sz="2800" b="0" i="0" u="none" strike="noStrike" cap="none">
              <a:solidFill>
                <a:srgbClr val="46BAEB"/>
              </a:solidFill>
              <a:latin typeface="Calibri"/>
              <a:ea typeface="Calibri"/>
              <a:cs typeface="Calibri"/>
              <a:sym typeface="Calibri"/>
            </a:endParaRPr>
          </a:p>
        </p:txBody>
      </p:sp>
      <p:pic>
        <p:nvPicPr>
          <p:cNvPr id="422" name="Google Shape;422;p7"/>
          <p:cNvPicPr preferRelativeResize="0"/>
          <p:nvPr/>
        </p:nvPicPr>
        <p:blipFill rotWithShape="1">
          <a:blip r:embed="rId3">
            <a:alphaModFix/>
          </a:blip>
          <a:srcRect/>
          <a:stretch/>
        </p:blipFill>
        <p:spPr>
          <a:xfrm>
            <a:off x="7840765" y="6200160"/>
            <a:ext cx="1190625" cy="514350"/>
          </a:xfrm>
          <a:prstGeom prst="rect">
            <a:avLst/>
          </a:prstGeom>
          <a:noFill/>
          <a:ln>
            <a:noFill/>
          </a:ln>
        </p:spPr>
      </p:pic>
      <p:pic>
        <p:nvPicPr>
          <p:cNvPr id="423" name="Google Shape;423;p7"/>
          <p:cNvPicPr preferRelativeResize="0"/>
          <p:nvPr/>
        </p:nvPicPr>
        <p:blipFill>
          <a:blip r:embed="rId4">
            <a:alphaModFix/>
          </a:blip>
          <a:stretch>
            <a:fillRect/>
          </a:stretch>
        </p:blipFill>
        <p:spPr>
          <a:xfrm>
            <a:off x="2822450" y="1400375"/>
            <a:ext cx="2499675" cy="4491950"/>
          </a:xfrm>
          <a:prstGeom prst="rect">
            <a:avLst/>
          </a:prstGeom>
          <a:noFill/>
          <a:ln>
            <a:noFill/>
          </a:ln>
        </p:spPr>
      </p:pic>
      <p:pic>
        <p:nvPicPr>
          <p:cNvPr id="424" name="Google Shape;424;p7"/>
          <p:cNvPicPr preferRelativeResize="0"/>
          <p:nvPr/>
        </p:nvPicPr>
        <p:blipFill>
          <a:blip r:embed="rId5">
            <a:alphaModFix/>
          </a:blip>
          <a:stretch>
            <a:fillRect/>
          </a:stretch>
        </p:blipFill>
        <p:spPr>
          <a:xfrm>
            <a:off x="4325063" y="3741338"/>
            <a:ext cx="1371375" cy="1782450"/>
          </a:xfrm>
          <a:prstGeom prst="rect">
            <a:avLst/>
          </a:prstGeom>
          <a:noFill/>
          <a:ln>
            <a:noFill/>
          </a:ln>
        </p:spPr>
      </p:pic>
      <p:pic>
        <p:nvPicPr>
          <p:cNvPr id="425" name="Google Shape;425;p7"/>
          <p:cNvPicPr preferRelativeResize="0"/>
          <p:nvPr/>
        </p:nvPicPr>
        <p:blipFill>
          <a:blip r:embed="rId6">
            <a:alphaModFix/>
          </a:blip>
          <a:stretch>
            <a:fillRect/>
          </a:stretch>
        </p:blipFill>
        <p:spPr>
          <a:xfrm>
            <a:off x="5812875" y="1400375"/>
            <a:ext cx="2571150" cy="4521850"/>
          </a:xfrm>
          <a:prstGeom prst="rect">
            <a:avLst/>
          </a:prstGeom>
          <a:noFill/>
          <a:ln>
            <a:noFill/>
          </a:ln>
        </p:spPr>
      </p:pic>
      <p:pic>
        <p:nvPicPr>
          <p:cNvPr id="426" name="Google Shape;426;p7"/>
          <p:cNvPicPr preferRelativeResize="0"/>
          <p:nvPr/>
        </p:nvPicPr>
        <p:blipFill>
          <a:blip r:embed="rId7">
            <a:alphaModFix/>
          </a:blip>
          <a:stretch>
            <a:fillRect/>
          </a:stretch>
        </p:blipFill>
        <p:spPr>
          <a:xfrm>
            <a:off x="7462803" y="3455455"/>
            <a:ext cx="1190625" cy="1853758"/>
          </a:xfrm>
          <a:prstGeom prst="rect">
            <a:avLst/>
          </a:prstGeom>
          <a:noFill/>
          <a:ln>
            <a:noFill/>
          </a:ln>
        </p:spPr>
      </p:pic>
      <p:pic>
        <p:nvPicPr>
          <p:cNvPr id="427" name="Google Shape;427;p7"/>
          <p:cNvPicPr preferRelativeResize="0"/>
          <p:nvPr/>
        </p:nvPicPr>
        <p:blipFill>
          <a:blip r:embed="rId8">
            <a:alphaModFix/>
          </a:blip>
          <a:stretch>
            <a:fillRect/>
          </a:stretch>
        </p:blipFill>
        <p:spPr>
          <a:xfrm>
            <a:off x="108175" y="1172575"/>
            <a:ext cx="2759100" cy="4943725"/>
          </a:xfrm>
          <a:prstGeom prst="rect">
            <a:avLst/>
          </a:prstGeom>
          <a:noFill/>
          <a:ln>
            <a:noFill/>
          </a:ln>
        </p:spPr>
      </p:pic>
      <p:pic>
        <p:nvPicPr>
          <p:cNvPr id="428" name="Google Shape;428;p7"/>
          <p:cNvPicPr preferRelativeResize="0"/>
          <p:nvPr/>
        </p:nvPicPr>
        <p:blipFill>
          <a:blip r:embed="rId9">
            <a:alphaModFix/>
          </a:blip>
          <a:stretch>
            <a:fillRect/>
          </a:stretch>
        </p:blipFill>
        <p:spPr>
          <a:xfrm rot="-4">
            <a:off x="1421384" y="4455857"/>
            <a:ext cx="1414929" cy="1660433"/>
          </a:xfrm>
          <a:prstGeom prst="rect">
            <a:avLst/>
          </a:prstGeom>
          <a:noFill/>
          <a:ln>
            <a:noFill/>
          </a:ln>
        </p:spPr>
      </p:pic>
      <p:sp>
        <p:nvSpPr>
          <p:cNvPr id="429" name="Google Shape;429;p7"/>
          <p:cNvSpPr txBox="1"/>
          <p:nvPr/>
        </p:nvSpPr>
        <p:spPr>
          <a:xfrm>
            <a:off x="53323" y="6300500"/>
            <a:ext cx="35958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100" i="1">
                <a:solidFill>
                  <a:schemeClr val="dk1"/>
                </a:solidFill>
                <a:latin typeface="Calibri"/>
                <a:ea typeface="Calibri"/>
                <a:cs typeface="Calibri"/>
                <a:sym typeface="Calibri"/>
              </a:rPr>
              <a:t>Datos obtenidos de SIISA</a:t>
            </a:r>
            <a:endParaRPr sz="1100" i="1">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1100" i="1">
                <a:solidFill>
                  <a:schemeClr val="dk1"/>
                </a:solidFill>
                <a:latin typeface="Calibri"/>
                <a:ea typeface="Calibri"/>
                <a:cs typeface="Calibri"/>
                <a:sym typeface="Calibri"/>
              </a:rPr>
              <a:t>Jurisdicciones con adhesión al VALE FEDERAL</a:t>
            </a:r>
            <a:endParaRPr sz="1100" i="1">
              <a:solidFill>
                <a:schemeClr val="dk1"/>
              </a:solidFill>
              <a:latin typeface="Calibri"/>
              <a:ea typeface="Calibri"/>
              <a:cs typeface="Calibri"/>
              <a:sym typeface="Calibri"/>
            </a:endParaRPr>
          </a:p>
        </p:txBody>
      </p:sp>
      <p:pic>
        <p:nvPicPr>
          <p:cNvPr id="430" name="Google Shape;430;p7"/>
          <p:cNvPicPr preferRelativeResize="0"/>
          <p:nvPr/>
        </p:nvPicPr>
        <p:blipFill>
          <a:blip r:embed="rId10">
            <a:alphaModFix/>
          </a:blip>
          <a:stretch>
            <a:fillRect/>
          </a:stretch>
        </p:blipFill>
        <p:spPr>
          <a:xfrm>
            <a:off x="1017026" y="1184476"/>
            <a:ext cx="298174" cy="304800"/>
          </a:xfrm>
          <a:prstGeom prst="rect">
            <a:avLst/>
          </a:prstGeom>
          <a:noFill/>
          <a:ln>
            <a:noFill/>
          </a:ln>
        </p:spPr>
      </p:pic>
      <p:pic>
        <p:nvPicPr>
          <p:cNvPr id="431" name="Google Shape;431;p7"/>
          <p:cNvPicPr preferRelativeResize="0"/>
          <p:nvPr/>
        </p:nvPicPr>
        <p:blipFill>
          <a:blip r:embed="rId10">
            <a:alphaModFix/>
          </a:blip>
          <a:stretch>
            <a:fillRect/>
          </a:stretch>
        </p:blipFill>
        <p:spPr>
          <a:xfrm>
            <a:off x="529876" y="2637701"/>
            <a:ext cx="298174" cy="304800"/>
          </a:xfrm>
          <a:prstGeom prst="rect">
            <a:avLst/>
          </a:prstGeom>
          <a:noFill/>
          <a:ln>
            <a:noFill/>
          </a:ln>
        </p:spPr>
      </p:pic>
      <p:pic>
        <p:nvPicPr>
          <p:cNvPr id="432" name="Google Shape;432;p7"/>
          <p:cNvPicPr preferRelativeResize="0"/>
          <p:nvPr/>
        </p:nvPicPr>
        <p:blipFill>
          <a:blip r:embed="rId10">
            <a:alphaModFix/>
          </a:blip>
          <a:stretch>
            <a:fillRect/>
          </a:stretch>
        </p:blipFill>
        <p:spPr>
          <a:xfrm>
            <a:off x="529876" y="2117926"/>
            <a:ext cx="298174" cy="304800"/>
          </a:xfrm>
          <a:prstGeom prst="rect">
            <a:avLst/>
          </a:prstGeom>
          <a:noFill/>
          <a:ln>
            <a:noFill/>
          </a:ln>
        </p:spPr>
      </p:pic>
      <p:pic>
        <p:nvPicPr>
          <p:cNvPr id="433" name="Google Shape;433;p7"/>
          <p:cNvPicPr preferRelativeResize="0"/>
          <p:nvPr/>
        </p:nvPicPr>
        <p:blipFill>
          <a:blip r:embed="rId10">
            <a:alphaModFix/>
          </a:blip>
          <a:stretch>
            <a:fillRect/>
          </a:stretch>
        </p:blipFill>
        <p:spPr>
          <a:xfrm>
            <a:off x="718851" y="1949188"/>
            <a:ext cx="298174" cy="304800"/>
          </a:xfrm>
          <a:prstGeom prst="rect">
            <a:avLst/>
          </a:prstGeom>
          <a:noFill/>
          <a:ln>
            <a:noFill/>
          </a:ln>
        </p:spPr>
      </p:pic>
      <p:pic>
        <p:nvPicPr>
          <p:cNvPr id="434" name="Google Shape;434;p7"/>
          <p:cNvPicPr preferRelativeResize="0"/>
          <p:nvPr/>
        </p:nvPicPr>
        <p:blipFill>
          <a:blip r:embed="rId10">
            <a:alphaModFix/>
          </a:blip>
          <a:stretch>
            <a:fillRect/>
          </a:stretch>
        </p:blipFill>
        <p:spPr>
          <a:xfrm>
            <a:off x="1074176" y="1604926"/>
            <a:ext cx="298174" cy="304800"/>
          </a:xfrm>
          <a:prstGeom prst="rect">
            <a:avLst/>
          </a:prstGeom>
          <a:noFill/>
          <a:ln>
            <a:noFill/>
          </a:ln>
        </p:spPr>
      </p:pic>
      <p:pic>
        <p:nvPicPr>
          <p:cNvPr id="435" name="Google Shape;435;p7"/>
          <p:cNvPicPr preferRelativeResize="0"/>
          <p:nvPr/>
        </p:nvPicPr>
        <p:blipFill>
          <a:blip r:embed="rId10">
            <a:alphaModFix/>
          </a:blip>
          <a:stretch>
            <a:fillRect/>
          </a:stretch>
        </p:blipFill>
        <p:spPr>
          <a:xfrm>
            <a:off x="718851" y="5723451"/>
            <a:ext cx="298174" cy="304800"/>
          </a:xfrm>
          <a:prstGeom prst="rect">
            <a:avLst/>
          </a:prstGeom>
          <a:noFill/>
          <a:ln>
            <a:noFill/>
          </a:ln>
        </p:spPr>
      </p:pic>
      <p:pic>
        <p:nvPicPr>
          <p:cNvPr id="436" name="Google Shape;436;p7"/>
          <p:cNvPicPr preferRelativeResize="0"/>
          <p:nvPr/>
        </p:nvPicPr>
        <p:blipFill>
          <a:blip r:embed="rId10">
            <a:alphaModFix/>
          </a:blip>
          <a:stretch>
            <a:fillRect/>
          </a:stretch>
        </p:blipFill>
        <p:spPr>
          <a:xfrm>
            <a:off x="2423976" y="1604926"/>
            <a:ext cx="298174" cy="304800"/>
          </a:xfrm>
          <a:prstGeom prst="rect">
            <a:avLst/>
          </a:prstGeom>
          <a:noFill/>
          <a:ln>
            <a:noFill/>
          </a:ln>
        </p:spPr>
      </p:pic>
      <p:pic>
        <p:nvPicPr>
          <p:cNvPr id="437" name="Google Shape;437;p7"/>
          <p:cNvPicPr preferRelativeResize="0"/>
          <p:nvPr/>
        </p:nvPicPr>
        <p:blipFill>
          <a:blip r:embed="rId10">
            <a:alphaModFix/>
          </a:blip>
          <a:stretch>
            <a:fillRect/>
          </a:stretch>
        </p:blipFill>
        <p:spPr>
          <a:xfrm>
            <a:off x="1275601" y="1260663"/>
            <a:ext cx="298174" cy="304800"/>
          </a:xfrm>
          <a:prstGeom prst="rect">
            <a:avLst/>
          </a:prstGeom>
          <a:noFill/>
          <a:ln>
            <a:noFill/>
          </a:ln>
        </p:spPr>
      </p:pic>
      <p:pic>
        <p:nvPicPr>
          <p:cNvPr id="438" name="Google Shape;438;p7"/>
          <p:cNvPicPr preferRelativeResize="0"/>
          <p:nvPr/>
        </p:nvPicPr>
        <p:blipFill>
          <a:blip r:embed="rId10">
            <a:alphaModFix/>
          </a:blip>
          <a:stretch>
            <a:fillRect/>
          </a:stretch>
        </p:blipFill>
        <p:spPr>
          <a:xfrm>
            <a:off x="718851" y="1558838"/>
            <a:ext cx="298174" cy="304800"/>
          </a:xfrm>
          <a:prstGeom prst="rect">
            <a:avLst/>
          </a:prstGeom>
          <a:noFill/>
          <a:ln>
            <a:noFill/>
          </a:ln>
        </p:spPr>
      </p:pic>
      <p:pic>
        <p:nvPicPr>
          <p:cNvPr id="439" name="Google Shape;439;p7"/>
          <p:cNvPicPr preferRelativeResize="0"/>
          <p:nvPr/>
        </p:nvPicPr>
        <p:blipFill>
          <a:blip r:embed="rId10">
            <a:alphaModFix/>
          </a:blip>
          <a:stretch>
            <a:fillRect/>
          </a:stretch>
        </p:blipFill>
        <p:spPr>
          <a:xfrm>
            <a:off x="2697801" y="6409701"/>
            <a:ext cx="298174" cy="304800"/>
          </a:xfrm>
          <a:prstGeom prst="rect">
            <a:avLst/>
          </a:prstGeom>
          <a:noFill/>
          <a:ln>
            <a:noFill/>
          </a:ln>
        </p:spPr>
      </p:pic>
      <p:sp>
        <p:nvSpPr>
          <p:cNvPr id="440" name="Google Shape;440;p7"/>
          <p:cNvSpPr txBox="1"/>
          <p:nvPr/>
        </p:nvSpPr>
        <p:spPr>
          <a:xfrm>
            <a:off x="4029584" y="5723451"/>
            <a:ext cx="3000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Calibri"/>
                <a:ea typeface="Calibri"/>
                <a:cs typeface="Calibri"/>
                <a:sym typeface="Calibri"/>
              </a:rPr>
              <a:t>Opioides distribuidos (2018-2023)</a:t>
            </a:r>
            <a:endParaRPr sz="1400" b="0" i="1" u="none" strike="noStrike" cap="none">
              <a:solidFill>
                <a:schemeClr val="dk1"/>
              </a:solidFill>
              <a:latin typeface="Calibri"/>
              <a:ea typeface="Calibri"/>
              <a:cs typeface="Calibri"/>
              <a:sym typeface="Calibri"/>
            </a:endParaRPr>
          </a:p>
        </p:txBody>
      </p:sp>
      <p:sp>
        <p:nvSpPr>
          <p:cNvPr id="2" name="CuadroTexto 1">
            <a:extLst>
              <a:ext uri="{FF2B5EF4-FFF2-40B4-BE49-F238E27FC236}">
                <a16:creationId xmlns:a16="http://schemas.microsoft.com/office/drawing/2014/main" id="{B891C587-D888-476F-B1B5-2FE75FDEB49F}"/>
              </a:ext>
            </a:extLst>
          </p:cNvPr>
          <p:cNvSpPr txBox="1"/>
          <p:nvPr/>
        </p:nvSpPr>
        <p:spPr>
          <a:xfrm>
            <a:off x="1372350" y="4209868"/>
            <a:ext cx="532468" cy="307777"/>
          </a:xfrm>
          <a:prstGeom prst="rect">
            <a:avLst/>
          </a:prstGeom>
          <a:noFill/>
        </p:spPr>
        <p:txBody>
          <a:bodyPr wrap="square" rtlCol="0">
            <a:spAutoFit/>
          </a:bodyPr>
          <a:lstStyle/>
          <a:p>
            <a:r>
              <a:rPr lang="es-AR" dirty="0"/>
              <a:t>129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g23ac45d0c23_0_11"/>
          <p:cNvSpPr txBox="1"/>
          <p:nvPr/>
        </p:nvSpPr>
        <p:spPr>
          <a:xfrm>
            <a:off x="330552" y="2367186"/>
            <a:ext cx="11763123" cy="212362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Calibri"/>
                <a:ea typeface="Calibri"/>
                <a:cs typeface="Calibri"/>
                <a:sym typeface="Calibri"/>
              </a:rPr>
              <a:t>Reconocer de manera colectiva la importancia y esencialidad de los cuidados paliativos para aquellos que lo necesitan.  </a:t>
            </a:r>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Integrar a los cuidados paliativos en el sistema de salud es un desafío posible. </a:t>
            </a:r>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Poner en valor lo conseguido, construir sobre ello, fortalecerlo y sostenerlo en el tiempo.</a:t>
            </a:r>
            <a:endParaRPr/>
          </a:p>
        </p:txBody>
      </p:sp>
      <p:sp>
        <p:nvSpPr>
          <p:cNvPr id="446" name="Google Shape;446;g23ac45d0c23_0_11"/>
          <p:cNvSpPr txBox="1"/>
          <p:nvPr/>
        </p:nvSpPr>
        <p:spPr>
          <a:xfrm>
            <a:off x="1094550" y="143490"/>
            <a:ext cx="10002900" cy="785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US" sz="3900">
                <a:solidFill>
                  <a:srgbClr val="46BAEB"/>
                </a:solidFill>
                <a:latin typeface="Calibri"/>
                <a:ea typeface="Calibri"/>
                <a:cs typeface="Calibri"/>
                <a:sym typeface="Calibri"/>
              </a:rPr>
              <a:t>Desafíos</a:t>
            </a:r>
            <a:r>
              <a:rPr lang="en-US" sz="3900" b="0" i="0" u="none" strike="noStrike" cap="none">
                <a:solidFill>
                  <a:srgbClr val="46BAEB"/>
                </a:solidFill>
                <a:latin typeface="Calibri"/>
                <a:ea typeface="Calibri"/>
                <a:cs typeface="Calibri"/>
                <a:sym typeface="Calibri"/>
              </a:rPr>
              <a:t> y reflexiones finales</a:t>
            </a:r>
            <a:endParaRPr/>
          </a:p>
        </p:txBody>
      </p:sp>
      <p:pic>
        <p:nvPicPr>
          <p:cNvPr id="447" name="Google Shape;447;g23ac45d0c23_0_11"/>
          <p:cNvPicPr preferRelativeResize="0"/>
          <p:nvPr/>
        </p:nvPicPr>
        <p:blipFill rotWithShape="1">
          <a:blip r:embed="rId3">
            <a:alphaModFix/>
          </a:blip>
          <a:srcRect/>
          <a:stretch/>
        </p:blipFill>
        <p:spPr>
          <a:xfrm>
            <a:off x="7840765" y="6200160"/>
            <a:ext cx="1190625" cy="5143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