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9.xml.rels" ContentType="application/vnd.openxmlformats-package.relationships+xml"/>
  <Override PartName="/ppt/notesSlides/_rels/notesSlide6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753600" cy="73152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95E466D-2717-4A7C-9B9F-2722D069A9A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dt" idx="7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1.7.2013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sldImg"/>
          </p:nvPr>
        </p:nvSpPr>
        <p:spPr>
          <a:xfrm>
            <a:off x="2860560" y="512640"/>
            <a:ext cx="3422160" cy="2566800"/>
          </a:xfrm>
          <a:prstGeom prst="rect">
            <a:avLst/>
          </a:prstGeom>
          <a:ln w="0">
            <a:noFill/>
          </a:ln>
        </p:spPr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ftr" idx="8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29" name="PlaceHolder 6"/>
          <p:cNvSpPr>
            <a:spLocks noGrp="1"/>
          </p:cNvSpPr>
          <p:nvPr>
            <p:ph type="sldNum" idx="9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‹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#›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dt" idx="1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1.7.2013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Img"/>
          </p:nvPr>
        </p:nvSpPr>
        <p:spPr>
          <a:xfrm>
            <a:off x="2860560" y="512640"/>
            <a:ext cx="3422160" cy="2566800"/>
          </a:xfrm>
          <a:prstGeom prst="rect">
            <a:avLst/>
          </a:prstGeom>
          <a:ln w="0">
            <a:noFill/>
          </a:ln>
        </p:spPr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ftr" idx="1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35" name="PlaceHolder 6"/>
          <p:cNvSpPr>
            <a:spLocks noGrp="1"/>
          </p:cNvSpPr>
          <p:nvPr>
            <p:ph type="sldNum" idx="1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‹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#›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dt" idx="1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1.7.2013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ftr" idx="1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41" name="PlaceHolder 6"/>
          <p:cNvSpPr>
            <a:spLocks noGrp="1"/>
          </p:cNvSpPr>
          <p:nvPr>
            <p:ph type="sldNum" idx="1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‹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#›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dt" idx="1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1.7.2013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46" name="PlaceHolder 5"/>
          <p:cNvSpPr>
            <a:spLocks noGrp="1"/>
          </p:cNvSpPr>
          <p:nvPr>
            <p:ph type="ftr" idx="1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47" name="PlaceHolder 6"/>
          <p:cNvSpPr>
            <a:spLocks noGrp="1"/>
          </p:cNvSpPr>
          <p:nvPr>
            <p:ph type="sldNum" idx="1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‹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#›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dt" idx="1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1.7.2013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sldImg"/>
          </p:nvPr>
        </p:nvSpPr>
        <p:spPr>
          <a:xfrm>
            <a:off x="2860560" y="512640"/>
            <a:ext cx="3422160" cy="2566800"/>
          </a:xfrm>
          <a:prstGeom prst="rect">
            <a:avLst/>
          </a:prstGeom>
          <a:ln w="0">
            <a:noFill/>
          </a:ln>
        </p:spPr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ftr" idx="2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53" name="PlaceHolder 6"/>
          <p:cNvSpPr>
            <a:spLocks noGrp="1"/>
          </p:cNvSpPr>
          <p:nvPr>
            <p:ph type="sldNum" idx="2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‹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#›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dt" idx="2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1.7.2013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sldImg"/>
          </p:nvPr>
        </p:nvSpPr>
        <p:spPr>
          <a:xfrm>
            <a:off x="2860560" y="512640"/>
            <a:ext cx="3422160" cy="2566800"/>
          </a:xfrm>
          <a:prstGeom prst="rect">
            <a:avLst/>
          </a:prstGeom>
          <a:ln w="0">
            <a:noFill/>
          </a:ln>
        </p:spPr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ftr" idx="2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59" name="PlaceHolder 6"/>
          <p:cNvSpPr>
            <a:spLocks noGrp="1"/>
          </p:cNvSpPr>
          <p:nvPr>
            <p:ph type="sldNum" idx="2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‹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#›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dt" idx="2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1.7.2013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sldImg"/>
          </p:nvPr>
        </p:nvSpPr>
        <p:spPr>
          <a:xfrm>
            <a:off x="2860560" y="512640"/>
            <a:ext cx="3422160" cy="2566800"/>
          </a:xfrm>
          <a:prstGeom prst="rect">
            <a:avLst/>
          </a:prstGeom>
          <a:ln w="0">
            <a:noFill/>
          </a:ln>
        </p:spPr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64" name="PlaceHolder 5"/>
          <p:cNvSpPr>
            <a:spLocks noGrp="1"/>
          </p:cNvSpPr>
          <p:nvPr>
            <p:ph type="ftr" idx="2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65" name="PlaceHolder 6"/>
          <p:cNvSpPr>
            <a:spLocks noGrp="1"/>
          </p:cNvSpPr>
          <p:nvPr>
            <p:ph type="sldNum" idx="2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‹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#›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dt" idx="2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1.7.2013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sldImg"/>
          </p:nvPr>
        </p:nvSpPr>
        <p:spPr>
          <a:xfrm>
            <a:off x="2860560" y="512640"/>
            <a:ext cx="3422160" cy="2566800"/>
          </a:xfrm>
          <a:prstGeom prst="rect">
            <a:avLst/>
          </a:prstGeom>
          <a:ln w="0">
            <a:noFill/>
          </a:ln>
        </p:spPr>
      </p:sp>
      <p:sp>
        <p:nvSpPr>
          <p:cNvPr id="16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70" name="PlaceHolder 5"/>
          <p:cNvSpPr>
            <a:spLocks noGrp="1"/>
          </p:cNvSpPr>
          <p:nvPr>
            <p:ph type="ftr" idx="2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71" name="PlaceHolder 6"/>
          <p:cNvSpPr>
            <a:spLocks noGrp="1"/>
          </p:cNvSpPr>
          <p:nvPr>
            <p:ph type="sldNum" idx="3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‹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#›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dt" idx="3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1.7.2013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sldImg"/>
          </p:nvPr>
        </p:nvSpPr>
        <p:spPr>
          <a:xfrm>
            <a:off x="2860560" y="512640"/>
            <a:ext cx="3422160" cy="2566800"/>
          </a:xfrm>
          <a:prstGeom prst="rect">
            <a:avLst/>
          </a:prstGeom>
          <a:ln w="0">
            <a:noFill/>
          </a:ln>
        </p:spPr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 type="ftr" idx="3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>
              <a:buNone/>
            </a:pPr>
            <a:endParaRPr b="0" lang="en-US" sz="12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77" name="PlaceHolder 6"/>
          <p:cNvSpPr>
            <a:spLocks noGrp="1"/>
          </p:cNvSpPr>
          <p:nvPr>
            <p:ph type="sldNum" idx="3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‹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#›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1B5575D-FF1B-4029-80C3-40B05BFC8CA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87440" y="1711440"/>
            <a:ext cx="877752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D47CE2F-053A-468A-90EB-46D4348F783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877752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BAE48F6-869D-469D-8B3B-945633E4609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4FF0D96-D9D2-4847-BAD4-22FDADEC057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F1E0B77-49BE-4C1B-BFEE-DF1FC247E68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87440" y="291600"/>
            <a:ext cx="8777520" cy="566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7772B4D-5923-4D5C-9DFD-63CCEA53108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87440" y="39272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64DB289-5E83-49A1-926C-82CD178B40E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985280" y="39272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50CE9C1-82CD-4C87-B40F-B9AC18F2E99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87440" y="3927240"/>
            <a:ext cx="877752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36EA843-80C9-433F-9E7E-DC834FAC374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877752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87440" y="3927240"/>
            <a:ext cx="877752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B69EF3B-A1B8-488F-BD07-CF0BE1FB660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985280" y="17114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87440" y="39272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985280" y="3927240"/>
            <a:ext cx="428328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09E210E-9F12-4D57-BE3B-63A8F230C39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87440" y="17114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455280" y="17114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422760" y="17114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87440" y="39272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455280" y="39272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422760" y="3927240"/>
            <a:ext cx="2826000" cy="202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2FAB42D-2050-499B-8B07-9F7CF1FCC20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9951522-D92C-4BE0-B79A-B59175220BDD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87440" y="291600"/>
            <a:ext cx="8777520" cy="122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87440" y="1711440"/>
            <a:ext cx="8777520" cy="424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s://www.boletinoficial.gob.ar/detalleAviso/primera/276523/20221125" TargetMode="External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92;p1" descr=""/>
          <p:cNvPicPr/>
          <p:nvPr/>
        </p:nvPicPr>
        <p:blipFill>
          <a:blip r:embed="rId1"/>
          <a:srcRect l="0" t="0" r="174" b="158"/>
          <a:stretch/>
        </p:blipFill>
        <p:spPr>
          <a:xfrm>
            <a:off x="0" y="3240"/>
            <a:ext cx="9743040" cy="7331760"/>
          </a:xfrm>
          <a:prstGeom prst="rect">
            <a:avLst/>
          </a:prstGeom>
          <a:ln w="0">
            <a:noFill/>
          </a:ln>
        </p:spPr>
      </p:pic>
      <p:sp>
        <p:nvSpPr>
          <p:cNvPr id="48" name="Google Shape;93;p1"/>
          <p:cNvSpPr/>
          <p:nvPr/>
        </p:nvSpPr>
        <p:spPr>
          <a:xfrm>
            <a:off x="853560" y="2569680"/>
            <a:ext cx="8046360" cy="189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en-US" sz="3459" spc="-1" strike="noStrike">
                <a:solidFill>
                  <a:srgbClr val="1a535c"/>
                </a:solidFill>
                <a:latin typeface="Open Sans"/>
                <a:ea typeface="Open Sans"/>
              </a:rPr>
              <a:t>Programa de Asistencia Regulatoria</a:t>
            </a:r>
            <a:endParaRPr b="0" lang="en-US" sz="3459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en-US" sz="3459" spc="-1" strike="noStrike">
                <a:solidFill>
                  <a:srgbClr val="1a535c"/>
                </a:solidFill>
                <a:latin typeface="Open Sans"/>
                <a:ea typeface="Open Sans"/>
              </a:rPr>
              <a:t>a la Investigación y Desarrollo de</a:t>
            </a:r>
            <a:endParaRPr b="0" lang="en-US" sz="3459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en-US" sz="3459" spc="-1" strike="noStrike">
                <a:solidFill>
                  <a:srgbClr val="1a535c"/>
                </a:solidFill>
                <a:latin typeface="Open Sans"/>
                <a:ea typeface="Open Sans"/>
              </a:rPr>
              <a:t>Productos para la Salud</a:t>
            </a:r>
            <a:endParaRPr b="0" lang="en-US" sz="345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Google Shape;94;p1"/>
          <p:cNvSpPr/>
          <p:nvPr/>
        </p:nvSpPr>
        <p:spPr>
          <a:xfrm>
            <a:off x="1809720" y="4970520"/>
            <a:ext cx="6765120" cy="73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2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1a535c"/>
                </a:solidFill>
                <a:latin typeface="Open Sans"/>
                <a:ea typeface="Open Sans"/>
              </a:rPr>
              <a:t>Ing. Lorena Terrizzano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2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1a535c"/>
                </a:solidFill>
                <a:latin typeface="Open Sans"/>
                <a:ea typeface="Open Sans"/>
              </a:rPr>
              <a:t>Coordinación de Capacitación e Investigación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103;p2" descr=""/>
          <p:cNvPicPr/>
          <p:nvPr/>
        </p:nvPicPr>
        <p:blipFill>
          <a:blip r:embed="rId1"/>
          <a:srcRect l="0" t="70" r="146" b="448"/>
          <a:stretch/>
        </p:blipFill>
        <p:spPr>
          <a:xfrm>
            <a:off x="0" y="0"/>
            <a:ext cx="9753120" cy="7314840"/>
          </a:xfrm>
          <a:prstGeom prst="rect">
            <a:avLst/>
          </a:prstGeom>
          <a:ln w="0">
            <a:noFill/>
          </a:ln>
        </p:spPr>
      </p:pic>
      <p:sp>
        <p:nvSpPr>
          <p:cNvPr id="51" name="Google Shape;104;p2"/>
          <p:cNvSpPr/>
          <p:nvPr/>
        </p:nvSpPr>
        <p:spPr>
          <a:xfrm>
            <a:off x="1132920" y="1730520"/>
            <a:ext cx="736056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en-US" sz="2360" spc="-1" strike="noStrike">
                <a:solidFill>
                  <a:srgbClr val="1a535c"/>
                </a:solidFill>
                <a:latin typeface="Open Sans"/>
                <a:ea typeface="Open Sans"/>
              </a:rPr>
              <a:t>FUNDAMENTACIÓN</a:t>
            </a:r>
            <a:endParaRPr b="0" lang="en-US" sz="23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Google Shape;105;p2"/>
          <p:cNvSpPr/>
          <p:nvPr/>
        </p:nvSpPr>
        <p:spPr>
          <a:xfrm rot="10800000">
            <a:off x="3422880" y="2565360"/>
            <a:ext cx="2784240" cy="2404440"/>
          </a:xfrm>
          <a:custGeom>
            <a:avLst/>
            <a:gdLst>
              <a:gd name="textAreaLeft" fmla="*/ 0 w 2784240"/>
              <a:gd name="textAreaRight" fmla="*/ 2784600 w 2784240"/>
              <a:gd name="textAreaTop" fmla="*/ 0 h 2404440"/>
              <a:gd name="textAreaBottom" fmla="*/ 2404800 h 2404440"/>
            </a:gdLst>
            <a:ahLst/>
            <a:rect l="textAreaLeft" t="textAreaTop" r="textAreaRight" b="textAreaBottom"/>
            <a:pathLst>
              <a:path w="3712845" h="3206496">
                <a:moveTo>
                  <a:pt x="3712845" y="0"/>
                </a:moveTo>
                <a:lnTo>
                  <a:pt x="569595" y="0"/>
                </a:lnTo>
                <a:cubicBezTo>
                  <a:pt x="255016" y="0"/>
                  <a:pt x="0" y="255016"/>
                  <a:pt x="0" y="569595"/>
                </a:cubicBezTo>
                <a:lnTo>
                  <a:pt x="0" y="3206496"/>
                </a:lnTo>
                <a:lnTo>
                  <a:pt x="3143250" y="3206496"/>
                </a:lnTo>
                <a:cubicBezTo>
                  <a:pt x="3457829" y="3206496"/>
                  <a:pt x="3712845" y="2951480"/>
                  <a:pt x="3712845" y="2636901"/>
                </a:cubicBezTo>
                <a:lnTo>
                  <a:pt x="3712845" y="0"/>
                </a:lnTo>
              </a:path>
            </a:pathLst>
          </a:custGeom>
          <a:solidFill>
            <a:srgbClr val="0d5d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53" name="Google Shape;106;p2"/>
          <p:cNvSpPr/>
          <p:nvPr/>
        </p:nvSpPr>
        <p:spPr>
          <a:xfrm>
            <a:off x="3613680" y="2837880"/>
            <a:ext cx="2460600" cy="20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0" lang="en-US" sz="2230" spc="-1" strike="noStrike">
                <a:solidFill>
                  <a:srgbClr val="ffffff"/>
                </a:solidFill>
                <a:latin typeface="Open Sans"/>
                <a:ea typeface="Open Sans"/>
              </a:rPr>
              <a:t>Necesidad de acompañar y guiar respecto a Requisitos regulatorios </a:t>
            </a:r>
            <a:endParaRPr b="0" lang="en-US" sz="223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Google Shape;107;p2"/>
          <p:cNvSpPr/>
          <p:nvPr/>
        </p:nvSpPr>
        <p:spPr>
          <a:xfrm>
            <a:off x="447120" y="2565360"/>
            <a:ext cx="2928600" cy="2404440"/>
          </a:xfrm>
          <a:custGeom>
            <a:avLst/>
            <a:gdLst>
              <a:gd name="textAreaLeft" fmla="*/ 0 w 2928600"/>
              <a:gd name="textAreaRight" fmla="*/ 2928960 w 2928600"/>
              <a:gd name="textAreaTop" fmla="*/ 0 h 2404440"/>
              <a:gd name="textAreaBottom" fmla="*/ 2404800 h 2404440"/>
            </a:gdLst>
            <a:ahLst/>
            <a:rect l="textAreaLeft" t="textAreaTop" r="textAreaRight" b="textAreaBottom"/>
            <a:pathLst>
              <a:path w="3905123" h="3206496">
                <a:moveTo>
                  <a:pt x="0" y="0"/>
                </a:moveTo>
                <a:lnTo>
                  <a:pt x="3335528" y="0"/>
                </a:lnTo>
                <a:cubicBezTo>
                  <a:pt x="3650107" y="0"/>
                  <a:pt x="3905123" y="255016"/>
                  <a:pt x="3905123" y="569595"/>
                </a:cubicBezTo>
                <a:lnTo>
                  <a:pt x="3905123" y="3206496"/>
                </a:lnTo>
                <a:lnTo>
                  <a:pt x="569595" y="3206496"/>
                </a:lnTo>
                <a:cubicBezTo>
                  <a:pt x="255016" y="3206496"/>
                  <a:pt x="0" y="2951480"/>
                  <a:pt x="0" y="2636901"/>
                </a:cubicBezTo>
                <a:lnTo>
                  <a:pt x="0" y="0"/>
                </a:lnTo>
              </a:path>
            </a:pathLst>
          </a:custGeom>
          <a:solidFill>
            <a:srgbClr val="307bf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55" name="Google Shape;108;p2"/>
          <p:cNvSpPr/>
          <p:nvPr/>
        </p:nvSpPr>
        <p:spPr>
          <a:xfrm>
            <a:off x="543600" y="2604600"/>
            <a:ext cx="2735280" cy="197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Open Sans"/>
                <a:ea typeface="Open Sans"/>
              </a:rPr>
              <a:t>Existencia de numerosos proyectos I+D de Productos para la salud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Open Sans"/>
                <a:ea typeface="Open Sans"/>
              </a:rPr>
              <a:t>por parte de emprendedores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Open Sans"/>
                <a:ea typeface="Open Sans"/>
              </a:rPr>
              <a:t>y desarrolladores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Google Shape;109;p2"/>
          <p:cNvSpPr/>
          <p:nvPr/>
        </p:nvSpPr>
        <p:spPr>
          <a:xfrm>
            <a:off x="3144960" y="3875040"/>
            <a:ext cx="468360" cy="426240"/>
          </a:xfrm>
          <a:custGeom>
            <a:avLst/>
            <a:gdLst>
              <a:gd name="textAreaLeft" fmla="*/ 0 w 468360"/>
              <a:gd name="textAreaRight" fmla="*/ 468720 w 468360"/>
              <a:gd name="textAreaTop" fmla="*/ 0 h 426240"/>
              <a:gd name="textAreaBottom" fmla="*/ 426600 h 426240"/>
            </a:gdLst>
            <a:ahLst/>
            <a:rect l="textAreaLeft" t="textAreaTop" r="textAreaRight" b="textAreaBottom"/>
            <a:pathLst>
              <a:path w="624840" h="568960">
                <a:moveTo>
                  <a:pt x="0" y="284480"/>
                </a:moveTo>
                <a:cubicBezTo>
                  <a:pt x="0" y="127381"/>
                  <a:pt x="139827" y="0"/>
                  <a:pt x="312420" y="0"/>
                </a:cubicBezTo>
                <a:cubicBezTo>
                  <a:pt x="485013" y="0"/>
                  <a:pt x="624840" y="127381"/>
                  <a:pt x="624840" y="284480"/>
                </a:cubicBezTo>
                <a:cubicBezTo>
                  <a:pt x="624840" y="441579"/>
                  <a:pt x="485013" y="568960"/>
                  <a:pt x="312420" y="568960"/>
                </a:cubicBezTo>
                <a:cubicBezTo>
                  <a:pt x="139827" y="568960"/>
                  <a:pt x="0" y="441579"/>
                  <a:pt x="0" y="28448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57" name="Google Shape;110;p2"/>
          <p:cNvSpPr/>
          <p:nvPr/>
        </p:nvSpPr>
        <p:spPr>
          <a:xfrm>
            <a:off x="3269880" y="3989160"/>
            <a:ext cx="218160" cy="198720"/>
          </a:xfrm>
          <a:custGeom>
            <a:avLst/>
            <a:gdLst>
              <a:gd name="textAreaLeft" fmla="*/ 0 w 218160"/>
              <a:gd name="textAreaRight" fmla="*/ 218520 w 218160"/>
              <a:gd name="textAreaTop" fmla="*/ 0 h 198720"/>
              <a:gd name="textAreaBottom" fmla="*/ 199080 h 198720"/>
            </a:gdLst>
            <a:ahLst/>
            <a:rect l="textAreaLeft" t="textAreaTop" r="textAreaRight" b="textAreaBottom"/>
            <a:pathLst>
              <a:path w="291338" h="265303">
                <a:moveTo>
                  <a:pt x="0" y="114808"/>
                </a:moveTo>
                <a:lnTo>
                  <a:pt x="127762" y="114808"/>
                </a:lnTo>
                <a:lnTo>
                  <a:pt x="127762" y="0"/>
                </a:lnTo>
                <a:lnTo>
                  <a:pt x="163449" y="0"/>
                </a:lnTo>
                <a:lnTo>
                  <a:pt x="163449" y="114808"/>
                </a:lnTo>
                <a:lnTo>
                  <a:pt x="291338" y="114808"/>
                </a:lnTo>
                <a:lnTo>
                  <a:pt x="291338" y="150495"/>
                </a:lnTo>
                <a:lnTo>
                  <a:pt x="163576" y="150495"/>
                </a:lnTo>
                <a:lnTo>
                  <a:pt x="163576" y="265303"/>
                </a:lnTo>
                <a:lnTo>
                  <a:pt x="127762" y="265303"/>
                </a:lnTo>
                <a:lnTo>
                  <a:pt x="127762" y="150495"/>
                </a:lnTo>
                <a:lnTo>
                  <a:pt x="0" y="150495"/>
                </a:lnTo>
                <a:close/>
              </a:path>
            </a:pathLst>
          </a:custGeom>
          <a:solidFill>
            <a:srgbClr val="307bf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Google Shape;111;p2"/>
          <p:cNvSpPr/>
          <p:nvPr/>
        </p:nvSpPr>
        <p:spPr>
          <a:xfrm>
            <a:off x="6253920" y="2589120"/>
            <a:ext cx="2928600" cy="2404440"/>
          </a:xfrm>
          <a:custGeom>
            <a:avLst/>
            <a:gdLst>
              <a:gd name="textAreaLeft" fmla="*/ 0 w 2928600"/>
              <a:gd name="textAreaRight" fmla="*/ 2928960 w 2928600"/>
              <a:gd name="textAreaTop" fmla="*/ 0 h 2404440"/>
              <a:gd name="textAreaBottom" fmla="*/ 2404800 h 2404440"/>
            </a:gdLst>
            <a:ahLst/>
            <a:rect l="textAreaLeft" t="textAreaTop" r="textAreaRight" b="textAreaBottom"/>
            <a:pathLst>
              <a:path w="3905123" h="3206496">
                <a:moveTo>
                  <a:pt x="0" y="0"/>
                </a:moveTo>
                <a:lnTo>
                  <a:pt x="3335528" y="0"/>
                </a:lnTo>
                <a:cubicBezTo>
                  <a:pt x="3650107" y="0"/>
                  <a:pt x="3905123" y="255016"/>
                  <a:pt x="3905123" y="569595"/>
                </a:cubicBezTo>
                <a:lnTo>
                  <a:pt x="3905123" y="3206496"/>
                </a:lnTo>
                <a:lnTo>
                  <a:pt x="569595" y="3206496"/>
                </a:lnTo>
                <a:cubicBezTo>
                  <a:pt x="255016" y="3206496"/>
                  <a:pt x="0" y="2951480"/>
                  <a:pt x="0" y="2636901"/>
                </a:cubicBezTo>
                <a:lnTo>
                  <a:pt x="0" y="0"/>
                </a:lnTo>
              </a:path>
            </a:pathLst>
          </a:custGeom>
          <a:solidFill>
            <a:srgbClr val="0944a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59" name="Google Shape;112;p2"/>
          <p:cNvSpPr/>
          <p:nvPr/>
        </p:nvSpPr>
        <p:spPr>
          <a:xfrm>
            <a:off x="6396480" y="2827440"/>
            <a:ext cx="2460600" cy="214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19000"/>
              </a:lnSpc>
              <a:tabLst>
                <a:tab algn="l" pos="0"/>
              </a:tabLst>
            </a:pPr>
            <a:r>
              <a:rPr b="0" lang="en-US" sz="1970" spc="-1" strike="noStrike">
                <a:solidFill>
                  <a:srgbClr val="ffffff"/>
                </a:solidFill>
                <a:latin typeface="Open Sans"/>
                <a:ea typeface="Open Sans"/>
              </a:rPr>
              <a:t>Propiciar un intercambio ágil de información entre la autoridad regulatoria y desarrolladores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Google Shape;113;p2"/>
          <p:cNvSpPr/>
          <p:nvPr/>
        </p:nvSpPr>
        <p:spPr>
          <a:xfrm>
            <a:off x="6013440" y="3875040"/>
            <a:ext cx="468360" cy="426240"/>
          </a:xfrm>
          <a:custGeom>
            <a:avLst/>
            <a:gdLst>
              <a:gd name="textAreaLeft" fmla="*/ 0 w 468360"/>
              <a:gd name="textAreaRight" fmla="*/ 468720 w 468360"/>
              <a:gd name="textAreaTop" fmla="*/ 0 h 426240"/>
              <a:gd name="textAreaBottom" fmla="*/ 426600 h 426240"/>
            </a:gdLst>
            <a:ahLst/>
            <a:rect l="textAreaLeft" t="textAreaTop" r="textAreaRight" b="textAreaBottom"/>
            <a:pathLst>
              <a:path w="624840" h="568960">
                <a:moveTo>
                  <a:pt x="0" y="284480"/>
                </a:moveTo>
                <a:cubicBezTo>
                  <a:pt x="0" y="127381"/>
                  <a:pt x="139827" y="0"/>
                  <a:pt x="312420" y="0"/>
                </a:cubicBezTo>
                <a:cubicBezTo>
                  <a:pt x="485013" y="0"/>
                  <a:pt x="624840" y="127381"/>
                  <a:pt x="624840" y="284480"/>
                </a:cubicBezTo>
                <a:cubicBezTo>
                  <a:pt x="624840" y="441579"/>
                  <a:pt x="485013" y="568960"/>
                  <a:pt x="312420" y="568960"/>
                </a:cubicBezTo>
                <a:cubicBezTo>
                  <a:pt x="139827" y="568960"/>
                  <a:pt x="0" y="441579"/>
                  <a:pt x="0" y="28448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61" name="Google Shape;114;p2"/>
          <p:cNvSpPr/>
          <p:nvPr/>
        </p:nvSpPr>
        <p:spPr>
          <a:xfrm>
            <a:off x="6138360" y="3989160"/>
            <a:ext cx="218160" cy="198720"/>
          </a:xfrm>
          <a:custGeom>
            <a:avLst/>
            <a:gdLst>
              <a:gd name="textAreaLeft" fmla="*/ 0 w 218160"/>
              <a:gd name="textAreaRight" fmla="*/ 218520 w 218160"/>
              <a:gd name="textAreaTop" fmla="*/ 0 h 198720"/>
              <a:gd name="textAreaBottom" fmla="*/ 199080 h 198720"/>
            </a:gdLst>
            <a:ahLst/>
            <a:rect l="textAreaLeft" t="textAreaTop" r="textAreaRight" b="textAreaBottom"/>
            <a:pathLst>
              <a:path w="291338" h="265303">
                <a:moveTo>
                  <a:pt x="0" y="114808"/>
                </a:moveTo>
                <a:lnTo>
                  <a:pt x="127762" y="114808"/>
                </a:lnTo>
                <a:lnTo>
                  <a:pt x="127762" y="0"/>
                </a:lnTo>
                <a:lnTo>
                  <a:pt x="163449" y="0"/>
                </a:lnTo>
                <a:lnTo>
                  <a:pt x="163449" y="114808"/>
                </a:lnTo>
                <a:lnTo>
                  <a:pt x="291338" y="114808"/>
                </a:lnTo>
                <a:lnTo>
                  <a:pt x="291338" y="150495"/>
                </a:lnTo>
                <a:lnTo>
                  <a:pt x="163576" y="150495"/>
                </a:lnTo>
                <a:lnTo>
                  <a:pt x="163576" y="265303"/>
                </a:lnTo>
                <a:lnTo>
                  <a:pt x="127762" y="265303"/>
                </a:lnTo>
                <a:lnTo>
                  <a:pt x="127762" y="150495"/>
                </a:lnTo>
                <a:lnTo>
                  <a:pt x="0" y="150495"/>
                </a:lnTo>
                <a:close/>
              </a:path>
            </a:pathLst>
          </a:custGeom>
          <a:solidFill>
            <a:srgbClr val="307bf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Google Shape;115;p2"/>
          <p:cNvSpPr/>
          <p:nvPr/>
        </p:nvSpPr>
        <p:spPr>
          <a:xfrm rot="10800000">
            <a:off x="447480" y="5143320"/>
            <a:ext cx="8700840" cy="1331640"/>
          </a:xfrm>
          <a:custGeom>
            <a:avLst/>
            <a:gdLst>
              <a:gd name="textAreaLeft" fmla="*/ 0 w 8700840"/>
              <a:gd name="textAreaRight" fmla="*/ 8701200 w 8700840"/>
              <a:gd name="textAreaTop" fmla="*/ 0 h 1331640"/>
              <a:gd name="textAreaBottom" fmla="*/ 1332000 h 1331640"/>
            </a:gdLst>
            <a:ahLst/>
            <a:rect l="textAreaLeft" t="textAreaTop" r="textAreaRight" b="textAreaBottom"/>
            <a:pathLst>
              <a:path w="11601831" h="1775841">
                <a:moveTo>
                  <a:pt x="321437" y="0"/>
                </a:moveTo>
                <a:lnTo>
                  <a:pt x="11280394" y="0"/>
                </a:lnTo>
                <a:cubicBezTo>
                  <a:pt x="11457939" y="0"/>
                  <a:pt x="11601831" y="143891"/>
                  <a:pt x="11601831" y="321437"/>
                </a:cubicBezTo>
                <a:lnTo>
                  <a:pt x="11601831" y="1775841"/>
                </a:lnTo>
                <a:lnTo>
                  <a:pt x="0" y="1775841"/>
                </a:lnTo>
                <a:lnTo>
                  <a:pt x="0" y="321437"/>
                </a:lnTo>
                <a:cubicBezTo>
                  <a:pt x="0" y="143891"/>
                  <a:pt x="143891" y="0"/>
                  <a:pt x="321437" y="0"/>
                </a:cubicBezTo>
                <a:close/>
              </a:path>
            </a:pathLst>
          </a:custGeom>
          <a:solidFill>
            <a:srgbClr val="0944a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10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63" name="Google Shape;116;p2"/>
          <p:cNvSpPr/>
          <p:nvPr/>
        </p:nvSpPr>
        <p:spPr>
          <a:xfrm>
            <a:off x="701280" y="5470920"/>
            <a:ext cx="8192160" cy="43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ff"/>
                </a:solidFill>
                <a:latin typeface="Open Sans"/>
                <a:ea typeface="Open Sans"/>
              </a:rPr>
              <a:t>Agilizar la llegada de estos productos a la comunidad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125;p3" descr=""/>
          <p:cNvPicPr/>
          <p:nvPr/>
        </p:nvPicPr>
        <p:blipFill>
          <a:blip r:embed="rId1"/>
          <a:srcRect l="0" t="0" r="145" b="148"/>
          <a:stretch/>
        </p:blipFill>
        <p:spPr>
          <a:xfrm>
            <a:off x="-28440" y="-5040"/>
            <a:ext cx="9753120" cy="7341840"/>
          </a:xfrm>
          <a:prstGeom prst="rect">
            <a:avLst/>
          </a:prstGeom>
          <a:ln w="0">
            <a:noFill/>
          </a:ln>
        </p:spPr>
      </p:pic>
      <p:grpSp>
        <p:nvGrpSpPr>
          <p:cNvPr id="65" name="Google Shape;126;p3"/>
          <p:cNvGrpSpPr/>
          <p:nvPr/>
        </p:nvGrpSpPr>
        <p:grpSpPr>
          <a:xfrm>
            <a:off x="1055160" y="2268720"/>
            <a:ext cx="7664760" cy="2271240"/>
            <a:chOff x="1055160" y="2268720"/>
            <a:chExt cx="7664760" cy="2271240"/>
          </a:xfrm>
        </p:grpSpPr>
        <p:sp>
          <p:nvSpPr>
            <p:cNvPr id="66" name="Google Shape;127;p3"/>
            <p:cNvSpPr/>
            <p:nvPr/>
          </p:nvSpPr>
          <p:spPr>
            <a:xfrm>
              <a:off x="1055160" y="2345760"/>
              <a:ext cx="7664760" cy="1979640"/>
            </a:xfrm>
            <a:custGeom>
              <a:avLst/>
              <a:gdLst>
                <a:gd name="textAreaLeft" fmla="*/ 0 w 7664760"/>
                <a:gd name="textAreaRight" fmla="*/ 7665120 w 7664760"/>
                <a:gd name="textAreaTop" fmla="*/ 0 h 1979640"/>
                <a:gd name="textAreaBottom" fmla="*/ 1980000 h 1979640"/>
              </a:gdLst>
              <a:ahLst/>
              <a:rect l="textAreaLeft" t="textAreaTop" r="textAreaRight" b="textAreaBottom"/>
              <a:pathLst>
                <a:path w="2838888" h="733346">
                  <a:moveTo>
                    <a:pt x="36361" y="0"/>
                  </a:moveTo>
                  <a:lnTo>
                    <a:pt x="2802526" y="0"/>
                  </a:lnTo>
                  <a:cubicBezTo>
                    <a:pt x="2812170" y="0"/>
                    <a:pt x="2821418" y="3831"/>
                    <a:pt x="2828238" y="10650"/>
                  </a:cubicBezTo>
                  <a:cubicBezTo>
                    <a:pt x="2835057" y="17469"/>
                    <a:pt x="2838888" y="26718"/>
                    <a:pt x="2838888" y="36361"/>
                  </a:cubicBezTo>
                  <a:lnTo>
                    <a:pt x="2838888" y="696984"/>
                  </a:lnTo>
                  <a:cubicBezTo>
                    <a:pt x="2838888" y="706628"/>
                    <a:pt x="2835057" y="715877"/>
                    <a:pt x="2828238" y="722696"/>
                  </a:cubicBezTo>
                  <a:cubicBezTo>
                    <a:pt x="2821418" y="729515"/>
                    <a:pt x="2812170" y="733346"/>
                    <a:pt x="2802526" y="733346"/>
                  </a:cubicBezTo>
                  <a:lnTo>
                    <a:pt x="36361" y="733346"/>
                  </a:lnTo>
                  <a:cubicBezTo>
                    <a:pt x="26718" y="733346"/>
                    <a:pt x="17469" y="729515"/>
                    <a:pt x="10650" y="722696"/>
                  </a:cubicBezTo>
                  <a:cubicBezTo>
                    <a:pt x="3831" y="715877"/>
                    <a:pt x="0" y="706628"/>
                    <a:pt x="0" y="696984"/>
                  </a:cubicBezTo>
                  <a:lnTo>
                    <a:pt x="0" y="36361"/>
                  </a:lnTo>
                  <a:cubicBezTo>
                    <a:pt x="0" y="26718"/>
                    <a:pt x="3831" y="17469"/>
                    <a:pt x="10650" y="10650"/>
                  </a:cubicBezTo>
                  <a:cubicBezTo>
                    <a:pt x="17469" y="3831"/>
                    <a:pt x="26718" y="0"/>
                    <a:pt x="36361" y="0"/>
                  </a:cubicBezTo>
                  <a:close/>
                </a:path>
              </a:pathLst>
            </a:custGeom>
            <a:noFill/>
            <a:ln w="47625">
              <a:solidFill>
                <a:srgbClr val="3e75a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67" name="Google Shape;128;p3"/>
            <p:cNvSpPr/>
            <p:nvPr/>
          </p:nvSpPr>
          <p:spPr>
            <a:xfrm>
              <a:off x="1055160" y="2268720"/>
              <a:ext cx="2194200" cy="227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108000"/>
                </a:lnSpc>
                <a:tabLst>
                  <a:tab algn="l" pos="0"/>
                </a:tabLst>
              </a:pPr>
              <a:endParaRPr b="0" lang="en-US" sz="1800" spc="-1" strike="noStrike">
                <a:solidFill>
                  <a:schemeClr val="dk1"/>
                </a:solidFill>
                <a:latin typeface="Calibri"/>
                <a:ea typeface="Calibri"/>
              </a:endParaRPr>
            </a:p>
          </p:txBody>
        </p:sp>
      </p:grpSp>
      <p:sp>
        <p:nvSpPr>
          <p:cNvPr id="68" name="Google Shape;129;p3"/>
          <p:cNvSpPr/>
          <p:nvPr/>
        </p:nvSpPr>
        <p:spPr>
          <a:xfrm>
            <a:off x="1196280" y="1738440"/>
            <a:ext cx="736056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en-US" sz="2360" spc="-1" strike="noStrike">
                <a:solidFill>
                  <a:srgbClr val="1a535c"/>
                </a:solidFill>
                <a:latin typeface="Open Sans"/>
                <a:ea typeface="Open Sans"/>
              </a:rPr>
              <a:t>CREACIÓN DEL PROGRAMA AR I+D</a:t>
            </a:r>
            <a:endParaRPr b="0" lang="en-US" sz="23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Google Shape;130;p3"/>
          <p:cNvSpPr/>
          <p:nvPr/>
        </p:nvSpPr>
        <p:spPr>
          <a:xfrm>
            <a:off x="1196280" y="2490840"/>
            <a:ext cx="7360560" cy="152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ct val="120000"/>
              </a:lnSpc>
              <a:tabLst>
                <a:tab algn="l" pos="0"/>
              </a:tabLst>
            </a:pPr>
            <a:r>
              <a:rPr b="0" lang="en-US" sz="2020" spc="-1" strike="noStrike">
                <a:solidFill>
                  <a:srgbClr val="1a535c"/>
                </a:solidFill>
                <a:latin typeface="Open Sans"/>
                <a:ea typeface="Open Sans"/>
              </a:rPr>
              <a:t>El 25 de Noviembre se publicó en el Boletín Oficial la </a:t>
            </a:r>
            <a:r>
              <a:rPr b="1" lang="en-US" sz="2020" spc="-1" strike="noStrike" u="sng">
                <a:solidFill>
                  <a:schemeClr val="hlink"/>
                </a:solidFill>
                <a:uFillTx/>
                <a:latin typeface="Open Sans"/>
                <a:ea typeface="Open Sans"/>
                <a:hlinkClick r:id="rId2"/>
              </a:rPr>
              <a:t>Disposición 9281/2022</a:t>
            </a:r>
            <a:r>
              <a:rPr b="0" lang="en-US" sz="2020" spc="-1" strike="noStrike">
                <a:solidFill>
                  <a:srgbClr val="1a535c"/>
                </a:solidFill>
                <a:latin typeface="Open Sans"/>
                <a:ea typeface="Open Sans"/>
              </a:rPr>
              <a:t> que establece en su ARTÍCULO 1º la creación del “Programa de Asistencia Regulatoria a la Investigación y Desarrollo de Productos para la Salud”</a:t>
            </a:r>
            <a:endParaRPr b="0" lang="en-US" sz="202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0" name="Google Shape;131;p3" descr=""/>
          <p:cNvPicPr/>
          <p:nvPr/>
        </p:nvPicPr>
        <p:blipFill>
          <a:blip r:embed="rId3"/>
          <a:stretch/>
        </p:blipFill>
        <p:spPr>
          <a:xfrm>
            <a:off x="3170880" y="4540320"/>
            <a:ext cx="3354480" cy="2706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140;g1af7ae55c2a_0_0" descr=""/>
          <p:cNvPicPr/>
          <p:nvPr/>
        </p:nvPicPr>
        <p:blipFill>
          <a:blip r:embed="rId1"/>
          <a:srcRect l="0" t="0" r="149" b="148"/>
          <a:stretch/>
        </p:blipFill>
        <p:spPr>
          <a:xfrm>
            <a:off x="-28440" y="-5040"/>
            <a:ext cx="9753120" cy="7341840"/>
          </a:xfrm>
          <a:prstGeom prst="rect">
            <a:avLst/>
          </a:prstGeom>
          <a:ln w="0">
            <a:noFill/>
          </a:ln>
        </p:spPr>
      </p:pic>
      <p:pic>
        <p:nvPicPr>
          <p:cNvPr id="72" name="Google Shape;141;g1af7ae55c2a_0_0" descr=""/>
          <p:cNvPicPr/>
          <p:nvPr/>
        </p:nvPicPr>
        <p:blipFill>
          <a:blip r:embed="rId2"/>
          <a:stretch/>
        </p:blipFill>
        <p:spPr>
          <a:xfrm>
            <a:off x="4878360" y="5366880"/>
            <a:ext cx="3727080" cy="1802160"/>
          </a:xfrm>
          <a:prstGeom prst="rect">
            <a:avLst/>
          </a:prstGeom>
          <a:ln w="0">
            <a:noFill/>
          </a:ln>
        </p:spPr>
      </p:pic>
      <p:grpSp>
        <p:nvGrpSpPr>
          <p:cNvPr id="73" name="Google Shape;142;g1af7ae55c2a_0_0"/>
          <p:cNvGrpSpPr/>
          <p:nvPr/>
        </p:nvGrpSpPr>
        <p:grpSpPr>
          <a:xfrm>
            <a:off x="1055160" y="2268720"/>
            <a:ext cx="7664760" cy="2271600"/>
            <a:chOff x="1055160" y="2268720"/>
            <a:chExt cx="7664760" cy="2271600"/>
          </a:xfrm>
        </p:grpSpPr>
        <p:sp>
          <p:nvSpPr>
            <p:cNvPr id="74" name="Google Shape;143;g1af7ae55c2a_0_0"/>
            <p:cNvSpPr/>
            <p:nvPr/>
          </p:nvSpPr>
          <p:spPr>
            <a:xfrm>
              <a:off x="1055160" y="2345760"/>
              <a:ext cx="7664760" cy="1979640"/>
            </a:xfrm>
            <a:custGeom>
              <a:avLst/>
              <a:gdLst>
                <a:gd name="textAreaLeft" fmla="*/ 0 w 7664760"/>
                <a:gd name="textAreaRight" fmla="*/ 7665120 w 7664760"/>
                <a:gd name="textAreaTop" fmla="*/ 0 h 1979640"/>
                <a:gd name="textAreaBottom" fmla="*/ 1980000 h 1979640"/>
              </a:gdLst>
              <a:ahLst/>
              <a:rect l="textAreaLeft" t="textAreaTop" r="textAreaRight" b="textAreaBottom"/>
              <a:pathLst>
                <a:path w="2838888" h="733346">
                  <a:moveTo>
                    <a:pt x="36361" y="0"/>
                  </a:moveTo>
                  <a:lnTo>
                    <a:pt x="2802526" y="0"/>
                  </a:lnTo>
                  <a:cubicBezTo>
                    <a:pt x="2812170" y="0"/>
                    <a:pt x="2821418" y="3831"/>
                    <a:pt x="2828238" y="10650"/>
                  </a:cubicBezTo>
                  <a:cubicBezTo>
                    <a:pt x="2835057" y="17469"/>
                    <a:pt x="2838888" y="26718"/>
                    <a:pt x="2838888" y="36361"/>
                  </a:cubicBezTo>
                  <a:lnTo>
                    <a:pt x="2838888" y="696984"/>
                  </a:lnTo>
                  <a:cubicBezTo>
                    <a:pt x="2838888" y="706628"/>
                    <a:pt x="2835057" y="715877"/>
                    <a:pt x="2828238" y="722696"/>
                  </a:cubicBezTo>
                  <a:cubicBezTo>
                    <a:pt x="2821418" y="729515"/>
                    <a:pt x="2812170" y="733346"/>
                    <a:pt x="2802526" y="733346"/>
                  </a:cubicBezTo>
                  <a:lnTo>
                    <a:pt x="36361" y="733346"/>
                  </a:lnTo>
                  <a:cubicBezTo>
                    <a:pt x="26718" y="733346"/>
                    <a:pt x="17469" y="729515"/>
                    <a:pt x="10650" y="722696"/>
                  </a:cubicBezTo>
                  <a:cubicBezTo>
                    <a:pt x="3831" y="715877"/>
                    <a:pt x="0" y="706628"/>
                    <a:pt x="0" y="696984"/>
                  </a:cubicBezTo>
                  <a:lnTo>
                    <a:pt x="0" y="36361"/>
                  </a:lnTo>
                  <a:cubicBezTo>
                    <a:pt x="0" y="26718"/>
                    <a:pt x="3831" y="17469"/>
                    <a:pt x="10650" y="10650"/>
                  </a:cubicBezTo>
                  <a:cubicBezTo>
                    <a:pt x="17469" y="3831"/>
                    <a:pt x="26718" y="0"/>
                    <a:pt x="36361" y="0"/>
                  </a:cubicBezTo>
                  <a:close/>
                </a:path>
              </a:pathLst>
            </a:custGeom>
            <a:noFill/>
            <a:ln w="47625">
              <a:solidFill>
                <a:srgbClr val="3e75a3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75" name="Google Shape;144;g1af7ae55c2a_0_0"/>
            <p:cNvSpPr/>
            <p:nvPr/>
          </p:nvSpPr>
          <p:spPr>
            <a:xfrm>
              <a:off x="1055160" y="2268720"/>
              <a:ext cx="2193840" cy="2271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108000"/>
                </a:lnSpc>
                <a:tabLst>
                  <a:tab algn="l" pos="0"/>
                </a:tabLst>
              </a:pPr>
              <a:endParaRPr b="0" lang="en-US" sz="1800" spc="-1" strike="noStrike">
                <a:solidFill>
                  <a:schemeClr val="dk1"/>
                </a:solidFill>
                <a:latin typeface="Calibri"/>
                <a:ea typeface="Calibri"/>
              </a:endParaRPr>
            </a:p>
          </p:txBody>
        </p:sp>
      </p:grpSp>
      <p:sp>
        <p:nvSpPr>
          <p:cNvPr id="76" name="Google Shape;145;g1af7ae55c2a_0_0"/>
          <p:cNvSpPr/>
          <p:nvPr/>
        </p:nvSpPr>
        <p:spPr>
          <a:xfrm>
            <a:off x="1196280" y="1738440"/>
            <a:ext cx="736056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en-US" sz="2360" spc="-1" strike="noStrike">
                <a:solidFill>
                  <a:srgbClr val="1a535c"/>
                </a:solidFill>
                <a:latin typeface="Open Sans"/>
                <a:ea typeface="Open Sans"/>
              </a:rPr>
              <a:t>OBJETIVO Y ALCANCE</a:t>
            </a:r>
            <a:endParaRPr b="0" lang="en-US" sz="23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Google Shape;146;g1af7ae55c2a_0_0"/>
          <p:cNvSpPr/>
          <p:nvPr/>
        </p:nvSpPr>
        <p:spPr>
          <a:xfrm>
            <a:off x="1196280" y="2490840"/>
            <a:ext cx="7360560" cy="184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ct val="120000"/>
              </a:lnSpc>
              <a:tabLst>
                <a:tab algn="l" pos="0"/>
              </a:tabLst>
            </a:pPr>
            <a:r>
              <a:rPr b="0" lang="en-US" sz="2020" spc="-1" strike="noStrike">
                <a:solidFill>
                  <a:srgbClr val="1a535c"/>
                </a:solidFill>
                <a:latin typeface="Open Sans"/>
                <a:ea typeface="Open Sans"/>
              </a:rPr>
              <a:t>El objetivo principal del programa es brindar orientación regulatoria a proyectos de investigación y desarrollo de productos para la salud que </a:t>
            </a:r>
            <a:r>
              <a:rPr b="1" lang="en-US" sz="2020" spc="-1" strike="noStrike">
                <a:solidFill>
                  <a:srgbClr val="1a535c"/>
                </a:solidFill>
                <a:latin typeface="Open Sans"/>
                <a:ea typeface="Open Sans"/>
              </a:rPr>
              <a:t>posean un carácter innovador, un interés estratégico o que sean útiles para cubrir necesidades sanitarias insatisfechas</a:t>
            </a:r>
            <a:r>
              <a:rPr b="0" lang="en-US" sz="2020" spc="-1" strike="noStrike">
                <a:solidFill>
                  <a:srgbClr val="1a535c"/>
                </a:solidFill>
                <a:latin typeface="Open Sans"/>
                <a:ea typeface="Open Sans"/>
              </a:rPr>
              <a:t>.</a:t>
            </a:r>
            <a:endParaRPr b="0" lang="en-US" sz="20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Google Shape;147;g1af7ae55c2a_0_0"/>
          <p:cNvSpPr/>
          <p:nvPr/>
        </p:nvSpPr>
        <p:spPr>
          <a:xfrm>
            <a:off x="1196280" y="4485960"/>
            <a:ext cx="7360560" cy="156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just">
              <a:lnSpc>
                <a:spcPct val="120000"/>
              </a:lnSpc>
              <a:tabLst>
                <a:tab algn="l" pos="0"/>
              </a:tabLst>
            </a:pPr>
            <a:r>
              <a:rPr b="0" lang="en-US" sz="2120" spc="-1" strike="noStrike">
                <a:solidFill>
                  <a:srgbClr val="1a535c"/>
                </a:solidFill>
                <a:latin typeface="Open Sans Medium"/>
                <a:ea typeface="Open Sans Medium"/>
              </a:rPr>
              <a:t>La propuesta del programa consiste en propiciar el flujo de información y el contacto de los interesados con las áreas técnicas de ANMAT.</a:t>
            </a:r>
            <a:endParaRPr b="0" lang="en-US" sz="212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20000"/>
              </a:lnSpc>
              <a:tabLst>
                <a:tab algn="l" pos="0"/>
              </a:tabLst>
            </a:pPr>
            <a:endParaRPr b="0" lang="en-US" sz="222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156;p5" descr=""/>
          <p:cNvPicPr/>
          <p:nvPr/>
        </p:nvPicPr>
        <p:blipFill>
          <a:blip r:embed="rId1"/>
          <a:srcRect l="0" t="70" r="146" b="448"/>
          <a:stretch/>
        </p:blipFill>
        <p:spPr>
          <a:xfrm>
            <a:off x="0" y="0"/>
            <a:ext cx="9753120" cy="7314840"/>
          </a:xfrm>
          <a:prstGeom prst="rect">
            <a:avLst/>
          </a:prstGeom>
          <a:ln w="0">
            <a:noFill/>
          </a:ln>
        </p:spPr>
      </p:pic>
      <p:grpSp>
        <p:nvGrpSpPr>
          <p:cNvPr id="80" name="Google Shape;157;p5"/>
          <p:cNvGrpSpPr/>
          <p:nvPr/>
        </p:nvGrpSpPr>
        <p:grpSpPr>
          <a:xfrm>
            <a:off x="3187800" y="5180400"/>
            <a:ext cx="2869920" cy="1086840"/>
            <a:chOff x="3187800" y="5180400"/>
            <a:chExt cx="2869920" cy="1086840"/>
          </a:xfrm>
        </p:grpSpPr>
        <p:sp>
          <p:nvSpPr>
            <p:cNvPr id="81" name="Google Shape;158;p5"/>
            <p:cNvSpPr/>
            <p:nvPr/>
          </p:nvSpPr>
          <p:spPr>
            <a:xfrm>
              <a:off x="3201480" y="5193720"/>
              <a:ext cx="2842920" cy="1059840"/>
            </a:xfrm>
            <a:custGeom>
              <a:avLst/>
              <a:gdLst>
                <a:gd name="textAreaLeft" fmla="*/ 0 w 2842920"/>
                <a:gd name="textAreaRight" fmla="*/ 2843280 w 2842920"/>
                <a:gd name="textAreaTop" fmla="*/ 0 h 1059840"/>
                <a:gd name="textAreaBottom" fmla="*/ 1060200 h 1059840"/>
              </a:gdLst>
              <a:ahLst/>
              <a:rect l="textAreaLeft" t="textAreaTop" r="textAreaRight" b="textAreaBottom"/>
              <a:pathLst>
                <a:path w="3790823" h="1413383">
                  <a:moveTo>
                    <a:pt x="0" y="235585"/>
                  </a:moveTo>
                  <a:cubicBezTo>
                    <a:pt x="0" y="105537"/>
                    <a:pt x="107188" y="0"/>
                    <a:pt x="239395" y="0"/>
                  </a:cubicBezTo>
                  <a:lnTo>
                    <a:pt x="3551555" y="0"/>
                  </a:lnTo>
                  <a:cubicBezTo>
                    <a:pt x="3683762" y="0"/>
                    <a:pt x="3790823" y="105410"/>
                    <a:pt x="3790823" y="235585"/>
                  </a:cubicBezTo>
                  <a:lnTo>
                    <a:pt x="3790823" y="1177798"/>
                  </a:lnTo>
                  <a:cubicBezTo>
                    <a:pt x="3790823" y="1307846"/>
                    <a:pt x="3683635" y="1413383"/>
                    <a:pt x="3551555" y="1413383"/>
                  </a:cubicBezTo>
                  <a:lnTo>
                    <a:pt x="239395" y="1413383"/>
                  </a:lnTo>
                  <a:cubicBezTo>
                    <a:pt x="107188" y="1413383"/>
                    <a:pt x="127" y="1307973"/>
                    <a:pt x="127" y="1177798"/>
                  </a:cubicBezTo>
                  <a:close/>
                </a:path>
              </a:pathLst>
            </a:custGeom>
            <a:solidFill>
              <a:srgbClr val="7030a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2" name="Google Shape;159;p5"/>
            <p:cNvSpPr/>
            <p:nvPr/>
          </p:nvSpPr>
          <p:spPr>
            <a:xfrm>
              <a:off x="3187800" y="5180400"/>
              <a:ext cx="2869920" cy="1086840"/>
            </a:xfrm>
            <a:custGeom>
              <a:avLst/>
              <a:gdLst>
                <a:gd name="textAreaLeft" fmla="*/ 0 w 2869920"/>
                <a:gd name="textAreaRight" fmla="*/ 2870280 w 2869920"/>
                <a:gd name="textAreaTop" fmla="*/ 0 h 1086840"/>
                <a:gd name="textAreaBottom" fmla="*/ 1087200 h 1086840"/>
              </a:gdLst>
              <a:ahLst/>
              <a:rect l="textAreaLeft" t="textAreaTop" r="textAreaRight" b="textAreaBottom"/>
              <a:pathLst>
                <a:path w="3827018" h="1449451">
                  <a:moveTo>
                    <a:pt x="0" y="253619"/>
                  </a:moveTo>
                  <a:cubicBezTo>
                    <a:pt x="0" y="113284"/>
                    <a:pt x="115443" y="0"/>
                    <a:pt x="257429" y="0"/>
                  </a:cubicBezTo>
                  <a:lnTo>
                    <a:pt x="3569589" y="0"/>
                  </a:lnTo>
                  <a:lnTo>
                    <a:pt x="3569589" y="18034"/>
                  </a:lnTo>
                  <a:lnTo>
                    <a:pt x="3569589" y="0"/>
                  </a:lnTo>
                  <a:cubicBezTo>
                    <a:pt x="3711448" y="0"/>
                    <a:pt x="3827018" y="113284"/>
                    <a:pt x="3827018" y="253619"/>
                  </a:cubicBezTo>
                  <a:lnTo>
                    <a:pt x="3808984" y="253619"/>
                  </a:lnTo>
                  <a:lnTo>
                    <a:pt x="3827018" y="253619"/>
                  </a:lnTo>
                  <a:lnTo>
                    <a:pt x="3827018" y="1195832"/>
                  </a:lnTo>
                  <a:lnTo>
                    <a:pt x="3808984" y="1195832"/>
                  </a:lnTo>
                  <a:lnTo>
                    <a:pt x="3827018" y="1195832"/>
                  </a:lnTo>
                  <a:cubicBezTo>
                    <a:pt x="3827018" y="1336167"/>
                    <a:pt x="3711575" y="1449451"/>
                    <a:pt x="3569589" y="1449451"/>
                  </a:cubicBezTo>
                  <a:lnTo>
                    <a:pt x="3569589" y="1431417"/>
                  </a:lnTo>
                  <a:lnTo>
                    <a:pt x="3569589" y="1449451"/>
                  </a:lnTo>
                  <a:lnTo>
                    <a:pt x="257429" y="1449451"/>
                  </a:lnTo>
                  <a:lnTo>
                    <a:pt x="257429" y="1431417"/>
                  </a:lnTo>
                  <a:lnTo>
                    <a:pt x="257429" y="1449451"/>
                  </a:lnTo>
                  <a:cubicBezTo>
                    <a:pt x="115443" y="1449451"/>
                    <a:pt x="0" y="1336167"/>
                    <a:pt x="0" y="1195832"/>
                  </a:cubicBezTo>
                  <a:lnTo>
                    <a:pt x="0" y="253619"/>
                  </a:lnTo>
                  <a:lnTo>
                    <a:pt x="18034" y="253619"/>
                  </a:lnTo>
                  <a:lnTo>
                    <a:pt x="0" y="253619"/>
                  </a:lnTo>
                  <a:moveTo>
                    <a:pt x="36068" y="253619"/>
                  </a:moveTo>
                  <a:lnTo>
                    <a:pt x="36068" y="1195832"/>
                  </a:lnTo>
                  <a:lnTo>
                    <a:pt x="18034" y="1195832"/>
                  </a:lnTo>
                  <a:lnTo>
                    <a:pt x="36068" y="1195832"/>
                  </a:lnTo>
                  <a:cubicBezTo>
                    <a:pt x="36068" y="1315720"/>
                    <a:pt x="134874" y="1413383"/>
                    <a:pt x="257302" y="1413383"/>
                  </a:cubicBezTo>
                  <a:lnTo>
                    <a:pt x="3569462" y="1413383"/>
                  </a:lnTo>
                  <a:cubicBezTo>
                    <a:pt x="3691890" y="1413383"/>
                    <a:pt x="3790696" y="1315720"/>
                    <a:pt x="3790696" y="1195832"/>
                  </a:cubicBezTo>
                  <a:lnTo>
                    <a:pt x="3790696" y="253619"/>
                  </a:lnTo>
                  <a:cubicBezTo>
                    <a:pt x="3790696" y="133731"/>
                    <a:pt x="3691890" y="36068"/>
                    <a:pt x="3569462" y="36068"/>
                  </a:cubicBezTo>
                  <a:lnTo>
                    <a:pt x="257429" y="36068"/>
                  </a:lnTo>
                  <a:lnTo>
                    <a:pt x="257429" y="18034"/>
                  </a:lnTo>
                  <a:lnTo>
                    <a:pt x="257429" y="36068"/>
                  </a:lnTo>
                  <a:cubicBezTo>
                    <a:pt x="135001" y="36068"/>
                    <a:pt x="36195" y="133731"/>
                    <a:pt x="36195" y="253619"/>
                  </a:cubicBezTo>
                  <a:close/>
                </a:path>
              </a:pathLst>
            </a:custGeom>
            <a:solidFill>
              <a:srgbClr val="385d8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pic>
        <p:nvPicPr>
          <p:cNvPr id="83" name="Google Shape;160;p5" descr=""/>
          <p:cNvPicPr/>
          <p:nvPr/>
        </p:nvPicPr>
        <p:blipFill>
          <a:blip r:embed="rId2"/>
          <a:srcRect l="0" t="0" r="888" b="681"/>
          <a:stretch/>
        </p:blipFill>
        <p:spPr>
          <a:xfrm>
            <a:off x="4905000" y="6068160"/>
            <a:ext cx="1152720" cy="1031040"/>
          </a:xfrm>
          <a:prstGeom prst="rect">
            <a:avLst/>
          </a:prstGeom>
          <a:ln w="0">
            <a:noFill/>
          </a:ln>
        </p:spPr>
      </p:pic>
      <p:grpSp>
        <p:nvGrpSpPr>
          <p:cNvPr id="84" name="Google Shape;161;p5"/>
          <p:cNvGrpSpPr/>
          <p:nvPr/>
        </p:nvGrpSpPr>
        <p:grpSpPr>
          <a:xfrm>
            <a:off x="3762000" y="3218040"/>
            <a:ext cx="1905840" cy="1914480"/>
            <a:chOff x="3762000" y="3218040"/>
            <a:chExt cx="1905840" cy="1914480"/>
          </a:xfrm>
        </p:grpSpPr>
        <p:sp>
          <p:nvSpPr>
            <p:cNvPr id="85" name="Google Shape;162;p5"/>
            <p:cNvSpPr/>
            <p:nvPr/>
          </p:nvSpPr>
          <p:spPr>
            <a:xfrm>
              <a:off x="3762000" y="3218040"/>
              <a:ext cx="1905840" cy="1914480"/>
            </a:xfrm>
            <a:custGeom>
              <a:avLst/>
              <a:gdLst>
                <a:gd name="textAreaLeft" fmla="*/ 0 w 1905840"/>
                <a:gd name="textAreaRight" fmla="*/ 1906200 w 1905840"/>
                <a:gd name="textAreaTop" fmla="*/ 0 h 1914480"/>
                <a:gd name="textAreaBottom" fmla="*/ 1914840 h 1914480"/>
              </a:gdLst>
              <a:ahLst/>
              <a:rect l="textAreaLeft" t="textAreaTop" r="textAreaRight" b="textAreaBottom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030a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86" name="Google Shape;163;p5"/>
            <p:cNvSpPr/>
            <p:nvPr/>
          </p:nvSpPr>
          <p:spPr>
            <a:xfrm>
              <a:off x="3936960" y="3330360"/>
              <a:ext cx="1555200" cy="162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140000"/>
                </a:lnSpc>
                <a:tabLst>
                  <a:tab algn="l" pos="0"/>
                </a:tabLst>
              </a:pPr>
              <a:r>
                <a:rPr b="0" lang="en-US" sz="1700" spc="-1" strike="noStrike">
                  <a:solidFill>
                    <a:srgbClr val="ffffff"/>
                  </a:solidFill>
                  <a:latin typeface="Open Sans ExtraBold"/>
                  <a:ea typeface="Open Sans ExtraBold"/>
                </a:rPr>
                <a:t>ESTRATEGIAS</a:t>
              </a:r>
              <a:endParaRPr b="0" lang="en-US" sz="17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87" name="Google Shape;164;p5" descr=""/>
          <p:cNvPicPr/>
          <p:nvPr/>
        </p:nvPicPr>
        <p:blipFill>
          <a:blip r:embed="rId3"/>
          <a:srcRect l="0" t="0" r="1535" b="1535"/>
          <a:stretch/>
        </p:blipFill>
        <p:spPr>
          <a:xfrm>
            <a:off x="4179600" y="3071160"/>
            <a:ext cx="956880" cy="956880"/>
          </a:xfrm>
          <a:prstGeom prst="rect">
            <a:avLst/>
          </a:prstGeom>
          <a:ln w="0">
            <a:noFill/>
          </a:ln>
        </p:spPr>
      </p:pic>
      <p:grpSp>
        <p:nvGrpSpPr>
          <p:cNvPr id="88" name="Google Shape;165;p5"/>
          <p:cNvGrpSpPr/>
          <p:nvPr/>
        </p:nvGrpSpPr>
        <p:grpSpPr>
          <a:xfrm>
            <a:off x="484200" y="1435680"/>
            <a:ext cx="2333160" cy="3564720"/>
            <a:chOff x="484200" y="1435680"/>
            <a:chExt cx="2333160" cy="3564720"/>
          </a:xfrm>
        </p:grpSpPr>
        <p:sp>
          <p:nvSpPr>
            <p:cNvPr id="89" name="Google Shape;166;p5"/>
            <p:cNvSpPr/>
            <p:nvPr/>
          </p:nvSpPr>
          <p:spPr>
            <a:xfrm>
              <a:off x="484200" y="1435680"/>
              <a:ext cx="2333160" cy="3564720"/>
            </a:xfrm>
            <a:custGeom>
              <a:avLst/>
              <a:gdLst>
                <a:gd name="textAreaLeft" fmla="*/ 0 w 2333160"/>
                <a:gd name="textAreaRight" fmla="*/ 2333520 w 2333160"/>
                <a:gd name="textAreaTop" fmla="*/ 0 h 3564720"/>
                <a:gd name="textAreaBottom" fmla="*/ 3565080 h 3564720"/>
              </a:gdLst>
              <a:ahLst/>
              <a:rect l="textAreaLeft" t="textAreaTop" r="textAreaRight" b="textAreaBottom"/>
              <a:pathLst>
                <a:path w="864326" h="1320390">
                  <a:moveTo>
                    <a:pt x="119429" y="0"/>
                  </a:moveTo>
                  <a:lnTo>
                    <a:pt x="744897" y="0"/>
                  </a:lnTo>
                  <a:cubicBezTo>
                    <a:pt x="776572" y="0"/>
                    <a:pt x="806949" y="12583"/>
                    <a:pt x="829346" y="34980"/>
                  </a:cubicBezTo>
                  <a:cubicBezTo>
                    <a:pt x="851744" y="57377"/>
                    <a:pt x="864326" y="87754"/>
                    <a:pt x="864326" y="119429"/>
                  </a:cubicBezTo>
                  <a:lnTo>
                    <a:pt x="864326" y="1200961"/>
                  </a:lnTo>
                  <a:cubicBezTo>
                    <a:pt x="864326" y="1232635"/>
                    <a:pt x="851744" y="1263013"/>
                    <a:pt x="829346" y="1285410"/>
                  </a:cubicBezTo>
                  <a:cubicBezTo>
                    <a:pt x="806949" y="1307807"/>
                    <a:pt x="776572" y="1320390"/>
                    <a:pt x="744897" y="1320390"/>
                  </a:cubicBezTo>
                  <a:lnTo>
                    <a:pt x="119429" y="1320390"/>
                  </a:lnTo>
                  <a:cubicBezTo>
                    <a:pt x="87754" y="1320390"/>
                    <a:pt x="57377" y="1307807"/>
                    <a:pt x="34980" y="1285410"/>
                  </a:cubicBezTo>
                  <a:cubicBezTo>
                    <a:pt x="12583" y="1263013"/>
                    <a:pt x="0" y="1232635"/>
                    <a:pt x="0" y="1200961"/>
                  </a:cubicBezTo>
                  <a:lnTo>
                    <a:pt x="0" y="119429"/>
                  </a:lnTo>
                  <a:cubicBezTo>
                    <a:pt x="0" y="87754"/>
                    <a:pt x="12583" y="57377"/>
                    <a:pt x="34980" y="34980"/>
                  </a:cubicBezTo>
                  <a:cubicBezTo>
                    <a:pt x="57377" y="12583"/>
                    <a:pt x="87754" y="0"/>
                    <a:pt x="119429" y="0"/>
                  </a:cubicBezTo>
                  <a:close/>
                </a:path>
              </a:pathLst>
            </a:custGeom>
            <a:noFill/>
            <a:ln w="476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0" name="Google Shape;167;p5"/>
            <p:cNvSpPr/>
            <p:nvPr/>
          </p:nvSpPr>
          <p:spPr>
            <a:xfrm>
              <a:off x="557640" y="2004840"/>
              <a:ext cx="2194200" cy="227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140000"/>
                </a:lnSpc>
                <a:tabLst>
                  <a:tab algn="l" pos="0"/>
                </a:tabLst>
              </a:pPr>
              <a:r>
                <a:rPr b="0" lang="en-US" sz="1600" spc="-1" strike="noStrike">
                  <a:solidFill>
                    <a:srgbClr val="7030a0"/>
                  </a:solidFill>
                  <a:latin typeface="Open Sans ExtraBold"/>
                  <a:ea typeface="Open Sans ExtraBold"/>
                </a:rPr>
                <a:t>ORIENTACIÓN REGULATORIA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40000"/>
                </a:lnSpc>
                <a:tabLst>
                  <a:tab algn="l" pos="0"/>
                </a:tabLst>
              </a:pPr>
              <a:r>
                <a:rPr b="0" lang="en-US" sz="1600" spc="-1" strike="noStrike">
                  <a:solidFill>
                    <a:srgbClr val="7030a0"/>
                  </a:solidFill>
                  <a:latin typeface="Open Sans ExtraBold"/>
                  <a:ea typeface="Open Sans ExtraBold"/>
                </a:rPr>
                <a:t>- Ordenamiento de la información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40000"/>
                </a:lnSpc>
                <a:tabLst>
                  <a:tab algn="l" pos="0"/>
                </a:tabLst>
              </a:pPr>
              <a:r>
                <a:rPr b="0" lang="en-US" sz="1600" spc="-1" strike="noStrike">
                  <a:solidFill>
                    <a:srgbClr val="7030a0"/>
                  </a:solidFill>
                  <a:latin typeface="Open Sans ExtraBold"/>
                  <a:ea typeface="Open Sans ExtraBold"/>
                </a:rPr>
                <a:t>- Articulación con áreas técnicas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40000"/>
                </a:lnSpc>
                <a:tabLst>
                  <a:tab algn="l" pos="0"/>
                </a:tabLst>
              </a:pPr>
              <a:r>
                <a:rPr b="0" lang="en-US" sz="1600" spc="-1" strike="noStrike">
                  <a:solidFill>
                    <a:srgbClr val="7030a0"/>
                  </a:solidFill>
                  <a:latin typeface="Open Sans ExtraBold"/>
                  <a:ea typeface="Open Sans ExtraBold"/>
                </a:rPr>
                <a:t>- Establecer plazos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40000"/>
                </a:lnSpc>
                <a:tabLst>
                  <a:tab algn="l" pos="0"/>
                </a:tabLst>
              </a:pPr>
              <a:r>
                <a:rPr b="0" lang="en-US" sz="1600" spc="-1" strike="noStrike">
                  <a:solidFill>
                    <a:srgbClr val="7030a0"/>
                  </a:solidFill>
                  <a:latin typeface="Open Sans ExtraBold"/>
                  <a:ea typeface="Open Sans ExtraBold"/>
                </a:rPr>
                <a:t>- Propiciar la comunicación fluida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91" name="Google Shape;168;p5"/>
          <p:cNvGrpSpPr/>
          <p:nvPr/>
        </p:nvGrpSpPr>
        <p:grpSpPr>
          <a:xfrm>
            <a:off x="5786280" y="1289520"/>
            <a:ext cx="3130200" cy="1928160"/>
            <a:chOff x="5786280" y="1289520"/>
            <a:chExt cx="3130200" cy="1928160"/>
          </a:xfrm>
        </p:grpSpPr>
        <p:sp>
          <p:nvSpPr>
            <p:cNvPr id="92" name="Google Shape;169;p5"/>
            <p:cNvSpPr/>
            <p:nvPr/>
          </p:nvSpPr>
          <p:spPr>
            <a:xfrm>
              <a:off x="5786280" y="1443240"/>
              <a:ext cx="3130200" cy="1524600"/>
            </a:xfrm>
            <a:custGeom>
              <a:avLst/>
              <a:gdLst>
                <a:gd name="textAreaLeft" fmla="*/ 0 w 3130200"/>
                <a:gd name="textAreaRight" fmla="*/ 3130560 w 3130200"/>
                <a:gd name="textAreaTop" fmla="*/ 0 h 1524600"/>
                <a:gd name="textAreaBottom" fmla="*/ 1524960 h 1524600"/>
              </a:gdLst>
              <a:ahLst/>
              <a:rect l="textAreaLeft" t="textAreaTop" r="textAreaRight" b="textAreaBottom"/>
              <a:pathLst>
                <a:path w="1159513" h="564850">
                  <a:moveTo>
                    <a:pt x="89025" y="0"/>
                  </a:moveTo>
                  <a:lnTo>
                    <a:pt x="1070488" y="0"/>
                  </a:lnTo>
                  <a:cubicBezTo>
                    <a:pt x="1119655" y="0"/>
                    <a:pt x="1159513" y="39858"/>
                    <a:pt x="1159513" y="89025"/>
                  </a:cubicBezTo>
                  <a:lnTo>
                    <a:pt x="1159513" y="475825"/>
                  </a:lnTo>
                  <a:cubicBezTo>
                    <a:pt x="1159513" y="499436"/>
                    <a:pt x="1150134" y="522079"/>
                    <a:pt x="1133438" y="538775"/>
                  </a:cubicBezTo>
                  <a:cubicBezTo>
                    <a:pt x="1116743" y="555470"/>
                    <a:pt x="1094099" y="564850"/>
                    <a:pt x="1070488" y="564850"/>
                  </a:cubicBezTo>
                  <a:lnTo>
                    <a:pt x="89025" y="564850"/>
                  </a:lnTo>
                  <a:cubicBezTo>
                    <a:pt x="65414" y="564850"/>
                    <a:pt x="42770" y="555470"/>
                    <a:pt x="26075" y="538775"/>
                  </a:cubicBezTo>
                  <a:cubicBezTo>
                    <a:pt x="9379" y="522079"/>
                    <a:pt x="0" y="499436"/>
                    <a:pt x="0" y="475825"/>
                  </a:cubicBezTo>
                  <a:lnTo>
                    <a:pt x="0" y="89025"/>
                  </a:lnTo>
                  <a:cubicBezTo>
                    <a:pt x="0" y="65414"/>
                    <a:pt x="9379" y="42770"/>
                    <a:pt x="26075" y="26075"/>
                  </a:cubicBezTo>
                  <a:cubicBezTo>
                    <a:pt x="42770" y="9379"/>
                    <a:pt x="65414" y="0"/>
                    <a:pt x="89025" y="0"/>
                  </a:cubicBezTo>
                  <a:close/>
                </a:path>
              </a:pathLst>
            </a:custGeom>
            <a:noFill/>
            <a:ln w="476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3" name="Google Shape;170;p5"/>
            <p:cNvSpPr/>
            <p:nvPr/>
          </p:nvSpPr>
          <p:spPr>
            <a:xfrm>
              <a:off x="6044400" y="1289520"/>
              <a:ext cx="2870280" cy="1928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140000"/>
                </a:lnSpc>
                <a:tabLst>
                  <a:tab algn="l" pos="0"/>
                </a:tabLst>
              </a:pPr>
              <a:r>
                <a:rPr b="0" lang="en-US" sz="1600" spc="-1" strike="noStrike">
                  <a:solidFill>
                    <a:srgbClr val="7030a0"/>
                  </a:solidFill>
                  <a:latin typeface="Open Sans ExtraBold"/>
                  <a:ea typeface="Open Sans ExtraBold"/>
                </a:rPr>
                <a:t>Vinculación con Instituciones públicas (MinCyT, Msal, ANLAP, ANLIS)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94" name="Google Shape;171;p5"/>
          <p:cNvGrpSpPr/>
          <p:nvPr/>
        </p:nvGrpSpPr>
        <p:grpSpPr>
          <a:xfrm>
            <a:off x="3187800" y="1078560"/>
            <a:ext cx="2333160" cy="2271240"/>
            <a:chOff x="3187800" y="1078560"/>
            <a:chExt cx="2333160" cy="2271240"/>
          </a:xfrm>
        </p:grpSpPr>
        <p:sp>
          <p:nvSpPr>
            <p:cNvPr id="95" name="Google Shape;172;p5"/>
            <p:cNvSpPr/>
            <p:nvPr/>
          </p:nvSpPr>
          <p:spPr>
            <a:xfrm>
              <a:off x="3187800" y="1435680"/>
              <a:ext cx="2333160" cy="1524600"/>
            </a:xfrm>
            <a:custGeom>
              <a:avLst/>
              <a:gdLst>
                <a:gd name="textAreaLeft" fmla="*/ 0 w 2333160"/>
                <a:gd name="textAreaRight" fmla="*/ 2333520 w 2333160"/>
                <a:gd name="textAreaTop" fmla="*/ 0 h 1524600"/>
                <a:gd name="textAreaBottom" fmla="*/ 1524960 h 1524600"/>
              </a:gdLst>
              <a:ahLst/>
              <a:rect l="textAreaLeft" t="textAreaTop" r="textAreaRight" b="textAreaBottom"/>
              <a:pathLst>
                <a:path w="864326" h="564850">
                  <a:moveTo>
                    <a:pt x="119429" y="0"/>
                  </a:moveTo>
                  <a:lnTo>
                    <a:pt x="744897" y="0"/>
                  </a:lnTo>
                  <a:cubicBezTo>
                    <a:pt x="776572" y="0"/>
                    <a:pt x="806949" y="12583"/>
                    <a:pt x="829346" y="34980"/>
                  </a:cubicBezTo>
                  <a:cubicBezTo>
                    <a:pt x="851744" y="57377"/>
                    <a:pt x="864326" y="87754"/>
                    <a:pt x="864326" y="119429"/>
                  </a:cubicBezTo>
                  <a:lnTo>
                    <a:pt x="864326" y="445421"/>
                  </a:lnTo>
                  <a:cubicBezTo>
                    <a:pt x="864326" y="477095"/>
                    <a:pt x="851744" y="507472"/>
                    <a:pt x="829346" y="529870"/>
                  </a:cubicBezTo>
                  <a:cubicBezTo>
                    <a:pt x="806949" y="552267"/>
                    <a:pt x="776572" y="564850"/>
                    <a:pt x="744897" y="564850"/>
                  </a:cubicBezTo>
                  <a:lnTo>
                    <a:pt x="119429" y="564850"/>
                  </a:lnTo>
                  <a:cubicBezTo>
                    <a:pt x="87754" y="564850"/>
                    <a:pt x="57377" y="552267"/>
                    <a:pt x="34980" y="529870"/>
                  </a:cubicBezTo>
                  <a:cubicBezTo>
                    <a:pt x="12583" y="507472"/>
                    <a:pt x="0" y="477095"/>
                    <a:pt x="0" y="445421"/>
                  </a:cubicBezTo>
                  <a:lnTo>
                    <a:pt x="0" y="119429"/>
                  </a:lnTo>
                  <a:cubicBezTo>
                    <a:pt x="0" y="87754"/>
                    <a:pt x="12583" y="57377"/>
                    <a:pt x="34980" y="34980"/>
                  </a:cubicBezTo>
                  <a:cubicBezTo>
                    <a:pt x="57377" y="12583"/>
                    <a:pt x="87754" y="0"/>
                    <a:pt x="119429" y="0"/>
                  </a:cubicBezTo>
                  <a:close/>
                </a:path>
              </a:pathLst>
            </a:custGeom>
            <a:noFill/>
            <a:ln w="476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6" name="Google Shape;173;p5"/>
            <p:cNvSpPr/>
            <p:nvPr/>
          </p:nvSpPr>
          <p:spPr>
            <a:xfrm>
              <a:off x="3257280" y="1078560"/>
              <a:ext cx="2194200" cy="227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140000"/>
                </a:lnSpc>
                <a:tabLst>
                  <a:tab algn="l" pos="0"/>
                </a:tabLst>
              </a:pPr>
              <a:r>
                <a:rPr b="0" lang="en-US" sz="1700" spc="-1" strike="noStrike">
                  <a:solidFill>
                    <a:srgbClr val="7030a0"/>
                  </a:solidFill>
                  <a:latin typeface="Open Sans ExtraBold"/>
                  <a:ea typeface="Open Sans ExtraBold"/>
                </a:rPr>
                <a:t>Creación de comités técnicos de reunión periódica</a:t>
              </a:r>
              <a:endParaRPr b="0" lang="en-US" sz="17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97" name="Google Shape;174;p5"/>
          <p:cNvGrpSpPr/>
          <p:nvPr/>
        </p:nvGrpSpPr>
        <p:grpSpPr>
          <a:xfrm>
            <a:off x="484200" y="5144040"/>
            <a:ext cx="2333160" cy="1650600"/>
            <a:chOff x="484200" y="5144040"/>
            <a:chExt cx="2333160" cy="1650600"/>
          </a:xfrm>
        </p:grpSpPr>
        <p:sp>
          <p:nvSpPr>
            <p:cNvPr id="98" name="Google Shape;175;p5"/>
            <p:cNvSpPr/>
            <p:nvPr/>
          </p:nvSpPr>
          <p:spPr>
            <a:xfrm>
              <a:off x="484200" y="5232960"/>
              <a:ext cx="2333160" cy="1561680"/>
            </a:xfrm>
            <a:custGeom>
              <a:avLst/>
              <a:gdLst>
                <a:gd name="textAreaLeft" fmla="*/ 0 w 2333160"/>
                <a:gd name="textAreaRight" fmla="*/ 2333520 w 2333160"/>
                <a:gd name="textAreaTop" fmla="*/ 0 h 1561680"/>
                <a:gd name="textAreaBottom" fmla="*/ 1562040 h 1561680"/>
              </a:gdLst>
              <a:ahLst/>
              <a:rect l="textAreaLeft" t="textAreaTop" r="textAreaRight" b="textAreaBottom"/>
              <a:pathLst>
                <a:path w="864326" h="578500">
                  <a:moveTo>
                    <a:pt x="119429" y="0"/>
                  </a:moveTo>
                  <a:lnTo>
                    <a:pt x="744897" y="0"/>
                  </a:lnTo>
                  <a:cubicBezTo>
                    <a:pt x="776572" y="0"/>
                    <a:pt x="806949" y="12583"/>
                    <a:pt x="829346" y="34980"/>
                  </a:cubicBezTo>
                  <a:cubicBezTo>
                    <a:pt x="851744" y="57377"/>
                    <a:pt x="864326" y="87754"/>
                    <a:pt x="864326" y="119429"/>
                  </a:cubicBezTo>
                  <a:lnTo>
                    <a:pt x="864326" y="459071"/>
                  </a:lnTo>
                  <a:cubicBezTo>
                    <a:pt x="864326" y="490745"/>
                    <a:pt x="851744" y="521123"/>
                    <a:pt x="829346" y="543520"/>
                  </a:cubicBezTo>
                  <a:cubicBezTo>
                    <a:pt x="806949" y="565917"/>
                    <a:pt x="776572" y="578500"/>
                    <a:pt x="744897" y="578500"/>
                  </a:cubicBezTo>
                  <a:lnTo>
                    <a:pt x="119429" y="578500"/>
                  </a:lnTo>
                  <a:cubicBezTo>
                    <a:pt x="87754" y="578500"/>
                    <a:pt x="57377" y="565917"/>
                    <a:pt x="34980" y="543520"/>
                  </a:cubicBezTo>
                  <a:cubicBezTo>
                    <a:pt x="12583" y="521123"/>
                    <a:pt x="0" y="490745"/>
                    <a:pt x="0" y="459071"/>
                  </a:cubicBezTo>
                  <a:lnTo>
                    <a:pt x="0" y="119429"/>
                  </a:lnTo>
                  <a:cubicBezTo>
                    <a:pt x="0" y="87754"/>
                    <a:pt x="12583" y="57377"/>
                    <a:pt x="34980" y="34980"/>
                  </a:cubicBezTo>
                  <a:cubicBezTo>
                    <a:pt x="57377" y="12583"/>
                    <a:pt x="87754" y="0"/>
                    <a:pt x="119429" y="0"/>
                  </a:cubicBezTo>
                  <a:close/>
                </a:path>
              </a:pathLst>
            </a:custGeom>
            <a:noFill/>
            <a:ln w="476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99" name="Google Shape;176;p5"/>
            <p:cNvSpPr/>
            <p:nvPr/>
          </p:nvSpPr>
          <p:spPr>
            <a:xfrm>
              <a:off x="486360" y="5144040"/>
              <a:ext cx="2194200" cy="163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140000"/>
                </a:lnSpc>
                <a:tabLst>
                  <a:tab algn="l" pos="0"/>
                </a:tabLst>
              </a:pPr>
              <a:r>
                <a:rPr b="0" lang="en-US" sz="1700" spc="-1" strike="noStrike">
                  <a:solidFill>
                    <a:srgbClr val="7030a0"/>
                  </a:solidFill>
                  <a:latin typeface="Open Sans ExtraBold"/>
                  <a:ea typeface="Open Sans ExtraBold"/>
                </a:rPr>
                <a:t>Identificar necesidades de nueva normativa</a:t>
              </a:r>
              <a:endParaRPr b="0" lang="en-US" sz="17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00" name="Google Shape;177;p5"/>
          <p:cNvGrpSpPr/>
          <p:nvPr/>
        </p:nvGrpSpPr>
        <p:grpSpPr>
          <a:xfrm>
            <a:off x="6219720" y="3192480"/>
            <a:ext cx="2762280" cy="3906720"/>
            <a:chOff x="6219720" y="3192480"/>
            <a:chExt cx="2762280" cy="3906720"/>
          </a:xfrm>
        </p:grpSpPr>
        <p:sp>
          <p:nvSpPr>
            <p:cNvPr id="101" name="Google Shape;178;p5"/>
            <p:cNvSpPr/>
            <p:nvPr/>
          </p:nvSpPr>
          <p:spPr>
            <a:xfrm>
              <a:off x="6219720" y="3192480"/>
              <a:ext cx="2762280" cy="3906720"/>
            </a:xfrm>
            <a:custGeom>
              <a:avLst/>
              <a:gdLst>
                <a:gd name="textAreaLeft" fmla="*/ 0 w 2762280"/>
                <a:gd name="textAreaRight" fmla="*/ 2762640 w 2762280"/>
                <a:gd name="textAreaTop" fmla="*/ 0 h 3906720"/>
                <a:gd name="textAreaBottom" fmla="*/ 3907080 h 3906720"/>
              </a:gdLst>
              <a:ahLst/>
              <a:rect l="textAreaLeft" t="textAreaTop" r="textAreaRight" b="textAreaBottom"/>
              <a:pathLst>
                <a:path w="1023235" h="1320390">
                  <a:moveTo>
                    <a:pt x="100882" y="0"/>
                  </a:moveTo>
                  <a:lnTo>
                    <a:pt x="922354" y="0"/>
                  </a:lnTo>
                  <a:cubicBezTo>
                    <a:pt x="949109" y="0"/>
                    <a:pt x="974769" y="10629"/>
                    <a:pt x="993688" y="29548"/>
                  </a:cubicBezTo>
                  <a:cubicBezTo>
                    <a:pt x="1012607" y="48467"/>
                    <a:pt x="1023235" y="74126"/>
                    <a:pt x="1023235" y="100882"/>
                  </a:cubicBezTo>
                  <a:lnTo>
                    <a:pt x="1023235" y="1219508"/>
                  </a:lnTo>
                  <a:cubicBezTo>
                    <a:pt x="1023235" y="1246264"/>
                    <a:pt x="1012607" y="1271923"/>
                    <a:pt x="993688" y="1290842"/>
                  </a:cubicBezTo>
                  <a:cubicBezTo>
                    <a:pt x="974769" y="1309761"/>
                    <a:pt x="949109" y="1320390"/>
                    <a:pt x="922354" y="1320390"/>
                  </a:cubicBezTo>
                  <a:lnTo>
                    <a:pt x="100882" y="1320390"/>
                  </a:lnTo>
                  <a:cubicBezTo>
                    <a:pt x="74126" y="1320390"/>
                    <a:pt x="48467" y="1309761"/>
                    <a:pt x="29548" y="1290842"/>
                  </a:cubicBezTo>
                  <a:cubicBezTo>
                    <a:pt x="10629" y="1271923"/>
                    <a:pt x="0" y="1246264"/>
                    <a:pt x="0" y="1219508"/>
                  </a:cubicBezTo>
                  <a:lnTo>
                    <a:pt x="0" y="100882"/>
                  </a:lnTo>
                  <a:cubicBezTo>
                    <a:pt x="0" y="74126"/>
                    <a:pt x="10629" y="48467"/>
                    <a:pt x="29548" y="29548"/>
                  </a:cubicBezTo>
                  <a:cubicBezTo>
                    <a:pt x="48467" y="10629"/>
                    <a:pt x="74126" y="0"/>
                    <a:pt x="100882" y="0"/>
                  </a:cubicBezTo>
                  <a:close/>
                </a:path>
              </a:pathLst>
            </a:custGeom>
            <a:noFill/>
            <a:ln w="476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02" name="Google Shape;179;p5"/>
            <p:cNvSpPr/>
            <p:nvPr/>
          </p:nvSpPr>
          <p:spPr>
            <a:xfrm>
              <a:off x="6277680" y="3940200"/>
              <a:ext cx="2646720" cy="2271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140000"/>
                </a:lnSpc>
                <a:tabLst>
                  <a:tab algn="l" pos="0"/>
                </a:tabLst>
              </a:pPr>
              <a:r>
                <a:rPr b="0" lang="en-US" sz="1600" spc="-1" strike="noStrike">
                  <a:solidFill>
                    <a:srgbClr val="7030a0"/>
                  </a:solidFill>
                  <a:latin typeface="Open Sans ExtraBold"/>
                  <a:ea typeface="Open Sans ExtraBold"/>
                </a:rPr>
                <a:t>Convenios con Universidades Nacionales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367200" indent="-177120">
                <a:lnSpc>
                  <a:spcPct val="140000"/>
                </a:lnSpc>
                <a:buClr>
                  <a:srgbClr val="7030a0"/>
                </a:buClr>
                <a:buFont typeface="Arial"/>
                <a:buChar char="•"/>
                <a:tabLst>
                  <a:tab algn="l" pos="0"/>
                </a:tabLst>
              </a:pPr>
              <a:r>
                <a:rPr b="0" lang="en-US" sz="1600" spc="-1" strike="noStrike">
                  <a:solidFill>
                    <a:srgbClr val="7030a0"/>
                  </a:solidFill>
                  <a:latin typeface="Open Sans ExtraBold"/>
                  <a:ea typeface="Open Sans ExtraBold"/>
                </a:rPr>
                <a:t>Desarrollo de Proyectos de Investigación Institucionales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367200" indent="-177120">
                <a:lnSpc>
                  <a:spcPct val="140000"/>
                </a:lnSpc>
                <a:buClr>
                  <a:srgbClr val="7030a0"/>
                </a:buClr>
                <a:buFont typeface="Arial"/>
                <a:buChar char="•"/>
                <a:tabLst>
                  <a:tab algn="l" pos="0"/>
                </a:tabLst>
              </a:pPr>
              <a:r>
                <a:rPr b="0" lang="en-US" sz="1600" spc="-1" strike="noStrike">
                  <a:solidFill>
                    <a:srgbClr val="7030a0"/>
                  </a:solidFill>
                  <a:latin typeface="Open Sans ExtraBold"/>
                  <a:ea typeface="Open Sans ExtraBold"/>
                </a:rPr>
                <a:t>Capacitación de profesionales del Organismo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367200" indent="-177120">
                <a:lnSpc>
                  <a:spcPct val="140000"/>
                </a:lnSpc>
                <a:buClr>
                  <a:srgbClr val="7030a0"/>
                </a:buClr>
                <a:buFont typeface="Arial"/>
                <a:buChar char="•"/>
                <a:tabLst>
                  <a:tab algn="l" pos="0"/>
                </a:tabLst>
              </a:pPr>
              <a:r>
                <a:rPr b="0" lang="en-US" sz="1600" spc="-1" strike="noStrike">
                  <a:solidFill>
                    <a:srgbClr val="7030a0"/>
                  </a:solidFill>
                  <a:latin typeface="Open Sans ExtraBold"/>
                  <a:ea typeface="Open Sans ExtraBold"/>
                </a:rPr>
                <a:t>Asesorías expertas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3" name="Google Shape;180;p5"/>
          <p:cNvSpPr/>
          <p:nvPr/>
        </p:nvSpPr>
        <p:spPr>
          <a:xfrm>
            <a:off x="3474360" y="5290560"/>
            <a:ext cx="2197440" cy="73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ffffff"/>
                </a:solidFill>
                <a:latin typeface="Open Sans ExtraBold"/>
                <a:ea typeface="Open Sans ExtraBold"/>
              </a:rPr>
              <a:t>Hacer que las cosas sucedan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89;p6" descr=""/>
          <p:cNvPicPr/>
          <p:nvPr/>
        </p:nvPicPr>
        <p:blipFill>
          <a:blip r:embed="rId1"/>
          <a:srcRect l="0" t="0" r="145" b="148"/>
          <a:stretch/>
        </p:blipFill>
        <p:spPr>
          <a:xfrm>
            <a:off x="0" y="-5040"/>
            <a:ext cx="9753120" cy="7341840"/>
          </a:xfrm>
          <a:prstGeom prst="rect">
            <a:avLst/>
          </a:prstGeom>
          <a:ln w="0">
            <a:noFill/>
          </a:ln>
        </p:spPr>
      </p:pic>
      <p:grpSp>
        <p:nvGrpSpPr>
          <p:cNvPr id="105" name="Google Shape;190;p6"/>
          <p:cNvGrpSpPr/>
          <p:nvPr/>
        </p:nvGrpSpPr>
        <p:grpSpPr>
          <a:xfrm>
            <a:off x="511560" y="2315520"/>
            <a:ext cx="8730360" cy="1578600"/>
            <a:chOff x="511560" y="2315520"/>
            <a:chExt cx="8730360" cy="1578600"/>
          </a:xfrm>
        </p:grpSpPr>
        <p:sp>
          <p:nvSpPr>
            <p:cNvPr id="106" name="Google Shape;191;p6"/>
            <p:cNvSpPr/>
            <p:nvPr/>
          </p:nvSpPr>
          <p:spPr>
            <a:xfrm>
              <a:off x="511560" y="2544120"/>
              <a:ext cx="8730360" cy="1121400"/>
            </a:xfrm>
            <a:custGeom>
              <a:avLst/>
              <a:gdLst>
                <a:gd name="textAreaLeft" fmla="*/ 0 w 8730360"/>
                <a:gd name="textAreaRight" fmla="*/ 8730720 w 8730360"/>
                <a:gd name="textAreaTop" fmla="*/ 0 h 1121400"/>
                <a:gd name="textAreaBottom" fmla="*/ 1121760 h 1121400"/>
              </a:gdLst>
              <a:ahLst/>
              <a:rect l="textAreaLeft" t="textAreaTop" r="textAreaRight" b="textAreaBottom"/>
              <a:pathLst>
                <a:path w="3233627" h="415528">
                  <a:moveTo>
                    <a:pt x="31923" y="0"/>
                  </a:moveTo>
                  <a:lnTo>
                    <a:pt x="3201704" y="0"/>
                  </a:lnTo>
                  <a:cubicBezTo>
                    <a:pt x="3219335" y="0"/>
                    <a:pt x="3233627" y="14292"/>
                    <a:pt x="3233627" y="31923"/>
                  </a:cubicBezTo>
                  <a:lnTo>
                    <a:pt x="3233627" y="383605"/>
                  </a:lnTo>
                  <a:cubicBezTo>
                    <a:pt x="3233627" y="392072"/>
                    <a:pt x="3230264" y="400191"/>
                    <a:pt x="3224277" y="406178"/>
                  </a:cubicBezTo>
                  <a:cubicBezTo>
                    <a:pt x="3218290" y="412165"/>
                    <a:pt x="3210171" y="415528"/>
                    <a:pt x="3201704" y="415528"/>
                  </a:cubicBezTo>
                  <a:lnTo>
                    <a:pt x="31923" y="415528"/>
                  </a:lnTo>
                  <a:cubicBezTo>
                    <a:pt x="23456" y="415528"/>
                    <a:pt x="15337" y="412165"/>
                    <a:pt x="9350" y="406178"/>
                  </a:cubicBezTo>
                  <a:cubicBezTo>
                    <a:pt x="3363" y="400191"/>
                    <a:pt x="0" y="392072"/>
                    <a:pt x="0" y="383605"/>
                  </a:cubicBezTo>
                  <a:lnTo>
                    <a:pt x="0" y="31923"/>
                  </a:lnTo>
                  <a:cubicBezTo>
                    <a:pt x="0" y="23456"/>
                    <a:pt x="3363" y="15337"/>
                    <a:pt x="9350" y="9350"/>
                  </a:cubicBezTo>
                  <a:cubicBezTo>
                    <a:pt x="15337" y="3363"/>
                    <a:pt x="23456" y="0"/>
                    <a:pt x="31923" y="0"/>
                  </a:cubicBezTo>
                  <a:close/>
                </a:path>
              </a:pathLst>
            </a:custGeom>
            <a:noFill/>
            <a:ln w="38100">
              <a:solidFill>
                <a:srgbClr val="0d5dd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07" name="Google Shape;192;p6"/>
            <p:cNvSpPr/>
            <p:nvPr/>
          </p:nvSpPr>
          <p:spPr>
            <a:xfrm>
              <a:off x="511560" y="2315520"/>
              <a:ext cx="8730360" cy="1578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140000"/>
                </a:lnSpc>
                <a:tabLst>
                  <a:tab algn="l" pos="0"/>
                </a:tabLst>
              </a:pPr>
              <a:r>
                <a:rPr b="0" lang="en-US" sz="2300" spc="-1" strike="noStrike">
                  <a:solidFill>
                    <a:srgbClr val="3e75a3"/>
                  </a:solidFill>
                  <a:latin typeface="Open Sans ExtraBold"/>
                  <a:ea typeface="Open Sans ExtraBold"/>
                </a:rPr>
                <a:t>www.anmat.gob.ar              Acceso al Programa AR I+D</a:t>
              </a:r>
              <a:endParaRPr b="0" lang="en-US" sz="23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108" name="Google Shape;193;p6"/>
          <p:cNvCxnSpPr/>
          <p:nvPr/>
        </p:nvCxnSpPr>
        <p:spPr>
          <a:xfrm>
            <a:off x="4038480" y="3205080"/>
            <a:ext cx="570600" cy="21600"/>
          </a:xfrm>
          <a:prstGeom prst="straightConnector1">
            <a:avLst/>
          </a:prstGeom>
          <a:ln w="57150">
            <a:solidFill>
              <a:srgbClr val="3e75a3"/>
            </a:solidFill>
            <a:round/>
            <a:tailEnd len="med" type="stealth" w="med"/>
          </a:ln>
        </p:spPr>
      </p:cxnSp>
      <p:grpSp>
        <p:nvGrpSpPr>
          <p:cNvPr id="109" name="Google Shape;194;p6"/>
          <p:cNvGrpSpPr/>
          <p:nvPr/>
        </p:nvGrpSpPr>
        <p:grpSpPr>
          <a:xfrm>
            <a:off x="511560" y="3839400"/>
            <a:ext cx="8730360" cy="2939040"/>
            <a:chOff x="511560" y="3839400"/>
            <a:chExt cx="8730360" cy="2939040"/>
          </a:xfrm>
        </p:grpSpPr>
        <p:sp>
          <p:nvSpPr>
            <p:cNvPr id="110" name="Google Shape;195;p6"/>
            <p:cNvSpPr/>
            <p:nvPr/>
          </p:nvSpPr>
          <p:spPr>
            <a:xfrm>
              <a:off x="511560" y="4157280"/>
              <a:ext cx="8730360" cy="2303280"/>
            </a:xfrm>
            <a:custGeom>
              <a:avLst/>
              <a:gdLst>
                <a:gd name="textAreaLeft" fmla="*/ 0 w 8730360"/>
                <a:gd name="textAreaRight" fmla="*/ 8730720 w 8730360"/>
                <a:gd name="textAreaTop" fmla="*/ 0 h 2303280"/>
                <a:gd name="textAreaBottom" fmla="*/ 2303640 h 2303280"/>
              </a:gdLst>
              <a:ahLst/>
              <a:rect l="textAreaLeft" t="textAreaTop" r="textAreaRight" b="textAreaBottom"/>
              <a:pathLst>
                <a:path w="3233627" h="674329">
                  <a:moveTo>
                    <a:pt x="31923" y="0"/>
                  </a:moveTo>
                  <a:lnTo>
                    <a:pt x="3201704" y="0"/>
                  </a:lnTo>
                  <a:cubicBezTo>
                    <a:pt x="3219335" y="0"/>
                    <a:pt x="3233627" y="14292"/>
                    <a:pt x="3233627" y="31923"/>
                  </a:cubicBezTo>
                  <a:lnTo>
                    <a:pt x="3233627" y="642407"/>
                  </a:lnTo>
                  <a:cubicBezTo>
                    <a:pt x="3233627" y="660037"/>
                    <a:pt x="3219335" y="674329"/>
                    <a:pt x="3201704" y="674329"/>
                  </a:cubicBezTo>
                  <a:lnTo>
                    <a:pt x="31923" y="674329"/>
                  </a:lnTo>
                  <a:cubicBezTo>
                    <a:pt x="23456" y="674329"/>
                    <a:pt x="15337" y="670966"/>
                    <a:pt x="9350" y="664980"/>
                  </a:cubicBezTo>
                  <a:cubicBezTo>
                    <a:pt x="3363" y="658993"/>
                    <a:pt x="0" y="650873"/>
                    <a:pt x="0" y="642407"/>
                  </a:cubicBezTo>
                  <a:lnTo>
                    <a:pt x="0" y="31923"/>
                  </a:lnTo>
                  <a:cubicBezTo>
                    <a:pt x="0" y="23456"/>
                    <a:pt x="3363" y="15337"/>
                    <a:pt x="9350" y="9350"/>
                  </a:cubicBezTo>
                  <a:cubicBezTo>
                    <a:pt x="15337" y="3363"/>
                    <a:pt x="23456" y="0"/>
                    <a:pt x="31923" y="0"/>
                  </a:cubicBezTo>
                  <a:close/>
                </a:path>
              </a:pathLst>
            </a:custGeom>
            <a:noFill/>
            <a:ln w="38100">
              <a:solidFill>
                <a:srgbClr val="0d5dd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1" name="Google Shape;196;p6"/>
            <p:cNvSpPr/>
            <p:nvPr/>
          </p:nvSpPr>
          <p:spPr>
            <a:xfrm>
              <a:off x="511560" y="3839400"/>
              <a:ext cx="8730360" cy="2939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lvl="1" marL="496440" indent="-248400">
                <a:lnSpc>
                  <a:spcPct val="140000"/>
                </a:lnSpc>
                <a:buClr>
                  <a:srgbClr val="3e75a3"/>
                </a:buClr>
                <a:buFont typeface="Arial"/>
                <a:buChar char="•"/>
              </a:pPr>
              <a:r>
                <a:rPr b="0" lang="en-US" sz="2300" spc="-1" strike="noStrike">
                  <a:solidFill>
                    <a:srgbClr val="3e75a3"/>
                  </a:solidFill>
                  <a:latin typeface="Open Sans ExtraBold"/>
                  <a:ea typeface="Open Sans ExtraBold"/>
                </a:rPr>
                <a:t>Normativa</a:t>
              </a:r>
              <a:endParaRPr b="0" lang="en-US" sz="23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496440" indent="-248400">
                <a:lnSpc>
                  <a:spcPct val="140000"/>
                </a:lnSpc>
                <a:buClr>
                  <a:srgbClr val="3e75a3"/>
                </a:buClr>
                <a:buFont typeface="Arial"/>
                <a:buChar char="•"/>
              </a:pPr>
              <a:r>
                <a:rPr b="0" lang="en-US" sz="2300" spc="-1" strike="noStrike">
                  <a:solidFill>
                    <a:srgbClr val="3e75a3"/>
                  </a:solidFill>
                  <a:latin typeface="Open Sans ExtraBold"/>
                  <a:ea typeface="Open Sans ExtraBold"/>
                </a:rPr>
                <a:t>Preguntas Frecuentes</a:t>
              </a:r>
              <a:endParaRPr b="0" lang="en-US" sz="23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496440" indent="-248400">
                <a:lnSpc>
                  <a:spcPct val="140000"/>
                </a:lnSpc>
                <a:buClr>
                  <a:srgbClr val="3e75a3"/>
                </a:buClr>
                <a:buFont typeface="Arial"/>
                <a:buChar char="•"/>
              </a:pPr>
              <a:r>
                <a:rPr b="0" lang="en-US" sz="2300" spc="-1" strike="noStrike">
                  <a:solidFill>
                    <a:srgbClr val="3e75a3"/>
                  </a:solidFill>
                  <a:latin typeface="Open Sans ExtraBold"/>
                  <a:ea typeface="Open Sans ExtraBold"/>
                </a:rPr>
                <a:t>Contacto</a:t>
              </a:r>
              <a:endParaRPr b="0" lang="en-US" sz="23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496440" indent="-248400">
                <a:lnSpc>
                  <a:spcPct val="140000"/>
                </a:lnSpc>
                <a:buClr>
                  <a:srgbClr val="3e75a3"/>
                </a:buClr>
                <a:buFont typeface="Arial"/>
                <a:buChar char="•"/>
              </a:pPr>
              <a:r>
                <a:rPr b="0" lang="en-US" sz="2300" spc="-1" strike="noStrike">
                  <a:solidFill>
                    <a:srgbClr val="3e75a3"/>
                  </a:solidFill>
                  <a:latin typeface="Open Sans ExtraBold"/>
                  <a:ea typeface="Open Sans ExtraBold"/>
                </a:rPr>
                <a:t>Formulario de solicitud de Asistencia Regulatoria</a:t>
              </a:r>
              <a:endParaRPr b="0" lang="en-US" sz="23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12" name="Google Shape;198;p6"/>
          <p:cNvSpPr/>
          <p:nvPr/>
        </p:nvSpPr>
        <p:spPr>
          <a:xfrm>
            <a:off x="1196280" y="1738440"/>
            <a:ext cx="736056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en-US" sz="2360" spc="-1" strike="noStrike">
                <a:solidFill>
                  <a:srgbClr val="1a535c"/>
                </a:solidFill>
                <a:latin typeface="Open Sans"/>
                <a:ea typeface="Open Sans"/>
              </a:rPr>
              <a:t>¿CÓMO ACCEDER AL PROGRAMA?</a:t>
            </a:r>
            <a:endParaRPr b="0" lang="en-US" sz="236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207;p7" descr=""/>
          <p:cNvPicPr/>
          <p:nvPr/>
        </p:nvPicPr>
        <p:blipFill>
          <a:blip r:embed="rId1"/>
          <a:srcRect l="0" t="0" r="145" b="148"/>
          <a:stretch/>
        </p:blipFill>
        <p:spPr>
          <a:xfrm>
            <a:off x="0" y="-5040"/>
            <a:ext cx="9753120" cy="7341840"/>
          </a:xfrm>
          <a:prstGeom prst="rect">
            <a:avLst/>
          </a:prstGeom>
          <a:ln w="0">
            <a:noFill/>
          </a:ln>
        </p:spPr>
      </p:pic>
      <p:grpSp>
        <p:nvGrpSpPr>
          <p:cNvPr id="114" name="Google Shape;208;p7"/>
          <p:cNvGrpSpPr/>
          <p:nvPr/>
        </p:nvGrpSpPr>
        <p:grpSpPr>
          <a:xfrm>
            <a:off x="511560" y="2618640"/>
            <a:ext cx="8730360" cy="3549240"/>
            <a:chOff x="511560" y="2618640"/>
            <a:chExt cx="8730360" cy="3549240"/>
          </a:xfrm>
        </p:grpSpPr>
        <p:sp>
          <p:nvSpPr>
            <p:cNvPr id="115" name="Google Shape;209;p7"/>
            <p:cNvSpPr/>
            <p:nvPr/>
          </p:nvSpPr>
          <p:spPr>
            <a:xfrm>
              <a:off x="511560" y="2747160"/>
              <a:ext cx="8730360" cy="3420360"/>
            </a:xfrm>
            <a:custGeom>
              <a:avLst/>
              <a:gdLst>
                <a:gd name="textAreaLeft" fmla="*/ 0 w 8730360"/>
                <a:gd name="textAreaRight" fmla="*/ 8730720 w 8730360"/>
                <a:gd name="textAreaTop" fmla="*/ 0 h 3420360"/>
                <a:gd name="textAreaBottom" fmla="*/ 3420720 h 3420360"/>
              </a:gdLst>
              <a:ahLst/>
              <a:rect l="textAreaLeft" t="textAreaTop" r="textAreaRight" b="textAreaBottom"/>
              <a:pathLst>
                <a:path w="3233627" h="1266996">
                  <a:moveTo>
                    <a:pt x="31923" y="0"/>
                  </a:moveTo>
                  <a:lnTo>
                    <a:pt x="3201704" y="0"/>
                  </a:lnTo>
                  <a:cubicBezTo>
                    <a:pt x="3219335" y="0"/>
                    <a:pt x="3233627" y="14292"/>
                    <a:pt x="3233627" y="31923"/>
                  </a:cubicBezTo>
                  <a:lnTo>
                    <a:pt x="3233627" y="1235074"/>
                  </a:lnTo>
                  <a:cubicBezTo>
                    <a:pt x="3233627" y="1243540"/>
                    <a:pt x="3230264" y="1251660"/>
                    <a:pt x="3224277" y="1257646"/>
                  </a:cubicBezTo>
                  <a:cubicBezTo>
                    <a:pt x="3218290" y="1263633"/>
                    <a:pt x="3210171" y="1266996"/>
                    <a:pt x="3201704" y="1266996"/>
                  </a:cubicBezTo>
                  <a:lnTo>
                    <a:pt x="31923" y="1266996"/>
                  </a:lnTo>
                  <a:cubicBezTo>
                    <a:pt x="23456" y="1266996"/>
                    <a:pt x="15337" y="1263633"/>
                    <a:pt x="9350" y="1257646"/>
                  </a:cubicBezTo>
                  <a:cubicBezTo>
                    <a:pt x="3363" y="1251660"/>
                    <a:pt x="0" y="1243540"/>
                    <a:pt x="0" y="1235074"/>
                  </a:cubicBezTo>
                  <a:lnTo>
                    <a:pt x="0" y="31923"/>
                  </a:lnTo>
                  <a:cubicBezTo>
                    <a:pt x="0" y="23456"/>
                    <a:pt x="3363" y="15337"/>
                    <a:pt x="9350" y="9350"/>
                  </a:cubicBezTo>
                  <a:cubicBezTo>
                    <a:pt x="15337" y="3363"/>
                    <a:pt x="23456" y="0"/>
                    <a:pt x="31923" y="0"/>
                  </a:cubicBezTo>
                  <a:close/>
                </a:path>
              </a:pathLst>
            </a:custGeom>
            <a:noFill/>
            <a:ln w="38100">
              <a:solidFill>
                <a:srgbClr val="0d5dd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en-US" sz="14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16" name="Google Shape;210;p7"/>
            <p:cNvSpPr/>
            <p:nvPr/>
          </p:nvSpPr>
          <p:spPr>
            <a:xfrm>
              <a:off x="511560" y="2618640"/>
              <a:ext cx="8632080" cy="3549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lvl="1" marL="496440" indent="-248400">
                <a:lnSpc>
                  <a:spcPct val="178000"/>
                </a:lnSpc>
                <a:buClr>
                  <a:srgbClr val="3e75a3"/>
                </a:buClr>
                <a:buFont typeface="Arial"/>
                <a:buChar char="•"/>
              </a:pPr>
              <a:r>
                <a:rPr b="0" lang="en-US" sz="1800" spc="-1" strike="noStrike">
                  <a:solidFill>
                    <a:srgbClr val="3e75a3"/>
                  </a:solidFill>
                  <a:latin typeface="Open Sans ExtraBold"/>
                  <a:ea typeface="Open Sans ExtraBold"/>
                </a:rPr>
                <a:t>Nombre del proyecto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496440" indent="-248400">
                <a:lnSpc>
                  <a:spcPct val="178000"/>
                </a:lnSpc>
                <a:buClr>
                  <a:srgbClr val="3e75a3"/>
                </a:buClr>
                <a:buFont typeface="Arial"/>
                <a:buChar char="•"/>
              </a:pPr>
              <a:r>
                <a:rPr b="0" lang="en-US" sz="1800" spc="-1" strike="noStrike">
                  <a:solidFill>
                    <a:srgbClr val="3e75a3"/>
                  </a:solidFill>
                  <a:latin typeface="Open Sans ExtraBold"/>
                  <a:ea typeface="Open Sans ExtraBold"/>
                </a:rPr>
                <a:t>Organismos y profesionales responsables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496440" indent="-248400">
                <a:lnSpc>
                  <a:spcPct val="178000"/>
                </a:lnSpc>
                <a:buClr>
                  <a:srgbClr val="3e75a3"/>
                </a:buClr>
                <a:buFont typeface="Arial"/>
                <a:buChar char="•"/>
              </a:pPr>
              <a:r>
                <a:rPr b="0" lang="en-US" sz="1800" spc="-1" strike="noStrike">
                  <a:solidFill>
                    <a:srgbClr val="3e75a3"/>
                  </a:solidFill>
                  <a:latin typeface="Open Sans ExtraBold"/>
                  <a:ea typeface="Open Sans ExtraBold"/>
                </a:rPr>
                <a:t>Datos de contacto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496440" indent="-248400">
                <a:lnSpc>
                  <a:spcPct val="178000"/>
                </a:lnSpc>
                <a:buClr>
                  <a:srgbClr val="3e75a3"/>
                </a:buClr>
                <a:buFont typeface="Arial"/>
                <a:buChar char="•"/>
              </a:pPr>
              <a:r>
                <a:rPr b="0" lang="en-US" sz="1800" spc="-1" strike="noStrike">
                  <a:solidFill>
                    <a:srgbClr val="3e75a3"/>
                  </a:solidFill>
                  <a:latin typeface="Open Sans ExtraBold"/>
                  <a:ea typeface="Open Sans ExtraBold"/>
                </a:rPr>
                <a:t>Descripción del Proyecto - Objetivos - Problemática - Beneficiarios  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496440" indent="-248400">
                <a:lnSpc>
                  <a:spcPct val="178000"/>
                </a:lnSpc>
                <a:buClr>
                  <a:srgbClr val="3e75a3"/>
                </a:buClr>
                <a:buFont typeface="Arial"/>
                <a:buChar char="•"/>
              </a:pPr>
              <a:r>
                <a:rPr b="0" lang="en-US" sz="1800" spc="-1" strike="noStrike">
                  <a:solidFill>
                    <a:srgbClr val="3e75a3"/>
                  </a:solidFill>
                  <a:latin typeface="Open Sans ExtraBold"/>
                  <a:ea typeface="Open Sans ExtraBold"/>
                </a:rPr>
                <a:t>Impacto esperado en la Salud Pública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496440" indent="-248400">
                <a:lnSpc>
                  <a:spcPct val="178000"/>
                </a:lnSpc>
                <a:buClr>
                  <a:srgbClr val="3e75a3"/>
                </a:buClr>
                <a:buFont typeface="Arial"/>
                <a:buChar char="•"/>
              </a:pPr>
              <a:r>
                <a:rPr b="0" lang="en-US" sz="1800" spc="-1" strike="noStrike">
                  <a:solidFill>
                    <a:srgbClr val="3e75a3"/>
                  </a:solidFill>
                  <a:latin typeface="Open Sans ExtraBold"/>
                  <a:ea typeface="Open Sans ExtraBold"/>
                </a:rPr>
                <a:t>Estado de avance del Proyecto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496440" indent="-248400">
                <a:lnSpc>
                  <a:spcPct val="178000"/>
                </a:lnSpc>
                <a:buClr>
                  <a:srgbClr val="3e75a3"/>
                </a:buClr>
                <a:buFont typeface="Arial"/>
                <a:buChar char="•"/>
              </a:pPr>
              <a:r>
                <a:rPr b="0" lang="en-US" sz="1800" spc="-1" strike="noStrike">
                  <a:solidFill>
                    <a:srgbClr val="3e75a3"/>
                  </a:solidFill>
                  <a:latin typeface="Open Sans ExtraBold"/>
                  <a:ea typeface="Open Sans ExtraBold"/>
                </a:rPr>
                <a:t>Necesidad de orientación y asistencia específica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17" name="Google Shape;211;p7"/>
          <p:cNvSpPr/>
          <p:nvPr/>
        </p:nvSpPr>
        <p:spPr>
          <a:xfrm>
            <a:off x="511560" y="1738440"/>
            <a:ext cx="873036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en-US" sz="2360" spc="-1" strike="noStrike">
                <a:solidFill>
                  <a:srgbClr val="1a535c"/>
                </a:solidFill>
                <a:latin typeface="Open Sans"/>
                <a:ea typeface="Open Sans"/>
              </a:rPr>
              <a:t>FORMULARIO DE SOLICITUD DE ASISTENCIA REGULATORIA</a:t>
            </a:r>
            <a:endParaRPr b="0" lang="en-US" sz="236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220;p4" descr=""/>
          <p:cNvPicPr/>
          <p:nvPr/>
        </p:nvPicPr>
        <p:blipFill>
          <a:blip r:embed="rId1"/>
          <a:srcRect l="0" t="0" r="145" b="148"/>
          <a:stretch/>
        </p:blipFill>
        <p:spPr>
          <a:xfrm>
            <a:off x="0" y="-5040"/>
            <a:ext cx="9753120" cy="7341840"/>
          </a:xfrm>
          <a:prstGeom prst="rect">
            <a:avLst/>
          </a:prstGeom>
          <a:ln w="0">
            <a:noFill/>
          </a:ln>
        </p:spPr>
      </p:pic>
      <p:sp>
        <p:nvSpPr>
          <p:cNvPr id="119" name="Google Shape;221;p4"/>
          <p:cNvSpPr/>
          <p:nvPr/>
        </p:nvSpPr>
        <p:spPr>
          <a:xfrm>
            <a:off x="1196280" y="1738440"/>
            <a:ext cx="7360560" cy="43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en-US" sz="2360" spc="-1" strike="noStrike">
                <a:solidFill>
                  <a:srgbClr val="1a535c"/>
                </a:solidFill>
                <a:latin typeface="Open Sans"/>
                <a:ea typeface="Open Sans"/>
              </a:rPr>
              <a:t>CONSIDERACIONES</a:t>
            </a:r>
            <a:endParaRPr b="0" lang="en-US" sz="23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Google Shape;222;p4"/>
          <p:cNvSpPr/>
          <p:nvPr/>
        </p:nvSpPr>
        <p:spPr>
          <a:xfrm>
            <a:off x="618480" y="2438280"/>
            <a:ext cx="8780400" cy="42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lvl="1" marL="468000" indent="-221400" algn="just">
              <a:lnSpc>
                <a:spcPct val="119000"/>
              </a:lnSpc>
              <a:buClr>
                <a:srgbClr val="1a535c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1a535c"/>
                </a:solidFill>
                <a:latin typeface="Open Sans"/>
                <a:ea typeface="Open Sans"/>
              </a:rPr>
              <a:t>Las acciones de asistencia serán a modo informativo y tendrán carácter no vinculante.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468000" indent="-221400" algn="just">
              <a:lnSpc>
                <a:spcPct val="119000"/>
              </a:lnSpc>
              <a:buClr>
                <a:srgbClr val="1a535c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1a535c"/>
                </a:solidFill>
                <a:latin typeface="Open Sans"/>
                <a:ea typeface="Open Sans"/>
              </a:rPr>
              <a:t>La participación en el presente programa no constituirá ningún tipo de priorización respecto a los procesos normales de autorización, habilitación, evaluación o fiscalización de productos y establecimientos.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468000" indent="-221400" algn="just">
              <a:lnSpc>
                <a:spcPct val="119000"/>
              </a:lnSpc>
              <a:buClr>
                <a:srgbClr val="1a535c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1a535c"/>
                </a:solidFill>
                <a:latin typeface="Open Sans"/>
                <a:ea typeface="Open Sans"/>
              </a:rPr>
              <a:t>La inscripción en el programa no reemplaza la solicitud de trámites de habilitación de establecimientos o registro de productos. Son instancias independientes.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468000" indent="-221400" algn="just">
              <a:lnSpc>
                <a:spcPct val="119000"/>
              </a:lnSpc>
              <a:buClr>
                <a:srgbClr val="1a535c"/>
              </a:buClr>
              <a:buFont typeface="Open Sans"/>
              <a:buChar char="•"/>
            </a:pPr>
            <a:r>
              <a:rPr b="0" lang="en-US" sz="1800" spc="-1" strike="noStrike">
                <a:solidFill>
                  <a:srgbClr val="1a535c"/>
                </a:solidFill>
                <a:latin typeface="Open Sans"/>
                <a:ea typeface="Open Sans"/>
              </a:rPr>
              <a:t>Se realizarán actas e informes como devolución a las solicitudes.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468000" indent="-221400" algn="just">
              <a:lnSpc>
                <a:spcPct val="119000"/>
              </a:lnSpc>
              <a:buClr>
                <a:srgbClr val="1a535c"/>
              </a:buClr>
              <a:buFont typeface="Open Sans"/>
              <a:buChar char="•"/>
            </a:pPr>
            <a:r>
              <a:rPr b="0" lang="en-US" sz="1800" spc="-1" strike="noStrike">
                <a:solidFill>
                  <a:srgbClr val="1a535c"/>
                </a:solidFill>
                <a:latin typeface="Open Sans"/>
                <a:ea typeface="Open Sans"/>
              </a:rPr>
              <a:t>El proceso completo puede realizarse de forma remota lo que facilita el acceso al Programa desde cualquier punto del país.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468000" indent="-221400" algn="just">
              <a:lnSpc>
                <a:spcPct val="119000"/>
              </a:lnSpc>
              <a:buClr>
                <a:srgbClr val="1a535c"/>
              </a:buClr>
              <a:buFont typeface="Open Sans"/>
              <a:buChar char="•"/>
            </a:pPr>
            <a:r>
              <a:rPr b="0" lang="en-US" sz="1800" spc="-1" strike="noStrike">
                <a:solidFill>
                  <a:srgbClr val="1a535c"/>
                </a:solidFill>
                <a:latin typeface="Open Sans"/>
                <a:ea typeface="Open Sans"/>
              </a:rPr>
              <a:t>ANMAT no brinda financiamiento económico.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19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231;p8" descr=""/>
          <p:cNvPicPr/>
          <p:nvPr/>
        </p:nvPicPr>
        <p:blipFill>
          <a:blip r:embed="rId1"/>
          <a:srcRect l="0" t="0" r="68" b="388"/>
          <a:stretch/>
        </p:blipFill>
        <p:spPr>
          <a:xfrm>
            <a:off x="0" y="0"/>
            <a:ext cx="9753120" cy="7314840"/>
          </a:xfrm>
          <a:prstGeom prst="rect">
            <a:avLst/>
          </a:prstGeom>
          <a:ln w="0">
            <a:noFill/>
          </a:ln>
        </p:spPr>
      </p:pic>
      <p:sp>
        <p:nvSpPr>
          <p:cNvPr id="122" name="Google Shape;232;p8"/>
          <p:cNvSpPr/>
          <p:nvPr/>
        </p:nvSpPr>
        <p:spPr>
          <a:xfrm>
            <a:off x="2072520" y="3003840"/>
            <a:ext cx="5684040" cy="84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en-US" sz="4600" spc="-1" strike="noStrike">
                <a:solidFill>
                  <a:srgbClr val="1a535c"/>
                </a:solidFill>
                <a:latin typeface="Open Sans"/>
                <a:ea typeface="Open Sans"/>
              </a:rPr>
              <a:t>¡Muchas gracias!</a:t>
            </a:r>
            <a:endParaRPr b="0" lang="en-US" sz="4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Google Shape;233;p8"/>
          <p:cNvSpPr/>
          <p:nvPr/>
        </p:nvSpPr>
        <p:spPr>
          <a:xfrm>
            <a:off x="2770200" y="4922640"/>
            <a:ext cx="5824800" cy="46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>
              <a:lnSpc>
                <a:spcPct val="120000"/>
              </a:lnSpc>
              <a:tabLst>
                <a:tab algn="l" pos="0"/>
              </a:tabLst>
            </a:pPr>
            <a:r>
              <a:rPr b="0" lang="en-US" sz="2560" spc="-1" strike="noStrike">
                <a:solidFill>
                  <a:srgbClr val="1a535c"/>
                </a:solidFill>
                <a:latin typeface="Open Sans"/>
                <a:ea typeface="Open Sans"/>
              </a:rPr>
              <a:t>lorena.terrizzano@anmat.gob.ar</a:t>
            </a:r>
            <a:endParaRPr b="0" lang="en-US" sz="256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441</Words>
  <Paragraphs>72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Lorena</dc:creator>
  <dc:description/>
  <dc:language>en-US</dc:language>
  <cp:lastModifiedBy>Lorena Terrizzano</cp:lastModifiedBy>
  <dcterms:modified xsi:type="dcterms:W3CDTF">2022-12-21T13:48:52Z</dcterms:modified>
  <cp:revision>2</cp:revision>
  <dc:subject/>
  <dc:title>Presentación de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9</vt:r8>
  </property>
  <property fmtid="{D5CDD505-2E9C-101B-9397-08002B2CF9AE}" pid="3" name="PresentationFormat">
    <vt:lpwstr>Personalizado</vt:lpwstr>
  </property>
  <property fmtid="{D5CDD505-2E9C-101B-9397-08002B2CF9AE}" pid="4" name="Slides">
    <vt:r8>9</vt:r8>
  </property>
</Properties>
</file>