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337" r:id="rId3"/>
    <p:sldId id="519" r:id="rId4"/>
    <p:sldId id="539" r:id="rId5"/>
    <p:sldId id="540" r:id="rId6"/>
    <p:sldId id="541" r:id="rId7"/>
    <p:sldId id="542" r:id="rId8"/>
    <p:sldId id="543" r:id="rId9"/>
    <p:sldId id="551" r:id="rId10"/>
    <p:sldId id="544" r:id="rId11"/>
    <p:sldId id="324" r:id="rId12"/>
    <p:sldId id="538" r:id="rId13"/>
    <p:sldId id="550" r:id="rId14"/>
    <p:sldId id="547" r:id="rId15"/>
    <p:sldId id="545" r:id="rId16"/>
    <p:sldId id="546" r:id="rId17"/>
    <p:sldId id="548" r:id="rId18"/>
    <p:sldId id="549" r:id="rId19"/>
    <p:sldId id="266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88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lementina Pruneda Paz" initials="CP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8C94EA"/>
    <a:srgbClr val="CDEDFF"/>
    <a:srgbClr val="A09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44"/>
    <p:restoredTop sz="94548"/>
  </p:normalViewPr>
  <p:slideViewPr>
    <p:cSldViewPr snapToGrid="0">
      <p:cViewPr varScale="1">
        <p:scale>
          <a:sx n="144" d="100"/>
          <a:sy n="144" d="100"/>
        </p:scale>
        <p:origin x="966" y="102"/>
      </p:cViewPr>
      <p:guideLst>
        <p:guide orient="horz" pos="1620"/>
        <p:guide pos="2880"/>
        <p:guide pos="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●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○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Char char="■"/>
              <a:defRPr sz="11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979847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4351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25" name="Google Shape;2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20248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spcFirstLastPara="1" wrap="square" lIns="94920" tIns="94920" rIns="94920" bIns="9492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8924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32544" y="4564211"/>
            <a:ext cx="5860348" cy="4323988"/>
          </a:xfrm>
          <a:prstGeom prst="rect">
            <a:avLst/>
          </a:prstGeom>
        </p:spPr>
        <p:txBody>
          <a:bodyPr spcFirstLastPara="1" wrap="square" lIns="96723" tIns="96723" rIns="96723" bIns="96723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19138"/>
            <a:ext cx="6408737" cy="360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1428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spcFirstLastPara="1" wrap="square" lIns="94920" tIns="94920" rIns="94920" bIns="9492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214640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spcFirstLastPara="1" wrap="square" lIns="94920" tIns="94920" rIns="94920" bIns="9492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93097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2482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1953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33208" y="4564866"/>
            <a:ext cx="5859021" cy="4323661"/>
          </a:xfrm>
          <a:ln/>
        </p:spPr>
        <p:txBody>
          <a:bodyPr lIns="96723" tIns="96723" rIns="96723" bIns="96723"/>
          <a:lstStyle/>
          <a:p>
            <a:pPr marL="0" indent="0"/>
            <a:endParaRPr lang="es-ES" dirty="0">
              <a:latin typeface="Arial" charset="0"/>
              <a:cs typeface="Arial" charset="0"/>
            </a:endParaRPr>
          </a:p>
        </p:txBody>
      </p:sp>
      <p:sp>
        <p:nvSpPr>
          <p:cNvPr id="54274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19138"/>
            <a:ext cx="6408737" cy="3605212"/>
          </a:xfrm>
          <a:ln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79655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6879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4080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80997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03593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spcFirstLastPara="1" wrap="square" lIns="94920" tIns="94920" rIns="94920" bIns="9492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9381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1106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</p:spPr>
        <p:txBody>
          <a:bodyPr spcFirstLastPara="1" wrap="square" lIns="94920" tIns="94920" rIns="94920" bIns="9492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708025"/>
            <a:ext cx="6300787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95711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531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1_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/>
          <p:nvPr/>
        </p:nvSpPr>
        <p:spPr>
          <a:xfrm>
            <a:off x="-20504" y="-156635"/>
            <a:ext cx="9257637" cy="5448301"/>
          </a:xfrm>
          <a:prstGeom prst="rect">
            <a:avLst/>
          </a:prstGeom>
          <a:solidFill>
            <a:srgbClr val="37BB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11" name="Google Shape;11;p10"/>
          <p:cNvCxnSpPr/>
          <p:nvPr/>
        </p:nvCxnSpPr>
        <p:spPr>
          <a:xfrm rot="10800000">
            <a:off x="753038" y="1857267"/>
            <a:ext cx="1896900" cy="240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2" name="Google Shape;12;p10"/>
          <p:cNvPicPr preferRelativeResize="0"/>
          <p:nvPr/>
        </p:nvPicPr>
        <p:blipFill rotWithShape="1">
          <a:blip r:embed="rId2">
            <a:alphaModFix amt="20000"/>
          </a:blip>
          <a:srcRect r="11737" b="3512"/>
          <a:stretch>
            <a:fillRect/>
          </a:stretch>
        </p:blipFill>
        <p:spPr>
          <a:xfrm>
            <a:off x="3695540" y="1780032"/>
            <a:ext cx="5541593" cy="351163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10"/>
          <p:cNvSpPr txBox="1">
            <a:spLocks noGrp="1"/>
          </p:cNvSpPr>
          <p:nvPr>
            <p:ph type="subTitle" idx="1"/>
          </p:nvPr>
        </p:nvSpPr>
        <p:spPr>
          <a:xfrm>
            <a:off x="673186" y="1964054"/>
            <a:ext cx="39249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ctrTitle"/>
          </p:nvPr>
        </p:nvSpPr>
        <p:spPr>
          <a:xfrm>
            <a:off x="673186" y="367883"/>
            <a:ext cx="8263500" cy="144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15" name="Google Shape;15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5433" y="3690671"/>
            <a:ext cx="2408401" cy="788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preserve="1" userDrawn="1">
  <p:cSld name="1_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/>
          <p:nvPr/>
        </p:nvSpPr>
        <p:spPr>
          <a:xfrm>
            <a:off x="-20504" y="-156635"/>
            <a:ext cx="9257637" cy="5448301"/>
          </a:xfrm>
          <a:prstGeom prst="rect">
            <a:avLst/>
          </a:prstGeom>
          <a:solidFill>
            <a:srgbClr val="37BB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" name="Google Shape;12;p10"/>
          <p:cNvPicPr preferRelativeResize="0"/>
          <p:nvPr/>
        </p:nvPicPr>
        <p:blipFill rotWithShape="1">
          <a:blip r:embed="rId2">
            <a:alphaModFix amt="20000"/>
          </a:blip>
          <a:srcRect r="11737" b="3512"/>
          <a:stretch>
            <a:fillRect/>
          </a:stretch>
        </p:blipFill>
        <p:spPr>
          <a:xfrm>
            <a:off x="3695540" y="1780032"/>
            <a:ext cx="5541593" cy="3511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10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5433" y="3690671"/>
            <a:ext cx="2408401" cy="7881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8550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/>
          <p:nvPr/>
        </p:nvSpPr>
        <p:spPr>
          <a:xfrm>
            <a:off x="-110067" y="-156635"/>
            <a:ext cx="9347200" cy="5448301"/>
          </a:xfrm>
          <a:prstGeom prst="rect">
            <a:avLst/>
          </a:prstGeom>
          <a:solidFill>
            <a:srgbClr val="37BB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6" name="Google Shape;26;p12"/>
          <p:cNvPicPr preferRelativeResize="0"/>
          <p:nvPr/>
        </p:nvPicPr>
        <p:blipFill rotWithShape="1">
          <a:blip r:embed="rId2">
            <a:alphaModFix amt="20000"/>
          </a:blip>
          <a:srcRect r="11737" b="3512"/>
          <a:stretch>
            <a:fillRect/>
          </a:stretch>
        </p:blipFill>
        <p:spPr>
          <a:xfrm>
            <a:off x="4364736" y="2204092"/>
            <a:ext cx="4872397" cy="3087573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12"/>
          <p:cNvSpPr txBox="1"/>
          <p:nvPr/>
        </p:nvSpPr>
        <p:spPr>
          <a:xfrm>
            <a:off x="1815737" y="1901795"/>
            <a:ext cx="5185954" cy="1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575" tIns="41575" rIns="41575" bIns="41575" anchor="t" anchorCtr="0">
            <a:noAutofit/>
          </a:bodyPr>
          <a:lstStyle/>
          <a:p>
            <a:pPr marL="0" marR="0" lvl="0" indent="0" algn="l" rtl="0">
              <a:lnSpc>
                <a:spcPct val="76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 panose="020B0604020202020204"/>
              <a:buNone/>
            </a:pPr>
            <a:r>
              <a:rPr lang="es-AR" sz="5000" b="1" i="0" u="none" strike="noStrike" cap="none" dirty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Muchas</a:t>
            </a:r>
            <a:r>
              <a:rPr lang="es-AR" sz="5000" b="1" i="0" u="none" strike="noStrike" cap="none" dirty="0">
                <a:solidFill>
                  <a:srgbClr val="37BBED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s-AR" sz="5000" b="1" i="0" u="none" strike="noStrike" cap="none" dirty="0">
                <a:solidFill>
                  <a:srgbClr val="3F3F3F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gracias</a:t>
            </a:r>
            <a:endParaRPr sz="5000" b="1" i="0" u="none" strike="noStrike" cap="none" dirty="0">
              <a:solidFill>
                <a:srgbClr val="3F3F3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  <a:p>
            <a:pPr marL="0" marR="0" lvl="0" indent="0" algn="ctr" rtl="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3000"/>
              <a:buFont typeface="Arial" panose="020B0604020202020204"/>
              <a:buNone/>
            </a:pPr>
            <a:endParaRPr sz="3000" b="1" i="0" u="none" strike="noStrike" cap="none" dirty="0">
              <a:solidFill>
                <a:srgbClr val="37BBED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" name="Google Shape;28;p12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71740" y="3690671"/>
            <a:ext cx="2408401" cy="788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4"/>
          <p:cNvSpPr/>
          <p:nvPr/>
        </p:nvSpPr>
        <p:spPr>
          <a:xfrm>
            <a:off x="-20504" y="-156635"/>
            <a:ext cx="9257637" cy="5448301"/>
          </a:xfrm>
          <a:prstGeom prst="rect">
            <a:avLst/>
          </a:prstGeom>
          <a:solidFill>
            <a:srgbClr val="37BB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cxnSp>
        <p:nvCxnSpPr>
          <p:cNvPr id="37" name="Google Shape;37;p14"/>
          <p:cNvCxnSpPr/>
          <p:nvPr/>
        </p:nvCxnSpPr>
        <p:spPr>
          <a:xfrm rot="10800000">
            <a:off x="753038" y="2479141"/>
            <a:ext cx="1896900" cy="240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8" name="Google Shape;38;p14"/>
          <p:cNvPicPr preferRelativeResize="0"/>
          <p:nvPr/>
        </p:nvPicPr>
        <p:blipFill rotWithShape="1">
          <a:blip r:embed="rId2">
            <a:alphaModFix amt="20000"/>
          </a:blip>
          <a:srcRect r="11737" b="3512"/>
          <a:stretch>
            <a:fillRect/>
          </a:stretch>
        </p:blipFill>
        <p:spPr>
          <a:xfrm>
            <a:off x="3695540" y="1780032"/>
            <a:ext cx="5541593" cy="3511634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14"/>
          <p:cNvSpPr txBox="1">
            <a:spLocks noGrp="1"/>
          </p:cNvSpPr>
          <p:nvPr>
            <p:ph type="subTitle" idx="1"/>
          </p:nvPr>
        </p:nvSpPr>
        <p:spPr>
          <a:xfrm>
            <a:off x="568682" y="2585928"/>
            <a:ext cx="3924941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 panose="020B0604020202020204"/>
              <a:buNone/>
              <a:defRPr sz="14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ctrTitle"/>
          </p:nvPr>
        </p:nvSpPr>
        <p:spPr>
          <a:xfrm>
            <a:off x="673186" y="989757"/>
            <a:ext cx="8263626" cy="1447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4000" b="1">
                <a:solidFill>
                  <a:schemeClr val="lt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41" name="Google Shape;41;p14"/>
          <p:cNvPicPr preferRelativeResize="0"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5433" y="3690671"/>
            <a:ext cx="2408401" cy="7881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 3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/>
          <p:nvPr/>
        </p:nvSpPr>
        <p:spPr>
          <a:xfrm>
            <a:off x="0" y="-7450"/>
            <a:ext cx="3011700" cy="5143500"/>
          </a:xfrm>
          <a:prstGeom prst="rect">
            <a:avLst/>
          </a:prstGeom>
          <a:solidFill>
            <a:srgbClr val="EFEFEF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4" name="Google Shape;44;p15"/>
          <p:cNvSpPr txBox="1">
            <a:spLocks noGrp="1"/>
          </p:cNvSpPr>
          <p:nvPr>
            <p:ph type="title"/>
          </p:nvPr>
        </p:nvSpPr>
        <p:spPr>
          <a:xfrm>
            <a:off x="265500" y="775773"/>
            <a:ext cx="2538660" cy="15335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200" b="1">
                <a:solidFill>
                  <a:srgbClr val="595959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  <p:cxnSp>
        <p:nvCxnSpPr>
          <p:cNvPr id="46" name="Google Shape;46;p15"/>
          <p:cNvCxnSpPr/>
          <p:nvPr/>
        </p:nvCxnSpPr>
        <p:spPr>
          <a:xfrm rot="10800000">
            <a:off x="288000" y="2523823"/>
            <a:ext cx="1553400" cy="0"/>
          </a:xfrm>
          <a:prstGeom prst="straightConnector1">
            <a:avLst/>
          </a:prstGeom>
          <a:noFill/>
          <a:ln w="9525" cap="flat" cmpd="sng">
            <a:solidFill>
              <a:srgbClr val="3A49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" name="Google Shape;47;p15"/>
          <p:cNvSpPr txBox="1">
            <a:spLocks noGrp="1"/>
          </p:cNvSpPr>
          <p:nvPr>
            <p:ph type="subTitle" idx="1"/>
          </p:nvPr>
        </p:nvSpPr>
        <p:spPr>
          <a:xfrm>
            <a:off x="3417154" y="480033"/>
            <a:ext cx="4045200" cy="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 b="1">
                <a:solidFill>
                  <a:srgbClr val="37BBE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body" idx="2"/>
          </p:nvPr>
        </p:nvSpPr>
        <p:spPr>
          <a:xfrm>
            <a:off x="3417154" y="1214846"/>
            <a:ext cx="5330606" cy="3204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BBED"/>
              </a:buClr>
              <a:buSzPts val="1804"/>
              <a:buFont typeface="Noto Sans Symbols"/>
              <a:buChar char="✔"/>
              <a:defRPr sz="1100">
                <a:solidFill>
                  <a:srgbClr val="595959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15"/>
          <p:cNvSpPr txBox="1">
            <a:spLocks noGrp="1"/>
          </p:cNvSpPr>
          <p:nvPr>
            <p:ph type="body" idx="3"/>
          </p:nvPr>
        </p:nvSpPr>
        <p:spPr>
          <a:xfrm>
            <a:off x="272760" y="2677516"/>
            <a:ext cx="2590800" cy="210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 b="0">
                <a:solidFill>
                  <a:srgbClr val="0C8DCC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 4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subTitle" idx="1"/>
          </p:nvPr>
        </p:nvSpPr>
        <p:spPr>
          <a:xfrm>
            <a:off x="3087076" y="480033"/>
            <a:ext cx="4045200" cy="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 b="1">
                <a:solidFill>
                  <a:srgbClr val="37BBE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body" idx="2"/>
          </p:nvPr>
        </p:nvSpPr>
        <p:spPr>
          <a:xfrm>
            <a:off x="3087076" y="1214846"/>
            <a:ext cx="5584920" cy="3204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BBED"/>
              </a:buClr>
              <a:buSzPts val="1800"/>
              <a:buFont typeface="Noto Sans Symbols"/>
              <a:buChar char="✔"/>
              <a:defRPr sz="1100">
                <a:solidFill>
                  <a:srgbClr val="595959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  <p:sp>
        <p:nvSpPr>
          <p:cNvPr id="54" name="Google Shape;54;p16"/>
          <p:cNvSpPr/>
          <p:nvPr/>
        </p:nvSpPr>
        <p:spPr>
          <a:xfrm flipH="1">
            <a:off x="-1" y="-125"/>
            <a:ext cx="2664823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 6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/>
          <p:nvPr/>
        </p:nvSpPr>
        <p:spPr>
          <a:xfrm flipH="1">
            <a:off x="0" y="-125"/>
            <a:ext cx="9144000" cy="111329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672608" y="235131"/>
            <a:ext cx="5200297" cy="87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200" b="1">
                <a:solidFill>
                  <a:srgbClr val="595959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18"/>
          <p:cNvSpPr txBox="1">
            <a:spLocks noGrp="1"/>
          </p:cNvSpPr>
          <p:nvPr>
            <p:ph type="subTitle" idx="1"/>
          </p:nvPr>
        </p:nvSpPr>
        <p:spPr>
          <a:xfrm>
            <a:off x="1672608" y="1299817"/>
            <a:ext cx="4045200" cy="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 b="1">
                <a:solidFill>
                  <a:srgbClr val="37BBE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18"/>
          <p:cNvSpPr txBox="1">
            <a:spLocks noGrp="1"/>
          </p:cNvSpPr>
          <p:nvPr>
            <p:ph type="body" idx="2"/>
          </p:nvPr>
        </p:nvSpPr>
        <p:spPr>
          <a:xfrm>
            <a:off x="1672608" y="1943190"/>
            <a:ext cx="5584920" cy="272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BBED"/>
              </a:buClr>
              <a:buSzPts val="1800"/>
              <a:buFont typeface="Noto Sans Symbols"/>
              <a:buChar char="✔"/>
              <a:defRPr sz="1100">
                <a:solidFill>
                  <a:srgbClr val="595959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  <p:pic>
        <p:nvPicPr>
          <p:cNvPr id="66" name="Google Shape;66;p18"/>
          <p:cNvPicPr preferRelativeResize="0"/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729532" y="297152"/>
            <a:ext cx="942464" cy="339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1_Section title and description 7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/>
          <p:nvPr/>
        </p:nvSpPr>
        <p:spPr>
          <a:xfrm rot="10800000">
            <a:off x="0" y="1113172"/>
            <a:ext cx="9144000" cy="403032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1672608" y="235131"/>
            <a:ext cx="5200297" cy="87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200" b="1">
                <a:solidFill>
                  <a:srgbClr val="595959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subTitle" idx="1"/>
          </p:nvPr>
        </p:nvSpPr>
        <p:spPr>
          <a:xfrm>
            <a:off x="1672608" y="1299817"/>
            <a:ext cx="4045200" cy="5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400" b="1">
                <a:solidFill>
                  <a:srgbClr val="37BBED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body" idx="2"/>
          </p:nvPr>
        </p:nvSpPr>
        <p:spPr>
          <a:xfrm>
            <a:off x="1672608" y="1943190"/>
            <a:ext cx="5584920" cy="2720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BBED"/>
              </a:buClr>
              <a:buSzPts val="1800"/>
              <a:buFont typeface="Noto Sans Symbols"/>
              <a:buChar char="✔"/>
              <a:defRPr sz="1100">
                <a:solidFill>
                  <a:srgbClr val="595959"/>
                </a:solidFill>
              </a:defRPr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apositiva de título">
  <p:cSld name="1_Diapositiva de título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b3f50e56d3_0_257"/>
          <p:cNvSpPr/>
          <p:nvPr/>
        </p:nvSpPr>
        <p:spPr>
          <a:xfrm>
            <a:off x="0" y="0"/>
            <a:ext cx="9144000" cy="5156100"/>
          </a:xfrm>
          <a:prstGeom prst="rect">
            <a:avLst/>
          </a:prstGeom>
          <a:solidFill>
            <a:srgbClr val="009FE3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 panose="020B0604020202020204"/>
              <a:buNone/>
            </a:pPr>
            <a:endParaRPr sz="1425" b="0" i="0" u="none" strike="noStrike" cap="none" dirty="0">
              <a:solidFill>
                <a:schemeClr val="lt1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2" name="Google Shape;22;gb3f50e56d3_0_257"/>
          <p:cNvSpPr txBox="1">
            <a:spLocks noGrp="1"/>
          </p:cNvSpPr>
          <p:nvPr>
            <p:ph type="ctrTitle"/>
          </p:nvPr>
        </p:nvSpPr>
        <p:spPr>
          <a:xfrm>
            <a:off x="2214563" y="1333494"/>
            <a:ext cx="6322275" cy="129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5100"/>
              <a:buFont typeface="Arial" panose="020B0604020202020204"/>
              <a:buNone/>
              <a:defRPr sz="3825" b="1" i="0" u="none" strike="noStrike" cap="none">
                <a:solidFill>
                  <a:srgbClr val="FEFEFE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 panose="020B0604020202020204"/>
              <a:buNone/>
              <a:defRPr sz="1425" b="0" i="0" u="none" strike="noStrike" cap="none">
                <a:solidFill>
                  <a:schemeClr val="lt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23" name="Google Shape;23;gb3f50e56d3_0_257"/>
          <p:cNvSpPr txBox="1">
            <a:spLocks noGrp="1"/>
          </p:cNvSpPr>
          <p:nvPr>
            <p:ph type="subTitle" idx="1"/>
          </p:nvPr>
        </p:nvSpPr>
        <p:spPr>
          <a:xfrm>
            <a:off x="2214563" y="2632126"/>
            <a:ext cx="6322275" cy="326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  <a:defRPr sz="15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None/>
              <a:defRPr sz="1125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ctr">
              <a:lnSpc>
                <a:spcPct val="100000"/>
              </a:lnSpc>
              <a:spcBef>
                <a:spcPts val="525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ctr">
              <a:lnSpc>
                <a:spcPct val="100000"/>
              </a:lnSpc>
              <a:spcBef>
                <a:spcPts val="525"/>
              </a:spcBef>
              <a:spcAft>
                <a:spcPts val="525"/>
              </a:spcAft>
              <a:buClr>
                <a:schemeClr val="accent1"/>
              </a:buClr>
              <a:buSzPts val="1200"/>
              <a:buFont typeface="Noto Sans Symbols"/>
              <a:buNone/>
              <a:defRPr sz="900" b="0" i="0" u="none" strike="noStrike" cap="none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0914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 userDrawn="1">
  <p:cSld name="1_Section title and descriptio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 flipH="1">
            <a:off x="0" y="-74815"/>
            <a:ext cx="9144000" cy="81572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2128060" y="-161143"/>
            <a:ext cx="4713315" cy="878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2200" b="1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2"/>
          </p:nvPr>
        </p:nvSpPr>
        <p:spPr>
          <a:xfrm>
            <a:off x="2054995" y="986108"/>
            <a:ext cx="5368271" cy="3677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7938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BBED"/>
              </a:buClr>
              <a:buSzPts val="1800"/>
              <a:buFont typeface="Noto Sans Symbols"/>
              <a:buNone/>
              <a:tabLst/>
              <a:defRPr sz="1100">
                <a:solidFill>
                  <a:srgbClr val="595959"/>
                </a:solidFill>
              </a:defRPr>
            </a:lvl1pPr>
            <a:lvl2pPr marL="914378" lvl="1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743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 panose="020B0604020202020204"/>
              <a:buChar char="●"/>
              <a:defRPr sz="18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 panose="020B0604020202020204"/>
              <a:buNone/>
              <a:defRPr sz="10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 lang="es-AR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9" r:id="rId9"/>
    <p:sldLayoutId id="2147483660" r:id="rId10"/>
    <p:sldLayoutId id="2147483662" r:id="rId11"/>
    <p:sldLayoutId id="2147483663" r:id="rId12"/>
    <p:sldLayoutId id="214748366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emf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oogle Shape;149;p1"/>
          <p:cNvGrpSpPr/>
          <p:nvPr/>
        </p:nvGrpSpPr>
        <p:grpSpPr>
          <a:xfrm>
            <a:off x="769295" y="1094150"/>
            <a:ext cx="5227314" cy="1611923"/>
            <a:chOff x="3275155" y="1154351"/>
            <a:chExt cx="5642988" cy="1622106"/>
          </a:xfrm>
        </p:grpSpPr>
        <p:sp>
          <p:nvSpPr>
            <p:cNvPr id="22" name="Google Shape;150;p1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51;p1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52;p1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53;p1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54;p1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55;p1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56;p1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57;p1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58;p1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59;p1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60;p1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61;p1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62;p1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63;p1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64;p1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65;p1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CuadroTexto 1"/>
          <p:cNvSpPr txBox="1"/>
          <p:nvPr/>
        </p:nvSpPr>
        <p:spPr>
          <a:xfrm>
            <a:off x="3326296" y="3266661"/>
            <a:ext cx="5314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AR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"/>
          <p:cNvSpPr/>
          <p:nvPr/>
        </p:nvSpPr>
        <p:spPr>
          <a:xfrm>
            <a:off x="0" y="0"/>
            <a:ext cx="9257625" cy="544837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694" rIns="91425" bIns="45694" anchor="ctr" anchorCtr="0">
            <a:noAutofit/>
          </a:bodyPr>
          <a:lstStyle/>
          <a:p>
            <a:pPr algn="ctr">
              <a:buSzPts val="1900"/>
            </a:pPr>
            <a:endParaRPr sz="1425" dirty="0">
              <a:solidFill>
                <a:schemeClr val="lt1"/>
              </a:solidFill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857249" y="758275"/>
            <a:ext cx="7652569" cy="3375675"/>
          </a:xfrm>
          <a:prstGeom prst="rect">
            <a:avLst/>
          </a:prstGeom>
          <a:noFill/>
          <a:ln w="28575" cap="flat" cmpd="dbl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endParaRPr sz="1050" dirty="0"/>
          </a:p>
        </p:txBody>
      </p:sp>
      <p:sp>
        <p:nvSpPr>
          <p:cNvPr id="2" name="TextBox 1"/>
          <p:cNvSpPr txBox="1"/>
          <p:nvPr/>
        </p:nvSpPr>
        <p:spPr>
          <a:xfrm>
            <a:off x="1494912" y="2028521"/>
            <a:ext cx="62075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AR" sz="1600" b="1" dirty="0" smtClean="0">
                <a:solidFill>
                  <a:schemeClr val="bg1"/>
                </a:solidFill>
              </a:rPr>
              <a:t>Mediante una digitalización de los servicios públicos de empleo se integran </a:t>
            </a:r>
            <a:r>
              <a:rPr lang="es-ES_tradnl" sz="1600" b="1" dirty="0">
                <a:solidFill>
                  <a:schemeClr val="bg1"/>
                </a:solidFill>
              </a:rPr>
              <a:t>políticas activas de promoción del empleo y formación profesional  del </a:t>
            </a:r>
            <a:r>
              <a:rPr lang="es-ES_tradnl" sz="1600" b="1" dirty="0" err="1" smtClean="0">
                <a:solidFill>
                  <a:schemeClr val="bg1"/>
                </a:solidFill>
              </a:rPr>
              <a:t>MTEySS</a:t>
            </a:r>
            <a:r>
              <a:rPr lang="es-ES_tradnl" sz="1600" b="1" dirty="0" smtClean="0">
                <a:solidFill>
                  <a:schemeClr val="bg1"/>
                </a:solidFill>
              </a:rPr>
              <a:t> orientadas a las personas con mayores dificultades para acceder a un empleo formal</a:t>
            </a:r>
            <a:endParaRPr lang="en-US" sz="1600" b="1" dirty="0"/>
          </a:p>
        </p:txBody>
      </p:sp>
      <p:sp>
        <p:nvSpPr>
          <p:cNvPr id="3" name="Oval 2"/>
          <p:cNvSpPr/>
          <p:nvPr/>
        </p:nvSpPr>
        <p:spPr>
          <a:xfrm>
            <a:off x="7011245" y="451821"/>
            <a:ext cx="911718" cy="91171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56236" y="1170542"/>
            <a:ext cx="5970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  <a:sym typeface="Encode Sans"/>
              </a:rPr>
              <a:t>Portal y Fomentar </a:t>
            </a:r>
            <a:r>
              <a:rPr lang="es-AR" sz="3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charset="0"/>
                <a:ea typeface="Calibri" charset="0"/>
                <a:cs typeface="Calibri" charset="0"/>
                <a:sym typeface="Encode Sans"/>
              </a:rPr>
              <a:t>Empleo</a:t>
            </a:r>
            <a:endParaRPr lang="en-US" sz="3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Agrupar 3"/>
          <p:cNvGrpSpPr/>
          <p:nvPr/>
        </p:nvGrpSpPr>
        <p:grpSpPr>
          <a:xfrm>
            <a:off x="7570034" y="876549"/>
            <a:ext cx="705857" cy="819481"/>
            <a:chOff x="6884844" y="79772"/>
            <a:chExt cx="1043795" cy="1211827"/>
          </a:xfrm>
        </p:grpSpPr>
        <p:sp>
          <p:nvSpPr>
            <p:cNvPr id="9" name="Google Shape;164;p1"/>
            <p:cNvSpPr/>
            <p:nvPr/>
          </p:nvSpPr>
          <p:spPr>
            <a:xfrm>
              <a:off x="7413223" y="79772"/>
              <a:ext cx="515416" cy="595505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65;p1"/>
            <p:cNvSpPr/>
            <p:nvPr/>
          </p:nvSpPr>
          <p:spPr>
            <a:xfrm>
              <a:off x="6884844" y="266306"/>
              <a:ext cx="1030202" cy="1025293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99226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extLst>
              <a:ext uri="{FF2B5EF4-FFF2-40B4-BE49-F238E27FC236}">
                <a16:creationId xmlns:a16="http://schemas.microsoft.com/office/drawing/2014/main" id="{7BF40861-C168-7C4D-980A-1410DF5B1DC6}"/>
              </a:ext>
            </a:extLst>
          </p:cNvPr>
          <p:cNvSpPr/>
          <p:nvPr/>
        </p:nvSpPr>
        <p:spPr>
          <a:xfrm>
            <a:off x="21931" y="-108507"/>
            <a:ext cx="9257637" cy="5448301"/>
          </a:xfrm>
          <a:prstGeom prst="rect">
            <a:avLst/>
          </a:prstGeom>
          <a:solidFill>
            <a:srgbClr val="37BB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FCAE39-247C-CA49-B34F-83724431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423" y="484316"/>
            <a:ext cx="4713315" cy="878041"/>
          </a:xfrm>
        </p:spPr>
        <p:txBody>
          <a:bodyPr/>
          <a:lstStyle/>
          <a:p>
            <a:r>
              <a:rPr lang="es-ES_tradnl" sz="4000" dirty="0">
                <a:solidFill>
                  <a:schemeClr val="bg1"/>
                </a:solidFill>
              </a:rPr>
              <a:t>Foment</a:t>
            </a:r>
            <a:r>
              <a:rPr lang="es-ES_tradnl" sz="4000" u="sng" dirty="0">
                <a:solidFill>
                  <a:schemeClr val="bg1"/>
                </a:solidFill>
              </a:rPr>
              <a:t>ar</a:t>
            </a:r>
            <a:r>
              <a:rPr lang="es-ES_tradnl" sz="4000" dirty="0">
                <a:solidFill>
                  <a:schemeClr val="bg1"/>
                </a:solidFill>
              </a:rPr>
              <a:t> empleo</a:t>
            </a:r>
          </a:p>
        </p:txBody>
      </p:sp>
      <p:cxnSp>
        <p:nvCxnSpPr>
          <p:cNvPr id="15" name="Google Shape;168;p22">
            <a:extLst>
              <a:ext uri="{FF2B5EF4-FFF2-40B4-BE49-F238E27FC236}">
                <a16:creationId xmlns:a16="http://schemas.microsoft.com/office/drawing/2014/main" id="{46A86D10-43F3-6647-8ACA-76E6CE5C92E9}"/>
              </a:ext>
            </a:extLst>
          </p:cNvPr>
          <p:cNvCxnSpPr>
            <a:cxnSpLocks/>
          </p:cNvCxnSpPr>
          <p:nvPr/>
        </p:nvCxnSpPr>
        <p:spPr>
          <a:xfrm>
            <a:off x="2122422" y="1366257"/>
            <a:ext cx="56076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69;p22">
            <a:extLst>
              <a:ext uri="{FF2B5EF4-FFF2-40B4-BE49-F238E27FC236}">
                <a16:creationId xmlns:a16="http://schemas.microsoft.com/office/drawing/2014/main" id="{D6BBEC04-CF97-3C41-B918-7059157412E0}"/>
              </a:ext>
            </a:extLst>
          </p:cNvPr>
          <p:cNvSpPr/>
          <p:nvPr/>
        </p:nvSpPr>
        <p:spPr>
          <a:xfrm rot="10800000">
            <a:off x="7680890" y="1366257"/>
            <a:ext cx="148500" cy="1125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  <p:sp>
        <p:nvSpPr>
          <p:cNvPr id="2" name="Marcador de texto 1"/>
          <p:cNvSpPr>
            <a:spLocks noGrp="1"/>
          </p:cNvSpPr>
          <p:nvPr>
            <p:ph type="body" idx="2"/>
          </p:nvPr>
        </p:nvSpPr>
        <p:spPr>
          <a:xfrm>
            <a:off x="708991" y="1478757"/>
            <a:ext cx="7673009" cy="1298229"/>
          </a:xfrm>
        </p:spPr>
        <p:txBody>
          <a:bodyPr/>
          <a:lstStyle/>
          <a:p>
            <a:pPr marL="293688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s-ES" sz="1600" dirty="0">
                <a:solidFill>
                  <a:schemeClr val="bg1"/>
                </a:solidFill>
              </a:rPr>
              <a:t>Es </a:t>
            </a:r>
            <a:r>
              <a:rPr lang="es-ES" sz="1600" dirty="0" smtClean="0">
                <a:solidFill>
                  <a:schemeClr val="bg1"/>
                </a:solidFill>
              </a:rPr>
              <a:t>un programa </a:t>
            </a:r>
            <a:r>
              <a:rPr lang="es-ES" sz="1600" dirty="0">
                <a:solidFill>
                  <a:schemeClr val="bg1"/>
                </a:solidFill>
              </a:rPr>
              <a:t>de empleo, que tiene como objetivo mejorar la empleabilidad y promover la inserción en el empleo formal y productivo (asalariado e independiente) de población en situación de vulnerabilidad y riesgo de exclusión </a:t>
            </a:r>
            <a:r>
              <a:rPr lang="es-ES" sz="1600" dirty="0" smtClean="0">
                <a:solidFill>
                  <a:schemeClr val="bg1"/>
                </a:solidFill>
              </a:rPr>
              <a:t>del </a:t>
            </a:r>
            <a:r>
              <a:rPr lang="es-ES" sz="1600" dirty="0">
                <a:solidFill>
                  <a:schemeClr val="bg1"/>
                </a:solidFill>
              </a:rPr>
              <a:t>mercado </a:t>
            </a:r>
            <a:r>
              <a:rPr lang="es-ES" sz="1600" dirty="0" smtClean="0">
                <a:solidFill>
                  <a:schemeClr val="bg1"/>
                </a:solidFill>
              </a:rPr>
              <a:t>laboral.</a:t>
            </a:r>
          </a:p>
          <a:p>
            <a:pPr algn="just">
              <a:buClr>
                <a:schemeClr val="bg1"/>
              </a:buClr>
            </a:pPr>
            <a:endParaRPr lang="es-ES" sz="1600" dirty="0" smtClean="0">
              <a:solidFill>
                <a:schemeClr val="bg1"/>
              </a:solidFill>
            </a:endParaRPr>
          </a:p>
          <a:p>
            <a:pPr marL="293688" indent="-285750" algn="just">
              <a:buClr>
                <a:schemeClr val="bg1"/>
              </a:buClr>
              <a:buFont typeface="Wingdings" panose="05000000000000000000" pitchFamily="2" charset="2"/>
              <a:buChar char="Ø"/>
            </a:pP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La </a:t>
            </a:r>
            <a:r>
              <a:rPr lang="es-ES" sz="1600" dirty="0">
                <a:solidFill>
                  <a:schemeClr val="bg1"/>
                </a:solidFill>
                <a:sym typeface="Open Sans ExtraBold"/>
              </a:rPr>
              <a:t>población 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destinataria son trabajadoras </a:t>
            </a:r>
            <a:r>
              <a:rPr lang="es-ES" sz="1600" dirty="0">
                <a:solidFill>
                  <a:schemeClr val="bg1"/>
                </a:solidFill>
                <a:sym typeface="Open Sans ExtraBold"/>
              </a:rPr>
              <a:t>y 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trabajadores de DIECIOCHO </a:t>
            </a:r>
            <a:r>
              <a:rPr lang="es-ES" sz="1600" dirty="0">
                <a:solidFill>
                  <a:schemeClr val="bg1"/>
                </a:solidFill>
                <a:sym typeface="Open Sans ExtraBold"/>
              </a:rPr>
              <a:t>(18) a SESENTA Y CUATRO (64) 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 años que </a:t>
            </a:r>
            <a:r>
              <a:rPr lang="es-ES" sz="1600" dirty="0">
                <a:solidFill>
                  <a:schemeClr val="bg1"/>
                </a:solidFill>
                <a:sym typeface="Open Sans ExtraBold"/>
              </a:rPr>
              <a:t>se encuentren en búsqueda activa 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 de </a:t>
            </a:r>
            <a:r>
              <a:rPr lang="es-ES" sz="1600" dirty="0">
                <a:solidFill>
                  <a:schemeClr val="bg1"/>
                </a:solidFill>
                <a:sym typeface="Open Sans ExtraBold"/>
              </a:rPr>
              <a:t>empleo y que no hayan 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tenido trabajo </a:t>
            </a:r>
            <a:r>
              <a:rPr lang="es-ES" sz="1600" dirty="0">
                <a:solidFill>
                  <a:schemeClr val="bg1"/>
                </a:solidFill>
                <a:sym typeface="Open Sans ExtraBold"/>
              </a:rPr>
              <a:t>registrado en los últimos TRES (3) meses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. (Excepto </a:t>
            </a:r>
            <a:r>
              <a:rPr lang="es-ES" sz="1600" dirty="0" err="1" smtClean="0">
                <a:solidFill>
                  <a:schemeClr val="bg1"/>
                </a:solidFill>
                <a:sym typeface="Open Sans ExtraBold"/>
              </a:rPr>
              <a:t>monotributistas</a:t>
            </a:r>
            <a:r>
              <a:rPr lang="es-ES" sz="1600" dirty="0" smtClean="0">
                <a:solidFill>
                  <a:schemeClr val="bg1"/>
                </a:solidFill>
                <a:sym typeface="Open Sans ExtraBold"/>
              </a:rPr>
              <a:t> sociales y trabajadores de casas particulares)</a:t>
            </a:r>
            <a:endParaRPr lang="en-US" sz="16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  <a:sym typeface="Open Sans ExtraBold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214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/>
          <p:nvPr/>
        </p:nvSpPr>
        <p:spPr>
          <a:xfrm>
            <a:off x="253753" y="2721026"/>
            <a:ext cx="2392363" cy="153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200"/>
            </a:pP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  <a:t>Forma de acceso </a:t>
            </a:r>
            <a: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/>
            </a:r>
            <a:b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al Programa</a:t>
            </a:r>
          </a:p>
          <a:p>
            <a:pPr>
              <a:buSzPts val="4200"/>
            </a:pPr>
            <a: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Fomentar Empleo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D704236E-4028-FF4F-802D-366B1AF147D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875368" y="192882"/>
            <a:ext cx="5924101" cy="1221582"/>
          </a:xfrm>
          <a:ln w="22225">
            <a:solidFill>
              <a:srgbClr val="00B0F0"/>
            </a:solidFill>
          </a:ln>
        </p:spPr>
        <p:txBody>
          <a:bodyPr anchor="t"/>
          <a:lstStyle/>
          <a:p>
            <a:pPr marL="151920" indent="0">
              <a:lnSpc>
                <a:spcPct val="100000"/>
              </a:lnSpc>
              <a:buClrTx/>
              <a:buSzTx/>
              <a:buNone/>
            </a:pPr>
            <a:endParaRPr lang="es-ES_tradnl" sz="2000" b="1" dirty="0">
              <a:solidFill>
                <a:srgbClr val="00B0F0"/>
              </a:solidFill>
            </a:endParaRPr>
          </a:p>
          <a:p>
            <a:pPr marL="151920" indent="0">
              <a:lnSpc>
                <a:spcPct val="100000"/>
              </a:lnSpc>
              <a:buClrTx/>
              <a:buSzTx/>
              <a:buNone/>
            </a:pPr>
            <a:r>
              <a:rPr lang="es-ES_tradnl" sz="2000" b="1" dirty="0">
                <a:solidFill>
                  <a:srgbClr val="00B0F0"/>
                </a:solidFill>
              </a:rPr>
              <a:t>Para postularse al Programa Fomentar, las/os trabajadoras/es  deberán realizar </a:t>
            </a:r>
            <a:r>
              <a:rPr lang="es-ES_tradnl" sz="2000" b="1" u="sng" dirty="0">
                <a:solidFill>
                  <a:srgbClr val="00B0F0"/>
                </a:solidFill>
              </a:rPr>
              <a:t>3 PASOS</a:t>
            </a:r>
            <a:r>
              <a:rPr lang="es-ES_tradnl" sz="2000" b="1" dirty="0">
                <a:solidFill>
                  <a:srgbClr val="00B0F0"/>
                </a:solidFill>
              </a:rPr>
              <a:t>:</a:t>
            </a:r>
          </a:p>
          <a:p>
            <a:pPr marL="151920" indent="0">
              <a:lnSpc>
                <a:spcPct val="100000"/>
              </a:lnSpc>
              <a:buClrTx/>
              <a:buSzTx/>
              <a:buNone/>
            </a:pPr>
            <a:endParaRPr lang="es-ES_tradnl" sz="2000" b="1" dirty="0">
              <a:solidFill>
                <a:srgbClr val="00B0F0"/>
              </a:solidFill>
            </a:endParaRPr>
          </a:p>
          <a:p>
            <a:pPr marL="151920" indent="0">
              <a:lnSpc>
                <a:spcPct val="100000"/>
              </a:lnSpc>
              <a:buClrTx/>
              <a:buSzTx/>
              <a:buNone/>
            </a:pPr>
            <a:r>
              <a:rPr lang="en-US" sz="1600" b="1" dirty="0">
                <a:solidFill>
                  <a:srgbClr val="00B0F0"/>
                </a:solidFill>
              </a:rPr>
              <a:t>         </a:t>
            </a:r>
            <a:endParaRPr lang="en-US" sz="1600" dirty="0">
              <a:solidFill>
                <a:schemeClr val="bg2"/>
              </a:solidFill>
            </a:endParaRPr>
          </a:p>
        </p:txBody>
      </p:sp>
      <p:sp>
        <p:nvSpPr>
          <p:cNvPr id="12" name="Text Placeholder 7"/>
          <p:cNvSpPr txBox="1">
            <a:spLocks/>
          </p:cNvSpPr>
          <p:nvPr/>
        </p:nvSpPr>
        <p:spPr>
          <a:xfrm>
            <a:off x="3046084" y="1494277"/>
            <a:ext cx="5584920" cy="162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7BBED"/>
              </a:buClr>
              <a:buSzPts val="1800"/>
              <a:buFont typeface="Noto Sans Symbols"/>
              <a:buChar char="✔"/>
              <a:defRPr sz="1100" b="0" i="0" u="none" strike="noStrike" cap="none">
                <a:solidFill>
                  <a:srgbClr val="59595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●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 panose="020B0604020202020204"/>
              <a:buChar char="○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 panose="020B0604020202020204"/>
              <a:buChar char="■"/>
              <a:defRPr sz="1400" b="0" i="0" u="none" strike="noStrike" cap="none">
                <a:solidFill>
                  <a:schemeClr val="dk2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lnSpc>
                <a:spcPct val="100000"/>
              </a:lnSpc>
            </a:pP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+mj-lt"/>
              <a:buAutoNum type="arabicParenR"/>
            </a:pPr>
            <a:r>
              <a:rPr lang="es-ES_tradnl" sz="1800" b="1" dirty="0">
                <a:solidFill>
                  <a:schemeClr val="tx1"/>
                </a:solidFill>
              </a:rPr>
              <a:t>Registrarse </a:t>
            </a:r>
            <a:r>
              <a:rPr lang="es-A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</a:t>
            </a:r>
            <a:r>
              <a:rPr lang="es-ES_tradnl" sz="1800" b="1" dirty="0">
                <a:solidFill>
                  <a:schemeClr val="tx1"/>
                </a:solidFill>
              </a:rPr>
              <a:t>Portal Empleo www.portalempleo.gob.ar</a:t>
            </a:r>
          </a:p>
          <a:p>
            <a:pPr>
              <a:lnSpc>
                <a:spcPct val="100000"/>
              </a:lnSpc>
              <a:buFont typeface="+mj-lt"/>
              <a:buAutoNum type="arabicParenR"/>
            </a:pPr>
            <a:endParaRPr lang="es-AR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+mj-lt"/>
              <a:buAutoNum type="arabicParenR"/>
            </a:pPr>
            <a:r>
              <a:rPr lang="es-A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Cargar el CV completo</a:t>
            </a:r>
          </a:p>
          <a:p>
            <a:pPr>
              <a:lnSpc>
                <a:spcPct val="100000"/>
              </a:lnSpc>
              <a:buFont typeface="+mj-lt"/>
              <a:buAutoNum type="arabicParenR"/>
            </a:pPr>
            <a:endParaRPr lang="es-AR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buFont typeface="+mj-lt"/>
              <a:buAutoNum type="arabicParenR"/>
            </a:pPr>
            <a:r>
              <a:rPr lang="es-A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Postularse al PROGRAMAS DE EMPLEO en el portal </a:t>
            </a:r>
            <a:r>
              <a:rPr lang="es-AR" sz="18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empleo.gob.ar</a:t>
            </a:r>
            <a:endParaRPr lang="es-A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lnSpc>
                <a:spcPct val="100000"/>
              </a:lnSpc>
              <a:buNone/>
            </a:pPr>
            <a:endParaRPr lang="es-AR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lnSpc>
                <a:spcPct val="100000"/>
              </a:lnSpc>
              <a:buFont typeface="Noto Sans Symbols"/>
              <a:buNone/>
            </a:pP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4300" indent="0">
              <a:lnSpc>
                <a:spcPct val="100000"/>
              </a:lnSpc>
              <a:buFont typeface="Noto Sans Symbols"/>
              <a:buNone/>
            </a:pP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19 Rectángulo"/>
          <p:cNvSpPr/>
          <p:nvPr/>
        </p:nvSpPr>
        <p:spPr>
          <a:xfrm>
            <a:off x="3046084" y="3820085"/>
            <a:ext cx="5753385" cy="954107"/>
          </a:xfrm>
          <a:prstGeom prst="rect">
            <a:avLst/>
          </a:prstGeom>
          <a:ln w="19050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marL="151920" algn="ctr">
              <a:buClrTx/>
            </a:pPr>
            <a:endParaRPr lang="en-US" b="1" dirty="0">
              <a:solidFill>
                <a:srgbClr val="00B0F0"/>
              </a:solidFill>
            </a:endParaRPr>
          </a:p>
          <a:p>
            <a:pPr marL="151920" algn="ctr">
              <a:buClrTx/>
            </a:pPr>
            <a:r>
              <a:rPr lang="en-US" b="1" dirty="0">
                <a:solidFill>
                  <a:srgbClr val="00B0F0"/>
                </a:solidFill>
              </a:rPr>
              <a:t>La carga y el registro en el portal podrán ser autogestionados y/o con asistencia de las OFICINAS DE EMPLEO  </a:t>
            </a:r>
            <a:br>
              <a:rPr lang="en-US" b="1" dirty="0">
                <a:solidFill>
                  <a:srgbClr val="00B0F0"/>
                </a:solidFill>
              </a:rPr>
            </a:br>
            <a:r>
              <a:rPr lang="en-US" b="1" dirty="0">
                <a:solidFill>
                  <a:srgbClr val="00B0F0"/>
                </a:solidFill>
              </a:rPr>
              <a:t>         </a:t>
            </a:r>
            <a:endParaRPr lang="en-US" b="1" dirty="0">
              <a:solidFill>
                <a:schemeClr val="bg2"/>
              </a:solidFill>
            </a:endParaRPr>
          </a:p>
        </p:txBody>
      </p:sp>
      <p:grpSp>
        <p:nvGrpSpPr>
          <p:cNvPr id="11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14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3" name="Google Shape;46;p15"/>
          <p:cNvCxnSpPr/>
          <p:nvPr/>
        </p:nvCxnSpPr>
        <p:spPr>
          <a:xfrm rot="10800000">
            <a:off x="325855" y="3820085"/>
            <a:ext cx="1553400" cy="0"/>
          </a:xfrm>
          <a:prstGeom prst="straightConnector1">
            <a:avLst/>
          </a:prstGeom>
          <a:noFill/>
          <a:ln w="9525" cap="flat" cmpd="sng">
            <a:solidFill>
              <a:srgbClr val="3A495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6461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4467" y="942975"/>
            <a:ext cx="7379836" cy="204733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484467" y="3012362"/>
            <a:ext cx="7379835" cy="1505734"/>
            <a:chOff x="696620" y="3315756"/>
            <a:chExt cx="7775838" cy="1827744"/>
          </a:xfrm>
        </p:grpSpPr>
        <p:pic>
          <p:nvPicPr>
            <p:cNvPr id="14" name="Imagen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6620" y="3315756"/>
              <a:ext cx="7775838" cy="1827744"/>
            </a:xfrm>
            <a:prstGeom prst="rect">
              <a:avLst/>
            </a:prstGeom>
          </p:spPr>
        </p:pic>
        <p:sp>
          <p:nvSpPr>
            <p:cNvPr id="15" name="Flecha derecha 5"/>
            <p:cNvSpPr/>
            <p:nvPr/>
          </p:nvSpPr>
          <p:spPr>
            <a:xfrm>
              <a:off x="1830909" y="4105369"/>
              <a:ext cx="953246" cy="533631"/>
            </a:xfrm>
            <a:prstGeom prst="rightArrow">
              <a:avLst/>
            </a:prstGeom>
            <a:solidFill>
              <a:srgbClr val="A09F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1484467" y="942975"/>
            <a:ext cx="7379836" cy="3575120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alphaModFix amt="80000"/>
          </a:blip>
          <a:stretch>
            <a:fillRect/>
          </a:stretch>
        </p:blipFill>
        <p:spPr>
          <a:xfrm>
            <a:off x="569332" y="524853"/>
            <a:ext cx="591671" cy="536887"/>
          </a:xfrm>
          <a:prstGeom prst="rect">
            <a:avLst/>
          </a:prstGeom>
        </p:spPr>
      </p:pic>
      <p:sp>
        <p:nvSpPr>
          <p:cNvPr id="11" name="Subtítulo 5"/>
          <p:cNvSpPr>
            <a:spLocks noGrp="1"/>
          </p:cNvSpPr>
          <p:nvPr>
            <p:ph type="subTitle" idx="1"/>
          </p:nvPr>
        </p:nvSpPr>
        <p:spPr>
          <a:xfrm>
            <a:off x="2703518" y="15752"/>
            <a:ext cx="6043290" cy="734341"/>
          </a:xfrm>
          <a:ln w="19050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es-AR" sz="2800" u="sng" dirty="0">
                <a:solidFill>
                  <a:srgbClr val="00B0F0"/>
                </a:solidFill>
              </a:rPr>
              <a:t>Paso 1</a:t>
            </a:r>
            <a:r>
              <a:rPr lang="es-AR" sz="2800" dirty="0">
                <a:solidFill>
                  <a:srgbClr val="00B0F0"/>
                </a:solidFill>
              </a:rPr>
              <a:t> : REGISTRO</a:t>
            </a:r>
          </a:p>
        </p:txBody>
      </p:sp>
    </p:spTree>
    <p:extLst>
      <p:ext uri="{BB962C8B-B14F-4D97-AF65-F5344CB8AC3E}">
        <p14:creationId xmlns:p14="http://schemas.microsoft.com/office/powerpoint/2010/main" val="850790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652839" y="86682"/>
            <a:ext cx="6491162" cy="5056817"/>
          </a:xfrm>
          <a:prstGeom prst="rect">
            <a:avLst/>
          </a:prstGeom>
          <a:solidFill>
            <a:schemeClr val="bg1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EBFC59A-FB24-3D4E-B9D2-A2F28711A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35" y="221595"/>
            <a:ext cx="6140541" cy="4407211"/>
          </a:xfrm>
          <a:prstGeom prst="rect">
            <a:avLst/>
          </a:prstGeom>
        </p:spPr>
      </p:pic>
      <p:sp>
        <p:nvSpPr>
          <p:cNvPr id="9" name="Flecha derecha 5">
            <a:extLst>
              <a:ext uri="{FF2B5EF4-FFF2-40B4-BE49-F238E27FC236}">
                <a16:creationId xmlns:a16="http://schemas.microsoft.com/office/drawing/2014/main" id="{1DA5D8C6-42C5-4A4B-87DC-A967CDD7A8A5}"/>
              </a:ext>
            </a:extLst>
          </p:cNvPr>
          <p:cNvSpPr/>
          <p:nvPr/>
        </p:nvSpPr>
        <p:spPr>
          <a:xfrm rot="12982458">
            <a:off x="7769053" y="1977799"/>
            <a:ext cx="1271207" cy="494059"/>
          </a:xfrm>
          <a:prstGeom prst="rightArrow">
            <a:avLst/>
          </a:prstGeom>
          <a:solidFill>
            <a:srgbClr val="A09F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5E3A4509-E783-F642-ADDC-E450E00D0491}"/>
              </a:ext>
            </a:extLst>
          </p:cNvPr>
          <p:cNvSpPr txBox="1"/>
          <p:nvPr/>
        </p:nvSpPr>
        <p:spPr>
          <a:xfrm>
            <a:off x="203201" y="2147110"/>
            <a:ext cx="1927352" cy="140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200"/>
            </a:pPr>
            <a:endParaRPr lang="en-US" sz="1000" b="1" spc="-1" dirty="0">
              <a:solidFill>
                <a:srgbClr val="595959"/>
              </a:solidFill>
              <a:latin typeface="Calibri" panose="020F0502020204030204"/>
              <a:cs typeface="Calibri" panose="020F0502020204030204"/>
            </a:endParaRPr>
          </a:p>
          <a:p>
            <a:pPr algn="ctr">
              <a:buSzPts val="4200"/>
            </a:pPr>
            <a:r>
              <a:rPr lang="en-US" sz="2400" b="1" u="sng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Registro</a:t>
            </a:r>
          </a:p>
          <a:p>
            <a:pPr algn="ctr">
              <a:buSzPts val="4200"/>
            </a:pPr>
            <a:r>
              <a:rPr lang="en-US" sz="24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Portal Empleo</a:t>
            </a:r>
          </a:p>
        </p:txBody>
      </p:sp>
      <p:grpSp>
        <p:nvGrpSpPr>
          <p:cNvPr id="8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10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6846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919189" y="524853"/>
            <a:ext cx="591671" cy="536887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1780" y="385763"/>
            <a:ext cx="5936457" cy="4307681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D009E125-3527-294C-9602-93E8ED530BCA}"/>
              </a:ext>
            </a:extLst>
          </p:cNvPr>
          <p:cNvSpPr txBox="1"/>
          <p:nvPr/>
        </p:nvSpPr>
        <p:spPr>
          <a:xfrm>
            <a:off x="203200" y="2147110"/>
            <a:ext cx="2392363" cy="153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es-AR" sz="2200" b="1" u="sng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Validación</a:t>
            </a:r>
            <a:r>
              <a:rPr lang="es-AR" sz="22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datos de Identidad </a:t>
            </a:r>
            <a:r>
              <a:rPr lang="es-AR" sz="2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RENAPER</a:t>
            </a:r>
          </a:p>
        </p:txBody>
      </p:sp>
    </p:spTree>
    <p:extLst>
      <p:ext uri="{BB962C8B-B14F-4D97-AF65-F5344CB8AC3E}">
        <p14:creationId xmlns:p14="http://schemas.microsoft.com/office/powerpoint/2010/main" val="2898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922" y="2320585"/>
            <a:ext cx="6635941" cy="1167393"/>
          </a:xfrm>
          <a:prstGeom prst="rect">
            <a:avLst/>
          </a:prstGeom>
        </p:spPr>
      </p:pic>
      <p:sp>
        <p:nvSpPr>
          <p:cNvPr id="23" name="Google Shape;218;p7">
            <a:extLst>
              <a:ext uri="{FF2B5EF4-FFF2-40B4-BE49-F238E27FC236}">
                <a16:creationId xmlns:a16="http://schemas.microsoft.com/office/drawing/2014/main" id="{088B1469-0F71-BD41-84DA-7BF6207E3216}"/>
              </a:ext>
            </a:extLst>
          </p:cNvPr>
          <p:cNvSpPr/>
          <p:nvPr/>
        </p:nvSpPr>
        <p:spPr>
          <a:xfrm>
            <a:off x="2660961" y="1522973"/>
            <a:ext cx="6322784" cy="663331"/>
          </a:xfrm>
          <a:prstGeom prst="rect">
            <a:avLst/>
          </a:prstGeom>
          <a:solidFill>
            <a:srgbClr val="0070C0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tx2">
                  <a:lumMod val="90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Title 5"/>
          <p:cNvSpPr txBox="1"/>
          <p:nvPr/>
        </p:nvSpPr>
        <p:spPr>
          <a:xfrm>
            <a:off x="2713969" y="1590068"/>
            <a:ext cx="6322784" cy="153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buSzPts val="4200"/>
            </a:pPr>
            <a:r>
              <a:rPr lang="en-US" sz="2000" b="1" spc="-1" dirty="0">
                <a:solidFill>
                  <a:schemeClr val="bg1"/>
                </a:solidFill>
                <a:latin typeface="Calibri" panose="020F0502020204030204"/>
                <a:cs typeface="Calibri" panose="020F0502020204030204"/>
              </a:rPr>
              <a:t>10 Pantallas para registro de CV</a:t>
            </a:r>
            <a:endParaRPr lang="en-US" sz="2000" b="1" spc="-1" dirty="0">
              <a:solidFill>
                <a:schemeClr val="bg1"/>
              </a:solidFill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10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11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" name="Imagen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892" y="3087928"/>
            <a:ext cx="1269378" cy="305250"/>
          </a:xfrm>
          <a:prstGeom prst="rect">
            <a:avLst/>
          </a:prstGeom>
        </p:spPr>
      </p:pic>
      <p:sp>
        <p:nvSpPr>
          <p:cNvPr id="26" name="Subtítulo 5">
            <a:extLst>
              <a:ext uri="{FF2B5EF4-FFF2-40B4-BE49-F238E27FC236}">
                <a16:creationId xmlns:a16="http://schemas.microsoft.com/office/drawing/2014/main" id="{6D6C78A7-F346-BB4C-8FB3-1ECA5FF0FD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3518" y="279018"/>
            <a:ext cx="6043290" cy="806832"/>
          </a:xfrm>
          <a:ln w="19050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es-AR" sz="2800" u="sng" dirty="0">
                <a:solidFill>
                  <a:srgbClr val="00B0F0"/>
                </a:solidFill>
              </a:rPr>
              <a:t>Paso 2</a:t>
            </a:r>
            <a:r>
              <a:rPr lang="es-AR" sz="2800" dirty="0">
                <a:solidFill>
                  <a:srgbClr val="00B0F0"/>
                </a:solidFill>
              </a:rPr>
              <a:t> : CARGA COMPLETA DE CV</a:t>
            </a:r>
          </a:p>
        </p:txBody>
      </p:sp>
    </p:spTree>
    <p:extLst>
      <p:ext uri="{BB962C8B-B14F-4D97-AF65-F5344CB8AC3E}">
        <p14:creationId xmlns:p14="http://schemas.microsoft.com/office/powerpoint/2010/main" val="2995218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10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11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028" y="0"/>
            <a:ext cx="59436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41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2701319" y="368301"/>
            <a:ext cx="5760056" cy="437122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buNone/>
              <a:defRPr/>
            </a:pPr>
            <a:endParaRPr lang="en-US" kern="0" dirty="0">
              <a:sym typeface="Arial" panose="020B0604020202020204"/>
            </a:endParaRPr>
          </a:p>
        </p:txBody>
      </p:sp>
      <p:sp>
        <p:nvSpPr>
          <p:cNvPr id="53250" name="Text Box 1"/>
          <p:cNvSpPr txBox="1">
            <a:spLocks noChangeArrowheads="1"/>
          </p:cNvSpPr>
          <p:nvPr/>
        </p:nvSpPr>
        <p:spPr bwMode="auto">
          <a:xfrm>
            <a:off x="6338888" y="6392863"/>
            <a:ext cx="309562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000000"/>
              </a:buClr>
              <a:buFont typeface="Arial" charset="0"/>
              <a:buNone/>
            </a:pPr>
            <a:endParaRPr lang="en-US" dirty="0"/>
          </a:p>
        </p:txBody>
      </p:sp>
      <p:pic>
        <p:nvPicPr>
          <p:cNvPr id="53251" name="Picture 2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163" y="525463"/>
            <a:ext cx="592137" cy="53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ubtítulo 5"/>
          <p:cNvSpPr>
            <a:spLocks noGrp="1"/>
          </p:cNvSpPr>
          <p:nvPr>
            <p:ph type="subTitle" idx="1"/>
          </p:nvPr>
        </p:nvSpPr>
        <p:spPr>
          <a:xfrm>
            <a:off x="2802194" y="152100"/>
            <a:ext cx="6030334" cy="909938"/>
          </a:xfrm>
          <a:ln w="25400">
            <a:solidFill>
              <a:srgbClr val="00B0F0"/>
            </a:solidFill>
          </a:ln>
        </p:spPr>
        <p:txBody>
          <a:bodyPr/>
          <a:lstStyle/>
          <a:p>
            <a:pPr algn="ctr"/>
            <a:r>
              <a:rPr lang="es-AR" sz="2800" u="sng" dirty="0">
                <a:solidFill>
                  <a:srgbClr val="00B0F0"/>
                </a:solidFill>
              </a:rPr>
              <a:t>Paso 3</a:t>
            </a:r>
            <a:r>
              <a:rPr lang="es-AR" sz="2800" dirty="0">
                <a:solidFill>
                  <a:srgbClr val="00B0F0"/>
                </a:solidFill>
              </a:rPr>
              <a:t> : POSTULACION AL PROGRAMA FOMENTAR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0783036-C966-A442-9A42-7FFD73C93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377" y="1332407"/>
            <a:ext cx="4807197" cy="360063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039124" y="3809803"/>
            <a:ext cx="3085228" cy="502570"/>
          </a:xfrm>
          <a:prstGeom prst="rect">
            <a:avLst/>
          </a:prstGeom>
          <a:noFill/>
          <a:ln>
            <a:solidFill>
              <a:srgbClr val="A09F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Flecha derecha 1"/>
          <p:cNvSpPr/>
          <p:nvPr/>
        </p:nvSpPr>
        <p:spPr>
          <a:xfrm rot="10800000">
            <a:off x="7442059" y="3909190"/>
            <a:ext cx="762916" cy="303795"/>
          </a:xfrm>
          <a:prstGeom prst="rightArrow">
            <a:avLst/>
          </a:prstGeom>
          <a:solidFill>
            <a:srgbClr val="A09FEB"/>
          </a:solidFill>
          <a:ln>
            <a:solidFill>
              <a:srgbClr val="A09F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0785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7"/>
          <p:cNvSpPr>
            <a:spLocks noGrp="1"/>
          </p:cNvSpPr>
          <p:nvPr>
            <p:ph type="body" idx="2"/>
          </p:nvPr>
        </p:nvSpPr>
        <p:spPr>
          <a:xfrm>
            <a:off x="3103404" y="133768"/>
            <a:ext cx="5917754" cy="5023482"/>
          </a:xfrm>
        </p:spPr>
        <p:txBody>
          <a:bodyPr anchor="t"/>
          <a:lstStyle/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b="1" dirty="0">
                <a:solidFill>
                  <a:schemeClr val="bg2"/>
                </a:solidFill>
              </a:rPr>
              <a:t>Personas con discapacidad </a:t>
            </a:r>
            <a:r>
              <a:rPr lang="es-ES" sz="1200" dirty="0">
                <a:solidFill>
                  <a:schemeClr val="bg2"/>
                </a:solidFill>
              </a:rPr>
              <a:t>que cuenten con Certificado Único </a:t>
            </a:r>
            <a:br>
              <a:rPr lang="es-ES" sz="1200" dirty="0">
                <a:solidFill>
                  <a:schemeClr val="bg2"/>
                </a:solidFill>
              </a:rPr>
            </a:br>
            <a:r>
              <a:rPr lang="es-ES" sz="1200" dirty="0">
                <a:solidFill>
                  <a:schemeClr val="bg2"/>
                </a:solidFill>
              </a:rPr>
              <a:t>de Discapacidad (CUD) vigente y no estén en el PROMOVER.</a:t>
            </a:r>
            <a:endParaRPr lang="es-AR" sz="1200" dirty="0">
              <a:solidFill>
                <a:schemeClr val="bg2"/>
              </a:solidFill>
            </a:endParaRP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AR" sz="1200" b="1" dirty="0">
                <a:solidFill>
                  <a:schemeClr val="bg2"/>
                </a:solidFill>
              </a:rPr>
              <a:t>Personas de la diversidad sexual con X en el DNI o cuya identidad de género sea diferente a la consignada en el DNI. </a:t>
            </a:r>
            <a:endParaRPr lang="es-ES" sz="1200" b="1" dirty="0">
              <a:solidFill>
                <a:schemeClr val="bg2"/>
              </a:solidFill>
            </a:endParaRP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b="1" dirty="0">
                <a:solidFill>
                  <a:schemeClr val="bg2"/>
                </a:solidFill>
              </a:rPr>
              <a:t>Otras poblaciones con alto riesgo de exclusión del mercado </a:t>
            </a:r>
            <a:r>
              <a:rPr lang="es-ES" sz="1200" b="1" dirty="0" smtClean="0">
                <a:solidFill>
                  <a:schemeClr val="bg2"/>
                </a:solidFill>
              </a:rPr>
              <a:t>laboral</a:t>
            </a: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b="1" dirty="0" smtClean="0">
                <a:solidFill>
                  <a:schemeClr val="bg2"/>
                </a:solidFill>
              </a:rPr>
              <a:t>Personas de 18 a 24 años</a:t>
            </a:r>
            <a:r>
              <a:rPr lang="es-ES" sz="1200" dirty="0" smtClean="0">
                <a:solidFill>
                  <a:schemeClr val="bg2"/>
                </a:solidFill>
              </a:rPr>
              <a:t>, sin secundario completo y/o con menores cargo.</a:t>
            </a:r>
            <a:endParaRPr lang="es-ES" sz="1200" dirty="0" smtClean="0">
              <a:solidFill>
                <a:schemeClr val="bg2"/>
              </a:solidFill>
              <a:highlight>
                <a:srgbClr val="FFFF00"/>
              </a:highlight>
            </a:endParaRP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b="1" dirty="0" smtClean="0">
                <a:solidFill>
                  <a:schemeClr val="bg2"/>
                </a:solidFill>
              </a:rPr>
              <a:t>Mujeres </a:t>
            </a:r>
            <a:r>
              <a:rPr lang="es-ES" sz="1200" b="1" dirty="0">
                <a:solidFill>
                  <a:schemeClr val="bg2"/>
                </a:solidFill>
              </a:rPr>
              <a:t>de 25 a 59 años</a:t>
            </a:r>
            <a:r>
              <a:rPr lang="es-ES" sz="1200" dirty="0">
                <a:solidFill>
                  <a:schemeClr val="bg2"/>
                </a:solidFill>
              </a:rPr>
              <a:t> con menores a cargo y hasta estudios superiores incompletos (terciario/universitario).</a:t>
            </a:r>
            <a:endParaRPr lang="es-ES" sz="1200" dirty="0">
              <a:solidFill>
                <a:schemeClr val="bg2"/>
              </a:solidFill>
              <a:highlight>
                <a:srgbClr val="FFFF00"/>
              </a:highlight>
            </a:endParaRP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b="1" dirty="0">
                <a:solidFill>
                  <a:schemeClr val="bg2"/>
                </a:solidFill>
              </a:rPr>
              <a:t>Varones de 45 a 64 años </a:t>
            </a:r>
            <a:r>
              <a:rPr lang="es-ES" sz="1200" dirty="0">
                <a:solidFill>
                  <a:schemeClr val="bg2"/>
                </a:solidFill>
              </a:rPr>
              <a:t>con menores a cargo y hasta estudios superiores incompletos (terciario/universitario).</a:t>
            </a: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dirty="0" smtClean="0">
                <a:solidFill>
                  <a:schemeClr val="bg2"/>
                </a:solidFill>
              </a:rPr>
              <a:t>Personas </a:t>
            </a:r>
            <a:r>
              <a:rPr lang="es-ES" sz="1200" b="1" dirty="0">
                <a:solidFill>
                  <a:schemeClr val="bg2"/>
                </a:solidFill>
              </a:rPr>
              <a:t>egresadas</a:t>
            </a:r>
            <a:r>
              <a:rPr lang="es-ES" sz="1200" dirty="0">
                <a:solidFill>
                  <a:schemeClr val="bg2"/>
                </a:solidFill>
              </a:rPr>
              <a:t> del </a:t>
            </a:r>
            <a:r>
              <a:rPr lang="es-ES" sz="1200" b="1" dirty="0">
                <a:solidFill>
                  <a:schemeClr val="bg2"/>
                </a:solidFill>
              </a:rPr>
              <a:t>Programa ACOMPAÑAR </a:t>
            </a:r>
            <a:r>
              <a:rPr lang="es-ES" sz="1200" dirty="0">
                <a:solidFill>
                  <a:schemeClr val="bg2"/>
                </a:solidFill>
              </a:rPr>
              <a:t>(las personas vigentes en el Acompañar tendrán prioridad pero no percibirán asignación dineraria por las prestaciones de </a:t>
            </a:r>
            <a:r>
              <a:rPr lang="es-ES" sz="1200" dirty="0" smtClean="0">
                <a:solidFill>
                  <a:schemeClr val="bg2"/>
                </a:solidFill>
              </a:rPr>
              <a:t>Formación Profesional  </a:t>
            </a:r>
            <a:r>
              <a:rPr lang="es-ES" sz="1200" dirty="0">
                <a:solidFill>
                  <a:schemeClr val="bg2"/>
                </a:solidFill>
              </a:rPr>
              <a:t>y </a:t>
            </a:r>
            <a:r>
              <a:rPr lang="es-ES" sz="1200" dirty="0" smtClean="0">
                <a:solidFill>
                  <a:schemeClr val="bg2"/>
                </a:solidFill>
              </a:rPr>
              <a:t>Orientación Laboral.  </a:t>
            </a:r>
            <a:r>
              <a:rPr lang="es-ES" sz="1200" dirty="0">
                <a:solidFill>
                  <a:schemeClr val="bg2"/>
                </a:solidFill>
              </a:rPr>
              <a:t>La asignación del Acompañar será incompatible con las prestaciones de EPT y PIL). </a:t>
            </a: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dirty="0">
                <a:solidFill>
                  <a:schemeClr val="bg2"/>
                </a:solidFill>
              </a:rPr>
              <a:t>Personas participantes del </a:t>
            </a:r>
            <a:r>
              <a:rPr lang="es-ES" sz="1200" b="1" dirty="0">
                <a:solidFill>
                  <a:schemeClr val="bg2"/>
                </a:solidFill>
              </a:rPr>
              <a:t>Programa POTENCIAR.</a:t>
            </a:r>
          </a:p>
          <a:p>
            <a:pPr marL="285496" indent="-171450">
              <a:spcAft>
                <a:spcPts val="1200"/>
              </a:spcAft>
              <a:buClr>
                <a:srgbClr val="00B0F0"/>
              </a:buClr>
              <a:buSzPct val="100000"/>
              <a:buFont typeface="Lucida Grande" panose="020B0600040502020204" pitchFamily="34" charset="0"/>
              <a:buChar char="▶"/>
            </a:pPr>
            <a:r>
              <a:rPr lang="es-ES" sz="1200" dirty="0">
                <a:solidFill>
                  <a:schemeClr val="bg2"/>
                </a:solidFill>
              </a:rPr>
              <a:t>Personas participantes del Programa </a:t>
            </a:r>
            <a:r>
              <a:rPr lang="es-ES" sz="1200" b="1" dirty="0">
                <a:solidFill>
                  <a:schemeClr val="bg2"/>
                </a:solidFill>
              </a:rPr>
              <a:t>PROGRESAR. </a:t>
            </a:r>
          </a:p>
          <a:p>
            <a:pPr marL="114300" lvl="0" indent="0">
              <a:lnSpc>
                <a:spcPct val="100000"/>
              </a:lnSpc>
              <a:buNone/>
            </a:pPr>
            <a:endParaRPr lang="es-A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 idx="4294967295"/>
          </p:nvPr>
        </p:nvSpPr>
        <p:spPr>
          <a:xfrm>
            <a:off x="179518" y="1791737"/>
            <a:ext cx="2392363" cy="1792384"/>
          </a:xfrm>
        </p:spPr>
        <p:txBody>
          <a:bodyPr/>
          <a:lstStyle/>
          <a:p>
            <a:pPr>
              <a:buSzPts val="4200"/>
            </a:pPr>
            <a:r>
              <a:rPr lang="es-ES_tradnl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Población </a:t>
            </a:r>
            <a:br>
              <a:rPr lang="es-ES_tradnl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s-ES_tradnl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PRIORIZADA para </a:t>
            </a:r>
            <a:r>
              <a:rPr lang="es-ES_tradnl" sz="2000" b="1" u="sng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asignaciones dinerarias y  vacantes</a:t>
            </a:r>
            <a:r>
              <a:rPr lang="es-ES_tradnl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> FP y OL</a:t>
            </a:r>
            <a: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</a:br>
            <a:endParaRPr lang="en-US" sz="2000" b="1" spc="-1" dirty="0">
              <a:solidFill>
                <a:srgbClr val="595959"/>
              </a:solidFill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" name="Marcador de número de diapositiva 2"/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AR" dirty="0"/>
              <a:t>5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8" y="412720"/>
            <a:ext cx="180457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14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9 CuadroTexto"/>
          <p:cNvSpPr txBox="1"/>
          <p:nvPr/>
        </p:nvSpPr>
        <p:spPr>
          <a:xfrm>
            <a:off x="3057834" y="1095558"/>
            <a:ext cx="34123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Cursos de </a:t>
            </a:r>
            <a:r>
              <a:rPr lang="es-ES" b="1">
                <a:solidFill>
                  <a:schemeClr val="bg2"/>
                </a:solidFill>
              </a:rPr>
              <a:t>formación </a:t>
            </a:r>
            <a:br>
              <a:rPr lang="es-ES" b="1">
                <a:solidFill>
                  <a:schemeClr val="bg2"/>
                </a:solidFill>
              </a:rPr>
            </a:br>
            <a:r>
              <a:rPr lang="es-ES" b="1">
                <a:solidFill>
                  <a:schemeClr val="bg2"/>
                </a:solidFill>
              </a:rPr>
              <a:t>profesional </a:t>
            </a:r>
            <a:r>
              <a:rPr lang="es-ES" dirty="0">
                <a:solidFill>
                  <a:schemeClr val="bg2"/>
                </a:solidFill>
              </a:rPr>
              <a:t/>
            </a:r>
            <a:br>
              <a:rPr lang="es-ES" dirty="0">
                <a:solidFill>
                  <a:schemeClr val="bg2"/>
                </a:solidFill>
              </a:rPr>
            </a:br>
            <a:r>
              <a:rPr lang="es-ES" dirty="0">
                <a:solidFill>
                  <a:schemeClr val="bg2"/>
                </a:solidFill>
              </a:rPr>
              <a:t>con aval del </a:t>
            </a:r>
            <a:r>
              <a:rPr lang="es-ES" dirty="0" err="1">
                <a:solidFill>
                  <a:schemeClr val="bg2"/>
                </a:solidFill>
              </a:rPr>
              <a:t>MTEySS</a:t>
            </a:r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16" name="20 CuadroTexto"/>
          <p:cNvSpPr txBox="1"/>
          <p:nvPr/>
        </p:nvSpPr>
        <p:spPr>
          <a:xfrm>
            <a:off x="3065162" y="2018897"/>
            <a:ext cx="34382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Orientación laboral </a:t>
            </a:r>
            <a:r>
              <a:rPr lang="es-ES" dirty="0">
                <a:solidFill>
                  <a:schemeClr val="bg2"/>
                </a:solidFill>
              </a:rPr>
              <a:t>a cargo </a:t>
            </a:r>
            <a:br>
              <a:rPr lang="es-ES" dirty="0">
                <a:solidFill>
                  <a:schemeClr val="bg2"/>
                </a:solidFill>
              </a:rPr>
            </a:br>
            <a:r>
              <a:rPr lang="es-ES" dirty="0">
                <a:solidFill>
                  <a:schemeClr val="bg2"/>
                </a:solidFill>
              </a:rPr>
              <a:t>de Oficinas de Empleo u otras instituciones contraparte</a:t>
            </a:r>
            <a:endParaRPr lang="es-ES" dirty="0">
              <a:solidFill>
                <a:srgbClr val="FF0000"/>
              </a:solidFill>
            </a:endParaRPr>
          </a:p>
          <a:p>
            <a:endParaRPr lang="es-ES" b="1" dirty="0">
              <a:solidFill>
                <a:schemeClr val="bg2"/>
              </a:solidFill>
            </a:endParaRPr>
          </a:p>
        </p:txBody>
      </p:sp>
      <p:sp>
        <p:nvSpPr>
          <p:cNvPr id="22" name="19 CuadroTexto"/>
          <p:cNvSpPr txBox="1"/>
          <p:nvPr/>
        </p:nvSpPr>
        <p:spPr>
          <a:xfrm>
            <a:off x="6163971" y="1477080"/>
            <a:ext cx="23835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rgbClr val="00B0F0"/>
                </a:solidFill>
              </a:rPr>
              <a:t>$15.000 </a:t>
            </a:r>
            <a:r>
              <a:rPr lang="es-ES" sz="1600" dirty="0">
                <a:solidFill>
                  <a:srgbClr val="00B0F0"/>
                </a:solidFill>
              </a:rPr>
              <a:t>por mes </a:t>
            </a:r>
            <a:br>
              <a:rPr lang="es-ES" sz="1600" dirty="0">
                <a:solidFill>
                  <a:srgbClr val="00B0F0"/>
                </a:solidFill>
              </a:rPr>
            </a:br>
            <a:endParaRPr lang="es-ES" dirty="0">
              <a:solidFill>
                <a:srgbClr val="00B0F0"/>
              </a:solidFill>
            </a:endParaRPr>
          </a:p>
        </p:txBody>
      </p:sp>
      <p:sp>
        <p:nvSpPr>
          <p:cNvPr id="24" name="21 CuadroTexto"/>
          <p:cNvSpPr txBox="1"/>
          <p:nvPr/>
        </p:nvSpPr>
        <p:spPr>
          <a:xfrm>
            <a:off x="6233559" y="2978607"/>
            <a:ext cx="296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Hasta</a:t>
            </a:r>
            <a:r>
              <a:rPr lang="en-US" sz="2000" b="1" dirty="0">
                <a:solidFill>
                  <a:srgbClr val="00B0F0"/>
                </a:solidFill>
              </a:rPr>
              <a:t> $29.000 </a:t>
            </a:r>
            <a:br>
              <a:rPr lang="en-US" sz="2000" b="1" dirty="0">
                <a:solidFill>
                  <a:srgbClr val="00B0F0"/>
                </a:solidFill>
              </a:rPr>
            </a:br>
            <a:r>
              <a:rPr lang="en-US" sz="1600" dirty="0">
                <a:solidFill>
                  <a:srgbClr val="00B0F0"/>
                </a:solidFill>
              </a:rPr>
              <a:t>por mes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66996" y="0"/>
            <a:ext cx="3048003" cy="5143500"/>
          </a:xfrm>
          <a:prstGeom prst="rect">
            <a:avLst/>
          </a:prstGeom>
          <a:solidFill>
            <a:srgbClr val="00B0F0">
              <a:alpha val="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21 CuadroTexto"/>
          <p:cNvSpPr txBox="1"/>
          <p:nvPr/>
        </p:nvSpPr>
        <p:spPr>
          <a:xfrm>
            <a:off x="6233559" y="3908035"/>
            <a:ext cx="29604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</a:rPr>
              <a:t>Hasta</a:t>
            </a:r>
            <a:r>
              <a:rPr lang="en-US" sz="2000" b="1" dirty="0">
                <a:solidFill>
                  <a:srgbClr val="00B0F0"/>
                </a:solidFill>
              </a:rPr>
              <a:t> $33.000 </a:t>
            </a:r>
            <a:br>
              <a:rPr lang="en-US" sz="2000" b="1" dirty="0">
                <a:solidFill>
                  <a:srgbClr val="00B0F0"/>
                </a:solidFill>
              </a:rPr>
            </a:br>
            <a:r>
              <a:rPr lang="en-US" sz="1600" dirty="0" err="1">
                <a:solidFill>
                  <a:srgbClr val="00B0F0"/>
                </a:solidFill>
              </a:rPr>
              <a:t>por</a:t>
            </a:r>
            <a:r>
              <a:rPr lang="en-US" sz="1600" dirty="0">
                <a:solidFill>
                  <a:srgbClr val="00B0F0"/>
                </a:solidFill>
              </a:rPr>
              <a:t> </a:t>
            </a:r>
            <a:r>
              <a:rPr lang="en-US" sz="1600" dirty="0" err="1">
                <a:solidFill>
                  <a:srgbClr val="00B0F0"/>
                </a:solidFill>
              </a:rPr>
              <a:t>mes</a:t>
            </a:r>
            <a:endParaRPr lang="en-US" sz="1600" dirty="0">
              <a:solidFill>
                <a:srgbClr val="00B0F0"/>
              </a:solidFill>
            </a:endParaRPr>
          </a:p>
        </p:txBody>
      </p:sp>
      <p:pic>
        <p:nvPicPr>
          <p:cNvPr id="44" name="Picture 40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7768731" y="431269"/>
            <a:ext cx="803082" cy="781380"/>
          </a:xfrm>
          <a:prstGeom prst="rect">
            <a:avLst/>
          </a:prstGeom>
        </p:spPr>
      </p:pic>
      <p:sp>
        <p:nvSpPr>
          <p:cNvPr id="17" name="21 CuadroTexto"/>
          <p:cNvSpPr txBox="1"/>
          <p:nvPr/>
        </p:nvSpPr>
        <p:spPr>
          <a:xfrm>
            <a:off x="3077309" y="3012629"/>
            <a:ext cx="253023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Entrenamiento </a:t>
            </a:r>
            <a:br>
              <a:rPr lang="es-ES" b="1" dirty="0">
                <a:solidFill>
                  <a:schemeClr val="bg2"/>
                </a:solidFill>
              </a:rPr>
            </a:br>
            <a:r>
              <a:rPr lang="es-ES" b="1" dirty="0">
                <a:solidFill>
                  <a:schemeClr val="bg2"/>
                </a:solidFill>
              </a:rPr>
              <a:t>para el Trabajo </a:t>
            </a:r>
          </a:p>
          <a:p>
            <a:endParaRPr lang="es-ES" b="1" dirty="0">
              <a:solidFill>
                <a:schemeClr val="bg2"/>
              </a:solidFill>
            </a:endParaRPr>
          </a:p>
        </p:txBody>
      </p:sp>
      <p:sp>
        <p:nvSpPr>
          <p:cNvPr id="45" name="21 CuadroTexto"/>
          <p:cNvSpPr txBox="1"/>
          <p:nvPr/>
        </p:nvSpPr>
        <p:spPr>
          <a:xfrm>
            <a:off x="3077309" y="3939902"/>
            <a:ext cx="24618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2"/>
                </a:solidFill>
              </a:rPr>
              <a:t>Programa </a:t>
            </a:r>
            <a:br>
              <a:rPr lang="es-ES" b="1" dirty="0">
                <a:solidFill>
                  <a:schemeClr val="bg2"/>
                </a:solidFill>
              </a:rPr>
            </a:br>
            <a:r>
              <a:rPr lang="es-ES" b="1" dirty="0">
                <a:solidFill>
                  <a:schemeClr val="bg2"/>
                </a:solidFill>
              </a:rPr>
              <a:t>de Inserción Laboral</a:t>
            </a:r>
          </a:p>
          <a:p>
            <a:endParaRPr lang="es-AR" dirty="0">
              <a:solidFill>
                <a:schemeClr val="bg2"/>
              </a:solidFill>
            </a:endParaRPr>
          </a:p>
        </p:txBody>
      </p:sp>
      <p:cxnSp>
        <p:nvCxnSpPr>
          <p:cNvPr id="46" name="Google Shape;255;p4"/>
          <p:cNvCxnSpPr/>
          <p:nvPr/>
        </p:nvCxnSpPr>
        <p:spPr>
          <a:xfrm>
            <a:off x="3168487" y="2859782"/>
            <a:ext cx="5392807" cy="0"/>
          </a:xfrm>
          <a:prstGeom prst="straightConnector1">
            <a:avLst/>
          </a:prstGeom>
          <a:noFill/>
          <a:ln w="9525" cap="flat" cmpd="sng">
            <a:solidFill>
              <a:srgbClr val="37BBE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7" name="Google Shape;255;p4"/>
          <p:cNvCxnSpPr/>
          <p:nvPr/>
        </p:nvCxnSpPr>
        <p:spPr>
          <a:xfrm>
            <a:off x="3168487" y="4728365"/>
            <a:ext cx="5392807" cy="0"/>
          </a:xfrm>
          <a:prstGeom prst="straightConnector1">
            <a:avLst/>
          </a:prstGeom>
          <a:noFill/>
          <a:ln w="9525" cap="flat" cmpd="sng">
            <a:solidFill>
              <a:srgbClr val="37BBE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" name="Google Shape;255;p4"/>
          <p:cNvCxnSpPr/>
          <p:nvPr/>
        </p:nvCxnSpPr>
        <p:spPr>
          <a:xfrm>
            <a:off x="3168487" y="3800288"/>
            <a:ext cx="5392807" cy="0"/>
          </a:xfrm>
          <a:prstGeom prst="straightConnector1">
            <a:avLst/>
          </a:prstGeom>
          <a:noFill/>
          <a:ln w="9525" cap="flat" cmpd="sng">
            <a:solidFill>
              <a:srgbClr val="37BBED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9" name="Google Shape;255;p4"/>
          <p:cNvCxnSpPr/>
          <p:nvPr/>
        </p:nvCxnSpPr>
        <p:spPr>
          <a:xfrm>
            <a:off x="3168487" y="915566"/>
            <a:ext cx="4461282" cy="0"/>
          </a:xfrm>
          <a:prstGeom prst="straightConnector1">
            <a:avLst/>
          </a:prstGeom>
          <a:noFill/>
          <a:ln w="9525" cap="flat" cmpd="sng">
            <a:solidFill>
              <a:srgbClr val="37BBED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1" name="Google Shape;187;p2"/>
          <p:cNvGrpSpPr/>
          <p:nvPr/>
        </p:nvGrpSpPr>
        <p:grpSpPr>
          <a:xfrm>
            <a:off x="430577" y="429311"/>
            <a:ext cx="1803074" cy="518303"/>
            <a:chOff x="3275155" y="1154351"/>
            <a:chExt cx="5642988" cy="1622106"/>
          </a:xfrm>
          <a:solidFill>
            <a:schemeClr val="tx2">
              <a:lumMod val="90000"/>
            </a:schemeClr>
          </a:solidFill>
        </p:grpSpPr>
        <p:sp>
          <p:nvSpPr>
            <p:cNvPr id="51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" name="Title 5"/>
          <p:cNvSpPr txBox="1">
            <a:spLocks/>
          </p:cNvSpPr>
          <p:nvPr/>
        </p:nvSpPr>
        <p:spPr>
          <a:xfrm>
            <a:off x="396223" y="2465915"/>
            <a:ext cx="2221849" cy="124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200"/>
            </a:pPr>
            <a: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2000" spc="-1" dirty="0" err="1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Prestaciones</a:t>
            </a: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 </a:t>
            </a:r>
            <a:b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</a:b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con </a:t>
            </a:r>
            <a:r>
              <a:rPr lang="en-US" sz="2000" spc="-1" dirty="0" err="1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asignación</a:t>
            </a: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/>
            </a:r>
            <a:b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</a:br>
            <a:r>
              <a:rPr lang="en-US" sz="2000" spc="-1" dirty="0" err="1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dineraria</a:t>
            </a: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 </a:t>
            </a:r>
          </a:p>
          <a:p>
            <a:pPr>
              <a:buSzPts val="4200"/>
            </a:pPr>
            <a:r>
              <a:rPr lang="en-US" sz="18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para </a:t>
            </a:r>
            <a:r>
              <a:rPr lang="en-US" sz="1800" spc="-1" dirty="0" err="1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población</a:t>
            </a:r>
            <a:r>
              <a:rPr lang="en-US" sz="18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 priorizada</a:t>
            </a:r>
            <a:endParaRPr lang="en-US" sz="1800" spc="-1" dirty="0">
              <a:solidFill>
                <a:srgbClr val="595959"/>
              </a:solidFill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68" name="Google Shape;46;p15"/>
          <p:cNvCxnSpPr/>
          <p:nvPr/>
        </p:nvCxnSpPr>
        <p:spPr>
          <a:xfrm rot="10800000">
            <a:off x="466551" y="3789609"/>
            <a:ext cx="1553400" cy="0"/>
          </a:xfrm>
          <a:prstGeom prst="straightConnector1">
            <a:avLst/>
          </a:prstGeom>
          <a:noFill/>
          <a:ln w="9525" cap="flat" cmpd="sng">
            <a:solidFill>
              <a:srgbClr val="3A49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9" name="Triangle 9"/>
          <p:cNvSpPr/>
          <p:nvPr/>
        </p:nvSpPr>
        <p:spPr>
          <a:xfrm rot="5400000">
            <a:off x="5900008" y="4071304"/>
            <a:ext cx="225856" cy="14556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riangle 9"/>
          <p:cNvSpPr/>
          <p:nvPr/>
        </p:nvSpPr>
        <p:spPr>
          <a:xfrm rot="5400000">
            <a:off x="5900007" y="1596558"/>
            <a:ext cx="225856" cy="14556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riangle 9"/>
          <p:cNvSpPr/>
          <p:nvPr/>
        </p:nvSpPr>
        <p:spPr>
          <a:xfrm rot="5400000">
            <a:off x="5900006" y="3126522"/>
            <a:ext cx="225856" cy="145569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1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187;p2"/>
          <p:cNvGrpSpPr/>
          <p:nvPr/>
        </p:nvGrpSpPr>
        <p:grpSpPr>
          <a:xfrm>
            <a:off x="430577" y="429311"/>
            <a:ext cx="1803074" cy="518303"/>
            <a:chOff x="3275155" y="1154351"/>
            <a:chExt cx="5642988" cy="1622106"/>
          </a:xfrm>
          <a:solidFill>
            <a:schemeClr val="tx2">
              <a:lumMod val="90000"/>
            </a:schemeClr>
          </a:solidFill>
        </p:grpSpPr>
        <p:sp>
          <p:nvSpPr>
            <p:cNvPr id="51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" name="Title 5"/>
          <p:cNvSpPr txBox="1">
            <a:spLocks/>
          </p:cNvSpPr>
          <p:nvPr/>
        </p:nvSpPr>
        <p:spPr>
          <a:xfrm>
            <a:off x="396223" y="2465915"/>
            <a:ext cx="2221849" cy="124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200"/>
            </a:pPr>
            <a: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2000" spc="-1" dirty="0" err="1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Prestaciones</a:t>
            </a: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 </a:t>
            </a:r>
            <a:b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</a:b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con </a:t>
            </a:r>
            <a:r>
              <a:rPr lang="en-US" sz="2000" spc="-1" dirty="0" err="1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asignación</a:t>
            </a: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/>
            </a:r>
            <a:b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</a:br>
            <a:r>
              <a:rPr lang="en-US" sz="2000" spc="-1" dirty="0" err="1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dineraria</a:t>
            </a: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  <a:sym typeface="Encode Sans"/>
              </a:rPr>
              <a:t> </a:t>
            </a:r>
          </a:p>
          <a:p>
            <a:pPr>
              <a:buSzPts val="4200"/>
            </a:pPr>
            <a:r>
              <a:rPr lang="en-US" sz="18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para </a:t>
            </a:r>
            <a:r>
              <a:rPr lang="en-US" sz="1800" spc="-1" dirty="0" err="1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población</a:t>
            </a:r>
            <a:r>
              <a:rPr lang="en-US" sz="18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 priorizada</a:t>
            </a:r>
            <a:endParaRPr lang="en-US" sz="1800" spc="-1" dirty="0">
              <a:solidFill>
                <a:srgbClr val="595959"/>
              </a:solidFill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68" name="Google Shape;46;p15"/>
          <p:cNvCxnSpPr/>
          <p:nvPr/>
        </p:nvCxnSpPr>
        <p:spPr>
          <a:xfrm rot="10800000">
            <a:off x="466551" y="3789609"/>
            <a:ext cx="1553400" cy="0"/>
          </a:xfrm>
          <a:prstGeom prst="straightConnector1">
            <a:avLst/>
          </a:prstGeom>
          <a:noFill/>
          <a:ln w="9525" cap="flat" cmpd="sng">
            <a:solidFill>
              <a:srgbClr val="3A495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208" y="574165"/>
            <a:ext cx="5710238" cy="3638550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3942521" y="3485322"/>
            <a:ext cx="1186069" cy="808382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D704236E-4028-FF4F-802D-366B1AF147D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024919" y="342883"/>
            <a:ext cx="4672194" cy="4567047"/>
          </a:xfrm>
        </p:spPr>
        <p:txBody>
          <a:bodyPr anchor="t"/>
          <a:lstStyle/>
          <a:p>
            <a:pPr marL="114046" indent="0">
              <a:spcAft>
                <a:spcPts val="1200"/>
              </a:spcAft>
              <a:buClr>
                <a:srgbClr val="00B0F0"/>
              </a:buClr>
              <a:buSzPct val="100000"/>
              <a:buNone/>
            </a:pPr>
            <a:r>
              <a:rPr lang="en-GB" sz="1200" b="1" dirty="0">
                <a:solidFill>
                  <a:schemeClr val="bg2"/>
                </a:solidFill>
              </a:rPr>
              <a:t/>
            </a:r>
            <a:br>
              <a:rPr lang="en-GB" sz="1200" b="1" dirty="0">
                <a:solidFill>
                  <a:schemeClr val="bg2"/>
                </a:solidFill>
              </a:rPr>
            </a:br>
            <a:r>
              <a:rPr lang="en-GB" sz="1800" b="1" u="sng" dirty="0">
                <a:solidFill>
                  <a:srgbClr val="00B0F0"/>
                </a:solidFill>
              </a:rPr>
              <a:t>Programa de Inserción Laboral </a:t>
            </a:r>
            <a:r>
              <a:rPr lang="en-GB" sz="1800" b="1" dirty="0">
                <a:solidFill>
                  <a:srgbClr val="00B0F0"/>
                </a:solidFill>
              </a:rPr>
              <a:t>(PIL)</a:t>
            </a:r>
            <a:r>
              <a:rPr lang="en-GB" sz="1800" b="1" dirty="0">
                <a:solidFill>
                  <a:schemeClr val="bg2"/>
                </a:solidFill>
              </a:rPr>
              <a:t/>
            </a:r>
            <a:br>
              <a:rPr lang="en-GB" sz="1800" b="1" dirty="0">
                <a:solidFill>
                  <a:schemeClr val="bg2"/>
                </a:solidFill>
              </a:rPr>
            </a:br>
            <a:endParaRPr lang="en-GB" sz="1800" b="1" dirty="0">
              <a:solidFill>
                <a:schemeClr val="bg2"/>
              </a:solidFill>
            </a:endParaRPr>
          </a:p>
          <a:p>
            <a:pPr marL="114046" indent="0">
              <a:spcAft>
                <a:spcPts val="1200"/>
              </a:spcAft>
              <a:buClr>
                <a:srgbClr val="00B0F0"/>
              </a:buClr>
              <a:buSzPct val="100000"/>
              <a:buNone/>
            </a:pPr>
            <a:r>
              <a:rPr lang="en-GB" sz="1400" b="1" dirty="0">
                <a:solidFill>
                  <a:schemeClr val="bg2"/>
                </a:solidFill>
              </a:rPr>
              <a:t>El MTEySS abona al trabajador/a un monto que varía de acuerdo al tamaño de la empresa</a:t>
            </a:r>
            <a:r>
              <a:rPr lang="en-GB" sz="1400" dirty="0">
                <a:solidFill>
                  <a:schemeClr val="bg2"/>
                </a:solidFill>
              </a:rPr>
              <a:t>, que se descuenta del salario a su cargo. Hasta  $33.000 por 12 meses.</a:t>
            </a:r>
            <a:br>
              <a:rPr lang="en-GB" sz="1400" dirty="0">
                <a:solidFill>
                  <a:schemeClr val="bg2"/>
                </a:solidFill>
              </a:rPr>
            </a:br>
            <a:endParaRPr lang="en-GB" sz="1400" b="1" dirty="0">
              <a:solidFill>
                <a:schemeClr val="bg2"/>
              </a:solidFill>
            </a:endParaRPr>
          </a:p>
          <a:p>
            <a:pPr marL="114046" indent="0" algn="just">
              <a:spcAft>
                <a:spcPts val="1200"/>
              </a:spcAft>
              <a:buClr>
                <a:srgbClr val="00B0F0"/>
              </a:buClr>
              <a:buSzPct val="100000"/>
              <a:buNone/>
            </a:pPr>
            <a:r>
              <a:rPr lang="en-GB" sz="1800" b="1" dirty="0">
                <a:solidFill>
                  <a:srgbClr val="00B0F0"/>
                </a:solidFill>
              </a:rPr>
              <a:t> </a:t>
            </a:r>
            <a:r>
              <a:rPr lang="en-GB" sz="1800" b="1" u="sng" dirty="0">
                <a:solidFill>
                  <a:srgbClr val="00B0F0"/>
                </a:solidFill>
              </a:rPr>
              <a:t>Entrenamiento Para el Trabajo </a:t>
            </a:r>
            <a:r>
              <a:rPr lang="en-GB" sz="1800" b="1" dirty="0">
                <a:solidFill>
                  <a:srgbClr val="00B0F0"/>
                </a:solidFill>
              </a:rPr>
              <a:t>(EPT)</a:t>
            </a:r>
          </a:p>
          <a:p>
            <a:pPr marL="114046" indent="0" algn="just">
              <a:spcAft>
                <a:spcPts val="1200"/>
              </a:spcAft>
              <a:buClr>
                <a:srgbClr val="00B0F0"/>
              </a:buClr>
              <a:buSzPct val="100000"/>
              <a:buNone/>
            </a:pPr>
            <a:r>
              <a:rPr lang="en-GB" sz="1800" b="1" dirty="0">
                <a:solidFill>
                  <a:schemeClr val="bg2"/>
                </a:solidFill>
              </a:rPr>
              <a:t/>
            </a:r>
            <a:br>
              <a:rPr lang="en-GB" sz="1800" b="1" dirty="0">
                <a:solidFill>
                  <a:schemeClr val="bg2"/>
                </a:solidFill>
              </a:rPr>
            </a:br>
            <a:r>
              <a:rPr lang="en-GB" sz="1400" b="1" dirty="0">
                <a:solidFill>
                  <a:schemeClr val="bg2"/>
                </a:solidFill>
              </a:rPr>
              <a:t>Prácticas laborales en ambientes de trabajo hasta por 6 meses. </a:t>
            </a:r>
            <a:r>
              <a:rPr lang="en-GB" sz="1400" dirty="0">
                <a:solidFill>
                  <a:schemeClr val="bg2"/>
                </a:solidFill>
              </a:rPr>
              <a:t>El MTEySS abona hasta $29.000 en su totalidad o en parte de acuerdo al tamaño de la empresa un incentivo económico al/la trabajador/a. </a:t>
            </a:r>
          </a:p>
          <a:p>
            <a:pPr marL="151920" indent="0">
              <a:lnSpc>
                <a:spcPct val="100000"/>
              </a:lnSpc>
              <a:buClrTx/>
              <a:buSzTx/>
              <a:buNone/>
            </a:pPr>
            <a:endParaRPr lang="es-ES_tradnl" sz="1600" b="1" dirty="0">
              <a:solidFill>
                <a:srgbClr val="00B0F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2989840" y="400426"/>
            <a:ext cx="713916" cy="713916"/>
          </a:xfrm>
          <a:prstGeom prst="rect">
            <a:avLst/>
          </a:prstGeom>
        </p:spPr>
      </p:pic>
      <p:sp>
        <p:nvSpPr>
          <p:cNvPr id="11" name="Triangle 10"/>
          <p:cNvSpPr/>
          <p:nvPr/>
        </p:nvSpPr>
        <p:spPr>
          <a:xfrm rot="5400000">
            <a:off x="4057443" y="724390"/>
            <a:ext cx="185532" cy="119580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riangle 11"/>
          <p:cNvSpPr/>
          <p:nvPr/>
        </p:nvSpPr>
        <p:spPr>
          <a:xfrm rot="5400000">
            <a:off x="4096290" y="2922465"/>
            <a:ext cx="185532" cy="119580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14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Flecha abajo 2"/>
          <p:cNvSpPr/>
          <p:nvPr/>
        </p:nvSpPr>
        <p:spPr>
          <a:xfrm>
            <a:off x="5721288" y="948619"/>
            <a:ext cx="315127" cy="460795"/>
          </a:xfrm>
          <a:prstGeom prst="downArrow">
            <a:avLst/>
          </a:prstGeom>
          <a:solidFill>
            <a:srgbClr val="00B0F0"/>
          </a:solidFill>
          <a:ln>
            <a:solidFill>
              <a:srgbClr val="8C94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31" name="Flecha abajo 30"/>
          <p:cNvSpPr/>
          <p:nvPr/>
        </p:nvSpPr>
        <p:spPr>
          <a:xfrm>
            <a:off x="5708104" y="3130022"/>
            <a:ext cx="328312" cy="506952"/>
          </a:xfrm>
          <a:prstGeom prst="downArrow">
            <a:avLst/>
          </a:prstGeom>
          <a:solidFill>
            <a:srgbClr val="00B0F0"/>
          </a:solidFill>
          <a:ln>
            <a:solidFill>
              <a:srgbClr val="8C94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16087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extLst>
              <a:ext uri="{FF2B5EF4-FFF2-40B4-BE49-F238E27FC236}">
                <a16:creationId xmlns:a16="http://schemas.microsoft.com/office/drawing/2014/main" id="{7BF40861-C168-7C4D-980A-1410DF5B1DC6}"/>
              </a:ext>
            </a:extLst>
          </p:cNvPr>
          <p:cNvSpPr/>
          <p:nvPr/>
        </p:nvSpPr>
        <p:spPr>
          <a:xfrm>
            <a:off x="21931" y="-108507"/>
            <a:ext cx="9257637" cy="5448301"/>
          </a:xfrm>
          <a:prstGeom prst="rect">
            <a:avLst/>
          </a:prstGeom>
          <a:solidFill>
            <a:srgbClr val="37BBE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AAFCAE39-247C-CA49-B34F-83724431F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423" y="484316"/>
            <a:ext cx="4713315" cy="878041"/>
          </a:xfrm>
        </p:spPr>
        <p:txBody>
          <a:bodyPr/>
          <a:lstStyle/>
          <a:p>
            <a:r>
              <a:rPr lang="es-ES_tradnl" sz="4000" dirty="0">
                <a:solidFill>
                  <a:schemeClr val="bg1"/>
                </a:solidFill>
              </a:rPr>
              <a:t>Foment</a:t>
            </a:r>
            <a:r>
              <a:rPr lang="es-ES_tradnl" sz="4000" u="sng" dirty="0">
                <a:solidFill>
                  <a:schemeClr val="bg1"/>
                </a:solidFill>
              </a:rPr>
              <a:t>ar</a:t>
            </a:r>
            <a:r>
              <a:rPr lang="es-ES_tradnl" sz="4000" dirty="0">
                <a:solidFill>
                  <a:schemeClr val="bg1"/>
                </a:solidFill>
              </a:rPr>
              <a:t> empleo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1B6CF1E-432C-B34B-9A22-653DFA8B809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1895" y="1883802"/>
            <a:ext cx="7205197" cy="2172559"/>
          </a:xfrm>
          <a:ln w="12700">
            <a:solidFill>
              <a:schemeClr val="bg1"/>
            </a:solidFill>
          </a:ln>
        </p:spPr>
        <p:txBody>
          <a:bodyPr/>
          <a:lstStyle/>
          <a:p>
            <a:pPr marL="114044" algn="just"/>
            <a:endParaRPr lang="es-ES" sz="1800" dirty="0">
              <a:solidFill>
                <a:schemeClr val="bg1"/>
              </a:solidFill>
            </a:endParaRPr>
          </a:p>
          <a:p>
            <a:pPr marL="114044" algn="just"/>
            <a:endParaRPr lang="es-ES" sz="1800" dirty="0">
              <a:solidFill>
                <a:schemeClr val="bg1"/>
              </a:solidFill>
            </a:endParaRPr>
          </a:p>
          <a:p>
            <a:pPr marL="114044" algn="ctr"/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</a:rPr>
              <a:t>Beneficios para las/los empleadoras/es</a:t>
            </a:r>
            <a:endParaRPr lang="es-ES_tradnl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s-ES_tradnl" sz="1800" dirty="0">
              <a:solidFill>
                <a:schemeClr val="bg1"/>
              </a:solidFill>
            </a:endParaRPr>
          </a:p>
        </p:txBody>
      </p:sp>
      <p:cxnSp>
        <p:nvCxnSpPr>
          <p:cNvPr id="15" name="Google Shape;168;p22">
            <a:extLst>
              <a:ext uri="{FF2B5EF4-FFF2-40B4-BE49-F238E27FC236}">
                <a16:creationId xmlns:a16="http://schemas.microsoft.com/office/drawing/2014/main" id="{46A86D10-43F3-6647-8ACA-76E6CE5C92E9}"/>
              </a:ext>
            </a:extLst>
          </p:cNvPr>
          <p:cNvCxnSpPr>
            <a:cxnSpLocks/>
          </p:cNvCxnSpPr>
          <p:nvPr/>
        </p:nvCxnSpPr>
        <p:spPr>
          <a:xfrm>
            <a:off x="2122422" y="1366257"/>
            <a:ext cx="56076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69;p22">
            <a:extLst>
              <a:ext uri="{FF2B5EF4-FFF2-40B4-BE49-F238E27FC236}">
                <a16:creationId xmlns:a16="http://schemas.microsoft.com/office/drawing/2014/main" id="{D6BBEC04-CF97-3C41-B918-7059157412E0}"/>
              </a:ext>
            </a:extLst>
          </p:cNvPr>
          <p:cNvSpPr/>
          <p:nvPr/>
        </p:nvSpPr>
        <p:spPr>
          <a:xfrm rot="10800000">
            <a:off x="7680890" y="1366257"/>
            <a:ext cx="148500" cy="11250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52641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oogle Shape;46;p15"/>
          <p:cNvCxnSpPr/>
          <p:nvPr/>
        </p:nvCxnSpPr>
        <p:spPr>
          <a:xfrm rot="10800000">
            <a:off x="268248" y="3546208"/>
            <a:ext cx="1553400" cy="0"/>
          </a:xfrm>
          <a:prstGeom prst="straightConnector1">
            <a:avLst/>
          </a:prstGeom>
          <a:noFill/>
          <a:ln w="9525" cap="flat" cmpd="sng">
            <a:solidFill>
              <a:srgbClr val="3A49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Title 5"/>
          <p:cNvSpPr txBox="1"/>
          <p:nvPr/>
        </p:nvSpPr>
        <p:spPr>
          <a:xfrm>
            <a:off x="18006" y="2163348"/>
            <a:ext cx="2513388" cy="797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lvl="0" algn="ctr">
              <a:buClr>
                <a:srgbClr val="000000"/>
              </a:buClr>
              <a:buSzTx/>
            </a:pPr>
            <a:r>
              <a:rPr lang="es-AR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  <a:t/>
            </a:r>
            <a:br>
              <a:rPr lang="es-AR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</a:br>
            <a:r>
              <a:rPr lang="es-AR" sz="2000" spc="-1" dirty="0">
                <a:solidFill>
                  <a:schemeClr val="bg2"/>
                </a:solidFill>
                <a:latin typeface="Calibri" panose="020F0502020204030204"/>
                <a:cs typeface="Calibri" panose="020F0502020204030204"/>
              </a:rPr>
              <a:t>Reducción de contribuciones patronales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9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" name="Marcador de texto 2"/>
          <p:cNvSpPr>
            <a:spLocks noGrp="1"/>
          </p:cNvSpPr>
          <p:nvPr>
            <p:ph type="body" idx="2"/>
          </p:nvPr>
        </p:nvSpPr>
        <p:spPr>
          <a:xfrm>
            <a:off x="2712720" y="117988"/>
            <a:ext cx="5916168" cy="4811522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s-ES" sz="1500" b="1" spc="-1" dirty="0">
                <a:solidFill>
                  <a:srgbClr val="00B0F0"/>
                </a:solidFill>
                <a:ea typeface="Open Sans"/>
              </a:rPr>
              <a:t>Decreto 551/22</a:t>
            </a:r>
            <a:endParaRPr lang="es-ES" sz="1500" spc="-1" dirty="0">
              <a:solidFill>
                <a:srgbClr val="50535C"/>
              </a:solidFill>
              <a:ea typeface="Open Sans"/>
            </a:endParaRPr>
          </a:p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s-ES" sz="1500" spc="-1" dirty="0">
                <a:solidFill>
                  <a:srgbClr val="50535C"/>
                </a:solidFill>
                <a:ea typeface="Open Sans"/>
              </a:rPr>
              <a:t>Empleadores del sector privado que contraten nuevas/os trabajadoras/es a través del Portal Empleo    </a:t>
            </a:r>
          </a:p>
          <a:p>
            <a:pPr marL="0" indent="0" algn="just">
              <a:lnSpc>
                <a:spcPct val="150000"/>
              </a:lnSpc>
              <a:spcAft>
                <a:spcPts val="1200"/>
              </a:spcAft>
              <a:buNone/>
            </a:pPr>
            <a:endParaRPr lang="es-ES" sz="1500" spc="-1" dirty="0">
              <a:solidFill>
                <a:srgbClr val="50535C"/>
              </a:solidFill>
              <a:ea typeface="Open Sans"/>
            </a:endParaRPr>
          </a:p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endParaRPr lang="es-ES" sz="1500" b="1" spc="-1" dirty="0">
              <a:solidFill>
                <a:srgbClr val="50535C"/>
              </a:solidFill>
              <a:ea typeface="Open Sans"/>
            </a:endParaRPr>
          </a:p>
          <a:p>
            <a:pPr marL="0" indent="0" algn="ctr">
              <a:lnSpc>
                <a:spcPct val="100000"/>
              </a:lnSpc>
              <a:spcAft>
                <a:spcPts val="1200"/>
              </a:spcAft>
              <a:buNone/>
            </a:pPr>
            <a:r>
              <a:rPr lang="es-ES" sz="1500" b="1" spc="-1" dirty="0">
                <a:solidFill>
                  <a:srgbClr val="50535C"/>
                </a:solidFill>
                <a:ea typeface="Open Sans"/>
              </a:rPr>
              <a:t>Reducción de las contribuciones </a:t>
            </a:r>
            <a:r>
              <a:rPr lang="es-AR" sz="1500" b="1" spc="-1" dirty="0">
                <a:solidFill>
                  <a:srgbClr val="50535C"/>
                </a:solidFill>
                <a:ea typeface="Open Sans"/>
              </a:rPr>
              <a:t>patronales</a:t>
            </a:r>
          </a:p>
          <a:p>
            <a:pPr marL="0" indent="0" algn="just">
              <a:lnSpc>
                <a:spcPct val="100000"/>
              </a:lnSpc>
              <a:spcAft>
                <a:spcPts val="1200"/>
              </a:spcAft>
              <a:buNone/>
            </a:pPr>
            <a:r>
              <a:rPr lang="es-AR" sz="1500" spc="-1" dirty="0">
                <a:solidFill>
                  <a:srgbClr val="50535C"/>
                </a:solidFill>
                <a:ea typeface="Open Sans"/>
              </a:rPr>
              <a:t> (12 meses a partir del mes de inicio de la nueva relación laboral)</a:t>
            </a:r>
          </a:p>
          <a:p>
            <a:pPr marL="0" indent="0" algn="just">
              <a:spcAft>
                <a:spcPts val="1200"/>
              </a:spcAft>
              <a:buNone/>
            </a:pPr>
            <a:endParaRPr lang="es-AR" sz="1350" dirty="0"/>
          </a:p>
        </p:txBody>
      </p:sp>
      <p:sp>
        <p:nvSpPr>
          <p:cNvPr id="4" name="Flecha abajo 3"/>
          <p:cNvSpPr/>
          <p:nvPr/>
        </p:nvSpPr>
        <p:spPr>
          <a:xfrm>
            <a:off x="5443267" y="1089808"/>
            <a:ext cx="449826" cy="556721"/>
          </a:xfrm>
          <a:prstGeom prst="downArrow">
            <a:avLst/>
          </a:prstGeom>
          <a:solidFill>
            <a:srgbClr val="00B0F0"/>
          </a:solidFill>
          <a:ln>
            <a:solidFill>
              <a:srgbClr val="8C94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31" name="Title 5"/>
          <p:cNvSpPr txBox="1">
            <a:spLocks/>
          </p:cNvSpPr>
          <p:nvPr/>
        </p:nvSpPr>
        <p:spPr>
          <a:xfrm>
            <a:off x="358814" y="1109713"/>
            <a:ext cx="2392363" cy="12466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200"/>
            </a:pPr>
            <a: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</a:br>
            <a:r>
              <a:rPr lang="en-US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  <a:t>Beneficios para</a:t>
            </a:r>
            <a:br>
              <a:rPr lang="en-US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z="2000" b="1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  <a:t>empleadores/as</a:t>
            </a:r>
            <a:endParaRPr lang="en-US" sz="2000" b="1" spc="-1" dirty="0">
              <a:solidFill>
                <a:srgbClr val="595959"/>
              </a:solidFill>
              <a:latin typeface="Calibri" panose="020F0502020204030204"/>
              <a:cs typeface="Calibri" panose="020F0502020204030204"/>
            </a:endParaRPr>
          </a:p>
          <a:p>
            <a:pPr>
              <a:buSzPts val="4200"/>
            </a:pPr>
            <a: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  <a:t/>
            </a:r>
            <a:br>
              <a:rPr lang="es-ES_tradnl" sz="2000" b="1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  <a:sym typeface="Calibri" panose="020F0502020204030204"/>
              </a:rPr>
            </a:br>
            <a:endParaRPr lang="en-US" sz="2000" b="1" spc="-1" dirty="0">
              <a:solidFill>
                <a:srgbClr val="595959"/>
              </a:solidFill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2" name="19 CuadroTexto">
            <a:extLst>
              <a:ext uri="{FF2B5EF4-FFF2-40B4-BE49-F238E27FC236}">
                <a16:creationId xmlns:a16="http://schemas.microsoft.com/office/drawing/2014/main" id="{BCA17DB2-F997-424E-88A8-D76D04E5C02A}"/>
              </a:ext>
            </a:extLst>
          </p:cNvPr>
          <p:cNvSpPr txBox="1"/>
          <p:nvPr/>
        </p:nvSpPr>
        <p:spPr>
          <a:xfrm>
            <a:off x="2916455" y="3081762"/>
            <a:ext cx="6227545" cy="141577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1600" b="1" u="sng" dirty="0">
                <a:solidFill>
                  <a:srgbClr val="00B0F0"/>
                </a:solidFill>
              </a:rPr>
              <a:t>Toda la población FOMENTAR es portadora del 100% de reducciones a las contribuciones patronales en caso de ser contratada por una empresa (Decreto 551/22) </a:t>
            </a:r>
          </a:p>
          <a:p>
            <a:endParaRPr lang="es-AR" b="1" u="sng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0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D704236E-4028-FF4F-802D-366B1AF147D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395742" y="18190"/>
            <a:ext cx="5285154" cy="1196283"/>
          </a:xfrm>
        </p:spPr>
        <p:txBody>
          <a:bodyPr anchor="t"/>
          <a:lstStyle/>
          <a:p>
            <a:pPr marL="151920" indent="0">
              <a:lnSpc>
                <a:spcPct val="150000"/>
              </a:lnSpc>
              <a:buClrTx/>
              <a:buSzTx/>
              <a:buNone/>
            </a:pPr>
            <a:r>
              <a:rPr lang="es-ES_tradnl" sz="1600" dirty="0">
                <a:solidFill>
                  <a:schemeClr val="bg2"/>
                </a:solidFill>
              </a:rPr>
              <a:t>Para acceder a los beneficios del Programa Fomentar, las/os empleadores/as  deberán registrarse en el </a:t>
            </a:r>
            <a:r>
              <a:rPr lang="es-ES_tradnl" sz="1600" b="1" dirty="0">
                <a:solidFill>
                  <a:srgbClr val="00B0F0"/>
                </a:solidFill>
              </a:rPr>
              <a:t>www.portalempleo.gob.ar</a:t>
            </a:r>
          </a:p>
          <a:p>
            <a:pPr marL="151920" indent="0">
              <a:lnSpc>
                <a:spcPct val="100000"/>
              </a:lnSpc>
              <a:buClrTx/>
              <a:buSzTx/>
              <a:buNone/>
            </a:pPr>
            <a:endParaRPr lang="es-ES_tradnl" sz="1600" b="1" dirty="0">
              <a:solidFill>
                <a:srgbClr val="00B0F0"/>
              </a:solidFill>
            </a:endParaRPr>
          </a:p>
          <a:p>
            <a:pPr marL="151920" indent="0">
              <a:lnSpc>
                <a:spcPct val="100000"/>
              </a:lnSpc>
              <a:buClrTx/>
              <a:buSzTx/>
              <a:buNone/>
            </a:pPr>
            <a:r>
              <a:rPr lang="en-US" sz="1600" b="1" dirty="0">
                <a:solidFill>
                  <a:srgbClr val="00B0F0"/>
                </a:solidFill>
              </a:rPr>
              <a:t>         </a:t>
            </a:r>
            <a:endParaRPr lang="en-US" sz="1600" dirty="0">
              <a:solidFill>
                <a:schemeClr val="bg2"/>
              </a:solidFill>
            </a:endParaRPr>
          </a:p>
        </p:txBody>
      </p:sp>
      <p:cxnSp>
        <p:nvCxnSpPr>
          <p:cNvPr id="21" name="Google Shape;46;p15"/>
          <p:cNvCxnSpPr/>
          <p:nvPr/>
        </p:nvCxnSpPr>
        <p:spPr>
          <a:xfrm rot="10800000">
            <a:off x="649460" y="4347740"/>
            <a:ext cx="1553400" cy="0"/>
          </a:xfrm>
          <a:prstGeom prst="straightConnector1">
            <a:avLst/>
          </a:prstGeom>
          <a:noFill/>
          <a:ln w="9525" cap="flat" cmpd="sng">
            <a:solidFill>
              <a:srgbClr val="3A495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Title 5"/>
          <p:cNvSpPr txBox="1"/>
          <p:nvPr/>
        </p:nvSpPr>
        <p:spPr>
          <a:xfrm>
            <a:off x="545120" y="3094620"/>
            <a:ext cx="2053496" cy="1184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/>
              <a:buNone/>
              <a:defRPr sz="2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SzPts val="4200"/>
            </a:pPr>
            <a:r>
              <a:rPr lang="en-US" sz="2000" spc="-1" dirty="0">
                <a:solidFill>
                  <a:srgbClr val="00B0F0"/>
                </a:solidFill>
                <a:latin typeface="Calibri" panose="020F0502020204030204"/>
                <a:cs typeface="Calibri" panose="020F0502020204030204"/>
              </a:rPr>
              <a:t>Forma de acceso </a:t>
            </a:r>
            <a: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/>
            </a:r>
            <a:b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</a:br>
            <a:r>
              <a:rPr lang="en-US" sz="2000" spc="-1" dirty="0">
                <a:solidFill>
                  <a:srgbClr val="595959"/>
                </a:solidFill>
                <a:latin typeface="Calibri" panose="020F0502020204030204"/>
                <a:cs typeface="Calibri" panose="020F0502020204030204"/>
              </a:rPr>
              <a:t>al Programa Fomentar Empleo</a:t>
            </a:r>
            <a:endParaRPr lang="en-US" sz="2000" spc="-1" dirty="0">
              <a:solidFill>
                <a:srgbClr val="595959"/>
              </a:solidFill>
              <a:latin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23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24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roup 2"/>
          <p:cNvGrpSpPr/>
          <p:nvPr/>
        </p:nvGrpSpPr>
        <p:grpSpPr>
          <a:xfrm>
            <a:off x="2946721" y="1403087"/>
            <a:ext cx="5885603" cy="3013340"/>
            <a:chOff x="568188" y="319553"/>
            <a:chExt cx="8293768" cy="4573289"/>
          </a:xfrm>
        </p:grpSpPr>
        <p:sp>
          <p:nvSpPr>
            <p:cNvPr id="41" name="Rectangle 16"/>
            <p:cNvSpPr/>
            <p:nvPr/>
          </p:nvSpPr>
          <p:spPr>
            <a:xfrm>
              <a:off x="568188" y="319553"/>
              <a:ext cx="8293768" cy="45732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42" name="Imagen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8188" y="319553"/>
              <a:ext cx="8293768" cy="2856298"/>
            </a:xfrm>
            <a:prstGeom prst="rect">
              <a:avLst/>
            </a:prstGeom>
          </p:spPr>
        </p:pic>
        <p:grpSp>
          <p:nvGrpSpPr>
            <p:cNvPr id="43" name="Group 6"/>
            <p:cNvGrpSpPr/>
            <p:nvPr/>
          </p:nvGrpSpPr>
          <p:grpSpPr>
            <a:xfrm>
              <a:off x="568188" y="3168552"/>
              <a:ext cx="8293767" cy="1692207"/>
              <a:chOff x="696620" y="3315756"/>
              <a:chExt cx="7775838" cy="1827744"/>
            </a:xfrm>
          </p:grpSpPr>
          <p:pic>
            <p:nvPicPr>
              <p:cNvPr id="45" name="Imagen 4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6620" y="3315756"/>
                <a:ext cx="7775838" cy="1827744"/>
              </a:xfrm>
              <a:prstGeom prst="rect">
                <a:avLst/>
              </a:prstGeom>
            </p:spPr>
          </p:pic>
          <p:sp>
            <p:nvSpPr>
              <p:cNvPr id="46" name="Flecha derecha 5"/>
              <p:cNvSpPr/>
              <p:nvPr/>
            </p:nvSpPr>
            <p:spPr>
              <a:xfrm rot="10800000">
                <a:off x="6106653" y="4105369"/>
                <a:ext cx="953246" cy="533631"/>
              </a:xfrm>
              <a:prstGeom prst="rightArrow">
                <a:avLst/>
              </a:prstGeom>
              <a:solidFill>
                <a:srgbClr val="A09F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</p:grpSp>
        <p:sp>
          <p:nvSpPr>
            <p:cNvPr id="44" name="Rectangle 17"/>
            <p:cNvSpPr/>
            <p:nvPr/>
          </p:nvSpPr>
          <p:spPr>
            <a:xfrm>
              <a:off x="568188" y="319553"/>
              <a:ext cx="8293768" cy="4573289"/>
            </a:xfrm>
            <a:prstGeom prst="rect">
              <a:avLst/>
            </a:prstGeom>
            <a:noFill/>
            <a:ln w="63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65964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38570" y="6392545"/>
            <a:ext cx="3098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283" y="221155"/>
            <a:ext cx="5940162" cy="4491002"/>
          </a:xfrm>
          <a:prstGeom prst="rect">
            <a:avLst/>
          </a:prstGeom>
        </p:spPr>
      </p:pic>
      <p:grpSp>
        <p:nvGrpSpPr>
          <p:cNvPr id="7" name="Google Shape;187;p2"/>
          <p:cNvGrpSpPr/>
          <p:nvPr/>
        </p:nvGrpSpPr>
        <p:grpSpPr>
          <a:xfrm>
            <a:off x="565327" y="429311"/>
            <a:ext cx="1803074" cy="518303"/>
            <a:chOff x="3275155" y="1154351"/>
            <a:chExt cx="5642988" cy="1622106"/>
          </a:xfrm>
          <a:solidFill>
            <a:schemeClr val="tx2">
              <a:lumMod val="75000"/>
            </a:schemeClr>
          </a:solidFill>
        </p:grpSpPr>
        <p:sp>
          <p:nvSpPr>
            <p:cNvPr id="8" name="Google Shape;188;p2"/>
            <p:cNvSpPr/>
            <p:nvPr/>
          </p:nvSpPr>
          <p:spPr>
            <a:xfrm>
              <a:off x="4716327" y="1233408"/>
              <a:ext cx="389162" cy="767715"/>
            </a:xfrm>
            <a:custGeom>
              <a:avLst/>
              <a:gdLst/>
              <a:ahLst/>
              <a:cxnLst/>
              <a:rect l="l" t="t" r="r" b="b"/>
              <a:pathLst>
                <a:path w="389162" h="767715" extrusionOk="0">
                  <a:moveTo>
                    <a:pt x="188397" y="25718"/>
                  </a:moveTo>
                  <a:cubicBezTo>
                    <a:pt x="154143" y="42863"/>
                    <a:pt x="128452" y="67628"/>
                    <a:pt x="110374" y="100013"/>
                  </a:cubicBezTo>
                  <a:cubicBezTo>
                    <a:pt x="92295" y="132398"/>
                    <a:pt x="83732" y="171450"/>
                    <a:pt x="83732" y="217170"/>
                  </a:cubicBezTo>
                  <a:lnTo>
                    <a:pt x="83732" y="254318"/>
                  </a:lnTo>
                  <a:lnTo>
                    <a:pt x="0" y="254318"/>
                  </a:lnTo>
                  <a:lnTo>
                    <a:pt x="0" y="372428"/>
                  </a:lnTo>
                  <a:lnTo>
                    <a:pt x="83732" y="372428"/>
                  </a:lnTo>
                  <a:lnTo>
                    <a:pt x="83732" y="767715"/>
                  </a:lnTo>
                  <a:lnTo>
                    <a:pt x="233117" y="767715"/>
                  </a:lnTo>
                  <a:lnTo>
                    <a:pt x="233117" y="372428"/>
                  </a:lnTo>
                  <a:lnTo>
                    <a:pt x="368230" y="372428"/>
                  </a:lnTo>
                  <a:lnTo>
                    <a:pt x="368230" y="254318"/>
                  </a:lnTo>
                  <a:lnTo>
                    <a:pt x="233117" y="254318"/>
                  </a:lnTo>
                  <a:lnTo>
                    <a:pt x="233117" y="210503"/>
                  </a:lnTo>
                  <a:cubicBezTo>
                    <a:pt x="233117" y="179070"/>
                    <a:pt x="241681" y="155258"/>
                    <a:pt x="257856" y="140970"/>
                  </a:cubicBezTo>
                  <a:cubicBezTo>
                    <a:pt x="274983" y="126682"/>
                    <a:pt x="300674" y="119063"/>
                    <a:pt x="336830" y="119063"/>
                  </a:cubicBezTo>
                  <a:cubicBezTo>
                    <a:pt x="354909" y="119063"/>
                    <a:pt x="372987" y="120015"/>
                    <a:pt x="389163" y="122873"/>
                  </a:cubicBezTo>
                  <a:lnTo>
                    <a:pt x="389163" y="5715"/>
                  </a:lnTo>
                  <a:cubicBezTo>
                    <a:pt x="364424" y="1905"/>
                    <a:pt x="339685" y="0"/>
                    <a:pt x="313994" y="0"/>
                  </a:cubicBezTo>
                  <a:cubicBezTo>
                    <a:pt x="264517" y="0"/>
                    <a:pt x="222651" y="8573"/>
                    <a:pt x="188397" y="257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89;p2"/>
            <p:cNvSpPr/>
            <p:nvPr/>
          </p:nvSpPr>
          <p:spPr>
            <a:xfrm>
              <a:off x="5118811" y="1481058"/>
              <a:ext cx="502391" cy="532447"/>
            </a:xfrm>
            <a:custGeom>
              <a:avLst/>
              <a:gdLst/>
              <a:ahLst/>
              <a:cxnLst/>
              <a:rect l="l" t="t" r="r" b="b"/>
              <a:pathLst>
                <a:path w="502391" h="532447" extrusionOk="0">
                  <a:moveTo>
                    <a:pt x="117034" y="501015"/>
                  </a:moveTo>
                  <a:cubicBezTo>
                    <a:pt x="154143" y="521018"/>
                    <a:pt x="198863" y="530543"/>
                    <a:pt x="251196" y="532448"/>
                  </a:cubicBezTo>
                  <a:cubicBezTo>
                    <a:pt x="303528" y="532448"/>
                    <a:pt x="348248" y="522922"/>
                    <a:pt x="385357" y="502920"/>
                  </a:cubicBezTo>
                  <a:cubicBezTo>
                    <a:pt x="423417" y="482918"/>
                    <a:pt x="451962" y="453390"/>
                    <a:pt x="471943" y="413385"/>
                  </a:cubicBezTo>
                  <a:cubicBezTo>
                    <a:pt x="491925" y="373380"/>
                    <a:pt x="502391" y="323850"/>
                    <a:pt x="502391" y="265747"/>
                  </a:cubicBezTo>
                  <a:cubicBezTo>
                    <a:pt x="502391" y="178118"/>
                    <a:pt x="480507" y="112395"/>
                    <a:pt x="436738" y="67628"/>
                  </a:cubicBezTo>
                  <a:cubicBezTo>
                    <a:pt x="392969" y="22860"/>
                    <a:pt x="331121" y="0"/>
                    <a:pt x="251196" y="0"/>
                  </a:cubicBezTo>
                  <a:cubicBezTo>
                    <a:pt x="171270" y="0"/>
                    <a:pt x="109422" y="21907"/>
                    <a:pt x="65653" y="66675"/>
                  </a:cubicBezTo>
                  <a:cubicBezTo>
                    <a:pt x="21884" y="110490"/>
                    <a:pt x="0" y="177165"/>
                    <a:pt x="0" y="265747"/>
                  </a:cubicBezTo>
                  <a:cubicBezTo>
                    <a:pt x="0" y="323850"/>
                    <a:pt x="10466" y="372428"/>
                    <a:pt x="30448" y="412433"/>
                  </a:cubicBezTo>
                  <a:cubicBezTo>
                    <a:pt x="50429" y="451485"/>
                    <a:pt x="79926" y="481013"/>
                    <a:pt x="117034" y="501015"/>
                  </a:cubicBezTo>
                  <a:close/>
                  <a:moveTo>
                    <a:pt x="163658" y="173355"/>
                  </a:moveTo>
                  <a:cubicBezTo>
                    <a:pt x="171270" y="150495"/>
                    <a:pt x="182688" y="135255"/>
                    <a:pt x="196960" y="125730"/>
                  </a:cubicBezTo>
                  <a:cubicBezTo>
                    <a:pt x="211233" y="116205"/>
                    <a:pt x="229311" y="111443"/>
                    <a:pt x="251196" y="111443"/>
                  </a:cubicBezTo>
                  <a:cubicBezTo>
                    <a:pt x="273080" y="111443"/>
                    <a:pt x="291158" y="116205"/>
                    <a:pt x="305431" y="125730"/>
                  </a:cubicBezTo>
                  <a:cubicBezTo>
                    <a:pt x="319703" y="135255"/>
                    <a:pt x="331121" y="150495"/>
                    <a:pt x="338733" y="173355"/>
                  </a:cubicBezTo>
                  <a:cubicBezTo>
                    <a:pt x="346345" y="196215"/>
                    <a:pt x="350151" y="226695"/>
                    <a:pt x="350151" y="264795"/>
                  </a:cubicBezTo>
                  <a:cubicBezTo>
                    <a:pt x="350151" y="301943"/>
                    <a:pt x="346345" y="332422"/>
                    <a:pt x="338733" y="354330"/>
                  </a:cubicBezTo>
                  <a:cubicBezTo>
                    <a:pt x="331121" y="377190"/>
                    <a:pt x="319703" y="392430"/>
                    <a:pt x="305431" y="401955"/>
                  </a:cubicBezTo>
                  <a:cubicBezTo>
                    <a:pt x="291158" y="411480"/>
                    <a:pt x="274983" y="415290"/>
                    <a:pt x="252147" y="415290"/>
                  </a:cubicBezTo>
                  <a:cubicBezTo>
                    <a:pt x="229311" y="415290"/>
                    <a:pt x="211233" y="410528"/>
                    <a:pt x="196960" y="401003"/>
                  </a:cubicBezTo>
                  <a:cubicBezTo>
                    <a:pt x="182688" y="391478"/>
                    <a:pt x="171270" y="376238"/>
                    <a:pt x="163658" y="353378"/>
                  </a:cubicBezTo>
                  <a:cubicBezTo>
                    <a:pt x="156046" y="331470"/>
                    <a:pt x="152240" y="300990"/>
                    <a:pt x="152240" y="262890"/>
                  </a:cubicBezTo>
                  <a:cubicBezTo>
                    <a:pt x="152240" y="225743"/>
                    <a:pt x="156046" y="195263"/>
                    <a:pt x="163658" y="1733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90;p2"/>
            <p:cNvSpPr/>
            <p:nvPr/>
          </p:nvSpPr>
          <p:spPr>
            <a:xfrm>
              <a:off x="5713497" y="1478201"/>
              <a:ext cx="739314" cy="522922"/>
            </a:xfrm>
            <a:custGeom>
              <a:avLst/>
              <a:gdLst/>
              <a:ahLst/>
              <a:cxnLst/>
              <a:rect l="l" t="t" r="r" b="b"/>
              <a:pathLst>
                <a:path w="739314" h="522922" extrusionOk="0">
                  <a:moveTo>
                    <a:pt x="589929" y="211455"/>
                  </a:moveTo>
                  <a:lnTo>
                    <a:pt x="589929" y="522923"/>
                  </a:lnTo>
                  <a:lnTo>
                    <a:pt x="739314" y="522923"/>
                  </a:lnTo>
                  <a:lnTo>
                    <a:pt x="739314" y="203835"/>
                  </a:lnTo>
                  <a:cubicBezTo>
                    <a:pt x="739314" y="134302"/>
                    <a:pt x="724090" y="82867"/>
                    <a:pt x="693643" y="50483"/>
                  </a:cubicBezTo>
                  <a:cubicBezTo>
                    <a:pt x="663195" y="18098"/>
                    <a:pt x="621329" y="1905"/>
                    <a:pt x="568045" y="0"/>
                  </a:cubicBezTo>
                  <a:cubicBezTo>
                    <a:pt x="540451" y="0"/>
                    <a:pt x="512858" y="5715"/>
                    <a:pt x="486216" y="16192"/>
                  </a:cubicBezTo>
                  <a:cubicBezTo>
                    <a:pt x="460525" y="26670"/>
                    <a:pt x="435786" y="43815"/>
                    <a:pt x="414853" y="66675"/>
                  </a:cubicBezTo>
                  <a:cubicBezTo>
                    <a:pt x="400581" y="43815"/>
                    <a:pt x="383454" y="26670"/>
                    <a:pt x="360618" y="16192"/>
                  </a:cubicBezTo>
                  <a:cubicBezTo>
                    <a:pt x="338734" y="5715"/>
                    <a:pt x="313043" y="0"/>
                    <a:pt x="284498" y="0"/>
                  </a:cubicBezTo>
                  <a:cubicBezTo>
                    <a:pt x="225505" y="0"/>
                    <a:pt x="176979" y="20002"/>
                    <a:pt x="140822" y="60008"/>
                  </a:cubicBezTo>
                  <a:lnTo>
                    <a:pt x="134161" y="60008"/>
                  </a:lnTo>
                  <a:lnTo>
                    <a:pt x="123695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2402"/>
                  </a:lnTo>
                  <a:cubicBezTo>
                    <a:pt x="159852" y="158115"/>
                    <a:pt x="172221" y="147638"/>
                    <a:pt x="187445" y="140017"/>
                  </a:cubicBezTo>
                  <a:cubicBezTo>
                    <a:pt x="202669" y="133350"/>
                    <a:pt x="217893" y="129540"/>
                    <a:pt x="234069" y="129540"/>
                  </a:cubicBezTo>
                  <a:cubicBezTo>
                    <a:pt x="255002" y="129540"/>
                    <a:pt x="270226" y="135255"/>
                    <a:pt x="281644" y="147638"/>
                  </a:cubicBezTo>
                  <a:cubicBezTo>
                    <a:pt x="292110" y="160020"/>
                    <a:pt x="297819" y="180975"/>
                    <a:pt x="297819" y="210502"/>
                  </a:cubicBezTo>
                  <a:lnTo>
                    <a:pt x="297819" y="521970"/>
                  </a:lnTo>
                  <a:lnTo>
                    <a:pt x="444350" y="521970"/>
                  </a:lnTo>
                  <a:lnTo>
                    <a:pt x="444350" y="198120"/>
                  </a:lnTo>
                  <a:cubicBezTo>
                    <a:pt x="444350" y="186690"/>
                    <a:pt x="444350" y="175260"/>
                    <a:pt x="443398" y="164783"/>
                  </a:cubicBezTo>
                  <a:cubicBezTo>
                    <a:pt x="453865" y="152400"/>
                    <a:pt x="465283" y="143827"/>
                    <a:pt x="479555" y="138113"/>
                  </a:cubicBezTo>
                  <a:cubicBezTo>
                    <a:pt x="493828" y="132398"/>
                    <a:pt x="508100" y="129540"/>
                    <a:pt x="523324" y="129540"/>
                  </a:cubicBezTo>
                  <a:cubicBezTo>
                    <a:pt x="544257" y="129540"/>
                    <a:pt x="561384" y="136208"/>
                    <a:pt x="572802" y="148590"/>
                  </a:cubicBezTo>
                  <a:cubicBezTo>
                    <a:pt x="584220" y="161925"/>
                    <a:pt x="589929" y="181927"/>
                    <a:pt x="589929" y="21145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91;p2"/>
            <p:cNvSpPr/>
            <p:nvPr/>
          </p:nvSpPr>
          <p:spPr>
            <a:xfrm>
              <a:off x="6541301" y="1481058"/>
              <a:ext cx="461476" cy="530542"/>
            </a:xfrm>
            <a:custGeom>
              <a:avLst/>
              <a:gdLst/>
              <a:ahLst/>
              <a:cxnLst/>
              <a:rect l="l" t="t" r="r" b="b"/>
              <a:pathLst>
                <a:path w="461476" h="530542" extrusionOk="0">
                  <a:moveTo>
                    <a:pt x="404387" y="68580"/>
                  </a:moveTo>
                  <a:cubicBezTo>
                    <a:pt x="366327" y="22860"/>
                    <a:pt x="311140" y="0"/>
                    <a:pt x="238826" y="0"/>
                  </a:cubicBezTo>
                  <a:cubicBezTo>
                    <a:pt x="188397" y="0"/>
                    <a:pt x="144628" y="10478"/>
                    <a:pt x="109422" y="30480"/>
                  </a:cubicBezTo>
                  <a:cubicBezTo>
                    <a:pt x="73265" y="50482"/>
                    <a:pt x="46624" y="80010"/>
                    <a:pt x="27594" y="120015"/>
                  </a:cubicBezTo>
                  <a:cubicBezTo>
                    <a:pt x="9515" y="159068"/>
                    <a:pt x="0" y="207645"/>
                    <a:pt x="0" y="263843"/>
                  </a:cubicBezTo>
                  <a:cubicBezTo>
                    <a:pt x="0" y="325755"/>
                    <a:pt x="10467" y="377190"/>
                    <a:pt x="30448" y="416243"/>
                  </a:cubicBezTo>
                  <a:cubicBezTo>
                    <a:pt x="50430" y="455295"/>
                    <a:pt x="80877" y="483870"/>
                    <a:pt x="122744" y="502920"/>
                  </a:cubicBezTo>
                  <a:cubicBezTo>
                    <a:pt x="163658" y="521018"/>
                    <a:pt x="216942" y="530543"/>
                    <a:pt x="282595" y="530543"/>
                  </a:cubicBezTo>
                  <a:cubicBezTo>
                    <a:pt x="333024" y="530543"/>
                    <a:pt x="382502" y="524828"/>
                    <a:pt x="432932" y="513397"/>
                  </a:cubicBezTo>
                  <a:lnTo>
                    <a:pt x="432932" y="401003"/>
                  </a:lnTo>
                  <a:cubicBezTo>
                    <a:pt x="385357" y="411480"/>
                    <a:pt x="342539" y="417195"/>
                    <a:pt x="303528" y="417195"/>
                  </a:cubicBezTo>
                  <a:cubicBezTo>
                    <a:pt x="266420" y="417195"/>
                    <a:pt x="236923" y="413385"/>
                    <a:pt x="215039" y="406718"/>
                  </a:cubicBezTo>
                  <a:cubicBezTo>
                    <a:pt x="193154" y="400050"/>
                    <a:pt x="177930" y="388620"/>
                    <a:pt x="167464" y="372428"/>
                  </a:cubicBezTo>
                  <a:cubicBezTo>
                    <a:pt x="157949" y="357188"/>
                    <a:pt x="152240" y="335280"/>
                    <a:pt x="150337" y="307658"/>
                  </a:cubicBezTo>
                  <a:lnTo>
                    <a:pt x="461477" y="307658"/>
                  </a:lnTo>
                  <a:lnTo>
                    <a:pt x="461477" y="268605"/>
                  </a:lnTo>
                  <a:cubicBezTo>
                    <a:pt x="461477" y="180975"/>
                    <a:pt x="442447" y="114300"/>
                    <a:pt x="404387" y="68580"/>
                  </a:cubicBezTo>
                  <a:close/>
                  <a:moveTo>
                    <a:pt x="150337" y="220980"/>
                  </a:moveTo>
                  <a:cubicBezTo>
                    <a:pt x="151288" y="175260"/>
                    <a:pt x="158900" y="141922"/>
                    <a:pt x="173173" y="122872"/>
                  </a:cubicBezTo>
                  <a:cubicBezTo>
                    <a:pt x="187445" y="102870"/>
                    <a:pt x="209330" y="93345"/>
                    <a:pt x="237875" y="94297"/>
                  </a:cubicBezTo>
                  <a:cubicBezTo>
                    <a:pt x="265468" y="94297"/>
                    <a:pt x="287353" y="103822"/>
                    <a:pt x="300674" y="122872"/>
                  </a:cubicBezTo>
                  <a:cubicBezTo>
                    <a:pt x="313994" y="141922"/>
                    <a:pt x="321607" y="175260"/>
                    <a:pt x="322558" y="220980"/>
                  </a:cubicBezTo>
                  <a:lnTo>
                    <a:pt x="150337" y="2209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92;p2"/>
            <p:cNvSpPr/>
            <p:nvPr/>
          </p:nvSpPr>
          <p:spPr>
            <a:xfrm>
              <a:off x="7090315" y="1480106"/>
              <a:ext cx="467185" cy="521969"/>
            </a:xfrm>
            <a:custGeom>
              <a:avLst/>
              <a:gdLst/>
              <a:ahLst/>
              <a:cxnLst/>
              <a:rect l="l" t="t" r="r" b="b"/>
              <a:pathLst>
                <a:path w="467185" h="521969" extrusionOk="0">
                  <a:moveTo>
                    <a:pt x="292110" y="0"/>
                  </a:moveTo>
                  <a:cubicBezTo>
                    <a:pt x="261662" y="0"/>
                    <a:pt x="234069" y="4763"/>
                    <a:pt x="208378" y="15240"/>
                  </a:cubicBezTo>
                  <a:cubicBezTo>
                    <a:pt x="182688" y="25718"/>
                    <a:pt x="160803" y="40957"/>
                    <a:pt x="141773" y="60007"/>
                  </a:cubicBezTo>
                  <a:lnTo>
                    <a:pt x="135113" y="60007"/>
                  </a:lnTo>
                  <a:lnTo>
                    <a:pt x="124646" y="7620"/>
                  </a:lnTo>
                  <a:lnTo>
                    <a:pt x="952" y="7620"/>
                  </a:lnTo>
                  <a:lnTo>
                    <a:pt x="0" y="7620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71450"/>
                  </a:lnTo>
                  <a:cubicBezTo>
                    <a:pt x="161755" y="158115"/>
                    <a:pt x="175076" y="147637"/>
                    <a:pt x="192203" y="140018"/>
                  </a:cubicBezTo>
                  <a:cubicBezTo>
                    <a:pt x="209330" y="133350"/>
                    <a:pt x="226457" y="129540"/>
                    <a:pt x="244535" y="129540"/>
                  </a:cubicBezTo>
                  <a:cubicBezTo>
                    <a:pt x="268323" y="129540"/>
                    <a:pt x="286401" y="135255"/>
                    <a:pt x="298770" y="147637"/>
                  </a:cubicBezTo>
                  <a:cubicBezTo>
                    <a:pt x="311140" y="160020"/>
                    <a:pt x="316849" y="180975"/>
                    <a:pt x="316849" y="210503"/>
                  </a:cubicBezTo>
                  <a:lnTo>
                    <a:pt x="316849" y="521970"/>
                  </a:lnTo>
                  <a:lnTo>
                    <a:pt x="467186" y="521970"/>
                  </a:lnTo>
                  <a:lnTo>
                    <a:pt x="467186" y="201930"/>
                  </a:lnTo>
                  <a:cubicBezTo>
                    <a:pt x="467186" y="132397"/>
                    <a:pt x="451962" y="80962"/>
                    <a:pt x="420562" y="48578"/>
                  </a:cubicBezTo>
                  <a:cubicBezTo>
                    <a:pt x="389163" y="16193"/>
                    <a:pt x="346345" y="0"/>
                    <a:pt x="2921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93;p2"/>
            <p:cNvSpPr/>
            <p:nvPr/>
          </p:nvSpPr>
          <p:spPr>
            <a:xfrm>
              <a:off x="7621251" y="1306751"/>
              <a:ext cx="372036" cy="703897"/>
            </a:xfrm>
            <a:custGeom>
              <a:avLst/>
              <a:gdLst/>
              <a:ahLst/>
              <a:cxnLst/>
              <a:rect l="l" t="t" r="r" b="b"/>
              <a:pathLst>
                <a:path w="372036" h="703897" extrusionOk="0">
                  <a:moveTo>
                    <a:pt x="317801" y="580073"/>
                  </a:moveTo>
                  <a:cubicBezTo>
                    <a:pt x="297819" y="580073"/>
                    <a:pt x="281644" y="577215"/>
                    <a:pt x="269274" y="571500"/>
                  </a:cubicBezTo>
                  <a:cubicBezTo>
                    <a:pt x="256905" y="565785"/>
                    <a:pt x="248341" y="556260"/>
                    <a:pt x="242632" y="542925"/>
                  </a:cubicBezTo>
                  <a:cubicBezTo>
                    <a:pt x="236923" y="529590"/>
                    <a:pt x="234069" y="510540"/>
                    <a:pt x="234069" y="487680"/>
                  </a:cubicBezTo>
                  <a:lnTo>
                    <a:pt x="234069" y="299085"/>
                  </a:lnTo>
                  <a:lnTo>
                    <a:pt x="369181" y="299085"/>
                  </a:lnTo>
                  <a:lnTo>
                    <a:pt x="369181" y="180975"/>
                  </a:lnTo>
                  <a:lnTo>
                    <a:pt x="234069" y="180975"/>
                  </a:lnTo>
                  <a:lnTo>
                    <a:pt x="234069" y="0"/>
                  </a:lnTo>
                  <a:lnTo>
                    <a:pt x="111325" y="0"/>
                  </a:lnTo>
                  <a:lnTo>
                    <a:pt x="83732" y="180975"/>
                  </a:lnTo>
                  <a:lnTo>
                    <a:pt x="0" y="180975"/>
                  </a:lnTo>
                  <a:lnTo>
                    <a:pt x="0" y="299085"/>
                  </a:lnTo>
                  <a:lnTo>
                    <a:pt x="83732" y="299085"/>
                  </a:lnTo>
                  <a:lnTo>
                    <a:pt x="83732" y="511492"/>
                  </a:lnTo>
                  <a:cubicBezTo>
                    <a:pt x="83732" y="577215"/>
                    <a:pt x="100859" y="625793"/>
                    <a:pt x="133210" y="657225"/>
                  </a:cubicBezTo>
                  <a:cubicBezTo>
                    <a:pt x="165561" y="688658"/>
                    <a:pt x="214087" y="703898"/>
                    <a:pt x="276886" y="703898"/>
                  </a:cubicBezTo>
                  <a:cubicBezTo>
                    <a:pt x="309237" y="703898"/>
                    <a:pt x="340636" y="701040"/>
                    <a:pt x="372036" y="693420"/>
                  </a:cubicBezTo>
                  <a:lnTo>
                    <a:pt x="372036" y="574358"/>
                  </a:lnTo>
                  <a:cubicBezTo>
                    <a:pt x="349200" y="579120"/>
                    <a:pt x="331121" y="581025"/>
                    <a:pt x="317801" y="58007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94;p2"/>
            <p:cNvSpPr/>
            <p:nvPr/>
          </p:nvSpPr>
          <p:spPr>
            <a:xfrm>
              <a:off x="8043717" y="1480106"/>
              <a:ext cx="443398" cy="531494"/>
            </a:xfrm>
            <a:custGeom>
              <a:avLst/>
              <a:gdLst/>
              <a:ahLst/>
              <a:cxnLst/>
              <a:rect l="l" t="t" r="r" b="b"/>
              <a:pathLst>
                <a:path w="443398" h="531494" extrusionOk="0">
                  <a:moveTo>
                    <a:pt x="342539" y="20003"/>
                  </a:moveTo>
                  <a:cubicBezTo>
                    <a:pt x="308285" y="6668"/>
                    <a:pt x="263565" y="0"/>
                    <a:pt x="207427" y="0"/>
                  </a:cubicBezTo>
                  <a:cubicBezTo>
                    <a:pt x="180785" y="0"/>
                    <a:pt x="152240" y="1905"/>
                    <a:pt x="122743" y="5715"/>
                  </a:cubicBezTo>
                  <a:cubicBezTo>
                    <a:pt x="93247" y="9525"/>
                    <a:pt x="66605" y="15240"/>
                    <a:pt x="41866" y="21907"/>
                  </a:cubicBezTo>
                  <a:lnTo>
                    <a:pt x="41866" y="134303"/>
                  </a:lnTo>
                  <a:cubicBezTo>
                    <a:pt x="63751" y="127635"/>
                    <a:pt x="87538" y="122872"/>
                    <a:pt x="112277" y="119062"/>
                  </a:cubicBezTo>
                  <a:cubicBezTo>
                    <a:pt x="137015" y="116205"/>
                    <a:pt x="159852" y="114300"/>
                    <a:pt x="180785" y="114300"/>
                  </a:cubicBezTo>
                  <a:cubicBezTo>
                    <a:pt x="209330" y="114300"/>
                    <a:pt x="232165" y="117157"/>
                    <a:pt x="249293" y="122872"/>
                  </a:cubicBezTo>
                  <a:cubicBezTo>
                    <a:pt x="265468" y="128587"/>
                    <a:pt x="277838" y="138112"/>
                    <a:pt x="285450" y="151447"/>
                  </a:cubicBezTo>
                  <a:cubicBezTo>
                    <a:pt x="293061" y="164783"/>
                    <a:pt x="296868" y="183833"/>
                    <a:pt x="296868" y="207645"/>
                  </a:cubicBezTo>
                  <a:lnTo>
                    <a:pt x="296868" y="214312"/>
                  </a:lnTo>
                  <a:lnTo>
                    <a:pt x="213135" y="220980"/>
                  </a:lnTo>
                  <a:cubicBezTo>
                    <a:pt x="139870" y="225743"/>
                    <a:pt x="85635" y="241935"/>
                    <a:pt x="51381" y="268605"/>
                  </a:cubicBezTo>
                  <a:cubicBezTo>
                    <a:pt x="17127" y="295275"/>
                    <a:pt x="0" y="333375"/>
                    <a:pt x="0" y="382905"/>
                  </a:cubicBezTo>
                  <a:cubicBezTo>
                    <a:pt x="0" y="412433"/>
                    <a:pt x="6661" y="438150"/>
                    <a:pt x="19981" y="461010"/>
                  </a:cubicBezTo>
                  <a:cubicBezTo>
                    <a:pt x="33302" y="483870"/>
                    <a:pt x="52332" y="501015"/>
                    <a:pt x="77071" y="513397"/>
                  </a:cubicBezTo>
                  <a:cubicBezTo>
                    <a:pt x="102762" y="525780"/>
                    <a:pt x="132258" y="531495"/>
                    <a:pt x="166512" y="531495"/>
                  </a:cubicBezTo>
                  <a:cubicBezTo>
                    <a:pt x="195057" y="531495"/>
                    <a:pt x="220748" y="525780"/>
                    <a:pt x="244535" y="516255"/>
                  </a:cubicBezTo>
                  <a:cubicBezTo>
                    <a:pt x="268323" y="505778"/>
                    <a:pt x="287353" y="490537"/>
                    <a:pt x="302576" y="470535"/>
                  </a:cubicBezTo>
                  <a:lnTo>
                    <a:pt x="309237" y="470535"/>
                  </a:lnTo>
                  <a:lnTo>
                    <a:pt x="319703" y="521018"/>
                  </a:lnTo>
                  <a:lnTo>
                    <a:pt x="443398" y="521018"/>
                  </a:lnTo>
                  <a:lnTo>
                    <a:pt x="443398" y="215265"/>
                  </a:lnTo>
                  <a:cubicBezTo>
                    <a:pt x="443398" y="161925"/>
                    <a:pt x="434835" y="119062"/>
                    <a:pt x="418659" y="87630"/>
                  </a:cubicBezTo>
                  <a:cubicBezTo>
                    <a:pt x="402484" y="56197"/>
                    <a:pt x="376793" y="33337"/>
                    <a:pt x="342539" y="20003"/>
                  </a:cubicBezTo>
                  <a:close/>
                  <a:moveTo>
                    <a:pt x="297819" y="394335"/>
                  </a:moveTo>
                  <a:cubicBezTo>
                    <a:pt x="286401" y="405765"/>
                    <a:pt x="274031" y="414337"/>
                    <a:pt x="259759" y="419100"/>
                  </a:cubicBezTo>
                  <a:cubicBezTo>
                    <a:pt x="245486" y="423862"/>
                    <a:pt x="231214" y="426720"/>
                    <a:pt x="215990" y="426720"/>
                  </a:cubicBezTo>
                  <a:cubicBezTo>
                    <a:pt x="194105" y="426720"/>
                    <a:pt x="176978" y="421958"/>
                    <a:pt x="165560" y="411480"/>
                  </a:cubicBezTo>
                  <a:cubicBezTo>
                    <a:pt x="154143" y="401003"/>
                    <a:pt x="148434" y="386715"/>
                    <a:pt x="148434" y="367665"/>
                  </a:cubicBezTo>
                  <a:cubicBezTo>
                    <a:pt x="148434" y="347662"/>
                    <a:pt x="155094" y="332422"/>
                    <a:pt x="167463" y="321945"/>
                  </a:cubicBezTo>
                  <a:cubicBezTo>
                    <a:pt x="180785" y="311468"/>
                    <a:pt x="200766" y="304800"/>
                    <a:pt x="229311" y="302895"/>
                  </a:cubicBezTo>
                  <a:lnTo>
                    <a:pt x="297819" y="298133"/>
                  </a:lnTo>
                  <a:lnTo>
                    <a:pt x="297819" y="3943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95;p2"/>
            <p:cNvSpPr/>
            <p:nvPr/>
          </p:nvSpPr>
          <p:spPr>
            <a:xfrm>
              <a:off x="8599392" y="1481058"/>
              <a:ext cx="318751" cy="521969"/>
            </a:xfrm>
            <a:custGeom>
              <a:avLst/>
              <a:gdLst/>
              <a:ahLst/>
              <a:cxnLst/>
              <a:rect l="l" t="t" r="r" b="b"/>
              <a:pathLst>
                <a:path w="318751" h="521969" extrusionOk="0">
                  <a:moveTo>
                    <a:pt x="277838" y="0"/>
                  </a:moveTo>
                  <a:cubicBezTo>
                    <a:pt x="248341" y="0"/>
                    <a:pt x="221700" y="5715"/>
                    <a:pt x="197912" y="18097"/>
                  </a:cubicBezTo>
                  <a:cubicBezTo>
                    <a:pt x="175076" y="30480"/>
                    <a:pt x="156046" y="48578"/>
                    <a:pt x="141774" y="73343"/>
                  </a:cubicBezTo>
                  <a:lnTo>
                    <a:pt x="135113" y="73343"/>
                  </a:lnTo>
                  <a:lnTo>
                    <a:pt x="123695" y="6668"/>
                  </a:lnTo>
                  <a:lnTo>
                    <a:pt x="952" y="6668"/>
                  </a:lnTo>
                  <a:lnTo>
                    <a:pt x="0" y="6668"/>
                  </a:lnTo>
                  <a:lnTo>
                    <a:pt x="0" y="521970"/>
                  </a:lnTo>
                  <a:lnTo>
                    <a:pt x="150337" y="521970"/>
                  </a:lnTo>
                  <a:lnTo>
                    <a:pt x="150337" y="185738"/>
                  </a:lnTo>
                  <a:cubicBezTo>
                    <a:pt x="161755" y="170497"/>
                    <a:pt x="178882" y="158115"/>
                    <a:pt x="200767" y="149543"/>
                  </a:cubicBezTo>
                  <a:cubicBezTo>
                    <a:pt x="222651" y="140970"/>
                    <a:pt x="245487" y="136208"/>
                    <a:pt x="268323" y="136208"/>
                  </a:cubicBezTo>
                  <a:cubicBezTo>
                    <a:pt x="288305" y="136208"/>
                    <a:pt x="305431" y="137160"/>
                    <a:pt x="318752" y="140018"/>
                  </a:cubicBezTo>
                  <a:lnTo>
                    <a:pt x="318752" y="3810"/>
                  </a:lnTo>
                  <a:cubicBezTo>
                    <a:pt x="306383" y="953"/>
                    <a:pt x="293062" y="0"/>
                    <a:pt x="27783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96;p2"/>
            <p:cNvSpPr/>
            <p:nvPr/>
          </p:nvSpPr>
          <p:spPr>
            <a:xfrm>
              <a:off x="4729648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1" y="111442"/>
                    <a:pt x="0" y="144780"/>
                    <a:pt x="0" y="183833"/>
                  </a:cubicBezTo>
                  <a:cubicBezTo>
                    <a:pt x="0" y="227648"/>
                    <a:pt x="6661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9" y="369570"/>
                  </a:cubicBezTo>
                  <a:cubicBezTo>
                    <a:pt x="231214" y="369570"/>
                    <a:pt x="265468" y="364808"/>
                    <a:pt x="300674" y="357188"/>
                  </a:cubicBezTo>
                  <a:lnTo>
                    <a:pt x="300674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4" y="213360"/>
                  </a:lnTo>
                  <a:lnTo>
                    <a:pt x="321607" y="213360"/>
                  </a:lnTo>
                  <a:lnTo>
                    <a:pt x="321607" y="186690"/>
                  </a:lnTo>
                  <a:cubicBezTo>
                    <a:pt x="321607" y="125730"/>
                    <a:pt x="308286" y="80010"/>
                    <a:pt x="281644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1810" y="152400"/>
                  </a:moveTo>
                  <a:cubicBezTo>
                    <a:pt x="102762" y="120967"/>
                    <a:pt x="107519" y="98108"/>
                    <a:pt x="117986" y="84773"/>
                  </a:cubicBezTo>
                  <a:cubicBezTo>
                    <a:pt x="128452" y="70485"/>
                    <a:pt x="142725" y="63817"/>
                    <a:pt x="162706" y="63817"/>
                  </a:cubicBezTo>
                  <a:cubicBezTo>
                    <a:pt x="182688" y="63817"/>
                    <a:pt x="196960" y="70485"/>
                    <a:pt x="206475" y="83820"/>
                  </a:cubicBezTo>
                  <a:cubicBezTo>
                    <a:pt x="215990" y="97155"/>
                    <a:pt x="220748" y="120015"/>
                    <a:pt x="221699" y="152400"/>
                  </a:cubicBezTo>
                  <a:lnTo>
                    <a:pt x="101810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7;p2"/>
            <p:cNvSpPr/>
            <p:nvPr/>
          </p:nvSpPr>
          <p:spPr>
            <a:xfrm>
              <a:off x="5110247" y="2264966"/>
              <a:ext cx="514760" cy="366712"/>
            </a:xfrm>
            <a:custGeom>
              <a:avLst/>
              <a:gdLst/>
              <a:ahLst/>
              <a:cxnLst/>
              <a:rect l="l" t="t" r="r" b="b"/>
              <a:pathLst>
                <a:path w="514760" h="366712" extrusionOk="0">
                  <a:moveTo>
                    <a:pt x="396775" y="0"/>
                  </a:moveTo>
                  <a:cubicBezTo>
                    <a:pt x="376793" y="0"/>
                    <a:pt x="357763" y="3810"/>
                    <a:pt x="339685" y="11430"/>
                  </a:cubicBezTo>
                  <a:cubicBezTo>
                    <a:pt x="320655" y="19050"/>
                    <a:pt x="304480" y="30480"/>
                    <a:pt x="289256" y="46672"/>
                  </a:cubicBezTo>
                  <a:cubicBezTo>
                    <a:pt x="279741" y="30480"/>
                    <a:pt x="266420" y="19050"/>
                    <a:pt x="251196" y="11430"/>
                  </a:cubicBezTo>
                  <a:cubicBezTo>
                    <a:pt x="235020" y="3810"/>
                    <a:pt x="217893" y="0"/>
                    <a:pt x="197912" y="0"/>
                  </a:cubicBezTo>
                  <a:cubicBezTo>
                    <a:pt x="156997" y="0"/>
                    <a:pt x="123695" y="14288"/>
                    <a:pt x="98004" y="41910"/>
                  </a:cubicBezTo>
                  <a:lnTo>
                    <a:pt x="93247" y="41910"/>
                  </a:lnTo>
                  <a:lnTo>
                    <a:pt x="85635" y="5715"/>
                  </a:lnTo>
                  <a:lnTo>
                    <a:pt x="0" y="5715"/>
                  </a:lnTo>
                  <a:lnTo>
                    <a:pt x="0" y="363855"/>
                  </a:lnTo>
                  <a:lnTo>
                    <a:pt x="104665" y="363855"/>
                  </a:lnTo>
                  <a:lnTo>
                    <a:pt x="104665" y="120015"/>
                  </a:lnTo>
                  <a:cubicBezTo>
                    <a:pt x="111325" y="110490"/>
                    <a:pt x="119889" y="102870"/>
                    <a:pt x="130355" y="98107"/>
                  </a:cubicBezTo>
                  <a:cubicBezTo>
                    <a:pt x="140822" y="93345"/>
                    <a:pt x="151288" y="90488"/>
                    <a:pt x="162706" y="90488"/>
                  </a:cubicBezTo>
                  <a:cubicBezTo>
                    <a:pt x="176979" y="90488"/>
                    <a:pt x="188397" y="95250"/>
                    <a:pt x="196009" y="103822"/>
                  </a:cubicBezTo>
                  <a:cubicBezTo>
                    <a:pt x="203621" y="112395"/>
                    <a:pt x="207427" y="126682"/>
                    <a:pt x="207427" y="147638"/>
                  </a:cubicBezTo>
                  <a:lnTo>
                    <a:pt x="207427" y="364807"/>
                  </a:lnTo>
                  <a:lnTo>
                    <a:pt x="309237" y="364807"/>
                  </a:lnTo>
                  <a:lnTo>
                    <a:pt x="309237" y="139065"/>
                  </a:lnTo>
                  <a:cubicBezTo>
                    <a:pt x="309237" y="131445"/>
                    <a:pt x="309237" y="123825"/>
                    <a:pt x="308286" y="116205"/>
                  </a:cubicBezTo>
                  <a:cubicBezTo>
                    <a:pt x="314946" y="108585"/>
                    <a:pt x="323509" y="101917"/>
                    <a:pt x="333024" y="98107"/>
                  </a:cubicBezTo>
                  <a:cubicBezTo>
                    <a:pt x="342539" y="94297"/>
                    <a:pt x="353006" y="92392"/>
                    <a:pt x="363473" y="92392"/>
                  </a:cubicBezTo>
                  <a:cubicBezTo>
                    <a:pt x="377745" y="92392"/>
                    <a:pt x="389163" y="97155"/>
                    <a:pt x="397726" y="105727"/>
                  </a:cubicBezTo>
                  <a:cubicBezTo>
                    <a:pt x="406290" y="115252"/>
                    <a:pt x="410096" y="129540"/>
                    <a:pt x="410096" y="149542"/>
                  </a:cubicBezTo>
                  <a:lnTo>
                    <a:pt x="410096" y="366713"/>
                  </a:lnTo>
                  <a:lnTo>
                    <a:pt x="514761" y="366713"/>
                  </a:lnTo>
                  <a:lnTo>
                    <a:pt x="514761" y="144780"/>
                  </a:lnTo>
                  <a:cubicBezTo>
                    <a:pt x="514761" y="96202"/>
                    <a:pt x="503343" y="60960"/>
                    <a:pt x="482410" y="38100"/>
                  </a:cubicBezTo>
                  <a:cubicBezTo>
                    <a:pt x="461477" y="15240"/>
                    <a:pt x="431980" y="3810"/>
                    <a:pt x="39677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198;p2"/>
            <p:cNvSpPr/>
            <p:nvPr/>
          </p:nvSpPr>
          <p:spPr>
            <a:xfrm>
              <a:off x="5703031" y="2269728"/>
              <a:ext cx="340636" cy="506729"/>
            </a:xfrm>
            <a:custGeom>
              <a:avLst/>
              <a:gdLst/>
              <a:ahLst/>
              <a:cxnLst/>
              <a:rect l="l" t="t" r="r" b="b"/>
              <a:pathLst>
                <a:path w="340636" h="506729" extrusionOk="0">
                  <a:moveTo>
                    <a:pt x="268322" y="18097"/>
                  </a:moveTo>
                  <a:cubicBezTo>
                    <a:pt x="246438" y="5715"/>
                    <a:pt x="221699" y="0"/>
                    <a:pt x="194106" y="0"/>
                  </a:cubicBezTo>
                  <a:cubicBezTo>
                    <a:pt x="173173" y="0"/>
                    <a:pt x="155094" y="3810"/>
                    <a:pt x="138919" y="11430"/>
                  </a:cubicBezTo>
                  <a:cubicBezTo>
                    <a:pt x="122743" y="19050"/>
                    <a:pt x="109422" y="29527"/>
                    <a:pt x="98956" y="42863"/>
                  </a:cubicBezTo>
                  <a:lnTo>
                    <a:pt x="94198" y="42863"/>
                  </a:lnTo>
                  <a:lnTo>
                    <a:pt x="87538" y="4763"/>
                  </a:lnTo>
                  <a:lnTo>
                    <a:pt x="0" y="4763"/>
                  </a:lnTo>
                  <a:lnTo>
                    <a:pt x="0" y="506730"/>
                  </a:lnTo>
                  <a:lnTo>
                    <a:pt x="104665" y="506730"/>
                  </a:lnTo>
                  <a:lnTo>
                    <a:pt x="104665" y="366713"/>
                  </a:lnTo>
                  <a:cubicBezTo>
                    <a:pt x="120840" y="368617"/>
                    <a:pt x="135113" y="369570"/>
                    <a:pt x="146531" y="369570"/>
                  </a:cubicBezTo>
                  <a:cubicBezTo>
                    <a:pt x="209330" y="369570"/>
                    <a:pt x="257856" y="352425"/>
                    <a:pt x="291158" y="320040"/>
                  </a:cubicBezTo>
                  <a:cubicBezTo>
                    <a:pt x="324461" y="287655"/>
                    <a:pt x="340636" y="240030"/>
                    <a:pt x="340636" y="177165"/>
                  </a:cubicBezTo>
                  <a:cubicBezTo>
                    <a:pt x="340636" y="136207"/>
                    <a:pt x="333976" y="102870"/>
                    <a:pt x="320655" y="76200"/>
                  </a:cubicBezTo>
                  <a:cubicBezTo>
                    <a:pt x="308285" y="49530"/>
                    <a:pt x="290207" y="30480"/>
                    <a:pt x="268322" y="18097"/>
                  </a:cubicBezTo>
                  <a:close/>
                  <a:moveTo>
                    <a:pt x="213136" y="264795"/>
                  </a:moveTo>
                  <a:cubicBezTo>
                    <a:pt x="198863" y="280988"/>
                    <a:pt x="176027" y="289560"/>
                    <a:pt x="145579" y="288607"/>
                  </a:cubicBezTo>
                  <a:cubicBezTo>
                    <a:pt x="131307" y="288607"/>
                    <a:pt x="117034" y="287655"/>
                    <a:pt x="104665" y="284797"/>
                  </a:cubicBezTo>
                  <a:lnTo>
                    <a:pt x="104665" y="107632"/>
                  </a:lnTo>
                  <a:cubicBezTo>
                    <a:pt x="111325" y="100013"/>
                    <a:pt x="119889" y="93345"/>
                    <a:pt x="130355" y="89535"/>
                  </a:cubicBezTo>
                  <a:cubicBezTo>
                    <a:pt x="140822" y="85725"/>
                    <a:pt x="151288" y="83820"/>
                    <a:pt x="162706" y="83820"/>
                  </a:cubicBezTo>
                  <a:cubicBezTo>
                    <a:pt x="185542" y="83820"/>
                    <a:pt x="203621" y="91440"/>
                    <a:pt x="215990" y="106680"/>
                  </a:cubicBezTo>
                  <a:cubicBezTo>
                    <a:pt x="228360" y="121920"/>
                    <a:pt x="235020" y="147638"/>
                    <a:pt x="235020" y="184785"/>
                  </a:cubicBezTo>
                  <a:cubicBezTo>
                    <a:pt x="235020" y="221932"/>
                    <a:pt x="227408" y="248602"/>
                    <a:pt x="213136" y="26479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99;p2"/>
            <p:cNvSpPr/>
            <p:nvPr/>
          </p:nvSpPr>
          <p:spPr>
            <a:xfrm>
              <a:off x="6108369" y="2103993"/>
              <a:ext cx="104664" cy="528637"/>
            </a:xfrm>
            <a:custGeom>
              <a:avLst/>
              <a:gdLst/>
              <a:ahLst/>
              <a:cxnLst/>
              <a:rect l="l" t="t" r="r" b="b"/>
              <a:pathLst>
                <a:path w="104664" h="528637" extrusionOk="0">
                  <a:moveTo>
                    <a:pt x="0" y="527685"/>
                  </a:moveTo>
                  <a:lnTo>
                    <a:pt x="0" y="528638"/>
                  </a:lnTo>
                  <a:lnTo>
                    <a:pt x="104665" y="528638"/>
                  </a:lnTo>
                  <a:lnTo>
                    <a:pt x="10466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00;p2"/>
            <p:cNvSpPr/>
            <p:nvPr/>
          </p:nvSpPr>
          <p:spPr>
            <a:xfrm>
              <a:off x="6278687" y="2270680"/>
              <a:ext cx="321606" cy="369570"/>
            </a:xfrm>
            <a:custGeom>
              <a:avLst/>
              <a:gdLst/>
              <a:ahLst/>
              <a:cxnLst/>
              <a:rect l="l" t="t" r="r" b="b"/>
              <a:pathLst>
                <a:path w="321606" h="369570" extrusionOk="0">
                  <a:moveTo>
                    <a:pt x="166512" y="0"/>
                  </a:moveTo>
                  <a:cubicBezTo>
                    <a:pt x="131307" y="0"/>
                    <a:pt x="100859" y="6667"/>
                    <a:pt x="76120" y="20955"/>
                  </a:cubicBezTo>
                  <a:cubicBezTo>
                    <a:pt x="50429" y="35242"/>
                    <a:pt x="32351" y="56198"/>
                    <a:pt x="19030" y="83820"/>
                  </a:cubicBezTo>
                  <a:cubicBezTo>
                    <a:pt x="6660" y="111442"/>
                    <a:pt x="0" y="144780"/>
                    <a:pt x="0" y="183833"/>
                  </a:cubicBezTo>
                  <a:cubicBezTo>
                    <a:pt x="0" y="227648"/>
                    <a:pt x="6660" y="262890"/>
                    <a:pt x="20933" y="290513"/>
                  </a:cubicBezTo>
                  <a:cubicBezTo>
                    <a:pt x="34254" y="317183"/>
                    <a:pt x="56138" y="337185"/>
                    <a:pt x="84683" y="350520"/>
                  </a:cubicBezTo>
                  <a:cubicBezTo>
                    <a:pt x="113228" y="362903"/>
                    <a:pt x="150337" y="369570"/>
                    <a:pt x="196008" y="369570"/>
                  </a:cubicBezTo>
                  <a:cubicBezTo>
                    <a:pt x="231214" y="369570"/>
                    <a:pt x="265468" y="364808"/>
                    <a:pt x="300673" y="357188"/>
                  </a:cubicBezTo>
                  <a:lnTo>
                    <a:pt x="300673" y="279083"/>
                  </a:lnTo>
                  <a:cubicBezTo>
                    <a:pt x="267371" y="286703"/>
                    <a:pt x="237875" y="290513"/>
                    <a:pt x="210281" y="290513"/>
                  </a:cubicBezTo>
                  <a:cubicBezTo>
                    <a:pt x="183639" y="290513"/>
                    <a:pt x="163658" y="287655"/>
                    <a:pt x="148434" y="282892"/>
                  </a:cubicBezTo>
                  <a:cubicBezTo>
                    <a:pt x="133210" y="278130"/>
                    <a:pt x="121792" y="270510"/>
                    <a:pt x="115131" y="259080"/>
                  </a:cubicBezTo>
                  <a:cubicBezTo>
                    <a:pt x="107519" y="247650"/>
                    <a:pt x="103713" y="232410"/>
                    <a:pt x="102762" y="213360"/>
                  </a:cubicBezTo>
                  <a:lnTo>
                    <a:pt x="319703" y="213360"/>
                  </a:lnTo>
                  <a:lnTo>
                    <a:pt x="321606" y="213360"/>
                  </a:lnTo>
                  <a:lnTo>
                    <a:pt x="321606" y="186690"/>
                  </a:lnTo>
                  <a:cubicBezTo>
                    <a:pt x="321606" y="125730"/>
                    <a:pt x="308285" y="80010"/>
                    <a:pt x="281643" y="47625"/>
                  </a:cubicBezTo>
                  <a:cubicBezTo>
                    <a:pt x="255953" y="16192"/>
                    <a:pt x="216942" y="0"/>
                    <a:pt x="166512" y="0"/>
                  </a:cubicBezTo>
                  <a:close/>
                  <a:moveTo>
                    <a:pt x="102762" y="152400"/>
                  </a:moveTo>
                  <a:cubicBezTo>
                    <a:pt x="103713" y="120967"/>
                    <a:pt x="108471" y="98108"/>
                    <a:pt x="118937" y="84773"/>
                  </a:cubicBezTo>
                  <a:cubicBezTo>
                    <a:pt x="128452" y="70485"/>
                    <a:pt x="143676" y="63817"/>
                    <a:pt x="163658" y="63817"/>
                  </a:cubicBezTo>
                  <a:cubicBezTo>
                    <a:pt x="183639" y="63817"/>
                    <a:pt x="197912" y="70485"/>
                    <a:pt x="207427" y="83820"/>
                  </a:cubicBezTo>
                  <a:cubicBezTo>
                    <a:pt x="216942" y="97155"/>
                    <a:pt x="221699" y="120015"/>
                    <a:pt x="222651" y="152400"/>
                  </a:cubicBezTo>
                  <a:lnTo>
                    <a:pt x="102762" y="1524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01;p2"/>
            <p:cNvSpPr/>
            <p:nvPr/>
          </p:nvSpPr>
          <p:spPr>
            <a:xfrm>
              <a:off x="6643111" y="2268776"/>
              <a:ext cx="349200" cy="370522"/>
            </a:xfrm>
            <a:custGeom>
              <a:avLst/>
              <a:gdLst/>
              <a:ahLst/>
              <a:cxnLst/>
              <a:rect l="l" t="t" r="r" b="b"/>
              <a:pathLst>
                <a:path w="349200" h="370522" extrusionOk="0">
                  <a:moveTo>
                    <a:pt x="175076" y="0"/>
                  </a:moveTo>
                  <a:cubicBezTo>
                    <a:pt x="118937" y="0"/>
                    <a:pt x="76120" y="15240"/>
                    <a:pt x="45672" y="46672"/>
                  </a:cubicBezTo>
                  <a:cubicBezTo>
                    <a:pt x="15224" y="78105"/>
                    <a:pt x="0" y="123825"/>
                    <a:pt x="0" y="185738"/>
                  </a:cubicBezTo>
                  <a:cubicBezTo>
                    <a:pt x="0" y="225742"/>
                    <a:pt x="6661" y="260033"/>
                    <a:pt x="20933" y="287655"/>
                  </a:cubicBezTo>
                  <a:cubicBezTo>
                    <a:pt x="35206" y="315278"/>
                    <a:pt x="55187" y="336233"/>
                    <a:pt x="80877" y="349567"/>
                  </a:cubicBezTo>
                  <a:cubicBezTo>
                    <a:pt x="106568" y="362903"/>
                    <a:pt x="137967" y="370522"/>
                    <a:pt x="175076" y="370522"/>
                  </a:cubicBezTo>
                  <a:cubicBezTo>
                    <a:pt x="211233" y="370522"/>
                    <a:pt x="242632" y="362903"/>
                    <a:pt x="268323" y="349567"/>
                  </a:cubicBezTo>
                  <a:cubicBezTo>
                    <a:pt x="294013" y="336233"/>
                    <a:pt x="313994" y="315278"/>
                    <a:pt x="328267" y="287655"/>
                  </a:cubicBezTo>
                  <a:cubicBezTo>
                    <a:pt x="342539" y="260033"/>
                    <a:pt x="349200" y="225742"/>
                    <a:pt x="349200" y="184785"/>
                  </a:cubicBezTo>
                  <a:cubicBezTo>
                    <a:pt x="349200" y="123825"/>
                    <a:pt x="333976" y="78105"/>
                    <a:pt x="303528" y="46672"/>
                  </a:cubicBezTo>
                  <a:cubicBezTo>
                    <a:pt x="273080" y="15240"/>
                    <a:pt x="230263" y="0"/>
                    <a:pt x="175076" y="0"/>
                  </a:cubicBezTo>
                  <a:close/>
                  <a:moveTo>
                    <a:pt x="235020" y="248603"/>
                  </a:moveTo>
                  <a:cubicBezTo>
                    <a:pt x="230263" y="263842"/>
                    <a:pt x="222651" y="274320"/>
                    <a:pt x="212184" y="280988"/>
                  </a:cubicBezTo>
                  <a:cubicBezTo>
                    <a:pt x="202669" y="287655"/>
                    <a:pt x="189348" y="290513"/>
                    <a:pt x="174124" y="290513"/>
                  </a:cubicBezTo>
                  <a:cubicBezTo>
                    <a:pt x="158900" y="290513"/>
                    <a:pt x="146531" y="287655"/>
                    <a:pt x="136064" y="280988"/>
                  </a:cubicBezTo>
                  <a:cubicBezTo>
                    <a:pt x="126549" y="274320"/>
                    <a:pt x="118937" y="262890"/>
                    <a:pt x="113228" y="247650"/>
                  </a:cubicBezTo>
                  <a:cubicBezTo>
                    <a:pt x="108471" y="232410"/>
                    <a:pt x="105616" y="211455"/>
                    <a:pt x="105616" y="184785"/>
                  </a:cubicBezTo>
                  <a:cubicBezTo>
                    <a:pt x="105616" y="158115"/>
                    <a:pt x="107519" y="137160"/>
                    <a:pt x="113228" y="121920"/>
                  </a:cubicBezTo>
                  <a:cubicBezTo>
                    <a:pt x="117986" y="106680"/>
                    <a:pt x="125598" y="96203"/>
                    <a:pt x="136064" y="89535"/>
                  </a:cubicBezTo>
                  <a:cubicBezTo>
                    <a:pt x="146531" y="82867"/>
                    <a:pt x="158900" y="80010"/>
                    <a:pt x="174124" y="80010"/>
                  </a:cubicBezTo>
                  <a:cubicBezTo>
                    <a:pt x="189348" y="80010"/>
                    <a:pt x="201718" y="82867"/>
                    <a:pt x="212184" y="89535"/>
                  </a:cubicBezTo>
                  <a:cubicBezTo>
                    <a:pt x="221699" y="96203"/>
                    <a:pt x="229311" y="107633"/>
                    <a:pt x="235020" y="122872"/>
                  </a:cubicBezTo>
                  <a:cubicBezTo>
                    <a:pt x="239778" y="139065"/>
                    <a:pt x="242632" y="160020"/>
                    <a:pt x="242632" y="186690"/>
                  </a:cubicBezTo>
                  <a:cubicBezTo>
                    <a:pt x="242632" y="212408"/>
                    <a:pt x="240729" y="233363"/>
                    <a:pt x="235020" y="2486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02;p2"/>
            <p:cNvSpPr/>
            <p:nvPr/>
          </p:nvSpPr>
          <p:spPr>
            <a:xfrm>
              <a:off x="3919923" y="1154351"/>
              <a:ext cx="628940" cy="726757"/>
            </a:xfrm>
            <a:custGeom>
              <a:avLst/>
              <a:gdLst/>
              <a:ahLst/>
              <a:cxnLst/>
              <a:rect l="l" t="t" r="r" b="b"/>
              <a:pathLst>
                <a:path w="628940" h="726757" extrusionOk="0">
                  <a:moveTo>
                    <a:pt x="0" y="726758"/>
                  </a:moveTo>
                  <a:lnTo>
                    <a:pt x="628940" y="36290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03;p2"/>
            <p:cNvSpPr/>
            <p:nvPr/>
          </p:nvSpPr>
          <p:spPr>
            <a:xfrm>
              <a:off x="3275155" y="1381998"/>
              <a:ext cx="1257108" cy="1251272"/>
            </a:xfrm>
            <a:custGeom>
              <a:avLst/>
              <a:gdLst/>
              <a:ahLst/>
              <a:cxnLst/>
              <a:rect l="l" t="t" r="r" b="b"/>
              <a:pathLst>
                <a:path w="1257108" h="1251272" extrusionOk="0">
                  <a:moveTo>
                    <a:pt x="1235648" y="468630"/>
                  </a:moveTo>
                  <a:cubicBezTo>
                    <a:pt x="1221376" y="411480"/>
                    <a:pt x="1198540" y="355282"/>
                    <a:pt x="1167140" y="301942"/>
                  </a:cubicBezTo>
                  <a:lnTo>
                    <a:pt x="941635" y="437198"/>
                  </a:lnTo>
                  <a:cubicBezTo>
                    <a:pt x="959714" y="467678"/>
                    <a:pt x="973035" y="500063"/>
                    <a:pt x="980647" y="533400"/>
                  </a:cubicBezTo>
                  <a:lnTo>
                    <a:pt x="980647" y="533400"/>
                  </a:lnTo>
                  <a:cubicBezTo>
                    <a:pt x="993016" y="581025"/>
                    <a:pt x="994919" y="629603"/>
                    <a:pt x="988259" y="675323"/>
                  </a:cubicBezTo>
                  <a:cubicBezTo>
                    <a:pt x="988259" y="676275"/>
                    <a:pt x="988259" y="677228"/>
                    <a:pt x="988259" y="678180"/>
                  </a:cubicBezTo>
                  <a:cubicBezTo>
                    <a:pt x="987307" y="681990"/>
                    <a:pt x="987307" y="686753"/>
                    <a:pt x="986356" y="690563"/>
                  </a:cubicBezTo>
                  <a:cubicBezTo>
                    <a:pt x="986356" y="692468"/>
                    <a:pt x="985404" y="694373"/>
                    <a:pt x="985404" y="695325"/>
                  </a:cubicBezTo>
                  <a:cubicBezTo>
                    <a:pt x="984453" y="699135"/>
                    <a:pt x="983501" y="702945"/>
                    <a:pt x="982550" y="706755"/>
                  </a:cubicBezTo>
                  <a:cubicBezTo>
                    <a:pt x="982550" y="708660"/>
                    <a:pt x="981598" y="710565"/>
                    <a:pt x="981598" y="712470"/>
                  </a:cubicBezTo>
                  <a:cubicBezTo>
                    <a:pt x="980647" y="717232"/>
                    <a:pt x="978744" y="722948"/>
                    <a:pt x="976841" y="727710"/>
                  </a:cubicBezTo>
                  <a:cubicBezTo>
                    <a:pt x="976841" y="727710"/>
                    <a:pt x="976841" y="728662"/>
                    <a:pt x="976841" y="728662"/>
                  </a:cubicBezTo>
                  <a:cubicBezTo>
                    <a:pt x="963520" y="773430"/>
                    <a:pt x="941635" y="814387"/>
                    <a:pt x="912139" y="850582"/>
                  </a:cubicBezTo>
                  <a:cubicBezTo>
                    <a:pt x="912139" y="850582"/>
                    <a:pt x="911187" y="851535"/>
                    <a:pt x="911187" y="851535"/>
                  </a:cubicBezTo>
                  <a:cubicBezTo>
                    <a:pt x="909284" y="854393"/>
                    <a:pt x="907381" y="856298"/>
                    <a:pt x="905478" y="858203"/>
                  </a:cubicBezTo>
                  <a:cubicBezTo>
                    <a:pt x="903575" y="861060"/>
                    <a:pt x="901672" y="862965"/>
                    <a:pt x="898818" y="865823"/>
                  </a:cubicBezTo>
                  <a:cubicBezTo>
                    <a:pt x="897866" y="866775"/>
                    <a:pt x="897866" y="866775"/>
                    <a:pt x="896915" y="867728"/>
                  </a:cubicBezTo>
                  <a:cubicBezTo>
                    <a:pt x="873127" y="893445"/>
                    <a:pt x="845534" y="917257"/>
                    <a:pt x="813183" y="935355"/>
                  </a:cubicBezTo>
                  <a:cubicBezTo>
                    <a:pt x="716130" y="993457"/>
                    <a:pt x="602902" y="1000125"/>
                    <a:pt x="503946" y="964882"/>
                  </a:cubicBezTo>
                  <a:cubicBezTo>
                    <a:pt x="499188" y="962978"/>
                    <a:pt x="494431" y="961073"/>
                    <a:pt x="489673" y="959168"/>
                  </a:cubicBezTo>
                  <a:cubicBezTo>
                    <a:pt x="489673" y="959168"/>
                    <a:pt x="489673" y="959168"/>
                    <a:pt x="489673" y="959168"/>
                  </a:cubicBezTo>
                  <a:cubicBezTo>
                    <a:pt x="386912" y="916305"/>
                    <a:pt x="305083" y="827723"/>
                    <a:pt x="275586" y="711518"/>
                  </a:cubicBezTo>
                  <a:cubicBezTo>
                    <a:pt x="226108" y="516255"/>
                    <a:pt x="344094" y="318135"/>
                    <a:pt x="539151" y="268605"/>
                  </a:cubicBezTo>
                  <a:lnTo>
                    <a:pt x="536297" y="0"/>
                  </a:lnTo>
                  <a:cubicBezTo>
                    <a:pt x="453516" y="11430"/>
                    <a:pt x="376445" y="40005"/>
                    <a:pt x="308889" y="82867"/>
                  </a:cubicBezTo>
                  <a:lnTo>
                    <a:pt x="307937" y="80010"/>
                  </a:lnTo>
                  <a:cubicBezTo>
                    <a:pt x="10118" y="256223"/>
                    <a:pt x="-88838" y="642938"/>
                    <a:pt x="87190" y="941070"/>
                  </a:cubicBezTo>
                  <a:cubicBezTo>
                    <a:pt x="131910" y="1016318"/>
                    <a:pt x="189951" y="1079183"/>
                    <a:pt x="256556" y="1127760"/>
                  </a:cubicBezTo>
                  <a:cubicBezTo>
                    <a:pt x="403087" y="1236345"/>
                    <a:pt x="594338" y="1280160"/>
                    <a:pt x="783686" y="1231583"/>
                  </a:cubicBezTo>
                  <a:cubicBezTo>
                    <a:pt x="1119565" y="1145858"/>
                    <a:pt x="1323186" y="802957"/>
                    <a:pt x="1237551" y="467678"/>
                  </a:cubicBezTo>
                  <a:lnTo>
                    <a:pt x="1235648" y="4686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9468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806496" y="2683727"/>
            <a:ext cx="65271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b="1" dirty="0">
                <a:solidFill>
                  <a:schemeClr val="tx2">
                    <a:lumMod val="25000"/>
                  </a:schemeClr>
                </a:solidFill>
              </a:rPr>
              <a:t>Secretaría de Empleo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3541</TotalTime>
  <Words>346</Words>
  <Application>Microsoft Office PowerPoint</Application>
  <PresentationFormat>Presentación en pantalla (16:9)</PresentationFormat>
  <Paragraphs>74</Paragraphs>
  <Slides>19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8" baseType="lpstr">
      <vt:lpstr>Arial</vt:lpstr>
      <vt:lpstr>Calibri</vt:lpstr>
      <vt:lpstr>Encode Sans</vt:lpstr>
      <vt:lpstr>Lucida Grande</vt:lpstr>
      <vt:lpstr>Noto Sans Symbols</vt:lpstr>
      <vt:lpstr>Open Sans</vt:lpstr>
      <vt:lpstr>Open Sans ExtraBold</vt:lpstr>
      <vt:lpstr>Wingdings</vt:lpstr>
      <vt:lpstr>Simple Light</vt:lpstr>
      <vt:lpstr>Presentación de PowerPoint</vt:lpstr>
      <vt:lpstr>Presentación de PowerPoint</vt:lpstr>
      <vt:lpstr>Fomentar empleo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Población  PRIORIZADA para asignaciones dinerarias y  vacantes FP y OL </vt:lpstr>
      <vt:lpstr>Presentación de PowerPoint</vt:lpstr>
      <vt:lpstr>Presentación de PowerPoint</vt:lpstr>
      <vt:lpstr>Presentación de PowerPoint</vt:lpstr>
      <vt:lpstr>Fomentar empleo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Fomentar Empleo</dc:title>
  <dc:creator>Laila Brandy</dc:creator>
  <cp:lastModifiedBy>Clementina Pruneda Paz</cp:lastModifiedBy>
  <cp:revision>328</cp:revision>
  <cp:lastPrinted>2022-04-06T12:06:32Z</cp:lastPrinted>
  <dcterms:created xsi:type="dcterms:W3CDTF">2022-03-23T13:34:56Z</dcterms:created>
  <dcterms:modified xsi:type="dcterms:W3CDTF">2022-11-28T14:27:14Z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7377CA8FF0CA4D8A8D65B282980C78A8</vt:lpwstr>
  </property>
  <property fmtid="{D5CDD505-2E9C-101B-9397-08002B2CF9AE}" pid="3" name="KSOProductBuildVer">
    <vt:lpwstr>1033-11.2.0.11029</vt:lpwstr>
  </property>
</Properties>
</file>