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469" r:id="rId4"/>
    <p:sldId id="459" r:id="rId5"/>
    <p:sldId id="271" r:id="rId6"/>
    <p:sldId id="266" r:id="rId7"/>
    <p:sldId id="468" r:id="rId8"/>
    <p:sldId id="268" r:id="rId9"/>
    <p:sldId id="471" r:id="rId10"/>
    <p:sldId id="272" r:id="rId11"/>
    <p:sldId id="465" r:id="rId12"/>
    <p:sldId id="460" r:id="rId13"/>
    <p:sldId id="461" r:id="rId14"/>
    <p:sldId id="466" r:id="rId15"/>
    <p:sldId id="467" r:id="rId16"/>
    <p:sldId id="470" r:id="rId17"/>
    <p:sldId id="258" r:id="rId18"/>
  </p:sldIdLst>
  <p:sldSz cx="12192000" cy="68580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79525"/>
    <a:srgbClr val="ED3D8F"/>
    <a:srgbClr val="7C7C7C"/>
    <a:srgbClr val="06AF8F"/>
    <a:srgbClr val="003854"/>
    <a:srgbClr val="0095D5"/>
    <a:srgbClr val="007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925" autoAdjust="0"/>
  </p:normalViewPr>
  <p:slideViewPr>
    <p:cSldViewPr snapToGrid="0">
      <p:cViewPr varScale="1">
        <p:scale>
          <a:sx n="50" d="100"/>
          <a:sy n="50" d="100"/>
        </p:scale>
        <p:origin x="138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leste\Downloads\Transfe%20cofesa.xlsx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 Monto total transferido 2020 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cat>
            <c:strRef>
              <c:f>Hoja1!$A$2:$A$25</c:f>
              <c:strCache>
                <c:ptCount val="24"/>
                <c:pt idx="0">
                  <c:v>CABA</c:v>
                </c:pt>
                <c:pt idx="1">
                  <c:v>Buenos Aires</c:v>
                </c:pt>
                <c:pt idx="2">
                  <c:v>Santa Fe</c:v>
                </c:pt>
                <c:pt idx="3">
                  <c:v>Santiago del Estero</c:v>
                </c:pt>
                <c:pt idx="4">
                  <c:v>Salta</c:v>
                </c:pt>
                <c:pt idx="5">
                  <c:v>Catamarca</c:v>
                </c:pt>
                <c:pt idx="6">
                  <c:v>Santa Cruz</c:v>
                </c:pt>
                <c:pt idx="7">
                  <c:v>Chaco</c:v>
                </c:pt>
                <c:pt idx="8">
                  <c:v>La Rioja</c:v>
                </c:pt>
                <c:pt idx="9">
                  <c:v>Entre Ríos</c:v>
                </c:pt>
                <c:pt idx="10">
                  <c:v>Córdoba</c:v>
                </c:pt>
                <c:pt idx="11">
                  <c:v>San Juan</c:v>
                </c:pt>
                <c:pt idx="12">
                  <c:v>Neuquén</c:v>
                </c:pt>
                <c:pt idx="13">
                  <c:v>Jujuy</c:v>
                </c:pt>
                <c:pt idx="14">
                  <c:v>San Luis</c:v>
                </c:pt>
                <c:pt idx="15">
                  <c:v>Río Negro</c:v>
                </c:pt>
                <c:pt idx="16">
                  <c:v>Formosa</c:v>
                </c:pt>
                <c:pt idx="17">
                  <c:v>Tucumán</c:v>
                </c:pt>
                <c:pt idx="18">
                  <c:v>Corrientes</c:v>
                </c:pt>
                <c:pt idx="19">
                  <c:v>Tierra del Fuego</c:v>
                </c:pt>
                <c:pt idx="20">
                  <c:v>Chubut</c:v>
                </c:pt>
                <c:pt idx="21">
                  <c:v>La Pampa</c:v>
                </c:pt>
                <c:pt idx="22">
                  <c:v>Misiones</c:v>
                </c:pt>
                <c:pt idx="23">
                  <c:v>Mendoza</c:v>
                </c:pt>
              </c:strCache>
            </c:strRef>
          </c:cat>
          <c:val>
            <c:numRef>
              <c:f>Hoja1!$B$2:$B$25</c:f>
              <c:numCache>
                <c:formatCode>_ "$"\ * #,##0.00_ ;_ "$"\ * \-#,##0.00_ ;_ "$"\ * "-"??_ ;_ @_ </c:formatCode>
                <c:ptCount val="24"/>
                <c:pt idx="0">
                  <c:v>138127963.1608195</c:v>
                </c:pt>
                <c:pt idx="1">
                  <c:v>172610767.73693001</c:v>
                </c:pt>
                <c:pt idx="2">
                  <c:v>39155804.723419972</c:v>
                </c:pt>
                <c:pt idx="3">
                  <c:v>8334887.7200000007</c:v>
                </c:pt>
                <c:pt idx="4">
                  <c:v>10671739.640010005</c:v>
                </c:pt>
                <c:pt idx="5">
                  <c:v>5131351.2100000009</c:v>
                </c:pt>
                <c:pt idx="6">
                  <c:v>2074055.9200000002</c:v>
                </c:pt>
                <c:pt idx="7">
                  <c:v>6148170.5000399994</c:v>
                </c:pt>
                <c:pt idx="8">
                  <c:v>2668198.02</c:v>
                </c:pt>
                <c:pt idx="9">
                  <c:v>5678528.540000001</c:v>
                </c:pt>
                <c:pt idx="10">
                  <c:v>39232896.299999997</c:v>
                </c:pt>
                <c:pt idx="11">
                  <c:v>87629.1</c:v>
                </c:pt>
                <c:pt idx="12">
                  <c:v>3151750.9833399998</c:v>
                </c:pt>
                <c:pt idx="13">
                  <c:v>1502239.5199999998</c:v>
                </c:pt>
                <c:pt idx="14">
                  <c:v>7151825.2799999965</c:v>
                </c:pt>
                <c:pt idx="15">
                  <c:v>2758002.2</c:v>
                </c:pt>
                <c:pt idx="16">
                  <c:v>3497508.4300099998</c:v>
                </c:pt>
                <c:pt idx="17">
                  <c:v>4788290.3599999994</c:v>
                </c:pt>
                <c:pt idx="18">
                  <c:v>1617007.4100000004</c:v>
                </c:pt>
                <c:pt idx="19">
                  <c:v>480189.12</c:v>
                </c:pt>
                <c:pt idx="20">
                  <c:v>61322.61</c:v>
                </c:pt>
                <c:pt idx="21">
                  <c:v>224597.62</c:v>
                </c:pt>
                <c:pt idx="22">
                  <c:v>586332.35</c:v>
                </c:pt>
                <c:pt idx="23">
                  <c:v>821075.08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A-45DA-AA0E-ABE6F4EC358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 Monto total transferido 2021 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cat>
            <c:strRef>
              <c:f>Hoja1!$A$2:$A$25</c:f>
              <c:strCache>
                <c:ptCount val="24"/>
                <c:pt idx="0">
                  <c:v>CABA</c:v>
                </c:pt>
                <c:pt idx="1">
                  <c:v>Buenos Aires</c:v>
                </c:pt>
                <c:pt idx="2">
                  <c:v>Santa Fe</c:v>
                </c:pt>
                <c:pt idx="3">
                  <c:v>Santiago del Estero</c:v>
                </c:pt>
                <c:pt idx="4">
                  <c:v>Salta</c:v>
                </c:pt>
                <c:pt idx="5">
                  <c:v>Catamarca</c:v>
                </c:pt>
                <c:pt idx="6">
                  <c:v>Santa Cruz</c:v>
                </c:pt>
                <c:pt idx="7">
                  <c:v>Chaco</c:v>
                </c:pt>
                <c:pt idx="8">
                  <c:v>La Rioja</c:v>
                </c:pt>
                <c:pt idx="9">
                  <c:v>Entre Ríos</c:v>
                </c:pt>
                <c:pt idx="10">
                  <c:v>Córdoba</c:v>
                </c:pt>
                <c:pt idx="11">
                  <c:v>San Juan</c:v>
                </c:pt>
                <c:pt idx="12">
                  <c:v>Neuquén</c:v>
                </c:pt>
                <c:pt idx="13">
                  <c:v>Jujuy</c:v>
                </c:pt>
                <c:pt idx="14">
                  <c:v>San Luis</c:v>
                </c:pt>
                <c:pt idx="15">
                  <c:v>Río Negro</c:v>
                </c:pt>
                <c:pt idx="16">
                  <c:v>Formosa</c:v>
                </c:pt>
                <c:pt idx="17">
                  <c:v>Tucumán</c:v>
                </c:pt>
                <c:pt idx="18">
                  <c:v>Corrientes</c:v>
                </c:pt>
                <c:pt idx="19">
                  <c:v>Tierra del Fuego</c:v>
                </c:pt>
                <c:pt idx="20">
                  <c:v>Chubut</c:v>
                </c:pt>
                <c:pt idx="21">
                  <c:v>La Pampa</c:v>
                </c:pt>
                <c:pt idx="22">
                  <c:v>Misiones</c:v>
                </c:pt>
                <c:pt idx="23">
                  <c:v>Mendoza</c:v>
                </c:pt>
              </c:strCache>
            </c:strRef>
          </c:cat>
          <c:val>
            <c:numRef>
              <c:f>Hoja1!$C$2:$C$25</c:f>
              <c:numCache>
                <c:formatCode>_ "$"\ * #,##0.00_ ;_ "$"\ * \-#,##0.00_ ;_ "$"\ * "-"??_ ;_ @_ </c:formatCode>
                <c:ptCount val="24"/>
                <c:pt idx="0">
                  <c:v>199254700.64245975</c:v>
                </c:pt>
                <c:pt idx="1">
                  <c:v>155858651.53523713</c:v>
                </c:pt>
                <c:pt idx="2">
                  <c:v>91091400.468795925</c:v>
                </c:pt>
                <c:pt idx="3">
                  <c:v>56275371.938526258</c:v>
                </c:pt>
                <c:pt idx="4">
                  <c:v>22178781.282189034</c:v>
                </c:pt>
                <c:pt idx="5">
                  <c:v>12220475.610563992</c:v>
                </c:pt>
                <c:pt idx="6">
                  <c:v>10977000.785006339</c:v>
                </c:pt>
                <c:pt idx="7">
                  <c:v>9701533.6861746963</c:v>
                </c:pt>
                <c:pt idx="8">
                  <c:v>8900026.6482153237</c:v>
                </c:pt>
                <c:pt idx="9">
                  <c:v>7797460.6128839776</c:v>
                </c:pt>
                <c:pt idx="10">
                  <c:v>4612453.7010393124</c:v>
                </c:pt>
                <c:pt idx="11">
                  <c:v>3539456.1907530208</c:v>
                </c:pt>
                <c:pt idx="12">
                  <c:v>3193075.38</c:v>
                </c:pt>
                <c:pt idx="13">
                  <c:v>2565635.128189032</c:v>
                </c:pt>
                <c:pt idx="14">
                  <c:v>2270175.98</c:v>
                </c:pt>
                <c:pt idx="15">
                  <c:v>2158063.0446038973</c:v>
                </c:pt>
                <c:pt idx="16">
                  <c:v>1580430.4746213411</c:v>
                </c:pt>
                <c:pt idx="17">
                  <c:v>1533854.5599999998</c:v>
                </c:pt>
                <c:pt idx="18">
                  <c:v>1503388.5237598279</c:v>
                </c:pt>
                <c:pt idx="19">
                  <c:v>1351414.9022851004</c:v>
                </c:pt>
                <c:pt idx="20">
                  <c:v>1000179.3400000001</c:v>
                </c:pt>
                <c:pt idx="21">
                  <c:v>620403.95665503736</c:v>
                </c:pt>
                <c:pt idx="22">
                  <c:v>427234.91001123213</c:v>
                </c:pt>
                <c:pt idx="23">
                  <c:v>24008.6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A-45DA-AA0E-ABE6F4EC3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816787968"/>
        <c:axId val="1816785888"/>
      </c:barChart>
      <c:catAx>
        <c:axId val="181678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US"/>
          </a:p>
        </c:txPr>
        <c:crossAx val="1816785888"/>
        <c:crosses val="autoZero"/>
        <c:auto val="1"/>
        <c:lblAlgn val="ctr"/>
        <c:lblOffset val="100"/>
        <c:noMultiLvlLbl val="0"/>
      </c:catAx>
      <c:valAx>
        <c:axId val="181678588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AR"/>
                  <a:t>Monto</a:t>
                </a:r>
                <a:r>
                  <a:rPr lang="es-AR" baseline="0"/>
                  <a:t> total transferido en millones de $</a:t>
                </a:r>
                <a:endParaRPr lang="es-A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US"/>
            </a:p>
          </c:txPr>
        </c:title>
        <c:numFmt formatCode="_ &quot;$&quot;\ * #,##0.00_ ;_ &quot;$&quot;\ * \-#,##0.00_ ;_ &quot;$&quot;\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US"/>
          </a:p>
        </c:txPr>
        <c:crossAx val="1816787968"/>
        <c:crosses val="autoZero"/>
        <c:crossBetween val="between"/>
        <c:majorUnit val="20000000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0B40AA-1F15-4519-BBA6-F3BC1225DB82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94A33EA-44C8-473E-939B-2A9BF8D35D20}">
      <dgm:prSet phldrT="[Texto]" phldr="0"/>
      <dgm:spPr/>
      <dgm:t>
        <a:bodyPr/>
        <a:lstStyle/>
        <a:p>
          <a:pPr algn="ctr"/>
          <a:r>
            <a:rPr lang="es-ES" b="1" dirty="0">
              <a:solidFill>
                <a:schemeClr val="bg1">
                  <a:lumMod val="50000"/>
                </a:schemeClr>
              </a:solidFill>
            </a:rPr>
            <a:t>PREVENCION PRIMARIA</a:t>
          </a:r>
          <a:endParaRPr lang="es-AR" b="1" dirty="0">
            <a:solidFill>
              <a:schemeClr val="bg1">
                <a:lumMod val="50000"/>
              </a:schemeClr>
            </a:solidFill>
          </a:endParaRPr>
        </a:p>
      </dgm:t>
    </dgm:pt>
    <dgm:pt modelId="{8E96EB42-19A6-4619-AA98-966E15BEE68C}" type="parTrans" cxnId="{38B1F4C0-3A0C-4C88-BCC7-CE3CFDD1070A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DB03E90B-324B-4E9B-B7EE-0374A40B16FE}" type="sibTrans" cxnId="{38B1F4C0-3A0C-4C88-BCC7-CE3CFDD1070A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07D1B33F-1ADC-45FE-A2C7-A6094AB6DB1D}">
      <dgm:prSet phldrT="[Texto]" phldr="0"/>
      <dgm:spPr/>
      <dgm:t>
        <a:bodyPr/>
        <a:lstStyle/>
        <a:p>
          <a:pPr algn="ctr"/>
          <a:r>
            <a:rPr lang="es-ES" b="1" dirty="0">
              <a:solidFill>
                <a:schemeClr val="bg1">
                  <a:lumMod val="50000"/>
                </a:schemeClr>
              </a:solidFill>
            </a:rPr>
            <a:t>DIAGNÓSTICO PRECOZ</a:t>
          </a:r>
          <a:endParaRPr lang="es-AR" b="1" dirty="0">
            <a:solidFill>
              <a:schemeClr val="bg1">
                <a:lumMod val="50000"/>
              </a:schemeClr>
            </a:solidFill>
          </a:endParaRPr>
        </a:p>
      </dgm:t>
    </dgm:pt>
    <dgm:pt modelId="{EFFB412E-0D61-4FC3-9452-8DA29FAA7E5D}" type="parTrans" cxnId="{E60A40EA-18F6-4E3E-A483-437F6C29DABD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0F4B54BA-3912-4C0E-BD0E-D2EECD9DD497}" type="sibTrans" cxnId="{E60A40EA-18F6-4E3E-A483-437F6C29DABD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EA83A569-B531-4F76-AC23-8E9B382F8F96}">
      <dgm:prSet phldrT="[Texto]" phldr="0" custT="1"/>
      <dgm:spPr/>
      <dgm:t>
        <a:bodyPr/>
        <a:lstStyle/>
        <a:p>
          <a:r>
            <a:rPr lang="es-ES" sz="1400" b="1" dirty="0">
              <a:solidFill>
                <a:schemeClr val="bg1">
                  <a:lumMod val="50000"/>
                </a:schemeClr>
              </a:solidFill>
            </a:rPr>
            <a:t>TAMIZAJE</a:t>
          </a:r>
          <a:endParaRPr lang="es-AR" sz="1400" b="1" dirty="0">
            <a:solidFill>
              <a:schemeClr val="bg1">
                <a:lumMod val="50000"/>
              </a:schemeClr>
            </a:solidFill>
          </a:endParaRPr>
        </a:p>
      </dgm:t>
    </dgm:pt>
    <dgm:pt modelId="{05BB3A40-78FB-47A8-8E6E-EF34CD4035D0}" type="parTrans" cxnId="{703941DB-84C6-4A78-A825-6CD9DA91109D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3B465FA6-44FF-4C59-96D9-F086D1E07872}" type="sibTrans" cxnId="{703941DB-84C6-4A78-A825-6CD9DA91109D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F21CDC89-4ADD-4BB6-9000-EF4E2D9767CE}">
      <dgm:prSet phldrT="[Texto]" phldr="0"/>
      <dgm:spPr/>
      <dgm:t>
        <a:bodyPr/>
        <a:lstStyle/>
        <a:p>
          <a:pPr algn="ctr"/>
          <a:r>
            <a:rPr lang="es-ES" b="1" dirty="0">
              <a:solidFill>
                <a:schemeClr val="bg1">
                  <a:lumMod val="50000"/>
                </a:schemeClr>
              </a:solidFill>
            </a:rPr>
            <a:t>TRATAMIENTO OPORTUNO</a:t>
          </a:r>
          <a:endParaRPr lang="es-AR" b="1" dirty="0">
            <a:solidFill>
              <a:schemeClr val="bg1">
                <a:lumMod val="50000"/>
              </a:schemeClr>
            </a:solidFill>
          </a:endParaRPr>
        </a:p>
      </dgm:t>
    </dgm:pt>
    <dgm:pt modelId="{2869BF7B-97E9-4677-A5F1-F25289EFD202}" type="parTrans" cxnId="{F57E6944-A8ED-4BCF-8B4C-5BCB834CA94E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51B19F04-CDE9-485E-944C-538B81AFE1A4}" type="sibTrans" cxnId="{F57E6944-A8ED-4BCF-8B4C-5BCB834CA94E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12221B03-B396-407A-8F15-BA0BA11F282A}">
      <dgm:prSet phldrT="[Texto]" phldr="0" custT="1"/>
      <dgm:spPr/>
      <dgm:t>
        <a:bodyPr/>
        <a:lstStyle/>
        <a:p>
          <a:r>
            <a:rPr lang="es-ES" sz="1400" b="1" dirty="0">
              <a:solidFill>
                <a:schemeClr val="bg1">
                  <a:lumMod val="50000"/>
                </a:schemeClr>
              </a:solidFill>
            </a:rPr>
            <a:t>CIRUGÍA</a:t>
          </a:r>
          <a:endParaRPr lang="es-AR" sz="1400" b="1" dirty="0">
            <a:solidFill>
              <a:schemeClr val="bg1">
                <a:lumMod val="50000"/>
              </a:schemeClr>
            </a:solidFill>
          </a:endParaRPr>
        </a:p>
      </dgm:t>
    </dgm:pt>
    <dgm:pt modelId="{34C84AAB-AB08-47E8-973A-E86F113846B9}" type="parTrans" cxnId="{2CF5D516-2CCC-4160-AEA0-A7DA934EC8DC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F7068D28-1CC6-44D3-9392-1A0D86029E32}" type="sibTrans" cxnId="{2CF5D516-2CCC-4160-AEA0-A7DA934EC8DC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73489E82-0EAC-418B-B712-86DD7C8F45E7}">
      <dgm:prSet phldrT="[Texto]" phldr="0" custT="1"/>
      <dgm:spPr/>
      <dgm:t>
        <a:bodyPr/>
        <a:lstStyle/>
        <a:p>
          <a:r>
            <a:rPr lang="es-ES" sz="1400" b="1" dirty="0">
              <a:solidFill>
                <a:schemeClr val="bg1">
                  <a:lumMod val="50000"/>
                </a:schemeClr>
              </a:solidFill>
            </a:rPr>
            <a:t>DETECCIÓN PRECOZ</a:t>
          </a:r>
          <a:endParaRPr lang="es-AR" sz="1400" b="1" dirty="0">
            <a:solidFill>
              <a:schemeClr val="bg1">
                <a:lumMod val="50000"/>
              </a:schemeClr>
            </a:solidFill>
          </a:endParaRPr>
        </a:p>
      </dgm:t>
    </dgm:pt>
    <dgm:pt modelId="{2ED88725-84AC-4E22-B30F-DAB10F358ED6}" type="parTrans" cxnId="{1B0A43B6-F633-4E29-AEAD-3BC4102CD849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1CC0AA2A-DEC4-420C-AD20-A4665CBCDA1B}" type="sibTrans" cxnId="{1B0A43B6-F633-4E29-AEAD-3BC4102CD849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CFC19931-4133-436B-B24A-EFCB5393BA77}">
      <dgm:prSet phldrT="[Texto]" phldr="0" custT="1"/>
      <dgm:spPr/>
      <dgm:t>
        <a:bodyPr/>
        <a:lstStyle/>
        <a:p>
          <a:r>
            <a:rPr lang="es-ES" sz="1200" b="1" dirty="0">
              <a:solidFill>
                <a:schemeClr val="bg1">
                  <a:lumMod val="50000"/>
                </a:schemeClr>
              </a:solidFill>
            </a:rPr>
            <a:t>RADIOTERAPIA</a:t>
          </a:r>
          <a:endParaRPr lang="es-AR" sz="1200" b="1" dirty="0">
            <a:solidFill>
              <a:schemeClr val="bg1">
                <a:lumMod val="50000"/>
              </a:schemeClr>
            </a:solidFill>
          </a:endParaRPr>
        </a:p>
      </dgm:t>
    </dgm:pt>
    <dgm:pt modelId="{04D4436D-8E19-489E-AFDC-9E704686CDBE}" type="parTrans" cxnId="{9EB4DD1B-5CEF-4CDE-9825-9858B2D1B73B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A8F58F43-A33D-49A1-AB8E-1E4E909F872D}" type="sibTrans" cxnId="{9EB4DD1B-5CEF-4CDE-9825-9858B2D1B73B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F2CA58FB-3634-4242-B431-2B2A1D7650CC}">
      <dgm:prSet phldrT="[Texto]" phldr="0" custT="1"/>
      <dgm:spPr/>
      <dgm:t>
        <a:bodyPr/>
        <a:lstStyle/>
        <a:p>
          <a:r>
            <a:rPr lang="es-ES" sz="1100" b="1" dirty="0">
              <a:solidFill>
                <a:schemeClr val="bg1">
                  <a:lumMod val="50000"/>
                </a:schemeClr>
              </a:solidFill>
            </a:rPr>
            <a:t>MEDICAMENTOS</a:t>
          </a:r>
          <a:endParaRPr lang="es-AR" sz="1100" b="1" dirty="0">
            <a:solidFill>
              <a:schemeClr val="bg1">
                <a:lumMod val="50000"/>
              </a:schemeClr>
            </a:solidFill>
          </a:endParaRPr>
        </a:p>
      </dgm:t>
    </dgm:pt>
    <dgm:pt modelId="{BE952FB5-72A5-4C2B-9787-066961DD922B}" type="parTrans" cxnId="{5AE9B788-E736-4C7E-9C62-0ADBDFFF0602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01D3CA75-AC66-4765-BE71-ABF0FF4512B8}" type="sibTrans" cxnId="{5AE9B788-E736-4C7E-9C62-0ADBDFFF0602}">
      <dgm:prSet/>
      <dgm:spPr/>
      <dgm:t>
        <a:bodyPr/>
        <a:lstStyle/>
        <a:p>
          <a:endParaRPr lang="es-AR">
            <a:solidFill>
              <a:schemeClr val="bg1">
                <a:lumMod val="50000"/>
              </a:schemeClr>
            </a:solidFill>
          </a:endParaRPr>
        </a:p>
      </dgm:t>
    </dgm:pt>
    <dgm:pt modelId="{711F1C38-98A7-4465-A10B-8F79405A51AD}" type="pres">
      <dgm:prSet presAssocID="{190B40AA-1F15-4519-BBA6-F3BC1225DB82}" presName="Name0" presStyleCnt="0">
        <dgm:presLayoutVars>
          <dgm:dir/>
        </dgm:presLayoutVars>
      </dgm:prSet>
      <dgm:spPr/>
    </dgm:pt>
    <dgm:pt modelId="{6AED6D7E-108F-4516-9273-43076D70A206}" type="pres">
      <dgm:prSet presAssocID="{C94A33EA-44C8-473E-939B-2A9BF8D35D20}" presName="parComposite" presStyleCnt="0"/>
      <dgm:spPr/>
    </dgm:pt>
    <dgm:pt modelId="{36B11CA7-6E42-4DF8-9AF1-F014EFE4D60D}" type="pres">
      <dgm:prSet presAssocID="{C94A33EA-44C8-473E-939B-2A9BF8D35D20}" presName="parBigCircle" presStyleLbl="node0" presStyleIdx="0" presStyleCnt="3"/>
      <dgm:spPr/>
    </dgm:pt>
    <dgm:pt modelId="{CBE4197B-81D5-4107-9D8A-DFAD1FB20867}" type="pres">
      <dgm:prSet presAssocID="{C94A33EA-44C8-473E-939B-2A9BF8D35D20}" presName="parTx" presStyleLbl="revTx" presStyleIdx="0" presStyleCnt="13"/>
      <dgm:spPr/>
    </dgm:pt>
    <dgm:pt modelId="{8A69EDF6-F7AE-4A79-9C60-E3FA308BC21A}" type="pres">
      <dgm:prSet presAssocID="{C94A33EA-44C8-473E-939B-2A9BF8D35D20}" presName="bSpace" presStyleCnt="0"/>
      <dgm:spPr/>
    </dgm:pt>
    <dgm:pt modelId="{E2E67C0A-5727-41A1-8DF4-4AAB86CAAD35}" type="pres">
      <dgm:prSet presAssocID="{C94A33EA-44C8-473E-939B-2A9BF8D35D20}" presName="parBackupNorm" presStyleCnt="0"/>
      <dgm:spPr/>
    </dgm:pt>
    <dgm:pt modelId="{7815063E-8345-4083-8E8B-BEC68FE65A9E}" type="pres">
      <dgm:prSet presAssocID="{DB03E90B-324B-4E9B-B7EE-0374A40B16FE}" presName="parSpace" presStyleCnt="0"/>
      <dgm:spPr/>
    </dgm:pt>
    <dgm:pt modelId="{0CBFB8CC-FA82-4478-872A-158EE21444EE}" type="pres">
      <dgm:prSet presAssocID="{07D1B33F-1ADC-45FE-A2C7-A6094AB6DB1D}" presName="parComposite" presStyleCnt="0"/>
      <dgm:spPr/>
    </dgm:pt>
    <dgm:pt modelId="{30F5F51D-A728-4CCD-B437-EDC00D0570D8}" type="pres">
      <dgm:prSet presAssocID="{07D1B33F-1ADC-45FE-A2C7-A6094AB6DB1D}" presName="parBigCircle" presStyleLbl="node0" presStyleIdx="1" presStyleCnt="3"/>
      <dgm:spPr/>
    </dgm:pt>
    <dgm:pt modelId="{F2C8434D-4F77-411E-97F9-CE168CA5E120}" type="pres">
      <dgm:prSet presAssocID="{07D1B33F-1ADC-45FE-A2C7-A6094AB6DB1D}" presName="parTx" presStyleLbl="revTx" presStyleIdx="1" presStyleCnt="13"/>
      <dgm:spPr/>
    </dgm:pt>
    <dgm:pt modelId="{D2E293D2-7C1E-4767-B1C6-DAAF60DF30AD}" type="pres">
      <dgm:prSet presAssocID="{07D1B33F-1ADC-45FE-A2C7-A6094AB6DB1D}" presName="bSpace" presStyleCnt="0"/>
      <dgm:spPr/>
    </dgm:pt>
    <dgm:pt modelId="{BC2CF449-5988-4D40-A300-213D6B8D9A36}" type="pres">
      <dgm:prSet presAssocID="{07D1B33F-1ADC-45FE-A2C7-A6094AB6DB1D}" presName="parBackupNorm" presStyleCnt="0"/>
      <dgm:spPr/>
    </dgm:pt>
    <dgm:pt modelId="{58D1DA65-E90A-4391-84B4-32C80FE685A4}" type="pres">
      <dgm:prSet presAssocID="{0F4B54BA-3912-4C0E-BD0E-D2EECD9DD497}" presName="parSpace" presStyleCnt="0"/>
      <dgm:spPr/>
    </dgm:pt>
    <dgm:pt modelId="{5DFECAB6-C0F7-41AF-A650-4430A92678FC}" type="pres">
      <dgm:prSet presAssocID="{EA83A569-B531-4F76-AC23-8E9B382F8F96}" presName="desBackupLeftNorm" presStyleCnt="0"/>
      <dgm:spPr/>
    </dgm:pt>
    <dgm:pt modelId="{8F7F437A-7CF6-482F-9F97-E541E9D57E89}" type="pres">
      <dgm:prSet presAssocID="{EA83A569-B531-4F76-AC23-8E9B382F8F96}" presName="desComposite" presStyleCnt="0"/>
      <dgm:spPr/>
    </dgm:pt>
    <dgm:pt modelId="{CCC2EAEA-8198-4ACA-B130-8A750D7FA956}" type="pres">
      <dgm:prSet presAssocID="{EA83A569-B531-4F76-AC23-8E9B382F8F96}" presName="desCircle" presStyleLbl="node1" presStyleIdx="0" presStyleCnt="5"/>
      <dgm:spPr/>
    </dgm:pt>
    <dgm:pt modelId="{E0E9E9E9-656D-4379-A821-824EF148F5A8}" type="pres">
      <dgm:prSet presAssocID="{EA83A569-B531-4F76-AC23-8E9B382F8F96}" presName="chTx" presStyleLbl="revTx" presStyleIdx="2" presStyleCnt="13"/>
      <dgm:spPr/>
    </dgm:pt>
    <dgm:pt modelId="{969E2607-80C4-4921-9333-84567C07CE88}" type="pres">
      <dgm:prSet presAssocID="{EA83A569-B531-4F76-AC23-8E9B382F8F96}" presName="desTx" presStyleLbl="revTx" presStyleIdx="3" presStyleCnt="13">
        <dgm:presLayoutVars>
          <dgm:bulletEnabled val="1"/>
        </dgm:presLayoutVars>
      </dgm:prSet>
      <dgm:spPr/>
    </dgm:pt>
    <dgm:pt modelId="{C5E0A1D2-ECDD-4B27-88DF-B70BE779B691}" type="pres">
      <dgm:prSet presAssocID="{EA83A569-B531-4F76-AC23-8E9B382F8F96}" presName="desBackupRightNorm" presStyleCnt="0"/>
      <dgm:spPr/>
    </dgm:pt>
    <dgm:pt modelId="{7262CF84-C379-4C2E-AC0C-1B03638D6793}" type="pres">
      <dgm:prSet presAssocID="{3B465FA6-44FF-4C59-96D9-F086D1E07872}" presName="desSpace" presStyleCnt="0"/>
      <dgm:spPr/>
    </dgm:pt>
    <dgm:pt modelId="{F15BF4FB-28DD-4C39-8D9F-208DDF7EAFB0}" type="pres">
      <dgm:prSet presAssocID="{73489E82-0EAC-418B-B712-86DD7C8F45E7}" presName="desBackupLeftNorm" presStyleCnt="0"/>
      <dgm:spPr/>
    </dgm:pt>
    <dgm:pt modelId="{6CC983DD-8803-4B2A-9289-6FB4453857BC}" type="pres">
      <dgm:prSet presAssocID="{73489E82-0EAC-418B-B712-86DD7C8F45E7}" presName="desComposite" presStyleCnt="0"/>
      <dgm:spPr/>
    </dgm:pt>
    <dgm:pt modelId="{B277479F-648D-4513-94D8-3A22940461FF}" type="pres">
      <dgm:prSet presAssocID="{73489E82-0EAC-418B-B712-86DD7C8F45E7}" presName="desCircle" presStyleLbl="node1" presStyleIdx="1" presStyleCnt="5"/>
      <dgm:spPr/>
    </dgm:pt>
    <dgm:pt modelId="{C66247B3-C35B-4683-B2D2-12786D40455C}" type="pres">
      <dgm:prSet presAssocID="{73489E82-0EAC-418B-B712-86DD7C8F45E7}" presName="chTx" presStyleLbl="revTx" presStyleIdx="4" presStyleCnt="13"/>
      <dgm:spPr/>
    </dgm:pt>
    <dgm:pt modelId="{5443CF16-E49F-4CC7-B145-B167194CD5BE}" type="pres">
      <dgm:prSet presAssocID="{73489E82-0EAC-418B-B712-86DD7C8F45E7}" presName="desTx" presStyleLbl="revTx" presStyleIdx="5" presStyleCnt="13">
        <dgm:presLayoutVars>
          <dgm:bulletEnabled val="1"/>
        </dgm:presLayoutVars>
      </dgm:prSet>
      <dgm:spPr/>
    </dgm:pt>
    <dgm:pt modelId="{17E211EF-C7EF-4C62-8C06-766FAA20C52C}" type="pres">
      <dgm:prSet presAssocID="{73489E82-0EAC-418B-B712-86DD7C8F45E7}" presName="desBackupRightNorm" presStyleCnt="0"/>
      <dgm:spPr/>
    </dgm:pt>
    <dgm:pt modelId="{2FEB366E-5369-4DAB-800B-56D92BCD34E9}" type="pres">
      <dgm:prSet presAssocID="{1CC0AA2A-DEC4-420C-AD20-A4665CBCDA1B}" presName="desSpace" presStyleCnt="0"/>
      <dgm:spPr/>
    </dgm:pt>
    <dgm:pt modelId="{B38716E5-CF30-46F1-8F4C-14F788000D09}" type="pres">
      <dgm:prSet presAssocID="{F21CDC89-4ADD-4BB6-9000-EF4E2D9767CE}" presName="parComposite" presStyleCnt="0"/>
      <dgm:spPr/>
    </dgm:pt>
    <dgm:pt modelId="{1C58F10D-0EC4-4D4B-9F0D-3B5EF6004E01}" type="pres">
      <dgm:prSet presAssocID="{F21CDC89-4ADD-4BB6-9000-EF4E2D9767CE}" presName="parBigCircle" presStyleLbl="node0" presStyleIdx="2" presStyleCnt="3"/>
      <dgm:spPr/>
    </dgm:pt>
    <dgm:pt modelId="{EB48464E-4AD5-4EE6-8E58-3719FF02DB13}" type="pres">
      <dgm:prSet presAssocID="{F21CDC89-4ADD-4BB6-9000-EF4E2D9767CE}" presName="parTx" presStyleLbl="revTx" presStyleIdx="6" presStyleCnt="13"/>
      <dgm:spPr/>
    </dgm:pt>
    <dgm:pt modelId="{E4941B3D-29C9-4E78-A0DA-775B97F55B86}" type="pres">
      <dgm:prSet presAssocID="{F21CDC89-4ADD-4BB6-9000-EF4E2D9767CE}" presName="bSpace" presStyleCnt="0"/>
      <dgm:spPr/>
    </dgm:pt>
    <dgm:pt modelId="{AFBF4771-F92D-4A0F-B493-648063A82B9F}" type="pres">
      <dgm:prSet presAssocID="{F21CDC89-4ADD-4BB6-9000-EF4E2D9767CE}" presName="parBackupNorm" presStyleCnt="0"/>
      <dgm:spPr/>
    </dgm:pt>
    <dgm:pt modelId="{CC264BFB-FF5A-48BE-A712-E568A99CC7CC}" type="pres">
      <dgm:prSet presAssocID="{51B19F04-CDE9-485E-944C-538B81AFE1A4}" presName="parSpace" presStyleCnt="0"/>
      <dgm:spPr/>
    </dgm:pt>
    <dgm:pt modelId="{0EB7C63B-9E8A-430F-8A51-AC810B1DBC8E}" type="pres">
      <dgm:prSet presAssocID="{12221B03-B396-407A-8F15-BA0BA11F282A}" presName="desBackupLeftNorm" presStyleCnt="0"/>
      <dgm:spPr/>
    </dgm:pt>
    <dgm:pt modelId="{AE28C480-78D0-4F56-B3B6-1ADE7E55C468}" type="pres">
      <dgm:prSet presAssocID="{12221B03-B396-407A-8F15-BA0BA11F282A}" presName="desComposite" presStyleCnt="0"/>
      <dgm:spPr/>
    </dgm:pt>
    <dgm:pt modelId="{720A9FE0-5536-4225-937B-E4A3693AC1F9}" type="pres">
      <dgm:prSet presAssocID="{12221B03-B396-407A-8F15-BA0BA11F282A}" presName="desCircle" presStyleLbl="node1" presStyleIdx="2" presStyleCnt="5"/>
      <dgm:spPr/>
    </dgm:pt>
    <dgm:pt modelId="{CF7705DB-8D27-4073-875D-E4A03A2C7D0E}" type="pres">
      <dgm:prSet presAssocID="{12221B03-B396-407A-8F15-BA0BA11F282A}" presName="chTx" presStyleLbl="revTx" presStyleIdx="7" presStyleCnt="13"/>
      <dgm:spPr/>
    </dgm:pt>
    <dgm:pt modelId="{A7F78D1D-311B-4150-A24E-658F293F79EC}" type="pres">
      <dgm:prSet presAssocID="{12221B03-B396-407A-8F15-BA0BA11F282A}" presName="desTx" presStyleLbl="revTx" presStyleIdx="8" presStyleCnt="13">
        <dgm:presLayoutVars>
          <dgm:bulletEnabled val="1"/>
        </dgm:presLayoutVars>
      </dgm:prSet>
      <dgm:spPr/>
    </dgm:pt>
    <dgm:pt modelId="{59078C24-9724-4757-AFE8-2E4A3EC1266E}" type="pres">
      <dgm:prSet presAssocID="{12221B03-B396-407A-8F15-BA0BA11F282A}" presName="desBackupRightNorm" presStyleCnt="0"/>
      <dgm:spPr/>
    </dgm:pt>
    <dgm:pt modelId="{B1A9A2A4-9103-44C2-B1EF-1CB0E6198F08}" type="pres">
      <dgm:prSet presAssocID="{F7068D28-1CC6-44D3-9392-1A0D86029E32}" presName="desSpace" presStyleCnt="0"/>
      <dgm:spPr/>
    </dgm:pt>
    <dgm:pt modelId="{F658E294-58E1-41AB-AA15-DAAFEFABA45E}" type="pres">
      <dgm:prSet presAssocID="{CFC19931-4133-436B-B24A-EFCB5393BA77}" presName="desBackupLeftNorm" presStyleCnt="0"/>
      <dgm:spPr/>
    </dgm:pt>
    <dgm:pt modelId="{47104EB6-CD40-4C98-B0F0-BC6EAAB4DD3E}" type="pres">
      <dgm:prSet presAssocID="{CFC19931-4133-436B-B24A-EFCB5393BA77}" presName="desComposite" presStyleCnt="0"/>
      <dgm:spPr/>
    </dgm:pt>
    <dgm:pt modelId="{CFE753B1-5BB1-4CAB-8EAF-4B773AA37582}" type="pres">
      <dgm:prSet presAssocID="{CFC19931-4133-436B-B24A-EFCB5393BA77}" presName="desCircle" presStyleLbl="node1" presStyleIdx="3" presStyleCnt="5"/>
      <dgm:spPr/>
    </dgm:pt>
    <dgm:pt modelId="{30B6A210-C7BF-40B4-AF8B-66C31DE61286}" type="pres">
      <dgm:prSet presAssocID="{CFC19931-4133-436B-B24A-EFCB5393BA77}" presName="chTx" presStyleLbl="revTx" presStyleIdx="9" presStyleCnt="13"/>
      <dgm:spPr/>
    </dgm:pt>
    <dgm:pt modelId="{AAC80D48-BBFD-4651-AA0B-F8DE192D8283}" type="pres">
      <dgm:prSet presAssocID="{CFC19931-4133-436B-B24A-EFCB5393BA77}" presName="desTx" presStyleLbl="revTx" presStyleIdx="10" presStyleCnt="13">
        <dgm:presLayoutVars>
          <dgm:bulletEnabled val="1"/>
        </dgm:presLayoutVars>
      </dgm:prSet>
      <dgm:spPr/>
    </dgm:pt>
    <dgm:pt modelId="{F192B240-2518-4F17-B99C-44EED927CC9E}" type="pres">
      <dgm:prSet presAssocID="{CFC19931-4133-436B-B24A-EFCB5393BA77}" presName="desBackupRightNorm" presStyleCnt="0"/>
      <dgm:spPr/>
    </dgm:pt>
    <dgm:pt modelId="{61FF7B57-250F-456F-8670-E80F8D02C274}" type="pres">
      <dgm:prSet presAssocID="{A8F58F43-A33D-49A1-AB8E-1E4E909F872D}" presName="desSpace" presStyleCnt="0"/>
      <dgm:spPr/>
    </dgm:pt>
    <dgm:pt modelId="{78EB2A52-8B37-48A4-A389-F0AF75FC18CB}" type="pres">
      <dgm:prSet presAssocID="{F2CA58FB-3634-4242-B431-2B2A1D7650CC}" presName="desBackupLeftNorm" presStyleCnt="0"/>
      <dgm:spPr/>
    </dgm:pt>
    <dgm:pt modelId="{3EC23EE1-2590-4EDB-BC45-28EAC3C2E7B0}" type="pres">
      <dgm:prSet presAssocID="{F2CA58FB-3634-4242-B431-2B2A1D7650CC}" presName="desComposite" presStyleCnt="0"/>
      <dgm:spPr/>
    </dgm:pt>
    <dgm:pt modelId="{5235BBA8-B2F2-40D2-A707-1B7FE89D25DD}" type="pres">
      <dgm:prSet presAssocID="{F2CA58FB-3634-4242-B431-2B2A1D7650CC}" presName="desCircle" presStyleLbl="node1" presStyleIdx="4" presStyleCnt="5"/>
      <dgm:spPr>
        <a:solidFill>
          <a:srgbClr val="FF3399"/>
        </a:solidFill>
      </dgm:spPr>
    </dgm:pt>
    <dgm:pt modelId="{A0CE68CA-0612-4A95-9D0B-737FFE3A84D4}" type="pres">
      <dgm:prSet presAssocID="{F2CA58FB-3634-4242-B431-2B2A1D7650CC}" presName="chTx" presStyleLbl="revTx" presStyleIdx="11" presStyleCnt="13"/>
      <dgm:spPr/>
    </dgm:pt>
    <dgm:pt modelId="{D0540B55-3D56-4F60-B534-EE3882603986}" type="pres">
      <dgm:prSet presAssocID="{F2CA58FB-3634-4242-B431-2B2A1D7650CC}" presName="desTx" presStyleLbl="revTx" presStyleIdx="12" presStyleCnt="13">
        <dgm:presLayoutVars>
          <dgm:bulletEnabled val="1"/>
        </dgm:presLayoutVars>
      </dgm:prSet>
      <dgm:spPr/>
    </dgm:pt>
    <dgm:pt modelId="{E3DEFE03-68BF-4C56-91EF-4D00A670CA74}" type="pres">
      <dgm:prSet presAssocID="{F2CA58FB-3634-4242-B431-2B2A1D7650CC}" presName="desBackupRightNorm" presStyleCnt="0"/>
      <dgm:spPr/>
    </dgm:pt>
    <dgm:pt modelId="{971010C9-BE7E-4C7C-9EE7-E8E534EFDB12}" type="pres">
      <dgm:prSet presAssocID="{01D3CA75-AC66-4765-BE71-ABF0FF4512B8}" presName="desSpace" presStyleCnt="0"/>
      <dgm:spPr/>
    </dgm:pt>
  </dgm:ptLst>
  <dgm:cxnLst>
    <dgm:cxn modelId="{2CF5D516-2CCC-4160-AEA0-A7DA934EC8DC}" srcId="{F21CDC89-4ADD-4BB6-9000-EF4E2D9767CE}" destId="{12221B03-B396-407A-8F15-BA0BA11F282A}" srcOrd="0" destOrd="0" parTransId="{34C84AAB-AB08-47E8-973A-E86F113846B9}" sibTransId="{F7068D28-1CC6-44D3-9392-1A0D86029E32}"/>
    <dgm:cxn modelId="{9EB4DD1B-5CEF-4CDE-9825-9858B2D1B73B}" srcId="{F21CDC89-4ADD-4BB6-9000-EF4E2D9767CE}" destId="{CFC19931-4133-436B-B24A-EFCB5393BA77}" srcOrd="1" destOrd="0" parTransId="{04D4436D-8E19-489E-AFDC-9E704686CDBE}" sibTransId="{A8F58F43-A33D-49A1-AB8E-1E4E909F872D}"/>
    <dgm:cxn modelId="{24891D28-747F-4CBD-86CE-8C74B0A106C6}" type="presOf" srcId="{F2CA58FB-3634-4242-B431-2B2A1D7650CC}" destId="{A0CE68CA-0612-4A95-9D0B-737FFE3A84D4}" srcOrd="0" destOrd="0" presId="urn:microsoft.com/office/officeart/2008/layout/CircleAccentTimeline"/>
    <dgm:cxn modelId="{58144D5E-9BE7-436D-9BD5-9FCA9D584F97}" type="presOf" srcId="{07D1B33F-1ADC-45FE-A2C7-A6094AB6DB1D}" destId="{F2C8434D-4F77-411E-97F9-CE168CA5E120}" srcOrd="0" destOrd="0" presId="urn:microsoft.com/office/officeart/2008/layout/CircleAccentTimeline"/>
    <dgm:cxn modelId="{A704D961-98FE-4DF4-AD12-B54C3E273E5B}" type="presOf" srcId="{EA83A569-B531-4F76-AC23-8E9B382F8F96}" destId="{E0E9E9E9-656D-4379-A821-824EF148F5A8}" srcOrd="0" destOrd="0" presId="urn:microsoft.com/office/officeart/2008/layout/CircleAccentTimeline"/>
    <dgm:cxn modelId="{F57E6944-A8ED-4BCF-8B4C-5BCB834CA94E}" srcId="{190B40AA-1F15-4519-BBA6-F3BC1225DB82}" destId="{F21CDC89-4ADD-4BB6-9000-EF4E2D9767CE}" srcOrd="2" destOrd="0" parTransId="{2869BF7B-97E9-4677-A5F1-F25289EFD202}" sibTransId="{51B19F04-CDE9-485E-944C-538B81AFE1A4}"/>
    <dgm:cxn modelId="{93D46286-1114-4412-8A5E-8D88F56070EE}" type="presOf" srcId="{F21CDC89-4ADD-4BB6-9000-EF4E2D9767CE}" destId="{EB48464E-4AD5-4EE6-8E58-3719FF02DB13}" srcOrd="0" destOrd="0" presId="urn:microsoft.com/office/officeart/2008/layout/CircleAccentTimeline"/>
    <dgm:cxn modelId="{5AE9B788-E736-4C7E-9C62-0ADBDFFF0602}" srcId="{F21CDC89-4ADD-4BB6-9000-EF4E2D9767CE}" destId="{F2CA58FB-3634-4242-B431-2B2A1D7650CC}" srcOrd="2" destOrd="0" parTransId="{BE952FB5-72A5-4C2B-9787-066961DD922B}" sibTransId="{01D3CA75-AC66-4765-BE71-ABF0FF4512B8}"/>
    <dgm:cxn modelId="{D541CE93-A57B-4E5A-A48B-A9918232747A}" type="presOf" srcId="{12221B03-B396-407A-8F15-BA0BA11F282A}" destId="{CF7705DB-8D27-4073-875D-E4A03A2C7D0E}" srcOrd="0" destOrd="0" presId="urn:microsoft.com/office/officeart/2008/layout/CircleAccentTimeline"/>
    <dgm:cxn modelId="{431500AE-CF2F-4F54-80C0-49009E9DCC76}" type="presOf" srcId="{CFC19931-4133-436B-B24A-EFCB5393BA77}" destId="{30B6A210-C7BF-40B4-AF8B-66C31DE61286}" srcOrd="0" destOrd="0" presId="urn:microsoft.com/office/officeart/2008/layout/CircleAccentTimeline"/>
    <dgm:cxn modelId="{966CCDB5-E9B6-41CA-AB92-B9C34AFB057A}" type="presOf" srcId="{C94A33EA-44C8-473E-939B-2A9BF8D35D20}" destId="{CBE4197B-81D5-4107-9D8A-DFAD1FB20867}" srcOrd="0" destOrd="0" presId="urn:microsoft.com/office/officeart/2008/layout/CircleAccentTimeline"/>
    <dgm:cxn modelId="{1B0A43B6-F633-4E29-AEAD-3BC4102CD849}" srcId="{07D1B33F-1ADC-45FE-A2C7-A6094AB6DB1D}" destId="{73489E82-0EAC-418B-B712-86DD7C8F45E7}" srcOrd="1" destOrd="0" parTransId="{2ED88725-84AC-4E22-B30F-DAB10F358ED6}" sibTransId="{1CC0AA2A-DEC4-420C-AD20-A4665CBCDA1B}"/>
    <dgm:cxn modelId="{38B1F4C0-3A0C-4C88-BCC7-CE3CFDD1070A}" srcId="{190B40AA-1F15-4519-BBA6-F3BC1225DB82}" destId="{C94A33EA-44C8-473E-939B-2A9BF8D35D20}" srcOrd="0" destOrd="0" parTransId="{8E96EB42-19A6-4619-AA98-966E15BEE68C}" sibTransId="{DB03E90B-324B-4E9B-B7EE-0374A40B16FE}"/>
    <dgm:cxn modelId="{D61EB8CF-5FD4-4D5E-8D65-9F8B4F3F4569}" type="presOf" srcId="{190B40AA-1F15-4519-BBA6-F3BC1225DB82}" destId="{711F1C38-98A7-4465-A10B-8F79405A51AD}" srcOrd="0" destOrd="0" presId="urn:microsoft.com/office/officeart/2008/layout/CircleAccentTimeline"/>
    <dgm:cxn modelId="{703941DB-84C6-4A78-A825-6CD9DA91109D}" srcId="{07D1B33F-1ADC-45FE-A2C7-A6094AB6DB1D}" destId="{EA83A569-B531-4F76-AC23-8E9B382F8F96}" srcOrd="0" destOrd="0" parTransId="{05BB3A40-78FB-47A8-8E6E-EF34CD4035D0}" sibTransId="{3B465FA6-44FF-4C59-96D9-F086D1E07872}"/>
    <dgm:cxn modelId="{E60A40EA-18F6-4E3E-A483-437F6C29DABD}" srcId="{190B40AA-1F15-4519-BBA6-F3BC1225DB82}" destId="{07D1B33F-1ADC-45FE-A2C7-A6094AB6DB1D}" srcOrd="1" destOrd="0" parTransId="{EFFB412E-0D61-4FC3-9452-8DA29FAA7E5D}" sibTransId="{0F4B54BA-3912-4C0E-BD0E-D2EECD9DD497}"/>
    <dgm:cxn modelId="{6994BEED-A25D-429B-9B03-B9048F0FE862}" type="presOf" srcId="{73489E82-0EAC-418B-B712-86DD7C8F45E7}" destId="{C66247B3-C35B-4683-B2D2-12786D40455C}" srcOrd="0" destOrd="0" presId="urn:microsoft.com/office/officeart/2008/layout/CircleAccentTimeline"/>
    <dgm:cxn modelId="{0AC2EB4E-9D28-43DC-A1DC-0E916DCC4A3E}" type="presParOf" srcId="{711F1C38-98A7-4465-A10B-8F79405A51AD}" destId="{6AED6D7E-108F-4516-9273-43076D70A206}" srcOrd="0" destOrd="0" presId="urn:microsoft.com/office/officeart/2008/layout/CircleAccentTimeline"/>
    <dgm:cxn modelId="{B3CEEFD1-00BF-4B70-A35F-F4A97E9BF941}" type="presParOf" srcId="{6AED6D7E-108F-4516-9273-43076D70A206}" destId="{36B11CA7-6E42-4DF8-9AF1-F014EFE4D60D}" srcOrd="0" destOrd="0" presId="urn:microsoft.com/office/officeart/2008/layout/CircleAccentTimeline"/>
    <dgm:cxn modelId="{CE8EE0B7-8517-47DD-AAEA-7689BA541088}" type="presParOf" srcId="{6AED6D7E-108F-4516-9273-43076D70A206}" destId="{CBE4197B-81D5-4107-9D8A-DFAD1FB20867}" srcOrd="1" destOrd="0" presId="urn:microsoft.com/office/officeart/2008/layout/CircleAccentTimeline"/>
    <dgm:cxn modelId="{0EDB2FA3-A42C-401A-A5E9-5E6F35F637F7}" type="presParOf" srcId="{6AED6D7E-108F-4516-9273-43076D70A206}" destId="{8A69EDF6-F7AE-4A79-9C60-E3FA308BC21A}" srcOrd="2" destOrd="0" presId="urn:microsoft.com/office/officeart/2008/layout/CircleAccentTimeline"/>
    <dgm:cxn modelId="{D31811E4-57D1-42EE-B77F-2853FF36A9EB}" type="presParOf" srcId="{711F1C38-98A7-4465-A10B-8F79405A51AD}" destId="{E2E67C0A-5727-41A1-8DF4-4AAB86CAAD35}" srcOrd="1" destOrd="0" presId="urn:microsoft.com/office/officeart/2008/layout/CircleAccentTimeline"/>
    <dgm:cxn modelId="{62A47FBF-1598-490D-A0F7-1697689CE105}" type="presParOf" srcId="{711F1C38-98A7-4465-A10B-8F79405A51AD}" destId="{7815063E-8345-4083-8E8B-BEC68FE65A9E}" srcOrd="2" destOrd="0" presId="urn:microsoft.com/office/officeart/2008/layout/CircleAccentTimeline"/>
    <dgm:cxn modelId="{6B4E1384-A334-4A5C-8479-4E3DE04C1800}" type="presParOf" srcId="{711F1C38-98A7-4465-A10B-8F79405A51AD}" destId="{0CBFB8CC-FA82-4478-872A-158EE21444EE}" srcOrd="3" destOrd="0" presId="urn:microsoft.com/office/officeart/2008/layout/CircleAccentTimeline"/>
    <dgm:cxn modelId="{35AB8791-C5E6-409D-AD96-8A82847E15E6}" type="presParOf" srcId="{0CBFB8CC-FA82-4478-872A-158EE21444EE}" destId="{30F5F51D-A728-4CCD-B437-EDC00D0570D8}" srcOrd="0" destOrd="0" presId="urn:microsoft.com/office/officeart/2008/layout/CircleAccentTimeline"/>
    <dgm:cxn modelId="{02CBC1F1-A38E-40B3-820A-7B14AE3E8D3C}" type="presParOf" srcId="{0CBFB8CC-FA82-4478-872A-158EE21444EE}" destId="{F2C8434D-4F77-411E-97F9-CE168CA5E120}" srcOrd="1" destOrd="0" presId="urn:microsoft.com/office/officeart/2008/layout/CircleAccentTimeline"/>
    <dgm:cxn modelId="{9D15955D-3DC9-4CED-9BA0-82C4EA072D00}" type="presParOf" srcId="{0CBFB8CC-FA82-4478-872A-158EE21444EE}" destId="{D2E293D2-7C1E-4767-B1C6-DAAF60DF30AD}" srcOrd="2" destOrd="0" presId="urn:microsoft.com/office/officeart/2008/layout/CircleAccentTimeline"/>
    <dgm:cxn modelId="{97AC2E4C-DD6C-45E4-BFD5-F3C82ADD49F4}" type="presParOf" srcId="{711F1C38-98A7-4465-A10B-8F79405A51AD}" destId="{BC2CF449-5988-4D40-A300-213D6B8D9A36}" srcOrd="4" destOrd="0" presId="urn:microsoft.com/office/officeart/2008/layout/CircleAccentTimeline"/>
    <dgm:cxn modelId="{C5DB7BC6-CCDA-4153-9346-DA28D8CBD38D}" type="presParOf" srcId="{711F1C38-98A7-4465-A10B-8F79405A51AD}" destId="{58D1DA65-E90A-4391-84B4-32C80FE685A4}" srcOrd="5" destOrd="0" presId="urn:microsoft.com/office/officeart/2008/layout/CircleAccentTimeline"/>
    <dgm:cxn modelId="{7E5A5C4F-7072-47FC-81A0-CB5793441449}" type="presParOf" srcId="{711F1C38-98A7-4465-A10B-8F79405A51AD}" destId="{5DFECAB6-C0F7-41AF-A650-4430A92678FC}" srcOrd="6" destOrd="0" presId="urn:microsoft.com/office/officeart/2008/layout/CircleAccentTimeline"/>
    <dgm:cxn modelId="{194DA88E-AB00-4A23-9EC9-212F9089635C}" type="presParOf" srcId="{711F1C38-98A7-4465-A10B-8F79405A51AD}" destId="{8F7F437A-7CF6-482F-9F97-E541E9D57E89}" srcOrd="7" destOrd="0" presId="urn:microsoft.com/office/officeart/2008/layout/CircleAccentTimeline"/>
    <dgm:cxn modelId="{171E0059-D40F-4833-8BBC-B00398BFC775}" type="presParOf" srcId="{8F7F437A-7CF6-482F-9F97-E541E9D57E89}" destId="{CCC2EAEA-8198-4ACA-B130-8A750D7FA956}" srcOrd="0" destOrd="0" presId="urn:microsoft.com/office/officeart/2008/layout/CircleAccentTimeline"/>
    <dgm:cxn modelId="{C2D24ACA-4547-41E7-AAFE-462438DD6803}" type="presParOf" srcId="{8F7F437A-7CF6-482F-9F97-E541E9D57E89}" destId="{E0E9E9E9-656D-4379-A821-824EF148F5A8}" srcOrd="1" destOrd="0" presId="urn:microsoft.com/office/officeart/2008/layout/CircleAccentTimeline"/>
    <dgm:cxn modelId="{058B8001-2DDE-4A69-BC03-913D67EB11EB}" type="presParOf" srcId="{8F7F437A-7CF6-482F-9F97-E541E9D57E89}" destId="{969E2607-80C4-4921-9333-84567C07CE88}" srcOrd="2" destOrd="0" presId="urn:microsoft.com/office/officeart/2008/layout/CircleAccentTimeline"/>
    <dgm:cxn modelId="{05F1CC82-10A4-4226-A56D-7912E3AD5C97}" type="presParOf" srcId="{711F1C38-98A7-4465-A10B-8F79405A51AD}" destId="{C5E0A1D2-ECDD-4B27-88DF-B70BE779B691}" srcOrd="8" destOrd="0" presId="urn:microsoft.com/office/officeart/2008/layout/CircleAccentTimeline"/>
    <dgm:cxn modelId="{0FE0AABA-B985-42BD-B0A8-07E1A1C95462}" type="presParOf" srcId="{711F1C38-98A7-4465-A10B-8F79405A51AD}" destId="{7262CF84-C379-4C2E-AC0C-1B03638D6793}" srcOrd="9" destOrd="0" presId="urn:microsoft.com/office/officeart/2008/layout/CircleAccentTimeline"/>
    <dgm:cxn modelId="{CF89B2C2-487D-44A0-8DBD-10C71FAB9CA0}" type="presParOf" srcId="{711F1C38-98A7-4465-A10B-8F79405A51AD}" destId="{F15BF4FB-28DD-4C39-8D9F-208DDF7EAFB0}" srcOrd="10" destOrd="0" presId="urn:microsoft.com/office/officeart/2008/layout/CircleAccentTimeline"/>
    <dgm:cxn modelId="{0D24ECFC-93CA-4491-88D5-EB22ECE1BD9E}" type="presParOf" srcId="{711F1C38-98A7-4465-A10B-8F79405A51AD}" destId="{6CC983DD-8803-4B2A-9289-6FB4453857BC}" srcOrd="11" destOrd="0" presId="urn:microsoft.com/office/officeart/2008/layout/CircleAccentTimeline"/>
    <dgm:cxn modelId="{452DADD8-5488-48B2-BDC3-37134BFE9D30}" type="presParOf" srcId="{6CC983DD-8803-4B2A-9289-6FB4453857BC}" destId="{B277479F-648D-4513-94D8-3A22940461FF}" srcOrd="0" destOrd="0" presId="urn:microsoft.com/office/officeart/2008/layout/CircleAccentTimeline"/>
    <dgm:cxn modelId="{F1D250C9-C469-467F-AA30-3E9B91677EB9}" type="presParOf" srcId="{6CC983DD-8803-4B2A-9289-6FB4453857BC}" destId="{C66247B3-C35B-4683-B2D2-12786D40455C}" srcOrd="1" destOrd="0" presId="urn:microsoft.com/office/officeart/2008/layout/CircleAccentTimeline"/>
    <dgm:cxn modelId="{8CA461DC-AE66-4991-96AB-01DA9BD166B7}" type="presParOf" srcId="{6CC983DD-8803-4B2A-9289-6FB4453857BC}" destId="{5443CF16-E49F-4CC7-B145-B167194CD5BE}" srcOrd="2" destOrd="0" presId="urn:microsoft.com/office/officeart/2008/layout/CircleAccentTimeline"/>
    <dgm:cxn modelId="{BD857F2A-CB87-42C5-96FC-1E69E6481958}" type="presParOf" srcId="{711F1C38-98A7-4465-A10B-8F79405A51AD}" destId="{17E211EF-C7EF-4C62-8C06-766FAA20C52C}" srcOrd="12" destOrd="0" presId="urn:microsoft.com/office/officeart/2008/layout/CircleAccentTimeline"/>
    <dgm:cxn modelId="{010996B7-26EF-4DB0-9D89-DB196C1F08D0}" type="presParOf" srcId="{711F1C38-98A7-4465-A10B-8F79405A51AD}" destId="{2FEB366E-5369-4DAB-800B-56D92BCD34E9}" srcOrd="13" destOrd="0" presId="urn:microsoft.com/office/officeart/2008/layout/CircleAccentTimeline"/>
    <dgm:cxn modelId="{A84183C9-E6B8-442B-8515-1A2AD741F6BF}" type="presParOf" srcId="{711F1C38-98A7-4465-A10B-8F79405A51AD}" destId="{B38716E5-CF30-46F1-8F4C-14F788000D09}" srcOrd="14" destOrd="0" presId="urn:microsoft.com/office/officeart/2008/layout/CircleAccentTimeline"/>
    <dgm:cxn modelId="{9059B235-014F-439D-B590-C8808A9AE46B}" type="presParOf" srcId="{B38716E5-CF30-46F1-8F4C-14F788000D09}" destId="{1C58F10D-0EC4-4D4B-9F0D-3B5EF6004E01}" srcOrd="0" destOrd="0" presId="urn:microsoft.com/office/officeart/2008/layout/CircleAccentTimeline"/>
    <dgm:cxn modelId="{12675029-5EB9-4954-8C8D-9C7D96A9B1B1}" type="presParOf" srcId="{B38716E5-CF30-46F1-8F4C-14F788000D09}" destId="{EB48464E-4AD5-4EE6-8E58-3719FF02DB13}" srcOrd="1" destOrd="0" presId="urn:microsoft.com/office/officeart/2008/layout/CircleAccentTimeline"/>
    <dgm:cxn modelId="{C06D7D98-C08D-49CC-83BB-B0E88D7C3F9D}" type="presParOf" srcId="{B38716E5-CF30-46F1-8F4C-14F788000D09}" destId="{E4941B3D-29C9-4E78-A0DA-775B97F55B86}" srcOrd="2" destOrd="0" presId="urn:microsoft.com/office/officeart/2008/layout/CircleAccentTimeline"/>
    <dgm:cxn modelId="{4A8015AA-AAC2-41EF-A087-7CC8DE3F382D}" type="presParOf" srcId="{711F1C38-98A7-4465-A10B-8F79405A51AD}" destId="{AFBF4771-F92D-4A0F-B493-648063A82B9F}" srcOrd="15" destOrd="0" presId="urn:microsoft.com/office/officeart/2008/layout/CircleAccentTimeline"/>
    <dgm:cxn modelId="{26B4EA70-63EA-4D36-8E22-962BCE74E6F1}" type="presParOf" srcId="{711F1C38-98A7-4465-A10B-8F79405A51AD}" destId="{CC264BFB-FF5A-48BE-A712-E568A99CC7CC}" srcOrd="16" destOrd="0" presId="urn:microsoft.com/office/officeart/2008/layout/CircleAccentTimeline"/>
    <dgm:cxn modelId="{F760FCA1-630D-4969-9B22-48890DF50ACB}" type="presParOf" srcId="{711F1C38-98A7-4465-A10B-8F79405A51AD}" destId="{0EB7C63B-9E8A-430F-8A51-AC810B1DBC8E}" srcOrd="17" destOrd="0" presId="urn:microsoft.com/office/officeart/2008/layout/CircleAccentTimeline"/>
    <dgm:cxn modelId="{F7C6EAF5-A0E8-4DA9-957B-633FFEA73953}" type="presParOf" srcId="{711F1C38-98A7-4465-A10B-8F79405A51AD}" destId="{AE28C480-78D0-4F56-B3B6-1ADE7E55C468}" srcOrd="18" destOrd="0" presId="urn:microsoft.com/office/officeart/2008/layout/CircleAccentTimeline"/>
    <dgm:cxn modelId="{BA049E6C-99FE-4610-9E0A-4E710F82AE18}" type="presParOf" srcId="{AE28C480-78D0-4F56-B3B6-1ADE7E55C468}" destId="{720A9FE0-5536-4225-937B-E4A3693AC1F9}" srcOrd="0" destOrd="0" presId="urn:microsoft.com/office/officeart/2008/layout/CircleAccentTimeline"/>
    <dgm:cxn modelId="{D97D4216-D2CA-493F-B710-186DCD703125}" type="presParOf" srcId="{AE28C480-78D0-4F56-B3B6-1ADE7E55C468}" destId="{CF7705DB-8D27-4073-875D-E4A03A2C7D0E}" srcOrd="1" destOrd="0" presId="urn:microsoft.com/office/officeart/2008/layout/CircleAccentTimeline"/>
    <dgm:cxn modelId="{6DD8E90E-8E2F-4A82-BF92-3CE8EE107993}" type="presParOf" srcId="{AE28C480-78D0-4F56-B3B6-1ADE7E55C468}" destId="{A7F78D1D-311B-4150-A24E-658F293F79EC}" srcOrd="2" destOrd="0" presId="urn:microsoft.com/office/officeart/2008/layout/CircleAccentTimeline"/>
    <dgm:cxn modelId="{5FB2C3B8-8101-4A87-BB9D-FD2539A63434}" type="presParOf" srcId="{711F1C38-98A7-4465-A10B-8F79405A51AD}" destId="{59078C24-9724-4757-AFE8-2E4A3EC1266E}" srcOrd="19" destOrd="0" presId="urn:microsoft.com/office/officeart/2008/layout/CircleAccentTimeline"/>
    <dgm:cxn modelId="{0B51C008-A07B-4654-BC5A-9B72525A607D}" type="presParOf" srcId="{711F1C38-98A7-4465-A10B-8F79405A51AD}" destId="{B1A9A2A4-9103-44C2-B1EF-1CB0E6198F08}" srcOrd="20" destOrd="0" presId="urn:microsoft.com/office/officeart/2008/layout/CircleAccentTimeline"/>
    <dgm:cxn modelId="{D1CCB04F-62FD-4D2B-9456-D5277755CECA}" type="presParOf" srcId="{711F1C38-98A7-4465-A10B-8F79405A51AD}" destId="{F658E294-58E1-41AB-AA15-DAAFEFABA45E}" srcOrd="21" destOrd="0" presId="urn:microsoft.com/office/officeart/2008/layout/CircleAccentTimeline"/>
    <dgm:cxn modelId="{AB7137BA-26A8-4E92-9510-0AF284BE6FCC}" type="presParOf" srcId="{711F1C38-98A7-4465-A10B-8F79405A51AD}" destId="{47104EB6-CD40-4C98-B0F0-BC6EAAB4DD3E}" srcOrd="22" destOrd="0" presId="urn:microsoft.com/office/officeart/2008/layout/CircleAccentTimeline"/>
    <dgm:cxn modelId="{DF85DDC3-0C8D-4777-A085-4284E599D0E7}" type="presParOf" srcId="{47104EB6-CD40-4C98-B0F0-BC6EAAB4DD3E}" destId="{CFE753B1-5BB1-4CAB-8EAF-4B773AA37582}" srcOrd="0" destOrd="0" presId="urn:microsoft.com/office/officeart/2008/layout/CircleAccentTimeline"/>
    <dgm:cxn modelId="{9BE21582-5DD9-43F8-AE8D-205829BCB597}" type="presParOf" srcId="{47104EB6-CD40-4C98-B0F0-BC6EAAB4DD3E}" destId="{30B6A210-C7BF-40B4-AF8B-66C31DE61286}" srcOrd="1" destOrd="0" presId="urn:microsoft.com/office/officeart/2008/layout/CircleAccentTimeline"/>
    <dgm:cxn modelId="{8353A17B-07B1-447E-A241-439C3227A7F5}" type="presParOf" srcId="{47104EB6-CD40-4C98-B0F0-BC6EAAB4DD3E}" destId="{AAC80D48-BBFD-4651-AA0B-F8DE192D8283}" srcOrd="2" destOrd="0" presId="urn:microsoft.com/office/officeart/2008/layout/CircleAccentTimeline"/>
    <dgm:cxn modelId="{058DEC15-477F-40E9-B96D-0D268D332B9E}" type="presParOf" srcId="{711F1C38-98A7-4465-A10B-8F79405A51AD}" destId="{F192B240-2518-4F17-B99C-44EED927CC9E}" srcOrd="23" destOrd="0" presId="urn:microsoft.com/office/officeart/2008/layout/CircleAccentTimeline"/>
    <dgm:cxn modelId="{DC8082E7-0ACA-4B29-8DF1-D7DAEBA43085}" type="presParOf" srcId="{711F1C38-98A7-4465-A10B-8F79405A51AD}" destId="{61FF7B57-250F-456F-8670-E80F8D02C274}" srcOrd="24" destOrd="0" presId="urn:microsoft.com/office/officeart/2008/layout/CircleAccentTimeline"/>
    <dgm:cxn modelId="{64571431-29A5-40F6-BBB3-7EE4E87E3695}" type="presParOf" srcId="{711F1C38-98A7-4465-A10B-8F79405A51AD}" destId="{78EB2A52-8B37-48A4-A389-F0AF75FC18CB}" srcOrd="25" destOrd="0" presId="urn:microsoft.com/office/officeart/2008/layout/CircleAccentTimeline"/>
    <dgm:cxn modelId="{CD913646-2672-4239-AA4F-1D78539D4450}" type="presParOf" srcId="{711F1C38-98A7-4465-A10B-8F79405A51AD}" destId="{3EC23EE1-2590-4EDB-BC45-28EAC3C2E7B0}" srcOrd="26" destOrd="0" presId="urn:microsoft.com/office/officeart/2008/layout/CircleAccentTimeline"/>
    <dgm:cxn modelId="{55A46194-5472-4841-8CE7-24F64E351D73}" type="presParOf" srcId="{3EC23EE1-2590-4EDB-BC45-28EAC3C2E7B0}" destId="{5235BBA8-B2F2-40D2-A707-1B7FE89D25DD}" srcOrd="0" destOrd="0" presId="urn:microsoft.com/office/officeart/2008/layout/CircleAccentTimeline"/>
    <dgm:cxn modelId="{9745CECB-0902-46AC-8CD4-EACBB0C42A5F}" type="presParOf" srcId="{3EC23EE1-2590-4EDB-BC45-28EAC3C2E7B0}" destId="{A0CE68CA-0612-4A95-9D0B-737FFE3A84D4}" srcOrd="1" destOrd="0" presId="urn:microsoft.com/office/officeart/2008/layout/CircleAccentTimeline"/>
    <dgm:cxn modelId="{842DCB7C-820E-4419-931C-1EEAD68AE3B0}" type="presParOf" srcId="{3EC23EE1-2590-4EDB-BC45-28EAC3C2E7B0}" destId="{D0540B55-3D56-4F60-B534-EE3882603986}" srcOrd="2" destOrd="0" presId="urn:microsoft.com/office/officeart/2008/layout/CircleAccentTimeline"/>
    <dgm:cxn modelId="{AEAE0D3D-BE5D-49B2-9EC1-167FAD552909}" type="presParOf" srcId="{711F1C38-98A7-4465-A10B-8F79405A51AD}" destId="{E3DEFE03-68BF-4C56-91EF-4D00A670CA74}" srcOrd="27" destOrd="0" presId="urn:microsoft.com/office/officeart/2008/layout/CircleAccentTimeline"/>
    <dgm:cxn modelId="{CF86037E-FCAB-4BEF-864F-03D152A2C3D5}" type="presParOf" srcId="{711F1C38-98A7-4465-A10B-8F79405A51AD}" destId="{971010C9-BE7E-4C7C-9EE7-E8E534EFDB12}" srcOrd="28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11CA7-6E42-4DF8-9AF1-F014EFE4D60D}">
      <dsp:nvSpPr>
        <dsp:cNvPr id="0" name=""/>
        <dsp:cNvSpPr/>
      </dsp:nvSpPr>
      <dsp:spPr>
        <a:xfrm>
          <a:off x="3950" y="1748259"/>
          <a:ext cx="1218106" cy="1218106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4197B-81D5-4107-9D8A-DFAD1FB20867}">
      <dsp:nvSpPr>
        <dsp:cNvPr id="0" name=""/>
        <dsp:cNvSpPr/>
      </dsp:nvSpPr>
      <dsp:spPr>
        <a:xfrm rot="17700000">
          <a:off x="433156" y="755254"/>
          <a:ext cx="1514242" cy="729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solidFill>
                <a:schemeClr val="bg1">
                  <a:lumMod val="50000"/>
                </a:schemeClr>
              </a:solidFill>
            </a:rPr>
            <a:t>PREVENCION PRIMARIA</a:t>
          </a:r>
          <a:endParaRPr lang="es-AR" sz="19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433156" y="755254"/>
        <a:ext cx="1514242" cy="729747"/>
      </dsp:txXfrm>
    </dsp:sp>
    <dsp:sp modelId="{30F5F51D-A728-4CCD-B437-EDC00D0570D8}">
      <dsp:nvSpPr>
        <dsp:cNvPr id="0" name=""/>
        <dsp:cNvSpPr/>
      </dsp:nvSpPr>
      <dsp:spPr>
        <a:xfrm>
          <a:off x="1313906" y="1748259"/>
          <a:ext cx="1218106" cy="1218106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8434D-4F77-411E-97F9-CE168CA5E120}">
      <dsp:nvSpPr>
        <dsp:cNvPr id="0" name=""/>
        <dsp:cNvSpPr/>
      </dsp:nvSpPr>
      <dsp:spPr>
        <a:xfrm rot="17700000">
          <a:off x="1743112" y="755254"/>
          <a:ext cx="1514242" cy="729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solidFill>
                <a:schemeClr val="bg1">
                  <a:lumMod val="50000"/>
                </a:schemeClr>
              </a:solidFill>
            </a:rPr>
            <a:t>DIAGNÓSTICO PRECOZ</a:t>
          </a:r>
          <a:endParaRPr lang="es-AR" sz="19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1743112" y="755254"/>
        <a:ext cx="1514242" cy="729747"/>
      </dsp:txXfrm>
    </dsp:sp>
    <dsp:sp modelId="{CCC2EAEA-8198-4ACA-B130-8A750D7FA956}">
      <dsp:nvSpPr>
        <dsp:cNvPr id="0" name=""/>
        <dsp:cNvSpPr/>
      </dsp:nvSpPr>
      <dsp:spPr>
        <a:xfrm>
          <a:off x="2623765" y="2041175"/>
          <a:ext cx="632274" cy="632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9E9E9-656D-4379-A821-824EF148F5A8}">
      <dsp:nvSpPr>
        <dsp:cNvPr id="0" name=""/>
        <dsp:cNvSpPr/>
      </dsp:nvSpPr>
      <dsp:spPr>
        <a:xfrm rot="17700000">
          <a:off x="1874923" y="2921202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bg1">
                  <a:lumMod val="50000"/>
                </a:schemeClr>
              </a:solidFill>
            </a:rPr>
            <a:t>TAMIZAJE</a:t>
          </a:r>
          <a:endParaRPr lang="es-AR" sz="14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1874923" y="2921202"/>
        <a:ext cx="1309890" cy="631580"/>
      </dsp:txXfrm>
    </dsp:sp>
    <dsp:sp modelId="{969E2607-80C4-4921-9333-84567C07CE88}">
      <dsp:nvSpPr>
        <dsp:cNvPr id="0" name=""/>
        <dsp:cNvSpPr/>
      </dsp:nvSpPr>
      <dsp:spPr>
        <a:xfrm rot="17700000">
          <a:off x="2694992" y="1161844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7479F-648D-4513-94D8-3A22940461FF}">
      <dsp:nvSpPr>
        <dsp:cNvPr id="0" name=""/>
        <dsp:cNvSpPr/>
      </dsp:nvSpPr>
      <dsp:spPr>
        <a:xfrm>
          <a:off x="3347695" y="2041175"/>
          <a:ext cx="632274" cy="632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247B3-C35B-4683-B2D2-12786D40455C}">
      <dsp:nvSpPr>
        <dsp:cNvPr id="0" name=""/>
        <dsp:cNvSpPr/>
      </dsp:nvSpPr>
      <dsp:spPr>
        <a:xfrm rot="17700000">
          <a:off x="2598852" y="2921202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bg1">
                  <a:lumMod val="50000"/>
                </a:schemeClr>
              </a:solidFill>
            </a:rPr>
            <a:t>DETECCIÓN PRECOZ</a:t>
          </a:r>
          <a:endParaRPr lang="es-AR" sz="14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598852" y="2921202"/>
        <a:ext cx="1309890" cy="631580"/>
      </dsp:txXfrm>
    </dsp:sp>
    <dsp:sp modelId="{5443CF16-E49F-4CC7-B145-B167194CD5BE}">
      <dsp:nvSpPr>
        <dsp:cNvPr id="0" name=""/>
        <dsp:cNvSpPr/>
      </dsp:nvSpPr>
      <dsp:spPr>
        <a:xfrm rot="17700000">
          <a:off x="3418921" y="1161844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8F10D-0EC4-4D4B-9F0D-3B5EF6004E01}">
      <dsp:nvSpPr>
        <dsp:cNvPr id="0" name=""/>
        <dsp:cNvSpPr/>
      </dsp:nvSpPr>
      <dsp:spPr>
        <a:xfrm>
          <a:off x="4071721" y="1748259"/>
          <a:ext cx="1218106" cy="1218106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48464E-4AD5-4EE6-8E58-3719FF02DB13}">
      <dsp:nvSpPr>
        <dsp:cNvPr id="0" name=""/>
        <dsp:cNvSpPr/>
      </dsp:nvSpPr>
      <dsp:spPr>
        <a:xfrm rot="17700000">
          <a:off x="4500927" y="755254"/>
          <a:ext cx="1514242" cy="729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solidFill>
                <a:schemeClr val="bg1">
                  <a:lumMod val="50000"/>
                </a:schemeClr>
              </a:solidFill>
            </a:rPr>
            <a:t>TRATAMIENTO OPORTUNO</a:t>
          </a:r>
          <a:endParaRPr lang="es-AR" sz="19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4500927" y="755254"/>
        <a:ext cx="1514242" cy="729747"/>
      </dsp:txXfrm>
    </dsp:sp>
    <dsp:sp modelId="{720A9FE0-5536-4225-937B-E4A3693AC1F9}">
      <dsp:nvSpPr>
        <dsp:cNvPr id="0" name=""/>
        <dsp:cNvSpPr/>
      </dsp:nvSpPr>
      <dsp:spPr>
        <a:xfrm>
          <a:off x="5381580" y="2041175"/>
          <a:ext cx="632274" cy="632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705DB-8D27-4073-875D-E4A03A2C7D0E}">
      <dsp:nvSpPr>
        <dsp:cNvPr id="0" name=""/>
        <dsp:cNvSpPr/>
      </dsp:nvSpPr>
      <dsp:spPr>
        <a:xfrm rot="17700000">
          <a:off x="4632738" y="2921202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bg1">
                  <a:lumMod val="50000"/>
                </a:schemeClr>
              </a:solidFill>
            </a:rPr>
            <a:t>CIRUGÍA</a:t>
          </a:r>
          <a:endParaRPr lang="es-AR" sz="14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4632738" y="2921202"/>
        <a:ext cx="1309890" cy="631580"/>
      </dsp:txXfrm>
    </dsp:sp>
    <dsp:sp modelId="{A7F78D1D-311B-4150-A24E-658F293F79EC}">
      <dsp:nvSpPr>
        <dsp:cNvPr id="0" name=""/>
        <dsp:cNvSpPr/>
      </dsp:nvSpPr>
      <dsp:spPr>
        <a:xfrm rot="17700000">
          <a:off x="5452807" y="1161844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753B1-5BB1-4CAB-8EAF-4B773AA37582}">
      <dsp:nvSpPr>
        <dsp:cNvPr id="0" name=""/>
        <dsp:cNvSpPr/>
      </dsp:nvSpPr>
      <dsp:spPr>
        <a:xfrm>
          <a:off x="6105510" y="2041175"/>
          <a:ext cx="632274" cy="632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6A210-C7BF-40B4-AF8B-66C31DE61286}">
      <dsp:nvSpPr>
        <dsp:cNvPr id="0" name=""/>
        <dsp:cNvSpPr/>
      </dsp:nvSpPr>
      <dsp:spPr>
        <a:xfrm rot="17700000">
          <a:off x="5356667" y="2921202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0480" bIns="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solidFill>
                <a:schemeClr val="bg1">
                  <a:lumMod val="50000"/>
                </a:schemeClr>
              </a:solidFill>
            </a:rPr>
            <a:t>RADIOTERAPIA</a:t>
          </a:r>
          <a:endParaRPr lang="es-AR" sz="12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5356667" y="2921202"/>
        <a:ext cx="1309890" cy="631580"/>
      </dsp:txXfrm>
    </dsp:sp>
    <dsp:sp modelId="{AAC80D48-BBFD-4651-AA0B-F8DE192D8283}">
      <dsp:nvSpPr>
        <dsp:cNvPr id="0" name=""/>
        <dsp:cNvSpPr/>
      </dsp:nvSpPr>
      <dsp:spPr>
        <a:xfrm rot="17700000">
          <a:off x="6176736" y="1161844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5BBA8-B2F2-40D2-A707-1B7FE89D25DD}">
      <dsp:nvSpPr>
        <dsp:cNvPr id="0" name=""/>
        <dsp:cNvSpPr/>
      </dsp:nvSpPr>
      <dsp:spPr>
        <a:xfrm>
          <a:off x="6829439" y="2041175"/>
          <a:ext cx="632274" cy="632274"/>
        </a:xfrm>
        <a:prstGeom prst="ellipse">
          <a:avLst/>
        </a:prstGeom>
        <a:solidFill>
          <a:srgbClr val="FF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E68CA-0612-4A95-9D0B-737FFE3A84D4}">
      <dsp:nvSpPr>
        <dsp:cNvPr id="0" name=""/>
        <dsp:cNvSpPr/>
      </dsp:nvSpPr>
      <dsp:spPr>
        <a:xfrm rot="17700000">
          <a:off x="6080596" y="2921202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940" bIns="0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bg1">
                  <a:lumMod val="50000"/>
                </a:schemeClr>
              </a:solidFill>
            </a:rPr>
            <a:t>MEDICAMENTOS</a:t>
          </a:r>
          <a:endParaRPr lang="es-AR" sz="11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6080596" y="2921202"/>
        <a:ext cx="1309890" cy="631580"/>
      </dsp:txXfrm>
    </dsp:sp>
    <dsp:sp modelId="{D0540B55-3D56-4F60-B534-EE3882603986}">
      <dsp:nvSpPr>
        <dsp:cNvPr id="0" name=""/>
        <dsp:cNvSpPr/>
      </dsp:nvSpPr>
      <dsp:spPr>
        <a:xfrm rot="17700000">
          <a:off x="6900666" y="1161844"/>
          <a:ext cx="1309890" cy="63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143B9C1-F9BE-346F-D4E2-AF3223AFD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2C8EF1-C556-74EB-1B19-EF31A226407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4A9CC1-6E47-46E1-848E-90CF4C239963}" type="datetimeFigureOut">
              <a:rPr lang="es-AR"/>
              <a:pPr>
                <a:defRPr/>
              </a:pPr>
              <a:t>26/11/2022</a:t>
            </a:fld>
            <a:endParaRPr lang="es-AR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51A946DA-026F-9EC9-7145-20C2F8B0A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BD41E6FC-5D6E-882B-659A-AA16E2E1F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AR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06F997-194C-1900-F603-5F286C7D8E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EE22B3-D1C7-4906-1623-41C8EE544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5917F3B-A467-40CE-99DD-F9E5B3543CE3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>
            <a:extLst>
              <a:ext uri="{FF2B5EF4-FFF2-40B4-BE49-F238E27FC236}">
                <a16:creationId xmlns:a16="http://schemas.microsoft.com/office/drawing/2014/main" id="{1501B962-91BD-AA87-4BFE-5A9DA63F2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notas 2">
            <a:extLst>
              <a:ext uri="{FF2B5EF4-FFF2-40B4-BE49-F238E27FC236}">
                <a16:creationId xmlns:a16="http://schemas.microsoft.com/office/drawing/2014/main" id="{DE7D8F25-4E5F-BF59-4F84-F056CA69A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AR"/>
              <a:t>Ordenados por las jurisdicciones que mas solicitaron en 2021, orden decreciente. Tendencia creciente en todas las pcias comparado con 2020.</a:t>
            </a:r>
          </a:p>
          <a:p>
            <a:pPr eaLnBrk="1" hangingPunct="1">
              <a:spcBef>
                <a:spcPct val="0"/>
              </a:spcBef>
            </a:pPr>
            <a:r>
              <a:rPr lang="es-ES" altLang="es-AR"/>
              <a:t>CABA fue la que mayor monto solicitó, representa un 33% de lo transferido. Buenos Aires, si bien bajo la demanda, su nivel de transferencia representa un 26%. En conjunto CABA/PBA, requieren casi un 60% del total transferido.</a:t>
            </a:r>
          </a:p>
          <a:p>
            <a:pPr eaLnBrk="1" hangingPunct="1">
              <a:spcBef>
                <a:spcPct val="0"/>
              </a:spcBef>
            </a:pPr>
            <a:endParaRPr lang="es-ES" altLang="es-AR"/>
          </a:p>
          <a:p>
            <a:pPr eaLnBrk="1" hangingPunct="1">
              <a:spcBef>
                <a:spcPct val="0"/>
              </a:spcBef>
            </a:pPr>
            <a:r>
              <a:rPr lang="es-ES" altLang="es-AR"/>
              <a:t>SE PROYECTA UN AUMENTO DE 45% DE CRECIMIENTO EN LA ENTREGA DE TRATAMIENTOS PARA EL 2022</a:t>
            </a:r>
            <a:endParaRPr lang="es-AR" altLang="es-AR"/>
          </a:p>
        </p:txBody>
      </p:sp>
      <p:sp>
        <p:nvSpPr>
          <p:cNvPr id="11268" name="Marcador de número de diapositiva 3">
            <a:extLst>
              <a:ext uri="{FF2B5EF4-FFF2-40B4-BE49-F238E27FC236}">
                <a16:creationId xmlns:a16="http://schemas.microsoft.com/office/drawing/2014/main" id="{653A34F2-E12C-BC31-3F98-0156E4800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958BAA4-0E6B-40E1-9B50-D59A7D811107}" type="slidenum">
              <a:rPr lang="es-AR" altLang="es-AR" smtClean="0"/>
              <a:pPr/>
              <a:t>8</a:t>
            </a:fld>
            <a:endParaRPr lang="es-AR" alt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imagen de diapositiva 1">
            <a:extLst>
              <a:ext uri="{FF2B5EF4-FFF2-40B4-BE49-F238E27FC236}">
                <a16:creationId xmlns:a16="http://schemas.microsoft.com/office/drawing/2014/main" id="{C6BB215D-8712-2169-50B3-1A360586A0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Marcador de notas 2">
            <a:extLst>
              <a:ext uri="{FF2B5EF4-FFF2-40B4-BE49-F238E27FC236}">
                <a16:creationId xmlns:a16="http://schemas.microsoft.com/office/drawing/2014/main" id="{26D8B8F0-6A9A-05F0-F8D4-E17EAFF8F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AR"/>
          </a:p>
        </p:txBody>
      </p:sp>
      <p:sp>
        <p:nvSpPr>
          <p:cNvPr id="13316" name="Marcador de número de diapositiva 3">
            <a:extLst>
              <a:ext uri="{FF2B5EF4-FFF2-40B4-BE49-F238E27FC236}">
                <a16:creationId xmlns:a16="http://schemas.microsoft.com/office/drawing/2014/main" id="{38027BD6-2ADD-E87D-6AF9-422F5AA9EE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DCC375F-ED72-45E6-BD8A-A75A2BFA775D}" type="slidenum">
              <a:rPr lang="es-AR" altLang="es-AR" smtClean="0"/>
              <a:pPr/>
              <a:t>9</a:t>
            </a:fld>
            <a:endParaRPr lang="es-AR" alt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Marcador de imagen de diapositiva 1">
            <a:extLst>
              <a:ext uri="{FF2B5EF4-FFF2-40B4-BE49-F238E27FC236}">
                <a16:creationId xmlns:a16="http://schemas.microsoft.com/office/drawing/2014/main" id="{6CC3C65C-D95C-0A98-C256-F65AD2BEE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Marcador de notas 2">
            <a:extLst>
              <a:ext uri="{FF2B5EF4-FFF2-40B4-BE49-F238E27FC236}">
                <a16:creationId xmlns:a16="http://schemas.microsoft.com/office/drawing/2014/main" id="{7A50A7B0-C04B-F64F-3B8B-7F6E03C3D5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AR" b="1">
                <a:latin typeface="Arial" panose="020B0604020202020204" pitchFamily="34" charset="0"/>
                <a:cs typeface="Calibri" panose="020F0502020204030204" pitchFamily="34" charset="0"/>
              </a:rPr>
              <a:t>El presente listado cuenta con 103 principios activos (terapia específica y medicación coadyuvante -esteroides, antieméticos, factores estimulantes médula ósea-), y un total de 165 presentaciones farmacéuticas, incorporando dosis pediátricas. Respecto de la actualización previa de RM 29/2022, se han realizado 14 incorporaciones. Esto representa un incremento de un 20% respecto al listado vigente en principios activos y un 25% en presentaciones farmacéuticas</a:t>
            </a:r>
            <a:endParaRPr lang="es-AR" altLang="es-AR"/>
          </a:p>
          <a:p>
            <a:endParaRPr lang="es-AR" altLang="es-AR"/>
          </a:p>
        </p:txBody>
      </p:sp>
      <p:sp>
        <p:nvSpPr>
          <p:cNvPr id="20484" name="Marcador de número de diapositiva 3">
            <a:extLst>
              <a:ext uri="{FF2B5EF4-FFF2-40B4-BE49-F238E27FC236}">
                <a16:creationId xmlns:a16="http://schemas.microsoft.com/office/drawing/2014/main" id="{04644718-96C6-D3F7-2DB0-C910B86602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9117C09-2A35-4ED3-9BFE-DADFFE44D65A}" type="slidenum">
              <a:rPr lang="es-AR" altLang="es-AR" smtClean="0"/>
              <a:pPr/>
              <a:t>15</a:t>
            </a:fld>
            <a:endParaRPr lang="es-AR" alt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Marcador de imagen de diapositiva 1">
            <a:extLst>
              <a:ext uri="{FF2B5EF4-FFF2-40B4-BE49-F238E27FC236}">
                <a16:creationId xmlns:a16="http://schemas.microsoft.com/office/drawing/2014/main" id="{54310C2D-6417-CA63-FF52-DA60AE78A3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Marcador de notas 2">
            <a:extLst>
              <a:ext uri="{FF2B5EF4-FFF2-40B4-BE49-F238E27FC236}">
                <a16:creationId xmlns:a16="http://schemas.microsoft.com/office/drawing/2014/main" id="{75210442-DE8F-EA43-33FD-A11A6F986E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s-AR"/>
          </a:p>
        </p:txBody>
      </p:sp>
      <p:sp>
        <p:nvSpPr>
          <p:cNvPr id="22532" name="Marcador de número de diapositiva 3">
            <a:extLst>
              <a:ext uri="{FF2B5EF4-FFF2-40B4-BE49-F238E27FC236}">
                <a16:creationId xmlns:a16="http://schemas.microsoft.com/office/drawing/2014/main" id="{68141A60-7DBC-2983-B09B-023C15339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E52DF4F-2FED-45BF-8E33-8A2E09CDF249}" type="slidenum">
              <a:rPr lang="es-AR" altLang="es-AR" smtClean="0"/>
              <a:pPr/>
              <a:t>16</a:t>
            </a:fld>
            <a:endParaRPr lang="es-AR" alt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32854B-5BEE-52BD-AB23-F49DBC45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D3484-FE5A-491E-8829-FAAFD9E3BD74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26F41B-8FBF-E26C-BCDC-8BB3B4813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C6DAE3-0B87-4073-FE18-0A27E73D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2DA04-F45D-4D4A-BA5A-E04DD6F0F15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3637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6AD5B7-07E9-AA9D-34BB-A77A0295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B8CE-CEA6-4C3A-8BB4-957ED123E2E5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C71874-B4FF-8955-4372-DE1941834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CE10B4-BEF3-6543-6623-27BBD271E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0DEF9-E2CB-4755-B49A-83B1C8662C1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8365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EBC722-5B2A-5C2D-79B4-2FE545ACE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9B563-95F8-40F6-B444-8B54711E7C2E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1FEFC6-C2AA-30CE-9919-3709A4DA7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2F7A64-2A54-7F0A-25E4-D143B3EE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50D7B-8BFD-4804-90D7-714A4989B6C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9358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03CD59A-0D37-1AC5-D068-382E24C8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6DD8-B3C4-4E3E-B3D6-7E6A568323AA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F526F715-943F-33F6-4E87-2AF88C85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AC48FD79-39BD-AEE8-EE94-7DD51F7F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BCEDA-6120-4305-A91B-1C2345F8C32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2269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DF144CC6-B182-99FD-9F64-BE87AB005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086EE-22A9-4115-A67C-307DE8C998FF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80D0F059-EB11-1E9A-B45A-3D2C0828F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F2127B0F-F105-3635-ADEA-16A2B57A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416FD-5D55-4D47-A6F5-1B8391D303B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0801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428C2802-E2BD-5A12-B9C5-AEBD164F3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50935-A368-42FA-9F4C-5C94C9948131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7C0C64A9-07B8-CA76-1B2D-CFDDD8B0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37C167F8-CE14-B0C5-DD4B-24AE2239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DBBA5-4B1F-40FE-96B0-837C51E41B0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8814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1AA38B95-0C92-EFD6-7692-AB8EB76F2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C02B1-9196-4145-9D0B-6E2977DF9F54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606E1A4A-861B-0995-4281-93481707E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F1337932-5740-4E0C-090D-09E37C3C3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DB225-9C7A-4730-824B-D04672A2B90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4119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524C587E-ED8A-5CD8-D351-944B1608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4B0DE-666A-43CC-A895-D511B94110A0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47C97C24-ADD0-8177-F9AC-93F2684A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CC1A3C4-C9FA-533E-3183-3AF32E0F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F180C-12F5-4C45-BF8B-1DD90A3D9DA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3716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503BB00B-56B6-B56B-368E-5EC6BD28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9D792-758B-4095-BB09-80236A590C98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8F92FC6-70A4-B230-C63B-20362CD1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DB9BA968-9A6C-B630-A75F-B203406C7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F5490-989F-4AC7-ADD1-590C0DF7E8D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4359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E77D57-2874-28C4-6C92-0537C997F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9E982-71A5-47DF-8C6E-EE845F17BE55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A15557-B18A-E5B9-F862-BC27B6B4D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D91C72-6F5B-D3D8-9719-09207F21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BB961-3E4E-4072-B9F6-4FB4201FE73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94351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439894-D486-24E4-1DCC-FA940DF8E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E87E4-3889-4E5C-B42E-76AB2BCB3097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FDE681-A1BE-C61D-3C89-1A9AB172E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083FE6-895E-442B-7A95-47171FCC6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F339-00C9-417A-9BB6-BDDFE90C019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5939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2E31B0E3-DE6B-71C7-4B67-EDF500E70F2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332094AE-79CD-833A-952A-E0A33013C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2C6DBB-20DF-F991-1289-938CF67DC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63D82B-8376-4AA4-809F-464AD7B3A714}" type="datetimeFigureOut">
              <a:rPr lang="es-ES"/>
              <a:pPr>
                <a:defRPr/>
              </a:pPr>
              <a:t>26/11/2022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172E34-3131-2AD7-FEEE-D3001792E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84EF66-FF63-7068-9C54-46F0B74C3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DAF266-461F-42AB-A623-B095475488C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13" Type="http://schemas.openxmlformats.org/officeDocument/2006/relationships/image" Target="../media/image14.png" /><Relationship Id="rId3" Type="http://schemas.openxmlformats.org/officeDocument/2006/relationships/image" Target="../media/image4.png" /><Relationship Id="rId7" Type="http://schemas.openxmlformats.org/officeDocument/2006/relationships/image" Target="../media/image8.png" /><Relationship Id="rId12" Type="http://schemas.openxmlformats.org/officeDocument/2006/relationships/image" Target="../media/image13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png" /><Relationship Id="rId11" Type="http://schemas.openxmlformats.org/officeDocument/2006/relationships/image" Target="../media/image12.png" /><Relationship Id="rId5" Type="http://schemas.openxmlformats.org/officeDocument/2006/relationships/image" Target="../media/image6.png" /><Relationship Id="rId10" Type="http://schemas.openxmlformats.org/officeDocument/2006/relationships/image" Target="../media/image11.png" /><Relationship Id="rId4" Type="http://schemas.openxmlformats.org/officeDocument/2006/relationships/image" Target="../media/image5.png" /><Relationship Id="rId9" Type="http://schemas.openxmlformats.org/officeDocument/2006/relationships/image" Target="../media/image10.png" /><Relationship Id="rId14" Type="http://schemas.openxmlformats.org/officeDocument/2006/relationships/image" Target="../media/image1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7" Type="http://schemas.openxmlformats.org/officeDocument/2006/relationships/image" Target="../media/image21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png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4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4.png" /><Relationship Id="rId5" Type="http://schemas.openxmlformats.org/officeDocument/2006/relationships/image" Target="../media/image33.png" /><Relationship Id="rId4" Type="http://schemas.openxmlformats.org/officeDocument/2006/relationships/image" Target="../media/image32.pn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C196C85-F684-DDF0-6CFB-9B92B300E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213" y="263525"/>
            <a:ext cx="97694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ES">
                <a:solidFill>
                  <a:schemeClr val="bg1"/>
                </a:solidFill>
              </a:rPr>
              <a:t>Consejo Federal de Salud</a:t>
            </a:r>
            <a:br>
              <a:rPr lang="es-MX" altLang="es-ES">
                <a:solidFill>
                  <a:schemeClr val="bg1"/>
                </a:solidFill>
              </a:rPr>
            </a:br>
            <a:r>
              <a:rPr lang="es-MX" altLang="es-ES">
                <a:solidFill>
                  <a:schemeClr val="bg1"/>
                </a:solidFill>
              </a:rPr>
              <a:t>CO.FE.SA</a:t>
            </a:r>
            <a:endParaRPr lang="es-ES" altLang="es-ES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400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3600">
                <a:solidFill>
                  <a:schemeClr val="bg1"/>
                </a:solidFill>
              </a:rPr>
              <a:t>Acceso a tratamientos oncológicos.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3600">
                <a:solidFill>
                  <a:schemeClr val="bg1"/>
                </a:solidFill>
              </a:rPr>
              <a:t>Listado complementario de medicamentos oncológicos.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3600">
                <a:solidFill>
                  <a:schemeClr val="bg1"/>
                </a:solidFill>
              </a:rPr>
              <a:t>Mapa de acceso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4000">
              <a:solidFill>
                <a:schemeClr val="bg1"/>
              </a:solidFill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>
                <a:solidFill>
                  <a:schemeClr val="bg1"/>
                </a:solidFill>
              </a:rPr>
              <a:t>28 de Noviembre de 2022</a:t>
            </a:r>
          </a:p>
        </p:txBody>
      </p:sp>
    </p:spTree>
  </p:cSld>
  <p:clrMapOvr>
    <a:masterClrMapping/>
  </p:clrMapOvr>
  <p:transition spd="med"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ge7bf752a42_3_4">
            <a:extLst>
              <a:ext uri="{FF2B5EF4-FFF2-40B4-BE49-F238E27FC236}">
                <a16:creationId xmlns:a16="http://schemas.microsoft.com/office/drawing/2014/main" id="{5A111FFD-DD55-5872-3720-9CF79774E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231775"/>
            <a:ext cx="12233275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MEJORANDO EL ACCESO AL TRATAMIENTO ONCOLÓGICO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BB1CDAF-87D6-DE22-1DEA-C82572EE499F}"/>
              </a:ext>
            </a:extLst>
          </p:cNvPr>
          <p:cNvGraphicFramePr/>
          <p:nvPr/>
        </p:nvGraphicFramePr>
        <p:xfrm>
          <a:off x="2297793" y="1127125"/>
          <a:ext cx="8122557" cy="424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echa: a la izquierda y derecha 2">
            <a:extLst>
              <a:ext uri="{FF2B5EF4-FFF2-40B4-BE49-F238E27FC236}">
                <a16:creationId xmlns:a16="http://schemas.microsoft.com/office/drawing/2014/main" id="{1C6DD271-1353-253B-11F9-54923AC056B2}"/>
              </a:ext>
            </a:extLst>
          </p:cNvPr>
          <p:cNvSpPr/>
          <p:nvPr/>
        </p:nvSpPr>
        <p:spPr>
          <a:xfrm>
            <a:off x="6800850" y="4914900"/>
            <a:ext cx="3086100" cy="3238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317E53-5703-5CF5-DA66-2315FEC81BCA}"/>
              </a:ext>
            </a:extLst>
          </p:cNvPr>
          <p:cNvSpPr txBox="1"/>
          <p:nvPr/>
        </p:nvSpPr>
        <p:spPr>
          <a:xfrm>
            <a:off x="6800850" y="5370513"/>
            <a:ext cx="30940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A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CUIDADOS PALIATIVOS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85;ge7bf752a42_3_4">
            <a:extLst>
              <a:ext uri="{FF2B5EF4-FFF2-40B4-BE49-F238E27FC236}">
                <a16:creationId xmlns:a16="http://schemas.microsoft.com/office/drawing/2014/main" id="{89A095B4-2169-3AF6-2B31-6619B6CEC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25" y="182563"/>
            <a:ext cx="9745663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Tx/>
              <a:buNone/>
            </a:pPr>
            <a:r>
              <a:rPr lang="es-ES" altLang="es-AR" sz="3200" b="1">
                <a:solidFill>
                  <a:srgbClr val="37BBED"/>
                </a:solidFill>
                <a:latin typeface="Encode Sans" pitchFamily="2" charset="0"/>
                <a:sym typeface="Encode Sans" pitchFamily="2" charset="0"/>
              </a:rPr>
              <a:t>DÓNDE ESTAMOS? CIRCUITOS DE ACCESO</a:t>
            </a:r>
            <a:endParaRPr lang="es-AR" altLang="es-AR" sz="3200" b="1">
              <a:solidFill>
                <a:srgbClr val="37BBED"/>
              </a:solidFill>
              <a:latin typeface="Encode Sans" pitchFamily="2" charset="0"/>
              <a:sym typeface="Encode Sans" pitchFamily="2" charset="0"/>
            </a:endParaRPr>
          </a:p>
        </p:txBody>
      </p:sp>
      <p:pic>
        <p:nvPicPr>
          <p:cNvPr id="3" name="Imagen 9">
            <a:extLst>
              <a:ext uri="{FF2B5EF4-FFF2-40B4-BE49-F238E27FC236}">
                <a16:creationId xmlns:a16="http://schemas.microsoft.com/office/drawing/2014/main" id="{CDB23909-C2C0-A627-0F89-89ABF0990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38698" y="3323431"/>
            <a:ext cx="1008063" cy="115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4" name="Imagen 11">
            <a:extLst>
              <a:ext uri="{FF2B5EF4-FFF2-40B4-BE49-F238E27FC236}">
                <a16:creationId xmlns:a16="http://schemas.microsoft.com/office/drawing/2014/main" id="{02674375-D6A0-32FB-2911-100BDCF2F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38" y="4294188"/>
            <a:ext cx="7429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27F0B17-6A0C-8656-3F9A-A6823F6AA23E}"/>
              </a:ext>
            </a:extLst>
          </p:cNvPr>
          <p:cNvSpPr/>
          <p:nvPr/>
        </p:nvSpPr>
        <p:spPr>
          <a:xfrm>
            <a:off x="2547938" y="2578100"/>
            <a:ext cx="1454150" cy="6445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>
              <a:solidFill>
                <a:prstClr val="white"/>
              </a:solidFill>
            </a:endParaRPr>
          </a:p>
        </p:txBody>
      </p:sp>
      <p:sp>
        <p:nvSpPr>
          <p:cNvPr id="5126" name="CuadroTexto 15">
            <a:extLst>
              <a:ext uri="{FF2B5EF4-FFF2-40B4-BE49-F238E27FC236}">
                <a16:creationId xmlns:a16="http://schemas.microsoft.com/office/drawing/2014/main" id="{CF938B55-0F49-4A92-9742-484C2D9F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075" y="2784475"/>
            <a:ext cx="22939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000000"/>
                </a:solidFill>
              </a:rPr>
              <a:t>BANCOS DROGAS PROVINCIALES</a:t>
            </a:r>
          </a:p>
        </p:txBody>
      </p:sp>
      <p:sp>
        <p:nvSpPr>
          <p:cNvPr id="5127" name="CuadroTexto 16">
            <a:extLst>
              <a:ext uri="{FF2B5EF4-FFF2-40B4-BE49-F238E27FC236}">
                <a16:creationId xmlns:a16="http://schemas.microsoft.com/office/drawing/2014/main" id="{7F04040E-99A0-CFEF-2944-666BBEC61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300" y="3856038"/>
            <a:ext cx="2398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FFC000"/>
                </a:solidFill>
              </a:rPr>
              <a:t>CIUDAD AUTONOMA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FFC000"/>
                </a:solidFill>
              </a:rPr>
              <a:t>DE BS. AS.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6F129A3-E16D-930E-A985-44B220ACD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971779" y="3898900"/>
            <a:ext cx="1604416" cy="1863193"/>
          </a:xfrm>
          <a:prstGeom prst="rect">
            <a:avLst/>
          </a:prstGeom>
          <a:noFill/>
        </p:spPr>
      </p:pic>
      <p:sp>
        <p:nvSpPr>
          <p:cNvPr id="5129" name="CuadroTexto 19">
            <a:extLst>
              <a:ext uri="{FF2B5EF4-FFF2-40B4-BE49-F238E27FC236}">
                <a16:creationId xmlns:a16="http://schemas.microsoft.com/office/drawing/2014/main" id="{95F146B2-8E75-1652-DE26-D3B7A5C25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750" y="3898900"/>
            <a:ext cx="100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chemeClr val="accent2"/>
                </a:solidFill>
              </a:rPr>
              <a:t>BNDE</a:t>
            </a:r>
          </a:p>
        </p:txBody>
      </p:sp>
      <p:sp>
        <p:nvSpPr>
          <p:cNvPr id="5130" name="CuadroTexto 15">
            <a:extLst>
              <a:ext uri="{FF2B5EF4-FFF2-40B4-BE49-F238E27FC236}">
                <a16:creationId xmlns:a16="http://schemas.microsoft.com/office/drawing/2014/main" id="{711AD0B7-295E-B905-C46B-DBCF94ADE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7094" y="1611868"/>
            <a:ext cx="229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US" altLang="es-AR" sz="1800" b="1" dirty="0">
                <a:solidFill>
                  <a:srgbClr val="000000"/>
                </a:solidFill>
              </a:rPr>
              <a:t>MUNICIPIOS</a:t>
            </a:r>
            <a:endParaRPr lang="es-AR" altLang="es-AR" sz="1800" b="1" dirty="0">
              <a:solidFill>
                <a:srgbClr val="000000"/>
              </a:solidFill>
            </a:endParaRPr>
          </a:p>
        </p:txBody>
      </p:sp>
      <p:pic>
        <p:nvPicPr>
          <p:cNvPr id="5131" name="Imagen 5">
            <a:extLst>
              <a:ext uri="{FF2B5EF4-FFF2-40B4-BE49-F238E27FC236}">
                <a16:creationId xmlns:a16="http://schemas.microsoft.com/office/drawing/2014/main" id="{09BF18E1-F606-AC9B-1835-52C493779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063" y="2119313"/>
            <a:ext cx="143192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CuadroTexto 19">
            <a:extLst>
              <a:ext uri="{FF2B5EF4-FFF2-40B4-BE49-F238E27FC236}">
                <a16:creationId xmlns:a16="http://schemas.microsoft.com/office/drawing/2014/main" id="{A3166650-8DF9-18C9-90AB-00AACB960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1713" y="3711575"/>
            <a:ext cx="1006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65B4E1"/>
                </a:solidFill>
              </a:rPr>
              <a:t>DADSE</a:t>
            </a:r>
          </a:p>
        </p:txBody>
      </p:sp>
      <p:pic>
        <p:nvPicPr>
          <p:cNvPr id="5133" name="Imagen 8">
            <a:extLst>
              <a:ext uri="{FF2B5EF4-FFF2-40B4-BE49-F238E27FC236}">
                <a16:creationId xmlns:a16="http://schemas.microsoft.com/office/drawing/2014/main" id="{3746C29A-D30A-563D-4133-40A3C61CB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762125"/>
            <a:ext cx="1725612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Imagen 11">
            <a:extLst>
              <a:ext uri="{FF2B5EF4-FFF2-40B4-BE49-F238E27FC236}">
                <a16:creationId xmlns:a16="http://schemas.microsoft.com/office/drawing/2014/main" id="{6B94126D-5C1A-25D9-8DE9-14C7F80C9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1981200"/>
            <a:ext cx="4333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Imagen 21">
            <a:extLst>
              <a:ext uri="{FF2B5EF4-FFF2-40B4-BE49-F238E27FC236}">
                <a16:creationId xmlns:a16="http://schemas.microsoft.com/office/drawing/2014/main" id="{BEDDA9B8-2800-F034-CF50-935581E62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8" y="4106863"/>
            <a:ext cx="4333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Gráfico 14" descr="Atrás con relleno sólido">
            <a:extLst>
              <a:ext uri="{FF2B5EF4-FFF2-40B4-BE49-F238E27FC236}">
                <a16:creationId xmlns:a16="http://schemas.microsoft.com/office/drawing/2014/main" id="{CB48DB71-C162-2300-2429-F9CABD0F5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5947">
            <a:off x="5191126" y="1793875"/>
            <a:ext cx="8255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Gráfico 24" descr="Atrás con relleno sólido">
            <a:extLst>
              <a:ext uri="{FF2B5EF4-FFF2-40B4-BE49-F238E27FC236}">
                <a16:creationId xmlns:a16="http://schemas.microsoft.com/office/drawing/2014/main" id="{31996932-324D-12A6-EE89-7797CE92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1212" flipV="1">
            <a:off x="4900613" y="4471988"/>
            <a:ext cx="1965325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Gráfico 25" descr="Atrás con relleno sólido">
            <a:extLst>
              <a:ext uri="{FF2B5EF4-FFF2-40B4-BE49-F238E27FC236}">
                <a16:creationId xmlns:a16="http://schemas.microsoft.com/office/drawing/2014/main" id="{3312933A-B727-5EEF-A518-9FD2DE3ED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3281363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Gráfico 27" descr="Atrás con relleno sólido">
            <a:extLst>
              <a:ext uri="{FF2B5EF4-FFF2-40B4-BE49-F238E27FC236}">
                <a16:creationId xmlns:a16="http://schemas.microsoft.com/office/drawing/2014/main" id="{56A5C70F-355E-054B-1113-68331D2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4911725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Imagen 31">
            <a:extLst>
              <a:ext uri="{FF2B5EF4-FFF2-40B4-BE49-F238E27FC236}">
                <a16:creationId xmlns:a16="http://schemas.microsoft.com/office/drawing/2014/main" id="{0DD11A85-1DAF-AC14-A01D-F1FD2BC90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863" y="2403475"/>
            <a:ext cx="4333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Gráfico 32" descr="Atrás con relleno sólido">
            <a:extLst>
              <a:ext uri="{FF2B5EF4-FFF2-40B4-BE49-F238E27FC236}">
                <a16:creationId xmlns:a16="http://schemas.microsoft.com/office/drawing/2014/main" id="{3DD36DBD-69FF-A939-8370-6728A356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0574">
            <a:off x="5971382" y="3215481"/>
            <a:ext cx="135890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Imagen 33">
            <a:extLst>
              <a:ext uri="{FF2B5EF4-FFF2-40B4-BE49-F238E27FC236}">
                <a16:creationId xmlns:a16="http://schemas.microsoft.com/office/drawing/2014/main" id="{E1C3B56D-63CF-D45F-158F-CBB87AC12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3408363"/>
            <a:ext cx="4333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Gráfico 34" descr="Atrás con relleno sólido">
            <a:extLst>
              <a:ext uri="{FF2B5EF4-FFF2-40B4-BE49-F238E27FC236}">
                <a16:creationId xmlns:a16="http://schemas.microsoft.com/office/drawing/2014/main" id="{770A061C-B005-6C89-BF32-4479B55D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638" y="3195638"/>
            <a:ext cx="1114425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402AD601-54C4-2426-79BE-C907C36F3D24}"/>
              </a:ext>
            </a:extLst>
          </p:cNvPr>
          <p:cNvSpPr/>
          <p:nvPr/>
        </p:nvSpPr>
        <p:spPr>
          <a:xfrm>
            <a:off x="6359525" y="2878138"/>
            <a:ext cx="3362325" cy="29368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>
              <a:solidFill>
                <a:prstClr val="white"/>
              </a:solidFill>
            </a:endParaRPr>
          </a:p>
        </p:txBody>
      </p:sp>
      <p:pic>
        <p:nvPicPr>
          <p:cNvPr id="5145" name="Gráfico 37" descr="Atrás con relleno sólido">
            <a:extLst>
              <a:ext uri="{FF2B5EF4-FFF2-40B4-BE49-F238E27FC236}">
                <a16:creationId xmlns:a16="http://schemas.microsoft.com/office/drawing/2014/main" id="{7CBF5D0A-0736-2DF7-6E42-B5241682E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53324">
            <a:off x="5916613" y="1536700"/>
            <a:ext cx="13589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Imagen 19">
            <a:extLst>
              <a:ext uri="{FF2B5EF4-FFF2-40B4-BE49-F238E27FC236}">
                <a16:creationId xmlns:a16="http://schemas.microsoft.com/office/drawing/2014/main" id="{FC650E23-2B61-FC66-37AD-E8056367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638" y="5173663"/>
            <a:ext cx="735012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Imagen 22">
            <a:extLst>
              <a:ext uri="{FF2B5EF4-FFF2-40B4-BE49-F238E27FC236}">
                <a16:creationId xmlns:a16="http://schemas.microsoft.com/office/drawing/2014/main" id="{15A87913-34C8-6261-291B-5AC6C4346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05919">
            <a:off x="10541794" y="4996657"/>
            <a:ext cx="4699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Gráfico 44" descr="Atrás con relleno sólido">
            <a:extLst>
              <a:ext uri="{FF2B5EF4-FFF2-40B4-BE49-F238E27FC236}">
                <a16:creationId xmlns:a16="http://schemas.microsoft.com/office/drawing/2014/main" id="{8AC47090-558F-4D57-B14D-2AE2CACAD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89422">
            <a:off x="9451975" y="1173163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9" name="Imagen 45">
            <a:extLst>
              <a:ext uri="{FF2B5EF4-FFF2-40B4-BE49-F238E27FC236}">
                <a16:creationId xmlns:a16="http://schemas.microsoft.com/office/drawing/2014/main" id="{6F502FBC-1FA1-DFCD-734B-DECE6E8E4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075" y="1219200"/>
            <a:ext cx="4333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0" name="Imagen 28">
            <a:extLst>
              <a:ext uri="{FF2B5EF4-FFF2-40B4-BE49-F238E27FC236}">
                <a16:creationId xmlns:a16="http://schemas.microsoft.com/office/drawing/2014/main" id="{38677B9D-35E3-761C-A5DF-1AEBB655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25" y="1323975"/>
            <a:ext cx="693738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Imagen 48">
            <a:extLst>
              <a:ext uri="{FF2B5EF4-FFF2-40B4-BE49-F238E27FC236}">
                <a16:creationId xmlns:a16="http://schemas.microsoft.com/office/drawing/2014/main" id="{51DB294F-EADF-7895-D09F-8ACE170D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8900">
            <a:off x="7867650" y="1106488"/>
            <a:ext cx="735013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Imagen 49">
            <a:extLst>
              <a:ext uri="{FF2B5EF4-FFF2-40B4-BE49-F238E27FC236}">
                <a16:creationId xmlns:a16="http://schemas.microsoft.com/office/drawing/2014/main" id="{76E87B11-AE43-6F3E-9799-8DB256E2F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14819">
            <a:off x="7800976" y="1690687"/>
            <a:ext cx="4699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3" name="CuadroTexto 29">
            <a:extLst>
              <a:ext uri="{FF2B5EF4-FFF2-40B4-BE49-F238E27FC236}">
                <a16:creationId xmlns:a16="http://schemas.microsoft.com/office/drawing/2014/main" id="{5E5B7112-C86E-4C1C-CF1F-72D1A5A76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5256213"/>
            <a:ext cx="4541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AR" altLang="es-AR" sz="1800"/>
          </a:p>
        </p:txBody>
      </p:sp>
      <p:pic>
        <p:nvPicPr>
          <p:cNvPr id="5154" name="Imagen 11">
            <a:extLst>
              <a:ext uri="{FF2B5EF4-FFF2-40B4-BE49-F238E27FC236}">
                <a16:creationId xmlns:a16="http://schemas.microsoft.com/office/drawing/2014/main" id="{5BE48257-D9E4-CCB4-64B6-D06A6947A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2228850"/>
            <a:ext cx="7429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5" name="Gráfico 39" descr="Señal de pulgar hacia arriba  con relleno sólido">
            <a:extLst>
              <a:ext uri="{FF2B5EF4-FFF2-40B4-BE49-F238E27FC236}">
                <a16:creationId xmlns:a16="http://schemas.microsoft.com/office/drawing/2014/main" id="{C2728DDD-7A05-44D3-5582-53F250199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850" y="5180013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6" name="Gráfico 40" descr="Señal de pulgar hacia arriba  con relleno sólido">
            <a:extLst>
              <a:ext uri="{FF2B5EF4-FFF2-40B4-BE49-F238E27FC236}">
                <a16:creationId xmlns:a16="http://schemas.microsoft.com/office/drawing/2014/main" id="{624564DF-9D9B-5081-F37F-7FFEC37CC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800" y="4087813"/>
            <a:ext cx="7064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7" name="Gráfico 41" descr="Señal de pulgar hacia arriba  con relleno sólido">
            <a:extLst>
              <a:ext uri="{FF2B5EF4-FFF2-40B4-BE49-F238E27FC236}">
                <a16:creationId xmlns:a16="http://schemas.microsoft.com/office/drawing/2014/main" id="{B38C142E-D403-8C2B-B6ED-F635530A7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38" y="1350963"/>
            <a:ext cx="706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Gráfico 15" descr="Camión con relleno sólido">
            <a:extLst>
              <a:ext uri="{FF2B5EF4-FFF2-40B4-BE49-F238E27FC236}">
                <a16:creationId xmlns:a16="http://schemas.microsoft.com/office/drawing/2014/main" id="{81B8DC84-6362-8A96-8948-994FE6113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38271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CuadroTexto 16">
            <a:extLst>
              <a:ext uri="{FF2B5EF4-FFF2-40B4-BE49-F238E27FC236}">
                <a16:creationId xmlns:a16="http://schemas.microsoft.com/office/drawing/2014/main" id="{976A720D-2A6E-5508-DF63-24F7D9439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1382713"/>
            <a:ext cx="55356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0095D5"/>
                </a:solidFill>
              </a:rPr>
              <a:t>LOGISTICA: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1800" b="1">
                <a:solidFill>
                  <a:srgbClr val="0095D5"/>
                </a:solidFill>
              </a:rPr>
              <a:t>A partir del 10/08/2021 el Banco de Drogas Especiales cuenta con el servicio de traslado de productos, recepción, almacenamiento y preparación de pedidos</a:t>
            </a:r>
            <a:endParaRPr lang="es-AR" altLang="es-AR" sz="1800" b="1">
              <a:solidFill>
                <a:srgbClr val="0095D5"/>
              </a:solidFill>
            </a:endParaRPr>
          </a:p>
        </p:txBody>
      </p:sp>
      <p:pic>
        <p:nvPicPr>
          <p:cNvPr id="6148" name="Picture 5">
            <a:extLst>
              <a:ext uri="{FF2B5EF4-FFF2-40B4-BE49-F238E27FC236}">
                <a16:creationId xmlns:a16="http://schemas.microsoft.com/office/drawing/2014/main" id="{A0E86E0A-8878-7078-8FAF-F3BDF6A11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1012825"/>
            <a:ext cx="3525838" cy="205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9" name="CuadroTexto 18">
            <a:extLst>
              <a:ext uri="{FF2B5EF4-FFF2-40B4-BE49-F238E27FC236}">
                <a16:creationId xmlns:a16="http://schemas.microsoft.com/office/drawing/2014/main" id="{FCD55D37-3195-BD35-CFBC-D4304ECE5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3024188"/>
            <a:ext cx="723741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20000"/>
              <a:buFontTx/>
              <a:buNone/>
            </a:pPr>
            <a:r>
              <a:rPr lang="es-AR" altLang="es-ES" sz="1800" b="1">
                <a:solidFill>
                  <a:srgbClr val="92D050"/>
                </a:solidFill>
              </a:rPr>
              <a:t>CONVENIO MARCO: Firma de Convenio Marco con las 24 jurisdicciones con objeto de determinar las condiciones de adhesión, cooperación y colaboración para desarrollar acciones conjuntas (febrero 2022).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20000"/>
            </a:pPr>
            <a:endParaRPr lang="es-AR" altLang="es-ES" sz="1800">
              <a:solidFill>
                <a:srgbClr val="92D05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AR" altLang="es-AR" sz="1800">
              <a:solidFill>
                <a:srgbClr val="92D050"/>
              </a:solidFill>
            </a:endParaRPr>
          </a:p>
        </p:txBody>
      </p:sp>
      <p:pic>
        <p:nvPicPr>
          <p:cNvPr id="6150" name="Gráfico 20" descr="Apretón de manos con relleno sólido">
            <a:extLst>
              <a:ext uri="{FF2B5EF4-FFF2-40B4-BE49-F238E27FC236}">
                <a16:creationId xmlns:a16="http://schemas.microsoft.com/office/drawing/2014/main" id="{C2E71157-B1EB-6FAC-E73B-5B8184CCA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295116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CuadroTexto 21">
            <a:extLst>
              <a:ext uri="{FF2B5EF4-FFF2-40B4-BE49-F238E27FC236}">
                <a16:creationId xmlns:a16="http://schemas.microsoft.com/office/drawing/2014/main" id="{22841337-30CF-50BA-14AA-7B590E110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4438650"/>
            <a:ext cx="478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F79525"/>
                </a:solidFill>
              </a:rPr>
              <a:t>24 REFERENTES JURISDICCIONALES</a:t>
            </a:r>
          </a:p>
        </p:txBody>
      </p:sp>
      <p:sp>
        <p:nvSpPr>
          <p:cNvPr id="6152" name="CuadroTexto 24">
            <a:extLst>
              <a:ext uri="{FF2B5EF4-FFF2-40B4-BE49-F238E27FC236}">
                <a16:creationId xmlns:a16="http://schemas.microsoft.com/office/drawing/2014/main" id="{D1F003A7-8C8D-C5F3-029A-8A64C5E5A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163" y="4387850"/>
            <a:ext cx="4305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ED3D8F"/>
                </a:solidFill>
              </a:rPr>
              <a:t>NUEVO LISTADO COMPLEMENTARIO MEDICAMENTOS ONCOLÓGICOS</a:t>
            </a:r>
          </a:p>
        </p:txBody>
      </p:sp>
      <p:sp>
        <p:nvSpPr>
          <p:cNvPr id="6153" name="CuadroTexto 27">
            <a:extLst>
              <a:ext uri="{FF2B5EF4-FFF2-40B4-BE49-F238E27FC236}">
                <a16:creationId xmlns:a16="http://schemas.microsoft.com/office/drawing/2014/main" id="{E4038EC7-ACA0-C17B-7D82-A6F099894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5527675"/>
            <a:ext cx="5734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 b="1">
                <a:solidFill>
                  <a:srgbClr val="7030A0"/>
                </a:solidFill>
              </a:rPr>
              <a:t>MAPA DE ACCESO (TRABAJO ARTICULADO INC)</a:t>
            </a:r>
          </a:p>
        </p:txBody>
      </p:sp>
      <p:pic>
        <p:nvPicPr>
          <p:cNvPr id="6154" name="Gráfico 29" descr="Brindis con relleno sólido">
            <a:extLst>
              <a:ext uri="{FF2B5EF4-FFF2-40B4-BE49-F238E27FC236}">
                <a16:creationId xmlns:a16="http://schemas.microsoft.com/office/drawing/2014/main" id="{2E46C4FD-90D5-B76E-9C8B-A660800C8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511016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85;ge7bf752a42_3_4">
            <a:extLst>
              <a:ext uri="{FF2B5EF4-FFF2-40B4-BE49-F238E27FC236}">
                <a16:creationId xmlns:a16="http://schemas.microsoft.com/office/drawing/2014/main" id="{4032D973-FCB1-7F73-ABCC-39CC79CFF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</a:t>
            </a:r>
          </a:p>
        </p:txBody>
      </p:sp>
      <p:pic>
        <p:nvPicPr>
          <p:cNvPr id="6156" name="Imagen 6">
            <a:extLst>
              <a:ext uri="{FF2B5EF4-FFF2-40B4-BE49-F238E27FC236}">
                <a16:creationId xmlns:a16="http://schemas.microsoft.com/office/drawing/2014/main" id="{D107F4A9-9A4E-E07F-C948-62B6CF45A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4210050"/>
            <a:ext cx="968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Imagen 8">
            <a:extLst>
              <a:ext uri="{FF2B5EF4-FFF2-40B4-BE49-F238E27FC236}">
                <a16:creationId xmlns:a16="http://schemas.microsoft.com/office/drawing/2014/main" id="{5F028BDC-8A18-70EE-FFAE-4A7244621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4095750"/>
            <a:ext cx="1192212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953866-6F0C-AF0C-62C0-32C8A9D4B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1366838"/>
            <a:ext cx="7113587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INCREMENTO PRESUPUESTARIO</a:t>
            </a:r>
          </a:p>
        </p:txBody>
      </p:sp>
      <p:sp>
        <p:nvSpPr>
          <p:cNvPr id="4" name="Google Shape;85;ge7bf752a42_3_4">
            <a:extLst>
              <a:ext uri="{FF2B5EF4-FFF2-40B4-BE49-F238E27FC236}">
                <a16:creationId xmlns:a16="http://schemas.microsoft.com/office/drawing/2014/main" id="{00D9D3B0-FB4C-7520-5F27-2434D9948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1510279-BFFF-F0A0-651B-1EEAFEE549C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41187" y="1977195"/>
            <a:ext cx="7109626" cy="4002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A255A0-7DD3-6D10-C0AF-865D08C38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3" y="1931988"/>
            <a:ext cx="11009312" cy="4154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Licitación Pública Internacional de 101 medicamentos oncológicos para un consumo de 12 meses (AR-MSAL-234252-GO-RFB). Medicamentos competidos</a:t>
            </a:r>
          </a:p>
          <a:p>
            <a:pPr eaLnBrk="1" hangingPunct="1">
              <a:defRPr/>
            </a:pPr>
            <a:endParaRPr lang="es-ES" altLang="es-E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defRPr/>
            </a:pPr>
            <a:r>
              <a:rPr lang="es-ES" altLang="es-E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Exclusividades: 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Cetuximab, Enzalutamida,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Nivolumab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Panitumumab,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Pertuzumab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Trastuzumab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Tretinoina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Nilotinib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Inmunoglobulina-Anti-Linfocitaria,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Asparaginasa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Pegilada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Rasburicasa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 </a:t>
            </a: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Octreotida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eaLnBrk="1" hangingPunct="1">
              <a:defRPr/>
            </a:pPr>
            <a:r>
              <a:rPr lang="es-ES" alt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Pembrolizumab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Inhibidores de ciclinas</a:t>
            </a:r>
          </a:p>
          <a:p>
            <a:pPr eaLnBrk="1" hangingPunct="1">
              <a:defRPr/>
            </a:pPr>
            <a:endParaRPr lang="es-ES" altLang="es-E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defRPr/>
            </a:pPr>
            <a:r>
              <a:rPr lang="es-MX" altLang="es-E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Mayores ahorros en la última compra (relación porcentual precio de adquisición / precio de venta al público)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s-ES" alt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Google Shape;85;ge7bf752a42_3_4">
            <a:extLst>
              <a:ext uri="{FF2B5EF4-FFF2-40B4-BE49-F238E27FC236}">
                <a16:creationId xmlns:a16="http://schemas.microsoft.com/office/drawing/2014/main" id="{617D7951-A2BB-8908-4EC3-14FEF5C9E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231775"/>
            <a:ext cx="12233275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ESPECIALES. INGRESO DE STOCK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ge7bf752a42_3_4">
            <a:extLst>
              <a:ext uri="{FF2B5EF4-FFF2-40B4-BE49-F238E27FC236}">
                <a16:creationId xmlns:a16="http://schemas.microsoft.com/office/drawing/2014/main" id="{0BD86AE2-B30B-6E8C-A209-E049DEDDA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231775"/>
            <a:ext cx="12233275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ESPECIALES. INGRESO DE STOCK</a:t>
            </a:r>
          </a:p>
        </p:txBody>
      </p:sp>
      <p:pic>
        <p:nvPicPr>
          <p:cNvPr id="9219" name="Imagen 4">
            <a:extLst>
              <a:ext uri="{FF2B5EF4-FFF2-40B4-BE49-F238E27FC236}">
                <a16:creationId xmlns:a16="http://schemas.microsoft.com/office/drawing/2014/main" id="{46FC05A9-666B-63F4-AA03-1B825C74E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284288"/>
            <a:ext cx="868997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84;ge7bf752a42_3_4">
            <a:extLst>
              <a:ext uri="{FF2B5EF4-FFF2-40B4-BE49-F238E27FC236}">
                <a16:creationId xmlns:a16="http://schemas.microsoft.com/office/drawing/2014/main" id="{A3BCCD97-D9A9-B340-096E-D78AC716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2513"/>
            <a:ext cx="10515600" cy="881062"/>
          </a:xfrm>
        </p:spPr>
        <p:txBody>
          <a:bodyPr lIns="91425" tIns="45700" rIns="91425" bIns="45700">
            <a:spAutoFit/>
          </a:bodyPr>
          <a:lstStyle/>
          <a:p>
            <a:pPr marL="0" indent="0" algn="ctr">
              <a:lnSpc>
                <a:spcPct val="150000"/>
              </a:lnSpc>
              <a:buClr>
                <a:srgbClr val="808080"/>
              </a:buClr>
              <a:buSzPts val="3500"/>
              <a:buFont typeface="Arial" panose="020B0604020202020204" pitchFamily="34" charset="0"/>
              <a:buNone/>
            </a:pPr>
            <a:r>
              <a:rPr lang="es-ES" altLang="es-AR" sz="1800" b="1">
                <a:solidFill>
                  <a:srgbClr val="808080"/>
                </a:solidFill>
                <a:latin typeface="Calibri  "/>
                <a:sym typeface="Encode Sans" pitchFamily="2" charset="0"/>
              </a:rPr>
              <a:t>Desde el Banco Nacional de Drogas Especiales se realizó durante 2021 una transferencia a las 24 Jurisdicciones por un total de $ 600.635.177 (incremento de 132% comparado con el 2020).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2698C482-08A4-07E7-308C-51729E42DB56}"/>
              </a:ext>
            </a:extLst>
          </p:cNvPr>
          <p:cNvGraphicFramePr>
            <a:graphicFrameLocks/>
          </p:cNvGraphicFramePr>
          <p:nvPr/>
        </p:nvGraphicFramePr>
        <p:xfrm>
          <a:off x="400801" y="2213317"/>
          <a:ext cx="8079474" cy="378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44" name="Imagen 1">
            <a:extLst>
              <a:ext uri="{FF2B5EF4-FFF2-40B4-BE49-F238E27FC236}">
                <a16:creationId xmlns:a16="http://schemas.microsoft.com/office/drawing/2014/main" id="{A92AACEA-AE11-95A1-9CFA-195A98AF8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6" t="15347" r="28497" b="36864"/>
          <a:stretch>
            <a:fillRect/>
          </a:stretch>
        </p:blipFill>
        <p:spPr bwMode="auto">
          <a:xfrm>
            <a:off x="8480425" y="1933575"/>
            <a:ext cx="12573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CuadroTexto 2">
            <a:extLst>
              <a:ext uri="{FF2B5EF4-FFF2-40B4-BE49-F238E27FC236}">
                <a16:creationId xmlns:a16="http://schemas.microsoft.com/office/drawing/2014/main" id="{E2B288CA-0DB6-5A7B-7115-364A59620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3688" y="3429000"/>
            <a:ext cx="2701925" cy="2308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808080"/>
                </a:solidFill>
                <a:latin typeface="+mn-lt"/>
              </a:rPr>
              <a:t>2021: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808080"/>
                </a:solidFill>
                <a:latin typeface="+mn-lt"/>
              </a:rPr>
              <a:t>15931 TRATAMIENTOS ENTREGADOS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808080"/>
                </a:solidFill>
                <a:latin typeface="+mn-lt"/>
              </a:rPr>
              <a:t>4145 PACIENTES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s-AR" altLang="es-AR" sz="1800" b="1" dirty="0">
              <a:solidFill>
                <a:srgbClr val="808080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06AF8F"/>
                </a:solidFill>
                <a:latin typeface="+mn-lt"/>
              </a:rPr>
              <a:t>PROYECCION 2022: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06AF8F"/>
                </a:solidFill>
                <a:latin typeface="+mn-lt"/>
              </a:rPr>
              <a:t>23100 TRATAMIENTOS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AR" altLang="es-AR" sz="1800" b="1" dirty="0">
                <a:solidFill>
                  <a:srgbClr val="06AF8F"/>
                </a:solidFill>
                <a:latin typeface="+mn-lt"/>
              </a:rPr>
              <a:t>5000 PACIENTES</a:t>
            </a:r>
          </a:p>
        </p:txBody>
      </p:sp>
      <p:sp>
        <p:nvSpPr>
          <p:cNvPr id="2" name="Google Shape;85;ge7bf752a42_3_4">
            <a:extLst>
              <a:ext uri="{FF2B5EF4-FFF2-40B4-BE49-F238E27FC236}">
                <a16:creationId xmlns:a16="http://schemas.microsoft.com/office/drawing/2014/main" id="{1EAF6C02-8978-5562-BA45-8BF39CDFF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ge7bf752a42_3_4">
            <a:extLst>
              <a:ext uri="{FF2B5EF4-FFF2-40B4-BE49-F238E27FC236}">
                <a16:creationId xmlns:a16="http://schemas.microsoft.com/office/drawing/2014/main" id="{A010FE7C-007A-1F29-521E-D5B986394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1775"/>
            <a:ext cx="12192000" cy="895350"/>
          </a:xfrm>
          <a:prstGeom prst="rect">
            <a:avLst/>
          </a:prstGeom>
          <a:solidFill>
            <a:srgbClr val="33C5CE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BANCO DE DROGAS ESPECIALES. UNIDADES DISPENSADAS 2022</a:t>
            </a:r>
          </a:p>
        </p:txBody>
      </p:sp>
      <p:pic>
        <p:nvPicPr>
          <p:cNvPr id="12291" name="Imagen 4">
            <a:extLst>
              <a:ext uri="{FF2B5EF4-FFF2-40B4-BE49-F238E27FC236}">
                <a16:creationId xmlns:a16="http://schemas.microsoft.com/office/drawing/2014/main" id="{E4125C76-1526-D945-BB7D-278F84654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3" t="24710" r="23595" b="20819"/>
          <a:stretch>
            <a:fillRect/>
          </a:stretch>
        </p:blipFill>
        <p:spPr bwMode="auto">
          <a:xfrm>
            <a:off x="2371725" y="1428750"/>
            <a:ext cx="7748588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311EB00-49B3-7A7A-A49F-FE02DC6F4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3" y="1331913"/>
            <a:ext cx="7845425" cy="4708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s-AR" sz="2000" dirty="0">
                <a:solidFill>
                  <a:prstClr val="black"/>
                </a:solidFill>
              </a:rPr>
              <a:t>Se ha realizado un relevamiento federal de solicitud y gestión de medicamentos oncológicos, consultando a cada jurisdicción cuál es su circuito para el acceso a fármacos para cáncer. Con las respuestas ya recibidas, está en proceso de diseño un sitio web para consulta de la comunidad.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 typeface="Arial" panose="020B0604020202020204" pitchFamily="34" charset="0"/>
              <a:buNone/>
              <a:defRPr/>
            </a:pPr>
            <a:endParaRPr lang="es-AR" altLang="es-ES" sz="2000" dirty="0">
              <a:solidFill>
                <a:prstClr val="black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Se consultó acerca de: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Char char="-"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Datos de la filial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Char char="-"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Datos de responsables de la filial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Char char="-"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Uso de sistemas informáticos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Char char="-"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Circuito de acceso a medicación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Char char="-"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Listado provincial de medicamentos oncológicos 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 typeface="Arial" panose="020B0604020202020204" pitchFamily="34" charset="0"/>
              <a:buNone/>
              <a:defRPr/>
            </a:pPr>
            <a:endParaRPr lang="es-AR" altLang="es-ES" sz="2000" dirty="0">
              <a:solidFill>
                <a:prstClr val="black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s-AR" altLang="es-ES" sz="2000" dirty="0">
                <a:solidFill>
                  <a:prstClr val="black"/>
                </a:solidFill>
              </a:rPr>
              <a:t>Se obtuvieron respuestas de las 24 jurisdicciones.</a:t>
            </a:r>
            <a:br>
              <a:rPr lang="es-AR" altLang="es-ES" sz="2000" dirty="0">
                <a:solidFill>
                  <a:prstClr val="black"/>
                </a:solidFill>
              </a:rPr>
            </a:br>
            <a:endParaRPr lang="es-AR" altLang="es-ES" sz="2000" dirty="0">
              <a:solidFill>
                <a:prstClr val="black"/>
              </a:solidFill>
            </a:endParaRP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439A786E-A119-6F87-28AD-7217A261F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675" y="1320800"/>
            <a:ext cx="3443288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Google Shape;85;ge7bf752a42_3_4">
            <a:extLst>
              <a:ext uri="{FF2B5EF4-FFF2-40B4-BE49-F238E27FC236}">
                <a16:creationId xmlns:a16="http://schemas.microsoft.com/office/drawing/2014/main" id="{58EE9EE3-0FD6-38D1-E85D-DA5185D14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231775"/>
            <a:ext cx="12233275" cy="895350"/>
          </a:xfrm>
          <a:prstGeom prst="rect">
            <a:avLst/>
          </a:prstGeom>
          <a:solidFill>
            <a:srgbClr val="7030A0">
              <a:alpha val="9019"/>
            </a:srgb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00B0F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	</a:t>
            </a:r>
            <a:r>
              <a:rPr lang="es-MX" altLang="es-AR" sz="3200" b="1" dirty="0">
                <a:solidFill>
                  <a:srgbClr val="7030A0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MAPA DE ACCESO AL TRATAMIENTO ONCOLÓGICO</a:t>
            </a:r>
            <a:endParaRPr lang="es-MX" altLang="es-AR" sz="3200" b="1" dirty="0">
              <a:solidFill>
                <a:srgbClr val="00B0F0"/>
              </a:solidFill>
              <a:latin typeface="+mn-lt"/>
              <a:ea typeface="Encode Sans" pitchFamily="2" charset="0"/>
              <a:cs typeface="Encode Sans" pitchFamily="2" charset="0"/>
              <a:sym typeface="Encode Sans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n 2">
            <a:extLst>
              <a:ext uri="{FF2B5EF4-FFF2-40B4-BE49-F238E27FC236}">
                <a16:creationId xmlns:a16="http://schemas.microsoft.com/office/drawing/2014/main" id="{0E7B8179-8460-2101-6564-4BF82C5E9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0"/>
            <a:ext cx="10582275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2">
            <a:extLst>
              <a:ext uri="{FF2B5EF4-FFF2-40B4-BE49-F238E27FC236}">
                <a16:creationId xmlns:a16="http://schemas.microsoft.com/office/drawing/2014/main" id="{C39ACD4E-31B0-92EB-9E36-91A7D4D08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09550"/>
            <a:ext cx="9685337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n 2">
            <a:extLst>
              <a:ext uri="{FF2B5EF4-FFF2-40B4-BE49-F238E27FC236}">
                <a16:creationId xmlns:a16="http://schemas.microsoft.com/office/drawing/2014/main" id="{E816476A-1434-20D1-CE5E-F46E10E9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133350"/>
            <a:ext cx="9704387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ge7bf752a42_3_4">
            <a:extLst>
              <a:ext uri="{FF2B5EF4-FFF2-40B4-BE49-F238E27FC236}">
                <a16:creationId xmlns:a16="http://schemas.microsoft.com/office/drawing/2014/main" id="{01B87571-E251-1481-E320-4FA7BE8AB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0"/>
            <a:ext cx="12233275" cy="895350"/>
          </a:xfrm>
          <a:prstGeom prst="rect">
            <a:avLst/>
          </a:prstGeom>
          <a:solidFill>
            <a:schemeClr val="accent2">
              <a:alpha val="9019"/>
            </a:scheme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FF3399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LISTADO COMPLEMENTARIO DE MEDICAMENTOS ONCOLÓGICOS</a:t>
            </a:r>
          </a:p>
        </p:txBody>
      </p:sp>
      <p:pic>
        <p:nvPicPr>
          <p:cNvPr id="18435" name="Imagen 4">
            <a:extLst>
              <a:ext uri="{FF2B5EF4-FFF2-40B4-BE49-F238E27FC236}">
                <a16:creationId xmlns:a16="http://schemas.microsoft.com/office/drawing/2014/main" id="{DE708BED-A0FE-0904-94C0-35FF2FC31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982788"/>
            <a:ext cx="2335212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" descr="NIVELES DE EVIDENCIA CIENTÍFICA - Neurociència - Nou hospital evangèlic">
            <a:extLst>
              <a:ext uri="{FF2B5EF4-FFF2-40B4-BE49-F238E27FC236}">
                <a16:creationId xmlns:a16="http://schemas.microsoft.com/office/drawing/2014/main" id="{A2AF10A9-D660-F108-5E35-6CC1B6261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1085850"/>
            <a:ext cx="16002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CuadroTexto 7">
            <a:extLst>
              <a:ext uri="{FF2B5EF4-FFF2-40B4-BE49-F238E27FC236}">
                <a16:creationId xmlns:a16="http://schemas.microsoft.com/office/drawing/2014/main" id="{1A000983-4CC0-4E4A-2670-2E6741DE3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8200" y="1217613"/>
            <a:ext cx="4968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EVIDENCIA CIENTIFICA: APORTES INC Y CONETEC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NIVEL EVIDENCIA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ESCALA BENEFICIO CLINICO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LINEA DE TRATAMIENTO (1ERAS LINEAS)</a:t>
            </a:r>
          </a:p>
        </p:txBody>
      </p:sp>
      <p:pic>
        <p:nvPicPr>
          <p:cNvPr id="18438" name="Imagen 9">
            <a:extLst>
              <a:ext uri="{FF2B5EF4-FFF2-40B4-BE49-F238E27FC236}">
                <a16:creationId xmlns:a16="http://schemas.microsoft.com/office/drawing/2014/main" id="{7B34E94D-4098-D639-666C-E4716AB2B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3009900"/>
            <a:ext cx="738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Imagen 11">
            <a:extLst>
              <a:ext uri="{FF2B5EF4-FFF2-40B4-BE49-F238E27FC236}">
                <a16:creationId xmlns:a16="http://schemas.microsoft.com/office/drawing/2014/main" id="{61036AE5-3DFD-8CB2-468F-59236061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3090863"/>
            <a:ext cx="45085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CuadroTexto 12">
            <a:extLst>
              <a:ext uri="{FF2B5EF4-FFF2-40B4-BE49-F238E27FC236}">
                <a16:creationId xmlns:a16="http://schemas.microsoft.com/office/drawing/2014/main" id="{1990E462-CD74-57BA-87DB-2C820A659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009900"/>
            <a:ext cx="3944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COMERCIALIZACION EN EL PAIS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VARIEDAD DE PRESENTACIONES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DOSIS PEDIATRICAS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AR" altLang="es-AR" sz="1800"/>
          </a:p>
        </p:txBody>
      </p:sp>
      <p:pic>
        <p:nvPicPr>
          <p:cNvPr id="18441" name="Imagen 14">
            <a:extLst>
              <a:ext uri="{FF2B5EF4-FFF2-40B4-BE49-F238E27FC236}">
                <a16:creationId xmlns:a16="http://schemas.microsoft.com/office/drawing/2014/main" id="{FF774EF8-B1F3-F3A4-674C-34715AD63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5" y="4440238"/>
            <a:ext cx="1519238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CuadroTexto 15">
            <a:extLst>
              <a:ext uri="{FF2B5EF4-FFF2-40B4-BE49-F238E27FC236}">
                <a16:creationId xmlns:a16="http://schemas.microsoft.com/office/drawing/2014/main" id="{786EE784-D745-9B98-D8CA-6C1146AAA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4440238"/>
            <a:ext cx="3944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DEMANDA DE LAS PROVINCIAS AL BDE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DEMANDA A DADSE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AR" sz="1800"/>
              <a:t>JUDICIALIZACION MSAL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ge7bf752a42_3_4">
            <a:extLst>
              <a:ext uri="{FF2B5EF4-FFF2-40B4-BE49-F238E27FC236}">
                <a16:creationId xmlns:a16="http://schemas.microsoft.com/office/drawing/2014/main" id="{88C61DCB-C4EC-85AA-795E-5C5420CF9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190500"/>
            <a:ext cx="12233275" cy="895350"/>
          </a:xfrm>
          <a:prstGeom prst="rect">
            <a:avLst/>
          </a:prstGeom>
          <a:solidFill>
            <a:schemeClr val="accent2">
              <a:alpha val="9019"/>
            </a:scheme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FF3399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LISTADO COMPLEMENTARIO DE MEDICAMENTOS ONCOLÓGICOS</a:t>
            </a:r>
          </a:p>
        </p:txBody>
      </p:sp>
      <p:sp>
        <p:nvSpPr>
          <p:cNvPr id="19459" name="CuadroTexto 5">
            <a:extLst>
              <a:ext uri="{FF2B5EF4-FFF2-40B4-BE49-F238E27FC236}">
                <a16:creationId xmlns:a16="http://schemas.microsoft.com/office/drawing/2014/main" id="{52964E7D-DEB8-9C0B-0C5A-D2F37E97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1714500"/>
            <a:ext cx="1183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None/>
            </a:pPr>
            <a:r>
              <a:rPr lang="es-ES" altLang="es-ES" sz="2400">
                <a:solidFill>
                  <a:srgbClr val="000000"/>
                </a:solidFill>
              </a:rPr>
              <a:t>Esta actualización del LISTADO COMPLEMENTARIO DE DROGAS ONCOLÓGICAS del BANCO DE DROGAS ESPECIALES (“</a:t>
            </a:r>
            <a:r>
              <a:rPr lang="es-AR" altLang="en-US" sz="2400">
                <a:solidFill>
                  <a:srgbClr val="000000"/>
                </a:solidFill>
              </a:rPr>
              <a:t>Proyecto 2022</a:t>
            </a:r>
            <a:r>
              <a:rPr lang="es-ES" altLang="es-ES" sz="2400">
                <a:solidFill>
                  <a:srgbClr val="000000"/>
                </a:solidFill>
              </a:rPr>
              <a:t>“), </a:t>
            </a:r>
            <a:r>
              <a:rPr lang="es-ES" altLang="es-ES" sz="2400" b="1">
                <a:solidFill>
                  <a:srgbClr val="000000"/>
                </a:solidFill>
              </a:rPr>
              <a:t>representa el Listado Complementario más amplio de Drogas Oncológicas del BDE considerando aquellos aprobados por Resolución Ministerial</a:t>
            </a:r>
            <a:r>
              <a:rPr lang="es-ES" altLang="es-ES" sz="2400">
                <a:solidFill>
                  <a:srgbClr val="000000"/>
                </a:solidFill>
              </a:rPr>
              <a:t>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None/>
            </a:pPr>
            <a:endParaRPr lang="es-ES" altLang="es-ES" sz="240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None/>
            </a:pPr>
            <a:r>
              <a:rPr lang="es-ES" altLang="es-ES" sz="2400">
                <a:solidFill>
                  <a:srgbClr val="000000"/>
                </a:solidFill>
              </a:rPr>
              <a:t>La actualización 2021, cuenta con 85 principios activos y 130 presentaciones, pasando en 2022 a un total de 103 principios activos (contando medicación coadyuvante -esteroides, antieméticos, factores estimulantes médula ósea-  y terapia específica) con 165 presentaciones (incluyendo presentaciones pediátricas)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ge7bf752a42_3_4">
            <a:extLst>
              <a:ext uri="{FF2B5EF4-FFF2-40B4-BE49-F238E27FC236}">
                <a16:creationId xmlns:a16="http://schemas.microsoft.com/office/drawing/2014/main" id="{93BC1578-CD21-0473-9EE1-6A69D8B49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275" y="190500"/>
            <a:ext cx="12233275" cy="895350"/>
          </a:xfrm>
          <a:prstGeom prst="rect">
            <a:avLst/>
          </a:prstGeom>
          <a:solidFill>
            <a:schemeClr val="accent2">
              <a:alpha val="9019"/>
            </a:schemeClr>
          </a:solidFill>
          <a:ln>
            <a:noFill/>
          </a:ln>
        </p:spPr>
        <p:txBody>
          <a:bodyPr lIns="91425" tIns="45700" rIns="91425" bIns="457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4400"/>
              <a:buFont typeface="Arial" panose="020B0604020202020204" pitchFamily="34" charset="0"/>
              <a:buNone/>
              <a:defRPr/>
            </a:pPr>
            <a:r>
              <a:rPr lang="es-MX" altLang="es-AR" sz="3200" b="1" dirty="0">
                <a:solidFill>
                  <a:srgbClr val="FF3399"/>
                </a:solidFill>
                <a:latin typeface="+mn-lt"/>
                <a:ea typeface="Encode Sans" pitchFamily="2" charset="0"/>
                <a:cs typeface="Encode Sans" pitchFamily="2" charset="0"/>
                <a:sym typeface="Encode Sans" pitchFamily="2" charset="0"/>
              </a:rPr>
              <a:t>INCORPORACIONES AL LISTADO COMPLEMENTARIO DE MEDICAMENTOS ONCOLÓGICOS</a:t>
            </a:r>
          </a:p>
        </p:txBody>
      </p:sp>
      <p:sp>
        <p:nvSpPr>
          <p:cNvPr id="21507" name="CuadroTexto 2">
            <a:extLst>
              <a:ext uri="{FF2B5EF4-FFF2-40B4-BE49-F238E27FC236}">
                <a16:creationId xmlns:a16="http://schemas.microsoft.com/office/drawing/2014/main" id="{EE584E85-3F8D-C9F2-5294-9983709F4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917575"/>
            <a:ext cx="1133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None/>
            </a:pPr>
            <a:r>
              <a:rPr lang="es-AR" altLang="es-ES" sz="2000" b="1"/>
              <a:t>	</a:t>
            </a:r>
            <a:endParaRPr lang="es-AR" altLang="es-ES" sz="200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B0F0"/>
              </a:buClr>
              <a:buSzPct val="150000"/>
              <a:buFontTx/>
              <a:buNone/>
            </a:pPr>
            <a:endParaRPr lang="es-ES" altLang="es-ES" sz="200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17353376-B95E-FA31-6A50-A5EB4228F388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093788"/>
          <a:ext cx="8128000" cy="4846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122">
                <a:tc>
                  <a:txBody>
                    <a:bodyPr/>
                    <a:lstStyle/>
                    <a:p>
                      <a:r>
                        <a:rPr lang="es-AR" sz="1800" dirty="0"/>
                        <a:t>TERAPIA ESPECIFICA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s-AR" sz="1800" dirty="0"/>
                        <a:t>COADYUVANTES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s-AR" sz="1800" dirty="0"/>
                        <a:t>PRESENTACIONES PEDIATRICAS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515">
                <a:tc>
                  <a:txBody>
                    <a:bodyPr/>
                    <a:lstStyle/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Afatinib</a:t>
                      </a:r>
                      <a:endParaRPr lang="es-AR" altLang="es-ES" sz="1800" dirty="0"/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Ibrutinib</a:t>
                      </a:r>
                      <a:endParaRPr lang="es-AR" altLang="es-ES" sz="1800" dirty="0"/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Lenalidomida</a:t>
                      </a:r>
                      <a:endParaRPr lang="es-AR" altLang="es-ES" sz="1800" dirty="0"/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Melfalan</a:t>
                      </a:r>
                      <a:endParaRPr lang="es-AR" altLang="es-ES" sz="1800" dirty="0"/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Pembrolizumab</a:t>
                      </a:r>
                      <a:endParaRPr lang="es-AR" altLang="es-ES" sz="1800" dirty="0"/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/>
                        <a:t>Talidomida</a:t>
                      </a:r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/>
                        <a:t>Triptorelina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Alectinib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Axitinib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Dabrafenib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Palbociclib</a:t>
                      </a:r>
                      <a:r>
                        <a:rPr kumimoji="0" lang="es-AR" altLang="es-E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Ribociclib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Pomalidomida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Flutamida</a:t>
                      </a:r>
                      <a:r>
                        <a:rPr lang="es-AR" altLang="es-ES" sz="1800" dirty="0"/>
                        <a:t>	</a:t>
                      </a:r>
                    </a:p>
                    <a:p>
                      <a:pPr marL="0" indent="0" algn="just" eaLnBrk="1" hangingPunct="1">
                        <a:buClr>
                          <a:srgbClr val="00B0F0"/>
                        </a:buClr>
                        <a:buSzPct val="150000"/>
                        <a:defRPr/>
                      </a:pPr>
                      <a:r>
                        <a:rPr lang="es-AR" altLang="es-ES" sz="1800" dirty="0" err="1"/>
                        <a:t>Goserelina</a:t>
                      </a:r>
                      <a:endParaRPr kumimoji="0" lang="es-AR" altLang="es-E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B0F0"/>
                        </a:buClr>
                        <a:buSzPct val="150000"/>
                        <a:tabLst/>
                        <a:defRPr/>
                      </a:pPr>
                      <a:r>
                        <a:rPr kumimoji="0" lang="es-AR" altLang="es-E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Trametinib</a:t>
                      </a:r>
                      <a:endParaRPr lang="es-A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s-AR" sz="1800" dirty="0"/>
                        <a:t>Alopurinol</a:t>
                      </a:r>
                    </a:p>
                    <a:p>
                      <a:r>
                        <a:rPr lang="es-AR" sz="1800" dirty="0"/>
                        <a:t>Hidrocortisona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s-AR" sz="1800" dirty="0"/>
                        <a:t>Carboplatino 50 mg</a:t>
                      </a:r>
                    </a:p>
                    <a:p>
                      <a:r>
                        <a:rPr lang="es-AR" sz="1800" dirty="0" err="1"/>
                        <a:t>Irinotecan</a:t>
                      </a:r>
                      <a:r>
                        <a:rPr lang="es-AR" sz="1800" dirty="0"/>
                        <a:t> 20 mg</a:t>
                      </a:r>
                    </a:p>
                    <a:p>
                      <a:r>
                        <a:rPr lang="es-AR" sz="1800" dirty="0" err="1"/>
                        <a:t>Vinorelbine</a:t>
                      </a:r>
                      <a:r>
                        <a:rPr lang="es-AR" sz="1800" dirty="0"/>
                        <a:t> 10 mg</a:t>
                      </a:r>
                    </a:p>
                    <a:p>
                      <a:r>
                        <a:rPr lang="es-AR" sz="1800" dirty="0"/>
                        <a:t>Alopurinol 100 mg</a:t>
                      </a:r>
                    </a:p>
                    <a:p>
                      <a:r>
                        <a:rPr lang="es-AR" sz="1800" dirty="0"/>
                        <a:t>Alopurinol 300 mg</a:t>
                      </a:r>
                    </a:p>
                    <a:p>
                      <a:r>
                        <a:rPr lang="es-AR" sz="1800" dirty="0"/>
                        <a:t>Hidrocortisona 100 mg</a:t>
                      </a:r>
                    </a:p>
                    <a:p>
                      <a:r>
                        <a:rPr lang="es-AR" sz="1800" dirty="0" err="1"/>
                        <a:t>Trametinib</a:t>
                      </a:r>
                      <a:r>
                        <a:rPr lang="es-AR" sz="1800" dirty="0"/>
                        <a:t> 0,5 mg</a:t>
                      </a:r>
                    </a:p>
                    <a:p>
                      <a:endParaRPr lang="es-AR" sz="1800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758</Words>
  <Application>Microsoft Office PowerPoint</Application>
  <PresentationFormat>Panorámica</PresentationFormat>
  <Paragraphs>116</Paragraphs>
  <Slides>17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RevolucionUnattended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Lei</dc:creator>
  <cp:lastModifiedBy>maria celeste diaz</cp:lastModifiedBy>
  <cp:revision>73</cp:revision>
  <dcterms:created xsi:type="dcterms:W3CDTF">2019-06-06T18:50:30Z</dcterms:created>
  <dcterms:modified xsi:type="dcterms:W3CDTF">2022-11-26T11:15:02Z</dcterms:modified>
</cp:coreProperties>
</file>