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8" r:id="rId3"/>
    <p:sldId id="277" r:id="rId4"/>
    <p:sldId id="265" r:id="rId5"/>
    <p:sldId id="283" r:id="rId6"/>
    <p:sldId id="280" r:id="rId7"/>
    <p:sldId id="281" r:id="rId8"/>
    <p:sldId id="282" r:id="rId9"/>
    <p:sldId id="278" r:id="rId10"/>
    <p:sldId id="269" r:id="rId11"/>
    <p:sldId id="275" r:id="rId12"/>
    <p:sldId id="279" r:id="rId13"/>
    <p:sldId id="274" r:id="rId14"/>
    <p:sldId id="276" r:id="rId15"/>
    <p:sldId id="264" r:id="rId16"/>
    <p:sldId id="262" r:id="rId17"/>
    <p:sldId id="259" r:id="rId18"/>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9693FB-60AC-4BE1-B143-133237ED335C}" type="datetimeFigureOut">
              <a:rPr lang="es-AR" smtClean="0"/>
              <a:t>27/10/2022</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35257D-FBC2-4C13-9FB6-517275E08526}" type="slidenum">
              <a:rPr lang="es-AR" smtClean="0"/>
              <a:t>‹Nº›</a:t>
            </a:fld>
            <a:endParaRPr lang="es-AR"/>
          </a:p>
        </p:txBody>
      </p:sp>
    </p:spTree>
    <p:extLst>
      <p:ext uri="{BB962C8B-B14F-4D97-AF65-F5344CB8AC3E}">
        <p14:creationId xmlns:p14="http://schemas.microsoft.com/office/powerpoint/2010/main" val="805584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39e5cc68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39e5cc68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698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139e5cc682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139e5cc682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7399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763a1bb588_2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g1763a1bb588_2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1754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1763a1bb588_2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2" name="Google Shape;222;g1763a1bb588_2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7785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763a1bb588_2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2" name="Google Shape;232;g1763a1bb588_2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2683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763a1bb588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1763a1bb588_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1882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1763a1bb588_2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1763a1bb588_2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7019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2CAE264-8607-A0F4-BC38-BD40D70EE072}"/>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0F344AA5-1366-43E2-8941-FF1C0B36742B}"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1BFD6DFF-8A48-64E8-9791-9E90A9BD2D6A}"/>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4AA65359-C359-E626-6EB8-B849ED436545}"/>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5701C92-73A8-4062-AF76-DB7E283B850F}"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57791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C0A0D70-F2D4-9C8A-239A-0403E30DF3AB}"/>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92C26B8-36F7-4DFD-B995-9B6BF84AB6CA}"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6F538C39-846F-C9DF-1FEA-AA15B6A4EE89}"/>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B7CD77CF-79DA-B2DA-94CB-2087E23859A8}"/>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6B5B7CE-74D5-4946-97EB-4BED00DEB8CE}"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56832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a:extLst>
              <a:ext uri="{FF2B5EF4-FFF2-40B4-BE49-F238E27FC236}">
                <a16:creationId xmlns:a16="http://schemas.microsoft.com/office/drawing/2014/main" id="{9BE0D649-E981-3BEC-35C2-ADDB9B9C0124}"/>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CC70E1A-9BB1-4CDB-97E2-0A313EE6F294}"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3B9863E0-D318-A316-01E7-1C4E17E21BA4}"/>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37914BBC-5FED-C1A7-EDFE-7AD83E63CA18}"/>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70D9DFC-532C-42F1-985F-F543D4478704}"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81142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3">
            <a:extLst>
              <a:ext uri="{FF2B5EF4-FFF2-40B4-BE49-F238E27FC236}">
                <a16:creationId xmlns:a16="http://schemas.microsoft.com/office/drawing/2014/main" id="{1535E342-6EF2-FDB1-68C1-4C379AA366B2}"/>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6AA370-10EC-4DDA-9CF6-77D5471F4186}"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4">
            <a:extLst>
              <a:ext uri="{FF2B5EF4-FFF2-40B4-BE49-F238E27FC236}">
                <a16:creationId xmlns:a16="http://schemas.microsoft.com/office/drawing/2014/main" id="{1F8B1F5A-0B50-DE6F-5439-52DA34EF2CFD}"/>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5">
            <a:extLst>
              <a:ext uri="{FF2B5EF4-FFF2-40B4-BE49-F238E27FC236}">
                <a16:creationId xmlns:a16="http://schemas.microsoft.com/office/drawing/2014/main" id="{B31B704A-5BE5-E2A6-FF97-8C4B70048850}"/>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E525800F-AEB6-44A6-B24F-82E46C31E59D}"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85234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3">
            <a:extLst>
              <a:ext uri="{FF2B5EF4-FFF2-40B4-BE49-F238E27FC236}">
                <a16:creationId xmlns:a16="http://schemas.microsoft.com/office/drawing/2014/main" id="{75FC7A32-6BB5-F63D-F271-9BA3AF239741}"/>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77C428-4DA7-42E6-B5FD-3435B245B74F}"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Marcador de pie de página 4">
            <a:extLst>
              <a:ext uri="{FF2B5EF4-FFF2-40B4-BE49-F238E27FC236}">
                <a16:creationId xmlns:a16="http://schemas.microsoft.com/office/drawing/2014/main" id="{D1FF97BB-FF45-1656-23C5-17D97B2CB9D0}"/>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9" name="Marcador de número de diapositiva 5">
            <a:extLst>
              <a:ext uri="{FF2B5EF4-FFF2-40B4-BE49-F238E27FC236}">
                <a16:creationId xmlns:a16="http://schemas.microsoft.com/office/drawing/2014/main" id="{AEA37DBA-E7A8-BC07-7CD9-5D1B143BC7CA}"/>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9979AB-FB2B-4AE8-BA5A-979425DE1986}"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632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3">
            <a:extLst>
              <a:ext uri="{FF2B5EF4-FFF2-40B4-BE49-F238E27FC236}">
                <a16:creationId xmlns:a16="http://schemas.microsoft.com/office/drawing/2014/main" id="{76555DF9-420F-0AE3-D522-9B16E45EC0CF}"/>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4E8CBE0-8777-49E4-8082-E1ED91E2C7BC}"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pie de página 4">
            <a:extLst>
              <a:ext uri="{FF2B5EF4-FFF2-40B4-BE49-F238E27FC236}">
                <a16:creationId xmlns:a16="http://schemas.microsoft.com/office/drawing/2014/main" id="{D2CA0F63-D004-59CB-32E2-FEE8A9A75D65}"/>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número de diapositiva 5">
            <a:extLst>
              <a:ext uri="{FF2B5EF4-FFF2-40B4-BE49-F238E27FC236}">
                <a16:creationId xmlns:a16="http://schemas.microsoft.com/office/drawing/2014/main" id="{BB88AED4-8B89-E57D-97DD-94A9BEB93354}"/>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A4378BE-03C4-4573-829E-296BB4B35B62}"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22687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3">
            <a:extLst>
              <a:ext uri="{FF2B5EF4-FFF2-40B4-BE49-F238E27FC236}">
                <a16:creationId xmlns:a16="http://schemas.microsoft.com/office/drawing/2014/main" id="{571D99BB-4F6A-4693-25A2-12A0B8EB641B}"/>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B1CF6FA-A30F-4C8B-AEE4-A0C01ADD9F7D}"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Marcador de pie de página 4">
            <a:extLst>
              <a:ext uri="{FF2B5EF4-FFF2-40B4-BE49-F238E27FC236}">
                <a16:creationId xmlns:a16="http://schemas.microsoft.com/office/drawing/2014/main" id="{510EA297-2BED-0BF2-4A3B-B0FB45A9247D}"/>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4" name="Marcador de número de diapositiva 5">
            <a:extLst>
              <a:ext uri="{FF2B5EF4-FFF2-40B4-BE49-F238E27FC236}">
                <a16:creationId xmlns:a16="http://schemas.microsoft.com/office/drawing/2014/main" id="{E0027718-BAE0-88B3-1C15-A9C45544E3C0}"/>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FA7B544-6069-4626-B82B-2BC6991A77D8}"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6674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a:extLst>
              <a:ext uri="{FF2B5EF4-FFF2-40B4-BE49-F238E27FC236}">
                <a16:creationId xmlns:a16="http://schemas.microsoft.com/office/drawing/2014/main" id="{EAE54E96-5214-87C5-C0F3-367C7F9B4805}"/>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B485692-7826-440D-B0D1-14CD74862A21}"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4">
            <a:extLst>
              <a:ext uri="{FF2B5EF4-FFF2-40B4-BE49-F238E27FC236}">
                <a16:creationId xmlns:a16="http://schemas.microsoft.com/office/drawing/2014/main" id="{7A0918EF-E4BA-25D6-B823-457FA4F3AA58}"/>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5">
            <a:extLst>
              <a:ext uri="{FF2B5EF4-FFF2-40B4-BE49-F238E27FC236}">
                <a16:creationId xmlns:a16="http://schemas.microsoft.com/office/drawing/2014/main" id="{224BB76C-ECA9-8FF1-D605-1F0E773BA01F}"/>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8585ED4-77FB-4AEB-9424-A85F95612F59}"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66474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3">
            <a:extLst>
              <a:ext uri="{FF2B5EF4-FFF2-40B4-BE49-F238E27FC236}">
                <a16:creationId xmlns:a16="http://schemas.microsoft.com/office/drawing/2014/main" id="{5B978CCE-6ABE-3966-0D0D-9B2173A9AECB}"/>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01F364F-490E-4ACC-A4C3-5B0E34DCE870}"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pie de página 4">
            <a:extLst>
              <a:ext uri="{FF2B5EF4-FFF2-40B4-BE49-F238E27FC236}">
                <a16:creationId xmlns:a16="http://schemas.microsoft.com/office/drawing/2014/main" id="{901DF670-00D2-06C3-9DE6-8C6BC973B001}"/>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7" name="Marcador de número de diapositiva 5">
            <a:extLst>
              <a:ext uri="{FF2B5EF4-FFF2-40B4-BE49-F238E27FC236}">
                <a16:creationId xmlns:a16="http://schemas.microsoft.com/office/drawing/2014/main" id="{F579BD8E-5C9B-18D0-7C0C-D5C728B18FE9}"/>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E74ED4-3A00-4405-8627-089FAFA19AC0}"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64518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12F527C-7EEE-9559-3928-56FA9573C8B3}"/>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8267FDD-CA3D-4897-95EC-28A88A246006}"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EE4E3F90-F790-5D51-003B-7FCEC89F3082}"/>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23CD965D-1CE9-C8F1-60A4-0D5D5A2D8723}"/>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47D4D74-9658-4C2C-BAC9-6C90E32D70F4}"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11292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5739AE-91B8-1FA0-7B48-BBEB33175E12}"/>
              </a:ext>
            </a:extLst>
          </p:cNvPr>
          <p:cNvSpPr>
            <a:spLocks noGrp="1"/>
          </p:cNvSpPr>
          <p:nvPr>
            <p:ph type="dt" sz="half" idx="10"/>
          </p:nvPr>
        </p:nvSpPr>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3A1F633-2E54-4060-9ECD-39B8EE7D104C}"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22EF78AE-96E3-C26B-0585-E83010E4E46C}"/>
              </a:ext>
            </a:extLst>
          </p:cNvPr>
          <p:cNvSpPr>
            <a:spLocks noGrp="1"/>
          </p:cNvSpPr>
          <p:nvPr>
            <p:ph type="ftr" sz="quarter" idx="11"/>
          </p:nvPr>
        </p:nvSpPr>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9B82CEEC-0617-F45A-644A-545C499B1F91}"/>
              </a:ext>
            </a:extLst>
          </p:cNvPr>
          <p:cNvSpPr>
            <a:spLocks noGrp="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187763E-A12E-4750-A732-241CF92FB318}"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01324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0"/>
        <p:cNvGrpSpPr/>
        <p:nvPr/>
      </p:nvGrpSpPr>
      <p:grpSpPr>
        <a:xfrm>
          <a:off x="0" y="0"/>
          <a:ext cx="0" cy="0"/>
          <a:chOff x="0" y="0"/>
          <a:chExt cx="0" cy="0"/>
        </a:xfrm>
      </p:grpSpPr>
      <p:sp>
        <p:nvSpPr>
          <p:cNvPr id="81" name="Google Shape;81;g1763a1bb588_0_155"/>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2" name="Google Shape;82;g1763a1bb588_0_155"/>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3" name="Google Shape;83;g1763a1bb588_0_155"/>
          <p:cNvSpPr txBox="1">
            <a:spLocks noGrp="1"/>
          </p:cNvSpPr>
          <p:nvPr>
            <p:ph type="sldNum" idx="12"/>
          </p:nvPr>
        </p:nvSpPr>
        <p:spPr>
          <a:xfrm>
            <a:off x="8778240" y="6377940"/>
            <a:ext cx="2804100" cy="1848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‹Nº›</a:t>
            </a:fld>
            <a:endParaRPr>
              <a:solidFill>
                <a:srgbClr val="898989"/>
              </a:solidFill>
            </a:endParaRPr>
          </a:p>
        </p:txBody>
      </p:sp>
    </p:spTree>
    <p:extLst>
      <p:ext uri="{BB962C8B-B14F-4D97-AF65-F5344CB8AC3E}">
        <p14:creationId xmlns:p14="http://schemas.microsoft.com/office/powerpoint/2010/main" val="14832229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84"/>
        <p:cNvGrpSpPr/>
        <p:nvPr/>
      </p:nvGrpSpPr>
      <p:grpSpPr>
        <a:xfrm>
          <a:off x="0" y="0"/>
          <a:ext cx="0" cy="0"/>
          <a:chOff x="0" y="0"/>
          <a:chExt cx="0" cy="0"/>
        </a:xfrm>
      </p:grpSpPr>
      <p:sp>
        <p:nvSpPr>
          <p:cNvPr id="85" name="Google Shape;85;g1763a1bb588_2_67"/>
          <p:cNvSpPr txBox="1">
            <a:spLocks noGrp="1"/>
          </p:cNvSpPr>
          <p:nvPr>
            <p:ph type="title"/>
          </p:nvPr>
        </p:nvSpPr>
        <p:spPr>
          <a:xfrm>
            <a:off x="608264" y="71207"/>
            <a:ext cx="10975500" cy="8724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sz="2900" b="1" i="0" u="sng">
                <a:solidFill>
                  <a:schemeClr val="dk1"/>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6" name="Google Shape;86;g1763a1bb588_2_67"/>
          <p:cNvSpPr txBox="1">
            <a:spLocks noGrp="1"/>
          </p:cNvSpPr>
          <p:nvPr>
            <p:ph type="body" idx="1"/>
          </p:nvPr>
        </p:nvSpPr>
        <p:spPr>
          <a:xfrm>
            <a:off x="1042987" y="1327212"/>
            <a:ext cx="9756900" cy="4467900"/>
          </a:xfrm>
          <a:prstGeom prst="rect">
            <a:avLst/>
          </a:prstGeom>
          <a:noFill/>
          <a:ln>
            <a:noFill/>
          </a:ln>
        </p:spPr>
        <p:txBody>
          <a:bodyPr spcFirstLastPara="1" wrap="square" lIns="0" tIns="0" rIns="0" bIns="0" anchor="t" anchorCtr="0">
            <a:spAutoFit/>
          </a:bodyPr>
          <a:lstStyle>
            <a:lvl1pPr marL="457200" lvl="0" indent="-228600" algn="l" rtl="0">
              <a:spcBef>
                <a:spcPts val="1000"/>
              </a:spcBef>
              <a:spcAft>
                <a:spcPts val="0"/>
              </a:spcAft>
              <a:buSzPts val="2800"/>
              <a:buNone/>
              <a:defRPr b="0" i="0">
                <a:solidFill>
                  <a:schemeClr val="dk1"/>
                </a:solidFill>
              </a:defRPr>
            </a:lvl1pPr>
            <a:lvl2pPr marL="914400" lvl="1" indent="-228600" algn="l" rtl="0">
              <a:spcBef>
                <a:spcPts val="500"/>
              </a:spcBef>
              <a:spcAft>
                <a:spcPts val="0"/>
              </a:spcAft>
              <a:buSzPts val="2400"/>
              <a:buNone/>
              <a:defRPr/>
            </a:lvl2pPr>
            <a:lvl3pPr marL="1371600" lvl="2" indent="-228600" algn="l" rtl="0">
              <a:spcBef>
                <a:spcPts val="500"/>
              </a:spcBef>
              <a:spcAft>
                <a:spcPts val="0"/>
              </a:spcAft>
              <a:buSzPts val="2000"/>
              <a:buNone/>
              <a:defRPr/>
            </a:lvl3pPr>
            <a:lvl4pPr marL="1828800" lvl="3" indent="-228600" algn="l" rtl="0">
              <a:spcBef>
                <a:spcPts val="500"/>
              </a:spcBef>
              <a:spcAft>
                <a:spcPts val="0"/>
              </a:spcAft>
              <a:buSzPts val="2000"/>
              <a:buNone/>
              <a:defRPr/>
            </a:lvl4pPr>
            <a:lvl5pPr marL="2286000" lvl="4" indent="-228600" algn="l" rtl="0">
              <a:spcBef>
                <a:spcPts val="500"/>
              </a:spcBef>
              <a:spcAft>
                <a:spcPts val="0"/>
              </a:spcAft>
              <a:buSzPts val="2000"/>
              <a:buNone/>
              <a:defRPr/>
            </a:lvl5pPr>
            <a:lvl6pPr marL="2743200" lvl="5" indent="-228600" algn="l" rtl="0">
              <a:spcBef>
                <a:spcPts val="500"/>
              </a:spcBef>
              <a:spcAft>
                <a:spcPts val="0"/>
              </a:spcAft>
              <a:buSzPts val="1800"/>
              <a:buNone/>
              <a:defRPr/>
            </a:lvl6pPr>
            <a:lvl7pPr marL="3200400" lvl="6" indent="-228600" algn="l" rtl="0">
              <a:spcBef>
                <a:spcPts val="500"/>
              </a:spcBef>
              <a:spcAft>
                <a:spcPts val="0"/>
              </a:spcAft>
              <a:buSzPts val="1800"/>
              <a:buNone/>
              <a:defRPr/>
            </a:lvl7pPr>
            <a:lvl8pPr marL="3657600" lvl="7" indent="-228600" algn="l" rtl="0">
              <a:spcBef>
                <a:spcPts val="500"/>
              </a:spcBef>
              <a:spcAft>
                <a:spcPts val="0"/>
              </a:spcAft>
              <a:buSzPts val="1800"/>
              <a:buNone/>
              <a:defRPr/>
            </a:lvl8pPr>
            <a:lvl9pPr marL="4114800" lvl="8" indent="-228600" algn="l" rtl="0">
              <a:spcBef>
                <a:spcPts val="500"/>
              </a:spcBef>
              <a:spcAft>
                <a:spcPts val="0"/>
              </a:spcAft>
              <a:buSzPts val="1800"/>
              <a:buNone/>
              <a:defRPr/>
            </a:lvl9pPr>
          </a:lstStyle>
          <a:p>
            <a:endParaRPr/>
          </a:p>
        </p:txBody>
      </p:sp>
      <p:sp>
        <p:nvSpPr>
          <p:cNvPr id="87" name="Google Shape;87;g1763a1bb588_2_67"/>
          <p:cNvSpPr txBox="1">
            <a:spLocks noGrp="1"/>
          </p:cNvSpPr>
          <p:nvPr>
            <p:ph type="ftr" idx="11"/>
          </p:nvPr>
        </p:nvSpPr>
        <p:spPr>
          <a:xfrm>
            <a:off x="4145280" y="6377940"/>
            <a:ext cx="3901500" cy="342900"/>
          </a:xfrm>
          <a:prstGeom prst="rect">
            <a:avLst/>
          </a:prstGeom>
          <a:noFill/>
          <a:ln>
            <a:noFill/>
          </a:ln>
        </p:spPr>
        <p:txBody>
          <a:bodyPr spcFirstLastPara="1" wrap="square" lIns="0" tIns="0" rIns="0" bIns="0" anchor="t" anchorCtr="0">
            <a:spAutoFit/>
          </a:bodyPr>
          <a:lstStyle>
            <a:lvl1pPr lvl="0" algn="ctr"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8" name="Google Shape;88;g1763a1bb588_2_67"/>
          <p:cNvSpPr txBox="1">
            <a:spLocks noGrp="1"/>
          </p:cNvSpPr>
          <p:nvPr>
            <p:ph type="dt" idx="10"/>
          </p:nvPr>
        </p:nvSpPr>
        <p:spPr>
          <a:xfrm>
            <a:off x="609600" y="6377940"/>
            <a:ext cx="2804100" cy="342900"/>
          </a:xfrm>
          <a:prstGeom prst="rect">
            <a:avLst/>
          </a:prstGeom>
          <a:noFill/>
          <a:ln>
            <a:noFill/>
          </a:ln>
        </p:spPr>
        <p:txBody>
          <a:bodyPr spcFirstLastPara="1" wrap="square" lIns="0" tIns="0" rIns="0" bIns="0" anchor="t" anchorCtr="0">
            <a:spAutoFit/>
          </a:bodyPr>
          <a:lstStyle>
            <a:lvl1pPr lvl="0" algn="l" rtl="0">
              <a:spcBef>
                <a:spcPts val="0"/>
              </a:spcBef>
              <a:spcAft>
                <a:spcPts val="0"/>
              </a:spcAft>
              <a:buSzPts val="1400"/>
              <a:buNone/>
              <a:defRPr>
                <a:solidFill>
                  <a:srgbClr val="888888"/>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89" name="Google Shape;89;g1763a1bb588_2_67"/>
          <p:cNvSpPr txBox="1">
            <a:spLocks noGrp="1"/>
          </p:cNvSpPr>
          <p:nvPr>
            <p:ph type="sldNum" idx="12"/>
          </p:nvPr>
        </p:nvSpPr>
        <p:spPr>
          <a:xfrm>
            <a:off x="8778240" y="6377940"/>
            <a:ext cx="2804100" cy="184800"/>
          </a:xfrm>
          <a:prstGeom prst="rect">
            <a:avLst/>
          </a:prstGeom>
          <a:noFill/>
          <a:ln>
            <a:noFill/>
          </a:ln>
        </p:spPr>
        <p:txBody>
          <a:bodyPr spcFirstLastPara="1" wrap="square" lIns="0" tIns="0" rIns="0" bIns="0" anchor="t" anchorCtr="0">
            <a:sp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‹Nº›</a:t>
            </a:fld>
            <a:endParaRPr>
              <a:solidFill>
                <a:srgbClr val="898989"/>
              </a:solidFill>
            </a:endParaRPr>
          </a:p>
        </p:txBody>
      </p:sp>
    </p:spTree>
    <p:extLst>
      <p:ext uri="{BB962C8B-B14F-4D97-AF65-F5344CB8AC3E}">
        <p14:creationId xmlns:p14="http://schemas.microsoft.com/office/powerpoint/2010/main" val="126488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Marcador de título 1">
            <a:extLst>
              <a:ext uri="{FF2B5EF4-FFF2-40B4-BE49-F238E27FC236}">
                <a16:creationId xmlns:a16="http://schemas.microsoft.com/office/drawing/2014/main" id="{5D33A860-3AC0-4CBA-B6E9-77E5C5315E72}"/>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p>
        </p:txBody>
      </p:sp>
      <p:sp>
        <p:nvSpPr>
          <p:cNvPr id="1027" name="Marcador de texto 2">
            <a:extLst>
              <a:ext uri="{FF2B5EF4-FFF2-40B4-BE49-F238E27FC236}">
                <a16:creationId xmlns:a16="http://schemas.microsoft.com/office/drawing/2014/main" id="{C03C3D99-27C4-5374-DB93-0394994EF542}"/>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s-ES" altLang="es-ES"/>
              <a:t>Haga clic para modificar el estilo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p>
        </p:txBody>
      </p:sp>
      <p:sp>
        <p:nvSpPr>
          <p:cNvPr id="4" name="Marcador de fecha 3">
            <a:extLst>
              <a:ext uri="{FF2B5EF4-FFF2-40B4-BE49-F238E27FC236}">
                <a16:creationId xmlns:a16="http://schemas.microsoft.com/office/drawing/2014/main" id="{3155177B-2D3C-B822-75C5-7FC7968F86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9140743-F4E4-4932-89B1-BE46D6CD2362}" type="datetimeFigureOut">
              <a:rPr kumimoji="0" lang="es-E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27/10/2022</a:t>
            </a:fld>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Marcador de pie de página 4">
            <a:extLst>
              <a:ext uri="{FF2B5EF4-FFF2-40B4-BE49-F238E27FC236}">
                <a16:creationId xmlns:a16="http://schemas.microsoft.com/office/drawing/2014/main" id="{DAAB890C-524C-5EC3-C23C-D818537F8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Marcador de número de diapositiva 5">
            <a:extLst>
              <a:ext uri="{FF2B5EF4-FFF2-40B4-BE49-F238E27FC236}">
                <a16:creationId xmlns:a16="http://schemas.microsoft.com/office/drawing/2014/main" id="{BE957316-78EE-C3F8-9688-52A4CC11F903}"/>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32F837-1423-41E5-8C28-92AE3EFF7A4C}" type="slidenum">
              <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altLang="es-ES" sz="1200" b="0" i="0" u="none" strike="noStrike" kern="1200" cap="none" spc="0" normalizeH="0" baseline="0" noProof="0">
              <a:ln>
                <a:noFill/>
              </a:ln>
              <a:solidFill>
                <a:srgbClr val="898989"/>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9706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hyperlink" Target="mailto:refes@msal.gov.ar" TargetMode="External"/><Relationship Id="rId4" Type="http://schemas.openxmlformats.org/officeDocument/2006/relationships/hyperlink" Target="mailto:dncssyrs@msal.gov.ar"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CuadroTexto 9">
            <a:extLst>
              <a:ext uri="{FF2B5EF4-FFF2-40B4-BE49-F238E27FC236}">
                <a16:creationId xmlns:a16="http://schemas.microsoft.com/office/drawing/2014/main" id="{F0037540-15FE-F488-A9EB-A20D32F0F3A8}"/>
              </a:ext>
            </a:extLst>
          </p:cNvPr>
          <p:cNvSpPr txBox="1">
            <a:spLocks noChangeArrowheads="1"/>
          </p:cNvSpPr>
          <p:nvPr/>
        </p:nvSpPr>
        <p:spPr bwMode="auto">
          <a:xfrm>
            <a:off x="2453055" y="1995488"/>
            <a:ext cx="924071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s-ES" altLang="es-ES" sz="5400" noProof="0" dirty="0">
                <a:solidFill>
                  <a:prstClr val="white"/>
                </a:solidFill>
              </a:rPr>
              <a:t>REFEPS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altLang="es-ES" sz="5400" b="0" i="0" u="none" strike="noStrike" kern="1200" cap="none" spc="0" normalizeH="0" baseline="0" dirty="0">
                <a:ln>
                  <a:noFill/>
                </a:ln>
                <a:solidFill>
                  <a:prstClr val="white"/>
                </a:solidFill>
                <a:effectLst/>
                <a:uLnTx/>
                <a:uFillTx/>
                <a:latin typeface="Calibri" panose="020F0502020204030204" pitchFamily="34" charset="0"/>
                <a:ea typeface="+mn-ea"/>
                <a:cs typeface="+mn-cs"/>
              </a:rPr>
              <a:t>MATRICULA</a:t>
            </a:r>
            <a:r>
              <a:rPr kumimoji="0" lang="es-ES" altLang="es-ES" sz="5400" b="0" i="0" u="none" strike="noStrike" kern="1200" cap="none" spc="0" normalizeH="0" dirty="0">
                <a:ln>
                  <a:noFill/>
                </a:ln>
                <a:solidFill>
                  <a:prstClr val="white"/>
                </a:solidFill>
                <a:effectLst/>
                <a:uLnTx/>
                <a:uFillTx/>
                <a:latin typeface="Calibri" panose="020F0502020204030204" pitchFamily="34" charset="0"/>
                <a:ea typeface="+mn-ea"/>
                <a:cs typeface="+mn-cs"/>
              </a:rPr>
              <a:t> DIGITAL</a:t>
            </a:r>
          </a:p>
          <a:p>
            <a:pPr algn="ctr" fontAlgn="base">
              <a:lnSpc>
                <a:spcPct val="100000"/>
              </a:lnSpc>
              <a:spcBef>
                <a:spcPct val="0"/>
              </a:spcBef>
              <a:spcAft>
                <a:spcPct val="0"/>
              </a:spcAft>
              <a:buNone/>
              <a:defRPr/>
            </a:pPr>
            <a:r>
              <a:rPr lang="es-ES" altLang="es-ES" sz="5400" dirty="0">
                <a:solidFill>
                  <a:prstClr val="white"/>
                </a:solidFill>
              </a:rPr>
              <a:t>LICENCIA SANITARIA FEDERAL</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altLang="es-ES" sz="54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8612802"/>
      </p:ext>
    </p:extLst>
  </p:cSld>
  <p:clrMapOvr>
    <a:masterClrMapping/>
  </p:clrMapOvr>
  <p:transition spd="med" advClick="0" advTm="1500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4407CD-BC98-2575-DEB1-94D27FF70311}"/>
              </a:ext>
            </a:extLst>
          </p:cNvPr>
          <p:cNvSpPr txBox="1">
            <a:spLocks noChangeArrowheads="1"/>
          </p:cNvSpPr>
          <p:nvPr/>
        </p:nvSpPr>
        <p:spPr bwMode="auto">
          <a:xfrm>
            <a:off x="770450" y="4940794"/>
            <a:ext cx="8656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PROYECTO</a:t>
            </a:r>
          </a:p>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3</a:t>
            </a: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 Licencia Sanitaria Federal</a:t>
            </a:r>
          </a:p>
        </p:txBody>
      </p:sp>
      <p:pic>
        <p:nvPicPr>
          <p:cNvPr id="4" name="Picture 4" descr="Mi Argentina | Argentina.gob.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51627" y="4258283"/>
            <a:ext cx="3103684" cy="1629434"/>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3"/>
          <a:stretch>
            <a:fillRect/>
          </a:stretch>
        </p:blipFill>
        <p:spPr>
          <a:xfrm>
            <a:off x="9181730" y="1120362"/>
            <a:ext cx="1021739" cy="1069262"/>
          </a:xfrm>
          <a:prstGeom prst="rect">
            <a:avLst/>
          </a:prstGeom>
        </p:spPr>
      </p:pic>
      <p:sp>
        <p:nvSpPr>
          <p:cNvPr id="7" name="Rectangle 6"/>
          <p:cNvSpPr/>
          <p:nvPr/>
        </p:nvSpPr>
        <p:spPr>
          <a:xfrm>
            <a:off x="770450" y="1208717"/>
            <a:ext cx="8897270" cy="1292662"/>
          </a:xfrm>
          <a:prstGeom prst="rect">
            <a:avLst/>
          </a:prstGeom>
        </p:spPr>
        <p:txBody>
          <a:bodyPr wrap="square">
            <a:spAutoFit/>
          </a:bodyPr>
          <a:lstStyle/>
          <a:p>
            <a:pPr fontAlgn="base">
              <a:spcBef>
                <a:spcPct val="0"/>
              </a:spcBef>
              <a:spcAft>
                <a:spcPct val="0"/>
              </a:spcAft>
              <a:defRPr/>
            </a:pPr>
            <a:r>
              <a:rPr lang="es-AR" sz="2600" b="1" dirty="0">
                <a:solidFill>
                  <a:prstClr val="black">
                    <a:lumMod val="50000"/>
                    <a:lumOff val="50000"/>
                  </a:prstClr>
                </a:solidFill>
                <a:latin typeface="Calibri" panose="020F0502020204030204" pitchFamily="34" charset="0"/>
                <a:sym typeface="Calibri"/>
              </a:rPr>
              <a:t>ACCIONES EN CURSO</a:t>
            </a:r>
          </a:p>
          <a:p>
            <a:pPr fontAlgn="base">
              <a:spcBef>
                <a:spcPct val="0"/>
              </a:spcBef>
              <a:spcAft>
                <a:spcPct val="0"/>
              </a:spcAft>
              <a:defRPr/>
            </a:pPr>
            <a:r>
              <a:rPr lang="es-AR" sz="2600" b="1" dirty="0">
                <a:solidFill>
                  <a:prstClr val="black">
                    <a:lumMod val="50000"/>
                    <a:lumOff val="50000"/>
                  </a:prstClr>
                </a:solidFill>
                <a:latin typeface="Calibri" panose="020F0502020204030204" pitchFamily="34" charset="0"/>
                <a:sym typeface="Calibri"/>
              </a:rPr>
              <a:t>1) Implementación del Fortalecimiento de la REFEPS (Resolución 1648/22)</a:t>
            </a:r>
            <a:endParaRPr lang="es-AR" sz="2600" b="1" dirty="0">
              <a:solidFill>
                <a:prstClr val="black">
                  <a:lumMod val="50000"/>
                  <a:lumOff val="50000"/>
                </a:prstClr>
              </a:solidFill>
              <a:latin typeface="Calibri" panose="020F0502020204030204" pitchFamily="34" charset="0"/>
            </a:endParaRPr>
          </a:p>
        </p:txBody>
      </p:sp>
      <p:sp>
        <p:nvSpPr>
          <p:cNvPr id="9" name="Google Shape;157;g1763a1bb588_2_21"/>
          <p:cNvSpPr txBox="1">
            <a:spLocks/>
          </p:cNvSpPr>
          <p:nvPr/>
        </p:nvSpPr>
        <p:spPr>
          <a:xfrm>
            <a:off x="834025" y="3022478"/>
            <a:ext cx="11380490" cy="813043"/>
          </a:xfrm>
          <a:prstGeom prst="rect">
            <a:avLst/>
          </a:prstGeom>
          <a:noFill/>
          <a:ln>
            <a:noFill/>
          </a:ln>
        </p:spPr>
        <p:txBody>
          <a:bodyPr spcFirstLastPara="1" wrap="square" lIns="0" tIns="12700" rIns="0" bIns="0" anchor="t" anchorCtr="0">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marL="12700">
              <a:lnSpc>
                <a:spcPct val="100000"/>
              </a:lnSpc>
              <a:spcBef>
                <a:spcPts val="0"/>
              </a:spcBef>
              <a:spcAft>
                <a:spcPts val="0"/>
              </a:spcAft>
            </a:pPr>
            <a:r>
              <a:rPr lang="es-AR" sz="2600" b="1" dirty="0">
                <a:solidFill>
                  <a:prstClr val="black">
                    <a:lumMod val="50000"/>
                    <a:lumOff val="50000"/>
                  </a:prstClr>
                </a:solidFill>
                <a:latin typeface="Calibri" panose="020F0502020204030204" pitchFamily="34" charset="0"/>
                <a:ea typeface="+mn-ea"/>
                <a:cs typeface="+mn-cs"/>
              </a:rPr>
              <a:t>2) Instrumentación de la Matrícula Digital</a:t>
            </a:r>
          </a:p>
          <a:p>
            <a:pPr marL="12700">
              <a:lnSpc>
                <a:spcPct val="100000"/>
              </a:lnSpc>
              <a:spcBef>
                <a:spcPts val="0"/>
              </a:spcBef>
              <a:spcAft>
                <a:spcPts val="0"/>
              </a:spcAft>
            </a:pPr>
            <a:r>
              <a:rPr lang="es-AR" sz="2600" b="1" dirty="0">
                <a:solidFill>
                  <a:prstClr val="black">
                    <a:lumMod val="50000"/>
                    <a:lumOff val="50000"/>
                  </a:prstClr>
                </a:solidFill>
                <a:latin typeface="Calibri" panose="020F0502020204030204" pitchFamily="34" charset="0"/>
                <a:ea typeface="+mn-ea"/>
                <a:cs typeface="+mn-cs"/>
              </a:rPr>
              <a:t>(Resolución MS </a:t>
            </a:r>
            <a:r>
              <a:rPr lang="es-AR" sz="2600" b="1" dirty="0" err="1">
                <a:solidFill>
                  <a:prstClr val="black">
                    <a:lumMod val="50000"/>
                    <a:lumOff val="50000"/>
                  </a:prstClr>
                </a:solidFill>
                <a:latin typeface="Calibri" panose="020F0502020204030204" pitchFamily="34" charset="0"/>
                <a:ea typeface="+mn-ea"/>
                <a:cs typeface="+mn-cs"/>
              </a:rPr>
              <a:t>N°</a:t>
            </a:r>
            <a:r>
              <a:rPr lang="es-AR" sz="2600" b="1" dirty="0">
                <a:solidFill>
                  <a:prstClr val="black">
                    <a:lumMod val="50000"/>
                    <a:lumOff val="50000"/>
                  </a:prstClr>
                </a:solidFill>
                <a:latin typeface="Calibri" panose="020F0502020204030204" pitchFamily="34" charset="0"/>
                <a:ea typeface="+mn-ea"/>
                <a:cs typeface="+mn-cs"/>
              </a:rPr>
              <a:t> 1692/22)</a:t>
            </a:r>
          </a:p>
        </p:txBody>
      </p:sp>
      <p:pic>
        <p:nvPicPr>
          <p:cNvPr id="10" name="Google Shape;159;g1763a1bb588_2_21"/>
          <p:cNvPicPr preferRelativeResize="0"/>
          <p:nvPr/>
        </p:nvPicPr>
        <p:blipFill rotWithShape="1">
          <a:blip r:embed="rId4">
            <a:alphaModFix/>
          </a:blip>
          <a:srcRect/>
          <a:stretch/>
        </p:blipFill>
        <p:spPr>
          <a:xfrm>
            <a:off x="9181730" y="2915774"/>
            <a:ext cx="1690255" cy="919747"/>
          </a:xfrm>
          <a:prstGeom prst="rect">
            <a:avLst/>
          </a:prstGeom>
          <a:noFill/>
          <a:ln>
            <a:noFill/>
          </a:ln>
        </p:spPr>
      </p:pic>
    </p:spTree>
    <p:extLst>
      <p:ext uri="{BB962C8B-B14F-4D97-AF65-F5344CB8AC3E}">
        <p14:creationId xmlns:p14="http://schemas.microsoft.com/office/powerpoint/2010/main" val="19823074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9181730" y="1120362"/>
            <a:ext cx="1021739" cy="1069262"/>
          </a:xfrm>
          <a:prstGeom prst="rect">
            <a:avLst/>
          </a:prstGeom>
        </p:spPr>
      </p:pic>
      <p:sp>
        <p:nvSpPr>
          <p:cNvPr id="7" name="Rectangle 6"/>
          <p:cNvSpPr/>
          <p:nvPr/>
        </p:nvSpPr>
        <p:spPr>
          <a:xfrm>
            <a:off x="770450" y="1208717"/>
            <a:ext cx="8897270" cy="1692771"/>
          </a:xfrm>
          <a:prstGeom prst="rect">
            <a:avLst/>
          </a:prstGeom>
        </p:spPr>
        <p:txBody>
          <a:bodyPr wrap="square">
            <a:spAutoFit/>
          </a:bodyPr>
          <a:lstStyle/>
          <a:p>
            <a:pPr fontAlgn="base">
              <a:spcBef>
                <a:spcPct val="0"/>
              </a:spcBef>
              <a:spcAft>
                <a:spcPct val="0"/>
              </a:spcAft>
              <a:defRPr/>
            </a:pPr>
            <a:r>
              <a:rPr lang="es-AR" sz="2600" b="1" dirty="0">
                <a:solidFill>
                  <a:prstClr val="black">
                    <a:lumMod val="50000"/>
                    <a:lumOff val="50000"/>
                  </a:prstClr>
                </a:solidFill>
                <a:latin typeface="Calibri" panose="020F0502020204030204" pitchFamily="34" charset="0"/>
                <a:sym typeface="Calibri"/>
              </a:rPr>
              <a:t>ACCIONES EN CURSO</a:t>
            </a:r>
          </a:p>
          <a:p>
            <a:pPr fontAlgn="base">
              <a:spcBef>
                <a:spcPct val="0"/>
              </a:spcBef>
              <a:spcAft>
                <a:spcPct val="0"/>
              </a:spcAft>
              <a:defRPr/>
            </a:pPr>
            <a:endParaRPr lang="es-AR" sz="2600" b="1" dirty="0">
              <a:solidFill>
                <a:prstClr val="black">
                  <a:lumMod val="50000"/>
                  <a:lumOff val="50000"/>
                </a:prstClr>
              </a:solidFill>
              <a:latin typeface="Calibri" panose="020F0502020204030204" pitchFamily="34" charset="0"/>
              <a:sym typeface="Calibri"/>
            </a:endParaRPr>
          </a:p>
          <a:p>
            <a:pPr fontAlgn="base">
              <a:spcBef>
                <a:spcPct val="0"/>
              </a:spcBef>
              <a:spcAft>
                <a:spcPct val="0"/>
              </a:spcAft>
              <a:defRPr/>
            </a:pPr>
            <a:r>
              <a:rPr lang="es-AR" sz="2600" b="1" dirty="0">
                <a:solidFill>
                  <a:prstClr val="black">
                    <a:lumMod val="50000"/>
                    <a:lumOff val="50000"/>
                  </a:prstClr>
                </a:solidFill>
                <a:latin typeface="Calibri" panose="020F0502020204030204" pitchFamily="34" charset="0"/>
                <a:sym typeface="Calibri"/>
              </a:rPr>
              <a:t>1) Implementación del Fortalecimiento de la REFEPS (Resolución 1648/22)</a:t>
            </a:r>
            <a:endParaRPr lang="es-AR" sz="2600" b="1" dirty="0">
              <a:solidFill>
                <a:prstClr val="black">
                  <a:lumMod val="50000"/>
                  <a:lumOff val="50000"/>
                </a:prstClr>
              </a:solidFill>
              <a:latin typeface="Calibri" panose="020F0502020204030204" pitchFamily="34" charset="0"/>
            </a:endParaRPr>
          </a:p>
        </p:txBody>
      </p:sp>
    </p:spTree>
    <p:extLst>
      <p:ext uri="{BB962C8B-B14F-4D97-AF65-F5344CB8AC3E}">
        <p14:creationId xmlns:p14="http://schemas.microsoft.com/office/powerpoint/2010/main" val="4223703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139e5cc682d_0_0"/>
          <p:cNvSpPr txBox="1"/>
          <p:nvPr/>
        </p:nvSpPr>
        <p:spPr>
          <a:xfrm>
            <a:off x="1729050" y="3632400"/>
            <a:ext cx="826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5" name="Google Shape;95;g139e5cc682d_0_0"/>
          <p:cNvSpPr txBox="1"/>
          <p:nvPr/>
        </p:nvSpPr>
        <p:spPr>
          <a:xfrm>
            <a:off x="379339" y="277164"/>
            <a:ext cx="849572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F7F7F"/>
              </a:buClr>
              <a:buSzPts val="4400"/>
              <a:buFont typeface="Calibri"/>
              <a:buNone/>
            </a:pPr>
            <a:r>
              <a:rPr lang="en-US" sz="3000" b="1" dirty="0">
                <a:solidFill>
                  <a:srgbClr val="7F7F7F"/>
                </a:solidFill>
                <a:latin typeface="Calibri"/>
                <a:ea typeface="Calibri"/>
                <a:cs typeface="Calibri"/>
                <a:sym typeface="Calibri"/>
              </a:rPr>
              <a:t>1) </a:t>
            </a:r>
            <a:r>
              <a:rPr lang="en-US" sz="3000" b="1" dirty="0" err="1">
                <a:solidFill>
                  <a:srgbClr val="7F7F7F"/>
                </a:solidFill>
                <a:latin typeface="Calibri"/>
                <a:ea typeface="Calibri"/>
                <a:cs typeface="Calibri"/>
                <a:sym typeface="Calibri"/>
              </a:rPr>
              <a:t>Implementación</a:t>
            </a:r>
            <a:r>
              <a:rPr lang="en-US" sz="3000" b="1" dirty="0">
                <a:solidFill>
                  <a:srgbClr val="7F7F7F"/>
                </a:solidFill>
                <a:latin typeface="Calibri"/>
                <a:ea typeface="Calibri"/>
                <a:cs typeface="Calibri"/>
                <a:sym typeface="Calibri"/>
              </a:rPr>
              <a:t> del </a:t>
            </a:r>
            <a:r>
              <a:rPr lang="en-US" sz="3000" b="1" dirty="0" err="1">
                <a:solidFill>
                  <a:srgbClr val="7F7F7F"/>
                </a:solidFill>
                <a:latin typeface="Calibri"/>
                <a:ea typeface="Calibri"/>
                <a:cs typeface="Calibri"/>
                <a:sym typeface="Calibri"/>
              </a:rPr>
              <a:t>Fortalecimiento</a:t>
            </a:r>
            <a:r>
              <a:rPr lang="en-US" sz="3000" b="1" dirty="0">
                <a:solidFill>
                  <a:srgbClr val="7F7F7F"/>
                </a:solidFill>
                <a:latin typeface="Calibri"/>
                <a:ea typeface="Calibri"/>
                <a:cs typeface="Calibri"/>
                <a:sym typeface="Calibri"/>
              </a:rPr>
              <a:t> de la REFEPS</a:t>
            </a:r>
            <a:r>
              <a:rPr lang="en-US" sz="2400" b="1" dirty="0">
                <a:solidFill>
                  <a:srgbClr val="7F7F7F"/>
                </a:solidFill>
                <a:latin typeface="Calibri"/>
                <a:ea typeface="Calibri"/>
                <a:cs typeface="Calibri"/>
                <a:sym typeface="Calibri"/>
              </a:rPr>
              <a:t> (</a:t>
            </a:r>
            <a:r>
              <a:rPr lang="en-US" sz="2400" b="1" dirty="0" err="1">
                <a:solidFill>
                  <a:srgbClr val="7F7F7F"/>
                </a:solidFill>
                <a:latin typeface="Calibri"/>
                <a:ea typeface="Calibri"/>
                <a:cs typeface="Calibri"/>
                <a:sym typeface="Calibri"/>
              </a:rPr>
              <a:t>Resolución</a:t>
            </a:r>
            <a:r>
              <a:rPr lang="en-US" sz="2400" b="1" dirty="0">
                <a:solidFill>
                  <a:srgbClr val="7F7F7F"/>
                </a:solidFill>
                <a:latin typeface="Calibri"/>
                <a:ea typeface="Calibri"/>
                <a:cs typeface="Calibri"/>
                <a:sym typeface="Calibri"/>
              </a:rPr>
              <a:t> 1648/22)</a:t>
            </a:r>
            <a:endParaRPr sz="3000" dirty="0"/>
          </a:p>
        </p:txBody>
      </p:sp>
      <p:sp>
        <p:nvSpPr>
          <p:cNvPr id="96" name="Google Shape;96;g139e5cc682d_0_0"/>
          <p:cNvSpPr txBox="1"/>
          <p:nvPr/>
        </p:nvSpPr>
        <p:spPr>
          <a:xfrm>
            <a:off x="2005711" y="1696025"/>
            <a:ext cx="4368195" cy="738633"/>
          </a:xfrm>
          <a:prstGeom prst="rect">
            <a:avLst/>
          </a:prstGeom>
          <a:noFill/>
          <a:ln>
            <a:noFill/>
          </a:ln>
        </p:spPr>
        <p:txBody>
          <a:bodyPr spcFirstLastPara="1" wrap="square" lIns="91425" tIns="91425" rIns="91425" bIns="91425" anchor="t" anchorCtr="0">
            <a:spAutoFit/>
          </a:bodyPr>
          <a:lstStyle/>
          <a:p>
            <a:pPr marL="285750" indent="-285750">
              <a:spcBef>
                <a:spcPct val="0"/>
              </a:spcBef>
              <a:spcAft>
                <a:spcPts val="0"/>
              </a:spcAft>
              <a:buFont typeface="Wingdings" panose="05000000000000000000" pitchFamily="2" charset="2"/>
              <a:buChar char="ü"/>
              <a:defRPr/>
            </a:pPr>
            <a:r>
              <a:rPr lang="en-US" dirty="0">
                <a:solidFill>
                  <a:prstClr val="black">
                    <a:lumMod val="50000"/>
                    <a:lumOff val="50000"/>
                  </a:prstClr>
                </a:solidFill>
              </a:rPr>
              <a:t>Se </a:t>
            </a:r>
            <a:r>
              <a:rPr lang="en-US" dirty="0" err="1">
                <a:solidFill>
                  <a:prstClr val="black">
                    <a:lumMod val="50000"/>
                    <a:lumOff val="50000"/>
                  </a:prstClr>
                </a:solidFill>
              </a:rPr>
              <a:t>firmaron</a:t>
            </a:r>
            <a:r>
              <a:rPr lang="en-US" dirty="0">
                <a:solidFill>
                  <a:prstClr val="black">
                    <a:lumMod val="50000"/>
                    <a:lumOff val="50000"/>
                  </a:prstClr>
                </a:solidFill>
              </a:rPr>
              <a:t> </a:t>
            </a:r>
            <a:r>
              <a:rPr lang="en-US" dirty="0" err="1">
                <a:solidFill>
                  <a:prstClr val="black">
                    <a:lumMod val="50000"/>
                    <a:lumOff val="50000"/>
                  </a:prstClr>
                </a:solidFill>
              </a:rPr>
              <a:t>convenios</a:t>
            </a:r>
            <a:r>
              <a:rPr lang="en-US" dirty="0">
                <a:solidFill>
                  <a:prstClr val="black">
                    <a:lumMod val="50000"/>
                    <a:lumOff val="50000"/>
                  </a:prstClr>
                </a:solidFill>
              </a:rPr>
              <a:t> con 12 </a:t>
            </a:r>
            <a:r>
              <a:rPr lang="en-US" dirty="0" err="1">
                <a:solidFill>
                  <a:prstClr val="black">
                    <a:lumMod val="50000"/>
                    <a:lumOff val="50000"/>
                  </a:prstClr>
                </a:solidFill>
              </a:rPr>
              <a:t>provincias</a:t>
            </a:r>
            <a:r>
              <a:rPr lang="en-US" dirty="0">
                <a:solidFill>
                  <a:prstClr val="black">
                    <a:lumMod val="50000"/>
                    <a:lumOff val="50000"/>
                  </a:prstClr>
                </a:solidFill>
              </a:rPr>
              <a:t> (50 % de </a:t>
            </a:r>
            <a:r>
              <a:rPr lang="en-US" dirty="0" err="1">
                <a:solidFill>
                  <a:prstClr val="black">
                    <a:lumMod val="50000"/>
                    <a:lumOff val="50000"/>
                  </a:prstClr>
                </a:solidFill>
              </a:rPr>
              <a:t>avance</a:t>
            </a:r>
            <a:r>
              <a:rPr lang="en-US" dirty="0">
                <a:solidFill>
                  <a:prstClr val="black">
                    <a:lumMod val="50000"/>
                    <a:lumOff val="50000"/>
                  </a:prstClr>
                </a:solidFill>
              </a:rPr>
              <a:t>) </a:t>
            </a:r>
            <a:r>
              <a:rPr lang="es-MX" altLang="es-ES" dirty="0">
                <a:solidFill>
                  <a:prstClr val="black">
                    <a:lumMod val="50000"/>
                    <a:lumOff val="50000"/>
                  </a:prstClr>
                </a:solidFill>
              </a:rPr>
              <a:t>Resolución 1648/22</a:t>
            </a:r>
            <a:endParaRPr dirty="0">
              <a:solidFill>
                <a:prstClr val="black">
                  <a:lumMod val="50000"/>
                  <a:lumOff val="50000"/>
                </a:prstClr>
              </a:solidFill>
            </a:endParaRPr>
          </a:p>
        </p:txBody>
      </p:sp>
      <p:pic>
        <p:nvPicPr>
          <p:cNvPr id="2050" name="Picture 2" descr="Mano Firmando PNG, Vectores, PSD, e Clipart Para Descarga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339" y="1898423"/>
            <a:ext cx="1149489" cy="114948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mbre Programador Manos Trabajando En Su Computadora De Pc. Codificación Y  Programación. Ilustración De Vector De Vista De Monitor Principal  Ilustraciones Svg, Vectoriales, Clip Art Vectorizado Libre De Derechos.  Image 6869482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9339" y="3810088"/>
            <a:ext cx="1149489" cy="1057530"/>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1805039" y="3429000"/>
            <a:ext cx="4792985" cy="1477328"/>
          </a:xfrm>
          <a:prstGeom prst="rect">
            <a:avLst/>
          </a:prstGeom>
        </p:spPr>
        <p:txBody>
          <a:bodyPr wrap="square">
            <a:spAutoFit/>
          </a:bodyPr>
          <a:lstStyle/>
          <a:p>
            <a:pPr marL="285750" lvl="0" indent="-285750">
              <a:spcBef>
                <a:spcPct val="0"/>
              </a:spcBef>
              <a:buFont typeface="Wingdings" panose="05000000000000000000" pitchFamily="2" charset="2"/>
              <a:buChar char="ü"/>
              <a:defRPr/>
            </a:pPr>
            <a:r>
              <a:rPr lang="es-MX" altLang="es-ES" dirty="0">
                <a:solidFill>
                  <a:prstClr val="black">
                    <a:lumMod val="50000"/>
                    <a:lumOff val="50000"/>
                  </a:prstClr>
                </a:solidFill>
              </a:rPr>
              <a:t>Se priorizaron en conjunto con la DNSIS los desarrollos tecnológicos referenciados al fortalecimiento de los registros (REFES/REFEPS) – Proyecto de SANEAMIENTO DE LOS REGISTROS.</a:t>
            </a:r>
          </a:p>
        </p:txBody>
      </p:sp>
      <p:pic>
        <p:nvPicPr>
          <p:cNvPr id="5" name="Imagen 4"/>
          <p:cNvPicPr>
            <a:picLocks noChangeAspect="1"/>
          </p:cNvPicPr>
          <p:nvPr/>
        </p:nvPicPr>
        <p:blipFill>
          <a:blip r:embed="rId5"/>
          <a:stretch>
            <a:fillRect/>
          </a:stretch>
        </p:blipFill>
        <p:spPr>
          <a:xfrm>
            <a:off x="7171273" y="1200453"/>
            <a:ext cx="3951244" cy="4581540"/>
          </a:xfrm>
          <a:prstGeom prst="rect">
            <a:avLst/>
          </a:prstGeom>
        </p:spPr>
      </p:pic>
      <p:sp>
        <p:nvSpPr>
          <p:cNvPr id="2" name="Google Shape;160;g1763a1bb588_2_21">
            <a:extLst>
              <a:ext uri="{FF2B5EF4-FFF2-40B4-BE49-F238E27FC236}">
                <a16:creationId xmlns:a16="http://schemas.microsoft.com/office/drawing/2014/main" id="{A13FF0B6-CCED-C56A-763D-304563A53908}"/>
              </a:ext>
            </a:extLst>
          </p:cNvPr>
          <p:cNvSpPr txBox="1"/>
          <p:nvPr/>
        </p:nvSpPr>
        <p:spPr>
          <a:xfrm>
            <a:off x="3892855" y="880017"/>
            <a:ext cx="1363800" cy="538800"/>
          </a:xfrm>
          <a:prstGeom prst="rect">
            <a:avLst/>
          </a:prstGeom>
          <a:noFill/>
          <a:ln>
            <a:noFill/>
          </a:ln>
        </p:spPr>
        <p:txBody>
          <a:bodyPr spcFirstLastPara="1" wrap="square" lIns="91425" tIns="91425" rIns="91425" bIns="91425" anchor="t" anchorCtr="0">
            <a:spAutoFit/>
          </a:bodyPr>
          <a:lstStyle/>
          <a:p>
            <a:pPr marL="78740" lvl="0" indent="0" algn="l" rtl="0">
              <a:lnSpc>
                <a:spcPct val="114736"/>
              </a:lnSpc>
              <a:spcBef>
                <a:spcPts val="0"/>
              </a:spcBef>
              <a:spcAft>
                <a:spcPts val="0"/>
              </a:spcAft>
              <a:buNone/>
            </a:pPr>
            <a:r>
              <a:rPr lang="en-US" sz="2300" b="1" u="sng" dirty="0" err="1">
                <a:solidFill>
                  <a:srgbClr val="2E75B6"/>
                </a:solidFill>
                <a:latin typeface="Calibri"/>
                <a:ea typeface="Calibri"/>
                <a:cs typeface="Calibri"/>
                <a:sym typeface="Calibri"/>
              </a:rPr>
              <a:t>Avances</a:t>
            </a:r>
            <a:endParaRPr sz="1800" u="sng" dirty="0"/>
          </a:p>
        </p:txBody>
      </p:sp>
      <p:pic>
        <p:nvPicPr>
          <p:cNvPr id="6" name="Imagen 5">
            <a:extLst>
              <a:ext uri="{FF2B5EF4-FFF2-40B4-BE49-F238E27FC236}">
                <a16:creationId xmlns:a16="http://schemas.microsoft.com/office/drawing/2014/main" id="{6417CBDA-738A-CA1D-F117-1693451A92E7}"/>
              </a:ext>
            </a:extLst>
          </p:cNvPr>
          <p:cNvPicPr>
            <a:picLocks noChangeAspect="1"/>
          </p:cNvPicPr>
          <p:nvPr/>
        </p:nvPicPr>
        <p:blipFill>
          <a:blip r:embed="rId6"/>
          <a:stretch>
            <a:fillRect/>
          </a:stretch>
        </p:blipFill>
        <p:spPr>
          <a:xfrm>
            <a:off x="10631022" y="49740"/>
            <a:ext cx="1021739" cy="1069262"/>
          </a:xfrm>
          <a:prstGeom prst="rect">
            <a:avLst/>
          </a:prstGeom>
        </p:spPr>
      </p:pic>
    </p:spTree>
    <p:extLst>
      <p:ext uri="{BB962C8B-B14F-4D97-AF65-F5344CB8AC3E}">
        <p14:creationId xmlns:p14="http://schemas.microsoft.com/office/powerpoint/2010/main" val="3708576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g139e5cc682d_0_0"/>
          <p:cNvSpPr txBox="1"/>
          <p:nvPr/>
        </p:nvSpPr>
        <p:spPr>
          <a:xfrm>
            <a:off x="1729050" y="3632400"/>
            <a:ext cx="8267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95" name="Google Shape;95;g139e5cc682d_0_0"/>
          <p:cNvSpPr txBox="1"/>
          <p:nvPr/>
        </p:nvSpPr>
        <p:spPr>
          <a:xfrm>
            <a:off x="379339" y="277164"/>
            <a:ext cx="849572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7F7F7F"/>
              </a:buClr>
              <a:buSzPts val="4400"/>
              <a:buFont typeface="Calibri"/>
              <a:buNone/>
            </a:pPr>
            <a:r>
              <a:rPr lang="en-US" sz="3000" b="1" dirty="0">
                <a:solidFill>
                  <a:srgbClr val="7F7F7F"/>
                </a:solidFill>
                <a:latin typeface="Calibri"/>
                <a:ea typeface="Calibri"/>
                <a:cs typeface="Calibri"/>
                <a:sym typeface="Calibri"/>
              </a:rPr>
              <a:t>1) </a:t>
            </a:r>
            <a:r>
              <a:rPr lang="en-US" sz="3000" b="1" dirty="0" err="1">
                <a:solidFill>
                  <a:srgbClr val="7F7F7F"/>
                </a:solidFill>
                <a:latin typeface="Calibri"/>
                <a:ea typeface="Calibri"/>
                <a:cs typeface="Calibri"/>
                <a:sym typeface="Calibri"/>
              </a:rPr>
              <a:t>Implementación</a:t>
            </a:r>
            <a:r>
              <a:rPr lang="en-US" sz="3000" b="1" dirty="0">
                <a:solidFill>
                  <a:srgbClr val="7F7F7F"/>
                </a:solidFill>
                <a:latin typeface="Calibri"/>
                <a:ea typeface="Calibri"/>
                <a:cs typeface="Calibri"/>
                <a:sym typeface="Calibri"/>
              </a:rPr>
              <a:t> del </a:t>
            </a:r>
            <a:r>
              <a:rPr lang="en-US" sz="3000" b="1" dirty="0" err="1">
                <a:solidFill>
                  <a:srgbClr val="7F7F7F"/>
                </a:solidFill>
                <a:latin typeface="Calibri"/>
                <a:ea typeface="Calibri"/>
                <a:cs typeface="Calibri"/>
                <a:sym typeface="Calibri"/>
              </a:rPr>
              <a:t>Fortalecimiento</a:t>
            </a:r>
            <a:r>
              <a:rPr lang="en-US" sz="3000" b="1" dirty="0">
                <a:solidFill>
                  <a:srgbClr val="7F7F7F"/>
                </a:solidFill>
                <a:latin typeface="Calibri"/>
                <a:ea typeface="Calibri"/>
                <a:cs typeface="Calibri"/>
                <a:sym typeface="Calibri"/>
              </a:rPr>
              <a:t> de la REFEPS</a:t>
            </a:r>
            <a:r>
              <a:rPr lang="en-US" sz="2400" b="1" dirty="0">
                <a:solidFill>
                  <a:srgbClr val="7F7F7F"/>
                </a:solidFill>
                <a:latin typeface="Calibri"/>
                <a:ea typeface="Calibri"/>
                <a:cs typeface="Calibri"/>
                <a:sym typeface="Calibri"/>
              </a:rPr>
              <a:t> (</a:t>
            </a:r>
            <a:r>
              <a:rPr lang="en-US" sz="2400" b="1" dirty="0" err="1">
                <a:solidFill>
                  <a:srgbClr val="7F7F7F"/>
                </a:solidFill>
                <a:latin typeface="Calibri"/>
                <a:ea typeface="Calibri"/>
                <a:cs typeface="Calibri"/>
                <a:sym typeface="Calibri"/>
              </a:rPr>
              <a:t>Resolución</a:t>
            </a:r>
            <a:r>
              <a:rPr lang="en-US" sz="2400" b="1" dirty="0">
                <a:solidFill>
                  <a:srgbClr val="7F7F7F"/>
                </a:solidFill>
                <a:latin typeface="Calibri"/>
                <a:ea typeface="Calibri"/>
                <a:cs typeface="Calibri"/>
                <a:sym typeface="Calibri"/>
              </a:rPr>
              <a:t> 1648/22)</a:t>
            </a:r>
            <a:endParaRPr sz="3000" dirty="0"/>
          </a:p>
        </p:txBody>
      </p:sp>
      <p:pic>
        <p:nvPicPr>
          <p:cNvPr id="2056" name="Picture 8" descr="La Mano Del Hombre De Negocios Con Un Marcador Dibuja Un Plan Empresarial.  Ilustración Plana Concepto De Mano, Pluma Negra, Un Esquema De Plan De  Negocios. Elemento Aislado Vector Infografía Para We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597" y="2572984"/>
            <a:ext cx="1134036" cy="1134036"/>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2029156" y="2691358"/>
            <a:ext cx="6096000" cy="2031325"/>
          </a:xfrm>
          <a:prstGeom prst="rect">
            <a:avLst/>
          </a:prstGeom>
        </p:spPr>
        <p:txBody>
          <a:bodyPr>
            <a:spAutoFit/>
          </a:bodyPr>
          <a:lstStyle/>
          <a:p>
            <a:pPr marL="285750" lvl="0" indent="-285750">
              <a:spcBef>
                <a:spcPct val="0"/>
              </a:spcBef>
              <a:buFont typeface="Wingdings" panose="05000000000000000000" pitchFamily="2" charset="2"/>
              <a:buChar char="ü"/>
              <a:defRPr/>
            </a:pPr>
            <a:r>
              <a:rPr lang="es-MX" altLang="es-ES" dirty="0">
                <a:solidFill>
                  <a:prstClr val="black">
                    <a:lumMod val="50000"/>
                    <a:lumOff val="50000"/>
                  </a:prstClr>
                </a:solidFill>
              </a:rPr>
              <a:t>Se elaboró un proceso de implementación para establecer en conjunto con las jurisdicciones un plan de acción basado en tres etapas y cinco dimensiones. </a:t>
            </a:r>
          </a:p>
          <a:p>
            <a:pPr marL="285750" lvl="0" indent="-285750">
              <a:spcBef>
                <a:spcPct val="0"/>
              </a:spcBef>
              <a:buFont typeface="Wingdings" panose="05000000000000000000" pitchFamily="2" charset="2"/>
              <a:buChar char="ü"/>
              <a:defRPr/>
            </a:pPr>
            <a:endParaRPr lang="es-MX" altLang="es-ES" dirty="0">
              <a:solidFill>
                <a:prstClr val="black">
                  <a:lumMod val="50000"/>
                  <a:lumOff val="50000"/>
                </a:prstClr>
              </a:solidFill>
            </a:endParaRPr>
          </a:p>
          <a:p>
            <a:pPr marL="285750" lvl="0" indent="-285750">
              <a:spcBef>
                <a:spcPct val="0"/>
              </a:spcBef>
              <a:buFont typeface="Wingdings" panose="05000000000000000000" pitchFamily="2" charset="2"/>
              <a:buChar char="ü"/>
              <a:defRPr/>
            </a:pPr>
            <a:r>
              <a:rPr lang="es-MX" altLang="es-ES" dirty="0">
                <a:solidFill>
                  <a:prstClr val="black">
                    <a:lumMod val="50000"/>
                    <a:lumOff val="50000"/>
                  </a:prstClr>
                </a:solidFill>
              </a:rPr>
              <a:t>Reunión para presentación de Plan de Diagnóstico con Referentes provinciales: </a:t>
            </a:r>
            <a:r>
              <a:rPr lang="es-MX" altLang="es-ES" b="1" dirty="0">
                <a:solidFill>
                  <a:prstClr val="black">
                    <a:lumMod val="50000"/>
                    <a:lumOff val="50000"/>
                  </a:prstClr>
                </a:solidFill>
              </a:rPr>
              <a:t>15/11/2022</a:t>
            </a:r>
          </a:p>
          <a:p>
            <a:pPr lvl="0">
              <a:spcBef>
                <a:spcPct val="0"/>
              </a:spcBef>
              <a:defRPr/>
            </a:pPr>
            <a:endParaRPr lang="es-MX" altLang="es-ES" dirty="0">
              <a:solidFill>
                <a:prstClr val="black">
                  <a:lumMod val="50000"/>
                  <a:lumOff val="50000"/>
                </a:prstClr>
              </a:solidFill>
            </a:endParaRPr>
          </a:p>
        </p:txBody>
      </p:sp>
      <p:pic>
        <p:nvPicPr>
          <p:cNvPr id="5" name="Imagen 4"/>
          <p:cNvPicPr>
            <a:picLocks noChangeAspect="1"/>
          </p:cNvPicPr>
          <p:nvPr/>
        </p:nvPicPr>
        <p:blipFill>
          <a:blip r:embed="rId4"/>
          <a:stretch>
            <a:fillRect/>
          </a:stretch>
        </p:blipFill>
        <p:spPr>
          <a:xfrm>
            <a:off x="8125156" y="1124667"/>
            <a:ext cx="3951244" cy="4581540"/>
          </a:xfrm>
          <a:prstGeom prst="rect">
            <a:avLst/>
          </a:prstGeom>
        </p:spPr>
      </p:pic>
      <p:sp>
        <p:nvSpPr>
          <p:cNvPr id="3" name="Google Shape;160;g1763a1bb588_2_21">
            <a:extLst>
              <a:ext uri="{FF2B5EF4-FFF2-40B4-BE49-F238E27FC236}">
                <a16:creationId xmlns:a16="http://schemas.microsoft.com/office/drawing/2014/main" id="{F4D06D52-0A46-709C-195A-8BABBC68FD7B}"/>
              </a:ext>
            </a:extLst>
          </p:cNvPr>
          <p:cNvSpPr txBox="1"/>
          <p:nvPr/>
        </p:nvSpPr>
        <p:spPr>
          <a:xfrm>
            <a:off x="2197167" y="1543648"/>
            <a:ext cx="6677892" cy="591670"/>
          </a:xfrm>
          <a:prstGeom prst="rect">
            <a:avLst/>
          </a:prstGeom>
          <a:noFill/>
          <a:ln>
            <a:noFill/>
          </a:ln>
        </p:spPr>
        <p:txBody>
          <a:bodyPr spcFirstLastPara="1" wrap="square" lIns="91425" tIns="91425" rIns="91425" bIns="91425" anchor="t" anchorCtr="0">
            <a:spAutoFit/>
          </a:bodyPr>
          <a:lstStyle/>
          <a:p>
            <a:pPr marL="78740" lvl="0" indent="0" algn="l" rtl="0">
              <a:lnSpc>
                <a:spcPct val="114736"/>
              </a:lnSpc>
              <a:spcBef>
                <a:spcPts val="0"/>
              </a:spcBef>
              <a:spcAft>
                <a:spcPts val="0"/>
              </a:spcAft>
              <a:buNone/>
            </a:pPr>
            <a:r>
              <a:rPr lang="en-US" sz="2300" b="1" u="sng" dirty="0" err="1">
                <a:solidFill>
                  <a:srgbClr val="2E75B6"/>
                </a:solidFill>
                <a:latin typeface="Calibri"/>
                <a:ea typeface="Calibri"/>
                <a:cs typeface="Calibri"/>
                <a:sym typeface="Calibri"/>
              </a:rPr>
              <a:t>Implementación</a:t>
            </a:r>
            <a:r>
              <a:rPr lang="en-US" sz="2300" b="1" u="sng" dirty="0">
                <a:solidFill>
                  <a:srgbClr val="2E75B6"/>
                </a:solidFill>
                <a:latin typeface="Calibri"/>
                <a:ea typeface="Calibri"/>
                <a:cs typeface="Calibri"/>
                <a:sym typeface="Calibri"/>
              </a:rPr>
              <a:t> </a:t>
            </a:r>
            <a:r>
              <a:rPr lang="en-US" sz="2300" b="1" u="sng" dirty="0" err="1">
                <a:solidFill>
                  <a:srgbClr val="2E75B6"/>
                </a:solidFill>
                <a:latin typeface="Calibri"/>
                <a:ea typeface="Calibri"/>
                <a:cs typeface="Calibri"/>
                <a:sym typeface="Calibri"/>
              </a:rPr>
              <a:t>en</a:t>
            </a:r>
            <a:r>
              <a:rPr lang="en-US" sz="2300" b="1" u="sng" dirty="0">
                <a:solidFill>
                  <a:srgbClr val="2E75B6"/>
                </a:solidFill>
                <a:latin typeface="Calibri"/>
                <a:ea typeface="Calibri"/>
                <a:cs typeface="Calibri"/>
                <a:sym typeface="Calibri"/>
              </a:rPr>
              <a:t> las </a:t>
            </a:r>
            <a:r>
              <a:rPr lang="en-US" sz="2300" b="1" u="sng" dirty="0" err="1">
                <a:solidFill>
                  <a:srgbClr val="2E75B6"/>
                </a:solidFill>
                <a:latin typeface="Calibri"/>
                <a:ea typeface="Calibri"/>
                <a:cs typeface="Calibri"/>
                <a:sym typeface="Calibri"/>
              </a:rPr>
              <a:t>jurisdicciones</a:t>
            </a:r>
            <a:endParaRPr sz="1800" u="sng" dirty="0"/>
          </a:p>
        </p:txBody>
      </p:sp>
      <p:pic>
        <p:nvPicPr>
          <p:cNvPr id="6" name="Imagen 5">
            <a:extLst>
              <a:ext uri="{FF2B5EF4-FFF2-40B4-BE49-F238E27FC236}">
                <a16:creationId xmlns:a16="http://schemas.microsoft.com/office/drawing/2014/main" id="{6417CBDA-738A-CA1D-F117-1693451A92E7}"/>
              </a:ext>
            </a:extLst>
          </p:cNvPr>
          <p:cNvPicPr>
            <a:picLocks noChangeAspect="1"/>
          </p:cNvPicPr>
          <p:nvPr/>
        </p:nvPicPr>
        <p:blipFill>
          <a:blip r:embed="rId5"/>
          <a:stretch>
            <a:fillRect/>
          </a:stretch>
        </p:blipFill>
        <p:spPr>
          <a:xfrm>
            <a:off x="10631022" y="49740"/>
            <a:ext cx="1021739" cy="1069262"/>
          </a:xfrm>
          <a:prstGeom prst="rect">
            <a:avLst/>
          </a:prstGeom>
        </p:spPr>
      </p:pic>
    </p:spTree>
    <p:extLst>
      <p:ext uri="{BB962C8B-B14F-4D97-AF65-F5344CB8AC3E}">
        <p14:creationId xmlns:p14="http://schemas.microsoft.com/office/powerpoint/2010/main" val="1878529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601961" y="1901909"/>
            <a:ext cx="9832957" cy="4163024"/>
          </a:xfrm>
          <a:prstGeom prst="rect">
            <a:avLst/>
          </a:prstGeom>
        </p:spPr>
      </p:pic>
      <p:sp>
        <p:nvSpPr>
          <p:cNvPr id="2" name="TextBox 1">
            <a:extLst>
              <a:ext uri="{FF2B5EF4-FFF2-40B4-BE49-F238E27FC236}">
                <a16:creationId xmlns:a16="http://schemas.microsoft.com/office/drawing/2014/main" id="{4577E03A-99E8-5510-D5C4-AC4D3F928733}"/>
              </a:ext>
            </a:extLst>
          </p:cNvPr>
          <p:cNvSpPr txBox="1"/>
          <p:nvPr/>
        </p:nvSpPr>
        <p:spPr>
          <a:xfrm>
            <a:off x="847171" y="590411"/>
            <a:ext cx="10009088" cy="1200329"/>
          </a:xfrm>
          <a:prstGeom prst="rect">
            <a:avLst/>
          </a:prstGeom>
          <a:noFill/>
        </p:spPr>
        <p:txBody>
          <a:bodyPr wrap="square" rtlCol="0">
            <a:spAutoFit/>
          </a:bodyPr>
          <a:lstStyle/>
          <a:p>
            <a:r>
              <a:rPr lang="es-AR" sz="2400" b="1" dirty="0">
                <a:solidFill>
                  <a:srgbClr val="00B0F0"/>
                </a:solidFill>
              </a:rPr>
              <a:t>1 CONSENSO DIAGNOSTICO</a:t>
            </a:r>
          </a:p>
          <a:p>
            <a:r>
              <a:rPr lang="es-AR" sz="2400" b="1" dirty="0">
                <a:solidFill>
                  <a:srgbClr val="00B0F0"/>
                </a:solidFill>
              </a:rPr>
              <a:t>Permite establecer la línea de partida actual para identificar las oportunidades de mejora en la unificación de condiciones</a:t>
            </a:r>
          </a:p>
        </p:txBody>
      </p:sp>
      <p:pic>
        <p:nvPicPr>
          <p:cNvPr id="3" name="Imagen 2">
            <a:extLst>
              <a:ext uri="{FF2B5EF4-FFF2-40B4-BE49-F238E27FC236}">
                <a16:creationId xmlns:a16="http://schemas.microsoft.com/office/drawing/2014/main" id="{6B04F4A4-32BF-FDE4-A033-3292406C7150}"/>
              </a:ext>
            </a:extLst>
          </p:cNvPr>
          <p:cNvPicPr>
            <a:picLocks noChangeAspect="1"/>
          </p:cNvPicPr>
          <p:nvPr/>
        </p:nvPicPr>
        <p:blipFill>
          <a:blip r:embed="rId4"/>
          <a:stretch>
            <a:fillRect/>
          </a:stretch>
        </p:blipFill>
        <p:spPr>
          <a:xfrm>
            <a:off x="10660906" y="150099"/>
            <a:ext cx="1021739" cy="1069262"/>
          </a:xfrm>
          <a:prstGeom prst="rect">
            <a:avLst/>
          </a:prstGeom>
        </p:spPr>
      </p:pic>
    </p:spTree>
    <p:extLst>
      <p:ext uri="{BB962C8B-B14F-4D97-AF65-F5344CB8AC3E}">
        <p14:creationId xmlns:p14="http://schemas.microsoft.com/office/powerpoint/2010/main" val="799334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880437" y="1942129"/>
            <a:ext cx="9575343" cy="4171799"/>
          </a:xfrm>
          <a:prstGeom prst="rect">
            <a:avLst/>
          </a:prstGeom>
        </p:spPr>
      </p:pic>
      <p:sp>
        <p:nvSpPr>
          <p:cNvPr id="3" name="TextBox 8">
            <a:extLst>
              <a:ext uri="{FF2B5EF4-FFF2-40B4-BE49-F238E27FC236}">
                <a16:creationId xmlns:a16="http://schemas.microsoft.com/office/drawing/2014/main" id="{D8C761F3-DBE2-F202-AD8B-6DC4D4570BBE}"/>
              </a:ext>
            </a:extLst>
          </p:cNvPr>
          <p:cNvSpPr txBox="1"/>
          <p:nvPr/>
        </p:nvSpPr>
        <p:spPr>
          <a:xfrm>
            <a:off x="670003" y="212103"/>
            <a:ext cx="9776807" cy="1569660"/>
          </a:xfrm>
          <a:prstGeom prst="rect">
            <a:avLst/>
          </a:prstGeom>
          <a:noFill/>
        </p:spPr>
        <p:txBody>
          <a:bodyPr wrap="square" rtlCol="0">
            <a:spAutoFit/>
          </a:bodyPr>
          <a:lstStyle/>
          <a:p>
            <a:r>
              <a:rPr lang="es-AR" sz="2400" b="1" dirty="0">
                <a:solidFill>
                  <a:srgbClr val="00B0F0"/>
                </a:solidFill>
              </a:rPr>
              <a:t>2. CONSENSO NORMALIZACION:</a:t>
            </a:r>
          </a:p>
          <a:p>
            <a:endParaRPr lang="es-AR" sz="2400" b="1" dirty="0">
              <a:solidFill>
                <a:srgbClr val="00B0F0"/>
              </a:solidFill>
            </a:endParaRPr>
          </a:p>
          <a:p>
            <a:r>
              <a:rPr lang="es-AR" sz="2400" b="1" dirty="0">
                <a:solidFill>
                  <a:srgbClr val="00B0F0"/>
                </a:solidFill>
              </a:rPr>
              <a:t>Permite unificar la matriz de datos para la interacción, consolidar condiciones de interoperabilidad y de actualización</a:t>
            </a:r>
          </a:p>
        </p:txBody>
      </p:sp>
      <p:pic>
        <p:nvPicPr>
          <p:cNvPr id="4" name="Imagen 3">
            <a:extLst>
              <a:ext uri="{FF2B5EF4-FFF2-40B4-BE49-F238E27FC236}">
                <a16:creationId xmlns:a16="http://schemas.microsoft.com/office/drawing/2014/main" id="{8D2CC8A4-C2E5-ECA8-F094-91C2299C5185}"/>
              </a:ext>
            </a:extLst>
          </p:cNvPr>
          <p:cNvPicPr>
            <a:picLocks noChangeAspect="1"/>
          </p:cNvPicPr>
          <p:nvPr/>
        </p:nvPicPr>
        <p:blipFill>
          <a:blip r:embed="rId4"/>
          <a:stretch>
            <a:fillRect/>
          </a:stretch>
        </p:blipFill>
        <p:spPr>
          <a:xfrm>
            <a:off x="10158883" y="322504"/>
            <a:ext cx="1021739" cy="1069262"/>
          </a:xfrm>
          <a:prstGeom prst="rect">
            <a:avLst/>
          </a:prstGeom>
        </p:spPr>
      </p:pic>
    </p:spTree>
    <p:extLst>
      <p:ext uri="{BB962C8B-B14F-4D97-AF65-F5344CB8AC3E}">
        <p14:creationId xmlns:p14="http://schemas.microsoft.com/office/powerpoint/2010/main" val="680241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1404639" y="1625112"/>
            <a:ext cx="9020473" cy="3878873"/>
          </a:xfrm>
          <a:prstGeom prst="rect">
            <a:avLst/>
          </a:prstGeom>
        </p:spPr>
      </p:pic>
      <p:pic>
        <p:nvPicPr>
          <p:cNvPr id="3" name="Imagen 2">
            <a:extLst>
              <a:ext uri="{FF2B5EF4-FFF2-40B4-BE49-F238E27FC236}">
                <a16:creationId xmlns:a16="http://schemas.microsoft.com/office/drawing/2014/main" id="{071D3FA9-C9C5-B16B-D2C7-9C5A0AD63603}"/>
              </a:ext>
            </a:extLst>
          </p:cNvPr>
          <p:cNvPicPr>
            <a:picLocks noChangeAspect="1"/>
          </p:cNvPicPr>
          <p:nvPr/>
        </p:nvPicPr>
        <p:blipFill>
          <a:blip r:embed="rId4"/>
          <a:stretch>
            <a:fillRect/>
          </a:stretch>
        </p:blipFill>
        <p:spPr>
          <a:xfrm>
            <a:off x="10643693" y="89421"/>
            <a:ext cx="1021739" cy="1069262"/>
          </a:xfrm>
          <a:prstGeom prst="rect">
            <a:avLst/>
          </a:prstGeom>
        </p:spPr>
      </p:pic>
      <p:sp>
        <p:nvSpPr>
          <p:cNvPr id="4" name="TextBox 8">
            <a:extLst>
              <a:ext uri="{FF2B5EF4-FFF2-40B4-BE49-F238E27FC236}">
                <a16:creationId xmlns:a16="http://schemas.microsoft.com/office/drawing/2014/main" id="{B6803B8F-A7BD-B864-B1D8-10087B07FBBD}"/>
              </a:ext>
            </a:extLst>
          </p:cNvPr>
          <p:cNvSpPr txBox="1"/>
          <p:nvPr/>
        </p:nvSpPr>
        <p:spPr>
          <a:xfrm>
            <a:off x="448233" y="419379"/>
            <a:ext cx="10130119" cy="1015663"/>
          </a:xfrm>
          <a:prstGeom prst="rect">
            <a:avLst/>
          </a:prstGeom>
          <a:noFill/>
        </p:spPr>
        <p:txBody>
          <a:bodyPr wrap="square" rtlCol="0">
            <a:spAutoFit/>
          </a:bodyPr>
          <a:lstStyle/>
          <a:p>
            <a:r>
              <a:rPr lang="es-AR" sz="2000" b="1" dirty="0">
                <a:solidFill>
                  <a:srgbClr val="00B0F0"/>
                </a:solidFill>
              </a:rPr>
              <a:t>3) CONSENSO DE ACTUALIZACION</a:t>
            </a:r>
          </a:p>
          <a:p>
            <a:r>
              <a:rPr lang="es-AR" sz="2000" b="1" dirty="0">
                <a:solidFill>
                  <a:srgbClr val="00B0F0"/>
                </a:solidFill>
              </a:rPr>
              <a:t>Permite establecer criterios comunes de actualización y vigencia (altas, bajas y modificaciones) con definiciones consensuadas</a:t>
            </a:r>
          </a:p>
        </p:txBody>
      </p:sp>
    </p:spTree>
    <p:extLst>
      <p:ext uri="{BB962C8B-B14F-4D97-AF65-F5344CB8AC3E}">
        <p14:creationId xmlns:p14="http://schemas.microsoft.com/office/powerpoint/2010/main" val="133120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70450" y="1208717"/>
            <a:ext cx="8897270" cy="492443"/>
          </a:xfrm>
          <a:prstGeom prst="rect">
            <a:avLst/>
          </a:prstGeom>
        </p:spPr>
        <p:txBody>
          <a:bodyPr wrap="square">
            <a:spAutoFit/>
          </a:bodyPr>
          <a:lstStyle/>
          <a:p>
            <a:pPr fontAlgn="base">
              <a:spcBef>
                <a:spcPct val="0"/>
              </a:spcBef>
              <a:spcAft>
                <a:spcPct val="0"/>
              </a:spcAft>
              <a:defRPr/>
            </a:pPr>
            <a:r>
              <a:rPr lang="es-AR" sz="2600" b="1" dirty="0">
                <a:solidFill>
                  <a:prstClr val="black">
                    <a:lumMod val="50000"/>
                    <a:lumOff val="50000"/>
                  </a:prstClr>
                </a:solidFill>
                <a:latin typeface="Calibri" panose="020F0502020204030204" pitchFamily="34" charset="0"/>
                <a:sym typeface="Calibri"/>
              </a:rPr>
              <a:t>ACCIONES EN CURSO</a:t>
            </a:r>
          </a:p>
        </p:txBody>
      </p:sp>
      <p:sp>
        <p:nvSpPr>
          <p:cNvPr id="9" name="Google Shape;157;g1763a1bb588_2_21"/>
          <p:cNvSpPr txBox="1">
            <a:spLocks/>
          </p:cNvSpPr>
          <p:nvPr/>
        </p:nvSpPr>
        <p:spPr>
          <a:xfrm>
            <a:off x="834025" y="3022478"/>
            <a:ext cx="11380490" cy="813043"/>
          </a:xfrm>
          <a:prstGeom prst="rect">
            <a:avLst/>
          </a:prstGeom>
          <a:noFill/>
          <a:ln>
            <a:noFill/>
          </a:ln>
        </p:spPr>
        <p:txBody>
          <a:bodyPr spcFirstLastPara="1" wrap="square" lIns="0" tIns="12700" rIns="0" bIns="0" anchor="t" anchorCtr="0">
            <a:sp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a:lstStyle>
          <a:p>
            <a:pPr marL="12700">
              <a:lnSpc>
                <a:spcPct val="100000"/>
              </a:lnSpc>
              <a:spcBef>
                <a:spcPts val="0"/>
              </a:spcBef>
              <a:spcAft>
                <a:spcPts val="0"/>
              </a:spcAft>
            </a:pPr>
            <a:r>
              <a:rPr lang="es-AR" sz="2600" b="1" dirty="0">
                <a:solidFill>
                  <a:prstClr val="black">
                    <a:lumMod val="50000"/>
                    <a:lumOff val="50000"/>
                  </a:prstClr>
                </a:solidFill>
                <a:latin typeface="Calibri" panose="020F0502020204030204" pitchFamily="34" charset="0"/>
                <a:ea typeface="+mn-ea"/>
                <a:cs typeface="+mn-cs"/>
              </a:rPr>
              <a:t>2) Instrumentación de la Matrícula Digital</a:t>
            </a:r>
          </a:p>
          <a:p>
            <a:pPr marL="12700">
              <a:lnSpc>
                <a:spcPct val="100000"/>
              </a:lnSpc>
              <a:spcBef>
                <a:spcPts val="0"/>
              </a:spcBef>
              <a:spcAft>
                <a:spcPts val="0"/>
              </a:spcAft>
            </a:pPr>
            <a:r>
              <a:rPr lang="es-AR" sz="2600" b="1" dirty="0">
                <a:solidFill>
                  <a:prstClr val="black">
                    <a:lumMod val="50000"/>
                    <a:lumOff val="50000"/>
                  </a:prstClr>
                </a:solidFill>
                <a:latin typeface="Calibri" panose="020F0502020204030204" pitchFamily="34" charset="0"/>
                <a:ea typeface="+mn-ea"/>
                <a:cs typeface="+mn-cs"/>
              </a:rPr>
              <a:t>(Resolución MS </a:t>
            </a:r>
            <a:r>
              <a:rPr lang="es-AR" sz="2600" b="1" dirty="0" err="1">
                <a:solidFill>
                  <a:prstClr val="black">
                    <a:lumMod val="50000"/>
                    <a:lumOff val="50000"/>
                  </a:prstClr>
                </a:solidFill>
                <a:latin typeface="Calibri" panose="020F0502020204030204" pitchFamily="34" charset="0"/>
                <a:ea typeface="+mn-ea"/>
                <a:cs typeface="+mn-cs"/>
              </a:rPr>
              <a:t>N°</a:t>
            </a:r>
            <a:r>
              <a:rPr lang="es-AR" sz="2600" b="1" dirty="0">
                <a:solidFill>
                  <a:prstClr val="black">
                    <a:lumMod val="50000"/>
                    <a:lumOff val="50000"/>
                  </a:prstClr>
                </a:solidFill>
                <a:latin typeface="Calibri" panose="020F0502020204030204" pitchFamily="34" charset="0"/>
                <a:ea typeface="+mn-ea"/>
                <a:cs typeface="+mn-cs"/>
              </a:rPr>
              <a:t> 1692/22)</a:t>
            </a:r>
          </a:p>
        </p:txBody>
      </p:sp>
      <p:pic>
        <p:nvPicPr>
          <p:cNvPr id="10" name="Google Shape;159;g1763a1bb588_2_21"/>
          <p:cNvPicPr preferRelativeResize="0"/>
          <p:nvPr/>
        </p:nvPicPr>
        <p:blipFill rotWithShape="1">
          <a:blip r:embed="rId2">
            <a:alphaModFix/>
          </a:blip>
          <a:srcRect/>
          <a:stretch/>
        </p:blipFill>
        <p:spPr>
          <a:xfrm>
            <a:off x="9181730" y="2915774"/>
            <a:ext cx="1690255" cy="919747"/>
          </a:xfrm>
          <a:prstGeom prst="rect">
            <a:avLst/>
          </a:prstGeom>
          <a:noFill/>
          <a:ln>
            <a:noFill/>
          </a:ln>
        </p:spPr>
      </p:pic>
    </p:spTree>
    <p:extLst>
      <p:ext uri="{BB962C8B-B14F-4D97-AF65-F5344CB8AC3E}">
        <p14:creationId xmlns:p14="http://schemas.microsoft.com/office/powerpoint/2010/main" val="2050082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g1763a1bb588_2_21"/>
          <p:cNvSpPr txBox="1">
            <a:spLocks noGrp="1"/>
          </p:cNvSpPr>
          <p:nvPr>
            <p:ph type="title"/>
          </p:nvPr>
        </p:nvSpPr>
        <p:spPr>
          <a:xfrm>
            <a:off x="364425" y="302226"/>
            <a:ext cx="11380490" cy="443711"/>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800" u="none" dirty="0">
                <a:solidFill>
                  <a:srgbClr val="7F7F7F"/>
                </a:solidFill>
              </a:rPr>
              <a:t>2) INSTRUMENTACIÓN DE LA MATRÍCULA DIGITAL - </a:t>
            </a:r>
            <a:r>
              <a:rPr lang="en-US" sz="2300" u="none" dirty="0" err="1">
                <a:solidFill>
                  <a:srgbClr val="7F7F7F"/>
                </a:solidFill>
              </a:rPr>
              <a:t>Resolución</a:t>
            </a:r>
            <a:r>
              <a:rPr lang="en-US" sz="2300" u="none" dirty="0">
                <a:solidFill>
                  <a:srgbClr val="7F7F7F"/>
                </a:solidFill>
              </a:rPr>
              <a:t> Ministerial 1692/22</a:t>
            </a:r>
            <a:endParaRPr sz="2300" dirty="0"/>
          </a:p>
        </p:txBody>
      </p:sp>
      <p:sp>
        <p:nvSpPr>
          <p:cNvPr id="158" name="Google Shape;158;g1763a1bb588_2_21"/>
          <p:cNvSpPr txBox="1"/>
          <p:nvPr/>
        </p:nvSpPr>
        <p:spPr>
          <a:xfrm>
            <a:off x="8913516" y="4603715"/>
            <a:ext cx="2831400" cy="3207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000" b="1">
                <a:solidFill>
                  <a:srgbClr val="7F7F7F"/>
                </a:solidFill>
                <a:latin typeface="Calibri"/>
                <a:ea typeface="Calibri"/>
                <a:cs typeface="Calibri"/>
                <a:sym typeface="Calibri"/>
              </a:rPr>
              <a:t>FUENTE DE DATOS: REFEPS</a:t>
            </a:r>
            <a:endParaRPr sz="2000">
              <a:latin typeface="Calibri"/>
              <a:ea typeface="Calibri"/>
              <a:cs typeface="Calibri"/>
              <a:sym typeface="Calibri"/>
            </a:endParaRPr>
          </a:p>
        </p:txBody>
      </p:sp>
      <p:pic>
        <p:nvPicPr>
          <p:cNvPr id="159" name="Google Shape;159;g1763a1bb588_2_21"/>
          <p:cNvPicPr preferRelativeResize="0"/>
          <p:nvPr/>
        </p:nvPicPr>
        <p:blipFill rotWithShape="1">
          <a:blip r:embed="rId3">
            <a:alphaModFix/>
          </a:blip>
          <a:srcRect/>
          <a:stretch/>
        </p:blipFill>
        <p:spPr>
          <a:xfrm>
            <a:off x="8793019" y="2318391"/>
            <a:ext cx="3238231" cy="2009050"/>
          </a:xfrm>
          <a:prstGeom prst="rect">
            <a:avLst/>
          </a:prstGeom>
          <a:noFill/>
          <a:ln>
            <a:noFill/>
          </a:ln>
        </p:spPr>
      </p:pic>
      <p:sp>
        <p:nvSpPr>
          <p:cNvPr id="160" name="Google Shape;160;g1763a1bb588_2_21"/>
          <p:cNvSpPr txBox="1"/>
          <p:nvPr/>
        </p:nvSpPr>
        <p:spPr>
          <a:xfrm>
            <a:off x="1902691" y="1260859"/>
            <a:ext cx="1363800" cy="538800"/>
          </a:xfrm>
          <a:prstGeom prst="rect">
            <a:avLst/>
          </a:prstGeom>
          <a:noFill/>
          <a:ln>
            <a:noFill/>
          </a:ln>
        </p:spPr>
        <p:txBody>
          <a:bodyPr spcFirstLastPara="1" wrap="square" lIns="91425" tIns="91425" rIns="91425" bIns="91425" anchor="t" anchorCtr="0">
            <a:spAutoFit/>
          </a:bodyPr>
          <a:lstStyle/>
          <a:p>
            <a:pPr marL="78740" lvl="0" indent="0" algn="l" rtl="0">
              <a:lnSpc>
                <a:spcPct val="114736"/>
              </a:lnSpc>
              <a:spcBef>
                <a:spcPts val="0"/>
              </a:spcBef>
              <a:spcAft>
                <a:spcPts val="0"/>
              </a:spcAft>
              <a:buNone/>
            </a:pPr>
            <a:r>
              <a:rPr lang="en-US" sz="2300" b="1" u="sng" dirty="0" err="1">
                <a:solidFill>
                  <a:srgbClr val="2E75B6"/>
                </a:solidFill>
                <a:latin typeface="Calibri"/>
                <a:ea typeface="Calibri"/>
                <a:cs typeface="Calibri"/>
                <a:sym typeface="Calibri"/>
              </a:rPr>
              <a:t>Avances</a:t>
            </a:r>
            <a:endParaRPr sz="1800" u="sng" dirty="0"/>
          </a:p>
        </p:txBody>
      </p:sp>
      <p:sp>
        <p:nvSpPr>
          <p:cNvPr id="161" name="Google Shape;161;g1763a1bb588_2_21"/>
          <p:cNvSpPr txBox="1"/>
          <p:nvPr/>
        </p:nvSpPr>
        <p:spPr>
          <a:xfrm>
            <a:off x="286938" y="3310092"/>
            <a:ext cx="7936893" cy="2907945"/>
          </a:xfrm>
          <a:prstGeom prst="rect">
            <a:avLst/>
          </a:prstGeom>
          <a:noFill/>
          <a:ln>
            <a:noFill/>
          </a:ln>
        </p:spPr>
        <p:txBody>
          <a:bodyPr spcFirstLastPara="1" wrap="square" lIns="91425" tIns="91425" rIns="91425" bIns="91425" anchor="t" anchorCtr="0">
            <a:spAutoFit/>
          </a:bodyPr>
          <a:lstStyle>
            <a:defPPr>
              <a:defRPr lang="es-AR"/>
            </a:defPPr>
            <a:lvl1pPr marR="5080" lvl="0">
              <a:lnSpc>
                <a:spcPct val="108176"/>
              </a:lnSpc>
              <a:spcBef>
                <a:spcPts val="125"/>
              </a:spcBef>
              <a:spcAft>
                <a:spcPts val="0"/>
              </a:spcAft>
              <a:buClr>
                <a:srgbClr val="2E75B6"/>
              </a:buClr>
              <a:buSzPts val="1900"/>
              <a:defRPr sz="2000">
                <a:solidFill>
                  <a:schemeClr val="bg2">
                    <a:lumMod val="25000"/>
                  </a:schemeClr>
                </a:solidFill>
                <a:latin typeface="Calibri"/>
                <a:ea typeface="Calibri"/>
                <a:cs typeface="Calibri"/>
              </a:defRPr>
            </a:lvl1pPr>
          </a:lstStyle>
          <a:p>
            <a:pPr marL="342900" indent="-342900">
              <a:buFont typeface="Wingdings" panose="05000000000000000000" pitchFamily="2" charset="2"/>
              <a:buChar char="ü"/>
            </a:pPr>
            <a:r>
              <a:rPr lang="en-US" dirty="0">
                <a:sym typeface="Calibri"/>
              </a:rPr>
              <a:t>Con </a:t>
            </a:r>
            <a:r>
              <a:rPr lang="en-US" dirty="0" err="1">
                <a:sym typeface="Calibri"/>
              </a:rPr>
              <a:t>ello</a:t>
            </a:r>
            <a:r>
              <a:rPr lang="en-US" dirty="0">
                <a:sym typeface="Calibri"/>
              </a:rPr>
              <a:t> </a:t>
            </a:r>
            <a:r>
              <a:rPr lang="en-US" dirty="0" err="1">
                <a:sym typeface="Calibri"/>
              </a:rPr>
              <a:t>definido</a:t>
            </a:r>
            <a:r>
              <a:rPr lang="en-US" dirty="0">
                <a:sym typeface="Calibri"/>
              </a:rPr>
              <a:t> </a:t>
            </a:r>
            <a:r>
              <a:rPr lang="en-US" dirty="0" err="1">
                <a:sym typeface="Calibri"/>
              </a:rPr>
              <a:t>está</a:t>
            </a:r>
            <a:r>
              <a:rPr lang="en-US" dirty="0">
                <a:sym typeface="Calibri"/>
              </a:rPr>
              <a:t> </a:t>
            </a:r>
            <a:r>
              <a:rPr lang="en-US" dirty="0" err="1">
                <a:sym typeface="Calibri"/>
              </a:rPr>
              <a:t>priorizado</a:t>
            </a:r>
            <a:r>
              <a:rPr lang="en-US" dirty="0">
                <a:sym typeface="Calibri"/>
              </a:rPr>
              <a:t> la </a:t>
            </a:r>
            <a:r>
              <a:rPr lang="en-US" dirty="0" err="1">
                <a:sym typeface="Calibri"/>
              </a:rPr>
              <a:t>programación</a:t>
            </a:r>
            <a:r>
              <a:rPr lang="en-US" dirty="0">
                <a:sym typeface="Calibri"/>
              </a:rPr>
              <a:t> </a:t>
            </a:r>
            <a:r>
              <a:rPr lang="en-US" dirty="0" err="1">
                <a:sym typeface="Calibri"/>
              </a:rPr>
              <a:t>por</a:t>
            </a:r>
            <a:r>
              <a:rPr lang="en-US" dirty="0">
                <a:sym typeface="Calibri"/>
              </a:rPr>
              <a:t> parte de la DNSIS con </a:t>
            </a:r>
            <a:r>
              <a:rPr lang="en-US" dirty="0" err="1">
                <a:sym typeface="Calibri"/>
              </a:rPr>
              <a:t>fecha</a:t>
            </a:r>
            <a:r>
              <a:rPr lang="en-US" dirty="0">
                <a:sym typeface="Calibri"/>
              </a:rPr>
              <a:t> de </a:t>
            </a:r>
            <a:r>
              <a:rPr lang="en-US" dirty="0" err="1">
                <a:sym typeface="Calibri"/>
              </a:rPr>
              <a:t>finalización</a:t>
            </a:r>
            <a:r>
              <a:rPr lang="en-US" dirty="0">
                <a:sym typeface="Calibri"/>
              </a:rPr>
              <a:t> </a:t>
            </a:r>
            <a:r>
              <a:rPr lang="en-US" dirty="0" err="1">
                <a:sym typeface="Calibri"/>
              </a:rPr>
              <a:t>Diciembre</a:t>
            </a:r>
            <a:r>
              <a:rPr lang="en-US" dirty="0">
                <a:sym typeface="Calibri"/>
              </a:rPr>
              <a:t> 2022.</a:t>
            </a:r>
          </a:p>
          <a:p>
            <a:endParaRPr lang="en-US" dirty="0">
              <a:sym typeface="Calibri"/>
            </a:endParaRPr>
          </a:p>
          <a:p>
            <a:pPr marL="342900" indent="-342900">
              <a:buFont typeface="Wingdings" panose="05000000000000000000" pitchFamily="2" charset="2"/>
              <a:buChar char="ü"/>
            </a:pPr>
            <a:r>
              <a:rPr lang="en-US" dirty="0">
                <a:sym typeface="Calibri"/>
              </a:rPr>
              <a:t> A </a:t>
            </a:r>
            <a:r>
              <a:rPr lang="en-US" dirty="0" err="1">
                <a:sym typeface="Calibri"/>
              </a:rPr>
              <a:t>su</a:t>
            </a:r>
            <a:r>
              <a:rPr lang="en-US" dirty="0">
                <a:sym typeface="Calibri"/>
              </a:rPr>
              <a:t> </a:t>
            </a:r>
            <a:r>
              <a:rPr lang="en-US" dirty="0" err="1">
                <a:sym typeface="Calibri"/>
              </a:rPr>
              <a:t>vez</a:t>
            </a:r>
            <a:r>
              <a:rPr lang="en-US" dirty="0">
                <a:sym typeface="Calibri"/>
              </a:rPr>
              <a:t> se </a:t>
            </a:r>
            <a:r>
              <a:rPr lang="en-US" dirty="0" err="1">
                <a:sym typeface="Calibri"/>
              </a:rPr>
              <a:t>tomaron</a:t>
            </a:r>
            <a:r>
              <a:rPr lang="en-US" dirty="0">
                <a:sym typeface="Calibri"/>
              </a:rPr>
              <a:t> las </a:t>
            </a:r>
            <a:r>
              <a:rPr lang="en-US" dirty="0" err="1">
                <a:sym typeface="Calibri"/>
              </a:rPr>
              <a:t>definiciones</a:t>
            </a:r>
            <a:r>
              <a:rPr lang="en-US" dirty="0">
                <a:sym typeface="Calibri"/>
              </a:rPr>
              <a:t> </a:t>
            </a:r>
            <a:r>
              <a:rPr lang="en-US" dirty="0" err="1">
                <a:sym typeface="Calibri"/>
              </a:rPr>
              <a:t>técnicas</a:t>
            </a:r>
            <a:r>
              <a:rPr lang="en-US" dirty="0">
                <a:sym typeface="Calibri"/>
              </a:rPr>
              <a:t> para la </a:t>
            </a:r>
            <a:r>
              <a:rPr lang="en-US" dirty="0" err="1">
                <a:sym typeface="Calibri"/>
              </a:rPr>
              <a:t>implementación</a:t>
            </a:r>
            <a:r>
              <a:rPr lang="en-US" dirty="0">
                <a:sym typeface="Calibri"/>
              </a:rPr>
              <a:t> de la </a:t>
            </a:r>
            <a:r>
              <a:rPr lang="en-US" dirty="0" err="1">
                <a:sym typeface="Calibri"/>
              </a:rPr>
              <a:t>Matrícula</a:t>
            </a:r>
            <a:r>
              <a:rPr lang="en-US" dirty="0">
                <a:sym typeface="Calibri"/>
              </a:rPr>
              <a:t> digital </a:t>
            </a:r>
            <a:r>
              <a:rPr lang="en-US" dirty="0" err="1">
                <a:sym typeface="Calibri"/>
              </a:rPr>
              <a:t>en</a:t>
            </a:r>
            <a:r>
              <a:rPr lang="en-US" dirty="0">
                <a:sym typeface="Calibri"/>
              </a:rPr>
              <a:t> las </a:t>
            </a:r>
            <a:r>
              <a:rPr lang="en-US" dirty="0" err="1">
                <a:sym typeface="Calibri"/>
              </a:rPr>
              <a:t>matrículas</a:t>
            </a:r>
            <a:r>
              <a:rPr lang="en-US" dirty="0">
                <a:sym typeface="Calibri"/>
              </a:rPr>
              <a:t> del MSN (mesas de </a:t>
            </a:r>
            <a:r>
              <a:rPr lang="en-US" dirty="0" err="1">
                <a:sym typeface="Calibri"/>
              </a:rPr>
              <a:t>trabajo</a:t>
            </a:r>
            <a:r>
              <a:rPr lang="en-US" dirty="0">
                <a:sym typeface="Calibri"/>
              </a:rPr>
              <a:t> </a:t>
            </a:r>
            <a:r>
              <a:rPr lang="en-US" dirty="0" err="1">
                <a:sym typeface="Calibri"/>
              </a:rPr>
              <a:t>DNCSSyRS</a:t>
            </a:r>
            <a:r>
              <a:rPr lang="en-US" dirty="0">
                <a:sym typeface="Calibri"/>
              </a:rPr>
              <a:t> y  </a:t>
            </a:r>
            <a:r>
              <a:rPr lang="en-US" dirty="0" err="1">
                <a:sym typeface="Calibri"/>
              </a:rPr>
              <a:t>DNHFySF</a:t>
            </a:r>
            <a:r>
              <a:rPr lang="en-US" dirty="0">
                <a:sym typeface="Calibri"/>
              </a:rPr>
              <a:t>). </a:t>
            </a:r>
          </a:p>
          <a:p>
            <a:pPr marL="342900" indent="-342900">
              <a:buFont typeface="Wingdings" panose="05000000000000000000" pitchFamily="2" charset="2"/>
              <a:buChar char="ü"/>
            </a:pPr>
            <a:endParaRPr lang="en-US" dirty="0">
              <a:sym typeface="Calibri"/>
            </a:endParaRPr>
          </a:p>
          <a:p>
            <a:pPr marL="342900" indent="-342900">
              <a:buFont typeface="Wingdings" panose="05000000000000000000" pitchFamily="2" charset="2"/>
              <a:buChar char="ü"/>
            </a:pPr>
            <a:r>
              <a:rPr lang="en-US" dirty="0" err="1">
                <a:sym typeface="Calibri"/>
              </a:rPr>
              <a:t>En</a:t>
            </a:r>
            <a:r>
              <a:rPr lang="en-US" dirty="0">
                <a:sym typeface="Calibri"/>
              </a:rPr>
              <a:t> </a:t>
            </a:r>
            <a:r>
              <a:rPr lang="en-US" dirty="0" err="1">
                <a:sym typeface="Calibri"/>
              </a:rPr>
              <a:t>elaboración</a:t>
            </a:r>
            <a:r>
              <a:rPr lang="en-US" dirty="0">
                <a:sym typeface="Calibri"/>
              </a:rPr>
              <a:t> la </a:t>
            </a:r>
            <a:r>
              <a:rPr lang="en-US" dirty="0" err="1">
                <a:sym typeface="Calibri"/>
              </a:rPr>
              <a:t>reglamentación</a:t>
            </a:r>
            <a:r>
              <a:rPr lang="en-US" dirty="0">
                <a:sym typeface="Calibri"/>
              </a:rPr>
              <a:t> de la </a:t>
            </a:r>
            <a:r>
              <a:rPr lang="en-US" dirty="0" err="1">
                <a:sym typeface="Calibri"/>
              </a:rPr>
              <a:t>Secretaría</a:t>
            </a:r>
            <a:r>
              <a:rPr lang="en-US" dirty="0">
                <a:sym typeface="Calibri"/>
              </a:rPr>
              <a:t> de Calidad </a:t>
            </a:r>
            <a:r>
              <a:rPr lang="en-US" dirty="0" err="1">
                <a:sym typeface="Calibri"/>
              </a:rPr>
              <a:t>en</a:t>
            </a:r>
            <a:r>
              <a:rPr lang="en-US" dirty="0">
                <a:sym typeface="Calibri"/>
              </a:rPr>
              <a:t> </a:t>
            </a:r>
            <a:r>
              <a:rPr lang="en-US" dirty="0" err="1">
                <a:sym typeface="Calibri"/>
              </a:rPr>
              <a:t>Salud</a:t>
            </a:r>
            <a:endParaRPr dirty="0">
              <a:sym typeface="Calibri"/>
            </a:endParaRPr>
          </a:p>
        </p:txBody>
      </p:sp>
      <p:sp>
        <p:nvSpPr>
          <p:cNvPr id="162" name="Google Shape;162;g1763a1bb588_2_21"/>
          <p:cNvSpPr txBox="1"/>
          <p:nvPr/>
        </p:nvSpPr>
        <p:spPr>
          <a:xfrm>
            <a:off x="295869" y="2127811"/>
            <a:ext cx="8283355" cy="1539878"/>
          </a:xfrm>
          <a:prstGeom prst="rect">
            <a:avLst/>
          </a:prstGeom>
          <a:noFill/>
          <a:ln>
            <a:noFill/>
          </a:ln>
        </p:spPr>
        <p:txBody>
          <a:bodyPr spcFirstLastPara="1" wrap="square" lIns="91425" tIns="91425" rIns="91425" bIns="91425" anchor="t" anchorCtr="0">
            <a:spAutoFit/>
          </a:bodyPr>
          <a:lstStyle>
            <a:defPPr>
              <a:defRPr lang="es-AR"/>
            </a:defPPr>
            <a:lvl1pPr marR="5080" lvl="0">
              <a:lnSpc>
                <a:spcPct val="108176"/>
              </a:lnSpc>
              <a:spcBef>
                <a:spcPts val="125"/>
              </a:spcBef>
              <a:spcAft>
                <a:spcPts val="0"/>
              </a:spcAft>
              <a:buClr>
                <a:srgbClr val="2E75B6"/>
              </a:buClr>
              <a:buSzPts val="1900"/>
              <a:defRPr sz="2000">
                <a:solidFill>
                  <a:schemeClr val="bg2">
                    <a:lumMod val="25000"/>
                  </a:schemeClr>
                </a:solidFill>
                <a:latin typeface="Calibri"/>
                <a:ea typeface="Calibri"/>
                <a:cs typeface="Calibri"/>
              </a:defRPr>
            </a:lvl1pPr>
          </a:lstStyle>
          <a:p>
            <a:pPr marL="342900" indent="-342900">
              <a:buFont typeface="Wingdings" panose="05000000000000000000" pitchFamily="2" charset="2"/>
              <a:buChar char="ü"/>
            </a:pPr>
            <a:r>
              <a:rPr lang="en-US" dirty="0" err="1">
                <a:sym typeface="Calibri"/>
              </a:rPr>
              <a:t>Articulación</a:t>
            </a:r>
            <a:r>
              <a:rPr lang="en-US" dirty="0">
                <a:sym typeface="Calibri"/>
              </a:rPr>
              <a:t> </a:t>
            </a:r>
            <a:r>
              <a:rPr lang="en-US" dirty="0" err="1">
                <a:sym typeface="Calibri"/>
              </a:rPr>
              <a:t>técnica</a:t>
            </a:r>
            <a:r>
              <a:rPr lang="en-US" dirty="0">
                <a:sym typeface="Calibri"/>
              </a:rPr>
              <a:t> con </a:t>
            </a:r>
            <a:r>
              <a:rPr lang="en-US" dirty="0" err="1">
                <a:sym typeface="Calibri"/>
              </a:rPr>
              <a:t>Secretaría</a:t>
            </a:r>
            <a:r>
              <a:rPr lang="en-US" dirty="0">
                <a:sym typeface="Calibri"/>
              </a:rPr>
              <a:t> de </a:t>
            </a:r>
            <a:r>
              <a:rPr lang="en-US" dirty="0" err="1">
                <a:sym typeface="Calibri"/>
              </a:rPr>
              <a:t>Innovación</a:t>
            </a:r>
            <a:r>
              <a:rPr lang="en-US" dirty="0">
                <a:sym typeface="Calibri"/>
              </a:rPr>
              <a:t> y DNGSIS: SI se </a:t>
            </a:r>
            <a:r>
              <a:rPr lang="en-US" dirty="0" err="1">
                <a:sym typeface="Calibri"/>
              </a:rPr>
              <a:t>encuentra</a:t>
            </a:r>
            <a:r>
              <a:rPr lang="en-US" dirty="0">
                <a:sym typeface="Calibri"/>
              </a:rPr>
              <a:t> </a:t>
            </a:r>
            <a:r>
              <a:rPr lang="en-US" dirty="0" err="1">
                <a:sym typeface="Calibri"/>
              </a:rPr>
              <a:t>evaluando</a:t>
            </a:r>
            <a:r>
              <a:rPr lang="en-US" dirty="0">
                <a:sym typeface="Calibri"/>
              </a:rPr>
              <a:t> la </a:t>
            </a:r>
            <a:r>
              <a:rPr lang="en-US" dirty="0" err="1">
                <a:sym typeface="Calibri"/>
              </a:rPr>
              <a:t>definición</a:t>
            </a:r>
            <a:r>
              <a:rPr lang="en-US" dirty="0">
                <a:sym typeface="Calibri"/>
              </a:rPr>
              <a:t> de </a:t>
            </a:r>
            <a:r>
              <a:rPr lang="en-US" dirty="0" err="1">
                <a:sym typeface="Calibri"/>
              </a:rPr>
              <a:t>formato</a:t>
            </a:r>
            <a:r>
              <a:rPr lang="en-US" dirty="0">
                <a:sym typeface="Calibri"/>
              </a:rPr>
              <a:t> de </a:t>
            </a:r>
            <a:r>
              <a:rPr lang="en-US" dirty="0" err="1">
                <a:sym typeface="Calibri"/>
              </a:rPr>
              <a:t>diseño</a:t>
            </a:r>
            <a:r>
              <a:rPr lang="en-US" dirty="0">
                <a:sym typeface="Calibri"/>
              </a:rPr>
              <a:t> final de la </a:t>
            </a:r>
            <a:r>
              <a:rPr lang="en-US" dirty="0" err="1">
                <a:sym typeface="Calibri"/>
              </a:rPr>
              <a:t>Matrícula</a:t>
            </a:r>
            <a:r>
              <a:rPr lang="en-US" dirty="0">
                <a:sym typeface="Calibri"/>
              </a:rPr>
              <a:t> Digital.</a:t>
            </a:r>
          </a:p>
          <a:p>
            <a:pPr marL="342900" indent="-342900">
              <a:buFont typeface="Wingdings" panose="05000000000000000000" pitchFamily="2" charset="2"/>
              <a:buChar char="ü"/>
            </a:pPr>
            <a:endParaRPr dirty="0"/>
          </a:p>
        </p:txBody>
      </p:sp>
    </p:spTree>
    <p:extLst>
      <p:ext uri="{BB962C8B-B14F-4D97-AF65-F5344CB8AC3E}">
        <p14:creationId xmlns:p14="http://schemas.microsoft.com/office/powerpoint/2010/main" val="839942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g1763a1bb588_2_21"/>
          <p:cNvSpPr txBox="1">
            <a:spLocks noGrp="1"/>
          </p:cNvSpPr>
          <p:nvPr>
            <p:ph type="title"/>
          </p:nvPr>
        </p:nvSpPr>
        <p:spPr>
          <a:xfrm>
            <a:off x="364425" y="302226"/>
            <a:ext cx="11380490" cy="443711"/>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800" u="none" dirty="0">
                <a:solidFill>
                  <a:srgbClr val="7F7F7F"/>
                </a:solidFill>
              </a:rPr>
              <a:t>2) INSTRUMENTACIÓN DE LA MATRÍCULA DIGITAL - </a:t>
            </a:r>
            <a:r>
              <a:rPr lang="en-US" sz="2300" u="none" dirty="0" err="1">
                <a:solidFill>
                  <a:srgbClr val="7F7F7F"/>
                </a:solidFill>
              </a:rPr>
              <a:t>Resolución</a:t>
            </a:r>
            <a:r>
              <a:rPr lang="en-US" sz="2300" u="none" dirty="0">
                <a:solidFill>
                  <a:srgbClr val="7F7F7F"/>
                </a:solidFill>
              </a:rPr>
              <a:t> Ministerial 1692/22</a:t>
            </a:r>
            <a:endParaRPr sz="2300" dirty="0"/>
          </a:p>
        </p:txBody>
      </p:sp>
      <p:sp>
        <p:nvSpPr>
          <p:cNvPr id="158" name="Google Shape;158;g1763a1bb588_2_21"/>
          <p:cNvSpPr txBox="1"/>
          <p:nvPr/>
        </p:nvSpPr>
        <p:spPr>
          <a:xfrm>
            <a:off x="8913516" y="4603715"/>
            <a:ext cx="2831400" cy="3207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None/>
            </a:pPr>
            <a:r>
              <a:rPr lang="en-US" sz="2000" b="1">
                <a:solidFill>
                  <a:srgbClr val="7F7F7F"/>
                </a:solidFill>
                <a:latin typeface="Calibri"/>
                <a:ea typeface="Calibri"/>
                <a:cs typeface="Calibri"/>
                <a:sym typeface="Calibri"/>
              </a:rPr>
              <a:t>FUENTE DE DATOS: REFEPS</a:t>
            </a:r>
            <a:endParaRPr sz="2000">
              <a:latin typeface="Calibri"/>
              <a:ea typeface="Calibri"/>
              <a:cs typeface="Calibri"/>
              <a:sym typeface="Calibri"/>
            </a:endParaRPr>
          </a:p>
        </p:txBody>
      </p:sp>
      <p:pic>
        <p:nvPicPr>
          <p:cNvPr id="159" name="Google Shape;159;g1763a1bb588_2_21"/>
          <p:cNvPicPr preferRelativeResize="0"/>
          <p:nvPr/>
        </p:nvPicPr>
        <p:blipFill rotWithShape="1">
          <a:blip r:embed="rId3">
            <a:alphaModFix/>
          </a:blip>
          <a:srcRect/>
          <a:stretch/>
        </p:blipFill>
        <p:spPr>
          <a:xfrm>
            <a:off x="8986981" y="2632364"/>
            <a:ext cx="2844800" cy="1547232"/>
          </a:xfrm>
          <a:prstGeom prst="rect">
            <a:avLst/>
          </a:prstGeom>
          <a:noFill/>
          <a:ln>
            <a:noFill/>
          </a:ln>
        </p:spPr>
      </p:pic>
      <p:sp>
        <p:nvSpPr>
          <p:cNvPr id="160" name="Google Shape;160;g1763a1bb588_2_21"/>
          <p:cNvSpPr txBox="1"/>
          <p:nvPr/>
        </p:nvSpPr>
        <p:spPr>
          <a:xfrm>
            <a:off x="1209963" y="945034"/>
            <a:ext cx="6677892" cy="591670"/>
          </a:xfrm>
          <a:prstGeom prst="rect">
            <a:avLst/>
          </a:prstGeom>
          <a:noFill/>
          <a:ln>
            <a:noFill/>
          </a:ln>
        </p:spPr>
        <p:txBody>
          <a:bodyPr spcFirstLastPara="1" wrap="square" lIns="91425" tIns="91425" rIns="91425" bIns="91425" anchor="t" anchorCtr="0">
            <a:spAutoFit/>
          </a:bodyPr>
          <a:lstStyle/>
          <a:p>
            <a:pPr marL="78740" lvl="0" indent="0" algn="l" rtl="0">
              <a:lnSpc>
                <a:spcPct val="114736"/>
              </a:lnSpc>
              <a:spcBef>
                <a:spcPts val="0"/>
              </a:spcBef>
              <a:spcAft>
                <a:spcPts val="0"/>
              </a:spcAft>
              <a:buNone/>
            </a:pPr>
            <a:r>
              <a:rPr lang="en-US" sz="2300" b="1" u="sng" dirty="0" err="1">
                <a:solidFill>
                  <a:srgbClr val="2E75B6"/>
                </a:solidFill>
                <a:latin typeface="Calibri"/>
                <a:ea typeface="Calibri"/>
                <a:cs typeface="Calibri"/>
                <a:sym typeface="Calibri"/>
              </a:rPr>
              <a:t>Implementación</a:t>
            </a:r>
            <a:r>
              <a:rPr lang="en-US" sz="2300" b="1" u="sng" dirty="0">
                <a:solidFill>
                  <a:srgbClr val="2E75B6"/>
                </a:solidFill>
                <a:latin typeface="Calibri"/>
                <a:ea typeface="Calibri"/>
                <a:cs typeface="Calibri"/>
                <a:sym typeface="Calibri"/>
              </a:rPr>
              <a:t> </a:t>
            </a:r>
            <a:r>
              <a:rPr lang="en-US" sz="2300" b="1" u="sng" dirty="0" err="1">
                <a:solidFill>
                  <a:srgbClr val="2E75B6"/>
                </a:solidFill>
                <a:latin typeface="Calibri"/>
                <a:ea typeface="Calibri"/>
                <a:cs typeface="Calibri"/>
                <a:sym typeface="Calibri"/>
              </a:rPr>
              <a:t>en</a:t>
            </a:r>
            <a:r>
              <a:rPr lang="en-US" sz="2300" b="1" u="sng" dirty="0">
                <a:solidFill>
                  <a:srgbClr val="2E75B6"/>
                </a:solidFill>
                <a:latin typeface="Calibri"/>
                <a:ea typeface="Calibri"/>
                <a:cs typeface="Calibri"/>
                <a:sym typeface="Calibri"/>
              </a:rPr>
              <a:t> las </a:t>
            </a:r>
            <a:r>
              <a:rPr lang="en-US" sz="2300" b="1" u="sng" dirty="0" err="1">
                <a:solidFill>
                  <a:srgbClr val="2E75B6"/>
                </a:solidFill>
                <a:latin typeface="Calibri"/>
                <a:ea typeface="Calibri"/>
                <a:cs typeface="Calibri"/>
                <a:sym typeface="Calibri"/>
              </a:rPr>
              <a:t>jurisdicciones</a:t>
            </a:r>
            <a:endParaRPr sz="1800" u="sng" dirty="0"/>
          </a:p>
        </p:txBody>
      </p:sp>
      <p:sp>
        <p:nvSpPr>
          <p:cNvPr id="9" name="Google Shape;162;g1763a1bb588_2_21"/>
          <p:cNvSpPr txBox="1"/>
          <p:nvPr/>
        </p:nvSpPr>
        <p:spPr>
          <a:xfrm>
            <a:off x="249261" y="1536704"/>
            <a:ext cx="8091176" cy="4569939"/>
          </a:xfrm>
          <a:prstGeom prst="rect">
            <a:avLst/>
          </a:prstGeom>
          <a:noFill/>
          <a:ln>
            <a:noFill/>
          </a:ln>
        </p:spPr>
        <p:txBody>
          <a:bodyPr spcFirstLastPara="1" wrap="square" lIns="91425" tIns="91425" rIns="91425" bIns="91425" anchor="t" anchorCtr="0">
            <a:spAutoFit/>
          </a:bodyPr>
          <a:lstStyle/>
          <a:p>
            <a:pPr marR="5080" lvl="0" algn="l" rtl="0">
              <a:lnSpc>
                <a:spcPct val="108176"/>
              </a:lnSpc>
              <a:spcBef>
                <a:spcPts val="125"/>
              </a:spcBef>
              <a:spcAft>
                <a:spcPts val="0"/>
              </a:spcAft>
              <a:buClr>
                <a:srgbClr val="2E75B6"/>
              </a:buClr>
              <a:buSzPts val="1900"/>
            </a:pPr>
            <a:r>
              <a:rPr lang="es-MX" sz="2000" dirty="0">
                <a:solidFill>
                  <a:schemeClr val="bg2">
                    <a:lumMod val="25000"/>
                  </a:schemeClr>
                </a:solidFill>
                <a:latin typeface="Calibri"/>
                <a:ea typeface="Calibri"/>
                <a:cs typeface="Calibri"/>
              </a:rPr>
              <a:t>La provincias que quieran articular los procesos de implementación de sus matrículas en Mi Argentina, podrán hacerlo a partir de su disponibilidad técnica, a tal efecto es preciso en cada jurisdicción:</a:t>
            </a:r>
          </a:p>
          <a:p>
            <a:pPr marR="5080" lvl="0" algn="l" rtl="0">
              <a:lnSpc>
                <a:spcPct val="108176"/>
              </a:lnSpc>
              <a:spcBef>
                <a:spcPts val="125"/>
              </a:spcBef>
              <a:spcAft>
                <a:spcPts val="0"/>
              </a:spcAft>
              <a:buClr>
                <a:srgbClr val="2E75B6"/>
              </a:buClr>
              <a:buSzPts val="1900"/>
            </a:pPr>
            <a:endParaRPr lang="es-MX" sz="2000" dirty="0">
              <a:solidFill>
                <a:schemeClr val="bg2">
                  <a:lumMod val="25000"/>
                </a:schemeClr>
              </a:solidFill>
              <a:latin typeface="Calibri"/>
              <a:ea typeface="Calibri"/>
              <a:cs typeface="Calibri"/>
            </a:endParaRPr>
          </a:p>
          <a:p>
            <a:pPr marL="342900" marR="5080" lvl="0" indent="-342900" algn="l" rtl="0">
              <a:lnSpc>
                <a:spcPct val="108176"/>
              </a:lnSpc>
              <a:spcBef>
                <a:spcPts val="125"/>
              </a:spcBef>
              <a:spcAft>
                <a:spcPts val="0"/>
              </a:spcAft>
              <a:buClr>
                <a:srgbClr val="2E75B6"/>
              </a:buClr>
              <a:buSzPts val="1900"/>
              <a:buFont typeface="Wingdings" panose="05000000000000000000" pitchFamily="2" charset="2"/>
              <a:buChar char="ü"/>
            </a:pPr>
            <a:r>
              <a:rPr lang="es-MX" sz="2000" dirty="0">
                <a:solidFill>
                  <a:schemeClr val="bg2">
                    <a:lumMod val="25000"/>
                  </a:schemeClr>
                </a:solidFill>
                <a:latin typeface="Calibri"/>
                <a:ea typeface="Calibri"/>
                <a:cs typeface="Calibri"/>
              </a:rPr>
              <a:t>Definir las profesiones y matrículas que integrarán a MI ARGENTINA e instrumentar los procesos necesarios que garanticen la disponibilidad, actualización y calidad de los datos.</a:t>
            </a:r>
          </a:p>
          <a:p>
            <a:pPr marL="342900" marR="5080" lvl="0" indent="-342900" algn="l" rtl="0">
              <a:lnSpc>
                <a:spcPct val="108176"/>
              </a:lnSpc>
              <a:spcBef>
                <a:spcPts val="125"/>
              </a:spcBef>
              <a:spcAft>
                <a:spcPts val="0"/>
              </a:spcAft>
              <a:buClr>
                <a:srgbClr val="2E75B6"/>
              </a:buClr>
              <a:buSzPts val="1900"/>
              <a:buFont typeface="Wingdings" panose="05000000000000000000" pitchFamily="2" charset="2"/>
              <a:buChar char="ü"/>
            </a:pPr>
            <a:r>
              <a:rPr lang="es-MX" sz="2000" dirty="0">
                <a:solidFill>
                  <a:schemeClr val="bg2">
                    <a:lumMod val="25000"/>
                  </a:schemeClr>
                </a:solidFill>
                <a:latin typeface="Calibri"/>
                <a:ea typeface="Calibri"/>
                <a:cs typeface="Calibri"/>
              </a:rPr>
              <a:t>Dictar como autoridad sanitaria jurisdiccional la normativa y reglamentación necesaria para otorgar a la matrícula digital una validez equivalente a la de la credencial profesional física.</a:t>
            </a:r>
          </a:p>
          <a:p>
            <a:pPr marL="342900" marR="5080" lvl="0" indent="-342900" algn="l" rtl="0">
              <a:lnSpc>
                <a:spcPct val="108176"/>
              </a:lnSpc>
              <a:spcBef>
                <a:spcPts val="125"/>
              </a:spcBef>
              <a:spcAft>
                <a:spcPts val="0"/>
              </a:spcAft>
              <a:buClr>
                <a:srgbClr val="2E75B6"/>
              </a:buClr>
              <a:buSzPts val="1900"/>
              <a:buFont typeface="Wingdings" panose="05000000000000000000" pitchFamily="2" charset="2"/>
              <a:buChar char="ü"/>
            </a:pPr>
            <a:r>
              <a:rPr lang="es-MX" sz="2000" dirty="0">
                <a:solidFill>
                  <a:schemeClr val="bg2">
                    <a:lumMod val="25000"/>
                  </a:schemeClr>
                </a:solidFill>
                <a:latin typeface="Calibri"/>
                <a:ea typeface="Calibri"/>
                <a:cs typeface="Calibri"/>
              </a:rPr>
              <a:t>La asistencia técnica en general y la vinculación con Innovación será con articulación y  orientación de la </a:t>
            </a:r>
            <a:r>
              <a:rPr lang="es-MX" sz="2000" dirty="0" err="1">
                <a:solidFill>
                  <a:schemeClr val="bg2">
                    <a:lumMod val="25000"/>
                  </a:schemeClr>
                </a:solidFill>
                <a:latin typeface="Calibri"/>
                <a:ea typeface="Calibri"/>
                <a:cs typeface="Calibri"/>
              </a:rPr>
              <a:t>DNCSSyRS</a:t>
            </a:r>
            <a:r>
              <a:rPr lang="es-MX" sz="2000" dirty="0">
                <a:solidFill>
                  <a:schemeClr val="bg2">
                    <a:lumMod val="25000"/>
                  </a:schemeClr>
                </a:solidFill>
                <a:latin typeface="Calibri"/>
                <a:ea typeface="Calibri"/>
                <a:cs typeface="Calibri"/>
              </a:rPr>
              <a:t> (</a:t>
            </a:r>
            <a:r>
              <a:rPr lang="es-MX" sz="2000" dirty="0">
                <a:solidFill>
                  <a:schemeClr val="bg2">
                    <a:lumMod val="25000"/>
                  </a:schemeClr>
                </a:solidFill>
                <a:latin typeface="Calibri"/>
                <a:ea typeface="Calibri"/>
                <a:cs typeface="Calibri"/>
                <a:hlinkClick r:id="rId4"/>
              </a:rPr>
              <a:t>dncssyrs@msal.gov.ar</a:t>
            </a:r>
            <a:r>
              <a:rPr lang="es-MX" sz="2000" dirty="0">
                <a:solidFill>
                  <a:schemeClr val="bg2">
                    <a:lumMod val="25000"/>
                  </a:schemeClr>
                </a:solidFill>
                <a:latin typeface="Calibri"/>
                <a:ea typeface="Calibri"/>
                <a:cs typeface="Calibri"/>
              </a:rPr>
              <a:t> y/o </a:t>
            </a:r>
            <a:r>
              <a:rPr lang="es-MX" sz="2000" dirty="0">
                <a:solidFill>
                  <a:schemeClr val="bg2">
                    <a:lumMod val="25000"/>
                  </a:schemeClr>
                </a:solidFill>
                <a:latin typeface="Calibri"/>
                <a:ea typeface="Calibri"/>
                <a:cs typeface="Calibri"/>
                <a:hlinkClick r:id="rId5"/>
              </a:rPr>
              <a:t>refes@msal.gov.ar</a:t>
            </a:r>
            <a:r>
              <a:rPr lang="es-MX" sz="2000" dirty="0">
                <a:solidFill>
                  <a:schemeClr val="bg2">
                    <a:lumMod val="25000"/>
                  </a:schemeClr>
                </a:solidFill>
                <a:latin typeface="Calibri"/>
                <a:ea typeface="Calibri"/>
                <a:cs typeface="Calibri"/>
              </a:rPr>
              <a:t> )</a:t>
            </a:r>
            <a:endParaRPr sz="2000" dirty="0">
              <a:solidFill>
                <a:schemeClr val="bg2">
                  <a:lumMod val="25000"/>
                </a:schemeClr>
              </a:solidFill>
              <a:latin typeface="Calibri"/>
              <a:ea typeface="Calibri"/>
              <a:cs typeface="Calibri"/>
            </a:endParaRPr>
          </a:p>
        </p:txBody>
      </p:sp>
    </p:spTree>
    <p:extLst>
      <p:ext uri="{BB962C8B-B14F-4D97-AF65-F5344CB8AC3E}">
        <p14:creationId xmlns:p14="http://schemas.microsoft.com/office/powerpoint/2010/main" val="1059454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4407CD-BC98-2575-DEB1-94D27FF70311}"/>
              </a:ext>
            </a:extLst>
          </p:cNvPr>
          <p:cNvSpPr txBox="1">
            <a:spLocks noChangeArrowheads="1"/>
          </p:cNvSpPr>
          <p:nvPr/>
        </p:nvSpPr>
        <p:spPr bwMode="auto">
          <a:xfrm>
            <a:off x="1102144" y="1399735"/>
            <a:ext cx="865663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PROYECTO</a:t>
            </a:r>
          </a:p>
          <a:p>
            <a:pPr marL="0" marR="0" lvl="0" indent="0" algn="l" defTabSz="914400" rtl="0" eaLnBrk="1" fontAlgn="base" latinLnBrk="0" hangingPunct="1">
              <a:lnSpc>
                <a:spcPct val="100000"/>
              </a:lnSpc>
              <a:spcBef>
                <a:spcPct val="0"/>
              </a:spcBef>
              <a:spcAft>
                <a:spcPct val="0"/>
              </a:spcAft>
              <a:buClrTx/>
              <a:buSzTx/>
              <a:buFontTx/>
              <a:buNone/>
              <a:tabLst/>
              <a:defRPr/>
            </a:pPr>
            <a:endParaRPr lang="es-ES" altLang="es-ES" sz="2600" b="1" dirty="0">
              <a:solidFill>
                <a:prstClr val="black">
                  <a:lumMod val="50000"/>
                  <a:lumOff val="50000"/>
                </a:prstClr>
              </a:solidFil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3</a:t>
            </a: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 Licencia Sanitaria Federal</a:t>
            </a:r>
          </a:p>
        </p:txBody>
      </p:sp>
      <p:pic>
        <p:nvPicPr>
          <p:cNvPr id="4" name="Picture 4" descr="Mi Argentina | Argentina.gob.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812992" y="1273036"/>
            <a:ext cx="3103684" cy="1629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02410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4407CD-BC98-2575-DEB1-94D27FF70311}"/>
              </a:ext>
            </a:extLst>
          </p:cNvPr>
          <p:cNvSpPr txBox="1">
            <a:spLocks noChangeArrowheads="1"/>
          </p:cNvSpPr>
          <p:nvPr/>
        </p:nvSpPr>
        <p:spPr bwMode="auto">
          <a:xfrm>
            <a:off x="619125" y="217976"/>
            <a:ext cx="8656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3</a:t>
            </a: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 Proyecto: Licencia Sanitaria Federal</a:t>
            </a:r>
          </a:p>
        </p:txBody>
      </p:sp>
      <p:sp>
        <p:nvSpPr>
          <p:cNvPr id="3" name="CuadroTexto 2">
            <a:extLst>
              <a:ext uri="{FF2B5EF4-FFF2-40B4-BE49-F238E27FC236}">
                <a16:creationId xmlns:a16="http://schemas.microsoft.com/office/drawing/2014/main" id="{E9237EFF-1E43-C630-8ED0-F1D564A2344C}"/>
              </a:ext>
            </a:extLst>
          </p:cNvPr>
          <p:cNvSpPr txBox="1">
            <a:spLocks noChangeArrowheads="1"/>
          </p:cNvSpPr>
          <p:nvPr/>
        </p:nvSpPr>
        <p:spPr bwMode="auto">
          <a:xfrm>
            <a:off x="463106" y="1287238"/>
            <a:ext cx="914706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indent="-285750" fontAlgn="base">
              <a:spcBef>
                <a:spcPct val="0"/>
              </a:spcBef>
              <a:spcAft>
                <a:spcPct val="0"/>
              </a:spcAft>
              <a:buFont typeface="Wingdings" panose="05000000000000000000" pitchFamily="2" charset="2"/>
              <a:buChar char="§"/>
              <a:defRPr/>
            </a:pPr>
            <a:r>
              <a:rPr lang="es-MX" altLang="es-ES" sz="2000" b="1" dirty="0">
                <a:solidFill>
                  <a:prstClr val="black">
                    <a:lumMod val="50000"/>
                    <a:lumOff val="50000"/>
                  </a:prstClr>
                </a:solidFill>
              </a:rPr>
              <a:t>¿Qué es? </a:t>
            </a:r>
          </a:p>
          <a:p>
            <a:pPr fontAlgn="base">
              <a:spcBef>
                <a:spcPct val="0"/>
              </a:spcBef>
              <a:spcAft>
                <a:spcPct val="0"/>
              </a:spcAft>
              <a:defRPr/>
            </a:pPr>
            <a:endParaRPr lang="es-MX" altLang="es-ES" sz="2000" b="1" dirty="0">
              <a:solidFill>
                <a:prstClr val="black">
                  <a:lumMod val="50000"/>
                  <a:lumOff val="50000"/>
                </a:prstClr>
              </a:solidFill>
            </a:endParaRPr>
          </a:p>
          <a:p>
            <a:pPr fontAlgn="base">
              <a:spcBef>
                <a:spcPct val="0"/>
              </a:spcBef>
              <a:spcAft>
                <a:spcPct val="0"/>
              </a:spcAft>
              <a:defRPr/>
            </a:pPr>
            <a:r>
              <a:rPr lang="es-MX" altLang="es-ES" sz="2000" b="1" dirty="0">
                <a:solidFill>
                  <a:prstClr val="black">
                    <a:lumMod val="50000"/>
                    <a:lumOff val="50000"/>
                  </a:prstClr>
                </a:solidFill>
              </a:rPr>
              <a:t>Es la identificación en la RED FEDERAL DE PROFESIONALES DE SALUD (REFEPS) a través de un CLAVE ÚNICA DE IDENTIFICACIÓN DE PROFESIONAL SANITARIO que lo caracteriza en el registro como profesional de la salud, por estar matriculado en una jurisdicción para ejercer su profesión.</a:t>
            </a:r>
          </a:p>
          <a:p>
            <a:pPr fontAlgn="base">
              <a:spcBef>
                <a:spcPct val="0"/>
              </a:spcBef>
              <a:spcAft>
                <a:spcPct val="0"/>
              </a:spcAft>
              <a:defRPr/>
            </a:pPr>
            <a:endParaRPr lang="es-MX" altLang="es-ES" sz="2000" b="1" dirty="0">
              <a:solidFill>
                <a:prstClr val="black">
                  <a:lumMod val="50000"/>
                  <a:lumOff val="50000"/>
                </a:prstClr>
              </a:solidFill>
            </a:endParaRPr>
          </a:p>
          <a:p>
            <a:pPr marL="342900" indent="-342900" fontAlgn="base">
              <a:spcBef>
                <a:spcPct val="0"/>
              </a:spcBef>
              <a:spcAft>
                <a:spcPct val="0"/>
              </a:spcAft>
              <a:buFont typeface="Wingdings" panose="05000000000000000000" pitchFamily="2" charset="2"/>
              <a:buChar char="ü"/>
              <a:defRPr/>
            </a:pPr>
            <a:r>
              <a:rPr lang="es-MX" altLang="es-ES" sz="2000" dirty="0">
                <a:solidFill>
                  <a:prstClr val="black">
                    <a:lumMod val="50000"/>
                    <a:lumOff val="50000"/>
                  </a:prstClr>
                </a:solidFill>
              </a:rPr>
              <a:t>Materializa la identificación y registro de una persona como un profesional de la salud habilitado para ejercer en cada jurisdicción de la República Argentina que haya sido informado a la REFEPS por la jurisdicción. </a:t>
            </a:r>
          </a:p>
          <a:p>
            <a:pPr marL="342900" indent="-342900" fontAlgn="base">
              <a:spcBef>
                <a:spcPct val="0"/>
              </a:spcBef>
              <a:spcAft>
                <a:spcPct val="0"/>
              </a:spcAft>
              <a:buFont typeface="Wingdings" panose="05000000000000000000" pitchFamily="2" charset="2"/>
              <a:buChar char="ü"/>
              <a:defRPr/>
            </a:pPr>
            <a:r>
              <a:rPr lang="es-MX" altLang="es-ES" sz="2000" dirty="0">
                <a:solidFill>
                  <a:prstClr val="black">
                    <a:lumMod val="50000"/>
                    <a:lumOff val="50000"/>
                  </a:prstClr>
                </a:solidFill>
              </a:rPr>
              <a:t>Favorece la integración del sistema.</a:t>
            </a:r>
          </a:p>
          <a:p>
            <a:pPr marL="342900" indent="-342900" fontAlgn="base">
              <a:spcBef>
                <a:spcPct val="0"/>
              </a:spcBef>
              <a:spcAft>
                <a:spcPct val="0"/>
              </a:spcAft>
              <a:buFont typeface="Wingdings" panose="05000000000000000000" pitchFamily="2" charset="2"/>
              <a:buChar char="ü"/>
              <a:defRPr/>
            </a:pPr>
            <a:r>
              <a:rPr lang="es-MX" altLang="es-ES" sz="2000" dirty="0">
                <a:solidFill>
                  <a:prstClr val="black">
                    <a:lumMod val="50000"/>
                    <a:lumOff val="50000"/>
                  </a:prstClr>
                </a:solidFill>
              </a:rPr>
              <a:t>Identifica a la persona, la profesión o profesiones que ejerce y la jurisdicción o jurisdicciones donde puede ejercerla.</a:t>
            </a:r>
          </a:p>
          <a:p>
            <a:pPr marL="342900" lvl="0" indent="-342900" fontAlgn="base">
              <a:spcBef>
                <a:spcPct val="0"/>
              </a:spcBef>
              <a:spcAft>
                <a:spcPct val="0"/>
              </a:spcAft>
              <a:buFont typeface="Wingdings" panose="05000000000000000000" pitchFamily="2" charset="2"/>
              <a:buChar char="ü"/>
              <a:defRPr/>
            </a:pPr>
            <a:endParaRPr lang="es-MX" altLang="es-ES" sz="2000" dirty="0">
              <a:solidFill>
                <a:prstClr val="black">
                  <a:lumMod val="50000"/>
                  <a:lumOff val="50000"/>
                </a:prstClr>
              </a:solidFill>
            </a:endParaRPr>
          </a:p>
          <a:p>
            <a:pPr marL="285750" lvl="0" indent="-285750" fontAlgn="base">
              <a:spcBef>
                <a:spcPct val="0"/>
              </a:spcBef>
              <a:spcAft>
                <a:spcPct val="0"/>
              </a:spcAft>
              <a:buFont typeface="Wingdings" panose="05000000000000000000" pitchFamily="2" charset="2"/>
              <a:buChar char="§"/>
              <a:defRPr/>
            </a:pPr>
            <a:endParaRPr lang="es-MX" altLang="es-ES" sz="2000" dirty="0">
              <a:solidFill>
                <a:prstClr val="black">
                  <a:lumMod val="50000"/>
                  <a:lumOff val="50000"/>
                </a:prstClr>
              </a:solidFill>
            </a:endParaRPr>
          </a:p>
        </p:txBody>
      </p:sp>
      <p:pic>
        <p:nvPicPr>
          <p:cNvPr id="4" name="Picture 4" descr="Mi Argentina | Argentina.gob.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0166" y="1600831"/>
            <a:ext cx="2490894" cy="109754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ómo tramitar la credencial digital de vacunación contra el coronavirus  para viajar al exterior - Chequead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5763" y="80093"/>
            <a:ext cx="2156802" cy="94360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4"/>
          <a:stretch>
            <a:fillRect/>
          </a:stretch>
        </p:blipFill>
        <p:spPr>
          <a:xfrm>
            <a:off x="7999169" y="80093"/>
            <a:ext cx="1021739" cy="1069262"/>
          </a:xfrm>
          <a:prstGeom prst="rect">
            <a:avLst/>
          </a:prstGeom>
        </p:spPr>
      </p:pic>
    </p:spTree>
    <p:extLst>
      <p:ext uri="{BB962C8B-B14F-4D97-AF65-F5344CB8AC3E}">
        <p14:creationId xmlns:p14="http://schemas.microsoft.com/office/powerpoint/2010/main" val="4105389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04407CD-BC98-2575-DEB1-94D27FF70311}"/>
              </a:ext>
            </a:extLst>
          </p:cNvPr>
          <p:cNvSpPr txBox="1">
            <a:spLocks noChangeArrowheads="1"/>
          </p:cNvSpPr>
          <p:nvPr/>
        </p:nvSpPr>
        <p:spPr bwMode="auto">
          <a:xfrm>
            <a:off x="619125" y="217976"/>
            <a:ext cx="8656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 Proyecto: Licencia Sanitaria Federal</a:t>
            </a:r>
          </a:p>
        </p:txBody>
      </p:sp>
      <p:sp>
        <p:nvSpPr>
          <p:cNvPr id="3" name="CuadroTexto 2">
            <a:extLst>
              <a:ext uri="{FF2B5EF4-FFF2-40B4-BE49-F238E27FC236}">
                <a16:creationId xmlns:a16="http://schemas.microsoft.com/office/drawing/2014/main" id="{E9237EFF-1E43-C630-8ED0-F1D564A2344C}"/>
              </a:ext>
            </a:extLst>
          </p:cNvPr>
          <p:cNvSpPr txBox="1">
            <a:spLocks noChangeArrowheads="1"/>
          </p:cNvSpPr>
          <p:nvPr/>
        </p:nvSpPr>
        <p:spPr bwMode="auto">
          <a:xfrm>
            <a:off x="346563" y="800222"/>
            <a:ext cx="11549429"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spcBef>
                <a:spcPct val="0"/>
              </a:spcBef>
              <a:spcAft>
                <a:spcPct val="0"/>
              </a:spcAft>
              <a:defRPr/>
            </a:pPr>
            <a:endParaRPr lang="es-MX" altLang="es-ES" sz="2000" dirty="0">
              <a:solidFill>
                <a:prstClr val="black">
                  <a:lumMod val="50000"/>
                  <a:lumOff val="50000"/>
                </a:prstClr>
              </a:solidFill>
            </a:endParaRPr>
          </a:p>
          <a:p>
            <a:pPr marL="285750" lvl="0" indent="-285750" fontAlgn="base">
              <a:spcBef>
                <a:spcPct val="0"/>
              </a:spcBef>
              <a:spcAft>
                <a:spcPct val="0"/>
              </a:spcAft>
              <a:buFont typeface="Wingdings" panose="05000000000000000000" pitchFamily="2" charset="2"/>
              <a:buChar char="§"/>
              <a:defRPr/>
            </a:pPr>
            <a:r>
              <a:rPr lang="es-MX" altLang="es-ES" sz="2000" b="1" dirty="0">
                <a:solidFill>
                  <a:prstClr val="black">
                    <a:lumMod val="50000"/>
                    <a:lumOff val="50000"/>
                  </a:prstClr>
                </a:solidFill>
              </a:rPr>
              <a:t>CREDENCIAL DIGITAL: </a:t>
            </a:r>
          </a:p>
          <a:p>
            <a:pPr lvl="0" fontAlgn="base">
              <a:spcBef>
                <a:spcPct val="0"/>
              </a:spcBef>
              <a:spcAft>
                <a:spcPct val="0"/>
              </a:spcAft>
              <a:defRPr/>
            </a:pPr>
            <a:r>
              <a:rPr lang="es-MX" altLang="es-ES" sz="2000" dirty="0">
                <a:solidFill>
                  <a:prstClr val="black">
                    <a:lumMod val="50000"/>
                    <a:lumOff val="50000"/>
                  </a:prstClr>
                </a:solidFill>
              </a:rPr>
              <a:t>En Mi Argentina se generará una credencial digital vinculada a la LICENCIA SANITARIA FEDERAL, complementaria a las matrículas digitales de las jurisdicciones que tenga el profesional en función de la Resolución 1692/22.</a:t>
            </a:r>
          </a:p>
          <a:p>
            <a:pPr fontAlgn="base">
              <a:spcBef>
                <a:spcPct val="0"/>
              </a:spcBef>
              <a:spcAft>
                <a:spcPct val="0"/>
              </a:spcAft>
              <a:defRPr/>
            </a:pPr>
            <a:r>
              <a:rPr lang="es-MX" altLang="es-ES" sz="2000" dirty="0">
                <a:solidFill>
                  <a:prstClr val="black">
                    <a:lumMod val="50000"/>
                    <a:lumOff val="50000"/>
                  </a:prstClr>
                </a:solidFill>
              </a:rPr>
              <a:t>La credencial identificará:</a:t>
            </a:r>
          </a:p>
          <a:p>
            <a:pPr fontAlgn="base">
              <a:spcBef>
                <a:spcPct val="0"/>
              </a:spcBef>
              <a:spcAft>
                <a:spcPct val="0"/>
              </a:spcAft>
              <a:defRPr/>
            </a:pPr>
            <a:endParaRPr lang="es-MX" altLang="es-ES" sz="2000" dirty="0">
              <a:solidFill>
                <a:prstClr val="black">
                  <a:lumMod val="50000"/>
                  <a:lumOff val="50000"/>
                </a:prstClr>
              </a:solidFill>
            </a:endParaRPr>
          </a:p>
          <a:p>
            <a:pPr marL="342900" indent="-342900" fontAlgn="base">
              <a:spcBef>
                <a:spcPct val="0"/>
              </a:spcBef>
              <a:spcAft>
                <a:spcPct val="0"/>
              </a:spcAft>
              <a:buAutoNum type="arabicParenR"/>
              <a:defRPr/>
            </a:pPr>
            <a:r>
              <a:rPr lang="es-MX" altLang="es-ES" sz="2000" dirty="0">
                <a:solidFill>
                  <a:prstClr val="black">
                    <a:lumMod val="50000"/>
                    <a:lumOff val="50000"/>
                  </a:prstClr>
                </a:solidFill>
              </a:rPr>
              <a:t>la CLAVE ÚNICA DE IDENTIFICACIÓN DE PROFESIONAL SANITARIO</a:t>
            </a:r>
          </a:p>
          <a:p>
            <a:pPr lvl="0" fontAlgn="base">
              <a:spcBef>
                <a:spcPct val="0"/>
              </a:spcBef>
              <a:spcAft>
                <a:spcPct val="0"/>
              </a:spcAft>
              <a:defRPr/>
            </a:pPr>
            <a:endParaRPr lang="es-MX" altLang="es-ES" sz="2000" dirty="0">
              <a:solidFill>
                <a:prstClr val="black">
                  <a:lumMod val="50000"/>
                  <a:lumOff val="50000"/>
                </a:prstClr>
              </a:solidFill>
            </a:endParaRPr>
          </a:p>
          <a:p>
            <a:pPr lvl="0" fontAlgn="base">
              <a:spcBef>
                <a:spcPct val="0"/>
              </a:spcBef>
              <a:spcAft>
                <a:spcPct val="0"/>
              </a:spcAft>
              <a:defRPr/>
            </a:pPr>
            <a:endParaRPr lang="es-MX" altLang="es-ES" sz="2000" dirty="0">
              <a:solidFill>
                <a:prstClr val="black">
                  <a:lumMod val="50000"/>
                  <a:lumOff val="50000"/>
                </a:prstClr>
              </a:solidFill>
            </a:endParaRPr>
          </a:p>
          <a:p>
            <a:pPr marL="342900" indent="-342900" fontAlgn="base">
              <a:spcBef>
                <a:spcPct val="0"/>
              </a:spcBef>
              <a:spcAft>
                <a:spcPct val="0"/>
              </a:spcAft>
              <a:buAutoNum type="arabicParenR"/>
              <a:defRPr/>
            </a:pPr>
            <a:endParaRPr lang="es-MX" altLang="es-ES" sz="2000" dirty="0">
              <a:solidFill>
                <a:prstClr val="black">
                  <a:lumMod val="50000"/>
                  <a:lumOff val="50000"/>
                </a:prstClr>
              </a:solidFill>
            </a:endParaRPr>
          </a:p>
          <a:p>
            <a:pPr fontAlgn="base">
              <a:spcBef>
                <a:spcPct val="0"/>
              </a:spcBef>
              <a:spcAft>
                <a:spcPct val="0"/>
              </a:spcAft>
              <a:defRPr/>
            </a:pPr>
            <a:endParaRPr lang="es-MX" altLang="es-ES" sz="2000" dirty="0">
              <a:solidFill>
                <a:prstClr val="black">
                  <a:lumMod val="50000"/>
                  <a:lumOff val="50000"/>
                </a:prstClr>
              </a:solidFill>
            </a:endParaRPr>
          </a:p>
          <a:p>
            <a:pPr fontAlgn="base">
              <a:spcBef>
                <a:spcPct val="0"/>
              </a:spcBef>
              <a:spcAft>
                <a:spcPct val="0"/>
              </a:spcAft>
              <a:defRPr/>
            </a:pPr>
            <a:r>
              <a:rPr lang="es-MX" altLang="es-ES" sz="2000" dirty="0">
                <a:solidFill>
                  <a:prstClr val="black">
                    <a:lumMod val="50000"/>
                    <a:lumOff val="50000"/>
                  </a:prstClr>
                </a:solidFill>
              </a:rPr>
              <a:t>2) Datos filiatorios</a:t>
            </a:r>
          </a:p>
          <a:p>
            <a:pPr fontAlgn="base">
              <a:spcBef>
                <a:spcPct val="0"/>
              </a:spcBef>
              <a:spcAft>
                <a:spcPct val="0"/>
              </a:spcAft>
              <a:defRPr/>
            </a:pPr>
            <a:endParaRPr lang="es-MX" altLang="es-ES" sz="2000" dirty="0">
              <a:solidFill>
                <a:prstClr val="black">
                  <a:lumMod val="50000"/>
                  <a:lumOff val="50000"/>
                </a:prstClr>
              </a:solidFill>
            </a:endParaRPr>
          </a:p>
          <a:p>
            <a:pPr fontAlgn="base">
              <a:spcBef>
                <a:spcPct val="0"/>
              </a:spcBef>
              <a:spcAft>
                <a:spcPct val="0"/>
              </a:spcAft>
              <a:defRPr/>
            </a:pPr>
            <a:r>
              <a:rPr lang="es-MX" altLang="es-ES" sz="2000" dirty="0">
                <a:solidFill>
                  <a:prstClr val="black">
                    <a:lumMod val="50000"/>
                    <a:lumOff val="50000"/>
                  </a:prstClr>
                </a:solidFill>
              </a:rPr>
              <a:t>3) Cada profesión y jurisdicción donde posee la matrícula vigente</a:t>
            </a:r>
          </a:p>
          <a:p>
            <a:pPr marL="285750" lvl="0" indent="-285750" fontAlgn="base">
              <a:spcBef>
                <a:spcPct val="0"/>
              </a:spcBef>
              <a:spcAft>
                <a:spcPct val="0"/>
              </a:spcAft>
              <a:buFont typeface="Wingdings" panose="05000000000000000000" pitchFamily="2" charset="2"/>
              <a:buChar char="§"/>
              <a:defRPr/>
            </a:pPr>
            <a:endParaRPr lang="es-MX" altLang="es-ES" sz="2000" dirty="0">
              <a:solidFill>
                <a:prstClr val="black">
                  <a:lumMod val="50000"/>
                  <a:lumOff val="50000"/>
                </a:prstClr>
              </a:solidFill>
            </a:endParaRPr>
          </a:p>
        </p:txBody>
      </p:sp>
      <p:pic>
        <p:nvPicPr>
          <p:cNvPr id="4" name="Picture 4" descr="Mi Argentina | Argentina.gob.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20908" y="4473064"/>
            <a:ext cx="3103684" cy="162943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ómo tramitar la credencial digital de vacunación contra el coronavirus  para viajar al exterior - Chequead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75763" y="80093"/>
            <a:ext cx="2156802" cy="943601"/>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4"/>
          <a:stretch>
            <a:fillRect/>
          </a:stretch>
        </p:blipFill>
        <p:spPr>
          <a:xfrm>
            <a:off x="7974868" y="80093"/>
            <a:ext cx="1021739" cy="1069262"/>
          </a:xfrm>
          <a:prstGeom prst="rect">
            <a:avLst/>
          </a:prstGeom>
        </p:spPr>
      </p:pic>
      <p:pic>
        <p:nvPicPr>
          <p:cNvPr id="6" name="Imagen 5">
            <a:extLst>
              <a:ext uri="{FF2B5EF4-FFF2-40B4-BE49-F238E27FC236}">
                <a16:creationId xmlns:a16="http://schemas.microsoft.com/office/drawing/2014/main" id="{17FD4707-DC9E-06D4-CEA9-1E8B1C58F27A}"/>
              </a:ext>
            </a:extLst>
          </p:cNvPr>
          <p:cNvPicPr>
            <a:picLocks noChangeAspect="1"/>
          </p:cNvPicPr>
          <p:nvPr/>
        </p:nvPicPr>
        <p:blipFill>
          <a:blip r:embed="rId5"/>
          <a:stretch>
            <a:fillRect/>
          </a:stretch>
        </p:blipFill>
        <p:spPr>
          <a:xfrm>
            <a:off x="1505446" y="3503433"/>
            <a:ext cx="5648325" cy="704850"/>
          </a:xfrm>
          <a:prstGeom prst="rect">
            <a:avLst/>
          </a:prstGeom>
        </p:spPr>
      </p:pic>
    </p:spTree>
    <p:extLst>
      <p:ext uri="{BB962C8B-B14F-4D97-AF65-F5344CB8AC3E}">
        <p14:creationId xmlns:p14="http://schemas.microsoft.com/office/powerpoint/2010/main" val="2069119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ómo tramitar la credencial digital de vacunación contra el coronavirus  para viajar al exterior - Chequead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75763" y="80093"/>
            <a:ext cx="2156802" cy="94360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404407CD-BC98-2575-DEB1-94D27FF70311}"/>
              </a:ext>
            </a:extLst>
          </p:cNvPr>
          <p:cNvSpPr txBox="1">
            <a:spLocks noChangeArrowheads="1"/>
          </p:cNvSpPr>
          <p:nvPr/>
        </p:nvSpPr>
        <p:spPr bwMode="auto">
          <a:xfrm>
            <a:off x="619125" y="217976"/>
            <a:ext cx="8656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Proyecto: Licencia Sanitaria Federal</a:t>
            </a:r>
          </a:p>
        </p:txBody>
      </p:sp>
      <p:sp>
        <p:nvSpPr>
          <p:cNvPr id="3" name="CuadroTexto 2">
            <a:extLst>
              <a:ext uri="{FF2B5EF4-FFF2-40B4-BE49-F238E27FC236}">
                <a16:creationId xmlns:a16="http://schemas.microsoft.com/office/drawing/2014/main" id="{E9237EFF-1E43-C630-8ED0-F1D564A2344C}"/>
              </a:ext>
            </a:extLst>
          </p:cNvPr>
          <p:cNvSpPr txBox="1">
            <a:spLocks noChangeArrowheads="1"/>
          </p:cNvSpPr>
          <p:nvPr/>
        </p:nvSpPr>
        <p:spPr bwMode="auto">
          <a:xfrm>
            <a:off x="176578" y="847984"/>
            <a:ext cx="11549429"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285750" lvl="0" indent="-285750" fontAlgn="base">
              <a:spcBef>
                <a:spcPct val="0"/>
              </a:spcBef>
              <a:spcAft>
                <a:spcPct val="0"/>
              </a:spcAft>
              <a:buFont typeface="Wingdings" panose="05000000000000000000" pitchFamily="2" charset="2"/>
              <a:buChar char="§"/>
              <a:defRPr/>
            </a:pPr>
            <a:r>
              <a:rPr lang="es-MX" altLang="es-ES" b="1" dirty="0">
                <a:solidFill>
                  <a:prstClr val="black">
                    <a:lumMod val="50000"/>
                    <a:lumOff val="50000"/>
                  </a:prstClr>
                </a:solidFill>
              </a:rPr>
              <a:t>¿Qué permite?</a:t>
            </a:r>
          </a:p>
          <a:p>
            <a:pPr lvl="0" fontAlgn="base">
              <a:spcBef>
                <a:spcPct val="0"/>
              </a:spcBef>
              <a:spcAft>
                <a:spcPct val="0"/>
              </a:spcAft>
              <a:defRPr/>
            </a:pPr>
            <a:r>
              <a:rPr lang="es-MX" altLang="es-ES" u="sng" dirty="0">
                <a:solidFill>
                  <a:prstClr val="black">
                    <a:lumMod val="50000"/>
                    <a:lumOff val="50000"/>
                  </a:prstClr>
                </a:solidFill>
              </a:rPr>
              <a:t>Al Sistema Sanitario Argentino</a:t>
            </a:r>
            <a:r>
              <a:rPr lang="es-MX" altLang="es-ES" dirty="0">
                <a:solidFill>
                  <a:prstClr val="black">
                    <a:lumMod val="50000"/>
                    <a:lumOff val="50000"/>
                  </a:prstClr>
                </a:solidFill>
              </a:rPr>
              <a:t>: Permite identificar unívocamente al profesional de salud en la gestión de políticas, programas y procesos que necesiten la identificación profesional. Facilita la integración en el tránsito del profesional entre los sistemas de información de los diferentes subsectores. Simplifica </a:t>
            </a:r>
            <a:r>
              <a:rPr lang="es-MX" dirty="0">
                <a:solidFill>
                  <a:schemeClr val="tx1">
                    <a:lumMod val="50000"/>
                    <a:lumOff val="50000"/>
                  </a:schemeClr>
                </a:solidFill>
              </a:rPr>
              <a:t>la mejora de procesos y tecnologías para lograr una infraestructura digital interoperable con alcance federal que favorezca el intercambio de datos correspondientes al ejercicio profesional de las y los profesionales de la salud</a:t>
            </a:r>
            <a:endParaRPr lang="es-MX" altLang="es-ES" dirty="0">
              <a:solidFill>
                <a:prstClr val="black">
                  <a:lumMod val="50000"/>
                  <a:lumOff val="50000"/>
                </a:prstClr>
              </a:solidFill>
            </a:endParaRPr>
          </a:p>
          <a:p>
            <a:pPr lvl="0" fontAlgn="base">
              <a:spcBef>
                <a:spcPct val="0"/>
              </a:spcBef>
              <a:spcAft>
                <a:spcPct val="0"/>
              </a:spcAft>
              <a:defRPr/>
            </a:pPr>
            <a:endParaRPr lang="es-MX" altLang="es-ES" sz="1400" dirty="0">
              <a:solidFill>
                <a:prstClr val="black">
                  <a:lumMod val="50000"/>
                  <a:lumOff val="50000"/>
                </a:prstClr>
              </a:solidFill>
            </a:endParaRPr>
          </a:p>
          <a:p>
            <a:pPr lvl="0" fontAlgn="base">
              <a:spcBef>
                <a:spcPct val="0"/>
              </a:spcBef>
              <a:spcAft>
                <a:spcPct val="0"/>
              </a:spcAft>
              <a:defRPr/>
            </a:pPr>
            <a:r>
              <a:rPr lang="es-MX" altLang="es-ES" u="sng" dirty="0">
                <a:solidFill>
                  <a:prstClr val="black">
                    <a:lumMod val="50000"/>
                    <a:lumOff val="50000"/>
                  </a:prstClr>
                </a:solidFill>
              </a:rPr>
              <a:t>Al MSN y Ministerio provinciales</a:t>
            </a:r>
            <a:r>
              <a:rPr lang="es-MX" altLang="es-ES" dirty="0">
                <a:solidFill>
                  <a:prstClr val="black">
                    <a:lumMod val="50000"/>
                    <a:lumOff val="50000"/>
                  </a:prstClr>
                </a:solidFill>
              </a:rPr>
              <a:t>: Integra matrículas jurisdiccionales en una credencial única. Facilita las gestiones asociadas a la regulación y fiscalización del ejercicio profesional. Identifica unívocamente quien, que y dónde puede ejercer un profesional de la salud. Permite generar convenios o u otro tipo de legislación para facilitar el ejercicio y tránsito </a:t>
            </a:r>
            <a:r>
              <a:rPr lang="es-MX" altLang="es-ES" dirty="0" err="1">
                <a:solidFill>
                  <a:prstClr val="black">
                    <a:lumMod val="50000"/>
                    <a:lumOff val="50000"/>
                  </a:prstClr>
                </a:solidFill>
              </a:rPr>
              <a:t>interjurisdiccional</a:t>
            </a:r>
            <a:r>
              <a:rPr lang="es-MX" altLang="es-ES" dirty="0">
                <a:solidFill>
                  <a:prstClr val="black">
                    <a:lumMod val="50000"/>
                    <a:lumOff val="50000"/>
                  </a:prstClr>
                </a:solidFill>
              </a:rPr>
              <a:t>.</a:t>
            </a:r>
          </a:p>
          <a:p>
            <a:pPr lvl="0" fontAlgn="base">
              <a:spcBef>
                <a:spcPct val="0"/>
              </a:spcBef>
              <a:spcAft>
                <a:spcPct val="0"/>
              </a:spcAft>
              <a:defRPr/>
            </a:pPr>
            <a:endParaRPr lang="es-MX" altLang="es-ES" dirty="0">
              <a:solidFill>
                <a:prstClr val="black">
                  <a:lumMod val="50000"/>
                  <a:lumOff val="50000"/>
                </a:prstClr>
              </a:solidFill>
            </a:endParaRPr>
          </a:p>
          <a:p>
            <a:pPr lvl="0" fontAlgn="base">
              <a:spcBef>
                <a:spcPct val="0"/>
              </a:spcBef>
              <a:spcAft>
                <a:spcPct val="0"/>
              </a:spcAft>
              <a:defRPr/>
            </a:pPr>
            <a:r>
              <a:rPr lang="es-MX" altLang="es-ES" u="sng" dirty="0">
                <a:solidFill>
                  <a:prstClr val="black">
                    <a:lumMod val="50000"/>
                    <a:lumOff val="50000"/>
                  </a:prstClr>
                </a:solidFill>
              </a:rPr>
              <a:t>Al MERCOSUR y a nivel internacional</a:t>
            </a:r>
            <a:r>
              <a:rPr lang="es-MX" altLang="es-ES" dirty="0">
                <a:solidFill>
                  <a:prstClr val="black">
                    <a:lumMod val="50000"/>
                    <a:lumOff val="50000"/>
                  </a:prstClr>
                </a:solidFill>
              </a:rPr>
              <a:t>: Identifica a un profesional sanitario, profesión y habilitación para ejercer en una jurisdicción de la República Argentina, posibilitando su libre tránsito. En observancia de los datos mínimos estipulados en la normativa común.</a:t>
            </a:r>
          </a:p>
          <a:p>
            <a:pPr lvl="0" fontAlgn="base">
              <a:spcBef>
                <a:spcPct val="0"/>
              </a:spcBef>
              <a:spcAft>
                <a:spcPct val="0"/>
              </a:spcAft>
              <a:defRPr/>
            </a:pPr>
            <a:endParaRPr lang="es-MX" altLang="es-ES" dirty="0">
              <a:solidFill>
                <a:prstClr val="black">
                  <a:lumMod val="50000"/>
                  <a:lumOff val="50000"/>
                </a:prstClr>
              </a:solidFill>
            </a:endParaRPr>
          </a:p>
          <a:p>
            <a:pPr lvl="0" fontAlgn="base">
              <a:spcBef>
                <a:spcPct val="0"/>
              </a:spcBef>
              <a:spcAft>
                <a:spcPct val="0"/>
              </a:spcAft>
              <a:defRPr/>
            </a:pPr>
            <a:r>
              <a:rPr lang="es-MX" altLang="es-ES" u="sng" dirty="0">
                <a:solidFill>
                  <a:prstClr val="black">
                    <a:lumMod val="50000"/>
                    <a:lumOff val="50000"/>
                  </a:prstClr>
                </a:solidFill>
              </a:rPr>
              <a:t>Al profesional</a:t>
            </a:r>
            <a:r>
              <a:rPr lang="es-MX" altLang="es-ES" dirty="0">
                <a:solidFill>
                  <a:prstClr val="black">
                    <a:lumMod val="50000"/>
                    <a:lumOff val="50000"/>
                  </a:prstClr>
                </a:solidFill>
              </a:rPr>
              <a:t>:  permite incorporarse a los programas, procesos y registros de gestión federal, incorporación a las prácticas  de  </a:t>
            </a:r>
            <a:r>
              <a:rPr lang="es-MX" altLang="es-ES" dirty="0" err="1">
                <a:solidFill>
                  <a:prstClr val="black">
                    <a:lumMod val="50000"/>
                    <a:lumOff val="50000"/>
                  </a:prstClr>
                </a:solidFill>
              </a:rPr>
              <a:t>de</a:t>
            </a:r>
            <a:r>
              <a:rPr lang="es-MX" altLang="es-ES" dirty="0">
                <a:solidFill>
                  <a:prstClr val="black">
                    <a:lumMod val="50000"/>
                    <a:lumOff val="50000"/>
                  </a:prstClr>
                </a:solidFill>
              </a:rPr>
              <a:t> Salud Digital / Certificados de Hechos Vitales / Examen único de </a:t>
            </a:r>
            <a:r>
              <a:rPr lang="es-MX" altLang="es-ES" dirty="0" err="1">
                <a:solidFill>
                  <a:prstClr val="black">
                    <a:lumMod val="50000"/>
                    <a:lumOff val="50000"/>
                  </a:prstClr>
                </a:solidFill>
              </a:rPr>
              <a:t>Residencias,Becas</a:t>
            </a:r>
            <a:r>
              <a:rPr lang="es-MX" altLang="es-ES" dirty="0">
                <a:solidFill>
                  <a:prstClr val="black">
                    <a:lumMod val="50000"/>
                    <a:lumOff val="50000"/>
                  </a:prstClr>
                </a:solidFill>
              </a:rPr>
              <a:t> de financiamiento nacional (Ej.: Médicos comunitarios) / Cursos en PVS / Etc.</a:t>
            </a:r>
          </a:p>
        </p:txBody>
      </p:sp>
      <p:pic>
        <p:nvPicPr>
          <p:cNvPr id="6" name="Imagen 5">
            <a:extLst>
              <a:ext uri="{FF2B5EF4-FFF2-40B4-BE49-F238E27FC236}">
                <a16:creationId xmlns:a16="http://schemas.microsoft.com/office/drawing/2014/main" id="{941BEB09-31A1-0FB6-375F-803C0277E659}"/>
              </a:ext>
            </a:extLst>
          </p:cNvPr>
          <p:cNvPicPr>
            <a:picLocks noChangeAspect="1"/>
          </p:cNvPicPr>
          <p:nvPr/>
        </p:nvPicPr>
        <p:blipFill>
          <a:blip r:embed="rId3"/>
          <a:stretch>
            <a:fillRect/>
          </a:stretch>
        </p:blipFill>
        <p:spPr>
          <a:xfrm>
            <a:off x="7974868" y="80093"/>
            <a:ext cx="1021739" cy="1069262"/>
          </a:xfrm>
          <a:prstGeom prst="rect">
            <a:avLst/>
          </a:prstGeom>
        </p:spPr>
      </p:pic>
      <p:pic>
        <p:nvPicPr>
          <p:cNvPr id="7" name="Picture 4" descr="Mi Argentina | Argentina.gob.ar">
            <a:extLst>
              <a:ext uri="{FF2B5EF4-FFF2-40B4-BE49-F238E27FC236}">
                <a16:creationId xmlns:a16="http://schemas.microsoft.com/office/drawing/2014/main" id="{36DB3AF2-3532-4ED1-3535-2BC04EC3C0F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1552" y="142923"/>
            <a:ext cx="2133737" cy="94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1131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84248" y="766732"/>
            <a:ext cx="10052539" cy="5324535"/>
          </a:xfrm>
          <a:prstGeom prst="rect">
            <a:avLst/>
          </a:prstGeom>
        </p:spPr>
        <p:txBody>
          <a:bodyPr wrap="square">
            <a:spAutoFit/>
          </a:bodyPr>
          <a:lstStyle/>
          <a:p>
            <a:pPr marL="342900" lvl="0" indent="-342900" fontAlgn="base">
              <a:spcBef>
                <a:spcPct val="0"/>
              </a:spcBef>
              <a:spcAft>
                <a:spcPct val="0"/>
              </a:spcAft>
              <a:buFontTx/>
              <a:buChar char="-"/>
              <a:defRPr/>
            </a:pPr>
            <a:endParaRPr lang="es-MX" altLang="es-ES" sz="2000" dirty="0">
              <a:solidFill>
                <a:prstClr val="black">
                  <a:lumMod val="50000"/>
                  <a:lumOff val="50000"/>
                </a:prstClr>
              </a:solidFill>
            </a:endParaRPr>
          </a:p>
          <a:p>
            <a:pPr marL="285750" indent="-285750" fontAlgn="base">
              <a:spcBef>
                <a:spcPct val="0"/>
              </a:spcBef>
              <a:spcAft>
                <a:spcPct val="0"/>
              </a:spcAft>
              <a:buFont typeface="Wingdings" panose="05000000000000000000" pitchFamily="2" charset="2"/>
              <a:buChar char="§"/>
              <a:defRPr/>
            </a:pPr>
            <a:r>
              <a:rPr lang="es-MX" altLang="es-ES" sz="2000" b="1" dirty="0">
                <a:solidFill>
                  <a:prstClr val="black">
                    <a:lumMod val="50000"/>
                    <a:lumOff val="50000"/>
                  </a:prstClr>
                </a:solidFill>
              </a:rPr>
              <a:t>¿Cómo obtengo la licencia ? </a:t>
            </a:r>
          </a:p>
          <a:p>
            <a:pPr fontAlgn="base">
              <a:spcBef>
                <a:spcPct val="0"/>
              </a:spcBef>
              <a:spcAft>
                <a:spcPct val="0"/>
              </a:spcAft>
              <a:defRPr/>
            </a:pPr>
            <a:r>
              <a:rPr lang="es-MX" altLang="es-ES" sz="2000" dirty="0">
                <a:solidFill>
                  <a:prstClr val="black">
                    <a:lumMod val="50000"/>
                    <a:lumOff val="50000"/>
                  </a:prstClr>
                </a:solidFill>
              </a:rPr>
              <a:t>La licencia se genera cuando la autoridad sanitaria jurisdiccional informa una matrícula vigente a la REFEPS. </a:t>
            </a:r>
            <a:r>
              <a:rPr lang="es-MX" altLang="es-ES" sz="2000" b="1" dirty="0">
                <a:solidFill>
                  <a:prstClr val="black">
                    <a:lumMod val="50000"/>
                    <a:lumOff val="50000"/>
                  </a:prstClr>
                </a:solidFill>
              </a:rPr>
              <a:t>Los profesionales podrán verificarla en el SISA o acceder y exhibirla a través de la credencial digital en Mi Argentina.</a:t>
            </a:r>
          </a:p>
          <a:p>
            <a:pPr marL="285750" indent="-285750" fontAlgn="base">
              <a:spcBef>
                <a:spcPct val="0"/>
              </a:spcBef>
              <a:spcAft>
                <a:spcPct val="0"/>
              </a:spcAft>
              <a:buFont typeface="Wingdings" panose="05000000000000000000" pitchFamily="2" charset="2"/>
              <a:buChar char="§"/>
              <a:defRPr/>
            </a:pPr>
            <a:endParaRPr lang="es-MX" altLang="es-ES" sz="2000" dirty="0">
              <a:solidFill>
                <a:prstClr val="black">
                  <a:lumMod val="50000"/>
                  <a:lumOff val="50000"/>
                </a:prstClr>
              </a:solidFill>
            </a:endParaRPr>
          </a:p>
          <a:p>
            <a:pPr marL="285750" lvl="0" indent="-285750" fontAlgn="base">
              <a:spcBef>
                <a:spcPct val="0"/>
              </a:spcBef>
              <a:spcAft>
                <a:spcPct val="0"/>
              </a:spcAft>
              <a:buFont typeface="Arial" panose="020B0604020202020204" pitchFamily="34" charset="0"/>
              <a:buChar char="•"/>
              <a:defRPr/>
            </a:pPr>
            <a:r>
              <a:rPr lang="es-MX" altLang="es-ES" sz="2000" b="1" dirty="0">
                <a:solidFill>
                  <a:prstClr val="black">
                    <a:lumMod val="50000"/>
                    <a:lumOff val="50000"/>
                  </a:prstClr>
                </a:solidFill>
              </a:rPr>
              <a:t>¿Qué implica?</a:t>
            </a:r>
            <a:r>
              <a:rPr lang="es-MX" altLang="es-ES" sz="2000" dirty="0">
                <a:solidFill>
                  <a:prstClr val="black">
                    <a:lumMod val="50000"/>
                    <a:lumOff val="50000"/>
                  </a:prstClr>
                </a:solidFill>
              </a:rPr>
              <a:t> </a:t>
            </a:r>
          </a:p>
          <a:p>
            <a:pPr lvl="0" algn="just" fontAlgn="base">
              <a:spcBef>
                <a:spcPct val="0"/>
              </a:spcBef>
              <a:spcAft>
                <a:spcPct val="0"/>
              </a:spcAft>
              <a:defRPr/>
            </a:pPr>
            <a:r>
              <a:rPr lang="es-MX" altLang="es-ES" sz="2000" dirty="0">
                <a:solidFill>
                  <a:prstClr val="black">
                    <a:lumMod val="50000"/>
                    <a:lumOff val="50000"/>
                  </a:prstClr>
                </a:solidFill>
              </a:rPr>
              <a:t>Implica que un profesional de salud que está matriculado en una profesión sanitaria y una jurisdicción determinada, informado como activo a la REFEPS, e identificado con una CLAVE ÚNICA DE IDENTIFICACIÓN PROFESIONAL SANITARIO, pueda incorporarse a los programas, procesos y registros de gestión federal, prácticas de  Salud Digital / Certificados de Hechos Vitales / Examen único de Residencias, Becas de financiamiento nacional (Ej.: Médicos comunitarios) / Cursos en PVS / Etc.</a:t>
            </a:r>
          </a:p>
          <a:p>
            <a:pPr fontAlgn="base">
              <a:spcBef>
                <a:spcPct val="0"/>
              </a:spcBef>
              <a:spcAft>
                <a:spcPct val="0"/>
              </a:spcAft>
              <a:defRPr/>
            </a:pPr>
            <a:endParaRPr lang="es-MX" altLang="es-ES" sz="2000" dirty="0">
              <a:solidFill>
                <a:prstClr val="black">
                  <a:lumMod val="50000"/>
                  <a:lumOff val="50000"/>
                </a:prstClr>
              </a:solidFill>
            </a:endParaRPr>
          </a:p>
          <a:p>
            <a:pPr marL="285750" indent="-285750" fontAlgn="base">
              <a:spcBef>
                <a:spcPct val="0"/>
              </a:spcBef>
              <a:spcAft>
                <a:spcPct val="0"/>
              </a:spcAft>
              <a:buFont typeface="Wingdings" panose="05000000000000000000" pitchFamily="2" charset="2"/>
              <a:buChar char="§"/>
              <a:defRPr/>
            </a:pPr>
            <a:r>
              <a:rPr lang="es-MX" altLang="es-ES" sz="2000" b="1" dirty="0">
                <a:solidFill>
                  <a:prstClr val="black">
                    <a:lumMod val="50000"/>
                    <a:lumOff val="50000"/>
                  </a:prstClr>
                </a:solidFill>
              </a:rPr>
              <a:t>¿Cómo pierdo la licencia? </a:t>
            </a:r>
          </a:p>
          <a:p>
            <a:pPr fontAlgn="base">
              <a:spcBef>
                <a:spcPct val="0"/>
              </a:spcBef>
              <a:spcAft>
                <a:spcPct val="0"/>
              </a:spcAft>
              <a:defRPr/>
            </a:pPr>
            <a:r>
              <a:rPr lang="es-MX" altLang="es-ES" sz="2000" dirty="0">
                <a:solidFill>
                  <a:prstClr val="black">
                    <a:lumMod val="50000"/>
                    <a:lumOff val="50000"/>
                  </a:prstClr>
                </a:solidFill>
              </a:rPr>
              <a:t>La licencia se pierde cuando no tengo matrícula vigente para ejercer en la República Argentina.</a:t>
            </a:r>
          </a:p>
          <a:p>
            <a:pPr fontAlgn="base">
              <a:spcBef>
                <a:spcPct val="0"/>
              </a:spcBef>
              <a:spcAft>
                <a:spcPct val="0"/>
              </a:spcAft>
              <a:defRPr/>
            </a:pPr>
            <a:endParaRPr lang="es-MX" altLang="es-ES" sz="2000" dirty="0">
              <a:solidFill>
                <a:prstClr val="black">
                  <a:lumMod val="50000"/>
                  <a:lumOff val="50000"/>
                </a:prstClr>
              </a:solidFill>
            </a:endParaRPr>
          </a:p>
        </p:txBody>
      </p:sp>
      <p:sp>
        <p:nvSpPr>
          <p:cNvPr id="5" name="CuadroTexto 4">
            <a:extLst>
              <a:ext uri="{FF2B5EF4-FFF2-40B4-BE49-F238E27FC236}">
                <a16:creationId xmlns:a16="http://schemas.microsoft.com/office/drawing/2014/main" id="{404407CD-BC98-2575-DEB1-94D27FF70311}"/>
              </a:ext>
            </a:extLst>
          </p:cNvPr>
          <p:cNvSpPr txBox="1">
            <a:spLocks noChangeArrowheads="1"/>
          </p:cNvSpPr>
          <p:nvPr/>
        </p:nvSpPr>
        <p:spPr bwMode="auto">
          <a:xfrm>
            <a:off x="504825" y="8915"/>
            <a:ext cx="8656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spcBef>
                <a:spcPct val="0"/>
              </a:spcBef>
              <a:spcAft>
                <a:spcPct val="0"/>
              </a:spcAft>
              <a:defRPr/>
            </a:pP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Proyecto: </a:t>
            </a:r>
            <a:r>
              <a:rPr lang="es-ES" altLang="es-ES" sz="2600" b="1" dirty="0">
                <a:solidFill>
                  <a:prstClr val="black">
                    <a:lumMod val="50000"/>
                    <a:lumOff val="50000"/>
                  </a:prstClr>
                </a:solidFill>
              </a:rPr>
              <a:t>Licencia Sanitaria  Federal</a:t>
            </a:r>
            <a:endPar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endParaRPr>
          </a:p>
        </p:txBody>
      </p:sp>
      <p:pic>
        <p:nvPicPr>
          <p:cNvPr id="3" name="Picture 2" descr="Cómo tramitar la credencial digital de vacunación contra el coronavirus  para viajar al exterior - Chequeado">
            <a:extLst>
              <a:ext uri="{FF2B5EF4-FFF2-40B4-BE49-F238E27FC236}">
                <a16:creationId xmlns:a16="http://schemas.microsoft.com/office/drawing/2014/main" id="{B5F8C684-6CDE-FF22-88BA-2E29CDC779C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75763" y="80093"/>
            <a:ext cx="2156802" cy="943601"/>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35B6E584-D390-EE65-972C-F6C87D08F5DA}"/>
              </a:ext>
            </a:extLst>
          </p:cNvPr>
          <p:cNvPicPr>
            <a:picLocks noChangeAspect="1"/>
          </p:cNvPicPr>
          <p:nvPr/>
        </p:nvPicPr>
        <p:blipFill>
          <a:blip r:embed="rId3"/>
          <a:stretch>
            <a:fillRect/>
          </a:stretch>
        </p:blipFill>
        <p:spPr>
          <a:xfrm>
            <a:off x="7974868" y="80093"/>
            <a:ext cx="1021739" cy="1069262"/>
          </a:xfrm>
          <a:prstGeom prst="rect">
            <a:avLst/>
          </a:prstGeom>
        </p:spPr>
      </p:pic>
      <p:pic>
        <p:nvPicPr>
          <p:cNvPr id="7" name="Picture 4" descr="Mi Argentina | Argentina.gob.ar">
            <a:extLst>
              <a:ext uri="{FF2B5EF4-FFF2-40B4-BE49-F238E27FC236}">
                <a16:creationId xmlns:a16="http://schemas.microsoft.com/office/drawing/2014/main" id="{7F9FADCD-7B6A-C4C9-3BCA-D77AC0A2D0C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01552" y="142923"/>
            <a:ext cx="2133737" cy="94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941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56D5C47-1515-FD27-BFA4-12B54AF7B03C}"/>
              </a:ext>
            </a:extLst>
          </p:cNvPr>
          <p:cNvSpPr>
            <a:spLocks noGrp="1"/>
          </p:cNvSpPr>
          <p:nvPr>
            <p:ph idx="1"/>
          </p:nvPr>
        </p:nvSpPr>
        <p:spPr>
          <a:xfrm>
            <a:off x="184478" y="4244596"/>
            <a:ext cx="11535508" cy="2124635"/>
          </a:xfrm>
        </p:spPr>
        <p:txBody>
          <a:bodyPr/>
          <a:lstStyle/>
          <a:p>
            <a:pPr marL="0" lvl="0" indent="0">
              <a:spcBef>
                <a:spcPct val="0"/>
              </a:spcBef>
              <a:buNone/>
              <a:defRPr/>
            </a:pPr>
            <a:endParaRPr lang="es-MX" altLang="es-ES" sz="1800" dirty="0">
              <a:solidFill>
                <a:prstClr val="black">
                  <a:lumMod val="50000"/>
                  <a:lumOff val="50000"/>
                </a:prstClr>
              </a:solidFill>
            </a:endParaRPr>
          </a:p>
          <a:p>
            <a:pPr marL="457200" lvl="0" indent="-457200">
              <a:spcBef>
                <a:spcPct val="0"/>
              </a:spcBef>
              <a:buAutoNum type="arabicParenR"/>
              <a:defRPr/>
            </a:pPr>
            <a:r>
              <a:rPr lang="es-MX" altLang="es-ES" sz="1800" dirty="0">
                <a:solidFill>
                  <a:prstClr val="black">
                    <a:lumMod val="50000"/>
                    <a:lumOff val="50000"/>
                  </a:prstClr>
                </a:solidFill>
              </a:rPr>
              <a:t>Aprobación en COFESA de la creación de la LICENCIA SANITARIA FEDERAL.</a:t>
            </a:r>
          </a:p>
          <a:p>
            <a:pPr marL="457200" lvl="0" indent="-457200">
              <a:spcBef>
                <a:spcPct val="0"/>
              </a:spcBef>
              <a:buAutoNum type="arabicParenR"/>
              <a:defRPr/>
            </a:pPr>
            <a:r>
              <a:rPr lang="es-MX" altLang="es-ES" sz="1800" dirty="0">
                <a:solidFill>
                  <a:prstClr val="black">
                    <a:lumMod val="50000"/>
                    <a:lumOff val="50000"/>
                  </a:prstClr>
                </a:solidFill>
              </a:rPr>
              <a:t>Creación por Resolución del Ministerio de Salud.</a:t>
            </a:r>
          </a:p>
          <a:p>
            <a:pPr marL="457200" lvl="0" indent="-457200">
              <a:spcBef>
                <a:spcPct val="0"/>
              </a:spcBef>
              <a:buAutoNum type="arabicParenR"/>
              <a:defRPr/>
            </a:pPr>
            <a:r>
              <a:rPr lang="es-MX" altLang="es-ES" sz="1800" dirty="0">
                <a:solidFill>
                  <a:prstClr val="black">
                    <a:lumMod val="50000"/>
                    <a:lumOff val="50000"/>
                  </a:prstClr>
                </a:solidFill>
              </a:rPr>
              <a:t>Implementación conjunta con Secretaría de Innovación.</a:t>
            </a:r>
          </a:p>
          <a:p>
            <a:pPr marL="457200" lvl="0" indent="-457200">
              <a:spcBef>
                <a:spcPct val="0"/>
              </a:spcBef>
              <a:buAutoNum type="arabicParenR"/>
              <a:defRPr/>
            </a:pPr>
            <a:r>
              <a:rPr lang="es-MX" altLang="es-ES" sz="1800" dirty="0">
                <a:solidFill>
                  <a:prstClr val="black">
                    <a:lumMod val="50000"/>
                    <a:lumOff val="50000"/>
                  </a:prstClr>
                </a:solidFill>
              </a:rPr>
              <a:t>Dictado de la normativa local para especificar alcances de la Licencia en Salud Digital.</a:t>
            </a:r>
          </a:p>
          <a:p>
            <a:pPr marL="457200" lvl="0" indent="-457200">
              <a:spcBef>
                <a:spcPct val="0"/>
              </a:spcBef>
              <a:buAutoNum type="arabicParenR"/>
              <a:defRPr/>
            </a:pPr>
            <a:r>
              <a:rPr lang="es-MX" altLang="es-ES" sz="1800" dirty="0">
                <a:solidFill>
                  <a:prstClr val="black">
                    <a:lumMod val="50000"/>
                    <a:lumOff val="50000"/>
                  </a:prstClr>
                </a:solidFill>
              </a:rPr>
              <a:t>Implementación en todas las jurisdicciones que aún no suscribieron los Convenios de Fortalecimiento de la REFEPS (Resolución 1648/22).  </a:t>
            </a:r>
          </a:p>
          <a:p>
            <a:pPr marL="457200" lvl="0" indent="-457200">
              <a:spcBef>
                <a:spcPct val="0"/>
              </a:spcBef>
              <a:buAutoNum type="arabicParenR"/>
              <a:defRPr/>
            </a:pPr>
            <a:endParaRPr lang="es-MX" altLang="es-ES" sz="1800" dirty="0">
              <a:solidFill>
                <a:prstClr val="black">
                  <a:lumMod val="50000"/>
                  <a:lumOff val="50000"/>
                </a:prstClr>
              </a:solidFill>
            </a:endParaRPr>
          </a:p>
        </p:txBody>
      </p:sp>
      <p:sp>
        <p:nvSpPr>
          <p:cNvPr id="4" name="CuadroTexto 3">
            <a:extLst>
              <a:ext uri="{FF2B5EF4-FFF2-40B4-BE49-F238E27FC236}">
                <a16:creationId xmlns:a16="http://schemas.microsoft.com/office/drawing/2014/main" id="{404407CD-BC98-2575-DEB1-94D27FF70311}"/>
              </a:ext>
            </a:extLst>
          </p:cNvPr>
          <p:cNvSpPr txBox="1">
            <a:spLocks noChangeArrowheads="1"/>
          </p:cNvSpPr>
          <p:nvPr/>
        </p:nvSpPr>
        <p:spPr bwMode="auto">
          <a:xfrm>
            <a:off x="494956" y="3970620"/>
            <a:ext cx="86566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3)</a:t>
            </a: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Proyecto: Licencia Sanitaria Federal</a:t>
            </a:r>
          </a:p>
        </p:txBody>
      </p:sp>
      <p:sp>
        <p:nvSpPr>
          <p:cNvPr id="5" name="CuadroTexto 4">
            <a:extLst>
              <a:ext uri="{FF2B5EF4-FFF2-40B4-BE49-F238E27FC236}">
                <a16:creationId xmlns:a16="http://schemas.microsoft.com/office/drawing/2014/main" id="{255861C4-B9DA-F359-DE4D-0FA96A4758E6}"/>
              </a:ext>
            </a:extLst>
          </p:cNvPr>
          <p:cNvSpPr txBox="1">
            <a:spLocks noChangeArrowheads="1"/>
          </p:cNvSpPr>
          <p:nvPr/>
        </p:nvSpPr>
        <p:spPr bwMode="auto">
          <a:xfrm>
            <a:off x="656320" y="140539"/>
            <a:ext cx="865663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rPr>
              <a:t>COMPROMISOS</a:t>
            </a:r>
          </a:p>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1) Fortalecimiento de REFEPS:</a:t>
            </a:r>
            <a:endPar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endParaRPr>
          </a:p>
        </p:txBody>
      </p:sp>
      <p:sp>
        <p:nvSpPr>
          <p:cNvPr id="6" name="Marcador de contenido 2">
            <a:extLst>
              <a:ext uri="{FF2B5EF4-FFF2-40B4-BE49-F238E27FC236}">
                <a16:creationId xmlns:a16="http://schemas.microsoft.com/office/drawing/2014/main" id="{3BBFCC0B-DCFA-E2D7-CF3A-FEE253F903B0}"/>
              </a:ext>
            </a:extLst>
          </p:cNvPr>
          <p:cNvSpPr txBox="1">
            <a:spLocks/>
          </p:cNvSpPr>
          <p:nvPr/>
        </p:nvSpPr>
        <p:spPr bwMode="auto">
          <a:xfrm>
            <a:off x="184478" y="783668"/>
            <a:ext cx="11535508" cy="2124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Font typeface="Arial" panose="020B0604020202020204" pitchFamily="34" charset="0"/>
              <a:buNone/>
              <a:defRPr/>
            </a:pPr>
            <a:endParaRPr lang="es-MX" altLang="es-ES" sz="1800" dirty="0">
              <a:solidFill>
                <a:prstClr val="black">
                  <a:lumMod val="50000"/>
                  <a:lumOff val="50000"/>
                </a:prstClr>
              </a:solidFill>
            </a:endParaRPr>
          </a:p>
          <a:p>
            <a:pPr marL="457200" indent="-457200">
              <a:spcBef>
                <a:spcPct val="0"/>
              </a:spcBef>
              <a:buFont typeface="Arial" panose="020B0604020202020204" pitchFamily="34" charset="0"/>
              <a:buAutoNum type="arabicParenR"/>
              <a:defRPr/>
            </a:pPr>
            <a:r>
              <a:rPr lang="es-MX" altLang="es-ES" sz="1800" dirty="0">
                <a:solidFill>
                  <a:prstClr val="black">
                    <a:lumMod val="50000"/>
                    <a:lumOff val="50000"/>
                  </a:prstClr>
                </a:solidFill>
              </a:rPr>
              <a:t>Suscribir convenios  Buenos Aires, Córdoba, Santa Fe, Mendoza, Santiago del Estero, Catamarca, San Luis, Río Negro, Formosa, Corrientes, Neuquén y Santa Cruz.</a:t>
            </a:r>
          </a:p>
          <a:p>
            <a:pPr marL="457200" indent="-457200">
              <a:spcBef>
                <a:spcPct val="0"/>
              </a:spcBef>
              <a:buFont typeface="Arial" panose="020B0604020202020204" pitchFamily="34" charset="0"/>
              <a:buAutoNum type="arabicParenR"/>
              <a:defRPr/>
            </a:pPr>
            <a:r>
              <a:rPr lang="es-MX" altLang="es-ES" sz="1800" dirty="0">
                <a:solidFill>
                  <a:prstClr val="black">
                    <a:lumMod val="50000"/>
                    <a:lumOff val="50000"/>
                  </a:prstClr>
                </a:solidFill>
              </a:rPr>
              <a:t>Reunión para presentación de Plan de Diagnóstico con Referentes provinciales: 15/11/2022</a:t>
            </a:r>
          </a:p>
          <a:p>
            <a:pPr marL="0" indent="0">
              <a:spcBef>
                <a:spcPct val="0"/>
              </a:spcBef>
              <a:buNone/>
              <a:defRPr/>
            </a:pPr>
            <a:r>
              <a:rPr lang="es-MX" altLang="es-ES" sz="1800" dirty="0">
                <a:solidFill>
                  <a:prstClr val="black">
                    <a:lumMod val="50000"/>
                    <a:lumOff val="50000"/>
                  </a:prstClr>
                </a:solidFill>
              </a:rPr>
              <a:t>  </a:t>
            </a:r>
          </a:p>
          <a:p>
            <a:pPr marL="457200" indent="-457200">
              <a:spcBef>
                <a:spcPct val="0"/>
              </a:spcBef>
              <a:buFont typeface="Arial" panose="020B0604020202020204" pitchFamily="34" charset="0"/>
              <a:buAutoNum type="arabicParenR"/>
              <a:defRPr/>
            </a:pPr>
            <a:endParaRPr lang="es-MX" altLang="es-ES" sz="1800" dirty="0">
              <a:solidFill>
                <a:prstClr val="black">
                  <a:lumMod val="50000"/>
                  <a:lumOff val="50000"/>
                </a:prstClr>
              </a:solidFill>
            </a:endParaRPr>
          </a:p>
        </p:txBody>
      </p:sp>
      <p:sp>
        <p:nvSpPr>
          <p:cNvPr id="8" name="CuadroTexto 7">
            <a:extLst>
              <a:ext uri="{FF2B5EF4-FFF2-40B4-BE49-F238E27FC236}">
                <a16:creationId xmlns:a16="http://schemas.microsoft.com/office/drawing/2014/main" id="{A75E4BDB-CFCC-5DFE-3E4C-8EE3174CA93E}"/>
              </a:ext>
            </a:extLst>
          </p:cNvPr>
          <p:cNvSpPr txBox="1"/>
          <p:nvPr/>
        </p:nvSpPr>
        <p:spPr>
          <a:xfrm>
            <a:off x="184478" y="2704565"/>
            <a:ext cx="11535508" cy="1089529"/>
          </a:xfrm>
          <a:prstGeom prst="rect">
            <a:avLst/>
          </a:prstGeom>
          <a:noFill/>
        </p:spPr>
        <p:txBody>
          <a:bodyPr wrap="square">
            <a:spAutoFit/>
          </a:bodyPr>
          <a:lstStyle/>
          <a:p>
            <a:pPr marL="457200" marR="5080" lvl="0" indent="-457200" eaLnBrk="0" fontAlgn="base" hangingPunct="0">
              <a:lnSpc>
                <a:spcPct val="90000"/>
              </a:lnSpc>
              <a:spcBef>
                <a:spcPct val="0"/>
              </a:spcBef>
              <a:spcAft>
                <a:spcPct val="0"/>
              </a:spcAft>
              <a:buSzPts val="1900"/>
              <a:buFont typeface="+mj-lt"/>
              <a:buAutoNum type="arabicParenR"/>
              <a:defRPr/>
            </a:pPr>
            <a:r>
              <a:rPr lang="es-MX" dirty="0">
                <a:solidFill>
                  <a:prstClr val="black">
                    <a:lumMod val="50000"/>
                    <a:lumOff val="50000"/>
                  </a:prstClr>
                </a:solidFill>
              </a:rPr>
              <a:t>Definir las profesiones y matrículas que integrarán a MI ARGENTINA e instrumentar los procesos necesarios que garanticen la disponibilidad, actualización y calidad de los datos.</a:t>
            </a:r>
          </a:p>
          <a:p>
            <a:pPr marL="457200" marR="5080" lvl="0" indent="-457200" eaLnBrk="0" fontAlgn="base" hangingPunct="0">
              <a:lnSpc>
                <a:spcPct val="90000"/>
              </a:lnSpc>
              <a:spcBef>
                <a:spcPct val="0"/>
              </a:spcBef>
              <a:spcAft>
                <a:spcPct val="0"/>
              </a:spcAft>
              <a:buSzPts val="1900"/>
              <a:buFont typeface="+mj-lt"/>
              <a:buAutoNum type="arabicParenR"/>
              <a:defRPr/>
            </a:pPr>
            <a:r>
              <a:rPr lang="es-MX" dirty="0">
                <a:solidFill>
                  <a:prstClr val="black">
                    <a:lumMod val="50000"/>
                    <a:lumOff val="50000"/>
                  </a:prstClr>
                </a:solidFill>
              </a:rPr>
              <a:t>Dictar como autoridad sanitaria jurisdiccional la normativa y reglamentación necesaria para otorgar a la matrícula digital una validez equivalente a la de la credencial profesional física.</a:t>
            </a:r>
          </a:p>
        </p:txBody>
      </p:sp>
      <p:sp>
        <p:nvSpPr>
          <p:cNvPr id="9" name="CuadroTexto 8">
            <a:extLst>
              <a:ext uri="{FF2B5EF4-FFF2-40B4-BE49-F238E27FC236}">
                <a16:creationId xmlns:a16="http://schemas.microsoft.com/office/drawing/2014/main" id="{A1C1C546-1E88-7BAB-A9A3-E733DA05DE1B}"/>
              </a:ext>
            </a:extLst>
          </p:cNvPr>
          <p:cNvSpPr txBox="1">
            <a:spLocks noChangeArrowheads="1"/>
          </p:cNvSpPr>
          <p:nvPr/>
        </p:nvSpPr>
        <p:spPr bwMode="auto">
          <a:xfrm>
            <a:off x="494956" y="2042980"/>
            <a:ext cx="86566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s-ES" altLang="es-ES" sz="2600" b="1" dirty="0">
                <a:solidFill>
                  <a:prstClr val="black">
                    <a:lumMod val="50000"/>
                    <a:lumOff val="50000"/>
                  </a:prstClr>
                </a:solidFill>
              </a:rPr>
              <a:t>2) Matrícula Digital</a:t>
            </a:r>
            <a:endParaRPr kumimoji="0" lang="es-ES" altLang="es-ES" sz="26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mn-cs"/>
            </a:endParaRPr>
          </a:p>
        </p:txBody>
      </p:sp>
      <p:pic>
        <p:nvPicPr>
          <p:cNvPr id="10" name="Imagen 9">
            <a:extLst>
              <a:ext uri="{FF2B5EF4-FFF2-40B4-BE49-F238E27FC236}">
                <a16:creationId xmlns:a16="http://schemas.microsoft.com/office/drawing/2014/main" id="{AC2C32A5-0839-BFEB-5713-C2CB756B4406}"/>
              </a:ext>
            </a:extLst>
          </p:cNvPr>
          <p:cNvPicPr>
            <a:picLocks noChangeAspect="1"/>
          </p:cNvPicPr>
          <p:nvPr/>
        </p:nvPicPr>
        <p:blipFill>
          <a:blip r:embed="rId2"/>
          <a:stretch>
            <a:fillRect/>
          </a:stretch>
        </p:blipFill>
        <p:spPr>
          <a:xfrm>
            <a:off x="7974868" y="80093"/>
            <a:ext cx="1021739" cy="1069262"/>
          </a:xfrm>
          <a:prstGeom prst="rect">
            <a:avLst/>
          </a:prstGeom>
        </p:spPr>
      </p:pic>
      <p:pic>
        <p:nvPicPr>
          <p:cNvPr id="11" name="Google Shape;159;g1763a1bb588_2_21">
            <a:extLst>
              <a:ext uri="{FF2B5EF4-FFF2-40B4-BE49-F238E27FC236}">
                <a16:creationId xmlns:a16="http://schemas.microsoft.com/office/drawing/2014/main" id="{35B7C22E-23EB-69A0-F1A6-61018603E6B6}"/>
              </a:ext>
            </a:extLst>
          </p:cNvPr>
          <p:cNvPicPr preferRelativeResize="0"/>
          <p:nvPr/>
        </p:nvPicPr>
        <p:blipFill rotWithShape="1">
          <a:blip r:embed="rId3">
            <a:alphaModFix/>
          </a:blip>
          <a:srcRect/>
          <a:stretch/>
        </p:blipFill>
        <p:spPr>
          <a:xfrm>
            <a:off x="9151594" y="1871324"/>
            <a:ext cx="1560797" cy="744978"/>
          </a:xfrm>
          <a:prstGeom prst="rect">
            <a:avLst/>
          </a:prstGeom>
          <a:noFill/>
          <a:ln>
            <a:noFill/>
          </a:ln>
        </p:spPr>
      </p:pic>
      <p:pic>
        <p:nvPicPr>
          <p:cNvPr id="13" name="Picture 4" descr="Mi Argentina | Argentina.gob.ar">
            <a:extLst>
              <a:ext uri="{FF2B5EF4-FFF2-40B4-BE49-F238E27FC236}">
                <a16:creationId xmlns:a16="http://schemas.microsoft.com/office/drawing/2014/main" id="{AC02F539-CC50-10CA-1931-90A7631A0E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12958" y="4376386"/>
            <a:ext cx="2133737" cy="943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52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1599</TotalTime>
  <Words>1268</Words>
  <Application>Microsoft Office PowerPoint</Application>
  <PresentationFormat>Panorámica</PresentationFormat>
  <Paragraphs>108</Paragraphs>
  <Slides>17</Slides>
  <Notes>7</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Calibri</vt:lpstr>
      <vt:lpstr>Calibri Light</vt:lpstr>
      <vt:lpstr>Wingdings</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2) INSTRUMENTACIÓN DE LA MATRÍCULA DIGITAL - Resolución Ministerial 1692/22</vt:lpstr>
      <vt:lpstr>2) INSTRUMENTACIÓN DE LA MATRÍCULA DIGITAL - Resolución Ministerial 1692/22</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Natalia Luciana Brolese</dc:creator>
  <cp:lastModifiedBy>Maria Teresita Ithurburu</cp:lastModifiedBy>
  <cp:revision>43</cp:revision>
  <dcterms:created xsi:type="dcterms:W3CDTF">2022-10-24T19:42:58Z</dcterms:created>
  <dcterms:modified xsi:type="dcterms:W3CDTF">2022-10-27T13:13:30Z</dcterms:modified>
</cp:coreProperties>
</file>