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Encode Sans" panose="020B0604020202020204" charset="0"/>
      <p:regular r:id="rId21"/>
      <p:bold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87" autoAdjust="0"/>
    <p:restoredTop sz="86417" autoAdjust="0"/>
  </p:normalViewPr>
  <p:slideViewPr>
    <p:cSldViewPr snapToGrid="0">
      <p:cViewPr>
        <p:scale>
          <a:sx n="121" d="100"/>
          <a:sy n="121" d="100"/>
        </p:scale>
        <p:origin x="-1066" y="-283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4799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76fb94160e_2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g176fb94160e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76fb94160e_2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4" name="Google Shape;184;g176fb94160e_2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76fb94160e_2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2" name="Google Shape;192;g176fb94160e_2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76fb94160e_2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8" name="Google Shape;198;g176fb94160e_2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76fb94160e_2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4" name="Google Shape;204;g176fb94160e_2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76fb94160e_2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2" name="Google Shape;132;g176fb94160e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76fb94160e_2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9" name="Google Shape;139;g176fb94160e_2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76fb94160e_2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g176fb94160e_2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76fb94160e_2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" name="Google Shape;153;g176fb94160e_2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76fb94160e_2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9" name="Google Shape;159;g176fb94160e_2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76fb94160e_2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5" name="Google Shape;165;g176fb94160e_2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76fb94160e_2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1" name="Google Shape;171;g176fb94160e_2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76fb94160e_2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176fb94160e_2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 rot="5400000">
            <a:off x="2940249" y="-942380"/>
            <a:ext cx="3263503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/>
        </p:nvSpPr>
        <p:spPr>
          <a:xfrm>
            <a:off x="557838" y="689013"/>
            <a:ext cx="8028300" cy="28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s-419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DIRECCIÓN NACIONAL DE </a:t>
            </a:r>
            <a:endParaRPr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s-419" b="1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ABORDAJE INTEGRAL </a:t>
            </a:r>
            <a:r>
              <a:rPr lang="es-419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419" b="1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SALUD </a:t>
            </a:r>
            <a:r>
              <a:rPr lang="es-419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MENTAL Y CONSUMOS PROBLEMÁTICOS </a:t>
            </a:r>
            <a:endParaRPr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endParaRPr sz="16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endParaRPr sz="16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endParaRPr sz="16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s-419" sz="26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PROGRAMA PARA EL </a:t>
            </a:r>
            <a:endParaRPr sz="26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s-419" sz="26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FORTALECIMIENTO DE LA RED ASISTENCIAL EN LA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s-419" sz="26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ATENCIÓN INTEGRAL DE LOS CONSUMOS PROBLEMÁTICOS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4"/>
          <p:cNvSpPr txBox="1"/>
          <p:nvPr/>
        </p:nvSpPr>
        <p:spPr>
          <a:xfrm>
            <a:off x="452575" y="92475"/>
            <a:ext cx="8238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s-419" sz="2400" b="1" i="0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Avances durante el 2022</a:t>
            </a:r>
            <a:endParaRPr sz="2400" b="1" i="0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34"/>
          <p:cNvSpPr/>
          <p:nvPr/>
        </p:nvSpPr>
        <p:spPr>
          <a:xfrm>
            <a:off x="318775" y="660425"/>
            <a:ext cx="2851767" cy="3636698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rgbClr val="EDF0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s-419" b="1">
                <a:solidFill>
                  <a:schemeClr val="dk1"/>
                </a:solidFill>
              </a:rPr>
              <a:t>Proceso de relevamiento de necesidades junto a las áreas de Salud Mental</a:t>
            </a:r>
            <a:r>
              <a:rPr lang="es-419">
                <a:solidFill>
                  <a:schemeClr val="dk1"/>
                </a:solidFill>
              </a:rPr>
              <a:t>: iniciado en Salta, Jujuy, Catamarca, La Rioja, Tucumán, Santa Cruz, Tierra del Fuego, Misiones, Formosa , La pampa, Río Negro, Neuquén, Corrientes, Chaco.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8" name="Google Shape;188;p34"/>
          <p:cNvSpPr/>
          <p:nvPr/>
        </p:nvSpPr>
        <p:spPr>
          <a:xfrm>
            <a:off x="3382850" y="660425"/>
            <a:ext cx="2851767" cy="3636698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rgbClr val="EDF0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s-419" b="1">
                <a:solidFill>
                  <a:schemeClr val="dk1"/>
                </a:solidFill>
              </a:rPr>
              <a:t>Encuentros Regionales del Programa de Consumos Problemáticos</a:t>
            </a:r>
            <a:r>
              <a:rPr lang="es-419">
                <a:solidFill>
                  <a:schemeClr val="dk1"/>
                </a:solidFill>
              </a:rPr>
              <a:t> : Noroeste, Patagonia, Noreste (realizados) Centro y Cuyo (noviembre) 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dk1"/>
                </a:solidFill>
              </a:rPr>
              <a:t/>
            </a:r>
            <a:br>
              <a:rPr lang="es-419">
                <a:solidFill>
                  <a:schemeClr val="dk1"/>
                </a:solidFill>
              </a:rPr>
            </a:br>
            <a:r>
              <a:rPr lang="es-419">
                <a:solidFill>
                  <a:schemeClr val="dk1"/>
                </a:solidFill>
              </a:rPr>
              <a:t/>
            </a:r>
            <a:br>
              <a:rPr lang="es-419">
                <a:solidFill>
                  <a:schemeClr val="dk1"/>
                </a:solidFill>
              </a:rPr>
            </a:br>
            <a:r>
              <a:rPr lang="es-419" b="1">
                <a:solidFill>
                  <a:schemeClr val="dk1"/>
                </a:solidFill>
              </a:rPr>
              <a:t>Mesas Locales de Abordaje de los Consumos Problemáticos: </a:t>
            </a:r>
            <a:r>
              <a:rPr lang="es-419">
                <a:solidFill>
                  <a:schemeClr val="dk1"/>
                </a:solidFill>
              </a:rPr>
              <a:t>Ushuaia, Río Grande, Tolhuin (noviembre)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9" name="Google Shape;189;p34"/>
          <p:cNvSpPr/>
          <p:nvPr/>
        </p:nvSpPr>
        <p:spPr>
          <a:xfrm>
            <a:off x="6446925" y="660425"/>
            <a:ext cx="2538386" cy="3636698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rgbClr val="EDF0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s-419" sz="1300" b="1">
                <a:solidFill>
                  <a:schemeClr val="dk1"/>
                </a:solidFill>
              </a:rPr>
              <a:t>Conversatorios</a:t>
            </a:r>
            <a:r>
              <a:rPr lang="es-419" sz="1300">
                <a:solidFill>
                  <a:schemeClr val="dk1"/>
                </a:solidFill>
              </a:rPr>
              <a:t> (noviembre) sobre Obstáculos y facilitadores en la atención de los consumos problemáticos por parte de los equipos de salud / Atención de los Consumos Problemáticos en el Hospital General / Adolescencias y consumos problemáticos</a:t>
            </a:r>
            <a:endParaRPr sz="13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5"/>
          <p:cNvSpPr txBox="1"/>
          <p:nvPr/>
        </p:nvSpPr>
        <p:spPr>
          <a:xfrm>
            <a:off x="452538" y="252875"/>
            <a:ext cx="8238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s-419" sz="2300" b="1" i="0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Líneas de Acción priorizadas 2023</a:t>
            </a:r>
            <a:endParaRPr sz="2300" b="1" i="0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35"/>
          <p:cNvSpPr/>
          <p:nvPr/>
        </p:nvSpPr>
        <p:spPr>
          <a:xfrm>
            <a:off x="431450" y="1022675"/>
            <a:ext cx="8281093" cy="3232621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rgbClr val="EDF0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6550" algn="l" rtl="0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s-419" sz="1700" b="1">
                <a:solidFill>
                  <a:schemeClr val="dk1"/>
                </a:solidFill>
              </a:rPr>
              <a:t>Fortalecimiento y/o Implementación de Mesas Jurisdiccionales </a:t>
            </a:r>
            <a:r>
              <a:rPr lang="es-419" sz="1700">
                <a:solidFill>
                  <a:schemeClr val="dk1"/>
                </a:solidFill>
              </a:rPr>
              <a:t>en todo el territorio nacional.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s-419" sz="1700" b="1">
                <a:solidFill>
                  <a:schemeClr val="dk1"/>
                </a:solidFill>
              </a:rPr>
              <a:t>Ciclo de capacitación semestral</a:t>
            </a:r>
            <a:r>
              <a:rPr lang="es-419" sz="1700">
                <a:solidFill>
                  <a:schemeClr val="dk1"/>
                </a:solidFill>
              </a:rPr>
              <a:t>: abordaje de los consumos problemáticos desde los diferentes niveles del sistema de atención.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s-419" sz="1700" b="1">
                <a:solidFill>
                  <a:schemeClr val="dk1"/>
                </a:solidFill>
              </a:rPr>
              <a:t>Foros regionales </a:t>
            </a:r>
            <a:r>
              <a:rPr lang="es-419" sz="1700">
                <a:solidFill>
                  <a:schemeClr val="dk1"/>
                </a:solidFill>
              </a:rPr>
              <a:t>de buenas prácticas en el Abordaje de los Consumos Problemáticos</a:t>
            </a:r>
            <a:endParaRPr sz="15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6"/>
          <p:cNvSpPr txBox="1"/>
          <p:nvPr/>
        </p:nvSpPr>
        <p:spPr>
          <a:xfrm>
            <a:off x="1171125" y="2930383"/>
            <a:ext cx="6972300" cy="530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</a:pPr>
            <a:r>
              <a:rPr lang="es-419" sz="30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consumosproblematicos.msal@gmail.com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36"/>
          <p:cNvSpPr txBox="1"/>
          <p:nvPr/>
        </p:nvSpPr>
        <p:spPr>
          <a:xfrm>
            <a:off x="1416938" y="348958"/>
            <a:ext cx="6480675" cy="258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s-419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s-419" sz="1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IRECCIÓN NACIONAL DE </a:t>
            </a:r>
            <a:endParaRPr sz="1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s-419" sz="14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ABORDAJE </a:t>
            </a:r>
            <a:r>
              <a:rPr lang="es-419" sz="1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INTEGRAL DE </a:t>
            </a:r>
            <a:r>
              <a:rPr lang="es-419" sz="14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SALUD </a:t>
            </a:r>
            <a:r>
              <a:rPr lang="es-419" sz="1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MENTAL Y CONSUMOS PROBLEMÁTICOS </a:t>
            </a:r>
            <a:endParaRPr sz="1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s-419" sz="1800" b="1" i="0" u="none" strike="noStrike" cap="none" dirty="0">
                <a:solidFill>
                  <a:srgbClr val="3CA1DB"/>
                </a:solidFill>
                <a:latin typeface="Calibri"/>
                <a:ea typeface="Calibri"/>
                <a:cs typeface="Calibri"/>
                <a:sym typeface="Calibri"/>
              </a:rPr>
              <a:t>PROGRAMA PARA EL </a:t>
            </a:r>
            <a:endParaRPr sz="1800" b="1" i="0" u="none" strike="noStrike" cap="none" dirty="0">
              <a:solidFill>
                <a:srgbClr val="3CA1D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s-419" sz="1800" b="1" i="0" u="none" strike="noStrike" cap="none" dirty="0">
                <a:solidFill>
                  <a:srgbClr val="3CA1DB"/>
                </a:solidFill>
                <a:latin typeface="Calibri"/>
                <a:ea typeface="Calibri"/>
                <a:cs typeface="Calibri"/>
                <a:sym typeface="Calibri"/>
              </a:rPr>
              <a:t>FORTALECIMIENTO DE LA RED ASISTENCIAL EN LA </a:t>
            </a:r>
            <a:endParaRPr sz="1800" b="1" i="0" u="none" strike="noStrike" cap="none" dirty="0">
              <a:solidFill>
                <a:srgbClr val="3CA1D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s-419" sz="1800" b="1" i="0" u="none" strike="noStrike" cap="none" dirty="0">
                <a:solidFill>
                  <a:srgbClr val="3CA1DB"/>
                </a:solidFill>
                <a:latin typeface="Calibri"/>
                <a:ea typeface="Calibri"/>
                <a:cs typeface="Calibri"/>
                <a:sym typeface="Calibri"/>
              </a:rPr>
              <a:t>ATENCIÓN INTEGRAL DE LOS CONSUMOS PROBLEMÁTICOS</a:t>
            </a:r>
            <a:endParaRPr sz="1100" b="1" i="0" u="none" strike="noStrike" cap="none" dirty="0">
              <a:solidFill>
                <a:srgbClr val="3CA1D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/>
          <p:nvPr/>
        </p:nvSpPr>
        <p:spPr>
          <a:xfrm>
            <a:off x="431450" y="1752300"/>
            <a:ext cx="8281093" cy="2312996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rgbClr val="EDF0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s-419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Fortalecer las funciones y capacidades</a:t>
            </a:r>
            <a:r>
              <a:rPr lang="es-419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institucionales nacionales y jurisdiccionales </a:t>
            </a:r>
            <a:r>
              <a:rPr lang="es-419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la red de salud/salud mental para el abordaje integral e integrado de los consumos problemáticos</a:t>
            </a:r>
            <a:r>
              <a:rPr lang="es-419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por parte de los actores gubernamentales y no gubernamentales.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s-419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Lograr acceso, atención de calidad y equidad.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135" name="Google Shape;135;p26"/>
          <p:cNvSpPr txBox="1"/>
          <p:nvPr/>
        </p:nvSpPr>
        <p:spPr>
          <a:xfrm>
            <a:off x="2957850" y="1231563"/>
            <a:ext cx="32283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900" b="1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OBJETIVO GENERAL</a:t>
            </a:r>
            <a:endParaRPr sz="1500" b="1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36" name="Google Shape;136;p26"/>
          <p:cNvSpPr txBox="1"/>
          <p:nvPr/>
        </p:nvSpPr>
        <p:spPr>
          <a:xfrm>
            <a:off x="511350" y="356550"/>
            <a:ext cx="81213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100" b="1">
                <a:solidFill>
                  <a:schemeClr val="accent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Programa para el Fortalecimiento de la Red Asistencial en la Atención Integral de los Consumos Problemáticos </a:t>
            </a:r>
            <a:endParaRPr b="1">
              <a:solidFill>
                <a:schemeClr val="accent1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/>
          <p:nvPr/>
        </p:nvSpPr>
        <p:spPr>
          <a:xfrm>
            <a:off x="376063" y="819625"/>
            <a:ext cx="8343769" cy="1449106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rgbClr val="EDF0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s-419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Implementación en cada territorio de</a:t>
            </a:r>
            <a:r>
              <a:rPr lang="es-419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espacios interjurisdiccionales</a:t>
            </a:r>
            <a:r>
              <a:rPr lang="es-419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419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multiactorales</a:t>
            </a:r>
            <a:r>
              <a:rPr lang="es-419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419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concertación y articulación</a:t>
            </a:r>
            <a:r>
              <a:rPr lang="es-419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diseñar de manera colaborativa estrategias para la </a:t>
            </a:r>
            <a:r>
              <a:rPr lang="es-419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integración de las políticas públicas en Salud Mental y Consumos Problemáticos</a:t>
            </a:r>
            <a:r>
              <a:rPr lang="es-419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con especial énfasis en el sistema atencional. </a:t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142" name="Google Shape;142;p27"/>
          <p:cNvSpPr/>
          <p:nvPr/>
        </p:nvSpPr>
        <p:spPr>
          <a:xfrm>
            <a:off x="376063" y="2454450"/>
            <a:ext cx="8343769" cy="1546642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rgbClr val="EDF0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s-419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 estrategia podrá adquirir la forma de una </a:t>
            </a:r>
            <a:r>
              <a:rPr lang="es-419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mesa de gestión</a:t>
            </a:r>
            <a:r>
              <a:rPr lang="es-419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419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la red en cada territorio</a:t>
            </a:r>
            <a:r>
              <a:rPr lang="es-419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con la presencia de todos los </a:t>
            </a:r>
            <a:r>
              <a:rPr lang="es-419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efectores y actores territoriales </a:t>
            </a:r>
            <a:r>
              <a:rPr lang="es-419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involucrados, </a:t>
            </a:r>
            <a:r>
              <a:rPr lang="es-419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un </a:t>
            </a:r>
            <a:br>
              <a:rPr lang="es-419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419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abordaje integrado. 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7"/>
          <p:cNvSpPr txBox="1"/>
          <p:nvPr/>
        </p:nvSpPr>
        <p:spPr>
          <a:xfrm>
            <a:off x="2647900" y="212325"/>
            <a:ext cx="3800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MODALIDAD DE IMPLEMENTACIÓN</a:t>
            </a:r>
            <a:endParaRPr sz="19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8"/>
          <p:cNvSpPr txBox="1"/>
          <p:nvPr/>
        </p:nvSpPr>
        <p:spPr>
          <a:xfrm>
            <a:off x="646450" y="155875"/>
            <a:ext cx="7695600" cy="6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 b="1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1.	RECTORÍA</a:t>
            </a:r>
            <a:endParaRPr sz="2600" b="1" i="0" strike="noStrike" cap="non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8"/>
          <p:cNvSpPr/>
          <p:nvPr/>
        </p:nvSpPr>
        <p:spPr>
          <a:xfrm>
            <a:off x="646450" y="1032700"/>
            <a:ext cx="3705730" cy="2689206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54000" lvl="0" indent="-215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Mesas de Gestión 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interjurisdiccionales y multiactorales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lvl="0" indent="-215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Estrategias para el aumento de la accesibilidad a la red asistencial</a:t>
            </a:r>
            <a:endParaRPr sz="2200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50" name="Google Shape;150;p28"/>
          <p:cNvSpPr/>
          <p:nvPr/>
        </p:nvSpPr>
        <p:spPr>
          <a:xfrm>
            <a:off x="4636325" y="1032700"/>
            <a:ext cx="3705730" cy="2689206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54000" lvl="0" indent="-215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Articulación e integración entre los diferentes niveles del sistema de salud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lvl="0" indent="-215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Relevamiento federal de dispositivos 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cuidado, acompañamiento y asistencia</a:t>
            </a:r>
            <a:endParaRPr sz="2200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"/>
          <p:cNvSpPr txBox="1"/>
          <p:nvPr/>
        </p:nvSpPr>
        <p:spPr>
          <a:xfrm>
            <a:off x="517650" y="193649"/>
            <a:ext cx="7995600" cy="6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	PREVENCIÓN - PROMOCIÓN</a:t>
            </a:r>
            <a:endParaRPr sz="2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9"/>
          <p:cNvSpPr/>
          <p:nvPr/>
        </p:nvSpPr>
        <p:spPr>
          <a:xfrm>
            <a:off x="517638" y="1059937"/>
            <a:ext cx="8108733" cy="3023615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54000" lvl="0" indent="-215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Vinculación de los efectores sanitarios del primer y segundo nivel de </a:t>
            </a:r>
            <a:b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atención 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 los ámbitos comunitarios, educativos y laborales</a:t>
            </a:r>
            <a:b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lvl="0" indent="-215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Capilarización territorial de acciones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articulación con Ministerio de Salud </a:t>
            </a:r>
            <a:b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 otras agencias gubernamentales</a:t>
            </a:r>
            <a:b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lvl="0" indent="-215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Estrategias de </a:t>
            </a: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prevención y promoción de la salud 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según diagnósticos </a:t>
            </a:r>
            <a:b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territoriales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0"/>
          <p:cNvSpPr txBox="1"/>
          <p:nvPr/>
        </p:nvSpPr>
        <p:spPr>
          <a:xfrm>
            <a:off x="473138" y="280988"/>
            <a:ext cx="8301825" cy="535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</a:pPr>
            <a:r>
              <a:rPr lang="es-419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	ASISTENCIA</a:t>
            </a:r>
            <a:endParaRPr sz="2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0"/>
          <p:cNvSpPr/>
          <p:nvPr/>
        </p:nvSpPr>
        <p:spPr>
          <a:xfrm>
            <a:off x="517625" y="959650"/>
            <a:ext cx="8108733" cy="3093284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54000" lvl="0" indent="-241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419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Promover prácticas acordes a la </a:t>
            </a:r>
            <a:r>
              <a:rPr lang="es-419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Ley</a:t>
            </a:r>
            <a:r>
              <a:rPr lang="es-419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419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Nacional de Salud Mental 26.657</a:t>
            </a:r>
            <a:r>
              <a:rPr lang="es-419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br>
              <a:rPr lang="es-419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419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 Decreto Reglamentario 603/2013</a:t>
            </a:r>
            <a:r>
              <a:rPr lang="es-419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y demás normas complementarias.</a:t>
            </a:r>
            <a:endParaRPr sz="900">
              <a:solidFill>
                <a:schemeClr val="lt1"/>
              </a:solidFill>
            </a:endParaRPr>
          </a:p>
          <a:p>
            <a:pPr marL="254000" lvl="0" indent="-2413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419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Organización de circuitos</a:t>
            </a:r>
            <a:r>
              <a:rPr lang="es-419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419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atención y líneas de continuidad de cuidados.</a:t>
            </a:r>
            <a:endParaRPr sz="900">
              <a:solidFill>
                <a:schemeClr val="lt1"/>
              </a:solidFill>
            </a:endParaRPr>
          </a:p>
          <a:p>
            <a:pPr marL="254000" lvl="0" indent="-2413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419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Diseño de </a:t>
            </a:r>
            <a:r>
              <a:rPr lang="es-419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acciones intersectoriales articuladas y estrategias integrales</a:t>
            </a:r>
            <a:r>
              <a:rPr lang="es-419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abordaje y </a:t>
            </a:r>
            <a:br>
              <a:rPr lang="es-419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419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continuidad de cuidados, también para el entorno afectivo.</a:t>
            </a:r>
            <a:endParaRPr sz="900">
              <a:solidFill>
                <a:schemeClr val="lt1"/>
              </a:solidFill>
            </a:endParaRPr>
          </a:p>
          <a:p>
            <a:pPr marL="254000" lvl="0" indent="-2413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419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Implementación de</a:t>
            </a:r>
            <a:r>
              <a:rPr lang="es-419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espacios de asistencia grupal y comunitaria con base territorial </a:t>
            </a:r>
            <a:endParaRPr sz="900">
              <a:solidFill>
                <a:schemeClr val="lt1"/>
              </a:solidFill>
            </a:endParaRPr>
          </a:p>
          <a:p>
            <a:pPr marL="254000" lvl="0" indent="-2413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419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Foros de intercambio sobre las prácticas y experiencias en territorio </a:t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1"/>
          <p:cNvSpPr txBox="1"/>
          <p:nvPr/>
        </p:nvSpPr>
        <p:spPr>
          <a:xfrm>
            <a:off x="488375" y="185238"/>
            <a:ext cx="833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</a:pPr>
            <a:r>
              <a:rPr lang="es-419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	INTEGRACIÓN</a:t>
            </a:r>
            <a:endParaRPr sz="2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31"/>
          <p:cNvSpPr/>
          <p:nvPr/>
        </p:nvSpPr>
        <p:spPr>
          <a:xfrm>
            <a:off x="385175" y="1025100"/>
            <a:ext cx="8194913" cy="3093284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54000" lvl="0" indent="-215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Propiciar estrategias de</a:t>
            </a: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inclusión educativa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en conjunto con el </a:t>
            </a: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Ministerio de Educación de la Nación.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lvl="0" indent="-2159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Propiciar estrategias de </a:t>
            </a: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inclusión laboral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en conjunto con el </a:t>
            </a: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Ministerio de Trabajo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Empleo y Seguridad Social de la Nación.</a:t>
            </a:r>
            <a:endParaRPr sz="1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lvl="0" indent="-2159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Propiciar estrategias de </a:t>
            </a: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inclusión social 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 conjunto con el </a:t>
            </a: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Ministerio de Desarrollo Social de la Nación.</a:t>
            </a:r>
            <a:endParaRPr sz="15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2"/>
          <p:cNvSpPr txBox="1"/>
          <p:nvPr/>
        </p:nvSpPr>
        <p:spPr>
          <a:xfrm>
            <a:off x="383000" y="205969"/>
            <a:ext cx="84759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lang="es-419" sz="2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	FORTALECIMIENTO DEL RECURSO HUMANO</a:t>
            </a:r>
            <a:r>
              <a:rPr lang="es-419" sz="2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419" sz="2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s-419" sz="2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419" sz="2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SALUD Y SALUD MENTAL</a:t>
            </a:r>
            <a:endParaRPr sz="2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32"/>
          <p:cNvSpPr/>
          <p:nvPr/>
        </p:nvSpPr>
        <p:spPr>
          <a:xfrm>
            <a:off x="563475" y="1227150"/>
            <a:ext cx="3705730" cy="2689206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54000" lvl="0" indent="-215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Capacitación y formación continua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para el fortalecimiento del sistema en el abordaje de los consumos problemáticos.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lvl="0" indent="-215900" algn="l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Capacitación para los equipos de trabajo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con perspectiva de género, diversidad y cursos de vida.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32"/>
          <p:cNvSpPr/>
          <p:nvPr/>
        </p:nvSpPr>
        <p:spPr>
          <a:xfrm>
            <a:off x="4572000" y="1227150"/>
            <a:ext cx="3705730" cy="2689206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lvl="0" indent="-215900" algn="l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Articulación con el </a:t>
            </a: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Plan 1000 días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lvl="0" indent="-215900" algn="l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Capacitación al primer nivel de atención 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 abordaje de los consumos problemáticos.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lvl="0" indent="-215900" algn="l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Capacitación a fuerzas de seguridad. 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3"/>
          <p:cNvSpPr txBox="1"/>
          <p:nvPr/>
        </p:nvSpPr>
        <p:spPr>
          <a:xfrm>
            <a:off x="469338" y="282813"/>
            <a:ext cx="82053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</a:pPr>
            <a:r>
              <a:rPr lang="es-419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	SISTEMAS DE INFORMACIÓN EPIDEMIOLÓGICA</a:t>
            </a:r>
            <a:r>
              <a:rPr lang="es-419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s-419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33"/>
          <p:cNvSpPr/>
          <p:nvPr/>
        </p:nvSpPr>
        <p:spPr>
          <a:xfrm>
            <a:off x="621625" y="1227150"/>
            <a:ext cx="7677835" cy="2689206"/>
          </a:xfrm>
          <a:custGeom>
            <a:avLst/>
            <a:gdLst/>
            <a:ahLst/>
            <a:cxnLst/>
            <a:rect l="l" t="t" r="r" b="b"/>
            <a:pathLst>
              <a:path w="3133810" h="5573484" extrusionOk="0">
                <a:moveTo>
                  <a:pt x="3009350" y="5573484"/>
                </a:moveTo>
                <a:lnTo>
                  <a:pt x="124460" y="5573484"/>
                </a:lnTo>
                <a:cubicBezTo>
                  <a:pt x="55880" y="5573484"/>
                  <a:pt x="0" y="5517604"/>
                  <a:pt x="0" y="544902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009350" y="0"/>
                </a:lnTo>
                <a:cubicBezTo>
                  <a:pt x="3077930" y="0"/>
                  <a:pt x="3133810" y="55880"/>
                  <a:pt x="3133810" y="124460"/>
                </a:cubicBezTo>
                <a:lnTo>
                  <a:pt x="3133810" y="5449024"/>
                </a:lnTo>
                <a:cubicBezTo>
                  <a:pt x="3133810" y="5517604"/>
                  <a:pt x="3077930" y="5573484"/>
                  <a:pt x="3009350" y="55734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54000" lvl="0" indent="-215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Recopilar y analizar 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datos específicos para su utilización en la planificación, ejecución y evaluación de la práctica del presente programa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lvl="0" indent="-215900" algn="just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419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Elaborar mecanismos para actualizar información sobre la red </a:t>
            </a:r>
            <a:r>
              <a:rPr lang="es-419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atención en consumos problemáticos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566</Words>
  <Application>Microsoft Office PowerPoint</Application>
  <PresentationFormat>Presentación en pantalla (16:9)</PresentationFormat>
  <Paragraphs>65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Encode Sans</vt:lpstr>
      <vt:lpstr>Simple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Raúl Del Mestre</cp:lastModifiedBy>
  <cp:revision>1</cp:revision>
  <dcterms:modified xsi:type="dcterms:W3CDTF">2022-10-26T22:53:06Z</dcterms:modified>
</cp:coreProperties>
</file>