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9"/>
  </p:notesMasterIdLst>
  <p:sldIdLst>
    <p:sldId id="280" r:id="rId2"/>
    <p:sldId id="282" r:id="rId3"/>
    <p:sldId id="285" r:id="rId4"/>
    <p:sldId id="284" r:id="rId5"/>
    <p:sldId id="287" r:id="rId6"/>
    <p:sldId id="272" r:id="rId7"/>
    <p:sldId id="271" r:id="rId8"/>
    <p:sldId id="286" r:id="rId9"/>
    <p:sldId id="256" r:id="rId10"/>
    <p:sldId id="258" r:id="rId11"/>
    <p:sldId id="259" r:id="rId12"/>
    <p:sldId id="260" r:id="rId13"/>
    <p:sldId id="261" r:id="rId14"/>
    <p:sldId id="277" r:id="rId15"/>
    <p:sldId id="276" r:id="rId16"/>
    <p:sldId id="279" r:id="rId17"/>
    <p:sldId id="267" r:id="rId18"/>
    <p:sldId id="268" r:id="rId19"/>
    <p:sldId id="269" r:id="rId20"/>
    <p:sldId id="281" r:id="rId21"/>
    <p:sldId id="289" r:id="rId22"/>
    <p:sldId id="290" r:id="rId23"/>
    <p:sldId id="291" r:id="rId24"/>
    <p:sldId id="288" r:id="rId25"/>
    <p:sldId id="292" r:id="rId26"/>
    <p:sldId id="293" r:id="rId27"/>
    <p:sldId id="274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Encode Sans" panose="020B0604020202020204" charset="0"/>
      <p:regular r:id="rId34"/>
      <p:bold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6" roundtripDataSignature="AMtx7mhUFdgioOUiFYnWD/5C1fxDTNgt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4787"/>
    <a:srgbClr val="46BAEB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BE8A7E-DE13-46DB-9C46-D147803D7634}">
  <a:tblStyle styleId="{AABE8A7E-DE13-46DB-9C46-D147803D763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93" autoAdjust="0"/>
    <p:restoredTop sz="94574"/>
  </p:normalViewPr>
  <p:slideViewPr>
    <p:cSldViewPr snapToGrid="0">
      <p:cViewPr varScale="1">
        <p:scale>
          <a:sx n="78" d="100"/>
          <a:sy n="78" d="100"/>
        </p:scale>
        <p:origin x="126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0064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41cd8d83b7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141cd8d83b7_0_39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7636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41cd8d83b7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141cd8d83b7_0_39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41cd8d83b7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141cd8d83b7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41cd8d83b7_0_4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g141cd8d83b7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910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41cd8d83b7_0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g141cd8d83b7_0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2805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41cd8d83b7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7588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g141cd8d83b7_0_392:notes"/>
          <p:cNvSpPr txBox="1">
            <a:spLocks noGrp="1"/>
          </p:cNvSpPr>
          <p:nvPr>
            <p:ph type="body" idx="1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50" tIns="95550" rIns="95550" bIns="95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77102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41cd8d83b7_0_2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g141cd8d83b7_0_2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41cd8d83b7_0_2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8" name="Google Shape;308;g141cd8d83b7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141cd8d83b7_0_30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6" name="Google Shape;326;g141cd8d83b7_0_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7791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661832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80066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0237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39103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77455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41cd8d83b7_0_4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g141cd8d83b7_0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28796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7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 3">
  <p:cSld name="SECTION_HEADER_3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41cd8d83b7_0_6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25" tIns="48575" rIns="97125" bIns="48575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Calibri"/>
              <a:buNone/>
              <a:defRPr sz="6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g141cd8d83b7_0_6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25" tIns="48575" rIns="97125" bIns="485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 sz="25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 sz="21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g141cd8d83b7_0_6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25" tIns="48575" rIns="97125" bIns="4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3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9pPr>
          </a:lstStyle>
          <a:p>
            <a:endParaRPr/>
          </a:p>
        </p:txBody>
      </p:sp>
      <p:sp>
        <p:nvSpPr>
          <p:cNvPr id="84" name="Google Shape;84;g141cd8d83b7_0_6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25" tIns="48575" rIns="97125" bIns="485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900"/>
            </a:lvl9pPr>
          </a:lstStyle>
          <a:p>
            <a:endParaRPr/>
          </a:p>
        </p:txBody>
      </p:sp>
      <p:sp>
        <p:nvSpPr>
          <p:cNvPr id="85" name="Google Shape;85;g141cd8d83b7_0_6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7125" tIns="48575" rIns="97125" bIns="485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300"/>
              <a:buFont typeface="Calibri"/>
              <a:buNone/>
              <a:defRPr sz="13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41cd8d83b7_0_64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141cd8d83b7_0_64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g141cd8d83b7_0_64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3204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4.png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rimero la gente - YouTube">
            <a:extLst>
              <a:ext uri="{FF2B5EF4-FFF2-40B4-BE49-F238E27FC236}">
                <a16:creationId xmlns:a16="http://schemas.microsoft.com/office/drawing/2014/main" id="{8DBED9BD-1152-F326-828D-19B08F153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725" y="419100"/>
            <a:ext cx="141922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99;p2">
            <a:extLst>
              <a:ext uri="{FF2B5EF4-FFF2-40B4-BE49-F238E27FC236}">
                <a16:creationId xmlns:a16="http://schemas.microsoft.com/office/drawing/2014/main" id="{D350DD33-4B7A-5D6F-7105-572E03ED8413}"/>
              </a:ext>
            </a:extLst>
          </p:cNvPr>
          <p:cNvSpPr txBox="1"/>
          <p:nvPr/>
        </p:nvSpPr>
        <p:spPr>
          <a:xfrm>
            <a:off x="4379097" y="438271"/>
            <a:ext cx="343380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FF"/>
              </a:buClr>
              <a:buSzPts val="4000"/>
              <a:buFont typeface="Calibri"/>
              <a:buNone/>
              <a:defRPr sz="5400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</a:defRPr>
            </a:lvl1pPr>
          </a:lstStyle>
          <a:p>
            <a:pPr algn="ctr"/>
            <a:r>
              <a:rPr lang="es-AR" sz="4400" b="1" dirty="0">
                <a:solidFill>
                  <a:schemeClr val="bg1"/>
                </a:solidFill>
                <a:sym typeface="Calibri"/>
              </a:rPr>
              <a:t>Temario</a:t>
            </a:r>
            <a:endParaRPr lang="es-AR" sz="4400" b="1" dirty="0">
              <a:solidFill>
                <a:schemeClr val="bg1"/>
              </a:solidFill>
            </a:endParaRPr>
          </a:p>
        </p:txBody>
      </p:sp>
      <p:sp>
        <p:nvSpPr>
          <p:cNvPr id="3" name="Google Shape;100;p2">
            <a:extLst>
              <a:ext uri="{FF2B5EF4-FFF2-40B4-BE49-F238E27FC236}">
                <a16:creationId xmlns:a16="http://schemas.microsoft.com/office/drawing/2014/main" id="{4C9103FB-040E-1F5D-D9BA-7B047217CDCF}"/>
              </a:ext>
            </a:extLst>
          </p:cNvPr>
          <p:cNvSpPr txBox="1"/>
          <p:nvPr/>
        </p:nvSpPr>
        <p:spPr>
          <a:xfrm>
            <a:off x="4677870" y="2638425"/>
            <a:ext cx="2909752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400" dirty="0" err="1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Herramientas</a:t>
            </a:r>
            <a:r>
              <a:rPr lang="en-US" sz="24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 de la </a:t>
            </a:r>
            <a:r>
              <a:rPr lang="en-US" sz="2400" dirty="0" err="1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n-US" sz="24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 Digital</a:t>
            </a:r>
            <a:endParaRPr sz="2400" i="0" u="none" strike="noStrike" cap="none" dirty="0">
              <a:solidFill>
                <a:schemeClr val="bg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7" name="Google Shape;104;p2">
            <a:extLst>
              <a:ext uri="{FF2B5EF4-FFF2-40B4-BE49-F238E27FC236}">
                <a16:creationId xmlns:a16="http://schemas.microsoft.com/office/drawing/2014/main" id="{D3E231DE-D955-22CC-04D9-062366043C03}"/>
              </a:ext>
            </a:extLst>
          </p:cNvPr>
          <p:cNvSpPr txBox="1"/>
          <p:nvPr/>
        </p:nvSpPr>
        <p:spPr>
          <a:xfrm>
            <a:off x="4804009" y="4188321"/>
            <a:ext cx="2657475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8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8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VISITAR</a:t>
            </a:r>
            <a:endParaRPr sz="2800" i="0" u="none" strike="noStrike" cap="none" dirty="0">
              <a:solidFill>
                <a:schemeClr val="bg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112DE9C-3B63-9C0E-3A51-221CA300C72D}"/>
              </a:ext>
            </a:extLst>
          </p:cNvPr>
          <p:cNvSpPr/>
          <p:nvPr/>
        </p:nvSpPr>
        <p:spPr>
          <a:xfrm>
            <a:off x="561975" y="5172075"/>
            <a:ext cx="3257550" cy="1123950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pic>
        <p:nvPicPr>
          <p:cNvPr id="13" name="Gráfico 12" descr="Voz con relleno sólido">
            <a:extLst>
              <a:ext uri="{FF2B5EF4-FFF2-40B4-BE49-F238E27FC236}">
                <a16:creationId xmlns:a16="http://schemas.microsoft.com/office/drawing/2014/main" id="{1D90383C-5CBE-E5F6-21A4-D762767AF3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31612" y="2853214"/>
            <a:ext cx="343822" cy="343822"/>
          </a:xfrm>
          <a:prstGeom prst="rect">
            <a:avLst/>
          </a:prstGeom>
        </p:spPr>
      </p:pic>
      <p:pic>
        <p:nvPicPr>
          <p:cNvPr id="14" name="Gráfico 13" descr="Voz con relleno sólido">
            <a:extLst>
              <a:ext uri="{FF2B5EF4-FFF2-40B4-BE49-F238E27FC236}">
                <a16:creationId xmlns:a16="http://schemas.microsoft.com/office/drawing/2014/main" id="{67AC4F94-EDAC-E4D5-3713-20B6D1A363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45051" y="4339129"/>
            <a:ext cx="343822" cy="343822"/>
          </a:xfrm>
          <a:prstGeom prst="rect">
            <a:avLst/>
          </a:prstGeom>
        </p:spPr>
      </p:pic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7FEC1733-37CC-70A5-099D-246413FCDFD0}"/>
              </a:ext>
            </a:extLst>
          </p:cNvPr>
          <p:cNvSpPr/>
          <p:nvPr/>
        </p:nvSpPr>
        <p:spPr>
          <a:xfrm>
            <a:off x="4062411" y="409575"/>
            <a:ext cx="4067175" cy="851268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Google Shape;100;p2">
            <a:extLst>
              <a:ext uri="{FF2B5EF4-FFF2-40B4-BE49-F238E27FC236}">
                <a16:creationId xmlns:a16="http://schemas.microsoft.com/office/drawing/2014/main" id="{82A8E6F2-8971-27E0-85E7-9EFEBD637BE2}"/>
              </a:ext>
            </a:extLst>
          </p:cNvPr>
          <p:cNvSpPr txBox="1"/>
          <p:nvPr/>
        </p:nvSpPr>
        <p:spPr>
          <a:xfrm>
            <a:off x="4677870" y="1303318"/>
            <a:ext cx="2909752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4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Telesalud; APS &amp; </a:t>
            </a:r>
            <a:r>
              <a:rPr lang="en-US" sz="2400" dirty="0" err="1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n-US" sz="24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 Digital</a:t>
            </a:r>
            <a:endParaRPr sz="2400" i="0" u="none" strike="noStrike" cap="none" dirty="0">
              <a:solidFill>
                <a:schemeClr val="bg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5" name="Gráfico 4" descr="Voz con relleno sólido">
            <a:extLst>
              <a:ext uri="{FF2B5EF4-FFF2-40B4-BE49-F238E27FC236}">
                <a16:creationId xmlns:a16="http://schemas.microsoft.com/office/drawing/2014/main" id="{1BCE0C6F-8061-377B-51D3-F7B3479A63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2706" y="1518108"/>
            <a:ext cx="343822" cy="34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9306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4F2A4F9D-691D-4A7F-A95C-C55E19D01C63}"/>
              </a:ext>
            </a:extLst>
          </p:cNvPr>
          <p:cNvSpPr txBox="1"/>
          <p:nvPr/>
        </p:nvSpPr>
        <p:spPr>
          <a:xfrm>
            <a:off x="186718" y="853203"/>
            <a:ext cx="93287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latin typeface="Encode Sans"/>
              </a:rPr>
              <a:t>¿Qué es? </a:t>
            </a:r>
          </a:p>
          <a:p>
            <a:r>
              <a:rPr lang="es-ES" sz="1600" dirty="0">
                <a:latin typeface="Encode Sans"/>
              </a:rPr>
              <a:t>Es el conjunto de actividades relacionadas a la salud, los servicios, prestaciones y los métodos a distancia, que se realizan a través de las tecnologías de la información y la comunicación.</a:t>
            </a:r>
          </a:p>
          <a:p>
            <a:endParaRPr lang="es-ES" sz="1600" b="0" i="0" dirty="0">
              <a:solidFill>
                <a:srgbClr val="333333"/>
              </a:solidFill>
              <a:effectLst/>
              <a:latin typeface="Encode Sans"/>
            </a:endParaRPr>
          </a:p>
          <a:p>
            <a:r>
              <a:rPr lang="es-ES" sz="1600" dirty="0">
                <a:solidFill>
                  <a:srgbClr val="333333"/>
                </a:solidFill>
                <a:latin typeface="Encode Sans"/>
              </a:rPr>
              <a:t>Se compone por </a:t>
            </a:r>
            <a:r>
              <a:rPr lang="es-ES" sz="1600" b="0" i="0" dirty="0">
                <a:solidFill>
                  <a:srgbClr val="333333"/>
                </a:solidFill>
                <a:effectLst/>
                <a:latin typeface="Encode Sans"/>
              </a:rPr>
              <a:t>4 dimensiones:</a:t>
            </a:r>
          </a:p>
          <a:p>
            <a:endParaRPr lang="es-ES" sz="1600" b="0" i="0" dirty="0">
              <a:solidFill>
                <a:srgbClr val="333333"/>
              </a:solidFill>
              <a:effectLst/>
              <a:latin typeface="Encode Sans"/>
            </a:endParaRP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4ECBC3DB-C6FA-46E0-9CF1-D19DB5CC6111}"/>
              </a:ext>
            </a:extLst>
          </p:cNvPr>
          <p:cNvSpPr txBox="1">
            <a:spLocks/>
          </p:cNvSpPr>
          <p:nvPr/>
        </p:nvSpPr>
        <p:spPr>
          <a:xfrm>
            <a:off x="5527390" y="2924212"/>
            <a:ext cx="6194917" cy="3080585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endParaRPr lang="es-ES" sz="1050" dirty="0">
              <a:solidFill>
                <a:srgbClr val="333333"/>
              </a:solidFill>
              <a:latin typeface="Encode Sans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BAFA47E-8B39-E928-C9F5-898DF3B8D4A5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Google Shape;123;g141cd8d83b7_0_397">
            <a:extLst>
              <a:ext uri="{FF2B5EF4-FFF2-40B4-BE49-F238E27FC236}">
                <a16:creationId xmlns:a16="http://schemas.microsoft.com/office/drawing/2014/main" id="{1E16A23D-0260-9C0D-F7F0-93E03BCD8F14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TELESALUD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EA894265-887D-DE04-1363-5F4DD28B1995}"/>
              </a:ext>
            </a:extLst>
          </p:cNvPr>
          <p:cNvCxnSpPr>
            <a:cxnSpLocks/>
          </p:cNvCxnSpPr>
          <p:nvPr/>
        </p:nvCxnSpPr>
        <p:spPr>
          <a:xfrm>
            <a:off x="5762625" y="2181225"/>
            <a:ext cx="0" cy="37433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2057F092-F58F-3CD2-21D5-898F5EA06BEC}"/>
              </a:ext>
            </a:extLst>
          </p:cNvPr>
          <p:cNvCxnSpPr>
            <a:cxnSpLocks/>
          </p:cNvCxnSpPr>
          <p:nvPr/>
        </p:nvCxnSpPr>
        <p:spPr>
          <a:xfrm>
            <a:off x="752475" y="3886200"/>
            <a:ext cx="102870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99;p2">
            <a:extLst>
              <a:ext uri="{FF2B5EF4-FFF2-40B4-BE49-F238E27FC236}">
                <a16:creationId xmlns:a16="http://schemas.microsoft.com/office/drawing/2014/main" id="{7C0EE0EF-D2B9-37D5-E093-B02E725FCF96}"/>
              </a:ext>
            </a:extLst>
          </p:cNvPr>
          <p:cNvSpPr txBox="1"/>
          <p:nvPr/>
        </p:nvSpPr>
        <p:spPr>
          <a:xfrm>
            <a:off x="10933" y="2825644"/>
            <a:ext cx="62580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FF"/>
              </a:buClr>
              <a:buSzPts val="4000"/>
              <a:buFont typeface="Calibri"/>
              <a:buNone/>
              <a:defRPr sz="5400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</a:defRPr>
            </a:lvl1pPr>
          </a:lstStyle>
          <a:p>
            <a:pPr algn="ctr"/>
            <a:r>
              <a:rPr lang="es-MX" sz="3200" spc="600" dirty="0">
                <a:solidFill>
                  <a:srgbClr val="ED4787"/>
                </a:solidFill>
                <a:sym typeface="Calibri"/>
              </a:rPr>
              <a:t>TELEMEDICINA</a:t>
            </a:r>
            <a:endParaRPr lang="es-AR" sz="3200" spc="600" dirty="0">
              <a:solidFill>
                <a:srgbClr val="ED4787"/>
              </a:solidFill>
            </a:endParaRPr>
          </a:p>
        </p:txBody>
      </p:sp>
      <p:sp>
        <p:nvSpPr>
          <p:cNvPr id="21" name="Google Shape;99;p2">
            <a:extLst>
              <a:ext uri="{FF2B5EF4-FFF2-40B4-BE49-F238E27FC236}">
                <a16:creationId xmlns:a16="http://schemas.microsoft.com/office/drawing/2014/main" id="{9AB6F961-B43F-28FE-9F7B-335CF69B1950}"/>
              </a:ext>
            </a:extLst>
          </p:cNvPr>
          <p:cNvSpPr txBox="1"/>
          <p:nvPr/>
        </p:nvSpPr>
        <p:spPr>
          <a:xfrm>
            <a:off x="10933" y="4627711"/>
            <a:ext cx="62580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FF"/>
              </a:buClr>
              <a:buSzPts val="4000"/>
              <a:buFont typeface="Calibri"/>
              <a:buNone/>
              <a:defRPr sz="5400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</a:defRPr>
            </a:lvl1pPr>
          </a:lstStyle>
          <a:p>
            <a:pPr algn="ctr"/>
            <a:r>
              <a:rPr lang="es-MX" sz="3200" spc="600" dirty="0">
                <a:solidFill>
                  <a:srgbClr val="ED4787"/>
                </a:solidFill>
              </a:rPr>
              <a:t>TELEGESTIÓN</a:t>
            </a:r>
            <a:endParaRPr lang="es-AR" sz="3200" spc="600" dirty="0">
              <a:solidFill>
                <a:srgbClr val="ED4787"/>
              </a:solidFill>
            </a:endParaRPr>
          </a:p>
        </p:txBody>
      </p:sp>
      <p:sp>
        <p:nvSpPr>
          <p:cNvPr id="22" name="Google Shape;99;p2">
            <a:extLst>
              <a:ext uri="{FF2B5EF4-FFF2-40B4-BE49-F238E27FC236}">
                <a16:creationId xmlns:a16="http://schemas.microsoft.com/office/drawing/2014/main" id="{B1F4A29F-15F3-0492-99FF-37E39E20EE91}"/>
              </a:ext>
            </a:extLst>
          </p:cNvPr>
          <p:cNvSpPr txBox="1"/>
          <p:nvPr/>
        </p:nvSpPr>
        <p:spPr>
          <a:xfrm>
            <a:off x="5763681" y="2825644"/>
            <a:ext cx="625800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FF"/>
              </a:buClr>
              <a:buSzPts val="4000"/>
              <a:buFont typeface="Calibri"/>
              <a:buNone/>
              <a:defRPr sz="5400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</a:defRPr>
            </a:lvl1pPr>
          </a:lstStyle>
          <a:p>
            <a:pPr algn="ctr"/>
            <a:r>
              <a:rPr lang="es-MX" sz="3200" spc="600" dirty="0">
                <a:solidFill>
                  <a:srgbClr val="ED4787"/>
                </a:solidFill>
                <a:sym typeface="Calibri"/>
              </a:rPr>
              <a:t>TELEEDUCACIÓN</a:t>
            </a:r>
            <a:endParaRPr lang="es-AR" sz="3200" spc="600" dirty="0">
              <a:solidFill>
                <a:srgbClr val="ED4787"/>
              </a:solidFill>
            </a:endParaRPr>
          </a:p>
        </p:txBody>
      </p:sp>
      <p:sp>
        <p:nvSpPr>
          <p:cNvPr id="23" name="Google Shape;99;p2">
            <a:extLst>
              <a:ext uri="{FF2B5EF4-FFF2-40B4-BE49-F238E27FC236}">
                <a16:creationId xmlns:a16="http://schemas.microsoft.com/office/drawing/2014/main" id="{FE145BFA-BB90-AAC1-8B10-CE4CB8FEBFF4}"/>
              </a:ext>
            </a:extLst>
          </p:cNvPr>
          <p:cNvSpPr txBox="1"/>
          <p:nvPr/>
        </p:nvSpPr>
        <p:spPr>
          <a:xfrm>
            <a:off x="5683460" y="4629982"/>
            <a:ext cx="641844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Clr>
                <a:srgbClr val="FFFFFF"/>
              </a:buClr>
              <a:buSzPts val="4000"/>
              <a:buFont typeface="Calibri"/>
              <a:buNone/>
              <a:defRPr sz="5400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</a:defRPr>
            </a:lvl1pPr>
          </a:lstStyle>
          <a:p>
            <a:pPr algn="ctr"/>
            <a:r>
              <a:rPr lang="es-MX" sz="3200" spc="600" dirty="0">
                <a:solidFill>
                  <a:srgbClr val="ED4787"/>
                </a:solidFill>
                <a:sym typeface="Calibri"/>
              </a:rPr>
              <a:t>TELEINVESTIGACIÓN</a:t>
            </a:r>
            <a:endParaRPr lang="es-AR" sz="3200" spc="600" dirty="0">
              <a:solidFill>
                <a:srgbClr val="ED47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91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C0400FA3-0CC4-EA39-B8B6-D7DD742CA1CE}"/>
              </a:ext>
            </a:extLst>
          </p:cNvPr>
          <p:cNvSpPr txBox="1">
            <a:spLocks/>
          </p:cNvSpPr>
          <p:nvPr/>
        </p:nvSpPr>
        <p:spPr>
          <a:xfrm>
            <a:off x="822582" y="1022759"/>
            <a:ext cx="10546834" cy="188236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s-AR" sz="2400" dirty="0">
                <a:latin typeface="Encode Sans" panose="020B0604020202020204" charset="0"/>
                <a:cs typeface="Encode Sans" panose="020B0604020202020204" charset="0"/>
              </a:rPr>
              <a:t>La </a:t>
            </a:r>
            <a:r>
              <a:rPr lang="es-AR" sz="2400" b="1" dirty="0">
                <a:solidFill>
                  <a:srgbClr val="37BBED"/>
                </a:solidFill>
                <a:latin typeface="Encode Sans" panose="020B0604020202020204" charset="0"/>
                <a:cs typeface="Encode Sans" panose="020B0604020202020204" charset="0"/>
              </a:rPr>
              <a:t>TELESALUD</a:t>
            </a:r>
            <a:r>
              <a:rPr lang="es-AR" sz="2400" dirty="0">
                <a:solidFill>
                  <a:srgbClr val="7030A0"/>
                </a:solidFill>
                <a:latin typeface="Encode Sans" panose="020B0604020202020204" charset="0"/>
                <a:cs typeface="Encode Sans" panose="020B0604020202020204" charset="0"/>
              </a:rPr>
              <a:t> </a:t>
            </a:r>
            <a:r>
              <a:rPr lang="es-AR" sz="2400" dirty="0">
                <a:latin typeface="Encode Sans" panose="020B0604020202020204" charset="0"/>
                <a:cs typeface="Encode Sans" panose="020B0604020202020204" charset="0"/>
              </a:rPr>
              <a:t>ofrece </a:t>
            </a:r>
            <a:r>
              <a:rPr lang="es-AR" sz="2400" b="1" dirty="0">
                <a:solidFill>
                  <a:srgbClr val="37BBED"/>
                </a:solidFill>
                <a:latin typeface="Encode Sans" panose="020B0604020202020204" charset="0"/>
                <a:cs typeface="Encode Sans" panose="020B0604020202020204" charset="0"/>
              </a:rPr>
              <a:t>servicios complementarios a la modalidad presencial </a:t>
            </a:r>
            <a:r>
              <a:rPr lang="es-AR" sz="2400" dirty="0">
                <a:latin typeface="Encode Sans" panose="020B0604020202020204" charset="0"/>
                <a:cs typeface="Encode Sans" panose="020B0604020202020204" charset="0"/>
              </a:rPr>
              <a:t>de atención de la salud, no pretende reemplazarla. Sin embargo, en algunos casos puede ser la única alternativa posible.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3CD2EFD-253F-D818-4930-9E7F376E3826}"/>
              </a:ext>
            </a:extLst>
          </p:cNvPr>
          <p:cNvSpPr txBox="1"/>
          <p:nvPr/>
        </p:nvSpPr>
        <p:spPr>
          <a:xfrm>
            <a:off x="1722694" y="3429000"/>
            <a:ext cx="8746609" cy="10189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AR" sz="1400" dirty="0">
                <a:solidFill>
                  <a:schemeClr val="tx1"/>
                </a:solidFill>
                <a:latin typeface="Encode Sans" panose="020B0604020202020204" charset="0"/>
                <a:cs typeface="Encode Sans" panose="020B0604020202020204" charset="0"/>
              </a:rPr>
              <a:t>A través de la utilización de tecnologías digitales simples, seguras e intuitivas, nos permite Planificar, monitorear y evaluar permanentemente los procesos de servicios de telesalud</a:t>
            </a:r>
            <a:r>
              <a:rPr lang="es-AR" dirty="0">
                <a:solidFill>
                  <a:schemeClr val="tx1"/>
                </a:solidFill>
                <a:latin typeface="Encode Sans" panose="020B0604020202020204" charset="0"/>
                <a:cs typeface="Encode Sans" panose="020B0604020202020204" charset="0"/>
              </a:rPr>
              <a:t>, g</a:t>
            </a:r>
            <a:r>
              <a:rPr lang="es-AR" sz="1400" dirty="0">
                <a:solidFill>
                  <a:schemeClr val="tx1"/>
                </a:solidFill>
                <a:latin typeface="Encode Sans" panose="020B0604020202020204" charset="0"/>
                <a:cs typeface="Encode Sans" panose="020B0604020202020204" charset="0"/>
              </a:rPr>
              <a:t>enerar las condiciones para un entorno empático y de confianza </a:t>
            </a:r>
            <a:r>
              <a:rPr lang="es-AR" dirty="0">
                <a:solidFill>
                  <a:schemeClr val="tx1"/>
                </a:solidFill>
                <a:latin typeface="Encode Sans" panose="020B0604020202020204" charset="0"/>
                <a:cs typeface="Encode Sans" panose="020B0604020202020204" charset="0"/>
              </a:rPr>
              <a:t>que </a:t>
            </a:r>
            <a:r>
              <a:rPr lang="es-AR" sz="1400" dirty="0">
                <a:solidFill>
                  <a:schemeClr val="tx1"/>
                </a:solidFill>
                <a:latin typeface="Encode Sans" panose="020B0604020202020204" charset="0"/>
                <a:cs typeface="Encode Sans" panose="020B0604020202020204" charset="0"/>
              </a:rPr>
              <a:t>pretende reducir la preocupación y la ansiedad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562C93F-DBA6-A135-9A9B-E05D27BF1C75}"/>
              </a:ext>
            </a:extLst>
          </p:cNvPr>
          <p:cNvSpPr/>
          <p:nvPr/>
        </p:nvSpPr>
        <p:spPr>
          <a:xfrm>
            <a:off x="1722694" y="3352799"/>
            <a:ext cx="8746609" cy="1314451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79246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330495" y="3200399"/>
            <a:ext cx="10854070" cy="237400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20000"/>
              </a:lnSpc>
            </a:pPr>
            <a:endParaRPr lang="es-AR" altLang="es-AR" sz="1800" dirty="0">
              <a:latin typeface="Encode Sans" panose="020B060402020202020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AR" sz="2400" dirty="0">
              <a:latin typeface="Encode Sans" panose="020B0604020202020204" charset="0"/>
            </a:endParaRPr>
          </a:p>
        </p:txBody>
      </p:sp>
      <p:sp>
        <p:nvSpPr>
          <p:cNvPr id="6" name="Título 4"/>
          <p:cNvSpPr txBox="1">
            <a:spLocks/>
          </p:cNvSpPr>
          <p:nvPr/>
        </p:nvSpPr>
        <p:spPr>
          <a:xfrm>
            <a:off x="683252" y="2277816"/>
            <a:ext cx="2700670" cy="170456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1800" b="1">
                <a:solidFill>
                  <a:schemeClr val="tx1"/>
                </a:solidFill>
                <a:latin typeface="Encode Sans" panose="020B0604020202020204" charset="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s-AR" sz="3200" dirty="0"/>
              <a:t>Ventajas de los Servicios de Telesalud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CA93F42-8710-775C-B788-E5270654CA12}"/>
              </a:ext>
            </a:extLst>
          </p:cNvPr>
          <p:cNvSpPr txBox="1"/>
          <p:nvPr/>
        </p:nvSpPr>
        <p:spPr>
          <a:xfrm>
            <a:off x="3810701" y="2003539"/>
            <a:ext cx="7648575" cy="27210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AR" altLang="es-AR" sz="1600" dirty="0">
                <a:latin typeface="Encode Sans" panose="020B0604020202020204" charset="0"/>
              </a:rPr>
              <a:t>Reduce la sobrecarga del sistema sanitario.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altLang="es-AR" sz="1600" dirty="0">
                <a:latin typeface="Encode Sans" panose="020B0604020202020204" charset="0"/>
              </a:rPr>
              <a:t>Facilita la equidad en el acceso a los servicios asistenciales independientemente de la localización geográfica.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AR" altLang="es-AR" sz="1600" dirty="0">
                <a:latin typeface="Encode Sans" panose="020B0604020202020204" charset="0"/>
              </a:rPr>
              <a:t>Brinda atención y continuidad de seguimiento a las personas.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MX" altLang="es-AR" sz="1600" dirty="0">
                <a:latin typeface="Encode Sans" panose="020B0604020202020204" charset="0"/>
              </a:rPr>
              <a:t>Dota de atención en salud especializada en lugares donde no disponen de ella.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MX" altLang="es-AR" sz="1600" dirty="0">
                <a:latin typeface="Encode Sans" panose="020B0604020202020204" charset="0"/>
              </a:rPr>
              <a:t>Permitir una comunicación ágil entre los equipos de salud y centrada en la atención de la persona.</a:t>
            </a:r>
            <a:endParaRPr lang="es-AR" altLang="es-AR" sz="1600" dirty="0">
              <a:latin typeface="Encode Sans" panose="020B0604020202020204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AR" altLang="es-AR" sz="1600" dirty="0">
                <a:latin typeface="Encode Sans" panose="020B0604020202020204" charset="0"/>
              </a:rPr>
              <a:t>Reduce costos socio-sanitarios.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AR" sz="1600" dirty="0">
                <a:latin typeface="Encode Sans" panose="020B0604020202020204" charset="0"/>
              </a:rPr>
              <a:t>Oportunidad de mejora en la gestión organizacional.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788EC05-872F-BF4C-1F5A-2E1B42475CDF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Google Shape;123;g141cd8d83b7_0_397">
            <a:extLst>
              <a:ext uri="{FF2B5EF4-FFF2-40B4-BE49-F238E27FC236}">
                <a16:creationId xmlns:a16="http://schemas.microsoft.com/office/drawing/2014/main" id="{1BEB7693-EDB2-2CCF-335B-B62B0CB509E4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TELESALUD</a:t>
            </a:r>
          </a:p>
        </p:txBody>
      </p: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8D1E1B2C-33BF-2B71-02D4-02C8FBBCD595}"/>
              </a:ext>
            </a:extLst>
          </p:cNvPr>
          <p:cNvCxnSpPr>
            <a:cxnSpLocks/>
          </p:cNvCxnSpPr>
          <p:nvPr/>
        </p:nvCxnSpPr>
        <p:spPr>
          <a:xfrm>
            <a:off x="781050" y="3982381"/>
            <a:ext cx="533400" cy="0"/>
          </a:xfrm>
          <a:prstGeom prst="line">
            <a:avLst/>
          </a:prstGeom>
          <a:ln w="38100">
            <a:solidFill>
              <a:srgbClr val="ED47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116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56617F1-F23D-45B2-B215-FFFC7F86BFC7}"/>
              </a:ext>
            </a:extLst>
          </p:cNvPr>
          <p:cNvSpPr/>
          <p:nvPr/>
        </p:nvSpPr>
        <p:spPr>
          <a:xfrm>
            <a:off x="0" y="0"/>
            <a:ext cx="12192000" cy="6143625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7" name="Google Shape;117;g141cd8d83b7_0_392"/>
          <p:cNvSpPr txBox="1"/>
          <p:nvPr/>
        </p:nvSpPr>
        <p:spPr>
          <a:xfrm>
            <a:off x="757084" y="834086"/>
            <a:ext cx="5173503" cy="2733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dirty="0" err="1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Tele</a:t>
            </a:r>
            <a:r>
              <a:rPr lang="en-US" sz="4800" b="1" dirty="0" err="1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n-US" sz="4800" b="1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;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APS &amp; </a:t>
            </a:r>
            <a:r>
              <a:rPr lang="en-US" sz="4800" dirty="0" err="1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n-US" sz="48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 Digital</a:t>
            </a:r>
            <a:endParaRPr lang="en-US" sz="4800" i="0" u="none" strike="noStrike" cap="none" dirty="0">
              <a:solidFill>
                <a:schemeClr val="bg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D12E9869-754C-18DA-9135-673AE063B3AD}"/>
              </a:ext>
            </a:extLst>
          </p:cNvPr>
          <p:cNvGrpSpPr/>
          <p:nvPr/>
        </p:nvGrpSpPr>
        <p:grpSpPr>
          <a:xfrm>
            <a:off x="10422" y="3552825"/>
            <a:ext cx="12135816" cy="3259660"/>
            <a:chOff x="10422" y="3552825"/>
            <a:chExt cx="12135816" cy="325966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07BA0F5-829D-2F02-C6AE-12CDB6F70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" y="3552825"/>
              <a:ext cx="12135816" cy="3259660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881C210-D313-5D33-1502-C9E72195A617}"/>
                </a:ext>
              </a:extLst>
            </p:cNvPr>
            <p:cNvSpPr/>
            <p:nvPr/>
          </p:nvSpPr>
          <p:spPr>
            <a:xfrm>
              <a:off x="561975" y="5172075"/>
              <a:ext cx="3257550" cy="1123950"/>
            </a:xfrm>
            <a:prstGeom prst="rect">
              <a:avLst/>
            </a:prstGeom>
            <a:solidFill>
              <a:srgbClr val="46BA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pic>
        <p:nvPicPr>
          <p:cNvPr id="7" name="Picture 2" descr="Primero la gente - YouTube">
            <a:extLst>
              <a:ext uri="{FF2B5EF4-FFF2-40B4-BE49-F238E27FC236}">
                <a16:creationId xmlns:a16="http://schemas.microsoft.com/office/drawing/2014/main" id="{A3F5DAD9-90D7-BA6F-F65E-813727914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725" y="419100"/>
            <a:ext cx="141922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834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4;g1424fda9243_0_0"/>
          <p:cNvSpPr txBox="1"/>
          <p:nvPr/>
        </p:nvSpPr>
        <p:spPr>
          <a:xfrm>
            <a:off x="3343274" y="2781300"/>
            <a:ext cx="7620000" cy="325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28575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SzPts val="1100"/>
              <a:buFont typeface="Arial" panose="020B0604020202020204" pitchFamily="34" charset="0"/>
              <a:buChar char="•"/>
            </a:pPr>
            <a:endParaRPr lang="es-ES" dirty="0">
              <a:solidFill>
                <a:srgbClr val="46BAEB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285750" lvl="0" indent="-285750" algn="just">
              <a:spcBef>
                <a:spcPts val="1200"/>
              </a:spcBef>
              <a:buClr>
                <a:srgbClr val="FFC000"/>
              </a:buClr>
              <a:buSzPts val="11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Fortalecer la red de cuidado entre los equipos de salud del PNA, la comunidad y efectores de mayor complejidad. Como así también el fortalecimiento de redes para propiciar un cuidado integral de la salud con escuelas, residencias de adultos mayores, organizaciones sociales, entre otras.</a:t>
            </a:r>
          </a:p>
          <a:p>
            <a:pPr marL="285750" lvl="0" indent="-285750" algn="just">
              <a:spcBef>
                <a:spcPts val="1200"/>
              </a:spcBef>
              <a:buClr>
                <a:srgbClr val="FFC000"/>
              </a:buClr>
              <a:buSzPts val="11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Favorecer la referencia y contra referencia con los distintos niveles de atención.</a:t>
            </a:r>
          </a:p>
          <a:p>
            <a:pPr marL="285750" lvl="0" indent="-285750" algn="just">
              <a:spcBef>
                <a:spcPts val="1200"/>
              </a:spcBef>
              <a:buClr>
                <a:srgbClr val="FFC000"/>
              </a:buClr>
              <a:buSzPts val="11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Favorecer el acceso de la población a los servicios de salud. A la consulta de primera y segunda opinión.</a:t>
            </a:r>
          </a:p>
          <a:p>
            <a:pPr marL="285750" lvl="0" indent="-285750" algn="just">
              <a:spcBef>
                <a:spcPts val="1200"/>
              </a:spcBef>
              <a:buClr>
                <a:srgbClr val="FFC000"/>
              </a:buClr>
              <a:buSzPts val="11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Garantizar la programación y acceso a turnos en los diferentes niveles de complejidad. Garantizar turnos protegidos y priorizados.</a:t>
            </a:r>
          </a:p>
          <a:p>
            <a:pPr marL="285750" lvl="0" indent="-285750" algn="just">
              <a:spcBef>
                <a:spcPts val="1200"/>
              </a:spcBef>
              <a:buClr>
                <a:srgbClr val="FFC000"/>
              </a:buClr>
              <a:buSzPts val="11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Incentivar la capacitación de los equipos de salud a través de la teleeducación.</a:t>
            </a:r>
          </a:p>
          <a:p>
            <a:pPr marL="171450" lvl="0" indent="-171450" algn="l" rtl="0">
              <a:spcBef>
                <a:spcPts val="1200"/>
              </a:spcBef>
              <a:spcAft>
                <a:spcPts val="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sz="11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29315EC-1152-9D7C-7594-227092BAF0BE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Google Shape;123;g141cd8d83b7_0_397">
            <a:extLst>
              <a:ext uri="{FF2B5EF4-FFF2-40B4-BE49-F238E27FC236}">
                <a16:creationId xmlns:a16="http://schemas.microsoft.com/office/drawing/2014/main" id="{44156081-5046-0B24-33C7-C6D69966BF00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TELE|APS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2BFADF8-6261-494A-3B31-8B3034C255BE}"/>
              </a:ext>
            </a:extLst>
          </p:cNvPr>
          <p:cNvSpPr txBox="1"/>
          <p:nvPr/>
        </p:nvSpPr>
        <p:spPr>
          <a:xfrm>
            <a:off x="308494" y="1066800"/>
            <a:ext cx="2600325" cy="5847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3200" b="1">
                <a:solidFill>
                  <a:schemeClr val="tx1"/>
                </a:solidFill>
                <a:latin typeface="Encode Sans" panose="020B0604020202020204" charset="0"/>
              </a:defRPr>
            </a:lvl1pPr>
          </a:lstStyle>
          <a:p>
            <a:r>
              <a:rPr lang="es-ES" dirty="0">
                <a:sym typeface="Encode Sans"/>
              </a:rPr>
              <a:t>Objetivo General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D1E8EF0-34DC-8919-3F30-2623258F9A19}"/>
              </a:ext>
            </a:extLst>
          </p:cNvPr>
          <p:cNvSpPr txBox="1"/>
          <p:nvPr/>
        </p:nvSpPr>
        <p:spPr>
          <a:xfrm>
            <a:off x="308494" y="3562348"/>
            <a:ext cx="3282431" cy="5847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3200" b="1">
                <a:solidFill>
                  <a:schemeClr val="tx1"/>
                </a:solidFill>
                <a:latin typeface="Encode Sans" panose="020B0604020202020204" charset="0"/>
              </a:defRPr>
            </a:lvl1pPr>
          </a:lstStyle>
          <a:p>
            <a:r>
              <a:rPr lang="es-ES" dirty="0">
                <a:sym typeface="Encode Sans"/>
              </a:rPr>
              <a:t>Objetivos Específicos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0E0A463-BC19-2ACE-DE8C-1F417FF14B50}"/>
              </a:ext>
            </a:extLst>
          </p:cNvPr>
          <p:cNvSpPr txBox="1"/>
          <p:nvPr/>
        </p:nvSpPr>
        <p:spPr>
          <a:xfrm>
            <a:off x="3343273" y="1185496"/>
            <a:ext cx="7620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dirty="0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Fortalecer el acceso a la salud integral e integrada de la población desde la APS, con un enfoque de derechos, equidad y calidad, ponderando al Primer Nivel de Atención (PNA) como eje vertebrador y articulador del cuidado de la salud.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11EE3784-CA09-D700-27CD-4DB278F0DA01}"/>
              </a:ext>
            </a:extLst>
          </p:cNvPr>
          <p:cNvCxnSpPr>
            <a:cxnSpLocks/>
          </p:cNvCxnSpPr>
          <p:nvPr/>
        </p:nvCxnSpPr>
        <p:spPr>
          <a:xfrm>
            <a:off x="752475" y="2667000"/>
            <a:ext cx="10287000" cy="0"/>
          </a:xfrm>
          <a:prstGeom prst="line">
            <a:avLst/>
          </a:prstGeom>
          <a:ln>
            <a:solidFill>
              <a:srgbClr val="ED47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648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oogle Shape;95;p7"/>
          <p:cNvCxnSpPr/>
          <p:nvPr/>
        </p:nvCxnSpPr>
        <p:spPr>
          <a:xfrm flipH="1">
            <a:off x="13758863" y="871538"/>
            <a:ext cx="131762" cy="101600"/>
          </a:xfrm>
          <a:prstGeom prst="straightConnector1">
            <a:avLst/>
          </a:prstGeom>
          <a:noFill/>
          <a:ln w="9525" cap="flat" cmpd="sng">
            <a:solidFill>
              <a:srgbClr val="FC8030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5" name="Google Shape;96;p7"/>
          <p:cNvGrpSpPr/>
          <p:nvPr/>
        </p:nvGrpSpPr>
        <p:grpSpPr>
          <a:xfrm>
            <a:off x="527286" y="1044386"/>
            <a:ext cx="11342678" cy="3856227"/>
            <a:chOff x="411645" y="943466"/>
            <a:chExt cx="11342677" cy="3855781"/>
          </a:xfrm>
        </p:grpSpPr>
        <p:sp>
          <p:nvSpPr>
            <p:cNvPr id="6" name="Google Shape;97;p7"/>
            <p:cNvSpPr/>
            <p:nvPr/>
          </p:nvSpPr>
          <p:spPr>
            <a:xfrm>
              <a:off x="725883" y="943466"/>
              <a:ext cx="2749769" cy="1246044"/>
            </a:xfrm>
            <a:custGeom>
              <a:avLst/>
              <a:gdLst/>
              <a:ahLst/>
              <a:cxnLst/>
              <a:rect l="l" t="t" r="r" b="b"/>
              <a:pathLst>
                <a:path w="3456486" h="1246030" extrusionOk="0">
                  <a:moveTo>
                    <a:pt x="0" y="0"/>
                  </a:moveTo>
                  <a:lnTo>
                    <a:pt x="3456486" y="0"/>
                  </a:lnTo>
                  <a:lnTo>
                    <a:pt x="3456486" y="1246030"/>
                  </a:lnTo>
                  <a:lnTo>
                    <a:pt x="0" y="12460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Capacitación permanente a los equipos de salud del PNA:</a:t>
              </a:r>
              <a:endParaRPr lang="es-ES" sz="1200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</a:endParaRPr>
            </a:p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Espacios CAPS</a:t>
              </a:r>
              <a:endParaRPr lang="es-ES" sz="1200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</a:endParaRPr>
            </a:p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Conversatorios APS</a:t>
              </a:r>
              <a:endParaRPr lang="es-ES" sz="1200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</a:endParaRPr>
            </a:p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Espacio de habilidades para la vida</a:t>
              </a:r>
              <a:endParaRPr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7" name="Google Shape;98;p7"/>
            <p:cNvSpPr/>
            <p:nvPr/>
          </p:nvSpPr>
          <p:spPr>
            <a:xfrm>
              <a:off x="411645" y="957096"/>
              <a:ext cx="726355" cy="1089532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l="-62998" r="-62995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  <p:sp>
          <p:nvSpPr>
            <p:cNvPr id="8" name="Google Shape;99;p7"/>
            <p:cNvSpPr/>
            <p:nvPr/>
          </p:nvSpPr>
          <p:spPr>
            <a:xfrm>
              <a:off x="4445473" y="1105561"/>
              <a:ext cx="3321050" cy="1038105"/>
            </a:xfrm>
            <a:custGeom>
              <a:avLst/>
              <a:gdLst/>
              <a:ahLst/>
              <a:cxnLst/>
              <a:rect l="l" t="t" r="r" b="b"/>
              <a:pathLst>
                <a:path w="3320480" h="1037650" extrusionOk="0">
                  <a:moveTo>
                    <a:pt x="0" y="0"/>
                  </a:moveTo>
                  <a:lnTo>
                    <a:pt x="3320480" y="0"/>
                  </a:lnTo>
                  <a:lnTo>
                    <a:pt x="3320480" y="1037650"/>
                  </a:lnTo>
                  <a:lnTo>
                    <a:pt x="0" y="1037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Capacitación con la Fundación Garrahan.</a:t>
              </a:r>
              <a:endParaRPr sz="1200" i="0" u="none" strike="noStrike" cap="none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9" name="Google Shape;100;p7"/>
            <p:cNvSpPr/>
            <p:nvPr/>
          </p:nvSpPr>
          <p:spPr>
            <a:xfrm>
              <a:off x="4307544" y="956087"/>
              <a:ext cx="726355" cy="1089532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l="-62998" r="-62995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  <p:sp>
          <p:nvSpPr>
            <p:cNvPr id="10" name="Google Shape;101;p7"/>
            <p:cNvSpPr/>
            <p:nvPr/>
          </p:nvSpPr>
          <p:spPr>
            <a:xfrm>
              <a:off x="8393585" y="994834"/>
              <a:ext cx="2332828" cy="1036517"/>
            </a:xfrm>
            <a:custGeom>
              <a:avLst/>
              <a:gdLst/>
              <a:ahLst/>
              <a:cxnLst/>
              <a:rect l="l" t="t" r="r" b="b"/>
              <a:pathLst>
                <a:path w="3320480" h="1037650" extrusionOk="0">
                  <a:moveTo>
                    <a:pt x="0" y="0"/>
                  </a:moveTo>
                  <a:lnTo>
                    <a:pt x="3320480" y="0"/>
                  </a:lnTo>
                  <a:lnTo>
                    <a:pt x="3320480" y="1037650"/>
                  </a:lnTo>
                  <a:lnTo>
                    <a:pt x="0" y="1037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Salas de espera saludables.</a:t>
              </a:r>
              <a:endParaRPr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11" name="Google Shape;102;p7"/>
            <p:cNvSpPr/>
            <p:nvPr/>
          </p:nvSpPr>
          <p:spPr>
            <a:xfrm>
              <a:off x="7921586" y="948417"/>
              <a:ext cx="726355" cy="1089532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l="-24998" r="-24998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  <p:sp>
          <p:nvSpPr>
            <p:cNvPr id="12" name="Google Shape;103;p7"/>
            <p:cNvSpPr/>
            <p:nvPr/>
          </p:nvSpPr>
          <p:spPr>
            <a:xfrm>
              <a:off x="725883" y="2361273"/>
              <a:ext cx="2749769" cy="1036517"/>
            </a:xfrm>
            <a:custGeom>
              <a:avLst/>
              <a:gdLst/>
              <a:ahLst/>
              <a:cxnLst/>
              <a:rect l="l" t="t" r="r" b="b"/>
              <a:pathLst>
                <a:path w="3320480" h="1037650" extrusionOk="0">
                  <a:moveTo>
                    <a:pt x="0" y="0"/>
                  </a:moveTo>
                  <a:lnTo>
                    <a:pt x="3320480" y="0"/>
                  </a:lnTo>
                  <a:lnTo>
                    <a:pt x="3320480" y="1037650"/>
                  </a:lnTo>
                  <a:lnTo>
                    <a:pt x="0" y="1037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Boletín de experiencias provinciales de APS.</a:t>
              </a:r>
              <a:endParaRPr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13" name="Google Shape;104;p7"/>
            <p:cNvSpPr/>
            <p:nvPr/>
          </p:nvSpPr>
          <p:spPr>
            <a:xfrm>
              <a:off x="521244" y="2272706"/>
              <a:ext cx="726355" cy="1089532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l="-24998" r="-24998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  <p:sp>
          <p:nvSpPr>
            <p:cNvPr id="14" name="Google Shape;105;p7"/>
            <p:cNvSpPr/>
            <p:nvPr/>
          </p:nvSpPr>
          <p:spPr>
            <a:xfrm>
              <a:off x="4577236" y="2464132"/>
              <a:ext cx="2325921" cy="1038105"/>
            </a:xfrm>
            <a:custGeom>
              <a:avLst/>
              <a:gdLst/>
              <a:ahLst/>
              <a:cxnLst/>
              <a:rect l="l" t="t" r="r" b="b"/>
              <a:pathLst>
                <a:path w="3320480" h="1037650" extrusionOk="0">
                  <a:moveTo>
                    <a:pt x="0" y="0"/>
                  </a:moveTo>
                  <a:lnTo>
                    <a:pt x="3320480" y="0"/>
                  </a:lnTo>
                  <a:lnTo>
                    <a:pt x="3320480" y="1037650"/>
                  </a:lnTo>
                  <a:lnTo>
                    <a:pt x="0" y="1037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Plan Nacional de Fortalecimiento de la APS. </a:t>
              </a:r>
              <a:endParaRPr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15" name="Google Shape;106;p7"/>
            <p:cNvSpPr/>
            <p:nvPr/>
          </p:nvSpPr>
          <p:spPr>
            <a:xfrm>
              <a:off x="4293116" y="2353792"/>
              <a:ext cx="726355" cy="1089532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l="-27998" r="-27998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  <p:sp>
          <p:nvSpPr>
            <p:cNvPr id="16" name="Google Shape;107;p7"/>
            <p:cNvSpPr/>
            <p:nvPr/>
          </p:nvSpPr>
          <p:spPr>
            <a:xfrm>
              <a:off x="8393585" y="2437320"/>
              <a:ext cx="2424244" cy="1036517"/>
            </a:xfrm>
            <a:custGeom>
              <a:avLst/>
              <a:gdLst/>
              <a:ahLst/>
              <a:cxnLst/>
              <a:rect l="l" t="t" r="r" b="b"/>
              <a:pathLst>
                <a:path w="3320480" h="1037650" extrusionOk="0">
                  <a:moveTo>
                    <a:pt x="0" y="0"/>
                  </a:moveTo>
                  <a:lnTo>
                    <a:pt x="3320480" y="0"/>
                  </a:lnTo>
                  <a:lnTo>
                    <a:pt x="3320480" y="1037650"/>
                  </a:lnTo>
                  <a:lnTo>
                    <a:pt x="0" y="1037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Herramienta de autoevaluación de la calidad en el Primer Nivel de Atención.</a:t>
              </a:r>
              <a:endParaRPr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17" name="Google Shape;108;p7"/>
            <p:cNvSpPr/>
            <p:nvPr/>
          </p:nvSpPr>
          <p:spPr>
            <a:xfrm>
              <a:off x="8089792" y="2369097"/>
              <a:ext cx="648061" cy="97940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 l="-24998" r="-24998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  <p:sp>
          <p:nvSpPr>
            <p:cNvPr id="18" name="Google Shape;109;p7"/>
            <p:cNvSpPr/>
            <p:nvPr/>
          </p:nvSpPr>
          <p:spPr>
            <a:xfrm>
              <a:off x="4577236" y="3761141"/>
              <a:ext cx="1461456" cy="1038105"/>
            </a:xfrm>
            <a:custGeom>
              <a:avLst/>
              <a:gdLst/>
              <a:ahLst/>
              <a:cxnLst/>
              <a:rect l="l" t="t" r="r" b="b"/>
              <a:pathLst>
                <a:path w="3320480" h="1037650" extrusionOk="0">
                  <a:moveTo>
                    <a:pt x="0" y="0"/>
                  </a:moveTo>
                  <a:lnTo>
                    <a:pt x="3320480" y="0"/>
                  </a:lnTo>
                  <a:lnTo>
                    <a:pt x="3320480" y="1037650"/>
                  </a:lnTo>
                  <a:lnTo>
                    <a:pt x="0" y="1037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APP Visitar.</a:t>
              </a:r>
              <a:endParaRPr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19" name="Google Shape;110;p7"/>
            <p:cNvSpPr/>
            <p:nvPr/>
          </p:nvSpPr>
          <p:spPr>
            <a:xfrm>
              <a:off x="4315887" y="3614838"/>
              <a:ext cx="726355" cy="1089532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24998" r="-24998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  <p:sp>
          <p:nvSpPr>
            <p:cNvPr id="20" name="Google Shape;111;p7"/>
            <p:cNvSpPr/>
            <p:nvPr/>
          </p:nvSpPr>
          <p:spPr>
            <a:xfrm>
              <a:off x="8433272" y="3761142"/>
              <a:ext cx="3321050" cy="1038105"/>
            </a:xfrm>
            <a:custGeom>
              <a:avLst/>
              <a:gdLst/>
              <a:ahLst/>
              <a:cxnLst/>
              <a:rect l="l" t="t" r="r" b="b"/>
              <a:pathLst>
                <a:path w="3320480" h="1037650" extrusionOk="0">
                  <a:moveTo>
                    <a:pt x="0" y="0"/>
                  </a:moveTo>
                  <a:lnTo>
                    <a:pt x="3320480" y="0"/>
                  </a:lnTo>
                  <a:lnTo>
                    <a:pt x="3320480" y="1037650"/>
                  </a:lnTo>
                  <a:lnTo>
                    <a:pt x="0" y="10376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 w="952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02825" tIns="41900" rIns="41900" bIns="41900" anchor="ctr" anchorCtr="0">
              <a:noAutofit/>
            </a:bodyPr>
            <a:lstStyle/>
            <a:p>
              <a:pPr marL="0" marR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s-ES" sz="1200" i="0" u="none" strike="noStrike" cap="none" dirty="0">
                  <a:solidFill>
                    <a:schemeClr val="tx1"/>
                  </a:solidFill>
                  <a:latin typeface="Encode Sans" panose="020B0604020202020204" charset="0"/>
                  <a:ea typeface="Encode Sans Condensed Thin"/>
                  <a:cs typeface="Encode Sans Condensed Thin"/>
                  <a:sym typeface="Encode Sans Condensed Thin"/>
                </a:rPr>
                <a:t>Trabajo conjunto con el  Programa de Salud Indígena , Salud Comunitaria y Municipios y Comunidades Saludables. Implementación en territorio. </a:t>
              </a:r>
              <a:endParaRPr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endParaRPr>
            </a:p>
          </p:txBody>
        </p:sp>
        <p:sp>
          <p:nvSpPr>
            <p:cNvPr id="21" name="Google Shape;112;p7"/>
            <p:cNvSpPr/>
            <p:nvPr/>
          </p:nvSpPr>
          <p:spPr>
            <a:xfrm>
              <a:off x="8070289" y="3673760"/>
              <a:ext cx="727088" cy="103231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 l="-20998" r="-20998"/>
              </a:stretch>
            </a:blip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tx1"/>
                </a:solidFill>
                <a:latin typeface="Encode Sans" panose="020B0604020202020204" charset="0"/>
              </a:endParaRPr>
            </a:p>
          </p:txBody>
        </p:sp>
      </p:grpSp>
      <p:sp>
        <p:nvSpPr>
          <p:cNvPr id="22" name="Google Shape;113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ES"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14;p7"/>
          <p:cNvSpPr txBox="1">
            <a:spLocks/>
          </p:cNvSpPr>
          <p:nvPr/>
        </p:nvSpPr>
        <p:spPr>
          <a:xfrm>
            <a:off x="4236420" y="5308219"/>
            <a:ext cx="63150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62500"/>
            </a:pPr>
            <a:r>
              <a:rPr lang="es-ES" sz="2400" spc="600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rPr>
              <a:t>LÍNEAS PRIORIZADAS</a:t>
            </a:r>
            <a:endParaRPr lang="es-ES" sz="1100" spc="600" dirty="0">
              <a:solidFill>
                <a:schemeClr val="tx1"/>
              </a:solidFill>
              <a:latin typeface="Encode Sans" panose="020B0604020202020204" charset="0"/>
            </a:endParaRPr>
          </a:p>
        </p:txBody>
      </p:sp>
      <p:sp>
        <p:nvSpPr>
          <p:cNvPr id="24" name="Google Shape;115;p7"/>
          <p:cNvSpPr/>
          <p:nvPr/>
        </p:nvSpPr>
        <p:spPr>
          <a:xfrm>
            <a:off x="783888" y="3680248"/>
            <a:ext cx="2749769" cy="1038225"/>
          </a:xfrm>
          <a:custGeom>
            <a:avLst/>
            <a:gdLst/>
            <a:ahLst/>
            <a:cxnLst/>
            <a:rect l="l" t="t" r="r" b="b"/>
            <a:pathLst>
              <a:path w="3320480" h="1037650" extrusionOk="0">
                <a:moveTo>
                  <a:pt x="0" y="0"/>
                </a:moveTo>
                <a:lnTo>
                  <a:pt x="3320480" y="0"/>
                </a:lnTo>
                <a:lnTo>
                  <a:pt x="3320480" y="1037650"/>
                </a:lnTo>
                <a:lnTo>
                  <a:pt x="0" y="10376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825" tIns="41900" rIns="41900" bIns="41900" anchor="ctr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600" b="1" i="0" u="none" strike="noStrike" dirty="0">
                <a:ln w="0"/>
                <a:solidFill>
                  <a:schemeClr val="tx1"/>
                </a:solidFill>
                <a:latin typeface="Encode Sans" panose="020B0604020202020204" charset="0"/>
                <a:sym typeface="Arial"/>
              </a:rPr>
              <a:t>Programa Tele APS.</a:t>
            </a:r>
            <a:endParaRPr sz="1600" b="1" i="0" u="none" strike="noStrike" dirty="0">
              <a:ln w="0"/>
              <a:solidFill>
                <a:schemeClr val="tx1"/>
              </a:solidFill>
              <a:latin typeface="Encode Sans" panose="020B0604020202020204" charset="0"/>
              <a:sym typeface="Arial"/>
            </a:endParaRPr>
          </a:p>
        </p:txBody>
      </p:sp>
      <p:sp>
        <p:nvSpPr>
          <p:cNvPr id="25" name="Google Shape;116;p7"/>
          <p:cNvSpPr/>
          <p:nvPr/>
        </p:nvSpPr>
        <p:spPr>
          <a:xfrm>
            <a:off x="505515" y="3642734"/>
            <a:ext cx="726355" cy="1089658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62998" r="-62995"/>
            </a:stretch>
          </a:blip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tx1"/>
              </a:solidFill>
              <a:latin typeface="Encode Sans" panose="020B0604020202020204" charset="0"/>
            </a:endParaRPr>
          </a:p>
        </p:txBody>
      </p:sp>
      <p:sp>
        <p:nvSpPr>
          <p:cNvPr id="26" name="Google Shape;117;p7"/>
          <p:cNvSpPr/>
          <p:nvPr/>
        </p:nvSpPr>
        <p:spPr>
          <a:xfrm>
            <a:off x="841522" y="4915511"/>
            <a:ext cx="2749769" cy="1038225"/>
          </a:xfrm>
          <a:custGeom>
            <a:avLst/>
            <a:gdLst/>
            <a:ahLst/>
            <a:cxnLst/>
            <a:rect l="l" t="t" r="r" b="b"/>
            <a:pathLst>
              <a:path w="3320480" h="1037650" extrusionOk="0">
                <a:moveTo>
                  <a:pt x="0" y="0"/>
                </a:moveTo>
                <a:lnTo>
                  <a:pt x="3320480" y="0"/>
                </a:lnTo>
                <a:lnTo>
                  <a:pt x="3320480" y="1037650"/>
                </a:lnTo>
                <a:lnTo>
                  <a:pt x="0" y="10376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40000"/>
            </a:schemeClr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02825" tIns="41900" rIns="41900" bIns="41900" anchor="ctr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rPr>
              <a:t>Actualización de GPC</a:t>
            </a:r>
            <a:endParaRPr sz="1200" dirty="0">
              <a:solidFill>
                <a:schemeClr val="tx1"/>
              </a:solidFill>
              <a:latin typeface="Encode Sans" panose="020B0604020202020204" charset="0"/>
            </a:endParaRPr>
          </a:p>
          <a:p>
            <a:pPr marL="0" marR="0" lvl="0" indent="0" rtl="0">
              <a:lnSpc>
                <a:spcPct val="90000"/>
              </a:lnSpc>
              <a:spcBef>
                <a:spcPts val="385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s-ES" sz="1200" i="0" u="none" strike="noStrike" cap="none" dirty="0">
                <a:solidFill>
                  <a:schemeClr val="tx1"/>
                </a:solidFill>
                <a:latin typeface="Encode Sans" panose="020B0604020202020204" charset="0"/>
                <a:ea typeface="Encode Sans Condensed Thin"/>
                <a:cs typeface="Encode Sans Condensed Thin"/>
                <a:sym typeface="Encode Sans Condensed Thin"/>
              </a:rPr>
              <a:t>CONAGEI-Estrategia ETMI -PLUS</a:t>
            </a:r>
            <a:endParaRPr sz="1200" i="0" u="none" strike="noStrike" cap="none" dirty="0">
              <a:solidFill>
                <a:schemeClr val="tx1"/>
              </a:solidFill>
              <a:latin typeface="Encode Sans" panose="020B0604020202020204" charset="0"/>
              <a:ea typeface="Encode Sans Condensed Thin"/>
              <a:cs typeface="Encode Sans Condensed Thin"/>
              <a:sym typeface="Encode Sans Condensed Thin"/>
            </a:endParaRPr>
          </a:p>
        </p:txBody>
      </p:sp>
      <p:sp>
        <p:nvSpPr>
          <p:cNvPr id="27" name="Google Shape;118;p7"/>
          <p:cNvSpPr/>
          <p:nvPr/>
        </p:nvSpPr>
        <p:spPr>
          <a:xfrm>
            <a:off x="592691" y="4944867"/>
            <a:ext cx="648061" cy="979515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l="-24998" r="-24998"/>
            </a:stretch>
          </a:blipFill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tx1"/>
              </a:solidFill>
              <a:latin typeface="Encode Sans" panose="020B060402020202020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F09D0C3-6B2F-0995-C3AF-4082976DDBA8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Google Shape;123;g141cd8d83b7_0_397">
            <a:extLst>
              <a:ext uri="{FF2B5EF4-FFF2-40B4-BE49-F238E27FC236}">
                <a16:creationId xmlns:a16="http://schemas.microsoft.com/office/drawing/2014/main" id="{0E918FB0-92DE-B013-D4D3-0B842180514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TELE|APS</a:t>
            </a: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:a16="http://schemas.microsoft.com/office/drawing/2014/main" id="{49F61CA3-13FC-8093-E0A4-1510ECAE4BDF}"/>
              </a:ext>
            </a:extLst>
          </p:cNvPr>
          <p:cNvSpPr/>
          <p:nvPr/>
        </p:nvSpPr>
        <p:spPr>
          <a:xfrm>
            <a:off x="308494" y="980256"/>
            <a:ext cx="3486758" cy="1314451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7F694F9-1F32-FD07-3E81-2FA4E15FBDBD}"/>
              </a:ext>
            </a:extLst>
          </p:cNvPr>
          <p:cNvSpPr/>
          <p:nvPr/>
        </p:nvSpPr>
        <p:spPr>
          <a:xfrm>
            <a:off x="290208" y="2470183"/>
            <a:ext cx="3486758" cy="1065408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5519DC53-6A29-E534-A927-A951E3D7AE60}"/>
              </a:ext>
            </a:extLst>
          </p:cNvPr>
          <p:cNvSpPr/>
          <p:nvPr/>
        </p:nvSpPr>
        <p:spPr>
          <a:xfrm>
            <a:off x="290208" y="3696341"/>
            <a:ext cx="3486758" cy="1065408"/>
          </a:xfrm>
          <a:prstGeom prst="roundRect">
            <a:avLst/>
          </a:prstGeom>
          <a:noFill/>
          <a:ln w="19050">
            <a:solidFill>
              <a:srgbClr val="ED47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546DA786-F443-B36D-74B1-EFDD91185D9A}"/>
              </a:ext>
            </a:extLst>
          </p:cNvPr>
          <p:cNvSpPr/>
          <p:nvPr/>
        </p:nvSpPr>
        <p:spPr>
          <a:xfrm>
            <a:off x="290208" y="4924219"/>
            <a:ext cx="3486758" cy="1065408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Rectángulo: esquinas redondeadas 31">
            <a:extLst>
              <a:ext uri="{FF2B5EF4-FFF2-40B4-BE49-F238E27FC236}">
                <a16:creationId xmlns:a16="http://schemas.microsoft.com/office/drawing/2014/main" id="{0FB819DD-079C-C17E-932A-E0A86DBD8EF7}"/>
              </a:ext>
            </a:extLst>
          </p:cNvPr>
          <p:cNvSpPr/>
          <p:nvPr/>
        </p:nvSpPr>
        <p:spPr>
          <a:xfrm>
            <a:off x="4215377" y="982682"/>
            <a:ext cx="3486758" cy="1314451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3" name="Rectángulo: esquinas redondeadas 32">
            <a:extLst>
              <a:ext uri="{FF2B5EF4-FFF2-40B4-BE49-F238E27FC236}">
                <a16:creationId xmlns:a16="http://schemas.microsoft.com/office/drawing/2014/main" id="{F01A6DFD-D6F4-B837-3097-40329044054B}"/>
              </a:ext>
            </a:extLst>
          </p:cNvPr>
          <p:cNvSpPr/>
          <p:nvPr/>
        </p:nvSpPr>
        <p:spPr>
          <a:xfrm>
            <a:off x="4215377" y="2370484"/>
            <a:ext cx="3486758" cy="1314451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4" name="Rectángulo: esquinas redondeadas 33">
            <a:extLst>
              <a:ext uri="{FF2B5EF4-FFF2-40B4-BE49-F238E27FC236}">
                <a16:creationId xmlns:a16="http://schemas.microsoft.com/office/drawing/2014/main" id="{30032FAD-30BE-59B2-2AB6-654717EA1CED}"/>
              </a:ext>
            </a:extLst>
          </p:cNvPr>
          <p:cNvSpPr/>
          <p:nvPr/>
        </p:nvSpPr>
        <p:spPr>
          <a:xfrm>
            <a:off x="4236420" y="3795288"/>
            <a:ext cx="3486758" cy="1032429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4DAAAC22-B0D0-70ED-6784-FCFABCA94F03}"/>
              </a:ext>
            </a:extLst>
          </p:cNvPr>
          <p:cNvSpPr/>
          <p:nvPr/>
        </p:nvSpPr>
        <p:spPr>
          <a:xfrm>
            <a:off x="7932262" y="955785"/>
            <a:ext cx="3486758" cy="1314451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D1214658-34D9-9525-BBA1-8479C598B78F}"/>
              </a:ext>
            </a:extLst>
          </p:cNvPr>
          <p:cNvSpPr/>
          <p:nvPr/>
        </p:nvSpPr>
        <p:spPr>
          <a:xfrm>
            <a:off x="7956794" y="2401616"/>
            <a:ext cx="3486758" cy="1314451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Rectángulo: esquinas redondeadas 36">
            <a:extLst>
              <a:ext uri="{FF2B5EF4-FFF2-40B4-BE49-F238E27FC236}">
                <a16:creationId xmlns:a16="http://schemas.microsoft.com/office/drawing/2014/main" id="{1E82F77C-D960-54DB-76D6-F610CEA3AD5A}"/>
              </a:ext>
            </a:extLst>
          </p:cNvPr>
          <p:cNvSpPr/>
          <p:nvPr/>
        </p:nvSpPr>
        <p:spPr>
          <a:xfrm>
            <a:off x="7932262" y="3862388"/>
            <a:ext cx="4043428" cy="1061832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0728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BAB0109B-0F45-EB7C-951F-E246FD1798C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Google Shape;123;g141cd8d83b7_0_397">
            <a:extLst>
              <a:ext uri="{FF2B5EF4-FFF2-40B4-BE49-F238E27FC236}">
                <a16:creationId xmlns:a16="http://schemas.microsoft.com/office/drawing/2014/main" id="{6CCD9ED7-D6B9-0B7C-40CE-8274A5D51DF9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 MENTAL</a:t>
            </a:r>
            <a:endParaRPr lang="en-US" sz="2000" i="0" u="none" strike="noStrike" cap="none" spc="600" dirty="0">
              <a:solidFill>
                <a:schemeClr val="bg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6" name="Google Shape;173;g1424fda9243_0_0">
            <a:extLst>
              <a:ext uri="{FF2B5EF4-FFF2-40B4-BE49-F238E27FC236}">
                <a16:creationId xmlns:a16="http://schemas.microsoft.com/office/drawing/2014/main" id="{E0A227C8-0243-AE9D-662F-BC5F61459A8A}"/>
              </a:ext>
            </a:extLst>
          </p:cNvPr>
          <p:cNvSpPr txBox="1"/>
          <p:nvPr/>
        </p:nvSpPr>
        <p:spPr>
          <a:xfrm>
            <a:off x="3276600" y="1169300"/>
            <a:ext cx="7810500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dirty="0">
                <a:latin typeface="Encode Sans"/>
                <a:ea typeface="Encode Sans"/>
                <a:cs typeface="Encode Sans"/>
                <a:sym typeface="Encode Sans"/>
              </a:rPr>
              <a:t>Colaborar en la implementación de la ley N°26.657, Ley Nacional de Salud</a:t>
            </a:r>
            <a:endParaRPr sz="1800" dirty="0"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dirty="0">
                <a:latin typeface="Encode Sans"/>
                <a:ea typeface="Encode Sans"/>
                <a:cs typeface="Encode Sans"/>
                <a:sym typeface="Encode Sans"/>
              </a:rPr>
              <a:t>Mental. Favorecer acceso a primera y segunda opinión con prácticas interdisciplinarias, fortalecer el trabajo en red y garantizar atención integral donde las personas viven.</a:t>
            </a:r>
            <a:endParaRPr sz="1800" dirty="0"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747B460-441F-ED96-E229-4F7FA3817504}"/>
              </a:ext>
            </a:extLst>
          </p:cNvPr>
          <p:cNvSpPr txBox="1"/>
          <p:nvPr/>
        </p:nvSpPr>
        <p:spPr>
          <a:xfrm>
            <a:off x="308494" y="1323173"/>
            <a:ext cx="2600325" cy="5847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3200" b="1">
                <a:solidFill>
                  <a:schemeClr val="tx1"/>
                </a:solidFill>
                <a:latin typeface="Encode Sans" panose="020B0604020202020204" charset="0"/>
              </a:defRPr>
            </a:lvl1pPr>
          </a:lstStyle>
          <a:p>
            <a:r>
              <a:rPr lang="es-ES" dirty="0">
                <a:sym typeface="Encode Sans"/>
              </a:rPr>
              <a:t>Objetivo General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846B6D51-6C3B-F7CA-C49D-0D9BD812DA22}"/>
              </a:ext>
            </a:extLst>
          </p:cNvPr>
          <p:cNvCxnSpPr>
            <a:cxnSpLocks/>
          </p:cNvCxnSpPr>
          <p:nvPr/>
        </p:nvCxnSpPr>
        <p:spPr>
          <a:xfrm>
            <a:off x="752475" y="2667000"/>
            <a:ext cx="10287000" cy="0"/>
          </a:xfrm>
          <a:prstGeom prst="line">
            <a:avLst/>
          </a:prstGeom>
          <a:ln>
            <a:solidFill>
              <a:srgbClr val="ED47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52AEEB60-E1C4-985D-6A2D-F2B792D4FD42}"/>
              </a:ext>
            </a:extLst>
          </p:cNvPr>
          <p:cNvSpPr txBox="1"/>
          <p:nvPr/>
        </p:nvSpPr>
        <p:spPr>
          <a:xfrm>
            <a:off x="308494" y="3562348"/>
            <a:ext cx="3282431" cy="58477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3200" b="1">
                <a:solidFill>
                  <a:schemeClr val="tx1"/>
                </a:solidFill>
                <a:latin typeface="Encode Sans" panose="020B0604020202020204" charset="0"/>
              </a:defRPr>
            </a:lvl1pPr>
          </a:lstStyle>
          <a:p>
            <a:r>
              <a:rPr lang="es-ES" dirty="0">
                <a:sym typeface="Encode Sans"/>
              </a:rPr>
              <a:t>Objetivos Específicos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97BA4D4-8EEE-6E33-1664-3B3FC8C579CB}"/>
              </a:ext>
            </a:extLst>
          </p:cNvPr>
          <p:cNvSpPr txBox="1"/>
          <p:nvPr/>
        </p:nvSpPr>
        <p:spPr>
          <a:xfrm>
            <a:off x="3276600" y="3121310"/>
            <a:ext cx="6096000" cy="2051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285750" indent="-285750">
              <a:spcBef>
                <a:spcPts val="1200"/>
              </a:spcBef>
              <a:buClr>
                <a:srgbClr val="FFC000"/>
              </a:buClr>
              <a:buSzPts val="1100"/>
              <a:buFont typeface="Arial" panose="020B0604020202020204" pitchFamily="34" charset="0"/>
              <a:buChar char="•"/>
              <a:defRPr>
                <a:solidFill>
                  <a:srgbClr val="46BAEB"/>
                </a:solidFill>
                <a:latin typeface="Encode Sans"/>
                <a:ea typeface="Encode Sans"/>
                <a:cs typeface="Encode Sans"/>
              </a:defRPr>
            </a:lvl1pPr>
          </a:lstStyle>
          <a:p>
            <a:r>
              <a:rPr lang="es-MX" dirty="0">
                <a:solidFill>
                  <a:schemeClr val="tx1"/>
                </a:solidFill>
              </a:rPr>
              <a:t>Fortalecer servicios de salud con profesionales de otras regiones. </a:t>
            </a:r>
          </a:p>
          <a:p>
            <a:r>
              <a:rPr lang="es-MX" dirty="0">
                <a:solidFill>
                  <a:schemeClr val="tx1"/>
                </a:solidFill>
              </a:rPr>
              <a:t>Evitar traslados de las personas por motivos de salud.</a:t>
            </a:r>
          </a:p>
          <a:p>
            <a:r>
              <a:rPr lang="es-MX" dirty="0">
                <a:solidFill>
                  <a:schemeClr val="tx1"/>
                </a:solidFill>
              </a:rPr>
              <a:t>Fortalecer los dispositivos de acompañamiento de los equipos de salud.</a:t>
            </a:r>
          </a:p>
          <a:p>
            <a:r>
              <a:rPr lang="es-MX" dirty="0">
                <a:solidFill>
                  <a:schemeClr val="tx1"/>
                </a:solidFill>
              </a:rPr>
              <a:t>Impulsar encuentros de formación.</a:t>
            </a:r>
          </a:p>
          <a:p>
            <a:r>
              <a:rPr lang="es-MX" dirty="0">
                <a:solidFill>
                  <a:schemeClr val="tx1"/>
                </a:solidFill>
              </a:rPr>
              <a:t>Supervisión de situaciones entre trabajadores/as de salud.</a:t>
            </a:r>
            <a:endParaRPr lang="es-A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339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/>
          <p:nvPr/>
        </p:nvSpPr>
        <p:spPr>
          <a:xfrm>
            <a:off x="646112" y="839787"/>
            <a:ext cx="4773613" cy="2585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5400" i="0" strike="noStrike" cap="none" dirty="0" err="1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  <a:sym typeface="Calibri"/>
              </a:rPr>
              <a:t>Herramientas</a:t>
            </a:r>
            <a:r>
              <a:rPr lang="en-US" sz="5400" i="0" strike="noStrike" cap="none" dirty="0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  <a:sym typeface="Calibri"/>
              </a:rPr>
              <a:t> de la </a:t>
            </a:r>
            <a:r>
              <a:rPr lang="en-US" sz="5400" dirty="0" err="1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  <a:sym typeface="Calibri"/>
              </a:rPr>
              <a:t>Salud</a:t>
            </a:r>
            <a:r>
              <a:rPr lang="en-US" sz="5400" dirty="0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  <a:sym typeface="Calibri"/>
              </a:rPr>
              <a:t> Digital</a:t>
            </a:r>
            <a:endParaRPr sz="5400" dirty="0">
              <a:latin typeface="Encode Sans" panose="020B0604020202020204" charset="0"/>
            </a:endParaRPr>
          </a:p>
        </p:txBody>
      </p:sp>
      <p:pic>
        <p:nvPicPr>
          <p:cNvPr id="2050" name="Picture 2" descr="Primero la gente - YouTube">
            <a:extLst>
              <a:ext uri="{FF2B5EF4-FFF2-40B4-BE49-F238E27FC236}">
                <a16:creationId xmlns:a16="http://schemas.microsoft.com/office/drawing/2014/main" id="{8DBED9BD-1152-F326-828D-19B08F153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725" y="419100"/>
            <a:ext cx="141922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56617F1-F23D-45B2-B215-FFFC7F86BFC7}"/>
              </a:ext>
            </a:extLst>
          </p:cNvPr>
          <p:cNvSpPr/>
          <p:nvPr/>
        </p:nvSpPr>
        <p:spPr>
          <a:xfrm>
            <a:off x="0" y="0"/>
            <a:ext cx="12192000" cy="6143625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7" name="Google Shape;117;g141cd8d83b7_0_392"/>
          <p:cNvSpPr txBox="1"/>
          <p:nvPr/>
        </p:nvSpPr>
        <p:spPr>
          <a:xfrm>
            <a:off x="561975" y="185192"/>
            <a:ext cx="5173503" cy="358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i="0" u="none" strike="noStrike" cap="none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De la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Telesalud</a:t>
            </a:r>
            <a:r>
              <a:rPr lang="en-US" sz="4800" i="0" u="none" strike="noStrike" cap="none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i="0" u="none" strike="noStrike" cap="none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 la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b="1" i="0" u="none" strike="noStrike" cap="none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 DIGITAL</a:t>
            </a:r>
            <a:endParaRPr sz="4800" b="1" i="0" u="none" strike="noStrike" cap="none" dirty="0">
              <a:solidFill>
                <a:schemeClr val="bg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D12E9869-754C-18DA-9135-673AE063B3AD}"/>
              </a:ext>
            </a:extLst>
          </p:cNvPr>
          <p:cNvGrpSpPr/>
          <p:nvPr/>
        </p:nvGrpSpPr>
        <p:grpSpPr>
          <a:xfrm>
            <a:off x="10422" y="3552825"/>
            <a:ext cx="12135816" cy="3259660"/>
            <a:chOff x="10422" y="3552825"/>
            <a:chExt cx="12135816" cy="325966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07BA0F5-829D-2F02-C6AE-12CDB6F70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" y="3552825"/>
              <a:ext cx="12135816" cy="3259660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881C210-D313-5D33-1502-C9E72195A617}"/>
                </a:ext>
              </a:extLst>
            </p:cNvPr>
            <p:cNvSpPr/>
            <p:nvPr/>
          </p:nvSpPr>
          <p:spPr>
            <a:xfrm>
              <a:off x="561975" y="5172075"/>
              <a:ext cx="3257550" cy="1123950"/>
            </a:xfrm>
            <a:prstGeom prst="rect">
              <a:avLst/>
            </a:prstGeom>
            <a:solidFill>
              <a:srgbClr val="46BA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pic>
        <p:nvPicPr>
          <p:cNvPr id="7" name="Picture 2" descr="Primero la gente - YouTube">
            <a:extLst>
              <a:ext uri="{FF2B5EF4-FFF2-40B4-BE49-F238E27FC236}">
                <a16:creationId xmlns:a16="http://schemas.microsoft.com/office/drawing/2014/main" id="{A3F5DAD9-90D7-BA6F-F65E-813727914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725" y="419100"/>
            <a:ext cx="141922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C0FD1A9E-5558-575A-9F49-DB8506B90AB7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3" name="Google Shape;123;g141cd8d83b7_0_397"/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</a:t>
            </a: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ALUD DIGITAL</a:t>
            </a:r>
          </a:p>
        </p:txBody>
      </p:sp>
      <p:sp>
        <p:nvSpPr>
          <p:cNvPr id="124" name="Google Shape;124;g141cd8d83b7_0_397"/>
          <p:cNvSpPr txBox="1"/>
          <p:nvPr/>
        </p:nvSpPr>
        <p:spPr>
          <a:xfrm>
            <a:off x="490675" y="2396575"/>
            <a:ext cx="11705100" cy="2931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Se  propone realizar la evolución de la plataforma existente de </a:t>
            </a:r>
            <a:r>
              <a:rPr lang="es-AR" sz="1700" b="1" i="0" u="none" strike="noStrike" cap="none" dirty="0">
                <a:solidFill>
                  <a:srgbClr val="46BAEB"/>
                </a:solidFill>
                <a:latin typeface="Encode Sans"/>
                <a:ea typeface="Encode Sans"/>
                <a:cs typeface="Encode Sans"/>
                <a:sym typeface="Encode Sans"/>
              </a:rPr>
              <a:t>TELESALUD</a:t>
            </a:r>
            <a:r>
              <a:rPr lang="es-AR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(creada para consultas de segunda opinión y derivaciones) a una </a:t>
            </a:r>
            <a:r>
              <a:rPr lang="es-AR" sz="17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plataforma virtual que permita la atención integral de pacientes en modalidad presencial o remota por parte de los equipos de salud</a:t>
            </a:r>
            <a:r>
              <a:rPr lang="es-AR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en toda su dimensión, que denominaremos </a:t>
            </a:r>
            <a:r>
              <a:rPr lang="es-AR" sz="1700" b="1" i="0" u="none" strike="noStrike" cap="none" dirty="0">
                <a:solidFill>
                  <a:srgbClr val="46BAEB"/>
                </a:solidFill>
                <a:latin typeface="Encode Sans"/>
                <a:ea typeface="Encode Sans"/>
                <a:cs typeface="Encode Sans"/>
                <a:sym typeface="Encode Sans"/>
              </a:rPr>
              <a:t>“</a:t>
            </a:r>
            <a:r>
              <a:rPr lang="es-AR" sz="1700" b="1" dirty="0">
                <a:solidFill>
                  <a:srgbClr val="46BAEB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s-AR" sz="1700" b="1" i="0" u="none" strike="noStrike" cap="none" dirty="0">
                <a:solidFill>
                  <a:srgbClr val="46BAEB"/>
                </a:solidFill>
                <a:latin typeface="Encode Sans"/>
                <a:ea typeface="Encode Sans"/>
                <a:cs typeface="Encode Sans"/>
                <a:sym typeface="Encode Sans"/>
              </a:rPr>
              <a:t> DIGITAL”</a:t>
            </a:r>
            <a:r>
              <a:rPr lang="es-AR" sz="1700" b="0" i="0" u="none" strike="noStrike" cap="none" dirty="0">
                <a:solidFill>
                  <a:srgbClr val="46BAEB"/>
                </a:solidFill>
                <a:latin typeface="Encode Sans"/>
                <a:ea typeface="Encode Sans"/>
                <a:cs typeface="Encode Sans"/>
                <a:sym typeface="Encode Sans"/>
              </a:rPr>
              <a:t>.</a:t>
            </a: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s-AR" sz="1700" b="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Esta plataforma permitirá la adhesión de todos los establecimientos de las diferentes jurisdicciones y sus zonas sanitarias </a:t>
            </a:r>
            <a:r>
              <a:rPr lang="es-AR" sz="17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 través de la conectividad (“in crescendo” mediante convenio con ARSAT)</a:t>
            </a:r>
            <a:r>
              <a:rPr lang="es-AR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, de manera tal que se constituirá en una </a:t>
            </a:r>
            <a:r>
              <a:rPr lang="es-AR" sz="17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herramienta promotora y normalizadora de la atención primaria y secundaria de la salud</a:t>
            </a:r>
            <a:r>
              <a:rPr lang="es-AR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. </a:t>
            </a:r>
          </a:p>
        </p:txBody>
      </p:sp>
      <p:sp>
        <p:nvSpPr>
          <p:cNvPr id="125" name="Google Shape;125;g141cd8d83b7_0_397"/>
          <p:cNvSpPr txBox="1"/>
          <p:nvPr/>
        </p:nvSpPr>
        <p:spPr>
          <a:xfrm>
            <a:off x="767650" y="1604300"/>
            <a:ext cx="5014025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Plataforma</a:t>
            </a:r>
            <a:r>
              <a:rPr lang="en-US" sz="2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de </a:t>
            </a:r>
            <a:r>
              <a:rPr lang="en-US" sz="25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SALUD DIGITAL</a:t>
            </a:r>
            <a:r>
              <a:rPr lang="en-US" sz="13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	</a:t>
            </a:r>
            <a:endParaRPr sz="13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grpSp>
        <p:nvGrpSpPr>
          <p:cNvPr id="126" name="Google Shape;126;g141cd8d83b7_0_397"/>
          <p:cNvGrpSpPr/>
          <p:nvPr/>
        </p:nvGrpSpPr>
        <p:grpSpPr>
          <a:xfrm>
            <a:off x="494173" y="1736115"/>
            <a:ext cx="266648" cy="265783"/>
            <a:chOff x="-10150" y="1404003"/>
            <a:chExt cx="378654" cy="377426"/>
          </a:xfrm>
          <a:solidFill>
            <a:srgbClr val="FFC000"/>
          </a:solidFill>
        </p:grpSpPr>
        <p:sp>
          <p:nvSpPr>
            <p:cNvPr id="127" name="Google Shape;127;g141cd8d83b7_0_397"/>
            <p:cNvSpPr/>
            <p:nvPr/>
          </p:nvSpPr>
          <p:spPr>
            <a:xfrm>
              <a:off x="-10150" y="1404003"/>
              <a:ext cx="378654" cy="377426"/>
            </a:xfrm>
            <a:custGeom>
              <a:avLst/>
              <a:gdLst/>
              <a:ahLst/>
              <a:cxnLst/>
              <a:rect l="l" t="t" r="r" b="b"/>
              <a:pathLst>
                <a:path w="4095" h="4096" extrusionOk="0">
                  <a:moveTo>
                    <a:pt x="2048" y="0"/>
                  </a:moveTo>
                  <a:cubicBezTo>
                    <a:pt x="917" y="0"/>
                    <a:pt x="0" y="917"/>
                    <a:pt x="0" y="2048"/>
                  </a:cubicBezTo>
                  <a:cubicBezTo>
                    <a:pt x="0" y="3179"/>
                    <a:pt x="917" y="4095"/>
                    <a:pt x="2048" y="4095"/>
                  </a:cubicBezTo>
                  <a:cubicBezTo>
                    <a:pt x="3177" y="4095"/>
                    <a:pt x="4094" y="3179"/>
                    <a:pt x="4094" y="2048"/>
                  </a:cubicBezTo>
                  <a:cubicBezTo>
                    <a:pt x="4094" y="917"/>
                    <a:pt x="3177" y="0"/>
                    <a:pt x="204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g141cd8d83b7_0_397"/>
            <p:cNvSpPr/>
            <p:nvPr/>
          </p:nvSpPr>
          <p:spPr>
            <a:xfrm>
              <a:off x="104634" y="1491866"/>
              <a:ext cx="149056" cy="201697"/>
            </a:xfrm>
            <a:custGeom>
              <a:avLst/>
              <a:gdLst/>
              <a:ahLst/>
              <a:cxnLst/>
              <a:rect l="l" t="t" r="r" b="b"/>
              <a:pathLst>
                <a:path w="3164" h="4296" extrusionOk="0">
                  <a:moveTo>
                    <a:pt x="11" y="0"/>
                  </a:moveTo>
                  <a:lnTo>
                    <a:pt x="1730" y="2142"/>
                  </a:lnTo>
                  <a:lnTo>
                    <a:pt x="1" y="4295"/>
                  </a:lnTo>
                  <a:lnTo>
                    <a:pt x="1435" y="4295"/>
                  </a:lnTo>
                  <a:lnTo>
                    <a:pt x="3163" y="2142"/>
                  </a:lnTo>
                  <a:lnTo>
                    <a:pt x="144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41cd8d83b7_0_407"/>
          <p:cNvSpPr txBox="1"/>
          <p:nvPr/>
        </p:nvSpPr>
        <p:spPr>
          <a:xfrm>
            <a:off x="485274" y="986323"/>
            <a:ext cx="6591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s-AR" sz="23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Características</a:t>
            </a:r>
            <a:r>
              <a:rPr lang="es-AR" sz="23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principales</a:t>
            </a:r>
          </a:p>
        </p:txBody>
      </p:sp>
      <p:grpSp>
        <p:nvGrpSpPr>
          <p:cNvPr id="136" name="Google Shape;136;g141cd8d83b7_0_407"/>
          <p:cNvGrpSpPr/>
          <p:nvPr/>
        </p:nvGrpSpPr>
        <p:grpSpPr>
          <a:xfrm rot="2344720">
            <a:off x="6629124" y="1228481"/>
            <a:ext cx="428400" cy="451715"/>
            <a:chOff x="4854075" y="2527625"/>
            <a:chExt cx="56000" cy="59050"/>
          </a:xfrm>
          <a:solidFill>
            <a:srgbClr val="FFC000"/>
          </a:solidFill>
        </p:grpSpPr>
        <p:sp>
          <p:nvSpPr>
            <p:cNvPr id="137" name="Google Shape;137;g141cd8d83b7_0_407"/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g141cd8d83b7_0_407"/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g141cd8d83b7_0_407"/>
          <p:cNvSpPr txBox="1"/>
          <p:nvPr/>
        </p:nvSpPr>
        <p:spPr>
          <a:xfrm>
            <a:off x="8020199" y="2345635"/>
            <a:ext cx="3483000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AR" sz="24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Políticas públicas del Ministerio de Salud de la Nación</a:t>
            </a:r>
          </a:p>
        </p:txBody>
      </p:sp>
      <p:sp>
        <p:nvSpPr>
          <p:cNvPr id="140" name="Google Shape;140;g141cd8d83b7_0_407"/>
          <p:cNvSpPr txBox="1"/>
          <p:nvPr/>
        </p:nvSpPr>
        <p:spPr>
          <a:xfrm>
            <a:off x="355500" y="1489873"/>
            <a:ext cx="5807175" cy="4685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Abarca todos los subsistemas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Abarca todas las jurisdicciones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Abarca todos los establecimientos sanitarios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Abarca a todo el personal de salud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Permite atención presencial y remota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Prescripción de receta digital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Interacción con prestadores (laboratorios de análisis clínicos e imágenes, farmacias, etc.)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Dato sanitario que alimenta la Historia clínica digital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Dato sanitario que actualiza indicadores de gestión y reportes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Prescripción digital de estudios complementarios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Gestión de recupero de gastos</a:t>
            </a:r>
          </a:p>
          <a:p>
            <a:pPr marL="457200" marR="0" lvl="0" indent="-330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600"/>
              <a:buFont typeface="Encode Sans"/>
              <a:buChar char="➔"/>
            </a:pPr>
            <a:r>
              <a:rPr lang="es-AR" sz="15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Portal del paciente de acceso y uso intuitivo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3254AB4-F20D-EB10-2F3A-7C6E5AC8D983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Google Shape;123;g141cd8d83b7_0_397">
            <a:extLst>
              <a:ext uri="{FF2B5EF4-FFF2-40B4-BE49-F238E27FC236}">
                <a16:creationId xmlns:a16="http://schemas.microsoft.com/office/drawing/2014/main" id="{A9F51EE9-5A1D-A045-11C9-9953BEAFC6C4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</a:t>
            </a: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ALUD DIGITAL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03B2159-BD17-7223-2474-74C50E1D8258}"/>
              </a:ext>
            </a:extLst>
          </p:cNvPr>
          <p:cNvSpPr/>
          <p:nvPr/>
        </p:nvSpPr>
        <p:spPr>
          <a:xfrm>
            <a:off x="7769325" y="2402785"/>
            <a:ext cx="4067175" cy="175964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pSp>
        <p:nvGrpSpPr>
          <p:cNvPr id="5" name="Google Shape;136;g141cd8d83b7_0_407">
            <a:extLst>
              <a:ext uri="{FF2B5EF4-FFF2-40B4-BE49-F238E27FC236}">
                <a16:creationId xmlns:a16="http://schemas.microsoft.com/office/drawing/2014/main" id="{21195E7E-C406-E1BD-1063-3A5C4CB45FC5}"/>
              </a:ext>
            </a:extLst>
          </p:cNvPr>
          <p:cNvGrpSpPr/>
          <p:nvPr/>
        </p:nvGrpSpPr>
        <p:grpSpPr>
          <a:xfrm rot="2510523">
            <a:off x="6989742" y="1583636"/>
            <a:ext cx="428400" cy="451715"/>
            <a:chOff x="4854075" y="2527625"/>
            <a:chExt cx="56000" cy="59050"/>
          </a:xfrm>
          <a:solidFill>
            <a:srgbClr val="FFC000"/>
          </a:solidFill>
        </p:grpSpPr>
        <p:sp>
          <p:nvSpPr>
            <p:cNvPr id="6" name="Google Shape;137;g141cd8d83b7_0_407">
              <a:extLst>
                <a:ext uri="{FF2B5EF4-FFF2-40B4-BE49-F238E27FC236}">
                  <a16:creationId xmlns:a16="http://schemas.microsoft.com/office/drawing/2014/main" id="{0A02F62F-8D11-0BDB-55E9-B0EA6953651D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38;g141cd8d83b7_0_407">
              <a:extLst>
                <a:ext uri="{FF2B5EF4-FFF2-40B4-BE49-F238E27FC236}">
                  <a16:creationId xmlns:a16="http://schemas.microsoft.com/office/drawing/2014/main" id="{3734C7F1-ADF9-D6DB-080A-6628A72AF773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" name="Google Shape;136;g141cd8d83b7_0_407">
            <a:extLst>
              <a:ext uri="{FF2B5EF4-FFF2-40B4-BE49-F238E27FC236}">
                <a16:creationId xmlns:a16="http://schemas.microsoft.com/office/drawing/2014/main" id="{7A683A26-D668-F195-5278-66B059938B12}"/>
              </a:ext>
            </a:extLst>
          </p:cNvPr>
          <p:cNvGrpSpPr/>
          <p:nvPr/>
        </p:nvGrpSpPr>
        <p:grpSpPr>
          <a:xfrm rot="2510523">
            <a:off x="7351988" y="1951935"/>
            <a:ext cx="428400" cy="451715"/>
            <a:chOff x="4854075" y="2527625"/>
            <a:chExt cx="56000" cy="59050"/>
          </a:xfrm>
          <a:solidFill>
            <a:srgbClr val="FFC000"/>
          </a:solidFill>
        </p:grpSpPr>
        <p:sp>
          <p:nvSpPr>
            <p:cNvPr id="9" name="Google Shape;137;g141cd8d83b7_0_407">
              <a:extLst>
                <a:ext uri="{FF2B5EF4-FFF2-40B4-BE49-F238E27FC236}">
                  <a16:creationId xmlns:a16="http://schemas.microsoft.com/office/drawing/2014/main" id="{F77FC9BE-42B7-4388-D708-983141F26258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38;g141cd8d83b7_0_407">
              <a:extLst>
                <a:ext uri="{FF2B5EF4-FFF2-40B4-BE49-F238E27FC236}">
                  <a16:creationId xmlns:a16="http://schemas.microsoft.com/office/drawing/2014/main" id="{1761B663-F6D7-7B24-919D-E7D5D90EE0E0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41cd8d83b7_0_418"/>
          <p:cNvSpPr/>
          <p:nvPr/>
        </p:nvSpPr>
        <p:spPr>
          <a:xfrm>
            <a:off x="2648762" y="1345339"/>
            <a:ext cx="8051700" cy="5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8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Centro del Sistema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Sanitario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,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quien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demanda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atención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8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médica</a:t>
            </a:r>
            <a:r>
              <a:rPr lang="en-US" sz="18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.</a:t>
            </a:r>
            <a:endParaRPr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148" name="Google Shape;148;g141cd8d83b7_0_418"/>
          <p:cNvSpPr/>
          <p:nvPr/>
        </p:nvSpPr>
        <p:spPr>
          <a:xfrm>
            <a:off x="416275" y="2583350"/>
            <a:ext cx="9971700" cy="28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Acceso a historial de diagnósticos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Acceso a resultados de estudios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Acceso a historia de consumos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Acceso a historia de imágenes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Dato sanitario que actualiza indicadores de gestión y reportes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Gestión de turnos 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Manejo de la medicación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Consulta presencial o remota (video consulta)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Políticas de seguridad y confidencialidad de la información del Ministerio de Salud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Gestión de consentimiento</a:t>
            </a:r>
          </a:p>
          <a:p>
            <a:pPr marL="457200" marR="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500"/>
              <a:buFont typeface="Encode Sans"/>
              <a:buChar char="➔"/>
            </a:pPr>
            <a:r>
              <a:rPr lang="es-AR" sz="1500" b="0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Notificaciones y recordatorios</a:t>
            </a:r>
          </a:p>
        </p:txBody>
      </p:sp>
      <p:sp>
        <p:nvSpPr>
          <p:cNvPr id="149" name="Google Shape;149;g141cd8d83b7_0_418"/>
          <p:cNvSpPr txBox="1"/>
          <p:nvPr/>
        </p:nvSpPr>
        <p:spPr>
          <a:xfrm>
            <a:off x="416275" y="1375825"/>
            <a:ext cx="1471200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AR" sz="1800" i="0" u="none" strike="noStrike" cap="none" spc="300" dirty="0">
                <a:solidFill>
                  <a:srgbClr val="46BAEB"/>
                </a:solidFill>
                <a:latin typeface="Encode Sans"/>
                <a:ea typeface="Encode Sans"/>
                <a:cs typeface="Encode Sans"/>
                <a:sym typeface="Encode Sans"/>
              </a:rPr>
              <a:t>Paciente </a:t>
            </a:r>
            <a:endParaRPr lang="es-AR" sz="1800" i="0" u="none" strike="noStrike" cap="none" spc="300" dirty="0">
              <a:solidFill>
                <a:srgbClr val="46BAE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C8481BA5-8AE3-5DE8-CD59-ECD5C0D5E820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Google Shape;123;g141cd8d83b7_0_397">
            <a:extLst>
              <a:ext uri="{FF2B5EF4-FFF2-40B4-BE49-F238E27FC236}">
                <a16:creationId xmlns:a16="http://schemas.microsoft.com/office/drawing/2014/main" id="{71EE72B0-6B8F-59CC-C6C8-B12F60CD5A75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 DIGITAL</a:t>
            </a:r>
          </a:p>
        </p:txBody>
      </p:sp>
      <p:grpSp>
        <p:nvGrpSpPr>
          <p:cNvPr id="4" name="Google Shape;136;g141cd8d83b7_0_407">
            <a:extLst>
              <a:ext uri="{FF2B5EF4-FFF2-40B4-BE49-F238E27FC236}">
                <a16:creationId xmlns:a16="http://schemas.microsoft.com/office/drawing/2014/main" id="{7C8638D0-372D-2B2C-BE01-267EDCE5E579}"/>
              </a:ext>
            </a:extLst>
          </p:cNvPr>
          <p:cNvGrpSpPr/>
          <p:nvPr/>
        </p:nvGrpSpPr>
        <p:grpSpPr>
          <a:xfrm>
            <a:off x="2118150" y="1377339"/>
            <a:ext cx="428400" cy="451715"/>
            <a:chOff x="4854075" y="2527625"/>
            <a:chExt cx="56000" cy="59050"/>
          </a:xfrm>
          <a:solidFill>
            <a:srgbClr val="FFC000"/>
          </a:solidFill>
        </p:grpSpPr>
        <p:sp>
          <p:nvSpPr>
            <p:cNvPr id="5" name="Google Shape;137;g141cd8d83b7_0_407">
              <a:extLst>
                <a:ext uri="{FF2B5EF4-FFF2-40B4-BE49-F238E27FC236}">
                  <a16:creationId xmlns:a16="http://schemas.microsoft.com/office/drawing/2014/main" id="{734ABDD1-537F-2071-7112-DD450B015280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" name="Google Shape;138;g141cd8d83b7_0_407">
              <a:extLst>
                <a:ext uri="{FF2B5EF4-FFF2-40B4-BE49-F238E27FC236}">
                  <a16:creationId xmlns:a16="http://schemas.microsoft.com/office/drawing/2014/main" id="{EE24417F-9BFA-0B12-AAAE-693A9987E76C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05E7CF3D-5C4F-A338-E55B-C4F5BEE31FE8}"/>
              </a:ext>
            </a:extLst>
          </p:cNvPr>
          <p:cNvSpPr/>
          <p:nvPr/>
        </p:nvSpPr>
        <p:spPr>
          <a:xfrm>
            <a:off x="377125" y="1405914"/>
            <a:ext cx="1549500" cy="38804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827712" y="942976"/>
            <a:ext cx="653657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AR" sz="24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Demostración de la nueva plataforma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Google Shape;123;g141cd8d83b7_0_397">
            <a:extLst>
              <a:ext uri="{FF2B5EF4-FFF2-40B4-BE49-F238E27FC236}">
                <a16:creationId xmlns:a16="http://schemas.microsoft.com/office/drawing/2014/main" id="{E650637D-19F8-354F-E568-F7BE9F9D02BA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 DIGITAL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2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7253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141cd8d83b7_0_245"/>
          <p:cNvSpPr txBox="1"/>
          <p:nvPr/>
        </p:nvSpPr>
        <p:spPr>
          <a:xfrm>
            <a:off x="148125" y="962025"/>
            <a:ext cx="120438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Clr>
                <a:schemeClr val="dk1"/>
              </a:buClr>
              <a:buSzPts val="3600"/>
              <a:buNone/>
              <a:defRPr sz="2400">
                <a:solidFill>
                  <a:schemeClr val="tx1"/>
                </a:solidFill>
                <a:latin typeface="Encode Sans"/>
                <a:ea typeface="Encode Sans"/>
                <a:cs typeface="Encode Sans"/>
              </a:defRPr>
            </a:lvl1pPr>
          </a:lstStyle>
          <a:p>
            <a:pPr algn="l"/>
            <a:r>
              <a:rPr lang="es-AR" dirty="0">
                <a:sym typeface="Encode Sans"/>
              </a:rPr>
              <a:t>Salud Digital como Política Pública</a:t>
            </a:r>
          </a:p>
        </p:txBody>
      </p:sp>
      <p:sp>
        <p:nvSpPr>
          <p:cNvPr id="459" name="Google Shape;459;g141cd8d83b7_0_245"/>
          <p:cNvSpPr txBox="1">
            <a:spLocks noGrp="1"/>
          </p:cNvSpPr>
          <p:nvPr>
            <p:ph type="ctrTitle"/>
          </p:nvPr>
        </p:nvSpPr>
        <p:spPr>
          <a:xfrm>
            <a:off x="4400550" y="1814237"/>
            <a:ext cx="7268700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00000"/>
              </a:lnSpc>
              <a:buSzPts val="1500"/>
            </a:pPr>
            <a:r>
              <a:rPr lang="es-AR" sz="2000" dirty="0">
                <a:solidFill>
                  <a:schemeClr val="tx1"/>
                </a:solidFill>
                <a:latin typeface="Encode Sans"/>
                <a:sym typeface="Encode Sans"/>
              </a:rPr>
              <a:t>Tecnología habilitante para el acceso y </a:t>
            </a:r>
            <a:r>
              <a:rPr lang="es-AR" sz="2000" b="1" dirty="0">
                <a:solidFill>
                  <a:schemeClr val="tx1"/>
                </a:solidFill>
                <a:latin typeface="Encode Sans"/>
                <a:sym typeface="Encode Sans"/>
              </a:rPr>
              <a:t>desarrollo equitativo </a:t>
            </a:r>
            <a:r>
              <a:rPr lang="es-AR" sz="2000" dirty="0">
                <a:solidFill>
                  <a:schemeClr val="tx1"/>
                </a:solidFill>
                <a:latin typeface="Encode Sans"/>
                <a:sym typeface="Encode Sans"/>
              </a:rPr>
              <a:t>de la Salud Digital y la Telemedicina en la República Argentina</a:t>
            </a:r>
          </a:p>
        </p:txBody>
      </p:sp>
      <p:sp>
        <p:nvSpPr>
          <p:cNvPr id="460" name="Google Shape;460;g141cd8d83b7_0_245"/>
          <p:cNvSpPr txBox="1"/>
          <p:nvPr/>
        </p:nvSpPr>
        <p:spPr>
          <a:xfrm>
            <a:off x="219075" y="1916834"/>
            <a:ext cx="36735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algn="ctr">
              <a:buSzPts val="1500"/>
              <a:buNone/>
              <a:defRPr sz="1800" spc="300">
                <a:solidFill>
                  <a:srgbClr val="46BAEB"/>
                </a:solidFill>
                <a:latin typeface="Encode Sans"/>
                <a:ea typeface="Encode Sans"/>
                <a:cs typeface="Encode Sans"/>
              </a:defRPr>
            </a:lvl1pPr>
          </a:lstStyle>
          <a:p>
            <a:r>
              <a:rPr lang="es-AR" sz="2800">
                <a:sym typeface="Encode Sans"/>
              </a:rPr>
              <a:t>Conectividad</a:t>
            </a:r>
          </a:p>
        </p:txBody>
      </p:sp>
      <p:sp>
        <p:nvSpPr>
          <p:cNvPr id="465" name="Google Shape;465;g141cd8d83b7_0_245"/>
          <p:cNvSpPr txBox="1">
            <a:spLocks noGrp="1"/>
          </p:cNvSpPr>
          <p:nvPr>
            <p:ph type="ctrTitle"/>
          </p:nvPr>
        </p:nvSpPr>
        <p:spPr>
          <a:xfrm>
            <a:off x="1511812" y="3583631"/>
            <a:ext cx="9164175" cy="1123920"/>
          </a:xfrm>
          <a:prstGeom prst="rect">
            <a:avLst/>
          </a:prstGeom>
          <a:solidFill>
            <a:srgbClr val="ED478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b="1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PROYECTO DE CONECTIVIDAD SATELITAL EN CAPS</a:t>
            </a:r>
            <a:br>
              <a:rPr lang="en-US" sz="2800" b="1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</a:br>
            <a:r>
              <a:rPr lang="en-US" sz="2800" b="1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Decisión</a:t>
            </a:r>
            <a:r>
              <a:rPr lang="en-US" sz="2800" b="1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800" b="1" dirty="0" err="1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Administrativa</a:t>
            </a:r>
            <a:r>
              <a:rPr lang="en-US" sz="2800" b="1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 887/2022</a:t>
            </a:r>
            <a:endParaRPr sz="2800" b="1" dirty="0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466" name="Google Shape;466;g141cd8d83b7_0_245"/>
          <p:cNvSpPr txBox="1"/>
          <p:nvPr/>
        </p:nvSpPr>
        <p:spPr>
          <a:xfrm>
            <a:off x="518550" y="5147556"/>
            <a:ext cx="11150700" cy="5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39"/>
              <a:buFont typeface="Arial"/>
              <a:buNone/>
            </a:pPr>
            <a:r>
              <a:rPr lang="en-US" sz="2239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Ministerio</a:t>
            </a:r>
            <a:r>
              <a:rPr lang="en-US" sz="2239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de </a:t>
            </a:r>
            <a:r>
              <a:rPr lang="en-US" sz="2239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n-US" sz="2239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- ARSAT (2022-2023)</a:t>
            </a:r>
            <a:endParaRPr sz="2239" b="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1D2AF25-510A-BA6D-DC31-870F9ED14852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Google Shape;123;g141cd8d83b7_0_397">
            <a:extLst>
              <a:ext uri="{FF2B5EF4-FFF2-40B4-BE49-F238E27FC236}">
                <a16:creationId xmlns:a16="http://schemas.microsoft.com/office/drawing/2014/main" id="{9DD21A30-F513-EC91-8FE6-731A6ECB8FDB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SALUD</a:t>
            </a: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 DIGITAL</a:t>
            </a:r>
          </a:p>
        </p:txBody>
      </p:sp>
      <p:grpSp>
        <p:nvGrpSpPr>
          <p:cNvPr id="5" name="Google Shape;136;g141cd8d83b7_0_407">
            <a:extLst>
              <a:ext uri="{FF2B5EF4-FFF2-40B4-BE49-F238E27FC236}">
                <a16:creationId xmlns:a16="http://schemas.microsoft.com/office/drawing/2014/main" id="{28802617-AD8E-E86B-A268-E2194607BD42}"/>
              </a:ext>
            </a:extLst>
          </p:cNvPr>
          <p:cNvGrpSpPr/>
          <p:nvPr/>
        </p:nvGrpSpPr>
        <p:grpSpPr>
          <a:xfrm>
            <a:off x="3845176" y="1998737"/>
            <a:ext cx="428400" cy="451715"/>
            <a:chOff x="4854075" y="2527625"/>
            <a:chExt cx="56000" cy="59050"/>
          </a:xfrm>
          <a:solidFill>
            <a:srgbClr val="FFC000"/>
          </a:solidFill>
        </p:grpSpPr>
        <p:sp>
          <p:nvSpPr>
            <p:cNvPr id="6" name="Google Shape;137;g141cd8d83b7_0_407">
              <a:extLst>
                <a:ext uri="{FF2B5EF4-FFF2-40B4-BE49-F238E27FC236}">
                  <a16:creationId xmlns:a16="http://schemas.microsoft.com/office/drawing/2014/main" id="{DDDC6373-729B-3295-2AB9-0163896D2EEA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138;g141cd8d83b7_0_407">
              <a:extLst>
                <a:ext uri="{FF2B5EF4-FFF2-40B4-BE49-F238E27FC236}">
                  <a16:creationId xmlns:a16="http://schemas.microsoft.com/office/drawing/2014/main" id="{B6FCA470-C419-CF33-C74E-61097FA1AA93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lang="es-AR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D997D265-DDBA-F5EB-EFBD-2193648312B5}"/>
              </a:ext>
            </a:extLst>
          </p:cNvPr>
          <p:cNvSpPr/>
          <p:nvPr/>
        </p:nvSpPr>
        <p:spPr>
          <a:xfrm>
            <a:off x="600076" y="1871796"/>
            <a:ext cx="2895600" cy="709632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C0E378E-8002-E126-C8ED-0C255F63C307}"/>
              </a:ext>
            </a:extLst>
          </p:cNvPr>
          <p:cNvSpPr/>
          <p:nvPr/>
        </p:nvSpPr>
        <p:spPr>
          <a:xfrm>
            <a:off x="1344112" y="3452457"/>
            <a:ext cx="9499573" cy="135747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84700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56617F1-F23D-45B2-B215-FFFC7F86BFC7}"/>
              </a:ext>
            </a:extLst>
          </p:cNvPr>
          <p:cNvSpPr/>
          <p:nvPr/>
        </p:nvSpPr>
        <p:spPr>
          <a:xfrm>
            <a:off x="0" y="0"/>
            <a:ext cx="12192000" cy="6143625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7" name="Google Shape;117;g141cd8d83b7_0_392"/>
          <p:cNvSpPr txBox="1"/>
          <p:nvPr/>
        </p:nvSpPr>
        <p:spPr>
          <a:xfrm>
            <a:off x="561975" y="1545438"/>
            <a:ext cx="5173503" cy="1883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i="0" u="none" strike="noStrike" cap="none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0"/>
              <a:buFont typeface="Arial"/>
              <a:buNone/>
            </a:pPr>
            <a:r>
              <a:rPr lang="en-US" sz="4800" b="1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VISITAR</a:t>
            </a:r>
            <a:endParaRPr sz="4800" b="1" i="0" u="none" strike="noStrike" cap="none" dirty="0">
              <a:solidFill>
                <a:schemeClr val="bg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D12E9869-754C-18DA-9135-673AE063B3AD}"/>
              </a:ext>
            </a:extLst>
          </p:cNvPr>
          <p:cNvGrpSpPr/>
          <p:nvPr/>
        </p:nvGrpSpPr>
        <p:grpSpPr>
          <a:xfrm>
            <a:off x="10422" y="3552825"/>
            <a:ext cx="12135816" cy="3259660"/>
            <a:chOff x="10422" y="3552825"/>
            <a:chExt cx="12135816" cy="325966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07BA0F5-829D-2F02-C6AE-12CDB6F70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22" y="3552825"/>
              <a:ext cx="12135816" cy="3259660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881C210-D313-5D33-1502-C9E72195A617}"/>
                </a:ext>
              </a:extLst>
            </p:cNvPr>
            <p:cNvSpPr/>
            <p:nvPr/>
          </p:nvSpPr>
          <p:spPr>
            <a:xfrm>
              <a:off x="561975" y="5172075"/>
              <a:ext cx="3257550" cy="1123950"/>
            </a:xfrm>
            <a:prstGeom prst="rect">
              <a:avLst/>
            </a:prstGeom>
            <a:solidFill>
              <a:srgbClr val="46BA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pic>
        <p:nvPicPr>
          <p:cNvPr id="3" name="Picture 2" descr="Primero la gente - YouTube">
            <a:extLst>
              <a:ext uri="{FF2B5EF4-FFF2-40B4-BE49-F238E27FC236}">
                <a16:creationId xmlns:a16="http://schemas.microsoft.com/office/drawing/2014/main" id="{F9C8058D-4692-C13D-C899-F3E1C5596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2725" y="419100"/>
            <a:ext cx="1419225" cy="141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1313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41cd8d83b7_0_280"/>
          <p:cNvSpPr txBox="1"/>
          <p:nvPr/>
        </p:nvSpPr>
        <p:spPr>
          <a:xfrm>
            <a:off x="308494" y="1505363"/>
            <a:ext cx="2768080" cy="2769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chemeClr val="dk1"/>
              </a:buClr>
              <a:buSzPts val="3600"/>
              <a:buNone/>
              <a:defRPr sz="2400">
                <a:solidFill>
                  <a:schemeClr val="tx1"/>
                </a:solidFill>
                <a:latin typeface="Encode Sans"/>
                <a:ea typeface="Encode Sans"/>
                <a:cs typeface="Encode Sans"/>
              </a:defRPr>
            </a:lvl1pPr>
          </a:lstStyle>
          <a:p>
            <a:r>
              <a:rPr lang="es-AR" dirty="0">
                <a:sym typeface="Encode Sans"/>
              </a:rPr>
              <a:t>Objetivo: Nominalización y geo-referenciación con alto grado de automatismo y facilidad para los gestores de salud </a:t>
            </a:r>
          </a:p>
        </p:txBody>
      </p:sp>
      <p:pic>
        <p:nvPicPr>
          <p:cNvPr id="302" name="Google Shape;302;g141cd8d83b7_0_280"/>
          <p:cNvPicPr preferRelativeResize="0"/>
          <p:nvPr/>
        </p:nvPicPr>
        <p:blipFill rotWithShape="1">
          <a:blip r:embed="rId5">
            <a:alphaModFix/>
          </a:blip>
          <a:srcRect l="9491" t="23033" r="38614" b="23211"/>
          <a:stretch/>
        </p:blipFill>
        <p:spPr>
          <a:xfrm>
            <a:off x="3076574" y="1505363"/>
            <a:ext cx="5438775" cy="289753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g141cd8d83b7_0_280"/>
          <p:cNvSpPr txBox="1"/>
          <p:nvPr/>
        </p:nvSpPr>
        <p:spPr>
          <a:xfrm>
            <a:off x="1796925" y="4788221"/>
            <a:ext cx="8598150" cy="1140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Una </a:t>
            </a:r>
            <a:r>
              <a:rPr lang="en-US" sz="2000" b="1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nueva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2000" b="1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política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de Estado</a:t>
            </a:r>
            <a:endParaRPr sz="2000" b="1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Construcción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de la APS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en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el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nuevo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territorio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digital, con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descentralización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federal de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obtención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de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datos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y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centralización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nacional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para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recolección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y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procesamiento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700" b="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seguro</a:t>
            </a:r>
            <a:r>
              <a:rPr lang="en-US" sz="1700" b="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.</a:t>
            </a:r>
            <a:endParaRPr sz="1700" b="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pic>
        <p:nvPicPr>
          <p:cNvPr id="305" name="Google Shape;305;g141cd8d83b7_0_280"/>
          <p:cNvPicPr preferRelativeResize="0"/>
          <p:nvPr/>
        </p:nvPicPr>
        <p:blipFill rotWithShape="1">
          <a:blip r:embed="rId5">
            <a:alphaModFix/>
          </a:blip>
          <a:srcRect l="65983" t="21485" r="16618" b="22167"/>
          <a:stretch/>
        </p:blipFill>
        <p:spPr>
          <a:xfrm>
            <a:off x="9086850" y="929497"/>
            <a:ext cx="2362925" cy="38028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8B39A6E1-9D6D-41BD-B31A-C828ECB598C6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Google Shape;123;g141cd8d83b7_0_397">
            <a:extLst>
              <a:ext uri="{FF2B5EF4-FFF2-40B4-BE49-F238E27FC236}">
                <a16:creationId xmlns:a16="http://schemas.microsoft.com/office/drawing/2014/main" id="{4501FB46-EF98-374B-E5CE-0D24E3813CAA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FFC5981-1B8C-8310-583C-38E14C5E2CA9}"/>
              </a:ext>
            </a:extLst>
          </p:cNvPr>
          <p:cNvSpPr/>
          <p:nvPr/>
        </p:nvSpPr>
        <p:spPr>
          <a:xfrm>
            <a:off x="1460251" y="4787706"/>
            <a:ext cx="9271500" cy="1140283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0" name="Google Shape;310;g141cd8d83b7_0_289"/>
          <p:cNvCxnSpPr/>
          <p:nvPr/>
        </p:nvCxnSpPr>
        <p:spPr>
          <a:xfrm rot="10800000">
            <a:off x="6792500" y="4385475"/>
            <a:ext cx="2077800" cy="0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11" name="Google Shape;311;g141cd8d83b7_0_289"/>
          <p:cNvCxnSpPr/>
          <p:nvPr/>
        </p:nvCxnSpPr>
        <p:spPr>
          <a:xfrm rot="10800000">
            <a:off x="6792500" y="2597575"/>
            <a:ext cx="2077800" cy="0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12" name="Google Shape;312;g141cd8d83b7_0_289"/>
          <p:cNvCxnSpPr/>
          <p:nvPr/>
        </p:nvCxnSpPr>
        <p:spPr>
          <a:xfrm>
            <a:off x="3218302" y="2724375"/>
            <a:ext cx="2116200" cy="0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313" name="Google Shape;313;g141cd8d83b7_0_289"/>
          <p:cNvCxnSpPr/>
          <p:nvPr/>
        </p:nvCxnSpPr>
        <p:spPr>
          <a:xfrm>
            <a:off x="3213975" y="4385475"/>
            <a:ext cx="2423100" cy="0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oval" w="med" len="med"/>
            <a:tailEnd type="none" w="sm" len="sm"/>
          </a:ln>
        </p:spPr>
      </p:cxnSp>
      <p:pic>
        <p:nvPicPr>
          <p:cNvPr id="314" name="Google Shape;314;g141cd8d83b7_0_289"/>
          <p:cNvPicPr preferRelativeResize="0"/>
          <p:nvPr/>
        </p:nvPicPr>
        <p:blipFill rotWithShape="1">
          <a:blip r:embed="rId3">
            <a:alphaModFix/>
          </a:blip>
          <a:srcRect l="35017" t="23171" r="34954" b="23053"/>
          <a:stretch/>
        </p:blipFill>
        <p:spPr>
          <a:xfrm>
            <a:off x="4379250" y="1834391"/>
            <a:ext cx="3308400" cy="3332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7" name="Google Shape;317;g141cd8d83b7_0_289"/>
          <p:cNvSpPr txBox="1"/>
          <p:nvPr/>
        </p:nvSpPr>
        <p:spPr>
          <a:xfrm>
            <a:off x="224200" y="745559"/>
            <a:ext cx="11271900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buClr>
                <a:schemeClr val="dk1"/>
              </a:buClr>
              <a:buSzPts val="3600"/>
              <a:buNone/>
              <a:defRPr sz="2400">
                <a:solidFill>
                  <a:schemeClr val="tx1"/>
                </a:solidFill>
                <a:latin typeface="Encode Sans"/>
                <a:ea typeface="Encode Sans"/>
                <a:cs typeface="Encode Sans"/>
              </a:defRPr>
            </a:lvl1pPr>
          </a:lstStyle>
          <a:p>
            <a:r>
              <a:rPr lang="en-US" dirty="0">
                <a:sym typeface="Encode Sans"/>
              </a:rPr>
              <a:t>Nueva </a:t>
            </a:r>
            <a:r>
              <a:rPr lang="en-US" dirty="0" err="1">
                <a:sym typeface="Encode Sans"/>
              </a:rPr>
              <a:t>herramienta</a:t>
            </a:r>
            <a:r>
              <a:rPr lang="en-US" dirty="0">
                <a:sym typeface="Encode Sans"/>
              </a:rPr>
              <a:t> para </a:t>
            </a:r>
            <a:r>
              <a:rPr lang="en-US" dirty="0" err="1">
                <a:sym typeface="Encode Sans"/>
              </a:rPr>
              <a:t>agentes</a:t>
            </a:r>
            <a:r>
              <a:rPr lang="en-US" dirty="0">
                <a:sym typeface="Encode Sans"/>
              </a:rPr>
              <a:t> </a:t>
            </a:r>
            <a:r>
              <a:rPr lang="en-US" dirty="0" err="1">
                <a:sym typeface="Encode Sans"/>
              </a:rPr>
              <a:t>sanitarios</a:t>
            </a:r>
            <a:r>
              <a:rPr lang="en-US" dirty="0">
                <a:sym typeface="Encode Sans"/>
              </a:rPr>
              <a:t>:</a:t>
            </a:r>
          </a:p>
          <a:p>
            <a:r>
              <a:rPr lang="en-US" sz="1800" dirty="0" err="1">
                <a:sym typeface="Encode Sans"/>
              </a:rPr>
              <a:t>Recolección</a:t>
            </a:r>
            <a:r>
              <a:rPr lang="en-US" sz="1800" dirty="0">
                <a:sym typeface="Encode Sans"/>
              </a:rPr>
              <a:t> de </a:t>
            </a:r>
            <a:r>
              <a:rPr lang="en-US" sz="1800" dirty="0" err="1">
                <a:sym typeface="Encode Sans"/>
              </a:rPr>
              <a:t>datos</a:t>
            </a:r>
            <a:r>
              <a:rPr lang="en-US" sz="1800" dirty="0">
                <a:sym typeface="Encode Sans"/>
              </a:rPr>
              <a:t> </a:t>
            </a:r>
            <a:r>
              <a:rPr lang="en-US" sz="1800" dirty="0" err="1">
                <a:sym typeface="Encode Sans"/>
              </a:rPr>
              <a:t>sanitarios</a:t>
            </a:r>
            <a:r>
              <a:rPr lang="en-US" sz="1800" dirty="0">
                <a:sym typeface="Encode Sans"/>
              </a:rPr>
              <a:t> </a:t>
            </a:r>
            <a:r>
              <a:rPr lang="en-US" sz="1800" dirty="0" err="1">
                <a:sym typeface="Encode Sans"/>
              </a:rPr>
              <a:t>relevantes</a:t>
            </a:r>
            <a:r>
              <a:rPr lang="en-US" sz="1800" dirty="0">
                <a:sym typeface="Encode Sans"/>
              </a:rPr>
              <a:t> para la </a:t>
            </a:r>
            <a:r>
              <a:rPr lang="en-US" sz="1800" dirty="0" err="1">
                <a:sym typeface="Encode Sans"/>
              </a:rPr>
              <a:t>atención</a:t>
            </a:r>
            <a:r>
              <a:rPr lang="en-US" sz="1800" dirty="0">
                <a:sym typeface="Encode Sans"/>
              </a:rPr>
              <a:t> </a:t>
            </a:r>
            <a:r>
              <a:rPr lang="en-US" sz="1800" dirty="0" err="1">
                <a:sym typeface="Encode Sans"/>
              </a:rPr>
              <a:t>primaria</a:t>
            </a:r>
            <a:r>
              <a:rPr lang="en-US" sz="1800" dirty="0">
                <a:sym typeface="Encode Sans"/>
              </a:rPr>
              <a:t> de la </a:t>
            </a:r>
            <a:r>
              <a:rPr lang="en-US" sz="1800" dirty="0" err="1">
                <a:sym typeface="Encode Sans"/>
              </a:rPr>
              <a:t>salud</a:t>
            </a:r>
            <a:endParaRPr sz="1800" dirty="0">
              <a:sym typeface="Encode Sans"/>
            </a:endParaRPr>
          </a:p>
        </p:txBody>
      </p:sp>
      <p:sp>
        <p:nvSpPr>
          <p:cNvPr id="318" name="Google Shape;318;g141cd8d83b7_0_289"/>
          <p:cNvSpPr txBox="1"/>
          <p:nvPr/>
        </p:nvSpPr>
        <p:spPr>
          <a:xfrm>
            <a:off x="986450" y="3332925"/>
            <a:ext cx="5361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n-US" sz="21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rPr>
              <a:t>03</a:t>
            </a:r>
            <a:endParaRPr sz="2100" b="1" i="0" u="none" strike="noStrike" cap="none">
              <a:solidFill>
                <a:srgbClr val="FFFFFF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19" name="Google Shape;319;g141cd8d83b7_0_289"/>
          <p:cNvSpPr txBox="1"/>
          <p:nvPr/>
        </p:nvSpPr>
        <p:spPr>
          <a:xfrm>
            <a:off x="725900" y="1831375"/>
            <a:ext cx="2423100" cy="13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Ubicación y datos del hogar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Terreno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Tipo de equipamiento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Propiedad horizontal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Hogar/es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0" name="Google Shape;320;g141cd8d83b7_0_289"/>
          <p:cNvSpPr txBox="1"/>
          <p:nvPr/>
        </p:nvSpPr>
        <p:spPr>
          <a:xfrm>
            <a:off x="469700" y="3470225"/>
            <a:ext cx="2679300" cy="2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Datos sanitarios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Enfermedades agudas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Enfermedades crónicas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Nutrición de niñez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Antecedentes patológicos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Antecedentes alimentarios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Antropometría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Embarazos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Adultos mayores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Vacunación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1" name="Google Shape;321;g141cd8d83b7_0_289"/>
          <p:cNvSpPr txBox="1"/>
          <p:nvPr/>
        </p:nvSpPr>
        <p:spPr>
          <a:xfrm>
            <a:off x="8870300" y="2059975"/>
            <a:ext cx="2873400" cy="10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Personas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Educación y alfabetización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Ocupación y Trabajo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Fuente de Ingreso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2" name="Google Shape;322;g141cd8d83b7_0_289"/>
          <p:cNvSpPr txBox="1"/>
          <p:nvPr/>
        </p:nvSpPr>
        <p:spPr>
          <a:xfrm>
            <a:off x="8917900" y="3470225"/>
            <a:ext cx="2873400" cy="24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Datos de vivienda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Ubicación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Infraestructura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A896"/>
              </a:buClr>
              <a:buSzPts val="1300"/>
              <a:buFont typeface="Encode Sans"/>
              <a:buChar char="●"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Piso/Techo/Paredes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A896"/>
              </a:buClr>
              <a:buSzPts val="1300"/>
              <a:buFont typeface="Encode Sans"/>
              <a:buChar char="●"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Cocina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A896"/>
              </a:buClr>
              <a:buSzPts val="1300"/>
              <a:buFont typeface="Encode Sans"/>
              <a:buChar char="●"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Baños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A896"/>
              </a:buClr>
              <a:buSzPts val="1300"/>
              <a:buFont typeface="Encode Sans"/>
              <a:buChar char="●"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Conectividad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Servicios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Producción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rPr>
              <a:t>Urgencias</a:t>
            </a:r>
            <a:endParaRPr sz="1300" b="0" i="0" u="none" strike="noStrike" cap="none">
              <a:solidFill>
                <a:srgbClr val="50535C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23" name="Google Shape;323;g141cd8d83b7_0_289"/>
          <p:cNvSpPr txBox="1"/>
          <p:nvPr/>
        </p:nvSpPr>
        <p:spPr>
          <a:xfrm>
            <a:off x="3696599" y="5333637"/>
            <a:ext cx="4665900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Procesos</a:t>
            </a:r>
            <a:r>
              <a:rPr lang="en-US" sz="1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5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unificados</a:t>
            </a:r>
            <a:r>
              <a:rPr lang="en-US" sz="1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5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en</a:t>
            </a:r>
            <a:r>
              <a:rPr lang="en-US" sz="1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un </a:t>
            </a:r>
            <a:r>
              <a:rPr lang="en-US" sz="15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único</a:t>
            </a:r>
            <a:r>
              <a:rPr lang="en-US" sz="1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5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sistema</a:t>
            </a:r>
            <a:r>
              <a:rPr lang="en-US" sz="1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</a:t>
            </a:r>
            <a:r>
              <a:rPr lang="en-US" sz="15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informático</a:t>
            </a:r>
            <a:r>
              <a:rPr lang="en-US" sz="1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para </a:t>
            </a:r>
            <a:r>
              <a:rPr lang="en-US" sz="1500" i="0" u="none" strike="noStrike" cap="none" dirty="0" err="1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toda</a:t>
            </a:r>
            <a:r>
              <a:rPr lang="en-US" sz="15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 la República Argentina</a:t>
            </a:r>
            <a:endParaRPr sz="15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4FFB3FE4-6A18-F86B-10C4-B44395D6F2FC}"/>
              </a:ext>
            </a:extLst>
          </p:cNvPr>
          <p:cNvSpPr/>
          <p:nvPr/>
        </p:nvSpPr>
        <p:spPr>
          <a:xfrm>
            <a:off x="3665751" y="5333636"/>
            <a:ext cx="4665900" cy="705015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DBCD2F2-BEFC-571F-7897-4A1A421919FA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Google Shape;123;g141cd8d83b7_0_397">
            <a:extLst>
              <a:ext uri="{FF2B5EF4-FFF2-40B4-BE49-F238E27FC236}">
                <a16:creationId xmlns:a16="http://schemas.microsoft.com/office/drawing/2014/main" id="{C0057919-646B-2115-92B7-7621249090BB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g141cd8d83b7_0_306"/>
          <p:cNvGrpSpPr/>
          <p:nvPr/>
        </p:nvGrpSpPr>
        <p:grpSpPr>
          <a:xfrm>
            <a:off x="987587" y="177350"/>
            <a:ext cx="10216825" cy="5883025"/>
            <a:chOff x="927600" y="139250"/>
            <a:chExt cx="10216825" cy="5883025"/>
          </a:xfrm>
        </p:grpSpPr>
        <p:grpSp>
          <p:nvGrpSpPr>
            <p:cNvPr id="329" name="Google Shape;329;g141cd8d83b7_0_306"/>
            <p:cNvGrpSpPr/>
            <p:nvPr/>
          </p:nvGrpSpPr>
          <p:grpSpPr>
            <a:xfrm>
              <a:off x="1500394" y="1580769"/>
              <a:ext cx="963726" cy="1041838"/>
              <a:chOff x="643984" y="1201022"/>
              <a:chExt cx="1312621" cy="1419011"/>
            </a:xfrm>
          </p:grpSpPr>
          <p:sp>
            <p:nvSpPr>
              <p:cNvPr id="330" name="Google Shape;330;g141cd8d83b7_0_306"/>
              <p:cNvSpPr/>
              <p:nvPr/>
            </p:nvSpPr>
            <p:spPr>
              <a:xfrm>
                <a:off x="1135323" y="2249445"/>
                <a:ext cx="334013" cy="370588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1561" extrusionOk="0">
                    <a:moveTo>
                      <a:pt x="0" y="1"/>
                    </a:moveTo>
                    <a:lnTo>
                      <a:pt x="5226" y="11560"/>
                    </a:lnTo>
                    <a:lnTo>
                      <a:pt x="10419" y="1"/>
                    </a:lnTo>
                    <a:close/>
                  </a:path>
                </a:pathLst>
              </a:custGeom>
              <a:solidFill>
                <a:srgbClr val="00B0F0">
                  <a:alpha val="6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g141cd8d83b7_0_306"/>
              <p:cNvSpPr/>
              <p:nvPr/>
            </p:nvSpPr>
            <p:spPr>
              <a:xfrm>
                <a:off x="643984" y="1201022"/>
                <a:ext cx="1307556" cy="1152826"/>
              </a:xfrm>
              <a:custGeom>
                <a:avLst/>
                <a:gdLst/>
                <a:ahLst/>
                <a:cxnLst/>
                <a:rect l="l" t="t" r="r" b="b"/>
                <a:pathLst>
                  <a:path w="40791" h="35964" extrusionOk="0">
                    <a:moveTo>
                      <a:pt x="20535" y="1"/>
                    </a:moveTo>
                    <a:cubicBezTo>
                      <a:pt x="14951" y="1"/>
                      <a:pt x="9434" y="2456"/>
                      <a:pt x="5796" y="7119"/>
                    </a:cubicBezTo>
                    <a:cubicBezTo>
                      <a:pt x="1" y="14530"/>
                      <a:pt x="1046" y="24917"/>
                      <a:pt x="7918" y="31124"/>
                    </a:cubicBezTo>
                    <a:cubicBezTo>
                      <a:pt x="8393" y="31536"/>
                      <a:pt x="8868" y="31948"/>
                      <a:pt x="9375" y="32296"/>
                    </a:cubicBezTo>
                    <a:cubicBezTo>
                      <a:pt x="12719" y="34769"/>
                      <a:pt x="16646" y="35963"/>
                      <a:pt x="20541" y="35963"/>
                    </a:cubicBezTo>
                    <a:cubicBezTo>
                      <a:pt x="26125" y="35963"/>
                      <a:pt x="31642" y="33508"/>
                      <a:pt x="35280" y="28844"/>
                    </a:cubicBezTo>
                    <a:cubicBezTo>
                      <a:pt x="40790" y="21782"/>
                      <a:pt x="40094" y="11996"/>
                      <a:pt x="34076" y="5726"/>
                    </a:cubicBezTo>
                    <a:cubicBezTo>
                      <a:pt x="33348" y="4966"/>
                      <a:pt x="32588" y="4301"/>
                      <a:pt x="31701" y="3668"/>
                    </a:cubicBezTo>
                    <a:cubicBezTo>
                      <a:pt x="28357" y="1195"/>
                      <a:pt x="24430" y="1"/>
                      <a:pt x="20535" y="1"/>
                    </a:cubicBezTo>
                    <a:close/>
                  </a:path>
                </a:pathLst>
              </a:custGeom>
              <a:solidFill>
                <a:srgbClr val="00B0F0">
                  <a:alpha val="6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g141cd8d83b7_0_306"/>
              <p:cNvSpPr/>
              <p:nvPr/>
            </p:nvSpPr>
            <p:spPr>
              <a:xfrm>
                <a:off x="902861" y="1384569"/>
                <a:ext cx="1053744" cy="969279"/>
              </a:xfrm>
              <a:custGeom>
                <a:avLst/>
                <a:gdLst/>
                <a:ahLst/>
                <a:cxnLst/>
                <a:rect l="l" t="t" r="r" b="b"/>
                <a:pathLst>
                  <a:path w="32873" h="30238" extrusionOk="0">
                    <a:moveTo>
                      <a:pt x="26159" y="0"/>
                    </a:moveTo>
                    <a:lnTo>
                      <a:pt x="17196" y="8709"/>
                    </a:lnTo>
                    <a:lnTo>
                      <a:pt x="8772" y="16880"/>
                    </a:lnTo>
                    <a:lnTo>
                      <a:pt x="0" y="25398"/>
                    </a:lnTo>
                    <a:cubicBezTo>
                      <a:pt x="444" y="25810"/>
                      <a:pt x="919" y="26222"/>
                      <a:pt x="1425" y="26570"/>
                    </a:cubicBezTo>
                    <a:cubicBezTo>
                      <a:pt x="4770" y="29043"/>
                      <a:pt x="8702" y="30237"/>
                      <a:pt x="12603" y="30237"/>
                    </a:cubicBezTo>
                    <a:cubicBezTo>
                      <a:pt x="18196" y="30237"/>
                      <a:pt x="23724" y="27782"/>
                      <a:pt x="27362" y="23118"/>
                    </a:cubicBezTo>
                    <a:cubicBezTo>
                      <a:pt x="32873" y="16056"/>
                      <a:pt x="32176" y="6270"/>
                      <a:pt x="26159" y="0"/>
                    </a:cubicBezTo>
                    <a:close/>
                  </a:path>
                </a:pathLst>
              </a:custGeom>
              <a:solidFill>
                <a:srgbClr val="00B0F0">
                  <a:alpha val="6980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g141cd8d83b7_0_306"/>
              <p:cNvSpPr/>
              <p:nvPr/>
            </p:nvSpPr>
            <p:spPr>
              <a:xfrm>
                <a:off x="933313" y="1436018"/>
                <a:ext cx="712647" cy="662513"/>
              </a:xfrm>
              <a:custGeom>
                <a:avLst/>
                <a:gdLst/>
                <a:ahLst/>
                <a:cxnLst/>
                <a:rect l="l" t="t" r="r" b="b"/>
                <a:pathLst>
                  <a:path w="22232" h="20668" extrusionOk="0">
                    <a:moveTo>
                      <a:pt x="11090" y="1"/>
                    </a:moveTo>
                    <a:cubicBezTo>
                      <a:pt x="6114" y="1"/>
                      <a:pt x="1745" y="3613"/>
                      <a:pt x="919" y="8687"/>
                    </a:cubicBezTo>
                    <a:cubicBezTo>
                      <a:pt x="0" y="14324"/>
                      <a:pt x="3832" y="19613"/>
                      <a:pt x="9469" y="20532"/>
                    </a:cubicBezTo>
                    <a:cubicBezTo>
                      <a:pt x="10032" y="20623"/>
                      <a:pt x="10591" y="20668"/>
                      <a:pt x="11142" y="20668"/>
                    </a:cubicBezTo>
                    <a:cubicBezTo>
                      <a:pt x="16118" y="20668"/>
                      <a:pt x="20487" y="17059"/>
                      <a:pt x="21314" y="12013"/>
                    </a:cubicBezTo>
                    <a:cubicBezTo>
                      <a:pt x="22232" y="6376"/>
                      <a:pt x="18400" y="1055"/>
                      <a:pt x="12763" y="137"/>
                    </a:cubicBezTo>
                    <a:cubicBezTo>
                      <a:pt x="12201" y="45"/>
                      <a:pt x="11642" y="1"/>
                      <a:pt x="110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>
                    <a:solidFill>
                      <a:srgbClr val="50535C"/>
                    </a:solidFill>
                    <a:latin typeface="Encode Sans"/>
                    <a:ea typeface="Encode Sans"/>
                    <a:cs typeface="Encode Sans"/>
                    <a:sym typeface="Encode Sans"/>
                  </a:rPr>
                  <a:t>01</a:t>
                </a:r>
                <a:endParaRPr sz="2000" b="1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endParaRPr>
              </a:p>
            </p:txBody>
          </p:sp>
        </p:grpSp>
        <p:grpSp>
          <p:nvGrpSpPr>
            <p:cNvPr id="334" name="Google Shape;334;g141cd8d83b7_0_306"/>
            <p:cNvGrpSpPr/>
            <p:nvPr/>
          </p:nvGrpSpPr>
          <p:grpSpPr>
            <a:xfrm>
              <a:off x="5000412" y="1580769"/>
              <a:ext cx="963726" cy="1041838"/>
              <a:chOff x="643984" y="1201022"/>
              <a:chExt cx="1312621" cy="1419011"/>
            </a:xfrm>
          </p:grpSpPr>
          <p:sp>
            <p:nvSpPr>
              <p:cNvPr id="335" name="Google Shape;335;g141cd8d83b7_0_306"/>
              <p:cNvSpPr/>
              <p:nvPr/>
            </p:nvSpPr>
            <p:spPr>
              <a:xfrm>
                <a:off x="1135323" y="2249445"/>
                <a:ext cx="334013" cy="370588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1561" extrusionOk="0">
                    <a:moveTo>
                      <a:pt x="0" y="1"/>
                    </a:moveTo>
                    <a:lnTo>
                      <a:pt x="5226" y="11560"/>
                    </a:lnTo>
                    <a:lnTo>
                      <a:pt x="10419" y="1"/>
                    </a:lnTo>
                    <a:close/>
                  </a:path>
                </a:pathLst>
              </a:custGeom>
              <a:solidFill>
                <a:srgbClr val="50B8B1">
                  <a:alpha val="65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g141cd8d83b7_0_306"/>
              <p:cNvSpPr/>
              <p:nvPr/>
            </p:nvSpPr>
            <p:spPr>
              <a:xfrm>
                <a:off x="643984" y="1201022"/>
                <a:ext cx="1307556" cy="1152826"/>
              </a:xfrm>
              <a:custGeom>
                <a:avLst/>
                <a:gdLst/>
                <a:ahLst/>
                <a:cxnLst/>
                <a:rect l="l" t="t" r="r" b="b"/>
                <a:pathLst>
                  <a:path w="40791" h="35964" extrusionOk="0">
                    <a:moveTo>
                      <a:pt x="20535" y="1"/>
                    </a:moveTo>
                    <a:cubicBezTo>
                      <a:pt x="14951" y="1"/>
                      <a:pt x="9434" y="2456"/>
                      <a:pt x="5796" y="7119"/>
                    </a:cubicBezTo>
                    <a:cubicBezTo>
                      <a:pt x="1" y="14530"/>
                      <a:pt x="1046" y="24917"/>
                      <a:pt x="7918" y="31124"/>
                    </a:cubicBezTo>
                    <a:cubicBezTo>
                      <a:pt x="8393" y="31536"/>
                      <a:pt x="8868" y="31948"/>
                      <a:pt x="9375" y="32296"/>
                    </a:cubicBezTo>
                    <a:cubicBezTo>
                      <a:pt x="12719" y="34769"/>
                      <a:pt x="16646" y="35963"/>
                      <a:pt x="20541" y="35963"/>
                    </a:cubicBezTo>
                    <a:cubicBezTo>
                      <a:pt x="26125" y="35963"/>
                      <a:pt x="31642" y="33508"/>
                      <a:pt x="35280" y="28844"/>
                    </a:cubicBezTo>
                    <a:cubicBezTo>
                      <a:pt x="40790" y="21782"/>
                      <a:pt x="40094" y="11996"/>
                      <a:pt x="34076" y="5726"/>
                    </a:cubicBezTo>
                    <a:cubicBezTo>
                      <a:pt x="33348" y="4966"/>
                      <a:pt x="32588" y="4301"/>
                      <a:pt x="31701" y="3668"/>
                    </a:cubicBezTo>
                    <a:cubicBezTo>
                      <a:pt x="28357" y="1195"/>
                      <a:pt x="24430" y="1"/>
                      <a:pt x="20535" y="1"/>
                    </a:cubicBezTo>
                    <a:close/>
                  </a:path>
                </a:pathLst>
              </a:custGeom>
              <a:solidFill>
                <a:srgbClr val="50B8B1">
                  <a:alpha val="65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g141cd8d83b7_0_306"/>
              <p:cNvSpPr/>
              <p:nvPr/>
            </p:nvSpPr>
            <p:spPr>
              <a:xfrm>
                <a:off x="902861" y="1384569"/>
                <a:ext cx="1053744" cy="969279"/>
              </a:xfrm>
              <a:custGeom>
                <a:avLst/>
                <a:gdLst/>
                <a:ahLst/>
                <a:cxnLst/>
                <a:rect l="l" t="t" r="r" b="b"/>
                <a:pathLst>
                  <a:path w="32873" h="30238" extrusionOk="0">
                    <a:moveTo>
                      <a:pt x="26159" y="0"/>
                    </a:moveTo>
                    <a:lnTo>
                      <a:pt x="17196" y="8709"/>
                    </a:lnTo>
                    <a:lnTo>
                      <a:pt x="8772" y="16880"/>
                    </a:lnTo>
                    <a:lnTo>
                      <a:pt x="0" y="25398"/>
                    </a:lnTo>
                    <a:cubicBezTo>
                      <a:pt x="444" y="25810"/>
                      <a:pt x="919" y="26222"/>
                      <a:pt x="1425" y="26570"/>
                    </a:cubicBezTo>
                    <a:cubicBezTo>
                      <a:pt x="4770" y="29043"/>
                      <a:pt x="8702" y="30237"/>
                      <a:pt x="12603" y="30237"/>
                    </a:cubicBezTo>
                    <a:cubicBezTo>
                      <a:pt x="18196" y="30237"/>
                      <a:pt x="23724" y="27782"/>
                      <a:pt x="27362" y="23118"/>
                    </a:cubicBezTo>
                    <a:cubicBezTo>
                      <a:pt x="32873" y="16056"/>
                      <a:pt x="32176" y="6270"/>
                      <a:pt x="26159" y="0"/>
                    </a:cubicBezTo>
                    <a:close/>
                  </a:path>
                </a:pathLst>
              </a:custGeom>
              <a:solidFill>
                <a:srgbClr val="50B8B1">
                  <a:alpha val="6588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g141cd8d83b7_0_306"/>
              <p:cNvSpPr/>
              <p:nvPr/>
            </p:nvSpPr>
            <p:spPr>
              <a:xfrm>
                <a:off x="933313" y="1436018"/>
                <a:ext cx="712647" cy="662513"/>
              </a:xfrm>
              <a:custGeom>
                <a:avLst/>
                <a:gdLst/>
                <a:ahLst/>
                <a:cxnLst/>
                <a:rect l="l" t="t" r="r" b="b"/>
                <a:pathLst>
                  <a:path w="22232" h="20668" extrusionOk="0">
                    <a:moveTo>
                      <a:pt x="11090" y="1"/>
                    </a:moveTo>
                    <a:cubicBezTo>
                      <a:pt x="6114" y="1"/>
                      <a:pt x="1745" y="3613"/>
                      <a:pt x="919" y="8687"/>
                    </a:cubicBezTo>
                    <a:cubicBezTo>
                      <a:pt x="0" y="14324"/>
                      <a:pt x="3832" y="19613"/>
                      <a:pt x="9469" y="20532"/>
                    </a:cubicBezTo>
                    <a:cubicBezTo>
                      <a:pt x="10032" y="20623"/>
                      <a:pt x="10591" y="20668"/>
                      <a:pt x="11142" y="20668"/>
                    </a:cubicBezTo>
                    <a:cubicBezTo>
                      <a:pt x="16118" y="20668"/>
                      <a:pt x="20487" y="17059"/>
                      <a:pt x="21314" y="12013"/>
                    </a:cubicBezTo>
                    <a:cubicBezTo>
                      <a:pt x="22232" y="6376"/>
                      <a:pt x="18400" y="1055"/>
                      <a:pt x="12763" y="137"/>
                    </a:cubicBezTo>
                    <a:cubicBezTo>
                      <a:pt x="12201" y="45"/>
                      <a:pt x="11642" y="1"/>
                      <a:pt x="110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>
                    <a:solidFill>
                      <a:srgbClr val="50535C"/>
                    </a:solidFill>
                    <a:latin typeface="Encode Sans"/>
                    <a:ea typeface="Encode Sans"/>
                    <a:cs typeface="Encode Sans"/>
                    <a:sym typeface="Encode Sans"/>
                  </a:rPr>
                  <a:t>02</a:t>
                </a:r>
                <a:endParaRPr sz="2000" b="1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endParaRPr>
              </a:p>
            </p:txBody>
          </p:sp>
        </p:grpSp>
        <p:grpSp>
          <p:nvGrpSpPr>
            <p:cNvPr id="339" name="Google Shape;339;g141cd8d83b7_0_306"/>
            <p:cNvGrpSpPr/>
            <p:nvPr/>
          </p:nvGrpSpPr>
          <p:grpSpPr>
            <a:xfrm>
              <a:off x="6819182" y="1580769"/>
              <a:ext cx="963726" cy="1041838"/>
              <a:chOff x="643984" y="1201022"/>
              <a:chExt cx="1312621" cy="1419011"/>
            </a:xfrm>
          </p:grpSpPr>
          <p:sp>
            <p:nvSpPr>
              <p:cNvPr id="340" name="Google Shape;340;g141cd8d83b7_0_306"/>
              <p:cNvSpPr/>
              <p:nvPr/>
            </p:nvSpPr>
            <p:spPr>
              <a:xfrm>
                <a:off x="1135323" y="2249445"/>
                <a:ext cx="334013" cy="370588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1561" extrusionOk="0">
                    <a:moveTo>
                      <a:pt x="0" y="1"/>
                    </a:moveTo>
                    <a:lnTo>
                      <a:pt x="5226" y="11560"/>
                    </a:lnTo>
                    <a:lnTo>
                      <a:pt x="10419" y="1"/>
                    </a:lnTo>
                    <a:close/>
                  </a:path>
                </a:pathLst>
              </a:custGeom>
              <a:solidFill>
                <a:srgbClr val="00B0F0">
                  <a:alpha val="33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g141cd8d83b7_0_306"/>
              <p:cNvSpPr/>
              <p:nvPr/>
            </p:nvSpPr>
            <p:spPr>
              <a:xfrm>
                <a:off x="643984" y="1201022"/>
                <a:ext cx="1307556" cy="1152826"/>
              </a:xfrm>
              <a:custGeom>
                <a:avLst/>
                <a:gdLst/>
                <a:ahLst/>
                <a:cxnLst/>
                <a:rect l="l" t="t" r="r" b="b"/>
                <a:pathLst>
                  <a:path w="40791" h="35964" extrusionOk="0">
                    <a:moveTo>
                      <a:pt x="20535" y="1"/>
                    </a:moveTo>
                    <a:cubicBezTo>
                      <a:pt x="14951" y="1"/>
                      <a:pt x="9434" y="2456"/>
                      <a:pt x="5796" y="7119"/>
                    </a:cubicBezTo>
                    <a:cubicBezTo>
                      <a:pt x="1" y="14530"/>
                      <a:pt x="1046" y="24917"/>
                      <a:pt x="7918" y="31124"/>
                    </a:cubicBezTo>
                    <a:cubicBezTo>
                      <a:pt x="8393" y="31536"/>
                      <a:pt x="8868" y="31948"/>
                      <a:pt x="9375" y="32296"/>
                    </a:cubicBezTo>
                    <a:cubicBezTo>
                      <a:pt x="12719" y="34769"/>
                      <a:pt x="16646" y="35963"/>
                      <a:pt x="20541" y="35963"/>
                    </a:cubicBezTo>
                    <a:cubicBezTo>
                      <a:pt x="26125" y="35963"/>
                      <a:pt x="31642" y="33508"/>
                      <a:pt x="35280" y="28844"/>
                    </a:cubicBezTo>
                    <a:cubicBezTo>
                      <a:pt x="40790" y="21782"/>
                      <a:pt x="40094" y="11996"/>
                      <a:pt x="34076" y="5726"/>
                    </a:cubicBezTo>
                    <a:cubicBezTo>
                      <a:pt x="33348" y="4966"/>
                      <a:pt x="32588" y="4301"/>
                      <a:pt x="31701" y="3668"/>
                    </a:cubicBezTo>
                    <a:cubicBezTo>
                      <a:pt x="28357" y="1195"/>
                      <a:pt x="24430" y="1"/>
                      <a:pt x="20535" y="1"/>
                    </a:cubicBezTo>
                    <a:close/>
                  </a:path>
                </a:pathLst>
              </a:custGeom>
              <a:solidFill>
                <a:srgbClr val="00B0F0">
                  <a:alpha val="33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g141cd8d83b7_0_306"/>
              <p:cNvSpPr/>
              <p:nvPr/>
            </p:nvSpPr>
            <p:spPr>
              <a:xfrm>
                <a:off x="902861" y="1384569"/>
                <a:ext cx="1053744" cy="969279"/>
              </a:xfrm>
              <a:custGeom>
                <a:avLst/>
                <a:gdLst/>
                <a:ahLst/>
                <a:cxnLst/>
                <a:rect l="l" t="t" r="r" b="b"/>
                <a:pathLst>
                  <a:path w="32873" h="30238" extrusionOk="0">
                    <a:moveTo>
                      <a:pt x="26159" y="0"/>
                    </a:moveTo>
                    <a:lnTo>
                      <a:pt x="17196" y="8709"/>
                    </a:lnTo>
                    <a:lnTo>
                      <a:pt x="8772" y="16880"/>
                    </a:lnTo>
                    <a:lnTo>
                      <a:pt x="0" y="25398"/>
                    </a:lnTo>
                    <a:cubicBezTo>
                      <a:pt x="444" y="25810"/>
                      <a:pt x="919" y="26222"/>
                      <a:pt x="1425" y="26570"/>
                    </a:cubicBezTo>
                    <a:cubicBezTo>
                      <a:pt x="4770" y="29043"/>
                      <a:pt x="8702" y="30237"/>
                      <a:pt x="12603" y="30237"/>
                    </a:cubicBezTo>
                    <a:cubicBezTo>
                      <a:pt x="18196" y="30237"/>
                      <a:pt x="23724" y="27782"/>
                      <a:pt x="27362" y="23118"/>
                    </a:cubicBezTo>
                    <a:cubicBezTo>
                      <a:pt x="32873" y="16056"/>
                      <a:pt x="32176" y="6270"/>
                      <a:pt x="26159" y="0"/>
                    </a:cubicBezTo>
                    <a:close/>
                  </a:path>
                </a:pathLst>
              </a:custGeom>
              <a:solidFill>
                <a:srgbClr val="00B0F0">
                  <a:alpha val="3373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g141cd8d83b7_0_306"/>
              <p:cNvSpPr/>
              <p:nvPr/>
            </p:nvSpPr>
            <p:spPr>
              <a:xfrm>
                <a:off x="933313" y="1436018"/>
                <a:ext cx="712647" cy="662513"/>
              </a:xfrm>
              <a:custGeom>
                <a:avLst/>
                <a:gdLst/>
                <a:ahLst/>
                <a:cxnLst/>
                <a:rect l="l" t="t" r="r" b="b"/>
                <a:pathLst>
                  <a:path w="22232" h="20668" extrusionOk="0">
                    <a:moveTo>
                      <a:pt x="11090" y="1"/>
                    </a:moveTo>
                    <a:cubicBezTo>
                      <a:pt x="6114" y="1"/>
                      <a:pt x="1745" y="3613"/>
                      <a:pt x="919" y="8687"/>
                    </a:cubicBezTo>
                    <a:cubicBezTo>
                      <a:pt x="0" y="14324"/>
                      <a:pt x="3832" y="19613"/>
                      <a:pt x="9469" y="20532"/>
                    </a:cubicBezTo>
                    <a:cubicBezTo>
                      <a:pt x="10032" y="20623"/>
                      <a:pt x="10591" y="20668"/>
                      <a:pt x="11142" y="20668"/>
                    </a:cubicBezTo>
                    <a:cubicBezTo>
                      <a:pt x="16118" y="20668"/>
                      <a:pt x="20487" y="17059"/>
                      <a:pt x="21314" y="12013"/>
                    </a:cubicBezTo>
                    <a:cubicBezTo>
                      <a:pt x="22232" y="6376"/>
                      <a:pt x="18400" y="1055"/>
                      <a:pt x="12763" y="137"/>
                    </a:cubicBezTo>
                    <a:cubicBezTo>
                      <a:pt x="12201" y="45"/>
                      <a:pt x="11642" y="1"/>
                      <a:pt x="110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>
                    <a:solidFill>
                      <a:srgbClr val="50535C"/>
                    </a:solidFill>
                    <a:latin typeface="Encode Sans"/>
                    <a:ea typeface="Encode Sans"/>
                    <a:cs typeface="Encode Sans"/>
                    <a:sym typeface="Encode Sans"/>
                  </a:rPr>
                  <a:t>03</a:t>
                </a:r>
                <a:endParaRPr sz="2000" b="1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endParaRPr>
              </a:p>
            </p:txBody>
          </p:sp>
        </p:grpSp>
        <p:grpSp>
          <p:nvGrpSpPr>
            <p:cNvPr id="344" name="Google Shape;344;g141cd8d83b7_0_306"/>
            <p:cNvGrpSpPr/>
            <p:nvPr/>
          </p:nvGrpSpPr>
          <p:grpSpPr>
            <a:xfrm>
              <a:off x="9223806" y="1580769"/>
              <a:ext cx="963726" cy="1041838"/>
              <a:chOff x="643984" y="1201022"/>
              <a:chExt cx="1312621" cy="1419011"/>
            </a:xfrm>
          </p:grpSpPr>
          <p:sp>
            <p:nvSpPr>
              <p:cNvPr id="345" name="Google Shape;345;g141cd8d83b7_0_306"/>
              <p:cNvSpPr/>
              <p:nvPr/>
            </p:nvSpPr>
            <p:spPr>
              <a:xfrm>
                <a:off x="1135323" y="2249445"/>
                <a:ext cx="334013" cy="370588"/>
              </a:xfrm>
              <a:custGeom>
                <a:avLst/>
                <a:gdLst/>
                <a:ahLst/>
                <a:cxnLst/>
                <a:rect l="l" t="t" r="r" b="b"/>
                <a:pathLst>
                  <a:path w="10420" h="11561" extrusionOk="0">
                    <a:moveTo>
                      <a:pt x="0" y="1"/>
                    </a:moveTo>
                    <a:lnTo>
                      <a:pt x="5226" y="11560"/>
                    </a:lnTo>
                    <a:lnTo>
                      <a:pt x="10419" y="1"/>
                    </a:lnTo>
                    <a:close/>
                  </a:path>
                </a:pathLst>
              </a:custGeom>
              <a:solidFill>
                <a:srgbClr val="00A896">
                  <a:alpha val="847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g141cd8d83b7_0_306"/>
              <p:cNvSpPr/>
              <p:nvPr/>
            </p:nvSpPr>
            <p:spPr>
              <a:xfrm>
                <a:off x="643984" y="1201022"/>
                <a:ext cx="1307556" cy="1152826"/>
              </a:xfrm>
              <a:custGeom>
                <a:avLst/>
                <a:gdLst/>
                <a:ahLst/>
                <a:cxnLst/>
                <a:rect l="l" t="t" r="r" b="b"/>
                <a:pathLst>
                  <a:path w="40791" h="35964" extrusionOk="0">
                    <a:moveTo>
                      <a:pt x="20535" y="1"/>
                    </a:moveTo>
                    <a:cubicBezTo>
                      <a:pt x="14951" y="1"/>
                      <a:pt x="9434" y="2456"/>
                      <a:pt x="5796" y="7119"/>
                    </a:cubicBezTo>
                    <a:cubicBezTo>
                      <a:pt x="1" y="14530"/>
                      <a:pt x="1046" y="24917"/>
                      <a:pt x="7918" y="31124"/>
                    </a:cubicBezTo>
                    <a:cubicBezTo>
                      <a:pt x="8393" y="31536"/>
                      <a:pt x="8868" y="31948"/>
                      <a:pt x="9375" y="32296"/>
                    </a:cubicBezTo>
                    <a:cubicBezTo>
                      <a:pt x="12719" y="34769"/>
                      <a:pt x="16646" y="35963"/>
                      <a:pt x="20541" y="35963"/>
                    </a:cubicBezTo>
                    <a:cubicBezTo>
                      <a:pt x="26125" y="35963"/>
                      <a:pt x="31642" y="33508"/>
                      <a:pt x="35280" y="28844"/>
                    </a:cubicBezTo>
                    <a:cubicBezTo>
                      <a:pt x="40790" y="21782"/>
                      <a:pt x="40094" y="11996"/>
                      <a:pt x="34076" y="5726"/>
                    </a:cubicBezTo>
                    <a:cubicBezTo>
                      <a:pt x="33348" y="4966"/>
                      <a:pt x="32588" y="4301"/>
                      <a:pt x="31701" y="3668"/>
                    </a:cubicBezTo>
                    <a:cubicBezTo>
                      <a:pt x="28357" y="1195"/>
                      <a:pt x="24430" y="1"/>
                      <a:pt x="20535" y="1"/>
                    </a:cubicBezTo>
                    <a:close/>
                  </a:path>
                </a:pathLst>
              </a:custGeom>
              <a:solidFill>
                <a:srgbClr val="00A896">
                  <a:alpha val="847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g141cd8d83b7_0_306"/>
              <p:cNvSpPr/>
              <p:nvPr/>
            </p:nvSpPr>
            <p:spPr>
              <a:xfrm>
                <a:off x="902861" y="1384569"/>
                <a:ext cx="1053744" cy="969279"/>
              </a:xfrm>
              <a:custGeom>
                <a:avLst/>
                <a:gdLst/>
                <a:ahLst/>
                <a:cxnLst/>
                <a:rect l="l" t="t" r="r" b="b"/>
                <a:pathLst>
                  <a:path w="32873" h="30238" extrusionOk="0">
                    <a:moveTo>
                      <a:pt x="26159" y="0"/>
                    </a:moveTo>
                    <a:lnTo>
                      <a:pt x="17196" y="8709"/>
                    </a:lnTo>
                    <a:lnTo>
                      <a:pt x="8772" y="16880"/>
                    </a:lnTo>
                    <a:lnTo>
                      <a:pt x="0" y="25398"/>
                    </a:lnTo>
                    <a:cubicBezTo>
                      <a:pt x="444" y="25810"/>
                      <a:pt x="919" y="26222"/>
                      <a:pt x="1425" y="26570"/>
                    </a:cubicBezTo>
                    <a:cubicBezTo>
                      <a:pt x="4770" y="29043"/>
                      <a:pt x="8702" y="30237"/>
                      <a:pt x="12603" y="30237"/>
                    </a:cubicBezTo>
                    <a:cubicBezTo>
                      <a:pt x="18196" y="30237"/>
                      <a:pt x="23724" y="27782"/>
                      <a:pt x="27362" y="23118"/>
                    </a:cubicBezTo>
                    <a:cubicBezTo>
                      <a:pt x="32873" y="16056"/>
                      <a:pt x="32176" y="6270"/>
                      <a:pt x="26159" y="0"/>
                    </a:cubicBezTo>
                    <a:close/>
                  </a:path>
                </a:pathLst>
              </a:custGeom>
              <a:solidFill>
                <a:srgbClr val="00A896">
                  <a:alpha val="8471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g141cd8d83b7_0_306"/>
              <p:cNvSpPr/>
              <p:nvPr/>
            </p:nvSpPr>
            <p:spPr>
              <a:xfrm>
                <a:off x="933313" y="1436018"/>
                <a:ext cx="712647" cy="662513"/>
              </a:xfrm>
              <a:custGeom>
                <a:avLst/>
                <a:gdLst/>
                <a:ahLst/>
                <a:cxnLst/>
                <a:rect l="l" t="t" r="r" b="b"/>
                <a:pathLst>
                  <a:path w="22232" h="20668" extrusionOk="0">
                    <a:moveTo>
                      <a:pt x="11090" y="1"/>
                    </a:moveTo>
                    <a:cubicBezTo>
                      <a:pt x="6114" y="1"/>
                      <a:pt x="1745" y="3613"/>
                      <a:pt x="919" y="8687"/>
                    </a:cubicBezTo>
                    <a:cubicBezTo>
                      <a:pt x="0" y="14324"/>
                      <a:pt x="3832" y="19613"/>
                      <a:pt x="9469" y="20532"/>
                    </a:cubicBezTo>
                    <a:cubicBezTo>
                      <a:pt x="10032" y="20623"/>
                      <a:pt x="10591" y="20668"/>
                      <a:pt x="11142" y="20668"/>
                    </a:cubicBezTo>
                    <a:cubicBezTo>
                      <a:pt x="16118" y="20668"/>
                      <a:pt x="20487" y="17059"/>
                      <a:pt x="21314" y="12013"/>
                    </a:cubicBezTo>
                    <a:cubicBezTo>
                      <a:pt x="22232" y="6376"/>
                      <a:pt x="18400" y="1055"/>
                      <a:pt x="12763" y="137"/>
                    </a:cubicBezTo>
                    <a:cubicBezTo>
                      <a:pt x="12201" y="45"/>
                      <a:pt x="11642" y="1"/>
                      <a:pt x="1109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rPr lang="en-US" sz="2000" b="1" i="0" u="none" strike="noStrike" cap="none">
                    <a:solidFill>
                      <a:srgbClr val="50535C"/>
                    </a:solidFill>
                    <a:latin typeface="Encode Sans"/>
                    <a:ea typeface="Encode Sans"/>
                    <a:cs typeface="Encode Sans"/>
                    <a:sym typeface="Encode Sans"/>
                  </a:rPr>
                  <a:t>04</a:t>
                </a:r>
                <a:endParaRPr sz="2000" b="1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endParaRPr>
              </a:p>
            </p:txBody>
          </p:sp>
        </p:grpSp>
        <p:sp>
          <p:nvSpPr>
            <p:cNvPr id="349" name="Google Shape;349;g141cd8d83b7_0_306"/>
            <p:cNvSpPr txBox="1"/>
            <p:nvPr/>
          </p:nvSpPr>
          <p:spPr>
            <a:xfrm>
              <a:off x="1184299" y="3751600"/>
              <a:ext cx="1754400" cy="107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Carga de datos en el Centro de Salud conectado vía antena satelital</a:t>
              </a:r>
              <a:endParaRPr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50" name="Google Shape;350;g141cd8d83b7_0_306"/>
            <p:cNvSpPr txBox="1"/>
            <p:nvPr/>
          </p:nvSpPr>
          <p:spPr>
            <a:xfrm>
              <a:off x="4616900" y="3751600"/>
              <a:ext cx="1754400" cy="153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El agente sanitario realiza una visita presencialmente la vivienda de una familia para iniciar el relevamiento</a:t>
              </a:r>
              <a:endParaRPr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51" name="Google Shape;351;g141cd8d83b7_0_306"/>
            <p:cNvSpPr txBox="1"/>
            <p:nvPr/>
          </p:nvSpPr>
          <p:spPr>
            <a:xfrm>
              <a:off x="6423848" y="3751600"/>
              <a:ext cx="1754400" cy="84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0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Relevamiento identificación de cursos de vida</a:t>
              </a:r>
              <a:endParaRPr sz="1300" b="0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52" name="Google Shape;352;g141cd8d83b7_0_306"/>
            <p:cNvSpPr txBox="1"/>
            <p:nvPr/>
          </p:nvSpPr>
          <p:spPr>
            <a:xfrm>
              <a:off x="3327800" y="5407275"/>
              <a:ext cx="6974100" cy="6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1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SIN</a:t>
              </a:r>
              <a:endParaRPr sz="1300" b="1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1" i="0" u="none" strike="noStrike" cap="none">
                  <a:solidFill>
                    <a:srgbClr val="50535C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CONECTIVIDAD</a:t>
              </a:r>
              <a:endParaRPr sz="1300" b="1" i="0" u="none" strike="noStrike" cap="none">
                <a:solidFill>
                  <a:srgbClr val="50535C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53" name="Google Shape;353;g141cd8d83b7_0_306"/>
            <p:cNvSpPr txBox="1"/>
            <p:nvPr/>
          </p:nvSpPr>
          <p:spPr>
            <a:xfrm>
              <a:off x="1184300" y="5407275"/>
              <a:ext cx="2143500" cy="61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1" i="0" u="none" strike="noStrike" cap="none">
                  <a:solidFill>
                    <a:srgbClr val="00B0F0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CON</a:t>
              </a:r>
              <a:endParaRPr sz="1300" b="1" i="0" u="none" strike="noStrike" cap="none">
                <a:solidFill>
                  <a:srgbClr val="00B0F0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r>
                <a:rPr lang="en-US" sz="1300" b="1" i="0" u="none" strike="noStrike" cap="none">
                  <a:solidFill>
                    <a:srgbClr val="00B0F0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CONECTIVIDAD</a:t>
              </a:r>
              <a:endParaRPr sz="1300" b="1" i="0" u="none" strike="noStrike" cap="none">
                <a:solidFill>
                  <a:srgbClr val="00B0F0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grpSp>
          <p:nvGrpSpPr>
            <p:cNvPr id="354" name="Google Shape;354;g141cd8d83b7_0_306"/>
            <p:cNvGrpSpPr/>
            <p:nvPr/>
          </p:nvGrpSpPr>
          <p:grpSpPr>
            <a:xfrm rot="-1917262">
              <a:off x="2438204" y="2751589"/>
              <a:ext cx="140677" cy="361650"/>
              <a:chOff x="10516332" y="3268675"/>
              <a:chExt cx="200303" cy="514933"/>
            </a:xfrm>
          </p:grpSpPr>
          <p:sp>
            <p:nvSpPr>
              <p:cNvPr id="355" name="Google Shape;355;g141cd8d83b7_0_306"/>
              <p:cNvSpPr/>
              <p:nvPr/>
            </p:nvSpPr>
            <p:spPr>
              <a:xfrm>
                <a:off x="10516332" y="3334510"/>
                <a:ext cx="108821" cy="383265"/>
              </a:xfrm>
              <a:custGeom>
                <a:avLst/>
                <a:gdLst/>
                <a:ahLst/>
                <a:cxnLst/>
                <a:rect l="l" t="t" r="r" b="b"/>
                <a:pathLst>
                  <a:path w="1205" h="4244" fill="none" extrusionOk="0">
                    <a:moveTo>
                      <a:pt x="286" y="64"/>
                    </a:moveTo>
                    <a:cubicBezTo>
                      <a:pt x="223" y="0"/>
                      <a:pt x="128" y="32"/>
                      <a:pt x="64" y="95"/>
                    </a:cubicBezTo>
                    <a:cubicBezTo>
                      <a:pt x="1" y="159"/>
                      <a:pt x="33" y="254"/>
                      <a:pt x="96" y="317"/>
                    </a:cubicBezTo>
                    <a:cubicBezTo>
                      <a:pt x="603" y="760"/>
                      <a:pt x="888" y="1425"/>
                      <a:pt x="888" y="2122"/>
                    </a:cubicBezTo>
                    <a:cubicBezTo>
                      <a:pt x="888" y="2819"/>
                      <a:pt x="603" y="3484"/>
                      <a:pt x="96" y="3959"/>
                    </a:cubicBezTo>
                    <a:cubicBezTo>
                      <a:pt x="33" y="4022"/>
                      <a:pt x="1" y="4117"/>
                      <a:pt x="64" y="4181"/>
                    </a:cubicBezTo>
                    <a:cubicBezTo>
                      <a:pt x="96" y="4212"/>
                      <a:pt x="159" y="4244"/>
                      <a:pt x="191" y="4244"/>
                    </a:cubicBezTo>
                    <a:cubicBezTo>
                      <a:pt x="223" y="4244"/>
                      <a:pt x="286" y="4212"/>
                      <a:pt x="286" y="4181"/>
                    </a:cubicBezTo>
                    <a:cubicBezTo>
                      <a:pt x="888" y="3674"/>
                      <a:pt x="1204" y="2914"/>
                      <a:pt x="1204" y="2122"/>
                    </a:cubicBezTo>
                    <a:cubicBezTo>
                      <a:pt x="1204" y="1362"/>
                      <a:pt x="888" y="602"/>
                      <a:pt x="286" y="64"/>
                    </a:cubicBezTo>
                    <a:close/>
                  </a:path>
                </a:pathLst>
              </a:custGeom>
              <a:solidFill>
                <a:srgbClr val="434343"/>
              </a:solidFill>
              <a:ln w="9525" cap="flat" cmpd="sng">
                <a:solidFill>
                  <a:srgbClr val="434343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g141cd8d83b7_0_306"/>
              <p:cNvSpPr/>
              <p:nvPr/>
            </p:nvSpPr>
            <p:spPr>
              <a:xfrm>
                <a:off x="10579277" y="3268675"/>
                <a:ext cx="137358" cy="514933"/>
              </a:xfrm>
              <a:custGeom>
                <a:avLst/>
                <a:gdLst/>
                <a:ahLst/>
                <a:cxnLst/>
                <a:rect l="l" t="t" r="r" b="b"/>
                <a:pathLst>
                  <a:path w="1521" h="5702" fill="none" extrusionOk="0">
                    <a:moveTo>
                      <a:pt x="286" y="64"/>
                    </a:moveTo>
                    <a:cubicBezTo>
                      <a:pt x="222" y="1"/>
                      <a:pt x="127" y="1"/>
                      <a:pt x="64" y="64"/>
                    </a:cubicBezTo>
                    <a:cubicBezTo>
                      <a:pt x="1" y="128"/>
                      <a:pt x="1" y="254"/>
                      <a:pt x="64" y="286"/>
                    </a:cubicBezTo>
                    <a:cubicBezTo>
                      <a:pt x="792" y="951"/>
                      <a:pt x="1204" y="1901"/>
                      <a:pt x="1204" y="2851"/>
                    </a:cubicBezTo>
                    <a:cubicBezTo>
                      <a:pt x="1204" y="3833"/>
                      <a:pt x="792" y="4783"/>
                      <a:pt x="64" y="5416"/>
                    </a:cubicBezTo>
                    <a:cubicBezTo>
                      <a:pt x="1" y="5480"/>
                      <a:pt x="1" y="5606"/>
                      <a:pt x="64" y="5670"/>
                    </a:cubicBezTo>
                    <a:cubicBezTo>
                      <a:pt x="96" y="5701"/>
                      <a:pt x="127" y="5701"/>
                      <a:pt x="159" y="5701"/>
                    </a:cubicBezTo>
                    <a:cubicBezTo>
                      <a:pt x="222" y="5701"/>
                      <a:pt x="254" y="5701"/>
                      <a:pt x="286" y="5670"/>
                    </a:cubicBezTo>
                    <a:cubicBezTo>
                      <a:pt x="1077" y="4941"/>
                      <a:pt x="1521" y="3928"/>
                      <a:pt x="1521" y="2851"/>
                    </a:cubicBezTo>
                    <a:cubicBezTo>
                      <a:pt x="1521" y="1806"/>
                      <a:pt x="1077" y="761"/>
                      <a:pt x="286" y="64"/>
                    </a:cubicBezTo>
                    <a:close/>
                  </a:path>
                </a:pathLst>
              </a:custGeom>
              <a:solidFill>
                <a:srgbClr val="434343"/>
              </a:solidFill>
              <a:ln w="9525" cap="flat" cmpd="sng">
                <a:solidFill>
                  <a:srgbClr val="434343"/>
                </a:solidFill>
                <a:prstDash val="solid"/>
                <a:miter lim="31669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57" name="Google Shape;357;g141cd8d83b7_0_306"/>
            <p:cNvSpPr/>
            <p:nvPr/>
          </p:nvSpPr>
          <p:spPr>
            <a:xfrm rot="-1917383">
              <a:off x="2398871" y="2877631"/>
              <a:ext cx="63850" cy="224880"/>
            </a:xfrm>
            <a:custGeom>
              <a:avLst/>
              <a:gdLst/>
              <a:ahLst/>
              <a:cxnLst/>
              <a:rect l="l" t="t" r="r" b="b"/>
              <a:pathLst>
                <a:path w="1205" h="4244" fill="none" extrusionOk="0">
                  <a:moveTo>
                    <a:pt x="286" y="64"/>
                  </a:moveTo>
                  <a:cubicBezTo>
                    <a:pt x="223" y="0"/>
                    <a:pt x="128" y="32"/>
                    <a:pt x="64" y="95"/>
                  </a:cubicBezTo>
                  <a:cubicBezTo>
                    <a:pt x="1" y="159"/>
                    <a:pt x="33" y="254"/>
                    <a:pt x="96" y="317"/>
                  </a:cubicBezTo>
                  <a:cubicBezTo>
                    <a:pt x="603" y="760"/>
                    <a:pt x="888" y="1425"/>
                    <a:pt x="888" y="2122"/>
                  </a:cubicBezTo>
                  <a:cubicBezTo>
                    <a:pt x="888" y="2819"/>
                    <a:pt x="603" y="3484"/>
                    <a:pt x="96" y="3959"/>
                  </a:cubicBezTo>
                  <a:cubicBezTo>
                    <a:pt x="33" y="4022"/>
                    <a:pt x="1" y="4117"/>
                    <a:pt x="64" y="4181"/>
                  </a:cubicBezTo>
                  <a:cubicBezTo>
                    <a:pt x="96" y="4212"/>
                    <a:pt x="159" y="4244"/>
                    <a:pt x="191" y="4244"/>
                  </a:cubicBezTo>
                  <a:cubicBezTo>
                    <a:pt x="223" y="4244"/>
                    <a:pt x="286" y="4212"/>
                    <a:pt x="286" y="4181"/>
                  </a:cubicBezTo>
                  <a:cubicBezTo>
                    <a:pt x="888" y="3674"/>
                    <a:pt x="1204" y="2914"/>
                    <a:pt x="1204" y="2122"/>
                  </a:cubicBezTo>
                  <a:cubicBezTo>
                    <a:pt x="1204" y="1362"/>
                    <a:pt x="888" y="602"/>
                    <a:pt x="286" y="64"/>
                  </a:cubicBezTo>
                  <a:close/>
                </a:path>
              </a:pathLst>
            </a:custGeom>
            <a:solidFill>
              <a:srgbClr val="434343"/>
            </a:solidFill>
            <a:ln w="9525" cap="flat" cmpd="sng">
              <a:solidFill>
                <a:srgbClr val="434343"/>
              </a:solidFill>
              <a:prstDash val="solid"/>
              <a:miter lim="31669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8" name="Google Shape;358;g141cd8d83b7_0_306"/>
            <p:cNvGrpSpPr/>
            <p:nvPr/>
          </p:nvGrpSpPr>
          <p:grpSpPr>
            <a:xfrm>
              <a:off x="1493403" y="2957613"/>
              <a:ext cx="977689" cy="797662"/>
              <a:chOff x="2502170" y="1166213"/>
              <a:chExt cx="471949" cy="385065"/>
            </a:xfrm>
          </p:grpSpPr>
          <p:sp>
            <p:nvSpPr>
              <p:cNvPr id="359" name="Google Shape;359;g141cd8d83b7_0_306"/>
              <p:cNvSpPr/>
              <p:nvPr/>
            </p:nvSpPr>
            <p:spPr>
              <a:xfrm>
                <a:off x="2502170" y="1166213"/>
                <a:ext cx="471949" cy="385065"/>
              </a:xfrm>
              <a:custGeom>
                <a:avLst/>
                <a:gdLst/>
                <a:ahLst/>
                <a:cxnLst/>
                <a:rect l="l" t="t" r="r" b="b"/>
                <a:pathLst>
                  <a:path w="12635" h="12760" extrusionOk="0">
                    <a:moveTo>
                      <a:pt x="9169" y="788"/>
                    </a:moveTo>
                    <a:lnTo>
                      <a:pt x="9169" y="1607"/>
                    </a:lnTo>
                    <a:lnTo>
                      <a:pt x="3403" y="1607"/>
                    </a:lnTo>
                    <a:lnTo>
                      <a:pt x="3403" y="788"/>
                    </a:lnTo>
                    <a:close/>
                    <a:moveTo>
                      <a:pt x="1734" y="9074"/>
                    </a:moveTo>
                    <a:lnTo>
                      <a:pt x="1734" y="11815"/>
                    </a:lnTo>
                    <a:lnTo>
                      <a:pt x="788" y="11815"/>
                    </a:lnTo>
                    <a:lnTo>
                      <a:pt x="788" y="9074"/>
                    </a:lnTo>
                    <a:close/>
                    <a:moveTo>
                      <a:pt x="5861" y="9074"/>
                    </a:moveTo>
                    <a:lnTo>
                      <a:pt x="5861" y="11815"/>
                    </a:lnTo>
                    <a:lnTo>
                      <a:pt x="4223" y="11815"/>
                    </a:lnTo>
                    <a:lnTo>
                      <a:pt x="4223" y="9074"/>
                    </a:lnTo>
                    <a:close/>
                    <a:moveTo>
                      <a:pt x="8350" y="9074"/>
                    </a:moveTo>
                    <a:lnTo>
                      <a:pt x="8350" y="11815"/>
                    </a:lnTo>
                    <a:lnTo>
                      <a:pt x="6711" y="11815"/>
                    </a:lnTo>
                    <a:lnTo>
                      <a:pt x="6711" y="9074"/>
                    </a:lnTo>
                    <a:close/>
                    <a:moveTo>
                      <a:pt x="10051" y="2458"/>
                    </a:moveTo>
                    <a:lnTo>
                      <a:pt x="10051" y="11815"/>
                    </a:lnTo>
                    <a:lnTo>
                      <a:pt x="9169" y="11815"/>
                    </a:lnTo>
                    <a:lnTo>
                      <a:pt x="9169" y="8664"/>
                    </a:lnTo>
                    <a:cubicBezTo>
                      <a:pt x="9169" y="8444"/>
                      <a:pt x="8980" y="8223"/>
                      <a:pt x="8791" y="8223"/>
                    </a:cubicBezTo>
                    <a:lnTo>
                      <a:pt x="3813" y="8223"/>
                    </a:lnTo>
                    <a:cubicBezTo>
                      <a:pt x="3592" y="8223"/>
                      <a:pt x="3435" y="8444"/>
                      <a:pt x="3435" y="8664"/>
                    </a:cubicBezTo>
                    <a:lnTo>
                      <a:pt x="3435" y="11815"/>
                    </a:lnTo>
                    <a:lnTo>
                      <a:pt x="2616" y="11815"/>
                    </a:lnTo>
                    <a:lnTo>
                      <a:pt x="2616" y="2458"/>
                    </a:lnTo>
                    <a:close/>
                    <a:moveTo>
                      <a:pt x="11815" y="9074"/>
                    </a:moveTo>
                    <a:lnTo>
                      <a:pt x="11815" y="11815"/>
                    </a:lnTo>
                    <a:lnTo>
                      <a:pt x="10839" y="11815"/>
                    </a:lnTo>
                    <a:lnTo>
                      <a:pt x="10839" y="9074"/>
                    </a:lnTo>
                    <a:close/>
                    <a:moveTo>
                      <a:pt x="2994" y="0"/>
                    </a:moveTo>
                    <a:cubicBezTo>
                      <a:pt x="2773" y="0"/>
                      <a:pt x="2616" y="190"/>
                      <a:pt x="2616" y="410"/>
                    </a:cubicBezTo>
                    <a:lnTo>
                      <a:pt x="2616" y="1670"/>
                    </a:lnTo>
                    <a:lnTo>
                      <a:pt x="2206" y="1670"/>
                    </a:lnTo>
                    <a:cubicBezTo>
                      <a:pt x="1986" y="1670"/>
                      <a:pt x="1765" y="1859"/>
                      <a:pt x="1765" y="2080"/>
                    </a:cubicBezTo>
                    <a:lnTo>
                      <a:pt x="1765" y="8318"/>
                    </a:lnTo>
                    <a:lnTo>
                      <a:pt x="410" y="8318"/>
                    </a:lnTo>
                    <a:cubicBezTo>
                      <a:pt x="158" y="8318"/>
                      <a:pt x="1" y="8507"/>
                      <a:pt x="1" y="8727"/>
                    </a:cubicBezTo>
                    <a:lnTo>
                      <a:pt x="1" y="12319"/>
                    </a:lnTo>
                    <a:cubicBezTo>
                      <a:pt x="1" y="12571"/>
                      <a:pt x="190" y="12760"/>
                      <a:pt x="410" y="12760"/>
                    </a:cubicBezTo>
                    <a:lnTo>
                      <a:pt x="12256" y="12760"/>
                    </a:lnTo>
                    <a:cubicBezTo>
                      <a:pt x="12477" y="12760"/>
                      <a:pt x="12634" y="12571"/>
                      <a:pt x="12634" y="12319"/>
                    </a:cubicBezTo>
                    <a:lnTo>
                      <a:pt x="12634" y="8664"/>
                    </a:lnTo>
                    <a:cubicBezTo>
                      <a:pt x="12634" y="8444"/>
                      <a:pt x="12445" y="8223"/>
                      <a:pt x="12225" y="8223"/>
                    </a:cubicBezTo>
                    <a:lnTo>
                      <a:pt x="10839" y="8223"/>
                    </a:lnTo>
                    <a:lnTo>
                      <a:pt x="10839" y="2017"/>
                    </a:lnTo>
                    <a:cubicBezTo>
                      <a:pt x="10839" y="1765"/>
                      <a:pt x="10650" y="1576"/>
                      <a:pt x="10429" y="1576"/>
                    </a:cubicBezTo>
                    <a:lnTo>
                      <a:pt x="10019" y="1576"/>
                    </a:lnTo>
                    <a:lnTo>
                      <a:pt x="10019" y="410"/>
                    </a:lnTo>
                    <a:cubicBezTo>
                      <a:pt x="10019" y="158"/>
                      <a:pt x="9799" y="0"/>
                      <a:pt x="9610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g141cd8d83b7_0_306"/>
              <p:cNvSpPr/>
              <p:nvPr/>
            </p:nvSpPr>
            <p:spPr>
              <a:xfrm rot="10800000" flipH="1">
                <a:off x="2674775" y="1262917"/>
                <a:ext cx="126748" cy="126748"/>
              </a:xfrm>
              <a:custGeom>
                <a:avLst/>
                <a:gdLst/>
                <a:ahLst/>
                <a:cxnLst/>
                <a:rect l="l" t="t" r="r" b="b"/>
                <a:pathLst>
                  <a:path w="4853" h="4853" extrusionOk="0">
                    <a:moveTo>
                      <a:pt x="2773" y="662"/>
                    </a:moveTo>
                    <a:lnTo>
                      <a:pt x="2773" y="1670"/>
                    </a:lnTo>
                    <a:cubicBezTo>
                      <a:pt x="2773" y="1891"/>
                      <a:pt x="2931" y="2048"/>
                      <a:pt x="3120" y="2048"/>
                    </a:cubicBezTo>
                    <a:lnTo>
                      <a:pt x="4159" y="2048"/>
                    </a:lnTo>
                    <a:lnTo>
                      <a:pt x="4159" y="2741"/>
                    </a:lnTo>
                    <a:lnTo>
                      <a:pt x="3120" y="2741"/>
                    </a:lnTo>
                    <a:cubicBezTo>
                      <a:pt x="2931" y="2741"/>
                      <a:pt x="2773" y="2899"/>
                      <a:pt x="2773" y="3120"/>
                    </a:cubicBezTo>
                    <a:lnTo>
                      <a:pt x="2773" y="4128"/>
                    </a:lnTo>
                    <a:lnTo>
                      <a:pt x="2049" y="4128"/>
                    </a:lnTo>
                    <a:lnTo>
                      <a:pt x="2049" y="3120"/>
                    </a:lnTo>
                    <a:cubicBezTo>
                      <a:pt x="2049" y="2899"/>
                      <a:pt x="1891" y="2741"/>
                      <a:pt x="1702" y="2741"/>
                    </a:cubicBezTo>
                    <a:lnTo>
                      <a:pt x="662" y="2741"/>
                    </a:lnTo>
                    <a:lnTo>
                      <a:pt x="662" y="2048"/>
                    </a:lnTo>
                    <a:lnTo>
                      <a:pt x="1702" y="2048"/>
                    </a:lnTo>
                    <a:cubicBezTo>
                      <a:pt x="1891" y="2048"/>
                      <a:pt x="2049" y="1891"/>
                      <a:pt x="2049" y="1670"/>
                    </a:cubicBezTo>
                    <a:lnTo>
                      <a:pt x="2049" y="662"/>
                    </a:lnTo>
                    <a:close/>
                    <a:moveTo>
                      <a:pt x="1734" y="1"/>
                    </a:moveTo>
                    <a:cubicBezTo>
                      <a:pt x="1545" y="1"/>
                      <a:pt x="1387" y="158"/>
                      <a:pt x="1387" y="347"/>
                    </a:cubicBezTo>
                    <a:lnTo>
                      <a:pt x="1387" y="1387"/>
                    </a:lnTo>
                    <a:lnTo>
                      <a:pt x="347" y="1387"/>
                    </a:lnTo>
                    <a:cubicBezTo>
                      <a:pt x="158" y="1387"/>
                      <a:pt x="1" y="1544"/>
                      <a:pt x="1" y="1733"/>
                    </a:cubicBezTo>
                    <a:lnTo>
                      <a:pt x="1" y="3120"/>
                    </a:lnTo>
                    <a:cubicBezTo>
                      <a:pt x="1" y="3309"/>
                      <a:pt x="158" y="3466"/>
                      <a:pt x="347" y="3466"/>
                    </a:cubicBezTo>
                    <a:lnTo>
                      <a:pt x="1387" y="3466"/>
                    </a:lnTo>
                    <a:lnTo>
                      <a:pt x="1387" y="4474"/>
                    </a:lnTo>
                    <a:cubicBezTo>
                      <a:pt x="1387" y="4695"/>
                      <a:pt x="1545" y="4852"/>
                      <a:pt x="1734" y="4852"/>
                    </a:cubicBezTo>
                    <a:lnTo>
                      <a:pt x="3120" y="4852"/>
                    </a:lnTo>
                    <a:cubicBezTo>
                      <a:pt x="3309" y="4852"/>
                      <a:pt x="3466" y="4695"/>
                      <a:pt x="3466" y="4474"/>
                    </a:cubicBezTo>
                    <a:lnTo>
                      <a:pt x="3466" y="3466"/>
                    </a:lnTo>
                    <a:lnTo>
                      <a:pt x="4506" y="3466"/>
                    </a:lnTo>
                    <a:cubicBezTo>
                      <a:pt x="4695" y="3466"/>
                      <a:pt x="4853" y="3309"/>
                      <a:pt x="4853" y="3120"/>
                    </a:cubicBezTo>
                    <a:lnTo>
                      <a:pt x="4853" y="1733"/>
                    </a:lnTo>
                    <a:cubicBezTo>
                      <a:pt x="4853" y="1544"/>
                      <a:pt x="4695" y="1387"/>
                      <a:pt x="4506" y="1387"/>
                    </a:cubicBezTo>
                    <a:lnTo>
                      <a:pt x="3466" y="1387"/>
                    </a:lnTo>
                    <a:lnTo>
                      <a:pt x="3466" y="347"/>
                    </a:lnTo>
                    <a:cubicBezTo>
                      <a:pt x="3466" y="158"/>
                      <a:pt x="3309" y="1"/>
                      <a:pt x="3120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61" name="Google Shape;361;g141cd8d83b7_0_306"/>
            <p:cNvGrpSpPr/>
            <p:nvPr/>
          </p:nvGrpSpPr>
          <p:grpSpPr>
            <a:xfrm>
              <a:off x="4886116" y="2830404"/>
              <a:ext cx="1192300" cy="974081"/>
              <a:chOff x="6238300" y="1426975"/>
              <a:chExt cx="489450" cy="483175"/>
            </a:xfrm>
          </p:grpSpPr>
          <p:sp>
            <p:nvSpPr>
              <p:cNvPr id="362" name="Google Shape;362;g141cd8d83b7_0_306"/>
              <p:cNvSpPr/>
              <p:nvPr/>
            </p:nvSpPr>
            <p:spPr>
              <a:xfrm>
                <a:off x="6238300" y="1426975"/>
                <a:ext cx="489450" cy="483175"/>
              </a:xfrm>
              <a:custGeom>
                <a:avLst/>
                <a:gdLst/>
                <a:ahLst/>
                <a:cxnLst/>
                <a:rect l="l" t="t" r="r" b="b"/>
                <a:pathLst>
                  <a:path w="19578" h="19327" extrusionOk="0">
                    <a:moveTo>
                      <a:pt x="16109" y="2267"/>
                    </a:moveTo>
                    <a:lnTo>
                      <a:pt x="16109" y="4803"/>
                    </a:lnTo>
                    <a:lnTo>
                      <a:pt x="14977" y="3831"/>
                    </a:lnTo>
                    <a:lnTo>
                      <a:pt x="14977" y="2267"/>
                    </a:lnTo>
                    <a:close/>
                    <a:moveTo>
                      <a:pt x="9880" y="1135"/>
                    </a:moveTo>
                    <a:cubicBezTo>
                      <a:pt x="10011" y="1135"/>
                      <a:pt x="10142" y="1181"/>
                      <a:pt x="10248" y="1274"/>
                    </a:cubicBezTo>
                    <a:lnTo>
                      <a:pt x="18174" y="8067"/>
                    </a:lnTo>
                    <a:cubicBezTo>
                      <a:pt x="18413" y="8270"/>
                      <a:pt x="18440" y="8626"/>
                      <a:pt x="18238" y="8864"/>
                    </a:cubicBezTo>
                    <a:lnTo>
                      <a:pt x="18238" y="8861"/>
                    </a:lnTo>
                    <a:cubicBezTo>
                      <a:pt x="18129" y="8988"/>
                      <a:pt x="17972" y="9061"/>
                      <a:pt x="17809" y="9061"/>
                    </a:cubicBezTo>
                    <a:cubicBezTo>
                      <a:pt x="17673" y="9061"/>
                      <a:pt x="17540" y="9012"/>
                      <a:pt x="17440" y="8925"/>
                    </a:cubicBezTo>
                    <a:lnTo>
                      <a:pt x="10251" y="2762"/>
                    </a:lnTo>
                    <a:cubicBezTo>
                      <a:pt x="10145" y="2672"/>
                      <a:pt x="10014" y="2626"/>
                      <a:pt x="9883" y="2626"/>
                    </a:cubicBezTo>
                    <a:cubicBezTo>
                      <a:pt x="9751" y="2626"/>
                      <a:pt x="9620" y="2672"/>
                      <a:pt x="9514" y="2762"/>
                    </a:cubicBezTo>
                    <a:lnTo>
                      <a:pt x="2687" y="8553"/>
                    </a:lnTo>
                    <a:cubicBezTo>
                      <a:pt x="2657" y="8575"/>
                      <a:pt x="2633" y="8596"/>
                      <a:pt x="2609" y="8623"/>
                    </a:cubicBezTo>
                    <a:lnTo>
                      <a:pt x="2250" y="8925"/>
                    </a:lnTo>
                    <a:cubicBezTo>
                      <a:pt x="2142" y="9016"/>
                      <a:pt x="2012" y="9060"/>
                      <a:pt x="1882" y="9060"/>
                    </a:cubicBezTo>
                    <a:cubicBezTo>
                      <a:pt x="1723" y="9060"/>
                      <a:pt x="1565" y="8994"/>
                      <a:pt x="1452" y="8864"/>
                    </a:cubicBezTo>
                    <a:cubicBezTo>
                      <a:pt x="1250" y="8629"/>
                      <a:pt x="1274" y="8273"/>
                      <a:pt x="1510" y="8067"/>
                    </a:cubicBezTo>
                    <a:lnTo>
                      <a:pt x="9511" y="1274"/>
                    </a:lnTo>
                    <a:cubicBezTo>
                      <a:pt x="9617" y="1181"/>
                      <a:pt x="9748" y="1135"/>
                      <a:pt x="9880" y="1135"/>
                    </a:cubicBezTo>
                    <a:close/>
                    <a:moveTo>
                      <a:pt x="12147" y="13665"/>
                    </a:moveTo>
                    <a:lnTo>
                      <a:pt x="12147" y="18195"/>
                    </a:lnTo>
                    <a:lnTo>
                      <a:pt x="7543" y="18195"/>
                    </a:lnTo>
                    <a:lnTo>
                      <a:pt x="7543" y="13665"/>
                    </a:lnTo>
                    <a:close/>
                    <a:moveTo>
                      <a:pt x="9883" y="3937"/>
                    </a:moveTo>
                    <a:lnTo>
                      <a:pt x="16109" y="9275"/>
                    </a:lnTo>
                    <a:lnTo>
                      <a:pt x="16109" y="18195"/>
                    </a:lnTo>
                    <a:lnTo>
                      <a:pt x="13280" y="18195"/>
                    </a:lnTo>
                    <a:lnTo>
                      <a:pt x="13280" y="13101"/>
                    </a:lnTo>
                    <a:cubicBezTo>
                      <a:pt x="13280" y="12787"/>
                      <a:pt x="13026" y="12533"/>
                      <a:pt x="12712" y="12533"/>
                    </a:cubicBezTo>
                    <a:lnTo>
                      <a:pt x="6975" y="12533"/>
                    </a:lnTo>
                    <a:cubicBezTo>
                      <a:pt x="6661" y="12533"/>
                      <a:pt x="6410" y="12787"/>
                      <a:pt x="6410" y="13101"/>
                    </a:cubicBezTo>
                    <a:lnTo>
                      <a:pt x="6410" y="18195"/>
                    </a:lnTo>
                    <a:lnTo>
                      <a:pt x="3578" y="18195"/>
                    </a:lnTo>
                    <a:lnTo>
                      <a:pt x="3578" y="9281"/>
                    </a:lnTo>
                    <a:lnTo>
                      <a:pt x="9883" y="3937"/>
                    </a:lnTo>
                    <a:close/>
                    <a:moveTo>
                      <a:pt x="9883" y="0"/>
                    </a:moveTo>
                    <a:cubicBezTo>
                      <a:pt x="9489" y="0"/>
                      <a:pt x="9095" y="137"/>
                      <a:pt x="8778" y="410"/>
                    </a:cubicBezTo>
                    <a:lnTo>
                      <a:pt x="773" y="7204"/>
                    </a:lnTo>
                    <a:cubicBezTo>
                      <a:pt x="154" y="7738"/>
                      <a:pt x="0" y="8635"/>
                      <a:pt x="411" y="9345"/>
                    </a:cubicBezTo>
                    <a:cubicBezTo>
                      <a:pt x="720" y="9881"/>
                      <a:pt x="1289" y="10193"/>
                      <a:pt x="1882" y="10193"/>
                    </a:cubicBezTo>
                    <a:cubicBezTo>
                      <a:pt x="2070" y="10193"/>
                      <a:pt x="2261" y="10162"/>
                      <a:pt x="2446" y="10096"/>
                    </a:cubicBezTo>
                    <a:lnTo>
                      <a:pt x="2446" y="18762"/>
                    </a:lnTo>
                    <a:cubicBezTo>
                      <a:pt x="2446" y="19073"/>
                      <a:pt x="2699" y="19327"/>
                      <a:pt x="3010" y="19327"/>
                    </a:cubicBezTo>
                    <a:lnTo>
                      <a:pt x="16673" y="19327"/>
                    </a:lnTo>
                    <a:cubicBezTo>
                      <a:pt x="16987" y="19327"/>
                      <a:pt x="17241" y="19073"/>
                      <a:pt x="17241" y="18762"/>
                    </a:cubicBezTo>
                    <a:lnTo>
                      <a:pt x="17241" y="10096"/>
                    </a:lnTo>
                    <a:cubicBezTo>
                      <a:pt x="17431" y="10163"/>
                      <a:pt x="17623" y="10195"/>
                      <a:pt x="17809" y="10195"/>
                    </a:cubicBezTo>
                    <a:cubicBezTo>
                      <a:pt x="18756" y="10195"/>
                      <a:pt x="19578" y="9388"/>
                      <a:pt x="19500" y="8363"/>
                    </a:cubicBezTo>
                    <a:cubicBezTo>
                      <a:pt x="19466" y="7913"/>
                      <a:pt x="19255" y="7497"/>
                      <a:pt x="18914" y="7204"/>
                    </a:cubicBezTo>
                    <a:lnTo>
                      <a:pt x="17241" y="5770"/>
                    </a:lnTo>
                    <a:lnTo>
                      <a:pt x="17241" y="1702"/>
                    </a:lnTo>
                    <a:cubicBezTo>
                      <a:pt x="17241" y="1388"/>
                      <a:pt x="16987" y="1135"/>
                      <a:pt x="16676" y="1135"/>
                    </a:cubicBezTo>
                    <a:lnTo>
                      <a:pt x="14412" y="1135"/>
                    </a:lnTo>
                    <a:cubicBezTo>
                      <a:pt x="14098" y="1135"/>
                      <a:pt x="13844" y="1388"/>
                      <a:pt x="13844" y="1702"/>
                    </a:cubicBezTo>
                    <a:lnTo>
                      <a:pt x="13844" y="2862"/>
                    </a:lnTo>
                    <a:lnTo>
                      <a:pt x="10988" y="410"/>
                    </a:lnTo>
                    <a:cubicBezTo>
                      <a:pt x="10671" y="137"/>
                      <a:pt x="10277" y="0"/>
                      <a:pt x="9883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g141cd8d83b7_0_306"/>
              <p:cNvSpPr/>
              <p:nvPr/>
            </p:nvSpPr>
            <p:spPr>
              <a:xfrm>
                <a:off x="6426850" y="1596876"/>
                <a:ext cx="115150" cy="113250"/>
              </a:xfrm>
              <a:custGeom>
                <a:avLst/>
                <a:gdLst/>
                <a:ahLst/>
                <a:cxnLst/>
                <a:rect l="l" t="t" r="r" b="b"/>
                <a:pathLst>
                  <a:path w="4606" h="4530" extrusionOk="0">
                    <a:moveTo>
                      <a:pt x="3473" y="1132"/>
                    </a:moveTo>
                    <a:lnTo>
                      <a:pt x="3473" y="3397"/>
                    </a:lnTo>
                    <a:lnTo>
                      <a:pt x="1133" y="3397"/>
                    </a:lnTo>
                    <a:lnTo>
                      <a:pt x="1133" y="1132"/>
                    </a:lnTo>
                    <a:close/>
                    <a:moveTo>
                      <a:pt x="565" y="0"/>
                    </a:moveTo>
                    <a:cubicBezTo>
                      <a:pt x="251" y="0"/>
                      <a:pt x="1" y="254"/>
                      <a:pt x="1" y="568"/>
                    </a:cubicBezTo>
                    <a:lnTo>
                      <a:pt x="1" y="3965"/>
                    </a:lnTo>
                    <a:cubicBezTo>
                      <a:pt x="1" y="4276"/>
                      <a:pt x="251" y="4529"/>
                      <a:pt x="565" y="4529"/>
                    </a:cubicBezTo>
                    <a:lnTo>
                      <a:pt x="4038" y="4529"/>
                    </a:lnTo>
                    <a:cubicBezTo>
                      <a:pt x="4352" y="4529"/>
                      <a:pt x="4605" y="4276"/>
                      <a:pt x="4605" y="3965"/>
                    </a:cubicBezTo>
                    <a:lnTo>
                      <a:pt x="4605" y="568"/>
                    </a:lnTo>
                    <a:cubicBezTo>
                      <a:pt x="4605" y="254"/>
                      <a:pt x="4352" y="0"/>
                      <a:pt x="4038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g141cd8d83b7_0_306"/>
              <p:cNvSpPr/>
              <p:nvPr/>
            </p:nvSpPr>
            <p:spPr>
              <a:xfrm>
                <a:off x="6485350" y="1796896"/>
                <a:ext cx="2832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1133" extrusionOk="0">
                    <a:moveTo>
                      <a:pt x="565" y="1"/>
                    </a:moveTo>
                    <a:cubicBezTo>
                      <a:pt x="251" y="1"/>
                      <a:pt x="1" y="254"/>
                      <a:pt x="1" y="568"/>
                    </a:cubicBezTo>
                    <a:cubicBezTo>
                      <a:pt x="1" y="879"/>
                      <a:pt x="251" y="1133"/>
                      <a:pt x="565" y="1133"/>
                    </a:cubicBezTo>
                    <a:cubicBezTo>
                      <a:pt x="879" y="1133"/>
                      <a:pt x="1133" y="879"/>
                      <a:pt x="1133" y="568"/>
                    </a:cubicBezTo>
                    <a:cubicBezTo>
                      <a:pt x="1133" y="254"/>
                      <a:pt x="879" y="1"/>
                      <a:pt x="565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365" name="Google Shape;365;g141cd8d83b7_0_306" descr="Man outline"/>
            <p:cNvPicPr preferRelativeResize="0"/>
            <p:nvPr/>
          </p:nvPicPr>
          <p:blipFill rotWithShape="1">
            <a:blip r:embed="rId3">
              <a:alphaModFix amt="46000"/>
            </a:blip>
            <a:srcRect/>
            <a:stretch/>
          </p:blipFill>
          <p:spPr>
            <a:xfrm>
              <a:off x="3223788" y="2957625"/>
              <a:ext cx="797650" cy="797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g141cd8d83b7_0_306" descr="Family with two children outline"/>
            <p:cNvPicPr preferRelativeResize="0"/>
            <p:nvPr/>
          </p:nvPicPr>
          <p:blipFill rotWithShape="1">
            <a:blip r:embed="rId4">
              <a:alphaModFix amt="44000"/>
            </a:blip>
            <a:srcRect/>
            <a:stretch/>
          </p:blipFill>
          <p:spPr>
            <a:xfrm>
              <a:off x="6771538" y="2809587"/>
              <a:ext cx="1059025" cy="10590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67" name="Google Shape;367;g141cd8d83b7_0_306"/>
            <p:cNvGrpSpPr/>
            <p:nvPr/>
          </p:nvGrpSpPr>
          <p:grpSpPr>
            <a:xfrm>
              <a:off x="9109516" y="2830404"/>
              <a:ext cx="1192300" cy="974081"/>
              <a:chOff x="6238300" y="1426975"/>
              <a:chExt cx="489450" cy="483175"/>
            </a:xfrm>
          </p:grpSpPr>
          <p:sp>
            <p:nvSpPr>
              <p:cNvPr id="368" name="Google Shape;368;g141cd8d83b7_0_306"/>
              <p:cNvSpPr/>
              <p:nvPr/>
            </p:nvSpPr>
            <p:spPr>
              <a:xfrm>
                <a:off x="6238300" y="1426975"/>
                <a:ext cx="489450" cy="483175"/>
              </a:xfrm>
              <a:custGeom>
                <a:avLst/>
                <a:gdLst/>
                <a:ahLst/>
                <a:cxnLst/>
                <a:rect l="l" t="t" r="r" b="b"/>
                <a:pathLst>
                  <a:path w="19578" h="19327" extrusionOk="0">
                    <a:moveTo>
                      <a:pt x="16109" y="2267"/>
                    </a:moveTo>
                    <a:lnTo>
                      <a:pt x="16109" y="4803"/>
                    </a:lnTo>
                    <a:lnTo>
                      <a:pt x="14977" y="3831"/>
                    </a:lnTo>
                    <a:lnTo>
                      <a:pt x="14977" y="2267"/>
                    </a:lnTo>
                    <a:close/>
                    <a:moveTo>
                      <a:pt x="9880" y="1135"/>
                    </a:moveTo>
                    <a:cubicBezTo>
                      <a:pt x="10011" y="1135"/>
                      <a:pt x="10142" y="1181"/>
                      <a:pt x="10248" y="1274"/>
                    </a:cubicBezTo>
                    <a:lnTo>
                      <a:pt x="18174" y="8067"/>
                    </a:lnTo>
                    <a:cubicBezTo>
                      <a:pt x="18413" y="8270"/>
                      <a:pt x="18440" y="8626"/>
                      <a:pt x="18238" y="8864"/>
                    </a:cubicBezTo>
                    <a:lnTo>
                      <a:pt x="18238" y="8861"/>
                    </a:lnTo>
                    <a:cubicBezTo>
                      <a:pt x="18129" y="8988"/>
                      <a:pt x="17972" y="9061"/>
                      <a:pt x="17809" y="9061"/>
                    </a:cubicBezTo>
                    <a:cubicBezTo>
                      <a:pt x="17673" y="9061"/>
                      <a:pt x="17540" y="9012"/>
                      <a:pt x="17440" y="8925"/>
                    </a:cubicBezTo>
                    <a:lnTo>
                      <a:pt x="10251" y="2762"/>
                    </a:lnTo>
                    <a:cubicBezTo>
                      <a:pt x="10145" y="2672"/>
                      <a:pt x="10014" y="2626"/>
                      <a:pt x="9883" y="2626"/>
                    </a:cubicBezTo>
                    <a:cubicBezTo>
                      <a:pt x="9751" y="2626"/>
                      <a:pt x="9620" y="2672"/>
                      <a:pt x="9514" y="2762"/>
                    </a:cubicBezTo>
                    <a:lnTo>
                      <a:pt x="2687" y="8553"/>
                    </a:lnTo>
                    <a:cubicBezTo>
                      <a:pt x="2657" y="8575"/>
                      <a:pt x="2633" y="8596"/>
                      <a:pt x="2609" y="8623"/>
                    </a:cubicBezTo>
                    <a:lnTo>
                      <a:pt x="2250" y="8925"/>
                    </a:lnTo>
                    <a:cubicBezTo>
                      <a:pt x="2142" y="9016"/>
                      <a:pt x="2012" y="9060"/>
                      <a:pt x="1882" y="9060"/>
                    </a:cubicBezTo>
                    <a:cubicBezTo>
                      <a:pt x="1723" y="9060"/>
                      <a:pt x="1565" y="8994"/>
                      <a:pt x="1452" y="8864"/>
                    </a:cubicBezTo>
                    <a:cubicBezTo>
                      <a:pt x="1250" y="8629"/>
                      <a:pt x="1274" y="8273"/>
                      <a:pt x="1510" y="8067"/>
                    </a:cubicBezTo>
                    <a:lnTo>
                      <a:pt x="9511" y="1274"/>
                    </a:lnTo>
                    <a:cubicBezTo>
                      <a:pt x="9617" y="1181"/>
                      <a:pt x="9748" y="1135"/>
                      <a:pt x="9880" y="1135"/>
                    </a:cubicBezTo>
                    <a:close/>
                    <a:moveTo>
                      <a:pt x="12147" y="13665"/>
                    </a:moveTo>
                    <a:lnTo>
                      <a:pt x="12147" y="18195"/>
                    </a:lnTo>
                    <a:lnTo>
                      <a:pt x="7543" y="18195"/>
                    </a:lnTo>
                    <a:lnTo>
                      <a:pt x="7543" y="13665"/>
                    </a:lnTo>
                    <a:close/>
                    <a:moveTo>
                      <a:pt x="9883" y="3937"/>
                    </a:moveTo>
                    <a:lnTo>
                      <a:pt x="16109" y="9275"/>
                    </a:lnTo>
                    <a:lnTo>
                      <a:pt x="16109" y="18195"/>
                    </a:lnTo>
                    <a:lnTo>
                      <a:pt x="13280" y="18195"/>
                    </a:lnTo>
                    <a:lnTo>
                      <a:pt x="13280" y="13101"/>
                    </a:lnTo>
                    <a:cubicBezTo>
                      <a:pt x="13280" y="12787"/>
                      <a:pt x="13026" y="12533"/>
                      <a:pt x="12712" y="12533"/>
                    </a:cubicBezTo>
                    <a:lnTo>
                      <a:pt x="6975" y="12533"/>
                    </a:lnTo>
                    <a:cubicBezTo>
                      <a:pt x="6661" y="12533"/>
                      <a:pt x="6410" y="12787"/>
                      <a:pt x="6410" y="13101"/>
                    </a:cubicBezTo>
                    <a:lnTo>
                      <a:pt x="6410" y="18195"/>
                    </a:lnTo>
                    <a:lnTo>
                      <a:pt x="3578" y="18195"/>
                    </a:lnTo>
                    <a:lnTo>
                      <a:pt x="3578" y="9281"/>
                    </a:lnTo>
                    <a:lnTo>
                      <a:pt x="9883" y="3937"/>
                    </a:lnTo>
                    <a:close/>
                    <a:moveTo>
                      <a:pt x="9883" y="0"/>
                    </a:moveTo>
                    <a:cubicBezTo>
                      <a:pt x="9489" y="0"/>
                      <a:pt x="9095" y="137"/>
                      <a:pt x="8778" y="410"/>
                    </a:cubicBezTo>
                    <a:lnTo>
                      <a:pt x="773" y="7204"/>
                    </a:lnTo>
                    <a:cubicBezTo>
                      <a:pt x="154" y="7738"/>
                      <a:pt x="0" y="8635"/>
                      <a:pt x="411" y="9345"/>
                    </a:cubicBezTo>
                    <a:cubicBezTo>
                      <a:pt x="720" y="9881"/>
                      <a:pt x="1289" y="10193"/>
                      <a:pt x="1882" y="10193"/>
                    </a:cubicBezTo>
                    <a:cubicBezTo>
                      <a:pt x="2070" y="10193"/>
                      <a:pt x="2261" y="10162"/>
                      <a:pt x="2446" y="10096"/>
                    </a:cubicBezTo>
                    <a:lnTo>
                      <a:pt x="2446" y="18762"/>
                    </a:lnTo>
                    <a:cubicBezTo>
                      <a:pt x="2446" y="19073"/>
                      <a:pt x="2699" y="19327"/>
                      <a:pt x="3010" y="19327"/>
                    </a:cubicBezTo>
                    <a:lnTo>
                      <a:pt x="16673" y="19327"/>
                    </a:lnTo>
                    <a:cubicBezTo>
                      <a:pt x="16987" y="19327"/>
                      <a:pt x="17241" y="19073"/>
                      <a:pt x="17241" y="18762"/>
                    </a:cubicBezTo>
                    <a:lnTo>
                      <a:pt x="17241" y="10096"/>
                    </a:lnTo>
                    <a:cubicBezTo>
                      <a:pt x="17431" y="10163"/>
                      <a:pt x="17623" y="10195"/>
                      <a:pt x="17809" y="10195"/>
                    </a:cubicBezTo>
                    <a:cubicBezTo>
                      <a:pt x="18756" y="10195"/>
                      <a:pt x="19578" y="9388"/>
                      <a:pt x="19500" y="8363"/>
                    </a:cubicBezTo>
                    <a:cubicBezTo>
                      <a:pt x="19466" y="7913"/>
                      <a:pt x="19255" y="7497"/>
                      <a:pt x="18914" y="7204"/>
                    </a:cubicBezTo>
                    <a:lnTo>
                      <a:pt x="17241" y="5770"/>
                    </a:lnTo>
                    <a:lnTo>
                      <a:pt x="17241" y="1702"/>
                    </a:lnTo>
                    <a:cubicBezTo>
                      <a:pt x="17241" y="1388"/>
                      <a:pt x="16987" y="1135"/>
                      <a:pt x="16676" y="1135"/>
                    </a:cubicBezTo>
                    <a:lnTo>
                      <a:pt x="14412" y="1135"/>
                    </a:lnTo>
                    <a:cubicBezTo>
                      <a:pt x="14098" y="1135"/>
                      <a:pt x="13844" y="1388"/>
                      <a:pt x="13844" y="1702"/>
                    </a:cubicBezTo>
                    <a:lnTo>
                      <a:pt x="13844" y="2862"/>
                    </a:lnTo>
                    <a:lnTo>
                      <a:pt x="10988" y="410"/>
                    </a:lnTo>
                    <a:cubicBezTo>
                      <a:pt x="10671" y="137"/>
                      <a:pt x="10277" y="0"/>
                      <a:pt x="9883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g141cd8d83b7_0_306"/>
              <p:cNvSpPr/>
              <p:nvPr/>
            </p:nvSpPr>
            <p:spPr>
              <a:xfrm>
                <a:off x="6426850" y="1596876"/>
                <a:ext cx="115150" cy="113250"/>
              </a:xfrm>
              <a:custGeom>
                <a:avLst/>
                <a:gdLst/>
                <a:ahLst/>
                <a:cxnLst/>
                <a:rect l="l" t="t" r="r" b="b"/>
                <a:pathLst>
                  <a:path w="4606" h="4530" extrusionOk="0">
                    <a:moveTo>
                      <a:pt x="3473" y="1132"/>
                    </a:moveTo>
                    <a:lnTo>
                      <a:pt x="3473" y="3397"/>
                    </a:lnTo>
                    <a:lnTo>
                      <a:pt x="1133" y="3397"/>
                    </a:lnTo>
                    <a:lnTo>
                      <a:pt x="1133" y="1132"/>
                    </a:lnTo>
                    <a:close/>
                    <a:moveTo>
                      <a:pt x="565" y="0"/>
                    </a:moveTo>
                    <a:cubicBezTo>
                      <a:pt x="251" y="0"/>
                      <a:pt x="1" y="254"/>
                      <a:pt x="1" y="568"/>
                    </a:cubicBezTo>
                    <a:lnTo>
                      <a:pt x="1" y="3965"/>
                    </a:lnTo>
                    <a:cubicBezTo>
                      <a:pt x="1" y="4276"/>
                      <a:pt x="251" y="4529"/>
                      <a:pt x="565" y="4529"/>
                    </a:cubicBezTo>
                    <a:lnTo>
                      <a:pt x="4038" y="4529"/>
                    </a:lnTo>
                    <a:cubicBezTo>
                      <a:pt x="4352" y="4529"/>
                      <a:pt x="4605" y="4276"/>
                      <a:pt x="4605" y="3965"/>
                    </a:cubicBezTo>
                    <a:lnTo>
                      <a:pt x="4605" y="568"/>
                    </a:lnTo>
                    <a:cubicBezTo>
                      <a:pt x="4605" y="254"/>
                      <a:pt x="4352" y="0"/>
                      <a:pt x="4038" y="0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g141cd8d83b7_0_306"/>
              <p:cNvSpPr/>
              <p:nvPr/>
            </p:nvSpPr>
            <p:spPr>
              <a:xfrm>
                <a:off x="6485350" y="1796896"/>
                <a:ext cx="28325" cy="28325"/>
              </a:xfrm>
              <a:custGeom>
                <a:avLst/>
                <a:gdLst/>
                <a:ahLst/>
                <a:cxnLst/>
                <a:rect l="l" t="t" r="r" b="b"/>
                <a:pathLst>
                  <a:path w="1133" h="1133" extrusionOk="0">
                    <a:moveTo>
                      <a:pt x="565" y="1"/>
                    </a:moveTo>
                    <a:cubicBezTo>
                      <a:pt x="251" y="1"/>
                      <a:pt x="1" y="254"/>
                      <a:pt x="1" y="568"/>
                    </a:cubicBezTo>
                    <a:cubicBezTo>
                      <a:pt x="1" y="879"/>
                      <a:pt x="251" y="1133"/>
                      <a:pt x="565" y="1133"/>
                    </a:cubicBezTo>
                    <a:cubicBezTo>
                      <a:pt x="879" y="1133"/>
                      <a:pt x="1133" y="879"/>
                      <a:pt x="1133" y="568"/>
                    </a:cubicBezTo>
                    <a:cubicBezTo>
                      <a:pt x="1133" y="254"/>
                      <a:pt x="879" y="1"/>
                      <a:pt x="565" y="1"/>
                    </a:cubicBez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435D74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371" name="Google Shape;371;g141cd8d83b7_0_306"/>
            <p:cNvCxnSpPr/>
            <p:nvPr/>
          </p:nvCxnSpPr>
          <p:spPr>
            <a:xfrm>
              <a:off x="2593575" y="3313163"/>
              <a:ext cx="777900" cy="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2" name="Google Shape;372;g141cd8d83b7_0_306"/>
            <p:cNvCxnSpPr/>
            <p:nvPr/>
          </p:nvCxnSpPr>
          <p:spPr>
            <a:xfrm>
              <a:off x="3955825" y="3313163"/>
              <a:ext cx="777900" cy="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3" name="Google Shape;373;g141cd8d83b7_0_306"/>
            <p:cNvCxnSpPr/>
            <p:nvPr/>
          </p:nvCxnSpPr>
          <p:spPr>
            <a:xfrm rot="10800000" flipH="1">
              <a:off x="8083075" y="3309563"/>
              <a:ext cx="830100" cy="90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4" name="Google Shape;374;g141cd8d83b7_0_306"/>
            <p:cNvCxnSpPr/>
            <p:nvPr/>
          </p:nvCxnSpPr>
          <p:spPr>
            <a:xfrm rot="10800000">
              <a:off x="1268450" y="5450325"/>
              <a:ext cx="8458500" cy="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5" name="Google Shape;375;g141cd8d83b7_0_306"/>
            <p:cNvCxnSpPr/>
            <p:nvPr/>
          </p:nvCxnSpPr>
          <p:spPr>
            <a:xfrm>
              <a:off x="9705675" y="4005725"/>
              <a:ext cx="0" cy="130110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6" name="Google Shape;376;g141cd8d83b7_0_306"/>
            <p:cNvCxnSpPr/>
            <p:nvPr/>
          </p:nvCxnSpPr>
          <p:spPr>
            <a:xfrm rot="10800000">
              <a:off x="1204575" y="1278513"/>
              <a:ext cx="0" cy="417180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77" name="Google Shape;377;g141cd8d83b7_0_306"/>
            <p:cNvCxnSpPr/>
            <p:nvPr/>
          </p:nvCxnSpPr>
          <p:spPr>
            <a:xfrm>
              <a:off x="2593575" y="1279025"/>
              <a:ext cx="0" cy="147540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378" name="Google Shape;378;g141cd8d83b7_0_306"/>
            <p:cNvSpPr/>
            <p:nvPr/>
          </p:nvSpPr>
          <p:spPr>
            <a:xfrm>
              <a:off x="927600" y="498325"/>
              <a:ext cx="1896900" cy="615000"/>
            </a:xfrm>
            <a:prstGeom prst="rect">
              <a:avLst/>
            </a:prstGeom>
            <a:noFill/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00"/>
                <a:buFont typeface="Arial"/>
                <a:buNone/>
              </a:pPr>
              <a:r>
                <a:rPr lang="en-US" sz="2500" b="1" i="0" u="none" strike="noStrike" cap="none">
                  <a:solidFill>
                    <a:schemeClr val="tx1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Intranet</a:t>
              </a:r>
              <a:endParaRPr sz="2600" b="1" i="0" u="none" strike="noStrike" cap="none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79" name="Google Shape;379;g141cd8d83b7_0_306"/>
            <p:cNvSpPr/>
            <p:nvPr/>
          </p:nvSpPr>
          <p:spPr>
            <a:xfrm>
              <a:off x="3223800" y="139250"/>
              <a:ext cx="4679100" cy="1075200"/>
            </a:xfrm>
            <a:prstGeom prst="rect">
              <a:avLst/>
            </a:prstGeom>
            <a:solidFill>
              <a:srgbClr val="ED4787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Ministerio de Salud de la Nación</a:t>
              </a:r>
              <a:endParaRPr sz="15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80" name="Google Shape;380;g141cd8d83b7_0_306"/>
            <p:cNvSpPr/>
            <p:nvPr/>
          </p:nvSpPr>
          <p:spPr>
            <a:xfrm>
              <a:off x="3327800" y="565584"/>
              <a:ext cx="1573800" cy="54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US" sz="1100" b="1" i="0" u="none" strike="noStrike" cap="none" dirty="0">
                  <a:solidFill>
                    <a:schemeClr val="bg1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DNSI – </a:t>
              </a:r>
              <a:r>
                <a:rPr lang="en-US" sz="1100" b="1" i="0" u="none" strike="noStrike" cap="none" dirty="0" err="1">
                  <a:solidFill>
                    <a:schemeClr val="bg1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Reservorio</a:t>
              </a:r>
              <a:r>
                <a:rPr lang="en-US" sz="1100" b="1" i="0" u="none" strike="noStrike" cap="none" dirty="0">
                  <a:solidFill>
                    <a:schemeClr val="bg1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Nacional de </a:t>
              </a:r>
              <a:r>
                <a:rPr lang="en-US" sz="1100" b="1" i="0" u="none" strike="noStrike" cap="none" dirty="0" err="1">
                  <a:solidFill>
                    <a:schemeClr val="bg1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datos</a:t>
              </a:r>
              <a:r>
                <a:rPr lang="en-US" sz="1100" b="1" i="0" u="none" strike="noStrike" cap="none" dirty="0">
                  <a:solidFill>
                    <a:schemeClr val="bg1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</a:t>
              </a:r>
              <a:r>
                <a:rPr lang="en-US" sz="1100" b="1" i="0" u="none" strike="noStrike" cap="none" dirty="0" err="1">
                  <a:solidFill>
                    <a:schemeClr val="bg1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sanitarios</a:t>
              </a:r>
              <a:endParaRPr sz="1100" b="1" i="0" u="none" strike="noStrike" cap="none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81" name="Google Shape;381;g141cd8d83b7_0_306"/>
            <p:cNvSpPr/>
            <p:nvPr/>
          </p:nvSpPr>
          <p:spPr>
            <a:xfrm rot="10800000">
              <a:off x="2663125" y="742734"/>
              <a:ext cx="715500" cy="193500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82" name="Google Shape;382;g141cd8d83b7_0_306"/>
            <p:cNvSpPr txBox="1"/>
            <p:nvPr/>
          </p:nvSpPr>
          <p:spPr>
            <a:xfrm>
              <a:off x="5552825" y="543984"/>
              <a:ext cx="2226363" cy="715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-US" sz="10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Confrontación</a:t>
              </a:r>
              <a:r>
                <a:rPr lang="en-US" sz="10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de </a:t>
              </a:r>
              <a:r>
                <a:rPr lang="en-US" sz="10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identidad</a:t>
              </a:r>
              <a:r>
                <a:rPr lang="en-US" sz="10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con RENAPER e </a:t>
              </a:r>
              <a:r>
                <a:rPr lang="en-US" sz="10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identificación</a:t>
              </a:r>
              <a:r>
                <a:rPr lang="en-US" sz="10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</a:t>
              </a:r>
              <a:r>
                <a:rPr lang="en-US" sz="10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familias</a:t>
              </a:r>
              <a:r>
                <a:rPr lang="en-US" sz="10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y </a:t>
              </a:r>
              <a:r>
                <a:rPr lang="en-US" sz="10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grupos</a:t>
              </a:r>
              <a:r>
                <a:rPr lang="en-US" sz="10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</a:t>
              </a:r>
              <a:r>
                <a:rPr lang="en-US" sz="10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familiares</a:t>
              </a:r>
              <a:endParaRPr sz="1000" b="1" i="0" u="none" strike="noStrike" cap="none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83" name="Google Shape;383;g141cd8d83b7_0_306"/>
            <p:cNvSpPr/>
            <p:nvPr/>
          </p:nvSpPr>
          <p:spPr>
            <a:xfrm>
              <a:off x="8224825" y="143450"/>
              <a:ext cx="2919600" cy="1075200"/>
            </a:xfrm>
            <a:prstGeom prst="rect">
              <a:avLst/>
            </a:prstGeom>
            <a:solidFill>
              <a:srgbClr val="ED4787"/>
            </a:solidFill>
            <a:ln w="28575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Bases </a:t>
              </a:r>
              <a:r>
                <a:rPr lang="en-US" sz="14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Nacionales</a:t>
              </a:r>
              <a:r>
                <a:rPr lang="en-US" sz="14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 RENAPER</a:t>
              </a:r>
              <a:endParaRPr sz="1400" b="1" i="0" u="none" strike="noStrike" cap="none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SISA</a:t>
              </a:r>
              <a:endParaRPr sz="1400" b="1" i="0" u="none" strike="noStrike" cap="none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NOMIVAC</a:t>
              </a:r>
              <a:endParaRPr sz="1400" b="1" i="0" u="none" strike="noStrike" cap="none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1" i="0" u="none" strike="noStrike" cap="none" dirty="0" err="1">
                  <a:solidFill>
                    <a:srgbClr val="FFFFFF"/>
                  </a:solidFill>
                  <a:latin typeface="Encode Sans"/>
                  <a:ea typeface="Encode Sans"/>
                  <a:cs typeface="Encode Sans"/>
                  <a:sym typeface="Encode Sans"/>
                </a:rPr>
                <a:t>Otras</a:t>
              </a:r>
              <a:endParaRPr sz="1400" b="1" i="0" u="none" strike="noStrike" cap="none" dirty="0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sp>
          <p:nvSpPr>
            <p:cNvPr id="384" name="Google Shape;384;g141cd8d83b7_0_306"/>
            <p:cNvSpPr/>
            <p:nvPr/>
          </p:nvSpPr>
          <p:spPr>
            <a:xfrm rot="10800000">
              <a:off x="7714913" y="632731"/>
              <a:ext cx="715500" cy="193500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rgbClr val="FFC000"/>
            </a:solidFill>
            <a:ln w="19050" cap="flat" cmpd="sng">
              <a:solidFill>
                <a:srgbClr val="FFFFF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endParaRPr>
            </a:p>
          </p:txBody>
        </p:sp>
        <p:grpSp>
          <p:nvGrpSpPr>
            <p:cNvPr id="385" name="Google Shape;385;g141cd8d83b7_0_306"/>
            <p:cNvGrpSpPr/>
            <p:nvPr/>
          </p:nvGrpSpPr>
          <p:grpSpPr>
            <a:xfrm>
              <a:off x="8546553" y="479294"/>
              <a:ext cx="564566" cy="485282"/>
              <a:chOff x="-59481900" y="2290800"/>
              <a:chExt cx="319000" cy="309550"/>
            </a:xfrm>
          </p:grpSpPr>
          <p:sp>
            <p:nvSpPr>
              <p:cNvPr id="386" name="Google Shape;386;g141cd8d83b7_0_306"/>
              <p:cNvSpPr/>
              <p:nvPr/>
            </p:nvSpPr>
            <p:spPr>
              <a:xfrm>
                <a:off x="-59481900" y="2290800"/>
                <a:ext cx="319000" cy="309550"/>
              </a:xfrm>
              <a:custGeom>
                <a:avLst/>
                <a:gdLst/>
                <a:ahLst/>
                <a:cxnLst/>
                <a:rect l="l" t="t" r="r" b="b"/>
                <a:pathLst>
                  <a:path w="12760" h="12382" extrusionOk="0">
                    <a:moveTo>
                      <a:pt x="6427" y="851"/>
                    </a:moveTo>
                    <a:cubicBezTo>
                      <a:pt x="6900" y="851"/>
                      <a:pt x="7247" y="1197"/>
                      <a:pt x="7247" y="1670"/>
                    </a:cubicBezTo>
                    <a:lnTo>
                      <a:pt x="7247" y="4159"/>
                    </a:lnTo>
                    <a:lnTo>
                      <a:pt x="5608" y="4159"/>
                    </a:lnTo>
                    <a:lnTo>
                      <a:pt x="5608" y="1670"/>
                    </a:lnTo>
                    <a:cubicBezTo>
                      <a:pt x="5608" y="1197"/>
                      <a:pt x="5955" y="851"/>
                      <a:pt x="6427" y="851"/>
                    </a:cubicBezTo>
                    <a:close/>
                    <a:moveTo>
                      <a:pt x="11594" y="3308"/>
                    </a:moveTo>
                    <a:cubicBezTo>
                      <a:pt x="11846" y="3308"/>
                      <a:pt x="12004" y="3529"/>
                      <a:pt x="12004" y="3749"/>
                    </a:cubicBezTo>
                    <a:lnTo>
                      <a:pt x="12004" y="11185"/>
                    </a:lnTo>
                    <a:lnTo>
                      <a:pt x="11941" y="11185"/>
                    </a:lnTo>
                    <a:cubicBezTo>
                      <a:pt x="11941" y="11437"/>
                      <a:pt x="11752" y="11594"/>
                      <a:pt x="11563" y="11594"/>
                    </a:cubicBezTo>
                    <a:lnTo>
                      <a:pt x="1355" y="11594"/>
                    </a:lnTo>
                    <a:cubicBezTo>
                      <a:pt x="1103" y="11594"/>
                      <a:pt x="914" y="11405"/>
                      <a:pt x="914" y="11185"/>
                    </a:cubicBezTo>
                    <a:lnTo>
                      <a:pt x="914" y="3749"/>
                    </a:lnTo>
                    <a:cubicBezTo>
                      <a:pt x="914" y="3529"/>
                      <a:pt x="1103" y="3308"/>
                      <a:pt x="1355" y="3308"/>
                    </a:cubicBezTo>
                    <a:lnTo>
                      <a:pt x="4821" y="3308"/>
                    </a:lnTo>
                    <a:lnTo>
                      <a:pt x="4821" y="4568"/>
                    </a:lnTo>
                    <a:cubicBezTo>
                      <a:pt x="4821" y="4821"/>
                      <a:pt x="5010" y="5010"/>
                      <a:pt x="5199" y="5010"/>
                    </a:cubicBezTo>
                    <a:lnTo>
                      <a:pt x="7688" y="5010"/>
                    </a:lnTo>
                    <a:cubicBezTo>
                      <a:pt x="7940" y="5010"/>
                      <a:pt x="8129" y="4821"/>
                      <a:pt x="8129" y="4568"/>
                    </a:cubicBezTo>
                    <a:lnTo>
                      <a:pt x="8129" y="3308"/>
                    </a:lnTo>
                    <a:close/>
                    <a:moveTo>
                      <a:pt x="6396" y="0"/>
                    </a:moveTo>
                    <a:cubicBezTo>
                      <a:pt x="5482" y="0"/>
                      <a:pt x="4726" y="756"/>
                      <a:pt x="4726" y="1670"/>
                    </a:cubicBezTo>
                    <a:lnTo>
                      <a:pt x="4726" y="2489"/>
                    </a:lnTo>
                    <a:lnTo>
                      <a:pt x="1261" y="2489"/>
                    </a:lnTo>
                    <a:cubicBezTo>
                      <a:pt x="599" y="2489"/>
                      <a:pt x="0" y="3056"/>
                      <a:pt x="0" y="3718"/>
                    </a:cubicBezTo>
                    <a:lnTo>
                      <a:pt x="0" y="11153"/>
                    </a:lnTo>
                    <a:cubicBezTo>
                      <a:pt x="0" y="11815"/>
                      <a:pt x="568" y="12382"/>
                      <a:pt x="1261" y="12382"/>
                    </a:cubicBezTo>
                    <a:lnTo>
                      <a:pt x="11468" y="12382"/>
                    </a:lnTo>
                    <a:cubicBezTo>
                      <a:pt x="12130" y="12382"/>
                      <a:pt x="12697" y="11815"/>
                      <a:pt x="12697" y="11153"/>
                    </a:cubicBezTo>
                    <a:lnTo>
                      <a:pt x="12697" y="3749"/>
                    </a:lnTo>
                    <a:cubicBezTo>
                      <a:pt x="12760" y="3025"/>
                      <a:pt x="12193" y="2489"/>
                      <a:pt x="11500" y="2489"/>
                    </a:cubicBezTo>
                    <a:lnTo>
                      <a:pt x="8034" y="2489"/>
                    </a:lnTo>
                    <a:lnTo>
                      <a:pt x="8034" y="1670"/>
                    </a:lnTo>
                    <a:cubicBezTo>
                      <a:pt x="8034" y="756"/>
                      <a:pt x="7310" y="0"/>
                      <a:pt x="639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g141cd8d83b7_0_306"/>
              <p:cNvSpPr/>
              <p:nvPr/>
            </p:nvSpPr>
            <p:spPr>
              <a:xfrm>
                <a:off x="-59287350" y="245620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93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30"/>
                      <a:pt x="3308" y="441"/>
                    </a:cubicBezTo>
                    <a:cubicBezTo>
                      <a:pt x="3340" y="221"/>
                      <a:pt x="3151" y="0"/>
                      <a:pt x="28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g141cd8d83b7_0_306"/>
              <p:cNvSpPr/>
              <p:nvPr/>
            </p:nvSpPr>
            <p:spPr>
              <a:xfrm>
                <a:off x="-59287350" y="2497950"/>
                <a:ext cx="83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3340" h="851" extrusionOk="0">
                    <a:moveTo>
                      <a:pt x="410" y="0"/>
                    </a:moveTo>
                    <a:cubicBezTo>
                      <a:pt x="189" y="0"/>
                      <a:pt x="0" y="189"/>
                      <a:pt x="0" y="441"/>
                    </a:cubicBezTo>
                    <a:cubicBezTo>
                      <a:pt x="0" y="662"/>
                      <a:pt x="189" y="851"/>
                      <a:pt x="410" y="851"/>
                    </a:cubicBezTo>
                    <a:lnTo>
                      <a:pt x="2899" y="851"/>
                    </a:lnTo>
                    <a:cubicBezTo>
                      <a:pt x="3151" y="851"/>
                      <a:pt x="3308" y="662"/>
                      <a:pt x="3308" y="441"/>
                    </a:cubicBezTo>
                    <a:cubicBezTo>
                      <a:pt x="3340" y="189"/>
                      <a:pt x="3151" y="0"/>
                      <a:pt x="28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g141cd8d83b7_0_306"/>
              <p:cNvSpPr/>
              <p:nvPr/>
            </p:nvSpPr>
            <p:spPr>
              <a:xfrm>
                <a:off x="-59287350" y="2538900"/>
                <a:ext cx="82700" cy="22075"/>
              </a:xfrm>
              <a:custGeom>
                <a:avLst/>
                <a:gdLst/>
                <a:ahLst/>
                <a:cxnLst/>
                <a:rect l="l" t="t" r="r" b="b"/>
                <a:pathLst>
                  <a:path w="3308" h="883" extrusionOk="0">
                    <a:moveTo>
                      <a:pt x="410" y="0"/>
                    </a:moveTo>
                    <a:cubicBezTo>
                      <a:pt x="189" y="0"/>
                      <a:pt x="0" y="221"/>
                      <a:pt x="0" y="441"/>
                    </a:cubicBezTo>
                    <a:cubicBezTo>
                      <a:pt x="0" y="662"/>
                      <a:pt x="189" y="882"/>
                      <a:pt x="410" y="882"/>
                    </a:cubicBezTo>
                    <a:lnTo>
                      <a:pt x="2899" y="882"/>
                    </a:lnTo>
                    <a:cubicBezTo>
                      <a:pt x="3151" y="882"/>
                      <a:pt x="3308" y="662"/>
                      <a:pt x="3308" y="441"/>
                    </a:cubicBezTo>
                    <a:cubicBezTo>
                      <a:pt x="3308" y="221"/>
                      <a:pt x="3151" y="0"/>
                      <a:pt x="289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g141cd8d83b7_0_306"/>
              <p:cNvSpPr/>
              <p:nvPr/>
            </p:nvSpPr>
            <p:spPr>
              <a:xfrm>
                <a:off x="-59439375" y="2425425"/>
                <a:ext cx="125250" cy="134750"/>
              </a:xfrm>
              <a:custGeom>
                <a:avLst/>
                <a:gdLst/>
                <a:ahLst/>
                <a:cxnLst/>
                <a:rect l="l" t="t" r="r" b="b"/>
                <a:pathLst>
                  <a:path w="5010" h="5390" extrusionOk="0">
                    <a:moveTo>
                      <a:pt x="2518" y="855"/>
                    </a:moveTo>
                    <a:cubicBezTo>
                      <a:pt x="2722" y="855"/>
                      <a:pt x="2928" y="925"/>
                      <a:pt x="3088" y="1074"/>
                    </a:cubicBezTo>
                    <a:cubicBezTo>
                      <a:pt x="3277" y="1294"/>
                      <a:pt x="3340" y="1609"/>
                      <a:pt x="3277" y="1924"/>
                    </a:cubicBezTo>
                    <a:cubicBezTo>
                      <a:pt x="3183" y="2176"/>
                      <a:pt x="2994" y="2428"/>
                      <a:pt x="2710" y="2460"/>
                    </a:cubicBezTo>
                    <a:cubicBezTo>
                      <a:pt x="2626" y="2485"/>
                      <a:pt x="2546" y="2497"/>
                      <a:pt x="2469" y="2497"/>
                    </a:cubicBezTo>
                    <a:cubicBezTo>
                      <a:pt x="2260" y="2497"/>
                      <a:pt x="2076" y="2409"/>
                      <a:pt x="1891" y="2271"/>
                    </a:cubicBezTo>
                    <a:cubicBezTo>
                      <a:pt x="1702" y="2019"/>
                      <a:pt x="1607" y="1704"/>
                      <a:pt x="1702" y="1452"/>
                    </a:cubicBezTo>
                    <a:cubicBezTo>
                      <a:pt x="1802" y="1070"/>
                      <a:pt x="2158" y="855"/>
                      <a:pt x="2518" y="855"/>
                    </a:cubicBezTo>
                    <a:close/>
                    <a:moveTo>
                      <a:pt x="2521" y="3342"/>
                    </a:moveTo>
                    <a:cubicBezTo>
                      <a:pt x="3309" y="3342"/>
                      <a:pt x="3939" y="3846"/>
                      <a:pt x="4159" y="4539"/>
                    </a:cubicBezTo>
                    <a:lnTo>
                      <a:pt x="914" y="4539"/>
                    </a:lnTo>
                    <a:cubicBezTo>
                      <a:pt x="1103" y="3846"/>
                      <a:pt x="1733" y="3342"/>
                      <a:pt x="2521" y="3342"/>
                    </a:cubicBezTo>
                    <a:close/>
                    <a:moveTo>
                      <a:pt x="2473" y="0"/>
                    </a:moveTo>
                    <a:cubicBezTo>
                      <a:pt x="1781" y="0"/>
                      <a:pt x="1110" y="436"/>
                      <a:pt x="914" y="1200"/>
                    </a:cubicBezTo>
                    <a:cubicBezTo>
                      <a:pt x="757" y="1798"/>
                      <a:pt x="914" y="2334"/>
                      <a:pt x="1292" y="2775"/>
                    </a:cubicBezTo>
                    <a:cubicBezTo>
                      <a:pt x="568" y="3216"/>
                      <a:pt x="1" y="4004"/>
                      <a:pt x="1" y="4949"/>
                    </a:cubicBezTo>
                    <a:cubicBezTo>
                      <a:pt x="1" y="5169"/>
                      <a:pt x="190" y="5390"/>
                      <a:pt x="410" y="5390"/>
                    </a:cubicBezTo>
                    <a:lnTo>
                      <a:pt x="4537" y="5390"/>
                    </a:lnTo>
                    <a:cubicBezTo>
                      <a:pt x="4758" y="5390"/>
                      <a:pt x="4978" y="5169"/>
                      <a:pt x="4978" y="4949"/>
                    </a:cubicBezTo>
                    <a:cubicBezTo>
                      <a:pt x="5010" y="4035"/>
                      <a:pt x="4506" y="3216"/>
                      <a:pt x="3718" y="2807"/>
                    </a:cubicBezTo>
                    <a:cubicBezTo>
                      <a:pt x="3907" y="2618"/>
                      <a:pt x="4033" y="2397"/>
                      <a:pt x="4096" y="2113"/>
                    </a:cubicBezTo>
                    <a:cubicBezTo>
                      <a:pt x="4254" y="1515"/>
                      <a:pt x="4096" y="916"/>
                      <a:pt x="3655" y="507"/>
                    </a:cubicBezTo>
                    <a:cubicBezTo>
                      <a:pt x="3322" y="161"/>
                      <a:pt x="2894" y="0"/>
                      <a:pt x="247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g141cd8d83b7_0_306"/>
              <p:cNvSpPr/>
              <p:nvPr/>
            </p:nvSpPr>
            <p:spPr>
              <a:xfrm>
                <a:off x="-59327525" y="2325450"/>
                <a:ext cx="13400" cy="13425"/>
              </a:xfrm>
              <a:custGeom>
                <a:avLst/>
                <a:gdLst/>
                <a:ahLst/>
                <a:cxnLst/>
                <a:rect l="l" t="t" r="r" b="b"/>
                <a:pathLst>
                  <a:path w="536" h="537" extrusionOk="0">
                    <a:moveTo>
                      <a:pt x="252" y="1"/>
                    </a:moveTo>
                    <a:cubicBezTo>
                      <a:pt x="95" y="1"/>
                      <a:pt x="0" y="127"/>
                      <a:pt x="0" y="284"/>
                    </a:cubicBezTo>
                    <a:cubicBezTo>
                      <a:pt x="0" y="442"/>
                      <a:pt x="95" y="536"/>
                      <a:pt x="252" y="536"/>
                    </a:cubicBezTo>
                    <a:cubicBezTo>
                      <a:pt x="410" y="536"/>
                      <a:pt x="536" y="442"/>
                      <a:pt x="536" y="284"/>
                    </a:cubicBezTo>
                    <a:cubicBezTo>
                      <a:pt x="536" y="127"/>
                      <a:pt x="410" y="1"/>
                      <a:pt x="25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8C01CEC3-36F5-9315-265C-DEFEB3115701}"/>
              </a:ext>
            </a:extLst>
          </p:cNvPr>
          <p:cNvSpPr/>
          <p:nvPr/>
        </p:nvSpPr>
        <p:spPr>
          <a:xfrm>
            <a:off x="1200136" y="560394"/>
            <a:ext cx="1503035" cy="607875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827712" y="942976"/>
            <a:ext cx="653657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ES" sz="24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Distribución de la cobertura de salud</a:t>
            </a:r>
            <a:endParaRPr lang="es-AR" sz="24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1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Google Shape;123;g141cd8d83b7_0_397">
            <a:extLst>
              <a:ext uri="{FF2B5EF4-FFF2-40B4-BE49-F238E27FC236}">
                <a16:creationId xmlns:a16="http://schemas.microsoft.com/office/drawing/2014/main" id="{B979BDA2-C04E-FE5C-8E24-39A400D4BD9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1C14EF-8C7F-3326-A673-4D48A03611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8500" y="1431801"/>
            <a:ext cx="7943264" cy="441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332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827712" y="942976"/>
            <a:ext cx="653657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AR" sz="24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Cobertura de salud -  Detalle</a:t>
            </a:r>
            <a:endParaRPr lang="es-AR" sz="24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2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Google Shape;123;g141cd8d83b7_0_397">
            <a:extLst>
              <a:ext uri="{FF2B5EF4-FFF2-40B4-BE49-F238E27FC236}">
                <a16:creationId xmlns:a16="http://schemas.microsoft.com/office/drawing/2014/main" id="{B979BDA2-C04E-FE5C-8E24-39A400D4BD9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C57C43-B0B5-43AF-DE7F-53BAC3191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282" y="1496944"/>
            <a:ext cx="7671435" cy="4281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17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658900" y="942976"/>
            <a:ext cx="653657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ES" sz="24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Posee algún grado de dificultad o limitación </a:t>
            </a:r>
            <a:endParaRPr lang="es-AR" sz="24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2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Google Shape;123;g141cd8d83b7_0_397">
            <a:extLst>
              <a:ext uri="{FF2B5EF4-FFF2-40B4-BE49-F238E27FC236}">
                <a16:creationId xmlns:a16="http://schemas.microsoft.com/office/drawing/2014/main" id="{B979BDA2-C04E-FE5C-8E24-39A400D4BD9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ACFE4-D1C7-65D0-10D1-BF453D2E4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682" y="1404981"/>
            <a:ext cx="8281110" cy="45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177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827712" y="942976"/>
            <a:ext cx="653657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ES" sz="2400" i="0" u="none" strike="noStrike" cap="none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Debido a esa limitación o dificultad es ?</a:t>
            </a:r>
            <a:endParaRPr lang="es-AR" sz="24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2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Google Shape;123;g141cd8d83b7_0_397">
            <a:extLst>
              <a:ext uri="{FF2B5EF4-FFF2-40B4-BE49-F238E27FC236}">
                <a16:creationId xmlns:a16="http://schemas.microsoft.com/office/drawing/2014/main" id="{B979BDA2-C04E-FE5C-8E24-39A400D4BD9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184A38-65A1-FC56-053A-E30094E84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336" y="1496944"/>
            <a:ext cx="7909965" cy="429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191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827712" y="942976"/>
            <a:ext cx="653657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AR" sz="24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Relevamiento  de  diagnóstico de  HTA</a:t>
            </a:r>
            <a:endParaRPr lang="es-AR" sz="24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2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Google Shape;123;g141cd8d83b7_0_397">
            <a:extLst>
              <a:ext uri="{FF2B5EF4-FFF2-40B4-BE49-F238E27FC236}">
                <a16:creationId xmlns:a16="http://schemas.microsoft.com/office/drawing/2014/main" id="{B979BDA2-C04E-FE5C-8E24-39A400D4BD9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0FCBCB-7737-63CF-2B9E-AFAE1A773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6409" y="1496944"/>
            <a:ext cx="8235886" cy="445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93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827712" y="942976"/>
            <a:ext cx="6536574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AR" sz="24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Relevamiento  de  diagnóstico de  HTA – Formato tabla</a:t>
            </a:r>
            <a:endParaRPr lang="es-AR" sz="24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2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Google Shape;123;g141cd8d83b7_0_397">
            <a:extLst>
              <a:ext uri="{FF2B5EF4-FFF2-40B4-BE49-F238E27FC236}">
                <a16:creationId xmlns:a16="http://schemas.microsoft.com/office/drawing/2014/main" id="{B979BDA2-C04E-FE5C-8E24-39A400D4BD9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37C0C1-5E33-8A39-1C28-1440C7C3E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745" y="1723060"/>
            <a:ext cx="7788264" cy="400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777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41cd8d83b7_0_418"/>
          <p:cNvSpPr txBox="1"/>
          <p:nvPr/>
        </p:nvSpPr>
        <p:spPr>
          <a:xfrm>
            <a:off x="2827712" y="942976"/>
            <a:ext cx="653657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AR" sz="2400" dirty="0">
                <a:solidFill>
                  <a:schemeClr val="tx1"/>
                </a:solidFill>
                <a:latin typeface="Encode Sans"/>
                <a:ea typeface="Encode Sans"/>
                <a:cs typeface="Encode Sans"/>
                <a:sym typeface="Encode Sans"/>
              </a:rPr>
              <a:t>Desglose recorrido día 25/10/2022</a:t>
            </a:r>
            <a:endParaRPr lang="es-AR" sz="2400" i="0" u="none" strike="noStrike" cap="none" dirty="0">
              <a:solidFill>
                <a:schemeClr val="tx1"/>
              </a:solidFill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4592774-7743-EE2C-AB18-8F7227F47A4C}"/>
              </a:ext>
            </a:extLst>
          </p:cNvPr>
          <p:cNvSpPr/>
          <p:nvPr/>
        </p:nvSpPr>
        <p:spPr>
          <a:xfrm>
            <a:off x="0" y="224448"/>
            <a:ext cx="4067175" cy="492412"/>
          </a:xfrm>
          <a:prstGeom prst="rect">
            <a:avLst/>
          </a:prstGeom>
          <a:solidFill>
            <a:srgbClr val="46B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D5A8BBCB-0A6B-EA61-C49B-7B8116EC82AC}"/>
              </a:ext>
            </a:extLst>
          </p:cNvPr>
          <p:cNvSpPr/>
          <p:nvPr/>
        </p:nvSpPr>
        <p:spPr>
          <a:xfrm>
            <a:off x="881062" y="942976"/>
            <a:ext cx="10429875" cy="5048250"/>
          </a:xfrm>
          <a:prstGeom prst="roundRect">
            <a:avLst/>
          </a:prstGeom>
          <a:noFill/>
          <a:ln w="3175">
            <a:solidFill>
              <a:srgbClr val="46BA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Google Shape;123;g141cd8d83b7_0_397">
            <a:extLst>
              <a:ext uri="{FF2B5EF4-FFF2-40B4-BE49-F238E27FC236}">
                <a16:creationId xmlns:a16="http://schemas.microsoft.com/office/drawing/2014/main" id="{B979BDA2-C04E-FE5C-8E24-39A400D4BD97}"/>
              </a:ext>
            </a:extLst>
          </p:cNvPr>
          <p:cNvSpPr txBox="1"/>
          <p:nvPr/>
        </p:nvSpPr>
        <p:spPr>
          <a:xfrm>
            <a:off x="308494" y="224448"/>
            <a:ext cx="3815831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2000" i="0" u="none" strike="noStrike" cap="none" spc="600" dirty="0">
                <a:solidFill>
                  <a:schemeClr val="bg1"/>
                </a:solidFill>
                <a:latin typeface="Encode Sans"/>
                <a:ea typeface="Encode Sans"/>
                <a:cs typeface="Encode Sans"/>
                <a:sym typeface="Encode Sans"/>
              </a:rPr>
              <a:t>APP VISITAR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1AD478-39D9-9DD4-871A-B3D9A804E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891" y="1496944"/>
            <a:ext cx="9458692" cy="438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704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4;p1">
            <a:extLst>
              <a:ext uri="{FF2B5EF4-FFF2-40B4-BE49-F238E27FC236}">
                <a16:creationId xmlns:a16="http://schemas.microsoft.com/office/drawing/2014/main" id="{443DB5E4-E798-C7FD-1B6C-61BBF2E54EF2}"/>
              </a:ext>
            </a:extLst>
          </p:cNvPr>
          <p:cNvSpPr txBox="1"/>
          <p:nvPr/>
        </p:nvSpPr>
        <p:spPr>
          <a:xfrm>
            <a:off x="646112" y="839787"/>
            <a:ext cx="4773613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s-AR" sz="5400" i="0" strike="noStrike" cap="none">
                <a:solidFill>
                  <a:srgbClr val="FFFFFF"/>
                </a:solidFill>
                <a:latin typeface="Encode Sans" panose="020B0604020202020204" charset="0"/>
                <a:ea typeface="Calibri"/>
                <a:cs typeface="Calibri"/>
                <a:sym typeface="Calibri"/>
              </a:rPr>
              <a:t>¡Muchas Gracias!</a:t>
            </a:r>
            <a:endParaRPr lang="es-AR" sz="5400">
              <a:latin typeface="Encode Sans" panose="020B060402020202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2780</TotalTime>
  <Words>1221</Words>
  <Application>Microsoft Office PowerPoint</Application>
  <PresentationFormat>Panorámica</PresentationFormat>
  <Paragraphs>185</Paragraphs>
  <Slides>27</Slides>
  <Notes>21</Notes>
  <HiddenSlides>7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Wingdings</vt:lpstr>
      <vt:lpstr>Calibri</vt:lpstr>
      <vt:lpstr>Arial</vt:lpstr>
      <vt:lpstr>Encode Sans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Tecnología habilitante para el acceso y desarrollo equitativo de la Salud Digital y la Telemedicina en la República Argentina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Lei</dc:creator>
  <cp:lastModifiedBy>Javier Turienzo</cp:lastModifiedBy>
  <cp:revision>13</cp:revision>
  <dcterms:created xsi:type="dcterms:W3CDTF">2019-06-06T18:50:30Z</dcterms:created>
  <dcterms:modified xsi:type="dcterms:W3CDTF">2022-10-27T14:10:22Z</dcterms:modified>
</cp:coreProperties>
</file>