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674" r:id="rId3"/>
    <p:sldMasterId id="2147483683" r:id="rId4"/>
  </p:sldMasterIdLst>
  <p:notesMasterIdLst>
    <p:notesMasterId r:id="rId23"/>
  </p:notesMasterIdLst>
  <p:sldIdLst>
    <p:sldId id="256" r:id="rId5"/>
    <p:sldId id="257" r:id="rId6"/>
    <p:sldId id="271" r:id="rId7"/>
    <p:sldId id="273" r:id="rId8"/>
    <p:sldId id="272" r:id="rId9"/>
    <p:sldId id="274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9" r:id="rId20"/>
    <p:sldId id="275" r:id="rId21"/>
    <p:sldId id="268" r:id="rId22"/>
  </p:sldIdLst>
  <p:sldSz cx="12192000" cy="6858000"/>
  <p:notesSz cx="6858000" cy="9144000"/>
  <p:embeddedFontLst>
    <p:embeddedFont>
      <p:font typeface="Encode Sans SemiBold" panose="020B0604020202020204" charset="0"/>
      <p:regular r:id="rId24"/>
      <p:bold r:id="rId25"/>
    </p:embeddedFont>
    <p:embeddedFont>
      <p:font typeface="Encode Sans" panose="020B0604020202020204" charset="0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hFXdZIqwJo1KjzT9XniWlf2R90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3A4AD2-EEC8-4ED0-9A49-E8A8AE123653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88B436B1-B2E4-4262-A14D-B5D943839589}">
      <dgm:prSet phldrT="[Texto]"/>
      <dgm:spPr/>
      <dgm:t>
        <a:bodyPr/>
        <a:lstStyle/>
        <a:p>
          <a:r>
            <a:rPr lang="es-ES" dirty="0" smtClean="0"/>
            <a:t>Accesibilidad: </a:t>
          </a:r>
          <a:endParaRPr lang="es-ES" dirty="0"/>
        </a:p>
      </dgm:t>
    </dgm:pt>
    <dgm:pt modelId="{A473B16F-F5A6-4FEB-874C-A636ABC89609}" type="parTrans" cxnId="{BF00423C-D5AB-44BB-B37C-DD829D7BA454}">
      <dgm:prSet/>
      <dgm:spPr/>
      <dgm:t>
        <a:bodyPr/>
        <a:lstStyle/>
        <a:p>
          <a:endParaRPr lang="es-ES"/>
        </a:p>
      </dgm:t>
    </dgm:pt>
    <dgm:pt modelId="{4BCBA93A-3FC3-4F87-BBD1-9F9737567E14}" type="sibTrans" cxnId="{BF00423C-D5AB-44BB-B37C-DD829D7BA454}">
      <dgm:prSet/>
      <dgm:spPr/>
      <dgm:t>
        <a:bodyPr/>
        <a:lstStyle/>
        <a:p>
          <a:endParaRPr lang="es-ES"/>
        </a:p>
      </dgm:t>
    </dgm:pt>
    <dgm:pt modelId="{B46A3F9D-080F-4691-A581-6712D479F327}">
      <dgm:prSet phldrT="[Texto]"/>
      <dgm:spPr/>
      <dgm:t>
        <a:bodyPr/>
        <a:lstStyle/>
        <a:p>
          <a:r>
            <a:rPr lang="es-ES" dirty="0" smtClean="0"/>
            <a:t>Expansión y </a:t>
          </a:r>
          <a:r>
            <a:rPr lang="es-ES" dirty="0" err="1" smtClean="0"/>
            <a:t>Descentralizacion</a:t>
          </a:r>
          <a:r>
            <a:rPr lang="es-ES" dirty="0" smtClean="0"/>
            <a:t> </a:t>
          </a:r>
          <a:endParaRPr lang="es-ES" dirty="0"/>
        </a:p>
      </dgm:t>
    </dgm:pt>
    <dgm:pt modelId="{59EBFEE7-85DB-410F-9EA6-8819EEF18096}" type="parTrans" cxnId="{F88AB478-EAF3-4308-B41E-5968D7B1FEDF}">
      <dgm:prSet/>
      <dgm:spPr/>
      <dgm:t>
        <a:bodyPr/>
        <a:lstStyle/>
        <a:p>
          <a:endParaRPr lang="es-ES"/>
        </a:p>
      </dgm:t>
    </dgm:pt>
    <dgm:pt modelId="{6DC15529-F05E-4495-B8C6-5ABAAC041079}" type="sibTrans" cxnId="{F88AB478-EAF3-4308-B41E-5968D7B1FEDF}">
      <dgm:prSet/>
      <dgm:spPr/>
      <dgm:t>
        <a:bodyPr/>
        <a:lstStyle/>
        <a:p>
          <a:endParaRPr lang="es-ES"/>
        </a:p>
      </dgm:t>
    </dgm:pt>
    <dgm:pt modelId="{E68CA619-5D71-4C1E-BE7B-8B0DA8F52827}">
      <dgm:prSet phldrT="[Texto]"/>
      <dgm:spPr/>
      <dgm:t>
        <a:bodyPr/>
        <a:lstStyle/>
        <a:p>
          <a:r>
            <a:rPr lang="es-ES" dirty="0" err="1" smtClean="0"/>
            <a:t>Resultados.Metas</a:t>
          </a:r>
          <a:r>
            <a:rPr lang="es-ES" dirty="0" smtClean="0"/>
            <a:t> ETMI </a:t>
          </a:r>
          <a:r>
            <a:rPr lang="es-ES" dirty="0" err="1" smtClean="0"/>
            <a:t>PLus</a:t>
          </a:r>
          <a:endParaRPr lang="es-ES" dirty="0"/>
        </a:p>
      </dgm:t>
    </dgm:pt>
    <dgm:pt modelId="{1A1FE9AD-DED2-4EF6-87CA-1C0BB30E4D24}" type="parTrans" cxnId="{7342E46C-53E6-4ECD-834B-84CC20C1A051}">
      <dgm:prSet/>
      <dgm:spPr/>
      <dgm:t>
        <a:bodyPr/>
        <a:lstStyle/>
        <a:p>
          <a:endParaRPr lang="es-ES"/>
        </a:p>
      </dgm:t>
    </dgm:pt>
    <dgm:pt modelId="{D0C4C6E6-1DD9-4F57-976B-B5FE16CCE538}" type="sibTrans" cxnId="{7342E46C-53E6-4ECD-834B-84CC20C1A051}">
      <dgm:prSet/>
      <dgm:spPr/>
      <dgm:t>
        <a:bodyPr/>
        <a:lstStyle/>
        <a:p>
          <a:endParaRPr lang="es-ES"/>
        </a:p>
      </dgm:t>
    </dgm:pt>
    <dgm:pt modelId="{727FEB60-BE82-427E-AF24-43EA8DAF4FD0}">
      <dgm:prSet phldrT="[Texto]"/>
      <dgm:spPr/>
      <dgm:t>
        <a:bodyPr/>
        <a:lstStyle/>
        <a:p>
          <a:r>
            <a:rPr lang="es-ES" dirty="0" smtClean="0"/>
            <a:t>Articulación e integración</a:t>
          </a:r>
          <a:endParaRPr lang="es-ES" dirty="0"/>
        </a:p>
      </dgm:t>
    </dgm:pt>
    <dgm:pt modelId="{0505BB61-05A3-4875-A43A-54273A480AF0}" type="parTrans" cxnId="{40A93B35-003D-421F-98DD-39D7D9E3922F}">
      <dgm:prSet/>
      <dgm:spPr/>
      <dgm:t>
        <a:bodyPr/>
        <a:lstStyle/>
        <a:p>
          <a:endParaRPr lang="es-ES"/>
        </a:p>
      </dgm:t>
    </dgm:pt>
    <dgm:pt modelId="{8D6CB53B-BB96-4A6D-A7C0-29AF1C87405B}" type="sibTrans" cxnId="{40A93B35-003D-421F-98DD-39D7D9E3922F}">
      <dgm:prSet/>
      <dgm:spPr/>
      <dgm:t>
        <a:bodyPr/>
        <a:lstStyle/>
        <a:p>
          <a:endParaRPr lang="es-ES"/>
        </a:p>
      </dgm:t>
    </dgm:pt>
    <dgm:pt modelId="{FB054BDF-E9D6-4D51-B46B-84404EE4B8E7}" type="pres">
      <dgm:prSet presAssocID="{2F3A4AD2-EEC8-4ED0-9A49-E8A8AE123653}" presName="linearFlow" presStyleCnt="0">
        <dgm:presLayoutVars>
          <dgm:dir/>
          <dgm:resizeHandles val="exact"/>
        </dgm:presLayoutVars>
      </dgm:prSet>
      <dgm:spPr/>
    </dgm:pt>
    <dgm:pt modelId="{8895A477-3741-4A35-AE68-633958B72920}" type="pres">
      <dgm:prSet presAssocID="{88B436B1-B2E4-4262-A14D-B5D94383958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567A55-A0B5-44CD-9600-60A18FEE3C95}" type="pres">
      <dgm:prSet presAssocID="{4BCBA93A-3FC3-4F87-BBD1-9F9737567E14}" presName="spacerL" presStyleCnt="0"/>
      <dgm:spPr/>
    </dgm:pt>
    <dgm:pt modelId="{31B19323-06E9-4DA6-A955-DD181EB443D6}" type="pres">
      <dgm:prSet presAssocID="{4BCBA93A-3FC3-4F87-BBD1-9F9737567E14}" presName="sibTrans" presStyleLbl="sibTrans2D1" presStyleIdx="0" presStyleCnt="3"/>
      <dgm:spPr/>
      <dgm:t>
        <a:bodyPr/>
        <a:lstStyle/>
        <a:p>
          <a:endParaRPr lang="es-ES"/>
        </a:p>
      </dgm:t>
    </dgm:pt>
    <dgm:pt modelId="{8EED67B3-B2B9-4818-BC60-3F8C3E7331D8}" type="pres">
      <dgm:prSet presAssocID="{4BCBA93A-3FC3-4F87-BBD1-9F9737567E14}" presName="spacerR" presStyleCnt="0"/>
      <dgm:spPr/>
    </dgm:pt>
    <dgm:pt modelId="{8BB32B1E-9B4B-4259-9831-064B9B8C66CF}" type="pres">
      <dgm:prSet presAssocID="{B46A3F9D-080F-4691-A581-6712D479F32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3CFB0E-FFA7-43EB-ADC7-A46C3A9BCBDC}" type="pres">
      <dgm:prSet presAssocID="{6DC15529-F05E-4495-B8C6-5ABAAC041079}" presName="spacerL" presStyleCnt="0"/>
      <dgm:spPr/>
    </dgm:pt>
    <dgm:pt modelId="{B2199EFF-7BD1-4F76-91DC-D7AED69F4F64}" type="pres">
      <dgm:prSet presAssocID="{6DC15529-F05E-4495-B8C6-5ABAAC041079}" presName="sibTrans" presStyleLbl="sibTrans2D1" presStyleIdx="1" presStyleCnt="3"/>
      <dgm:spPr/>
      <dgm:t>
        <a:bodyPr/>
        <a:lstStyle/>
        <a:p>
          <a:endParaRPr lang="es-ES"/>
        </a:p>
      </dgm:t>
    </dgm:pt>
    <dgm:pt modelId="{0037DEC5-C916-4625-8389-144007EF2830}" type="pres">
      <dgm:prSet presAssocID="{6DC15529-F05E-4495-B8C6-5ABAAC041079}" presName="spacerR" presStyleCnt="0"/>
      <dgm:spPr/>
    </dgm:pt>
    <dgm:pt modelId="{9CB02280-22C4-4AA9-BC0F-E604DDC2BB66}" type="pres">
      <dgm:prSet presAssocID="{727FEB60-BE82-427E-AF24-43EA8DAF4FD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F1DF56-EAFD-4DE1-8E3E-61D45D082E0D}" type="pres">
      <dgm:prSet presAssocID="{8D6CB53B-BB96-4A6D-A7C0-29AF1C87405B}" presName="spacerL" presStyleCnt="0"/>
      <dgm:spPr/>
    </dgm:pt>
    <dgm:pt modelId="{D1A19689-6418-41C0-A2F1-01F2DB7AD4DA}" type="pres">
      <dgm:prSet presAssocID="{8D6CB53B-BB96-4A6D-A7C0-29AF1C87405B}" presName="sibTrans" presStyleLbl="sibTrans2D1" presStyleIdx="2" presStyleCnt="3"/>
      <dgm:spPr/>
      <dgm:t>
        <a:bodyPr/>
        <a:lstStyle/>
        <a:p>
          <a:endParaRPr lang="es-ES"/>
        </a:p>
      </dgm:t>
    </dgm:pt>
    <dgm:pt modelId="{DFFFD620-02FC-426C-85B5-EB815C6BA6FF}" type="pres">
      <dgm:prSet presAssocID="{8D6CB53B-BB96-4A6D-A7C0-29AF1C87405B}" presName="spacerR" presStyleCnt="0"/>
      <dgm:spPr/>
    </dgm:pt>
    <dgm:pt modelId="{851ECB46-F2BD-46D8-B7E7-3B22E20B0E77}" type="pres">
      <dgm:prSet presAssocID="{E68CA619-5D71-4C1E-BE7B-8B0DA8F5282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88AB478-EAF3-4308-B41E-5968D7B1FEDF}" srcId="{2F3A4AD2-EEC8-4ED0-9A49-E8A8AE123653}" destId="{B46A3F9D-080F-4691-A581-6712D479F327}" srcOrd="1" destOrd="0" parTransId="{59EBFEE7-85DB-410F-9EA6-8819EEF18096}" sibTransId="{6DC15529-F05E-4495-B8C6-5ABAAC041079}"/>
    <dgm:cxn modelId="{7376AC45-E76E-474E-9776-A9C63B2594C7}" type="presOf" srcId="{8D6CB53B-BB96-4A6D-A7C0-29AF1C87405B}" destId="{D1A19689-6418-41C0-A2F1-01F2DB7AD4DA}" srcOrd="0" destOrd="0" presId="urn:microsoft.com/office/officeart/2005/8/layout/equation1"/>
    <dgm:cxn modelId="{22CAC222-06DC-49F2-8995-4F2CA701E57B}" type="presOf" srcId="{2F3A4AD2-EEC8-4ED0-9A49-E8A8AE123653}" destId="{FB054BDF-E9D6-4D51-B46B-84404EE4B8E7}" srcOrd="0" destOrd="0" presId="urn:microsoft.com/office/officeart/2005/8/layout/equation1"/>
    <dgm:cxn modelId="{40A93B35-003D-421F-98DD-39D7D9E3922F}" srcId="{2F3A4AD2-EEC8-4ED0-9A49-E8A8AE123653}" destId="{727FEB60-BE82-427E-AF24-43EA8DAF4FD0}" srcOrd="2" destOrd="0" parTransId="{0505BB61-05A3-4875-A43A-54273A480AF0}" sibTransId="{8D6CB53B-BB96-4A6D-A7C0-29AF1C87405B}"/>
    <dgm:cxn modelId="{BB538C2A-DD49-4737-A139-1BBBB28DF501}" type="presOf" srcId="{E68CA619-5D71-4C1E-BE7B-8B0DA8F52827}" destId="{851ECB46-F2BD-46D8-B7E7-3B22E20B0E77}" srcOrd="0" destOrd="0" presId="urn:microsoft.com/office/officeart/2005/8/layout/equation1"/>
    <dgm:cxn modelId="{F418AF77-746D-4870-81B4-56738B62F95C}" type="presOf" srcId="{88B436B1-B2E4-4262-A14D-B5D943839589}" destId="{8895A477-3741-4A35-AE68-633958B72920}" srcOrd="0" destOrd="0" presId="urn:microsoft.com/office/officeart/2005/8/layout/equation1"/>
    <dgm:cxn modelId="{3DC95A67-9FA6-4BE2-9BED-0D2473C0D17F}" type="presOf" srcId="{4BCBA93A-3FC3-4F87-BBD1-9F9737567E14}" destId="{31B19323-06E9-4DA6-A955-DD181EB443D6}" srcOrd="0" destOrd="0" presId="urn:microsoft.com/office/officeart/2005/8/layout/equation1"/>
    <dgm:cxn modelId="{14B1393F-0A82-45CE-9517-C4D49D2539B0}" type="presOf" srcId="{B46A3F9D-080F-4691-A581-6712D479F327}" destId="{8BB32B1E-9B4B-4259-9831-064B9B8C66CF}" srcOrd="0" destOrd="0" presId="urn:microsoft.com/office/officeart/2005/8/layout/equation1"/>
    <dgm:cxn modelId="{4DA5844A-2EEA-4A31-BAA4-33FF2EFCA6BA}" type="presOf" srcId="{727FEB60-BE82-427E-AF24-43EA8DAF4FD0}" destId="{9CB02280-22C4-4AA9-BC0F-E604DDC2BB66}" srcOrd="0" destOrd="0" presId="urn:microsoft.com/office/officeart/2005/8/layout/equation1"/>
    <dgm:cxn modelId="{7342E46C-53E6-4ECD-834B-84CC20C1A051}" srcId="{2F3A4AD2-EEC8-4ED0-9A49-E8A8AE123653}" destId="{E68CA619-5D71-4C1E-BE7B-8B0DA8F52827}" srcOrd="3" destOrd="0" parTransId="{1A1FE9AD-DED2-4EF6-87CA-1C0BB30E4D24}" sibTransId="{D0C4C6E6-1DD9-4F57-976B-B5FE16CCE538}"/>
    <dgm:cxn modelId="{BF00423C-D5AB-44BB-B37C-DD829D7BA454}" srcId="{2F3A4AD2-EEC8-4ED0-9A49-E8A8AE123653}" destId="{88B436B1-B2E4-4262-A14D-B5D943839589}" srcOrd="0" destOrd="0" parTransId="{A473B16F-F5A6-4FEB-874C-A636ABC89609}" sibTransId="{4BCBA93A-3FC3-4F87-BBD1-9F9737567E14}"/>
    <dgm:cxn modelId="{22B92E87-84E2-46E5-AFC3-88CC369C0F55}" type="presOf" srcId="{6DC15529-F05E-4495-B8C6-5ABAAC041079}" destId="{B2199EFF-7BD1-4F76-91DC-D7AED69F4F64}" srcOrd="0" destOrd="0" presId="urn:microsoft.com/office/officeart/2005/8/layout/equation1"/>
    <dgm:cxn modelId="{6CE4615C-EE5C-43F8-BE85-61753640A0F7}" type="presParOf" srcId="{FB054BDF-E9D6-4D51-B46B-84404EE4B8E7}" destId="{8895A477-3741-4A35-AE68-633958B72920}" srcOrd="0" destOrd="0" presId="urn:microsoft.com/office/officeart/2005/8/layout/equation1"/>
    <dgm:cxn modelId="{B81B41E9-889F-48EC-BEFE-870AF25B4C85}" type="presParOf" srcId="{FB054BDF-E9D6-4D51-B46B-84404EE4B8E7}" destId="{5D567A55-A0B5-44CD-9600-60A18FEE3C95}" srcOrd="1" destOrd="0" presId="urn:microsoft.com/office/officeart/2005/8/layout/equation1"/>
    <dgm:cxn modelId="{A44BD892-81CD-4DFA-824E-314860B22243}" type="presParOf" srcId="{FB054BDF-E9D6-4D51-B46B-84404EE4B8E7}" destId="{31B19323-06E9-4DA6-A955-DD181EB443D6}" srcOrd="2" destOrd="0" presId="urn:microsoft.com/office/officeart/2005/8/layout/equation1"/>
    <dgm:cxn modelId="{857778C2-0B18-41FC-9465-4512D8E08B5F}" type="presParOf" srcId="{FB054BDF-E9D6-4D51-B46B-84404EE4B8E7}" destId="{8EED67B3-B2B9-4818-BC60-3F8C3E7331D8}" srcOrd="3" destOrd="0" presId="urn:microsoft.com/office/officeart/2005/8/layout/equation1"/>
    <dgm:cxn modelId="{5AEFB966-40DC-47A0-B23F-2A7C4C975B6D}" type="presParOf" srcId="{FB054BDF-E9D6-4D51-B46B-84404EE4B8E7}" destId="{8BB32B1E-9B4B-4259-9831-064B9B8C66CF}" srcOrd="4" destOrd="0" presId="urn:microsoft.com/office/officeart/2005/8/layout/equation1"/>
    <dgm:cxn modelId="{2BC5816E-898E-47C3-A6E0-04C2442A70A6}" type="presParOf" srcId="{FB054BDF-E9D6-4D51-B46B-84404EE4B8E7}" destId="{9D3CFB0E-FFA7-43EB-ADC7-A46C3A9BCBDC}" srcOrd="5" destOrd="0" presId="urn:microsoft.com/office/officeart/2005/8/layout/equation1"/>
    <dgm:cxn modelId="{04DCF486-2FCA-4C65-9375-16C5ADACC63D}" type="presParOf" srcId="{FB054BDF-E9D6-4D51-B46B-84404EE4B8E7}" destId="{B2199EFF-7BD1-4F76-91DC-D7AED69F4F64}" srcOrd="6" destOrd="0" presId="urn:microsoft.com/office/officeart/2005/8/layout/equation1"/>
    <dgm:cxn modelId="{8879871E-1C0D-4AC0-9803-B9B650ADAF42}" type="presParOf" srcId="{FB054BDF-E9D6-4D51-B46B-84404EE4B8E7}" destId="{0037DEC5-C916-4625-8389-144007EF2830}" srcOrd="7" destOrd="0" presId="urn:microsoft.com/office/officeart/2005/8/layout/equation1"/>
    <dgm:cxn modelId="{95D819ED-A31E-49CD-A307-E0F2CD7C6D78}" type="presParOf" srcId="{FB054BDF-E9D6-4D51-B46B-84404EE4B8E7}" destId="{9CB02280-22C4-4AA9-BC0F-E604DDC2BB66}" srcOrd="8" destOrd="0" presId="urn:microsoft.com/office/officeart/2005/8/layout/equation1"/>
    <dgm:cxn modelId="{23646D11-F069-44EF-975C-D264397B77FB}" type="presParOf" srcId="{FB054BDF-E9D6-4D51-B46B-84404EE4B8E7}" destId="{73F1DF56-EAFD-4DE1-8E3E-61D45D082E0D}" srcOrd="9" destOrd="0" presId="urn:microsoft.com/office/officeart/2005/8/layout/equation1"/>
    <dgm:cxn modelId="{68363AFD-9978-4D21-93C0-32FB70140714}" type="presParOf" srcId="{FB054BDF-E9D6-4D51-B46B-84404EE4B8E7}" destId="{D1A19689-6418-41C0-A2F1-01F2DB7AD4DA}" srcOrd="10" destOrd="0" presId="urn:microsoft.com/office/officeart/2005/8/layout/equation1"/>
    <dgm:cxn modelId="{CAE38A1E-5660-4AA1-937D-F7954021A670}" type="presParOf" srcId="{FB054BDF-E9D6-4D51-B46B-84404EE4B8E7}" destId="{DFFFD620-02FC-426C-85B5-EB815C6BA6FF}" srcOrd="11" destOrd="0" presId="urn:microsoft.com/office/officeart/2005/8/layout/equation1"/>
    <dgm:cxn modelId="{EF88A3CE-EEFE-4EAA-8E3C-6A5BB9212D09}" type="presParOf" srcId="{FB054BDF-E9D6-4D51-B46B-84404EE4B8E7}" destId="{851ECB46-F2BD-46D8-B7E7-3B22E20B0E77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5A477-3741-4A35-AE68-633958B72920}">
      <dsp:nvSpPr>
        <dsp:cNvPr id="0" name=""/>
        <dsp:cNvSpPr/>
      </dsp:nvSpPr>
      <dsp:spPr>
        <a:xfrm>
          <a:off x="4692" y="2057466"/>
          <a:ext cx="1303734" cy="13037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Accesibilidad: </a:t>
          </a:r>
          <a:endParaRPr lang="es-ES" sz="800" kern="1200" dirty="0"/>
        </a:p>
      </dsp:txBody>
      <dsp:txXfrm>
        <a:off x="195619" y="2248393"/>
        <a:ext cx="921880" cy="921880"/>
      </dsp:txXfrm>
    </dsp:sp>
    <dsp:sp modelId="{31B19323-06E9-4DA6-A955-DD181EB443D6}">
      <dsp:nvSpPr>
        <dsp:cNvPr id="0" name=""/>
        <dsp:cNvSpPr/>
      </dsp:nvSpPr>
      <dsp:spPr>
        <a:xfrm>
          <a:off x="1414290" y="2331250"/>
          <a:ext cx="756165" cy="75616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1514520" y="2620407"/>
        <a:ext cx="555705" cy="177851"/>
      </dsp:txXfrm>
    </dsp:sp>
    <dsp:sp modelId="{8BB32B1E-9B4B-4259-9831-064B9B8C66CF}">
      <dsp:nvSpPr>
        <dsp:cNvPr id="0" name=""/>
        <dsp:cNvSpPr/>
      </dsp:nvSpPr>
      <dsp:spPr>
        <a:xfrm>
          <a:off x="2276319" y="2057466"/>
          <a:ext cx="1303734" cy="13037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Expansión y </a:t>
          </a:r>
          <a:r>
            <a:rPr lang="es-ES" sz="800" kern="1200" dirty="0" err="1" smtClean="0"/>
            <a:t>Descentralizacion</a:t>
          </a:r>
          <a:r>
            <a:rPr lang="es-ES" sz="800" kern="1200" dirty="0" smtClean="0"/>
            <a:t> </a:t>
          </a:r>
          <a:endParaRPr lang="es-ES" sz="800" kern="1200" dirty="0"/>
        </a:p>
      </dsp:txBody>
      <dsp:txXfrm>
        <a:off x="2467246" y="2248393"/>
        <a:ext cx="921880" cy="921880"/>
      </dsp:txXfrm>
    </dsp:sp>
    <dsp:sp modelId="{B2199EFF-7BD1-4F76-91DC-D7AED69F4F64}">
      <dsp:nvSpPr>
        <dsp:cNvPr id="0" name=""/>
        <dsp:cNvSpPr/>
      </dsp:nvSpPr>
      <dsp:spPr>
        <a:xfrm>
          <a:off x="3685917" y="2331250"/>
          <a:ext cx="756165" cy="75616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786147" y="2620407"/>
        <a:ext cx="555705" cy="177851"/>
      </dsp:txXfrm>
    </dsp:sp>
    <dsp:sp modelId="{9CB02280-22C4-4AA9-BC0F-E604DDC2BB66}">
      <dsp:nvSpPr>
        <dsp:cNvPr id="0" name=""/>
        <dsp:cNvSpPr/>
      </dsp:nvSpPr>
      <dsp:spPr>
        <a:xfrm>
          <a:off x="4547946" y="2057466"/>
          <a:ext cx="1303734" cy="13037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Articulación e integración</a:t>
          </a:r>
          <a:endParaRPr lang="es-ES" sz="800" kern="1200" dirty="0"/>
        </a:p>
      </dsp:txBody>
      <dsp:txXfrm>
        <a:off x="4738873" y="2248393"/>
        <a:ext cx="921880" cy="921880"/>
      </dsp:txXfrm>
    </dsp:sp>
    <dsp:sp modelId="{D1A19689-6418-41C0-A2F1-01F2DB7AD4DA}">
      <dsp:nvSpPr>
        <dsp:cNvPr id="0" name=""/>
        <dsp:cNvSpPr/>
      </dsp:nvSpPr>
      <dsp:spPr>
        <a:xfrm>
          <a:off x="5957543" y="2331250"/>
          <a:ext cx="756165" cy="756165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6057773" y="2487020"/>
        <a:ext cx="555705" cy="444625"/>
      </dsp:txXfrm>
    </dsp:sp>
    <dsp:sp modelId="{851ECB46-F2BD-46D8-B7E7-3B22E20B0E77}">
      <dsp:nvSpPr>
        <dsp:cNvPr id="0" name=""/>
        <dsp:cNvSpPr/>
      </dsp:nvSpPr>
      <dsp:spPr>
        <a:xfrm>
          <a:off x="6819572" y="2057466"/>
          <a:ext cx="1303734" cy="13037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 smtClean="0"/>
            <a:t>Resultados.Metas</a:t>
          </a:r>
          <a:r>
            <a:rPr lang="es-ES" sz="800" kern="1200" dirty="0" smtClean="0"/>
            <a:t> ETMI </a:t>
          </a:r>
          <a:r>
            <a:rPr lang="es-ES" sz="800" kern="1200" dirty="0" err="1" smtClean="0"/>
            <a:t>PLus</a:t>
          </a:r>
          <a:endParaRPr lang="es-ES" sz="800" kern="1200" dirty="0"/>
        </a:p>
      </dsp:txBody>
      <dsp:txXfrm>
        <a:off x="7010499" y="2248393"/>
        <a:ext cx="921880" cy="921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93395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74" name="Google Shape;2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4638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3" name="Google Shape;42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651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4757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Chubut avanzó</a:t>
            </a:r>
            <a:r>
              <a:rPr lang="es-ES" baseline="0" dirty="0" smtClean="0"/>
              <a:t> sin la formalización conjunta de la estrategia. NO se realizó específicamente una actividad conjunta de ETMI plus pero se trabajó con descentralización y expansión de TR; 1000 </a:t>
            </a:r>
            <a:r>
              <a:rPr lang="es-ES" baseline="0" dirty="0" err="1" smtClean="0"/>
              <a:t>dias</a:t>
            </a:r>
            <a:r>
              <a:rPr lang="es-ES" baseline="0" dirty="0" smtClean="0"/>
              <a:t>, Mesa provincial en proceso de resolución, y el primer documento provincial de situación de las ITV desde la Mesa de </a:t>
            </a:r>
            <a:r>
              <a:rPr lang="es-ES" baseline="0" dirty="0" err="1" smtClean="0"/>
              <a:t>Gestion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6908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2731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Antecedentes: 2010 Impulso de la estrategia de eliminación de la TMI de VIH y sífilis (ETMI). 2016 inclusión de HB y Chagas (ETMI-PLIS).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Metas son REGIONALES</a:t>
            </a:r>
            <a:endParaRPr/>
          </a:p>
        </p:txBody>
      </p:sp>
      <p:sp>
        <p:nvSpPr>
          <p:cNvPr id="280" name="Google Shape;28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00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703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332" name="Google Shape;3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3786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70" name="Google Shape;3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5760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375" name="Google Shape;3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5555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1" name="Google Shape;38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8840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7562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4" name="Google Shape;4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191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4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3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58" name="Google Shape;58;p4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59595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2" name="Google Shape;102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4" name="Google Shape;104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bg>
      <p:bgPr>
        <a:solidFill>
          <a:srgbClr val="4F4F4E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3"/>
          <p:cNvSpPr txBox="1">
            <a:spLocks noGrp="1"/>
          </p:cNvSpPr>
          <p:nvPr>
            <p:ph type="title"/>
          </p:nvPr>
        </p:nvSpPr>
        <p:spPr>
          <a:xfrm>
            <a:off x="610053" y="275068"/>
            <a:ext cx="10972000" cy="11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36425" rIns="72875" bIns="36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3"/>
          <p:cNvSpPr txBox="1">
            <a:spLocks noGrp="1"/>
          </p:cNvSpPr>
          <p:nvPr>
            <p:ph type="body" idx="1"/>
          </p:nvPr>
        </p:nvSpPr>
        <p:spPr>
          <a:xfrm>
            <a:off x="610053" y="1600007"/>
            <a:ext cx="109720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36425" rIns="72875" bIns="36425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marL="914400" lvl="1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/>
            </a:lvl2pPr>
            <a:lvl3pPr marL="1371600" lvl="2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/>
            </a:lvl4pPr>
            <a:lvl5pPr marL="2286000" lvl="4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/>
            </a:lvl5pPr>
            <a:lvl6pPr marL="2743200" lvl="5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marL="3200400" lvl="6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marL="3657600" lvl="7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marL="4114800" lvl="8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3"/>
          <p:cNvSpPr txBox="1">
            <a:spLocks noGrp="1"/>
          </p:cNvSpPr>
          <p:nvPr>
            <p:ph type="dt" idx="10"/>
          </p:nvPr>
        </p:nvSpPr>
        <p:spPr>
          <a:xfrm>
            <a:off x="610053" y="6356827"/>
            <a:ext cx="2844000" cy="3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36425" rIns="72875" bIns="36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3"/>
          <p:cNvSpPr txBox="1">
            <a:spLocks noGrp="1"/>
          </p:cNvSpPr>
          <p:nvPr>
            <p:ph type="ftr" idx="11"/>
          </p:nvPr>
        </p:nvSpPr>
        <p:spPr>
          <a:xfrm>
            <a:off x="4165379" y="6356827"/>
            <a:ext cx="3861200" cy="3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36425" rIns="72875" bIns="36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33"/>
          <p:cNvSpPr txBox="1">
            <a:spLocks noGrp="1"/>
          </p:cNvSpPr>
          <p:nvPr>
            <p:ph type="sldNum" idx="12"/>
          </p:nvPr>
        </p:nvSpPr>
        <p:spPr>
          <a:xfrm>
            <a:off x="8738061" y="6356827"/>
            <a:ext cx="2844000" cy="3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36425" rIns="72875" bIns="36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Calibri"/>
              <a:buNone/>
              <a:defRPr sz="1333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6" name="Google Shape;116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3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4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4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000" cy="1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400" cy="4873600"/>
          </a:xfrm>
          <a:prstGeom prst="rect">
            <a:avLst/>
          </a:prstGeom>
          <a:noFill/>
          <a:ln>
            <a:noFill/>
          </a:ln>
        </p:spPr>
      </p:sp>
      <p:sp>
        <p:nvSpPr>
          <p:cNvPr id="158" name="Google Shape;158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000" cy="38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59" name="Google Shape;159;p4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4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4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000" cy="1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4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400" cy="4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914400" lvl="1" indent="-3619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371600" lvl="2" indent="-3429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1828800" lvl="3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2286000" lvl="4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2743200" lvl="5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3200400" lvl="6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3657600" lvl="7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4114800" lvl="8" indent="-32385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5" name="Google Shape;165;p4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000" cy="38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66" name="Google Shape;166;p4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4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4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4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80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4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8000" cy="36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4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2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4" name="Google Shape;174;p4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200" cy="36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4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4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4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4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4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4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4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3" name="Google Shape;23;p3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4" name="Google Shape;24;p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9"/>
          <p:cNvSpPr txBox="1">
            <a:spLocks noGrp="1"/>
          </p:cNvSpPr>
          <p:nvPr>
            <p:ph type="title"/>
          </p:nvPr>
        </p:nvSpPr>
        <p:spPr>
          <a:xfrm>
            <a:off x="831851" y="1709737"/>
            <a:ext cx="10515600" cy="2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9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8" name="Google Shape;188;p4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4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50"/>
          <p:cNvSpPr txBox="1"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94" name="Google Shape;194;p5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5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5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0" name="Google Shape;210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5" name="Google Shape;235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7" name="Google Shape;237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5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49" name="Google Shape;249;p5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0" name="Google Shape;250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5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56" name="Google Shape;256;p5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7" name="Google Shape;257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5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3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2" name="Google Shape;42;p3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3" name="Google Shape;43;p3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46" name="Google Shape;46;p4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Google Shape;20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"/>
          <p:cNvSpPr txBox="1"/>
          <p:nvPr/>
        </p:nvSpPr>
        <p:spPr>
          <a:xfrm>
            <a:off x="967903" y="679064"/>
            <a:ext cx="9793600" cy="3375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267" b="1" i="0" u="none" strike="noStrike" cap="none" dirty="0">
                <a:solidFill>
                  <a:srgbClr val="000000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ETMI plus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67" b="0" i="0" u="none" strike="noStrike" cap="none" dirty="0">
              <a:solidFill>
                <a:srgbClr val="FFFFFF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267" b="0" i="0" u="none" strike="noStrike" cap="none" dirty="0">
                <a:solidFill>
                  <a:srgbClr val="FFFFFF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Gestión Integrada de abordaje de la transmisión </a:t>
            </a:r>
            <a:r>
              <a:rPr lang="es-ES" sz="4267" b="0" i="0" u="none" strike="noStrike" cap="none" dirty="0" smtClean="0">
                <a:solidFill>
                  <a:srgbClr val="FFFFFF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materno infantil </a:t>
            </a:r>
            <a:r>
              <a:rPr lang="es-ES" sz="4267" b="0" i="0" u="none" strike="noStrike" cap="none" dirty="0">
                <a:solidFill>
                  <a:srgbClr val="FFFFFF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 Sífilis, Chagas, VIH y Hepatitis B</a:t>
            </a:r>
            <a:endParaRPr sz="4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7"/>
          <p:cNvSpPr/>
          <p:nvPr/>
        </p:nvSpPr>
        <p:spPr>
          <a:xfrm>
            <a:off x="566229" y="1501973"/>
            <a:ext cx="2565126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Resolución 1734/2019</a:t>
            </a:r>
            <a:endParaRPr/>
          </a:p>
        </p:txBody>
      </p:sp>
      <p:sp>
        <p:nvSpPr>
          <p:cNvPr id="378" name="Google Shape;378;p7"/>
          <p:cNvSpPr/>
          <p:nvPr/>
        </p:nvSpPr>
        <p:spPr>
          <a:xfrm>
            <a:off x="928141" y="2286002"/>
            <a:ext cx="10342880" cy="156966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COMISIÓN NACIONAL DE GESTIÓN INTEGRADA PARA LA VIGILANCIA, PREVENCIÓN Y ELIMINACIÓN DE LA TRANSMISIÓN PERINATAL DEL VIH, SÍFILIS, HEPATITIS B Y EL CONTROL DEL CHAGAS CONGÉNITO EN ARGENTINA (CoNaGeI-TP)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99814"/>
            <a:ext cx="12192000" cy="1058173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8"/>
          <p:cNvSpPr txBox="1">
            <a:spLocks noGrp="1"/>
          </p:cNvSpPr>
          <p:nvPr>
            <p:ph type="title"/>
          </p:nvPr>
        </p:nvSpPr>
        <p:spPr>
          <a:xfrm>
            <a:off x="235026" y="145761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-ES" dirty="0"/>
              <a:t>Con quiénes se conforma?</a:t>
            </a:r>
            <a:endParaRPr dirty="0"/>
          </a:p>
        </p:txBody>
      </p:sp>
      <p:pic>
        <p:nvPicPr>
          <p:cNvPr id="385" name="Google Shape;38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2309" y="1259558"/>
            <a:ext cx="9376099" cy="4336621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8"/>
          <p:cNvSpPr txBox="1"/>
          <p:nvPr/>
        </p:nvSpPr>
        <p:spPr>
          <a:xfrm>
            <a:off x="8636001" y="939801"/>
            <a:ext cx="3262217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Maternidad e Infancia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8"/>
          <p:cNvSpPr txBox="1"/>
          <p:nvPr/>
        </p:nvSpPr>
        <p:spPr>
          <a:xfrm>
            <a:off x="8293746" y="5175377"/>
            <a:ext cx="3574717" cy="46162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 </a:t>
            </a:r>
            <a:r>
              <a:rPr lang="es-ES" sz="24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Vih</a:t>
            </a:r>
            <a:r>
              <a:rPr lang="es-ES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HV   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ITS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8"/>
          <p:cNvSpPr txBox="1"/>
          <p:nvPr/>
        </p:nvSpPr>
        <p:spPr>
          <a:xfrm>
            <a:off x="9858517" y="2325874"/>
            <a:ext cx="2244227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Epidemiologia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8"/>
          <p:cNvSpPr txBox="1"/>
          <p:nvPr/>
        </p:nvSpPr>
        <p:spPr>
          <a:xfrm>
            <a:off x="270625" y="1174256"/>
            <a:ext cx="1479473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SSyR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8"/>
          <p:cNvSpPr txBox="1"/>
          <p:nvPr/>
        </p:nvSpPr>
        <p:spPr>
          <a:xfrm>
            <a:off x="235026" y="3936109"/>
            <a:ext cx="1479473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Chagas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8"/>
          <p:cNvSpPr txBox="1"/>
          <p:nvPr/>
        </p:nvSpPr>
        <p:spPr>
          <a:xfrm>
            <a:off x="9592020" y="4201099"/>
            <a:ext cx="2041181" cy="83095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 de Laboratorio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8"/>
          <p:cNvSpPr txBox="1"/>
          <p:nvPr/>
        </p:nvSpPr>
        <p:spPr>
          <a:xfrm>
            <a:off x="320006" y="2300658"/>
            <a:ext cx="1309511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8"/>
          <p:cNvSpPr txBox="1"/>
          <p:nvPr/>
        </p:nvSpPr>
        <p:spPr>
          <a:xfrm>
            <a:off x="84505" y="5192926"/>
            <a:ext cx="2248531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Comunicación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4" name="Google Shape;394;p8"/>
          <p:cNvCxnSpPr/>
          <p:nvPr/>
        </p:nvCxnSpPr>
        <p:spPr>
          <a:xfrm flipH="1" flipV="1">
            <a:off x="9173009" y="3544329"/>
            <a:ext cx="788766" cy="106093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pic>
        <p:nvPicPr>
          <p:cNvPr id="395" name="Google Shape;39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42344" y="2715980"/>
            <a:ext cx="1032345" cy="6909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p8"/>
          <p:cNvCxnSpPr/>
          <p:nvPr/>
        </p:nvCxnSpPr>
        <p:spPr>
          <a:xfrm rot="10800000">
            <a:off x="6758281" y="5106000"/>
            <a:ext cx="1474907" cy="246221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397" name="Google Shape;397;p8"/>
          <p:cNvCxnSpPr/>
          <p:nvPr/>
        </p:nvCxnSpPr>
        <p:spPr>
          <a:xfrm>
            <a:off x="1112310" y="4487186"/>
            <a:ext cx="881199" cy="206356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398" name="Google Shape;398;p8"/>
          <p:cNvCxnSpPr/>
          <p:nvPr/>
        </p:nvCxnSpPr>
        <p:spPr>
          <a:xfrm>
            <a:off x="992379" y="2862390"/>
            <a:ext cx="881199" cy="206356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399" name="Google Shape;399;p8"/>
          <p:cNvCxnSpPr/>
          <p:nvPr/>
        </p:nvCxnSpPr>
        <p:spPr>
          <a:xfrm>
            <a:off x="1828421" y="1419779"/>
            <a:ext cx="1682424" cy="200335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400" name="Google Shape;400;p8"/>
          <p:cNvCxnSpPr/>
          <p:nvPr/>
        </p:nvCxnSpPr>
        <p:spPr>
          <a:xfrm rot="10800000" flipH="1">
            <a:off x="2423349" y="5192926"/>
            <a:ext cx="1445153" cy="205183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401" name="Google Shape;401;p8"/>
          <p:cNvCxnSpPr/>
          <p:nvPr/>
        </p:nvCxnSpPr>
        <p:spPr>
          <a:xfrm rot="10800000">
            <a:off x="8694207" y="4348551"/>
            <a:ext cx="837605" cy="0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402" name="Google Shape;402;p8"/>
          <p:cNvSpPr txBox="1"/>
          <p:nvPr/>
        </p:nvSpPr>
        <p:spPr>
          <a:xfrm>
            <a:off x="3556002" y="848769"/>
            <a:ext cx="1309511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Género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3" name="Google Shape;403;p8"/>
          <p:cNvCxnSpPr/>
          <p:nvPr/>
        </p:nvCxnSpPr>
        <p:spPr>
          <a:xfrm>
            <a:off x="4232955" y="1398459"/>
            <a:ext cx="794364" cy="206356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404" name="Google Shape;404;p8"/>
          <p:cNvSpPr txBox="1"/>
          <p:nvPr/>
        </p:nvSpPr>
        <p:spPr>
          <a:xfrm>
            <a:off x="6923678" y="301885"/>
            <a:ext cx="1309511" cy="46166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DDHH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5" name="Google Shape;405;p8"/>
          <p:cNvCxnSpPr/>
          <p:nvPr/>
        </p:nvCxnSpPr>
        <p:spPr>
          <a:xfrm flipH="1">
            <a:off x="7047685" y="873570"/>
            <a:ext cx="756356" cy="408628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25" name="Google Shape;394;p8"/>
          <p:cNvCxnSpPr/>
          <p:nvPr/>
        </p:nvCxnSpPr>
        <p:spPr>
          <a:xfrm flipH="1">
            <a:off x="8788401" y="1614747"/>
            <a:ext cx="756356" cy="408628"/>
          </a:xfrm>
          <a:prstGeom prst="straightConnector1">
            <a:avLst/>
          </a:prstGeom>
          <a:noFill/>
          <a:ln w="2857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27" name="Google Shape;388;p8"/>
          <p:cNvSpPr txBox="1"/>
          <p:nvPr/>
        </p:nvSpPr>
        <p:spPr>
          <a:xfrm>
            <a:off x="9631850" y="3246463"/>
            <a:ext cx="2570933" cy="46162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Inmunizaciones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9"/>
          <p:cNvSpPr txBox="1"/>
          <p:nvPr/>
        </p:nvSpPr>
        <p:spPr>
          <a:xfrm>
            <a:off x="5255394" y="269507"/>
            <a:ext cx="6343048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ES"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Algoritmos de diagnóstico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ES"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 tratamiento para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ES"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 control de las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ES"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infecciones perinatales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ES"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 VIH, sífilis,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ES"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hepatitis B y Chagas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Iniciativa ETMI-PLUS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1" name="Google Shape;41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1764" y="730466"/>
            <a:ext cx="7194834" cy="576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0"/>
          <p:cNvSpPr/>
          <p:nvPr/>
        </p:nvSpPr>
        <p:spPr>
          <a:xfrm>
            <a:off x="7270059" y="6274676"/>
            <a:ext cx="2299610" cy="425669"/>
          </a:xfrm>
          <a:prstGeom prst="rect">
            <a:avLst/>
          </a:prstGeom>
          <a:solidFill>
            <a:srgbClr val="40BAEA"/>
          </a:solidFill>
          <a:ln w="12700" cap="flat" cmpd="sng">
            <a:solidFill>
              <a:srgbClr val="40B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9" name="Google Shape;41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2855" y="351779"/>
            <a:ext cx="522605" cy="2943388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10"/>
          <p:cNvSpPr txBox="1"/>
          <p:nvPr/>
        </p:nvSpPr>
        <p:spPr>
          <a:xfrm>
            <a:off x="6540" y="1196002"/>
            <a:ext cx="11968800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428E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 smtClean="0">
                <a:solidFill>
                  <a:srgbClr val="ED428E"/>
                </a:solidFill>
                <a:latin typeface="Calibri"/>
                <a:ea typeface="Calibri"/>
                <a:cs typeface="Calibri"/>
                <a:sym typeface="Calibri"/>
              </a:rPr>
              <a:t>     Chagas</a:t>
            </a:r>
            <a:endParaRPr sz="18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Prueba de hemaglutinación indirecta (HAI) para la detección de Ac contra el </a:t>
            </a:r>
            <a:r>
              <a:rPr lang="es-ES" sz="16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Trypanosoma</a:t>
            </a:r>
            <a:r>
              <a:rPr lang="es-ES" sz="16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cruzi</a:t>
            </a:r>
            <a:r>
              <a:rPr lang="es-ES" sz="16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suero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Prueba de ELISA para la detección de Ac contra el </a:t>
            </a:r>
            <a:r>
              <a:rPr lang="es-ES" sz="16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Trypanosoma</a:t>
            </a:r>
            <a:r>
              <a:rPr lang="es-ES" sz="16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cruzi</a:t>
            </a:r>
            <a:r>
              <a:rPr lang="es-ES" sz="16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suero y plasma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Serokits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 Equipos para recolección y conservación de Ac y Ag en muestra de sangre entera. Capacidad para la toma de 95 a 100 muestras de sangre del pulpejo del dedo y su conservación sin coagularse por hasta un mínimo de 12 meses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Pruebas </a:t>
            </a:r>
            <a:r>
              <a:rPr lang="es-ES" sz="16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Rápidas 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para Chagas (cualitativas o </a:t>
            </a: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semicuantitativas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en validación</a:t>
            </a:r>
            <a:r>
              <a:rPr lang="es-ES" sz="16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endParaRPr sz="1600" b="1" i="0" u="none" strike="noStrike" cap="none" dirty="0">
              <a:solidFill>
                <a:srgbClr val="ED428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428E"/>
              </a:buClr>
              <a:buSzPts val="1800"/>
              <a:buFont typeface="Arial"/>
              <a:buChar char="•"/>
            </a:pPr>
            <a:r>
              <a:rPr lang="es-ES" sz="1800" b="1" i="0" u="none" strike="noStrike" cap="none" dirty="0">
                <a:solidFill>
                  <a:srgbClr val="ED428E"/>
                </a:solidFill>
                <a:latin typeface="Calibri"/>
                <a:ea typeface="Calibri"/>
                <a:cs typeface="Calibri"/>
                <a:sym typeface="Calibri"/>
              </a:rPr>
              <a:t>Hepatitis B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Pruebas rápidas para la detección cualitativa de anticuerpos para </a:t>
            </a: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HBsAg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en suero, plasma y sangre entera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ELISA en </a:t>
            </a: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microplaca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para detección de antígeno de superficie </a:t>
            </a: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HBsAg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ELISA en </a:t>
            </a: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microplaca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para detección de antígeno </a:t>
            </a: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core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(</a:t>
            </a:r>
            <a:r>
              <a:rPr lang="es-E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HBc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Carga Viral  VHB PCR tiempo real con extracción automática </a:t>
            </a:r>
            <a:endParaRPr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s-ES" dirty="0" smtClean="0"/>
              <a:t>Insumos para diagnóstico. 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7270059" y="6274676"/>
            <a:ext cx="2299610" cy="425669"/>
          </a:xfrm>
          <a:prstGeom prst="rect">
            <a:avLst/>
          </a:prstGeom>
          <a:solidFill>
            <a:srgbClr val="40BAEA"/>
          </a:solidFill>
          <a:ln w="12700" cap="flat" cmpd="sng">
            <a:solidFill>
              <a:srgbClr val="40B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8" name="Google Shape;42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2855" y="351779"/>
            <a:ext cx="522605" cy="2943388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11"/>
          <p:cNvSpPr txBox="1"/>
          <p:nvPr/>
        </p:nvSpPr>
        <p:spPr>
          <a:xfrm>
            <a:off x="-16483" y="981390"/>
            <a:ext cx="11968914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428E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>
                <a:solidFill>
                  <a:srgbClr val="ED428E"/>
                </a:solidFill>
                <a:latin typeface="Calibri"/>
                <a:ea typeface="Calibri"/>
                <a:cs typeface="Calibri"/>
                <a:sym typeface="Calibri"/>
              </a:rPr>
              <a:t>Infección por el VIH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Antiretrovirales para tratamiento de personas gestantes durante el embarazo y el parto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Antiretrovirales (formulaciones pediátricas) para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profilaxis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niñas y niños expuestos y para tratamiento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infección confirmada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Fórmulas lácteas de inicio para sustitución de la lactancia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428E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>
                <a:solidFill>
                  <a:srgbClr val="ED428E"/>
                </a:solidFill>
                <a:latin typeface="Calibri"/>
                <a:ea typeface="Calibri"/>
                <a:cs typeface="Calibri"/>
                <a:sym typeface="Calibri"/>
              </a:rPr>
              <a:t>Sífilis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Penicilina </a:t>
            </a:r>
            <a:r>
              <a:rPr lang="es-E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benzatínica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ampollas de 2.400.000 UI</a:t>
            </a:r>
            <a:endParaRPr sz="18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428E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>
                <a:solidFill>
                  <a:srgbClr val="ED428E"/>
                </a:solidFill>
                <a:latin typeface="Calibri"/>
                <a:ea typeface="Calibri"/>
                <a:cs typeface="Calibri"/>
                <a:sym typeface="Calibri"/>
              </a:rPr>
              <a:t>Chagas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Benznidazol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Comprimidos (presentaciones de 100 mg, 50 mg, 12,5 mg.)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D428E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>
                <a:solidFill>
                  <a:srgbClr val="ED428E"/>
                </a:solidFill>
                <a:latin typeface="Calibri"/>
                <a:ea typeface="Calibri"/>
                <a:cs typeface="Calibri"/>
                <a:sym typeface="Calibri"/>
              </a:rPr>
              <a:t>Hepatitis B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Antiretrovirales para tratamiento de personas gestantes durante el embarazo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Font typeface="Arial"/>
              <a:buChar char="•"/>
            </a:pPr>
            <a:r>
              <a:rPr lang="es-ES" sz="1800" b="0" i="0" u="none" strike="noStrike" cap="none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Inmunoglobulina </a:t>
            </a:r>
            <a:r>
              <a:rPr lang="es-ES" sz="1800" b="0" i="0" u="none" strike="noStrike" cap="none" dirty="0" err="1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antihepatitis</a:t>
            </a:r>
            <a:r>
              <a:rPr lang="es-ES" sz="1800" b="0" i="0" u="none" strike="noStrike" cap="none" dirty="0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</a:rPr>
              <a:t> B para niñas y niños expuestos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3565" y="0"/>
            <a:ext cx="10515600" cy="1325563"/>
          </a:xfrm>
        </p:spPr>
        <p:txBody>
          <a:bodyPr/>
          <a:lstStyle/>
          <a:p>
            <a:r>
              <a:rPr lang="es-ES" dirty="0" smtClean="0"/>
              <a:t>Insumos para tratamiento.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2"/>
          <p:cNvSpPr/>
          <p:nvPr/>
        </p:nvSpPr>
        <p:spPr>
          <a:xfrm>
            <a:off x="7270059" y="6274676"/>
            <a:ext cx="2299610" cy="425669"/>
          </a:xfrm>
          <a:prstGeom prst="rect">
            <a:avLst/>
          </a:prstGeom>
          <a:solidFill>
            <a:srgbClr val="40BAEA"/>
          </a:solidFill>
          <a:ln w="12700" cap="flat" cmpd="sng">
            <a:solidFill>
              <a:srgbClr val="40B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2"/>
          <p:cNvSpPr txBox="1"/>
          <p:nvPr/>
        </p:nvSpPr>
        <p:spPr>
          <a:xfrm>
            <a:off x="693019" y="925795"/>
            <a:ext cx="11338560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Relanzamiento de la ETMI-Plus como parte de las políticas sanitarias tendientes a mejorar el cuidado integral de personas gestantes, niñas y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niños (implementación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la ley de 1.000 días y del fortalecimiento de estrategias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sanitarias).</a:t>
            </a:r>
            <a:endParaRPr dirty="0"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Elaboración de nuevos algoritmos </a:t>
            </a:r>
            <a:r>
              <a:rPr lang="es-ES" sz="1800" dirty="0"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abordaje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diagnóstico y terapéutico de VIH, sífilis, Chagas y Hepatitis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B) de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implementación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orientada al 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PNA.</a:t>
            </a:r>
            <a:endParaRPr dirty="0"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Desarrollo de estrategias de adquisición, distribución de insumos e implementación de acciones para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asegurar acceso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 tamizaje en el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PNA. Transferencia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tecnología para diagnóstico (carga viral, test rápidos, serologías, métodos de biología molecular, etc.).</a:t>
            </a:r>
            <a:endParaRPr dirty="0"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Mejora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sistemas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referencia y </a:t>
            </a:r>
            <a:r>
              <a:rPr lang="es-ES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contrareferencia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para garantizar acceso al tratamiento adecuado, oportuno y eficiente en todos los cursos de vida.</a:t>
            </a:r>
            <a:endParaRPr dirty="0"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Integración de la implementación entre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subsector público, seguridad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social y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prepagas.</a:t>
            </a:r>
            <a:endParaRPr dirty="0"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⮚"/>
            </a:pPr>
            <a:r>
              <a:rPr lang="es-ES" sz="1800" dirty="0" smtClean="0">
                <a:latin typeface="Calibri"/>
                <a:ea typeface="Calibri"/>
                <a:cs typeface="Calibri"/>
                <a:sym typeface="Calibri"/>
              </a:rPr>
              <a:t>Optimización de la calidad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la información </a:t>
            </a:r>
            <a:r>
              <a:rPr lang="es-E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(SNVS2.0) para el monitoreo y la evaluación </a:t>
            </a:r>
            <a:r>
              <a:rPr lang="es-ES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la estrategia. 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 </a:t>
            </a:r>
            <a:r>
              <a:rPr lang="es-ES" dirty="0" smtClean="0"/>
              <a:t>Resumen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A</a:t>
            </a:r>
            <a:r>
              <a:rPr lang="es-ES" dirty="0" smtClean="0"/>
              <a:t>vances en las jurisdicciones  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s-ES" dirty="0" err="1" smtClean="0"/>
              <a:t>Prepandemia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2"/>
          </p:nvPr>
        </p:nvSpPr>
        <p:spPr>
          <a:xfrm>
            <a:off x="839788" y="2505075"/>
            <a:ext cx="5157787" cy="3212331"/>
          </a:xfrm>
          <a:ln>
            <a:solidFill>
              <a:schemeClr val="bg2"/>
            </a:solidFill>
          </a:ln>
        </p:spPr>
        <p:txBody>
          <a:bodyPr/>
          <a:lstStyle/>
          <a:p>
            <a:r>
              <a:rPr lang="es-ES" dirty="0" smtClean="0"/>
              <a:t>Córdoba</a:t>
            </a:r>
          </a:p>
          <a:p>
            <a:r>
              <a:rPr lang="es-ES" dirty="0" smtClean="0"/>
              <a:t>Santa Fe</a:t>
            </a:r>
          </a:p>
          <a:p>
            <a:r>
              <a:rPr lang="es-ES" dirty="0" smtClean="0"/>
              <a:t>Jujuy</a:t>
            </a:r>
          </a:p>
          <a:p>
            <a:r>
              <a:rPr lang="es-ES" dirty="0" smtClean="0"/>
              <a:t>Corrientes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idx="3"/>
          </p:nvPr>
        </p:nvSpPr>
        <p:spPr>
          <a:ln>
            <a:solidFill>
              <a:schemeClr val="bg2"/>
            </a:solidFill>
          </a:ln>
        </p:spPr>
        <p:txBody>
          <a:bodyPr/>
          <a:lstStyle/>
          <a:p>
            <a:r>
              <a:rPr lang="es-ES" dirty="0" smtClean="0"/>
              <a:t>2022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4"/>
          </p:nvPr>
        </p:nvSpPr>
        <p:spPr>
          <a:xfrm>
            <a:off x="6172200" y="2505075"/>
            <a:ext cx="5183188" cy="3212331"/>
          </a:xfrm>
          <a:ln>
            <a:solidFill>
              <a:schemeClr val="bg2"/>
            </a:solidFill>
          </a:ln>
        </p:spPr>
        <p:txBody>
          <a:bodyPr/>
          <a:lstStyle/>
          <a:p>
            <a:r>
              <a:rPr lang="es-ES" dirty="0"/>
              <a:t>Corrientes </a:t>
            </a:r>
          </a:p>
          <a:p>
            <a:r>
              <a:rPr lang="es-ES" dirty="0"/>
              <a:t>Salta</a:t>
            </a:r>
          </a:p>
          <a:p>
            <a:r>
              <a:rPr lang="es-ES" dirty="0"/>
              <a:t>Santiago del </a:t>
            </a:r>
            <a:r>
              <a:rPr lang="es-ES" dirty="0" smtClean="0"/>
              <a:t>Estero</a:t>
            </a:r>
          </a:p>
          <a:p>
            <a:r>
              <a:rPr lang="es-ES" dirty="0" smtClean="0"/>
              <a:t>Chubut 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46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Seguimos.. 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2"/>
          </p:nvPr>
        </p:nvSpPr>
        <p:spPr>
          <a:xfrm>
            <a:off x="666534" y="1994936"/>
            <a:ext cx="5157787" cy="3684588"/>
          </a:xfrm>
        </p:spPr>
        <p:txBody>
          <a:bodyPr/>
          <a:lstStyle/>
          <a:p>
            <a:r>
              <a:rPr lang="es-ES" dirty="0" smtClean="0"/>
              <a:t>Impulsar las mesas provinciales de CONAGEI TP en el marco del desarrollo de las actividades por Ley 1000 días. </a:t>
            </a:r>
          </a:p>
          <a:p>
            <a:r>
              <a:rPr lang="es-ES" dirty="0" smtClean="0"/>
              <a:t>Jerarquizar  la  ETMI Plus en agenda provincial</a:t>
            </a:r>
          </a:p>
          <a:p>
            <a:r>
              <a:rPr lang="es-ES" dirty="0" smtClean="0"/>
              <a:t>Integración de programas provinciales involucrados.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s-ES" dirty="0"/>
              <a:t> 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idx="4"/>
          </p:nvPr>
        </p:nvSpPr>
        <p:spPr>
          <a:xfrm>
            <a:off x="6249202" y="2007068"/>
            <a:ext cx="5183188" cy="3684588"/>
          </a:xfrm>
        </p:spPr>
        <p:txBody>
          <a:bodyPr/>
          <a:lstStyle/>
          <a:p>
            <a:r>
              <a:rPr lang="es-ES" dirty="0" smtClean="0"/>
              <a:t>Jerarquización del PNA</a:t>
            </a:r>
          </a:p>
          <a:p>
            <a:r>
              <a:rPr lang="es-ES" dirty="0" smtClean="0"/>
              <a:t>Descentralización del diagnostico y abordaje de control de embarazo y  eventos de ETMI plus</a:t>
            </a:r>
          </a:p>
          <a:p>
            <a:r>
              <a:rPr lang="es-ES" dirty="0" smtClean="0"/>
              <a:t>Optimización de vigilancia</a:t>
            </a:r>
          </a:p>
          <a:p>
            <a:r>
              <a:rPr lang="es-ES" dirty="0" smtClean="0"/>
              <a:t>Articulación entre niveles de atención</a:t>
            </a:r>
          </a:p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663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011" y="2257603"/>
            <a:ext cx="2758118" cy="283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0649" y="1863340"/>
            <a:ext cx="3391890" cy="3490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059" y="1237096"/>
            <a:ext cx="4396069" cy="4523861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"/>
          <p:cNvSpPr txBox="1"/>
          <p:nvPr/>
        </p:nvSpPr>
        <p:spPr>
          <a:xfrm>
            <a:off x="679450" y="2823757"/>
            <a:ext cx="234696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Visión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E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Generaciones libres de VIH, sífilis congénita, hepatitis B y Chagas.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"/>
          <p:cNvSpPr txBox="1"/>
          <p:nvPr/>
        </p:nvSpPr>
        <p:spPr>
          <a:xfrm>
            <a:off x="3758665" y="2408256"/>
            <a:ext cx="2651760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s-ES" sz="2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s-ES" sz="200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Alcanzar 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 sostener la eliminación de la transmisión materno-infantil del VIH, sífilis, Chagas y la hepatitis 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 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"/>
          <p:cNvSpPr txBox="1"/>
          <p:nvPr/>
        </p:nvSpPr>
        <p:spPr>
          <a:xfrm>
            <a:off x="7490896" y="1782312"/>
            <a:ext cx="4171959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s-ES" sz="2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Metas de impacto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•   ≤2% de TMI del 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VIH.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•  ≤0,5 casos de sífilis 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congénita por 1.000 NV (incluidos los mortinatos).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•   ≤0,1% de prevalencia del </a:t>
            </a:r>
            <a:r>
              <a:rPr lang="es-E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HBsAg</a:t>
            </a: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en los 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niño/as </a:t>
            </a: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 4-6 años de 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edad.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•  ≥90% de </a:t>
            </a:r>
            <a:r>
              <a:rPr lang="es-ES" sz="200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niño/a</a:t>
            </a:r>
            <a:r>
              <a:rPr lang="es-ES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 </a:t>
            </a:r>
            <a:r>
              <a:rPr lang="es-E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 enfermedad de Chagas curados.</a:t>
            </a:r>
            <a:endParaRPr sz="2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"/>
          <p:cNvSpPr/>
          <p:nvPr/>
        </p:nvSpPr>
        <p:spPr>
          <a:xfrm>
            <a:off x="7270059" y="6274676"/>
            <a:ext cx="2299610" cy="425669"/>
          </a:xfrm>
          <a:prstGeom prst="rect">
            <a:avLst/>
          </a:prstGeom>
          <a:solidFill>
            <a:srgbClr val="40BAEA"/>
          </a:solidFill>
          <a:ln w="12700" cap="flat" cmpd="sng">
            <a:solidFill>
              <a:srgbClr val="40B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"/>
          <p:cNvSpPr/>
          <p:nvPr/>
        </p:nvSpPr>
        <p:spPr>
          <a:xfrm>
            <a:off x="0" y="364931"/>
            <a:ext cx="4640580" cy="787266"/>
          </a:xfrm>
          <a:prstGeom prst="rect">
            <a:avLst/>
          </a:prstGeom>
          <a:solidFill>
            <a:srgbClr val="4FB7B0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B7B0"/>
              </a:buClr>
              <a:buSzPts val="4000"/>
              <a:buFont typeface="Calibri"/>
              <a:buNone/>
            </a:pPr>
            <a:r>
              <a:rPr lang="es-ES" sz="4000" b="1" i="0" u="none" strike="noStrike" cap="none">
                <a:solidFill>
                  <a:srgbClr val="4FB7B0"/>
                </a:solidFill>
                <a:latin typeface="Calibri"/>
                <a:ea typeface="Calibri"/>
                <a:cs typeface="Calibri"/>
                <a:sym typeface="Calibri"/>
              </a:rPr>
              <a:t>Marco ETMI Plus</a:t>
            </a:r>
            <a:endParaRPr/>
          </a:p>
        </p:txBody>
      </p:sp>
      <p:pic>
        <p:nvPicPr>
          <p:cNvPr id="290" name="Google Shape;29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9609" y="6049208"/>
            <a:ext cx="2299610" cy="79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62855" y="351779"/>
            <a:ext cx="522605" cy="2943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900" y="0"/>
            <a:ext cx="9221002" cy="608247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380523" y="5168766"/>
            <a:ext cx="4937760" cy="914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66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9" y="2769041"/>
            <a:ext cx="6035387" cy="2104143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Contexto epidemiológico. </a:t>
            </a:r>
            <a:endParaRPr lang="es-ES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VIH perinatal.</a:t>
            </a:r>
            <a:endParaRPr lang="es-ES" dirty="0"/>
          </a:p>
        </p:txBody>
      </p:sp>
      <p:sp>
        <p:nvSpPr>
          <p:cNvPr id="10" name="Marcador de texto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1" name="Marcador de texto 10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s-ES" dirty="0" smtClean="0"/>
              <a:t>Sífilis Congénita.</a:t>
            </a:r>
            <a:endParaRPr lang="es-ES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212" y="2493383"/>
            <a:ext cx="5083175" cy="3228614"/>
          </a:xfrm>
          <a:prstGeom prst="rect">
            <a:avLst/>
          </a:prstGeom>
        </p:spPr>
      </p:pic>
      <p:sp>
        <p:nvSpPr>
          <p:cNvPr id="12" name="Marcador de texto 11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695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914" y="1882846"/>
            <a:ext cx="8496559" cy="418224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260908" y="1336745"/>
            <a:ext cx="92280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dirty="0"/>
              <a:t>Notificación de casos sospechosos de “Chagas Agudo Congénito/ Vertical” (n=4.338) por año y seguimiento. Argentina, años 2019-2021. Total país.</a:t>
            </a:r>
            <a:endParaRPr lang="es-ES" sz="200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37686" y="11182"/>
            <a:ext cx="10515600" cy="1325563"/>
          </a:xfrm>
        </p:spPr>
        <p:txBody>
          <a:bodyPr/>
          <a:lstStyle/>
          <a:p>
            <a:r>
              <a:rPr lang="es-ES" dirty="0" smtClean="0"/>
              <a:t>Contexto epidemiológico</a:t>
            </a:r>
            <a:endParaRPr lang="es-ES" dirty="0"/>
          </a:p>
        </p:txBody>
      </p:sp>
      <p:sp>
        <p:nvSpPr>
          <p:cNvPr id="7" name="Rectángulo redondeado 6"/>
          <p:cNvSpPr/>
          <p:nvPr/>
        </p:nvSpPr>
        <p:spPr>
          <a:xfrm>
            <a:off x="3070459" y="2127183"/>
            <a:ext cx="4389120" cy="94327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85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Metas programáticas.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465679"/>
              </p:ext>
            </p:extLst>
          </p:nvPr>
        </p:nvGraphicFramePr>
        <p:xfrm>
          <a:off x="96251" y="1501541"/>
          <a:ext cx="11935327" cy="586293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24664"/>
                <a:gridCol w="9810663"/>
              </a:tblGrid>
              <a:tr h="1000166">
                <a:tc>
                  <a:txBody>
                    <a:bodyPr/>
                    <a:lstStyle/>
                    <a:p>
                      <a:r>
                        <a:rPr lang="es-MX" dirty="0" smtClean="0"/>
                        <a:t>SSR/SMI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dirty="0" smtClean="0"/>
                        <a:t>• Reducir las necesidades insatisfechas de planificación familiar a un 10% o menos en las mujeres de 15 a 49 de años de edad.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dirty="0" smtClean="0"/>
                        <a:t>• Aumentar a un 95% o más la cobertura de la atención prenatal y de la atención del parto en hospitales. </a:t>
                      </a:r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774322">
                <a:tc>
                  <a:txBody>
                    <a:bodyPr/>
                    <a:lstStyle/>
                    <a:p>
                      <a:pPr algn="l"/>
                      <a:r>
                        <a:rPr lang="es-MX" b="1" dirty="0" smtClean="0"/>
                        <a:t>Infección por el VIH y sífilis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dirty="0" smtClean="0"/>
                        <a:t>• 95% o más la cobertura del tamizaje de infección por VIH y  sífilis en las embarazadas.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dirty="0" smtClean="0"/>
                        <a:t>• 95% o más la cobertura del tratamiento adecuado de  infección por el VIH y sífilis en las embarazadas.</a:t>
                      </a:r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  <a:tr h="1903542">
                <a:tc>
                  <a:txBody>
                    <a:bodyPr/>
                    <a:lstStyle/>
                    <a:p>
                      <a:r>
                        <a:rPr lang="es-ES" b="1" dirty="0" smtClean="0"/>
                        <a:t>Hepatitis B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•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dirty="0" smtClean="0"/>
                        <a:t>95% o más la cobertura con la dosis al nacer, aplicada oportunamente (en las primeras 24 horas de vida), de la vacuna contra la hepatitis B. </a:t>
                      </a:r>
                    </a:p>
                    <a:p>
                      <a:r>
                        <a:rPr lang="es-MX" dirty="0" smtClean="0"/>
                        <a:t>• 95% o más la cobertura con la tercera dosis de la vacuna contra la hepatitis B en la niñez. </a:t>
                      </a:r>
                    </a:p>
                    <a:p>
                      <a:r>
                        <a:rPr lang="es-MX" dirty="0" smtClean="0"/>
                        <a:t>• 85% o más la cobertura con la dosis al nacer, aplicada oportunamente, de la vacuna contra la hepatitis B y con la tercera dosis de la vacuna en todas las provincias o áreas territoriales (meta secundaria). </a:t>
                      </a:r>
                    </a:p>
                    <a:p>
                      <a:r>
                        <a:rPr lang="es-MX" dirty="0" smtClean="0"/>
                        <a:t>• </a:t>
                      </a:r>
                      <a:r>
                        <a:rPr lang="es-MX" dirty="0" smtClean="0"/>
                        <a:t>80% o más la cobertura con pruebas para la detección del </a:t>
                      </a:r>
                      <a:r>
                        <a:rPr lang="es-MX" dirty="0" err="1" smtClean="0"/>
                        <a:t>AgHBs</a:t>
                      </a:r>
                      <a:r>
                        <a:rPr lang="es-MX" dirty="0" smtClean="0"/>
                        <a:t> en las embarazadas (meta secundaria). </a:t>
                      </a:r>
                    </a:p>
                    <a:p>
                      <a:r>
                        <a:rPr lang="es-MX" dirty="0" smtClean="0"/>
                        <a:t>• 80% o más la administración de inmunoglobulina contra la hepatitis B a los recién nacidos de madres infectadas por el VHB (meta secundaria). </a:t>
                      </a:r>
                      <a:endParaRPr lang="es-ES" dirty="0"/>
                    </a:p>
                  </a:txBody>
                  <a:tcPr/>
                </a:tc>
              </a:tr>
              <a:tr h="774322">
                <a:tc>
                  <a:txBody>
                    <a:bodyPr/>
                    <a:lstStyle/>
                    <a:p>
                      <a:r>
                        <a:rPr lang="es-ES" b="1" dirty="0" smtClean="0"/>
                        <a:t>Chagas 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• 90% o más el tamizaje de las embarazadas. </a:t>
                      </a:r>
                    </a:p>
                    <a:p>
                      <a:r>
                        <a:rPr lang="es-MX" dirty="0" smtClean="0"/>
                        <a:t>• 90% o más el tamizaje de los recién nacidos de madres seropositivas. </a:t>
                      </a:r>
                    </a:p>
                    <a:p>
                      <a:r>
                        <a:rPr lang="es-MX" dirty="0" smtClean="0"/>
                        <a:t>• 90% o más el tratamiento de las madres seropositivas.</a:t>
                      </a:r>
                      <a:endParaRPr lang="es-ES" dirty="0"/>
                    </a:p>
                  </a:txBody>
                  <a:tcPr/>
                </a:tc>
              </a:tr>
              <a:tr h="705293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05293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2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"/>
          <p:cNvSpPr/>
          <p:nvPr/>
        </p:nvSpPr>
        <p:spPr>
          <a:xfrm>
            <a:off x="0" y="155709"/>
            <a:ext cx="12191999" cy="720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4"/>
          <p:cNvSpPr txBox="1"/>
          <p:nvPr/>
        </p:nvSpPr>
        <p:spPr>
          <a:xfrm>
            <a:off x="133351" y="136659"/>
            <a:ext cx="1229276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B7B0"/>
              </a:buClr>
              <a:buSzPts val="4000"/>
              <a:buFont typeface="Calibri"/>
              <a:buNone/>
            </a:pPr>
            <a:r>
              <a:rPr lang="es-ES" sz="40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Marco estratégico: Acciones estratégicas priorizadas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308" name="Google Shape;308;p4"/>
          <p:cNvGrpSpPr/>
          <p:nvPr/>
        </p:nvGrpSpPr>
        <p:grpSpPr>
          <a:xfrm>
            <a:off x="0" y="1060449"/>
            <a:ext cx="12155052" cy="468900"/>
            <a:chOff x="0" y="1060449"/>
            <a:chExt cx="12155052" cy="468900"/>
          </a:xfrm>
        </p:grpSpPr>
        <p:sp>
          <p:nvSpPr>
            <p:cNvPr id="309" name="Google Shape;309;p4"/>
            <p:cNvSpPr/>
            <p:nvPr/>
          </p:nvSpPr>
          <p:spPr>
            <a:xfrm>
              <a:off x="36945" y="1060449"/>
              <a:ext cx="12118107" cy="465653"/>
            </a:xfrm>
            <a:prstGeom prst="roundRect">
              <a:avLst>
                <a:gd name="adj" fmla="val 16667"/>
              </a:avLst>
            </a:prstGeom>
            <a:solidFill>
              <a:srgbClr val="40BA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4"/>
            <p:cNvSpPr txBox="1"/>
            <p:nvPr/>
          </p:nvSpPr>
          <p:spPr>
            <a:xfrm>
              <a:off x="0" y="1129239"/>
              <a:ext cx="12118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es-ES" sz="2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ABORDAJE INTEGRAL </a:t>
              </a:r>
              <a:r>
                <a:rPr lang="es-ES" sz="2000" b="0" i="0" u="none" strike="noStrike" cap="none" dirty="0" smtClea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 </a:t>
              </a:r>
              <a:r>
                <a:rPr lang="es-ES" sz="2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SALUD DE LA PERSONA CON CAPACIDAD DE GESTAR/ GESTANTE Y SU </a:t>
              </a:r>
              <a:r>
                <a:rPr lang="es-ES" sz="2000" b="0" i="0" u="none" strike="noStrike" cap="none" dirty="0" smtClea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FAMILIA- Ley 1000 D </a:t>
              </a:r>
              <a:endParaRPr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Google Shape;311;p4"/>
          <p:cNvGrpSpPr/>
          <p:nvPr/>
        </p:nvGrpSpPr>
        <p:grpSpPr>
          <a:xfrm>
            <a:off x="36945" y="1603846"/>
            <a:ext cx="12118107" cy="428655"/>
            <a:chOff x="36945" y="1603846"/>
            <a:chExt cx="12118107" cy="428655"/>
          </a:xfrm>
        </p:grpSpPr>
        <p:sp>
          <p:nvSpPr>
            <p:cNvPr id="312" name="Google Shape;312;p4"/>
            <p:cNvSpPr/>
            <p:nvPr/>
          </p:nvSpPr>
          <p:spPr>
            <a:xfrm>
              <a:off x="36945" y="1603846"/>
              <a:ext cx="12118107" cy="397877"/>
            </a:xfrm>
            <a:prstGeom prst="roundRect">
              <a:avLst>
                <a:gd name="adj" fmla="val 16667"/>
              </a:avLst>
            </a:prstGeom>
            <a:solidFill>
              <a:srgbClr val="40BA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4"/>
            <p:cNvSpPr txBox="1"/>
            <p:nvPr/>
          </p:nvSpPr>
          <p:spPr>
            <a:xfrm>
              <a:off x="643528" y="1663169"/>
              <a:ext cx="109049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EXPANSIÓN DEL USO DE PRUEBAS RÁPIDAS Y TRATAMIENTOS INMEDIATOS EN PRIMER NIVEL DE ATENCIÓN</a:t>
              </a: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4"/>
          <p:cNvGrpSpPr/>
          <p:nvPr/>
        </p:nvGrpSpPr>
        <p:grpSpPr>
          <a:xfrm>
            <a:off x="254000" y="5037334"/>
            <a:ext cx="11658600" cy="412659"/>
            <a:chOff x="254000" y="5037334"/>
            <a:chExt cx="11658600" cy="412659"/>
          </a:xfrm>
        </p:grpSpPr>
        <p:sp>
          <p:nvSpPr>
            <p:cNvPr id="315" name="Google Shape;315;p4"/>
            <p:cNvSpPr/>
            <p:nvPr/>
          </p:nvSpPr>
          <p:spPr>
            <a:xfrm>
              <a:off x="254000" y="5037334"/>
              <a:ext cx="11658600" cy="376338"/>
            </a:xfrm>
            <a:prstGeom prst="roundRect">
              <a:avLst>
                <a:gd name="adj" fmla="val 16667"/>
              </a:avLst>
            </a:prstGeom>
            <a:solidFill>
              <a:srgbClr val="40BA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4"/>
            <p:cNvSpPr txBox="1"/>
            <p:nvPr/>
          </p:nvSpPr>
          <p:spPr>
            <a:xfrm>
              <a:off x="1261241" y="5049883"/>
              <a:ext cx="802412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es-E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ENFOQUE DE GÉNERO; DERECHOS E INTERCULTURALIDAD</a:t>
              </a:r>
              <a:endPara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4"/>
          <p:cNvGrpSpPr/>
          <p:nvPr/>
        </p:nvGrpSpPr>
        <p:grpSpPr>
          <a:xfrm>
            <a:off x="254000" y="5479918"/>
            <a:ext cx="11658600" cy="400110"/>
            <a:chOff x="254001" y="5497080"/>
            <a:chExt cx="11658600" cy="400110"/>
          </a:xfrm>
        </p:grpSpPr>
        <p:sp>
          <p:nvSpPr>
            <p:cNvPr id="318" name="Google Shape;318;p4"/>
            <p:cNvSpPr/>
            <p:nvPr/>
          </p:nvSpPr>
          <p:spPr>
            <a:xfrm>
              <a:off x="254001" y="5497080"/>
              <a:ext cx="11658600" cy="393616"/>
            </a:xfrm>
            <a:prstGeom prst="roundRect">
              <a:avLst>
                <a:gd name="adj" fmla="val 16667"/>
              </a:avLst>
            </a:prstGeom>
            <a:solidFill>
              <a:srgbClr val="40BA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4"/>
            <p:cNvSpPr txBox="1"/>
            <p:nvPr/>
          </p:nvSpPr>
          <p:spPr>
            <a:xfrm>
              <a:off x="1980783" y="5497080"/>
              <a:ext cx="85979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</a:pPr>
              <a:r>
                <a:rPr lang="es-E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NOTIFICACIÓN OBLIGATORIA ACORDE A LAS NORMAS DE VIGILANCIA (SNVS 2.0)</a:t>
              </a:r>
              <a:endPara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4"/>
          <p:cNvGrpSpPr/>
          <p:nvPr/>
        </p:nvGrpSpPr>
        <p:grpSpPr>
          <a:xfrm>
            <a:off x="245476" y="2825906"/>
            <a:ext cx="11705897" cy="2186193"/>
            <a:chOff x="206702" y="2051233"/>
            <a:chExt cx="11705897" cy="2186193"/>
          </a:xfrm>
        </p:grpSpPr>
        <p:sp>
          <p:nvSpPr>
            <p:cNvPr id="321" name="Google Shape;321;p4"/>
            <p:cNvSpPr/>
            <p:nvPr/>
          </p:nvSpPr>
          <p:spPr>
            <a:xfrm>
              <a:off x="206702" y="2053968"/>
              <a:ext cx="2845069" cy="2183458"/>
            </a:xfrm>
            <a:prstGeom prst="rect">
              <a:avLst/>
            </a:prstGeom>
            <a:solidFill>
              <a:srgbClr val="ED42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Ampliar y fomentar el cuidado </a:t>
              </a:r>
              <a:r>
                <a:rPr lang="es-ES" sz="1800" b="0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pregestacional</a:t>
              </a: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Acceso a Salud Sexual</a:t>
              </a:r>
              <a:r>
                <a:rPr lang="es-ES" sz="1800" b="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Diagnóstico y tratamiento adecuados</a:t>
              </a:r>
              <a:endParaRPr sz="1800" b="0" i="0" u="none" strike="noStrike" cap="none" dirty="0">
                <a:solidFill>
                  <a:srgbClr val="4FB7B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206428" y="2051233"/>
              <a:ext cx="5677690" cy="2183458"/>
            </a:xfrm>
            <a:prstGeom prst="rect">
              <a:avLst/>
            </a:prstGeom>
            <a:solidFill>
              <a:srgbClr val="F895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Encode Sans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Encode Sans"/>
                  <a:ea typeface="Encode Sans"/>
                  <a:cs typeface="Encode Sans"/>
                  <a:sym typeface="Encode Sans"/>
                </a:rPr>
                <a:t>• </a:t>
              </a:r>
              <a:r>
                <a:rPr lang="es-ES" sz="1800" dirty="0">
                  <a:solidFill>
                    <a:srgbClr val="FFFFFF"/>
                  </a:solidFill>
                  <a:latin typeface="Encode Sans"/>
                  <a:ea typeface="Encode Sans"/>
                  <a:cs typeface="Encode Sans"/>
                  <a:sym typeface="Encode Sans"/>
                </a:rPr>
                <a:t>C</a:t>
              </a:r>
              <a:r>
                <a:rPr lang="es-ES" sz="1800" b="0" i="0" u="none" strike="noStrike" cap="none" dirty="0" smtClean="0">
                  <a:solidFill>
                    <a:srgbClr val="FFFFFF"/>
                  </a:solidFill>
                  <a:latin typeface="Encode Sans"/>
                  <a:ea typeface="Encode Sans"/>
                  <a:cs typeface="Encode Sans"/>
                  <a:sym typeface="Encode Sans"/>
                </a:rPr>
                <a:t>aptación temprana del embarazo: </a:t>
              </a:r>
              <a:r>
                <a:rPr lang="es-ES" sz="1800" b="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solicitar/realizar </a:t>
              </a: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las serologías para Sífilis, HBV, Chagas y </a:t>
              </a:r>
              <a:r>
                <a:rPr lang="es-ES" sz="1800" b="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VIH </a:t>
              </a: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en cada trimestre. 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Ofrecimiento activo de tamizaje a la pareja de la persona gestante.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Diagnóstico oportuno y tratamiento adecuados.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Importancia del uso de preservativo durante el embarazo.</a:t>
              </a: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8991477" y="2051233"/>
              <a:ext cx="2921122" cy="2174200"/>
            </a:xfrm>
            <a:prstGeom prst="rect">
              <a:avLst/>
            </a:prstGeom>
            <a:solidFill>
              <a:srgbClr val="8F82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Diagnóstico oportuno y 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tratamiento adecuados.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• </a:t>
              </a:r>
              <a:r>
                <a:rPr lang="es-ES" sz="1800" b="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Seguimiento: </a:t>
              </a: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confirmar o descartar la </a:t>
              </a:r>
              <a:r>
                <a:rPr lang="es-ES" sz="1800" b="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transmisión perinatal </a:t>
              </a:r>
              <a:r>
                <a:rPr lang="es-ES"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de la infección como parte del cuidado de la salud.</a:t>
              </a: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4"/>
          <p:cNvGrpSpPr/>
          <p:nvPr/>
        </p:nvGrpSpPr>
        <p:grpSpPr>
          <a:xfrm>
            <a:off x="254000" y="2111887"/>
            <a:ext cx="12217750" cy="667043"/>
            <a:chOff x="277799" y="4313350"/>
            <a:chExt cx="12150086" cy="667043"/>
          </a:xfrm>
        </p:grpSpPr>
        <p:pic>
          <p:nvPicPr>
            <p:cNvPr id="325" name="Google Shape;325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7799" y="4322606"/>
              <a:ext cx="11685601" cy="657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6" name="Google Shape;326;p4"/>
            <p:cNvSpPr txBox="1"/>
            <p:nvPr/>
          </p:nvSpPr>
          <p:spPr>
            <a:xfrm>
              <a:off x="4175423" y="4491560"/>
              <a:ext cx="47944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Cuidado del embarazo y parto</a:t>
              </a: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4"/>
            <p:cNvSpPr txBox="1"/>
            <p:nvPr/>
          </p:nvSpPr>
          <p:spPr>
            <a:xfrm>
              <a:off x="9388413" y="4313350"/>
              <a:ext cx="30394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Cuidado de la madre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y de niños / niñas</a:t>
              </a: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4"/>
            <p:cNvSpPr txBox="1"/>
            <p:nvPr/>
          </p:nvSpPr>
          <p:spPr>
            <a:xfrm>
              <a:off x="313719" y="4456234"/>
              <a:ext cx="625891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s-E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Cuidado pregestacional</a:t>
              </a:r>
              <a:endParaRPr/>
            </a:p>
          </p:txBody>
        </p:sp>
      </p:grpSp>
      <p:sp>
        <p:nvSpPr>
          <p:cNvPr id="329" name="Google Shape;329;p4"/>
          <p:cNvSpPr/>
          <p:nvPr/>
        </p:nvSpPr>
        <p:spPr>
          <a:xfrm>
            <a:off x="7270059" y="6274676"/>
            <a:ext cx="2299610" cy="425669"/>
          </a:xfrm>
          <a:prstGeom prst="rect">
            <a:avLst/>
          </a:prstGeom>
          <a:solidFill>
            <a:srgbClr val="40BAEA"/>
          </a:solidFill>
          <a:ln w="12700" cap="flat" cmpd="sng">
            <a:solidFill>
              <a:srgbClr val="40BA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"/>
          <p:cNvSpPr txBox="1">
            <a:spLocks noGrp="1"/>
          </p:cNvSpPr>
          <p:nvPr>
            <p:ph type="title" idx="4294967295"/>
          </p:nvPr>
        </p:nvSpPr>
        <p:spPr>
          <a:xfrm>
            <a:off x="-2433487" y="-88125"/>
            <a:ext cx="10946875" cy="10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150" tIns="48550" rIns="97150" bIns="48550" anchor="ctr" anchorCtr="0">
            <a:no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1067"/>
              </a:spcAft>
              <a:buSzPts val="1100"/>
              <a:buNone/>
            </a:pPr>
            <a:r>
              <a:rPr lang="es-ES" sz="3200" b="1" dirty="0">
                <a:solidFill>
                  <a:srgbClr val="00B0F0"/>
                </a:solidFill>
              </a:rPr>
              <a:t>Sobre la construcción del problema</a:t>
            </a:r>
            <a:endParaRPr sz="3200" dirty="0">
              <a:solidFill>
                <a:srgbClr val="00B0F0"/>
              </a:solidFill>
            </a:endParaRPr>
          </a:p>
        </p:txBody>
      </p:sp>
      <p:grpSp>
        <p:nvGrpSpPr>
          <p:cNvPr id="335" name="Google Shape;335;p5"/>
          <p:cNvGrpSpPr/>
          <p:nvPr/>
        </p:nvGrpSpPr>
        <p:grpSpPr>
          <a:xfrm>
            <a:off x="2511966" y="2360937"/>
            <a:ext cx="7702204" cy="424976"/>
            <a:chOff x="606056" y="1583929"/>
            <a:chExt cx="5776653" cy="318732"/>
          </a:xfrm>
        </p:grpSpPr>
        <p:sp>
          <p:nvSpPr>
            <p:cNvPr id="336" name="Google Shape;336;p5"/>
            <p:cNvSpPr txBox="1"/>
            <p:nvPr/>
          </p:nvSpPr>
          <p:spPr>
            <a:xfrm>
              <a:off x="606056" y="1583929"/>
              <a:ext cx="5103628" cy="284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Chagas</a:t>
              </a:r>
              <a:endParaRPr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1488559" y="1594884"/>
              <a:ext cx="4894150" cy="30777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5"/>
          <p:cNvGrpSpPr/>
          <p:nvPr/>
        </p:nvGrpSpPr>
        <p:grpSpPr>
          <a:xfrm>
            <a:off x="2511966" y="2908713"/>
            <a:ext cx="7702201" cy="424976"/>
            <a:chOff x="606056" y="1913616"/>
            <a:chExt cx="5776651" cy="318732"/>
          </a:xfrm>
        </p:grpSpPr>
        <p:sp>
          <p:nvSpPr>
            <p:cNvPr id="339" name="Google Shape;339;p5"/>
            <p:cNvSpPr txBox="1"/>
            <p:nvPr/>
          </p:nvSpPr>
          <p:spPr>
            <a:xfrm>
              <a:off x="606056" y="1913616"/>
              <a:ext cx="5103628" cy="284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Sífilis</a:t>
              </a:r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1488558" y="1924571"/>
              <a:ext cx="4894149" cy="30777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" name="Google Shape;341;p5"/>
          <p:cNvGrpSpPr/>
          <p:nvPr/>
        </p:nvGrpSpPr>
        <p:grpSpPr>
          <a:xfrm>
            <a:off x="2543393" y="3659081"/>
            <a:ext cx="7702201" cy="424976"/>
            <a:chOff x="606056" y="2247769"/>
            <a:chExt cx="5776651" cy="318732"/>
          </a:xfrm>
        </p:grpSpPr>
        <p:sp>
          <p:nvSpPr>
            <p:cNvPr id="342" name="Google Shape;342;p5"/>
            <p:cNvSpPr txBox="1"/>
            <p:nvPr/>
          </p:nvSpPr>
          <p:spPr>
            <a:xfrm>
              <a:off x="606056" y="2247769"/>
              <a:ext cx="5103628" cy="284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VIH</a:t>
              </a:r>
              <a:endParaRPr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1488558" y="2258724"/>
              <a:ext cx="4894149" cy="30777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5"/>
            </a:solidFill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5"/>
          <p:cNvGrpSpPr/>
          <p:nvPr/>
        </p:nvGrpSpPr>
        <p:grpSpPr>
          <a:xfrm>
            <a:off x="2543393" y="4329384"/>
            <a:ext cx="7702201" cy="424976"/>
            <a:chOff x="606056" y="2592421"/>
            <a:chExt cx="5776651" cy="318732"/>
          </a:xfrm>
        </p:grpSpPr>
        <p:sp>
          <p:nvSpPr>
            <p:cNvPr id="345" name="Google Shape;345;p5"/>
            <p:cNvSpPr txBox="1"/>
            <p:nvPr/>
          </p:nvSpPr>
          <p:spPr>
            <a:xfrm>
              <a:off x="606056" y="2592421"/>
              <a:ext cx="5103628" cy="284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Hep.B</a:t>
              </a:r>
              <a:endPara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1488558" y="2603376"/>
              <a:ext cx="4894149" cy="30777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 w="254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347;p5"/>
          <p:cNvGrpSpPr/>
          <p:nvPr/>
        </p:nvGrpSpPr>
        <p:grpSpPr>
          <a:xfrm>
            <a:off x="4503930" y="1259314"/>
            <a:ext cx="1216327" cy="3776336"/>
            <a:chOff x="1736706" y="708821"/>
            <a:chExt cx="912245" cy="2832253"/>
          </a:xfrm>
        </p:grpSpPr>
        <p:sp>
          <p:nvSpPr>
            <p:cNvPr id="348" name="Google Shape;348;p5"/>
            <p:cNvSpPr txBox="1"/>
            <p:nvPr/>
          </p:nvSpPr>
          <p:spPr>
            <a:xfrm>
              <a:off x="1736706" y="708821"/>
              <a:ext cx="912245" cy="284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SSyR</a:t>
              </a:r>
              <a:endParaRPr sz="1867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 rot="5400000">
              <a:off x="1188671" y="2294496"/>
              <a:ext cx="2185376" cy="30777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rgbClr val="4271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5"/>
          <p:cNvGrpSpPr/>
          <p:nvPr/>
        </p:nvGrpSpPr>
        <p:grpSpPr>
          <a:xfrm>
            <a:off x="5405054" y="1665255"/>
            <a:ext cx="1484013" cy="3387304"/>
            <a:chOff x="2341707" y="1000594"/>
            <a:chExt cx="1113010" cy="2540478"/>
          </a:xfrm>
        </p:grpSpPr>
        <p:sp>
          <p:nvSpPr>
            <p:cNvPr id="351" name="Google Shape;351;p5"/>
            <p:cNvSpPr/>
            <p:nvPr/>
          </p:nvSpPr>
          <p:spPr>
            <a:xfrm rot="5400000">
              <a:off x="1723510" y="2294495"/>
              <a:ext cx="2185376" cy="30777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rgbClr val="4271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5"/>
            <p:cNvSpPr txBox="1"/>
            <p:nvPr/>
          </p:nvSpPr>
          <p:spPr>
            <a:xfrm>
              <a:off x="2341707" y="1000594"/>
              <a:ext cx="1113010" cy="284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At. Prenatal</a:t>
              </a:r>
              <a:endParaRPr dirty="0"/>
            </a:p>
          </p:txBody>
        </p:sp>
      </p:grpSp>
      <p:grpSp>
        <p:nvGrpSpPr>
          <p:cNvPr id="353" name="Google Shape;353;p5"/>
          <p:cNvGrpSpPr/>
          <p:nvPr/>
        </p:nvGrpSpPr>
        <p:grpSpPr>
          <a:xfrm>
            <a:off x="6254894" y="755234"/>
            <a:ext cx="1240688" cy="4283413"/>
            <a:chOff x="2934821" y="331299"/>
            <a:chExt cx="930516" cy="3212560"/>
          </a:xfrm>
        </p:grpSpPr>
        <p:sp>
          <p:nvSpPr>
            <p:cNvPr id="354" name="Google Shape;354;p5"/>
            <p:cNvSpPr txBox="1"/>
            <p:nvPr/>
          </p:nvSpPr>
          <p:spPr>
            <a:xfrm>
              <a:off x="2934821" y="331299"/>
              <a:ext cx="930516" cy="500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Dg. </a:t>
              </a:r>
              <a:r>
                <a:rPr lang="es-ES" sz="1867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 </a:t>
              </a:r>
              <a:r>
                <a:rPr lang="es-ES" sz="1867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tto</a:t>
              </a:r>
              <a:r>
                <a:rPr lang="es-ES" sz="1867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 Oportuno</a:t>
              </a:r>
              <a:endParaRPr dirty="0"/>
            </a:p>
          </p:txBody>
        </p:sp>
        <p:sp>
          <p:nvSpPr>
            <p:cNvPr id="355" name="Google Shape;355;p5"/>
            <p:cNvSpPr/>
            <p:nvPr/>
          </p:nvSpPr>
          <p:spPr>
            <a:xfrm rot="5400000">
              <a:off x="2301580" y="2285909"/>
              <a:ext cx="2185376" cy="3305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rgbClr val="4271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5"/>
          <p:cNvGrpSpPr/>
          <p:nvPr/>
        </p:nvGrpSpPr>
        <p:grpSpPr>
          <a:xfrm>
            <a:off x="6951401" y="1474027"/>
            <a:ext cx="1561987" cy="3564620"/>
            <a:chOff x="3373093" y="850100"/>
            <a:chExt cx="1171490" cy="2673465"/>
          </a:xfrm>
        </p:grpSpPr>
        <p:sp>
          <p:nvSpPr>
            <p:cNvPr id="357" name="Google Shape;357;p5"/>
            <p:cNvSpPr txBox="1"/>
            <p:nvPr/>
          </p:nvSpPr>
          <p:spPr>
            <a:xfrm>
              <a:off x="3373093" y="850100"/>
              <a:ext cx="1171490" cy="500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Atención parto</a:t>
              </a:r>
              <a:endParaRPr dirty="0"/>
            </a:p>
          </p:txBody>
        </p:sp>
        <p:sp>
          <p:nvSpPr>
            <p:cNvPr id="358" name="Google Shape;358;p5"/>
            <p:cNvSpPr/>
            <p:nvPr/>
          </p:nvSpPr>
          <p:spPr>
            <a:xfrm rot="5400000">
              <a:off x="2822412" y="2265615"/>
              <a:ext cx="2185376" cy="3305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rgbClr val="4271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5"/>
          <p:cNvGrpSpPr/>
          <p:nvPr/>
        </p:nvGrpSpPr>
        <p:grpSpPr>
          <a:xfrm>
            <a:off x="7666002" y="673725"/>
            <a:ext cx="1621085" cy="4355281"/>
            <a:chOff x="3861543" y="217038"/>
            <a:chExt cx="1215814" cy="3266461"/>
          </a:xfrm>
        </p:grpSpPr>
        <p:sp>
          <p:nvSpPr>
            <p:cNvPr id="360" name="Google Shape;360;p5"/>
            <p:cNvSpPr/>
            <p:nvPr/>
          </p:nvSpPr>
          <p:spPr>
            <a:xfrm rot="5400000">
              <a:off x="3376762" y="2225549"/>
              <a:ext cx="2185376" cy="3305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rgbClr val="4271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5"/>
            <p:cNvSpPr txBox="1"/>
            <p:nvPr/>
          </p:nvSpPr>
          <p:spPr>
            <a:xfrm>
              <a:off x="3861543" y="217038"/>
              <a:ext cx="1215814" cy="500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Ref. y </a:t>
              </a:r>
              <a:r>
                <a:rPr lang="es-ES" sz="1867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contraref</a:t>
              </a:r>
              <a:r>
                <a:rPr lang="es-ES" sz="1867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dirty="0"/>
            </a:p>
          </p:txBody>
        </p:sp>
      </p:grpSp>
      <p:grpSp>
        <p:nvGrpSpPr>
          <p:cNvPr id="362" name="Google Shape;362;p5"/>
          <p:cNvGrpSpPr/>
          <p:nvPr/>
        </p:nvGrpSpPr>
        <p:grpSpPr>
          <a:xfrm>
            <a:off x="8776158" y="1243380"/>
            <a:ext cx="1527348" cy="3802157"/>
            <a:chOff x="4624117" y="649270"/>
            <a:chExt cx="1145511" cy="2851618"/>
          </a:xfrm>
        </p:grpSpPr>
        <p:sp>
          <p:nvSpPr>
            <p:cNvPr id="363" name="Google Shape;363;p5"/>
            <p:cNvSpPr txBox="1"/>
            <p:nvPr/>
          </p:nvSpPr>
          <p:spPr>
            <a:xfrm>
              <a:off x="4624117" y="649270"/>
              <a:ext cx="1145511" cy="715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Control y seguimiento 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infantil</a:t>
              </a:r>
              <a:endParaRPr dirty="0"/>
            </a:p>
          </p:txBody>
        </p:sp>
        <p:sp>
          <p:nvSpPr>
            <p:cNvPr id="364" name="Google Shape;364;p5"/>
            <p:cNvSpPr/>
            <p:nvPr/>
          </p:nvSpPr>
          <p:spPr>
            <a:xfrm rot="5400000">
              <a:off x="3868444" y="2242938"/>
              <a:ext cx="2185376" cy="3305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rgbClr val="4271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" name="Google Shape;365;p5"/>
          <p:cNvGrpSpPr/>
          <p:nvPr/>
        </p:nvGrpSpPr>
        <p:grpSpPr>
          <a:xfrm>
            <a:off x="3158298" y="1474027"/>
            <a:ext cx="1441945" cy="3554979"/>
            <a:chOff x="892301" y="877625"/>
            <a:chExt cx="1081459" cy="2666234"/>
          </a:xfrm>
        </p:grpSpPr>
        <p:sp>
          <p:nvSpPr>
            <p:cNvPr id="366" name="Google Shape;366;p5"/>
            <p:cNvSpPr txBox="1"/>
            <p:nvPr/>
          </p:nvSpPr>
          <p:spPr>
            <a:xfrm>
              <a:off x="892301" y="877625"/>
              <a:ext cx="1081459" cy="500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Promoción Prevención</a:t>
              </a:r>
              <a:endParaRPr/>
            </a:p>
          </p:txBody>
        </p:sp>
        <p:sp>
          <p:nvSpPr>
            <p:cNvPr id="367" name="Google Shape;367;p5"/>
            <p:cNvSpPr/>
            <p:nvPr/>
          </p:nvSpPr>
          <p:spPr>
            <a:xfrm rot="5400000">
              <a:off x="720524" y="2297282"/>
              <a:ext cx="2185376" cy="30777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rgbClr val="4271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581954736"/>
              </p:ext>
            </p:extLst>
          </p:nvPr>
        </p:nvGraphicFramePr>
        <p:xfrm>
          <a:off x="2086167" y="292332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6"/>
          <p:cNvSpPr txBox="1"/>
          <p:nvPr/>
        </p:nvSpPr>
        <p:spPr>
          <a:xfrm>
            <a:off x="710118" y="265018"/>
            <a:ext cx="10674993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Algunas </a:t>
            </a:r>
            <a:r>
              <a:rPr lang="es-ES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características</a:t>
            </a: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los eventos de transmisión vertical en los que la Vigilancia Integrada de Salud puede colaborar:</a:t>
            </a:r>
            <a:b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Ocurren en </a:t>
            </a:r>
            <a:r>
              <a:rPr lang="es-ES" sz="2800" b="0" i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distintos niveles de salud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Involucra a </a:t>
            </a:r>
            <a:r>
              <a:rPr lang="es-ES" sz="2800" b="0" i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distintos actores</a:t>
            </a: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los que atienden a la persona gestante y a la recién nacida.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Requiere de la articulación permanente entre </a:t>
            </a:r>
            <a:r>
              <a:rPr lang="es-ES" sz="2800" b="0" i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actores de laboratorio y de atención </a:t>
            </a:r>
            <a:r>
              <a:rPr lang="es-ES" sz="2800" b="0" i="0" u="none" strike="noStrike" cap="non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clínica</a:t>
            </a:r>
            <a:r>
              <a:rPr lang="es-ES" sz="2800" dirty="0"/>
              <a:t> </a:t>
            </a:r>
            <a:r>
              <a:rPr lang="es-ES" sz="2800" dirty="0" smtClean="0"/>
              <a:t>y la</a:t>
            </a:r>
            <a:r>
              <a:rPr lang="es-ES" sz="28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integración de la </a:t>
            </a:r>
            <a:r>
              <a:rPr lang="es-ES" sz="2800" b="0" i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información epidemiológica </a:t>
            </a:r>
            <a:r>
              <a:rPr lang="es-E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disponible.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1318</Words>
  <Application>Microsoft Office PowerPoint</Application>
  <PresentationFormat>Panorámica</PresentationFormat>
  <Paragraphs>157</Paragraphs>
  <Slides>18</Slides>
  <Notes>13</Notes>
  <HiddenSlides>2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Encode Sans SemiBold</vt:lpstr>
      <vt:lpstr>Encode Sans</vt:lpstr>
      <vt:lpstr>Arial</vt:lpstr>
      <vt:lpstr>Noto Sans Symbols</vt:lpstr>
      <vt:lpstr>Calibri</vt:lpstr>
      <vt:lpstr>Simple Light</vt:lpstr>
      <vt:lpstr>2_Tema de Office</vt:lpstr>
      <vt:lpstr>1_Tema de Office</vt:lpstr>
      <vt:lpstr>Tema de Office</vt:lpstr>
      <vt:lpstr>Presentación de PowerPoint</vt:lpstr>
      <vt:lpstr>Presentación de PowerPoint</vt:lpstr>
      <vt:lpstr>Presentación de PowerPoint</vt:lpstr>
      <vt:lpstr>Contexto epidemiológico. </vt:lpstr>
      <vt:lpstr>Contexto epidemiológico</vt:lpstr>
      <vt:lpstr>Metas programáticas.</vt:lpstr>
      <vt:lpstr>Presentación de PowerPoint</vt:lpstr>
      <vt:lpstr>Sobre la construcción del problema</vt:lpstr>
      <vt:lpstr>Presentación de PowerPoint</vt:lpstr>
      <vt:lpstr>Presentación de PowerPoint</vt:lpstr>
      <vt:lpstr>Con quiénes se conforma?</vt:lpstr>
      <vt:lpstr>Presentación de PowerPoint</vt:lpstr>
      <vt:lpstr>Insumos para diagnóstico. </vt:lpstr>
      <vt:lpstr>Insumos para tratamiento.</vt:lpstr>
      <vt:lpstr> Resumen </vt:lpstr>
      <vt:lpstr> Avances en las jurisdicciones  </vt:lpstr>
      <vt:lpstr>Seguimos.. 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Mariana Ceriotto</dc:creator>
  <cp:lastModifiedBy>Teresa Strella</cp:lastModifiedBy>
  <cp:revision>29</cp:revision>
  <dcterms:created xsi:type="dcterms:W3CDTF">2022-08-23T03:12:25Z</dcterms:created>
  <dcterms:modified xsi:type="dcterms:W3CDTF">2022-09-12T11:06:56Z</dcterms:modified>
</cp:coreProperties>
</file>