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5" r:id="rId1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4A9"/>
    <a:srgbClr val="9FCB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CC297-E403-4C28-B0D4-50FA1A17FAEE}" type="datetimeFigureOut">
              <a:rPr lang="es-ES" smtClean="0"/>
              <a:t>24/08/2022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FE2D4-BE7E-471D-BFA3-E7ABC42E4B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0281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CC297-E403-4C28-B0D4-50FA1A17FAEE}" type="datetimeFigureOut">
              <a:rPr lang="es-ES" smtClean="0"/>
              <a:t>24/08/2022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FE2D4-BE7E-471D-BFA3-E7ABC42E4B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5116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CC297-E403-4C28-B0D4-50FA1A17FAEE}" type="datetimeFigureOut">
              <a:rPr lang="es-ES" smtClean="0"/>
              <a:t>24/08/2022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FE2D4-BE7E-471D-BFA3-E7ABC42E4B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7878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CC297-E403-4C28-B0D4-50FA1A17FAEE}" type="datetimeFigureOut">
              <a:rPr lang="es-ES" smtClean="0"/>
              <a:t>24/08/2022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FE2D4-BE7E-471D-BFA3-E7ABC42E4B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5435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CC297-E403-4C28-B0D4-50FA1A17FAEE}" type="datetimeFigureOut">
              <a:rPr lang="es-ES" smtClean="0"/>
              <a:t>24/08/2022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FE2D4-BE7E-471D-BFA3-E7ABC42E4B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0790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CC297-E403-4C28-B0D4-50FA1A17FAEE}" type="datetimeFigureOut">
              <a:rPr lang="es-ES" smtClean="0"/>
              <a:t>24/08/2022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FE2D4-BE7E-471D-BFA3-E7ABC42E4B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705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CC297-E403-4C28-B0D4-50FA1A17FAEE}" type="datetimeFigureOut">
              <a:rPr lang="es-ES" smtClean="0"/>
              <a:t>24/08/2022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FE2D4-BE7E-471D-BFA3-E7ABC42E4B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58024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CC297-E403-4C28-B0D4-50FA1A17FAEE}" type="datetimeFigureOut">
              <a:rPr lang="es-ES" smtClean="0"/>
              <a:t>24/08/2022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FE2D4-BE7E-471D-BFA3-E7ABC42E4B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2790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CC297-E403-4C28-B0D4-50FA1A17FAEE}" type="datetimeFigureOut">
              <a:rPr lang="es-ES" smtClean="0"/>
              <a:t>24/08/2022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FE2D4-BE7E-471D-BFA3-E7ABC42E4B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9605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CC297-E403-4C28-B0D4-50FA1A17FAEE}" type="datetimeFigureOut">
              <a:rPr lang="es-ES" smtClean="0"/>
              <a:t>24/08/2022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FE2D4-BE7E-471D-BFA3-E7ABC42E4B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8354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CC297-E403-4C28-B0D4-50FA1A17FAEE}" type="datetimeFigureOut">
              <a:rPr lang="es-ES" smtClean="0"/>
              <a:t>24/08/2022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FE2D4-BE7E-471D-BFA3-E7ABC42E4B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7422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2CC297-E403-4C28-B0D4-50FA1A17FAEE}" type="datetimeFigureOut">
              <a:rPr lang="es-ES" smtClean="0"/>
              <a:t>24/08/2022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4FE2D4-BE7E-471D-BFA3-E7ABC42E4B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682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88;p2"/>
          <p:cNvSpPr txBox="1">
            <a:spLocks/>
          </p:cNvSpPr>
          <p:nvPr/>
        </p:nvSpPr>
        <p:spPr>
          <a:xfrm>
            <a:off x="653357" y="1992519"/>
            <a:ext cx="6378621" cy="270986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Bef>
                <a:spcPts val="0"/>
              </a:spcBef>
              <a:buClr>
                <a:srgbClr val="0074A9"/>
              </a:buClr>
              <a:buSzPts val="3200"/>
            </a:pPr>
            <a:r>
              <a:rPr lang="es-AR" sz="3600" b="1" dirty="0">
                <a:solidFill>
                  <a:srgbClr val="0074A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PROGRAMA FEDERAL INCLUIR SALUD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buClr>
                <a:srgbClr val="0074A9"/>
              </a:buClr>
              <a:buSzPts val="3200"/>
            </a:pPr>
            <a:r>
              <a:rPr lang="es-AR" sz="2000" b="1" dirty="0">
                <a:solidFill>
                  <a:srgbClr val="0074A9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Dirección Nacional de Acceso a los Servicios de Salud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buClr>
                <a:srgbClr val="0074A9"/>
              </a:buClr>
              <a:buSzPts val="3200"/>
            </a:pPr>
            <a:r>
              <a:rPr lang="es-AR" sz="2000" b="1" dirty="0">
                <a:solidFill>
                  <a:srgbClr val="0074A9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ANDIS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buClr>
                <a:srgbClr val="0074A9"/>
              </a:buClr>
              <a:buSzPts val="3200"/>
            </a:pPr>
            <a:endParaRPr lang="es-ES" sz="6600" dirty="0">
              <a:solidFill>
                <a:srgbClr val="0074A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" name="Google Shape;89;p2"/>
          <p:cNvSpPr/>
          <p:nvPr/>
        </p:nvSpPr>
        <p:spPr>
          <a:xfrm>
            <a:off x="760802" y="3957892"/>
            <a:ext cx="3454400" cy="76433"/>
          </a:xfrm>
          <a:prstGeom prst="rect">
            <a:avLst/>
          </a:prstGeom>
          <a:solidFill>
            <a:srgbClr val="0074A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90;p2"/>
          <p:cNvSpPr txBox="1"/>
          <p:nvPr/>
        </p:nvSpPr>
        <p:spPr>
          <a:xfrm>
            <a:off x="710001" y="4440789"/>
            <a:ext cx="676140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s-AR" sz="2800" b="1" dirty="0">
                <a:solidFill>
                  <a:srgbClr val="0074A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2022</a:t>
            </a:r>
            <a:endParaRPr sz="2800" dirty="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65213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1007533" y="2694796"/>
            <a:ext cx="3629122" cy="102246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6000" b="1" dirty="0">
                <a:solidFill>
                  <a:srgbClr val="0074A9"/>
                </a:solidFill>
                <a:latin typeface="+mn-lt"/>
              </a:rPr>
              <a:t>GRACIAS</a:t>
            </a:r>
            <a:endParaRPr lang="es-AR" sz="6000" dirty="0">
              <a:solidFill>
                <a:srgbClr val="0074A9"/>
              </a:solidFill>
              <a:latin typeface="+mn-lt"/>
            </a:endParaRPr>
          </a:p>
        </p:txBody>
      </p:sp>
      <p:sp>
        <p:nvSpPr>
          <p:cNvPr id="6" name="Rectángulo 5" title="Línea"/>
          <p:cNvSpPr/>
          <p:nvPr/>
        </p:nvSpPr>
        <p:spPr>
          <a:xfrm>
            <a:off x="1100668" y="3784656"/>
            <a:ext cx="3454400" cy="76433"/>
          </a:xfrm>
          <a:prstGeom prst="rect">
            <a:avLst/>
          </a:prstGeom>
          <a:solidFill>
            <a:srgbClr val="0074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189206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0870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926728" y="522890"/>
            <a:ext cx="6890327" cy="4661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AR" sz="2800" b="1" dirty="0" err="1">
                <a:solidFill>
                  <a:srgbClr val="0074A9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Historización</a:t>
            </a:r>
            <a:r>
              <a:rPr lang="es-AR" sz="2800" b="1" dirty="0">
                <a:solidFill>
                  <a:srgbClr val="0074A9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jurídica</a:t>
            </a:r>
            <a:endParaRPr lang="es-AR" sz="2800" dirty="0">
              <a:latin typeface="Impact" panose="020B080603090205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s-AR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es-ES" sz="2200" b="1" i="0" u="none" strike="noStrike" dirty="0">
                <a:solidFill>
                  <a:srgbClr val="000000"/>
                </a:solidFill>
                <a:effectLst/>
              </a:rPr>
              <a:t>El Programa Federal de Salud “Incluir Salud” se creó en 2011 en la órbita del Ministerio de Salud de la Nación.</a:t>
            </a:r>
            <a:endParaRPr lang="es-ES" sz="2200" b="1" dirty="0">
              <a:effectLst/>
            </a:endParaRP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s-ES" sz="2200" b="1" i="0" u="none" strike="noStrike" dirty="0">
              <a:solidFill>
                <a:srgbClr val="000000"/>
              </a:solidFill>
              <a:effectLst/>
            </a:endParaRPr>
          </a:p>
          <a:p>
            <a:pPr>
              <a:spcAft>
                <a:spcPts val="800"/>
              </a:spcAft>
            </a:pPr>
            <a:r>
              <a:rPr lang="es-ES" sz="2200" b="1" i="0" u="none" strike="noStrike" dirty="0">
                <a:solidFill>
                  <a:srgbClr val="000000"/>
                </a:solidFill>
                <a:effectLst/>
              </a:rPr>
              <a:t>En 2018, a través del decreto 160/18, se transfiere al ámbito de ANDIS.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s-ES" sz="2200" b="1" dirty="0">
              <a:solidFill>
                <a:srgbClr val="000000"/>
              </a:solidFill>
            </a:endParaRPr>
          </a:p>
          <a:p>
            <a:pPr>
              <a:spcAft>
                <a:spcPts val="800"/>
              </a:spcAft>
            </a:pPr>
            <a:r>
              <a:rPr lang="es-ES" sz="2200" b="1" i="0" u="none" strike="noStrike" dirty="0">
                <a:solidFill>
                  <a:srgbClr val="000000"/>
                </a:solidFill>
                <a:effectLst/>
              </a:rPr>
              <a:t>Resolución 671/2022: define y clarifica el alcanc</a:t>
            </a:r>
            <a:r>
              <a:rPr lang="es-ES" sz="2200" b="1" dirty="0">
                <a:solidFill>
                  <a:srgbClr val="000000"/>
                </a:solidFill>
              </a:rPr>
              <a:t>e funcional y operativo del Programa.</a:t>
            </a:r>
            <a:endParaRPr lang="es-ES" sz="2200" b="1" dirty="0">
              <a:effectLst/>
            </a:endParaRPr>
          </a:p>
          <a:p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1AE71D1-75FB-EA05-58FD-2EC58F28B6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3421" y="497933"/>
            <a:ext cx="2925402" cy="4388103"/>
          </a:xfrm>
          <a:prstGeom prst="rect">
            <a:avLst/>
          </a:prstGeom>
        </p:spPr>
      </p:pic>
      <p:sp>
        <p:nvSpPr>
          <p:cNvPr id="6" name="Cheurón 5" title="Flecha indicadora"/>
          <p:cNvSpPr/>
          <p:nvPr/>
        </p:nvSpPr>
        <p:spPr>
          <a:xfrm>
            <a:off x="668109" y="1641121"/>
            <a:ext cx="179614" cy="293915"/>
          </a:xfrm>
          <a:prstGeom prst="chevron">
            <a:avLst/>
          </a:prstGeom>
          <a:solidFill>
            <a:srgbClr val="1C9EC6"/>
          </a:solidFill>
          <a:ln>
            <a:solidFill>
              <a:srgbClr val="1C9E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7" name="Cheurón 6" title="Flecha indicadora"/>
          <p:cNvSpPr/>
          <p:nvPr/>
        </p:nvSpPr>
        <p:spPr>
          <a:xfrm>
            <a:off x="668109" y="2853528"/>
            <a:ext cx="179614" cy="293915"/>
          </a:xfrm>
          <a:prstGeom prst="chevron">
            <a:avLst/>
          </a:prstGeom>
          <a:solidFill>
            <a:srgbClr val="1C9EC6"/>
          </a:solidFill>
          <a:ln>
            <a:solidFill>
              <a:srgbClr val="1C9E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8" name="Cheurón 7" title="Flecha indicadora"/>
          <p:cNvSpPr/>
          <p:nvPr/>
        </p:nvSpPr>
        <p:spPr>
          <a:xfrm>
            <a:off x="668109" y="4065935"/>
            <a:ext cx="179614" cy="293915"/>
          </a:xfrm>
          <a:prstGeom prst="chevron">
            <a:avLst/>
          </a:prstGeom>
          <a:solidFill>
            <a:srgbClr val="1C9EC6"/>
          </a:solidFill>
          <a:ln>
            <a:solidFill>
              <a:srgbClr val="1C9E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721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heurón 9" title="Flecha indicadora"/>
          <p:cNvSpPr/>
          <p:nvPr/>
        </p:nvSpPr>
        <p:spPr>
          <a:xfrm>
            <a:off x="506433" y="2209049"/>
            <a:ext cx="179614" cy="293915"/>
          </a:xfrm>
          <a:prstGeom prst="chevron">
            <a:avLst/>
          </a:prstGeom>
          <a:solidFill>
            <a:srgbClr val="1C9EC6"/>
          </a:solidFill>
          <a:ln>
            <a:solidFill>
              <a:srgbClr val="1C9E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1" name="Cheurón 10" title="Flecha indicadora"/>
          <p:cNvSpPr/>
          <p:nvPr/>
        </p:nvSpPr>
        <p:spPr>
          <a:xfrm>
            <a:off x="492433" y="3266556"/>
            <a:ext cx="179614" cy="293915"/>
          </a:xfrm>
          <a:prstGeom prst="chevron">
            <a:avLst/>
          </a:prstGeom>
          <a:solidFill>
            <a:srgbClr val="1C9EC6"/>
          </a:solidFill>
          <a:ln>
            <a:solidFill>
              <a:srgbClr val="1C9E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2" name="Cheurón 11" title="Flecha indicadora"/>
          <p:cNvSpPr/>
          <p:nvPr/>
        </p:nvSpPr>
        <p:spPr>
          <a:xfrm>
            <a:off x="506433" y="4285722"/>
            <a:ext cx="179614" cy="293915"/>
          </a:xfrm>
          <a:prstGeom prst="chevron">
            <a:avLst/>
          </a:prstGeom>
          <a:solidFill>
            <a:srgbClr val="1C9EC6"/>
          </a:solidFill>
          <a:ln>
            <a:solidFill>
              <a:srgbClr val="1C9E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3" name="Cheurón 12" title="Flecha indicadora"/>
          <p:cNvSpPr/>
          <p:nvPr/>
        </p:nvSpPr>
        <p:spPr>
          <a:xfrm>
            <a:off x="526182" y="5361158"/>
            <a:ext cx="179614" cy="293915"/>
          </a:xfrm>
          <a:prstGeom prst="chevron">
            <a:avLst/>
          </a:prstGeom>
          <a:solidFill>
            <a:srgbClr val="1C9EC6"/>
          </a:solidFill>
          <a:ln>
            <a:solidFill>
              <a:srgbClr val="1C9E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BA071AC7-7563-282F-DCE7-E4DF9113D2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25" r="23643" b="1063"/>
          <a:stretch/>
        </p:blipFill>
        <p:spPr>
          <a:xfrm>
            <a:off x="6594765" y="957760"/>
            <a:ext cx="5034130" cy="3891331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A7395B87-EAD6-BA9B-F8C4-542A0F1B22B0}"/>
              </a:ext>
            </a:extLst>
          </p:cNvPr>
          <p:cNvSpPr txBox="1"/>
          <p:nvPr/>
        </p:nvSpPr>
        <p:spPr>
          <a:xfrm>
            <a:off x="720435" y="241284"/>
            <a:ext cx="6105237" cy="6414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US" sz="2800" b="1" dirty="0">
                <a:solidFill>
                  <a:srgbClr val="0074A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Beneficiarios y beneficiarias</a:t>
            </a:r>
            <a:endParaRPr lang="es-US" sz="2800" b="1" i="0" u="none" strike="noStrike" dirty="0">
              <a:solidFill>
                <a:srgbClr val="0074A9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spcAft>
                <a:spcPts val="1000"/>
              </a:spcAft>
            </a:pPr>
            <a:r>
              <a:rPr lang="es-ES" sz="22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En todo el país, hoy existen 985.313 afiliados y afiliadas.</a:t>
            </a:r>
          </a:p>
          <a:p>
            <a:pPr rtl="0">
              <a:spcBef>
                <a:spcPts val="0"/>
              </a:spcBef>
              <a:spcAft>
                <a:spcPts val="800"/>
              </a:spcAft>
            </a:pPr>
            <a:r>
              <a:rPr lang="es-ES" sz="22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Recursos invertidos:</a:t>
            </a:r>
          </a:p>
          <a:p>
            <a:pPr algn="just" rtl="0" fontAlgn="base">
              <a:spcBef>
                <a:spcPts val="0"/>
              </a:spcBef>
              <a:spcAft>
                <a:spcPts val="0"/>
              </a:spcAft>
            </a:pPr>
            <a:r>
              <a:rPr lang="es-ES" sz="22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Transferencia mensual a las provincias:</a:t>
            </a:r>
          </a:p>
          <a:p>
            <a:pPr algn="just" rtl="0" fontAlgn="base">
              <a:spcBef>
                <a:spcPts val="0"/>
              </a:spcBef>
              <a:spcAft>
                <a:spcPts val="0"/>
              </a:spcAft>
            </a:pPr>
            <a:r>
              <a:rPr lang="es-ES" sz="24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$902</a:t>
            </a:r>
            <a:r>
              <a:rPr lang="es-ES" sz="24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millones</a:t>
            </a:r>
          </a:p>
          <a:p>
            <a:pPr algn="just" rtl="0" fontAlgn="base">
              <a:spcBef>
                <a:spcPts val="0"/>
              </a:spcBef>
              <a:spcAft>
                <a:spcPts val="0"/>
              </a:spcAft>
            </a:pPr>
            <a:endParaRPr lang="es-ES" sz="2200" b="1" i="0" u="none" strike="noStrike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 rtl="0" fontAlgn="base">
              <a:spcBef>
                <a:spcPts val="0"/>
              </a:spcBef>
              <a:spcAft>
                <a:spcPts val="0"/>
              </a:spcAft>
            </a:pPr>
            <a:r>
              <a:rPr lang="es-ES" sz="22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Transferencia mensual a prestadores:</a:t>
            </a:r>
          </a:p>
          <a:p>
            <a:pPr algn="just" rtl="0" fontAlgn="base">
              <a:spcBef>
                <a:spcPts val="0"/>
              </a:spcBef>
              <a:spcAft>
                <a:spcPts val="0"/>
              </a:spcAft>
            </a:pPr>
            <a:r>
              <a:rPr lang="es-ES" sz="24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$3.000 millones</a:t>
            </a:r>
          </a:p>
          <a:p>
            <a:pPr algn="just" rtl="0" fontAlgn="base">
              <a:spcBef>
                <a:spcPts val="0"/>
              </a:spcBef>
              <a:spcAft>
                <a:spcPts val="0"/>
              </a:spcAft>
            </a:pPr>
            <a:endParaRPr lang="es-ES" sz="2200" b="1" i="0" u="none" strike="noStrike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 rtl="0" fontAlgn="base">
              <a:spcBef>
                <a:spcPts val="0"/>
              </a:spcBef>
              <a:spcAft>
                <a:spcPts val="0"/>
              </a:spcAft>
            </a:pPr>
            <a:r>
              <a:rPr lang="es-ES" sz="22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Total pagos 2022 a agosto: </a:t>
            </a:r>
          </a:p>
          <a:p>
            <a:pPr algn="just" rtl="0" fontAlgn="base">
              <a:spcBef>
                <a:spcPts val="0"/>
              </a:spcBef>
              <a:spcAft>
                <a:spcPts val="0"/>
              </a:spcAft>
            </a:pPr>
            <a:r>
              <a:rPr lang="es-ES" sz="22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más de </a:t>
            </a:r>
            <a:r>
              <a:rPr lang="es-ES" sz="24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$36.000 millones</a:t>
            </a:r>
          </a:p>
          <a:p>
            <a:pPr algn="just" rtl="0" fontAlgn="base">
              <a:spcBef>
                <a:spcPts val="0"/>
              </a:spcBef>
              <a:spcAft>
                <a:spcPts val="0"/>
              </a:spcAft>
            </a:pPr>
            <a:endParaRPr lang="es-ES" sz="2200" b="1" i="0" u="none" strike="noStrike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 rtl="0" fontAlgn="base">
              <a:spcBef>
                <a:spcPts val="0"/>
              </a:spcBef>
              <a:spcAft>
                <a:spcPts val="800"/>
              </a:spcAft>
            </a:pPr>
            <a:r>
              <a:rPr lang="es-ES" sz="22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Total pagos 2020/2022:</a:t>
            </a:r>
          </a:p>
          <a:p>
            <a:pPr algn="just" rtl="0" fontAlgn="base">
              <a:spcBef>
                <a:spcPts val="0"/>
              </a:spcBef>
              <a:spcAft>
                <a:spcPts val="800"/>
              </a:spcAft>
            </a:pPr>
            <a:r>
              <a:rPr lang="es-ES" sz="22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s-ES" sz="24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$122.500</a:t>
            </a:r>
            <a:r>
              <a:rPr lang="es-ES" sz="24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millones</a:t>
            </a:r>
            <a:r>
              <a:rPr lang="es-A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A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183305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heurón 10" title="Flecha indicadora"/>
          <p:cNvSpPr/>
          <p:nvPr/>
        </p:nvSpPr>
        <p:spPr>
          <a:xfrm>
            <a:off x="425901" y="4132647"/>
            <a:ext cx="179614" cy="293915"/>
          </a:xfrm>
          <a:prstGeom prst="chevron">
            <a:avLst/>
          </a:prstGeom>
          <a:solidFill>
            <a:srgbClr val="1C9EC6"/>
          </a:solidFill>
          <a:ln>
            <a:solidFill>
              <a:srgbClr val="1C9E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2" name="Cheurón 11" title="Flecha indicadora"/>
          <p:cNvSpPr/>
          <p:nvPr/>
        </p:nvSpPr>
        <p:spPr>
          <a:xfrm>
            <a:off x="425901" y="5014913"/>
            <a:ext cx="179614" cy="293915"/>
          </a:xfrm>
          <a:prstGeom prst="chevron">
            <a:avLst/>
          </a:prstGeom>
          <a:solidFill>
            <a:srgbClr val="1C9EC6"/>
          </a:solidFill>
          <a:ln>
            <a:solidFill>
              <a:srgbClr val="1C9E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F77E1D6-D84D-E79E-82E5-5C4E91DB37FE}"/>
              </a:ext>
            </a:extLst>
          </p:cNvPr>
          <p:cNvSpPr txBox="1"/>
          <p:nvPr/>
        </p:nvSpPr>
        <p:spPr>
          <a:xfrm>
            <a:off x="605515" y="634600"/>
            <a:ext cx="11361405" cy="56053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AR" sz="2800" b="1" dirty="0">
                <a:solidFill>
                  <a:srgbClr val="0074A9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Estructura de financiamiento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s-AR" sz="2600" dirty="0">
              <a:latin typeface="Impact" panose="020B080603090205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rtl="0">
              <a:spcBef>
                <a:spcPts val="0"/>
              </a:spcBef>
              <a:spcAft>
                <a:spcPts val="800"/>
              </a:spcAft>
            </a:pPr>
            <a:r>
              <a:rPr lang="es-ES" sz="22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El universo de prestaciones, tratamientos, insumos y tecnología médica cubierto a través del Programa Federal comporta un mecanismo de financiación mixto: a través de transferencia a las jurisdicciones (que debe ser complementado con recursos propios de las provincias, según los términos de los instrumentos de adhesión al programa) y de financiación directa desde el nivel central nacional:</a:t>
            </a:r>
            <a:endParaRPr lang="es-ES" sz="2200" b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rtl="0">
              <a:spcBef>
                <a:spcPts val="0"/>
              </a:spcBef>
              <a:spcAft>
                <a:spcPts val="800"/>
              </a:spcAft>
            </a:pPr>
            <a:endParaRPr lang="es-ES" sz="2200" b="1" u="none" strike="noStrike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rtl="0">
              <a:spcBef>
                <a:spcPts val="0"/>
              </a:spcBef>
              <a:spcAft>
                <a:spcPts val="800"/>
              </a:spcAft>
            </a:pPr>
            <a:r>
              <a:rPr lang="es-ES" sz="2200" b="1" u="none" strike="noStrike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Transferencia a jurisdicciones: </a:t>
            </a:r>
            <a:r>
              <a:rPr lang="es-ES" sz="22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PMO, diálisis, terapia radiante, transporte.</a:t>
            </a:r>
          </a:p>
          <a:p>
            <a:pPr rtl="0">
              <a:spcBef>
                <a:spcPts val="0"/>
              </a:spcBef>
              <a:spcAft>
                <a:spcPts val="800"/>
              </a:spcAft>
            </a:pPr>
            <a:endParaRPr lang="es-ES" sz="2200" b="1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rtl="0">
              <a:spcBef>
                <a:spcPts val="0"/>
              </a:spcBef>
              <a:spcAft>
                <a:spcPts val="800"/>
              </a:spcAft>
            </a:pPr>
            <a:r>
              <a:rPr lang="es-ES" sz="22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Transferencia directa: financiamiento directo de prestaciones </a:t>
            </a:r>
            <a:endParaRPr lang="es-ES" sz="2200" b="1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rtl="0">
              <a:spcBef>
                <a:spcPts val="0"/>
              </a:spcBef>
              <a:spcAft>
                <a:spcPts val="800"/>
              </a:spcAft>
            </a:pPr>
            <a:r>
              <a:rPr lang="es-ES" sz="22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en discapacidad (convenios) y PACBI ($16.800 millones anuales).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A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235901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6769A26-BEAC-12EA-87CA-3F9C9A47BCC4}"/>
              </a:ext>
            </a:extLst>
          </p:cNvPr>
          <p:cNvSpPr txBox="1"/>
          <p:nvPr/>
        </p:nvSpPr>
        <p:spPr>
          <a:xfrm>
            <a:off x="740887" y="466755"/>
            <a:ext cx="10425876" cy="8510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800"/>
              </a:spcAft>
            </a:pPr>
            <a:r>
              <a:rPr lang="es-ES" sz="2800" b="1" i="0" u="none" strike="noStrike" dirty="0">
                <a:solidFill>
                  <a:srgbClr val="0074A9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Optimización administrativa</a:t>
            </a:r>
          </a:p>
          <a:p>
            <a:pPr rtl="0">
              <a:spcBef>
                <a:spcPts val="0"/>
              </a:spcBef>
              <a:spcAft>
                <a:spcPts val="800"/>
              </a:spcAft>
            </a:pPr>
            <a:endParaRPr lang="es-AR" sz="2800" b="1" dirty="0">
              <a:solidFill>
                <a:srgbClr val="0074A9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rtl="0">
              <a:spcBef>
                <a:spcPts val="0"/>
              </a:spcBef>
              <a:spcAft>
                <a:spcPts val="800"/>
              </a:spcAft>
            </a:pPr>
            <a:r>
              <a:rPr lang="es-ES" sz="22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El principal desafío de la gestión en esta materia fue normalizar el cumplimiento de las prestaciones:</a:t>
            </a:r>
            <a:endParaRPr lang="es-ES" sz="2200" b="1" dirty="0"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 rtl="0">
              <a:spcBef>
                <a:spcPts val="0"/>
              </a:spcBef>
              <a:spcAft>
                <a:spcPts val="800"/>
              </a:spcAft>
            </a:pPr>
            <a:endParaRPr lang="es-ES" sz="2200" b="1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 rtl="0">
              <a:spcBef>
                <a:spcPts val="0"/>
              </a:spcBef>
              <a:spcAft>
                <a:spcPts val="800"/>
              </a:spcAft>
            </a:pPr>
            <a:r>
              <a:rPr lang="es-ES" sz="22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Renovación de convenios con las provincias, con la incorporación de una cláusula de prórroga automática para garantizar la agilidad administrativa y la no interrupción de la cobertura.</a:t>
            </a:r>
            <a:endParaRPr lang="es-ES" sz="2200" b="1" dirty="0"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 rtl="0" fontAlgn="base">
              <a:spcBef>
                <a:spcPts val="0"/>
              </a:spcBef>
              <a:spcAft>
                <a:spcPts val="0"/>
              </a:spcAft>
            </a:pPr>
            <a:r>
              <a:rPr lang="es-ES" sz="22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Renovación de convenios con los prestadores. Casi 1000 prestadores con convenio actualizado a la fecha. </a:t>
            </a:r>
          </a:p>
          <a:p>
            <a:pPr algn="just" rtl="0" fontAlgn="base">
              <a:spcBef>
                <a:spcPts val="0"/>
              </a:spcBef>
              <a:spcAft>
                <a:spcPts val="0"/>
              </a:spcAft>
            </a:pPr>
            <a:br>
              <a:rPr lang="es-ES" sz="2200" b="1" dirty="0">
                <a:effectLst/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s-ES" sz="22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Depuración del padrón de beneficiarios.</a:t>
            </a:r>
          </a:p>
          <a:p>
            <a:pPr algn="just" rtl="0" fontAlgn="base">
              <a:spcBef>
                <a:spcPts val="0"/>
              </a:spcBef>
              <a:spcAft>
                <a:spcPts val="0"/>
              </a:spcAft>
            </a:pPr>
            <a:br>
              <a:rPr lang="es-ES" sz="2200" b="0" dirty="0">
                <a:effectLst/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s-AR" sz="2200" dirty="0"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AutoNum type="arabicParenR"/>
            </a:pPr>
            <a:endParaRPr lang="es-A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AutoNum type="arabicParenR"/>
            </a:pPr>
            <a:endParaRPr lang="es-A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AutoNum type="arabicParenR"/>
            </a:pPr>
            <a:endParaRPr lang="es-A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AutoNum type="arabicParenR"/>
            </a:pPr>
            <a:endParaRPr lang="es-A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AutoNum type="arabicParenR"/>
            </a:pPr>
            <a:endParaRPr lang="es-A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AutoNum type="arabicParenR"/>
            </a:pPr>
            <a:endParaRPr lang="es-A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A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6" name="Cheurón 5" title="Flecha indicadora"/>
          <p:cNvSpPr/>
          <p:nvPr/>
        </p:nvSpPr>
        <p:spPr>
          <a:xfrm>
            <a:off x="481774" y="3987150"/>
            <a:ext cx="179614" cy="293915"/>
          </a:xfrm>
          <a:prstGeom prst="chevron">
            <a:avLst/>
          </a:prstGeom>
          <a:solidFill>
            <a:srgbClr val="1C9EC6"/>
          </a:solidFill>
          <a:ln>
            <a:solidFill>
              <a:srgbClr val="1C9E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4" name="Cheurón 3" title="Flecha indicadora"/>
          <p:cNvSpPr/>
          <p:nvPr/>
        </p:nvSpPr>
        <p:spPr>
          <a:xfrm>
            <a:off x="481774" y="4900533"/>
            <a:ext cx="179614" cy="293915"/>
          </a:xfrm>
          <a:prstGeom prst="chevron">
            <a:avLst/>
          </a:prstGeom>
          <a:solidFill>
            <a:srgbClr val="1C9EC6"/>
          </a:solidFill>
          <a:ln>
            <a:solidFill>
              <a:srgbClr val="1C9E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7" name="Cheurón 6" title="Flecha indicadora"/>
          <p:cNvSpPr/>
          <p:nvPr/>
        </p:nvSpPr>
        <p:spPr>
          <a:xfrm>
            <a:off x="481774" y="2829015"/>
            <a:ext cx="179614" cy="293915"/>
          </a:xfrm>
          <a:prstGeom prst="chevron">
            <a:avLst/>
          </a:prstGeom>
          <a:solidFill>
            <a:srgbClr val="1C9EC6"/>
          </a:solidFill>
          <a:ln>
            <a:solidFill>
              <a:srgbClr val="1C9E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117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6769A26-BEAC-12EA-87CA-3F9C9A47BCC4}"/>
              </a:ext>
            </a:extLst>
          </p:cNvPr>
          <p:cNvSpPr txBox="1"/>
          <p:nvPr/>
        </p:nvSpPr>
        <p:spPr>
          <a:xfrm>
            <a:off x="643045" y="570659"/>
            <a:ext cx="10425876" cy="8828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s-ES" sz="2400" b="1" i="0" u="none" strike="noStrike" dirty="0">
                <a:solidFill>
                  <a:srgbClr val="0074A9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Optimización administrativa</a:t>
            </a:r>
          </a:p>
          <a:p>
            <a:pPr algn="just" fontAlgn="base"/>
            <a:endParaRPr lang="es-ES" sz="2200" b="1" i="0" u="none" strike="noStrike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 fontAlgn="base"/>
            <a:endParaRPr lang="es-ES" sz="2200" b="1" i="0" u="none" strike="noStrike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 fontAlgn="base"/>
            <a:r>
              <a:rPr lang="es-ES" sz="22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Agilización de los tiempos de respuesta de afiliación </a:t>
            </a:r>
          </a:p>
          <a:p>
            <a:pPr algn="just" fontAlgn="base"/>
            <a:br>
              <a:rPr lang="es-ES" sz="2200" b="1" dirty="0">
                <a:effectLst/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s-ES" sz="22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Ampliación de cobertura. Se logró la ampliación de la cobertura, triplicando el promedio de autorización de prestaciones de discapacidad y disminuyendo los tiempos de autorización de 17,9 días a 1,5 días.</a:t>
            </a:r>
          </a:p>
          <a:p>
            <a:pPr algn="just" fontAlgn="base">
              <a:spcAft>
                <a:spcPts val="800"/>
              </a:spcAft>
            </a:pPr>
            <a:br>
              <a:rPr lang="es-ES" sz="2200" b="1" dirty="0">
                <a:effectLst/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s-ES" sz="22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Agilización de los tiempos de tramitación para el suministro de Prestaciones de Alto Costo y Baja Incidencia (PACBI). Tenían una demora de entre 4 y 6 meses. Hoy no superan los siete días. </a:t>
            </a:r>
          </a:p>
          <a:p>
            <a:pPr algn="just" fontAlgn="base">
              <a:spcAft>
                <a:spcPts val="800"/>
              </a:spcAft>
            </a:pPr>
            <a:endParaRPr lang="es-ES" sz="2200" b="1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 fontAlgn="base">
              <a:spcAft>
                <a:spcPts val="800"/>
              </a:spcAft>
            </a:pPr>
            <a:r>
              <a:rPr lang="es-ES" sz="22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Disminución de la litigiosidad.</a:t>
            </a:r>
          </a:p>
          <a:p>
            <a:pPr algn="just" rtl="0" fontAlgn="base">
              <a:spcBef>
                <a:spcPts val="0"/>
              </a:spcBef>
              <a:spcAft>
                <a:spcPts val="0"/>
              </a:spcAft>
            </a:pPr>
            <a:br>
              <a:rPr lang="es-ES" sz="2200" b="0" dirty="0">
                <a:effectLst/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s-AR" sz="2200" dirty="0"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AutoNum type="arabicParenR"/>
            </a:pPr>
            <a:endParaRPr lang="es-A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AutoNum type="arabicParenR"/>
            </a:pPr>
            <a:endParaRPr lang="es-A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AutoNum type="arabicParenR"/>
            </a:pPr>
            <a:endParaRPr lang="es-A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AutoNum type="arabicParenR"/>
            </a:pPr>
            <a:endParaRPr lang="es-A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AutoNum type="arabicParenR"/>
            </a:pPr>
            <a:endParaRPr lang="es-A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AutoNum type="arabicParenR"/>
            </a:pPr>
            <a:endParaRPr lang="es-A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A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" name="Cheurón 2" title="Flecha indicadora"/>
          <p:cNvSpPr/>
          <p:nvPr/>
        </p:nvSpPr>
        <p:spPr>
          <a:xfrm>
            <a:off x="463431" y="1657961"/>
            <a:ext cx="179614" cy="293915"/>
          </a:xfrm>
          <a:prstGeom prst="chevron">
            <a:avLst/>
          </a:prstGeom>
          <a:solidFill>
            <a:srgbClr val="1C9EC6"/>
          </a:solidFill>
          <a:ln>
            <a:solidFill>
              <a:srgbClr val="1C9E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4" name="Cheurón 3" title="Flecha indicadora"/>
          <p:cNvSpPr/>
          <p:nvPr/>
        </p:nvSpPr>
        <p:spPr>
          <a:xfrm>
            <a:off x="463431" y="2369662"/>
            <a:ext cx="179614" cy="293915"/>
          </a:xfrm>
          <a:prstGeom prst="chevron">
            <a:avLst/>
          </a:prstGeom>
          <a:solidFill>
            <a:srgbClr val="1C9EC6"/>
          </a:solidFill>
          <a:ln>
            <a:solidFill>
              <a:srgbClr val="1C9E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6" name="Cheurón 5" title="Flecha indicadora"/>
          <p:cNvSpPr/>
          <p:nvPr/>
        </p:nvSpPr>
        <p:spPr>
          <a:xfrm>
            <a:off x="463431" y="3672909"/>
            <a:ext cx="179614" cy="293915"/>
          </a:xfrm>
          <a:prstGeom prst="chevron">
            <a:avLst/>
          </a:prstGeom>
          <a:solidFill>
            <a:srgbClr val="1C9EC6"/>
          </a:solidFill>
          <a:ln>
            <a:solidFill>
              <a:srgbClr val="1C9E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2" name="Cheurón 5" title="Flecha indicadora">
            <a:extLst>
              <a:ext uri="{FF2B5EF4-FFF2-40B4-BE49-F238E27FC236}">
                <a16:creationId xmlns:a16="http://schemas.microsoft.com/office/drawing/2014/main" id="{3D26558A-2AF8-F1BA-7330-FBEE3BE7DBAC}"/>
              </a:ext>
            </a:extLst>
          </p:cNvPr>
          <p:cNvSpPr/>
          <p:nvPr/>
        </p:nvSpPr>
        <p:spPr>
          <a:xfrm>
            <a:off x="463431" y="5200039"/>
            <a:ext cx="179614" cy="293915"/>
          </a:xfrm>
          <a:prstGeom prst="chevron">
            <a:avLst/>
          </a:prstGeom>
          <a:solidFill>
            <a:srgbClr val="1C9EC6"/>
          </a:solidFill>
          <a:ln>
            <a:solidFill>
              <a:srgbClr val="1C9E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102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6769A26-BEAC-12EA-87CA-3F9C9A47BCC4}"/>
              </a:ext>
            </a:extLst>
          </p:cNvPr>
          <p:cNvSpPr txBox="1"/>
          <p:nvPr/>
        </p:nvSpPr>
        <p:spPr>
          <a:xfrm>
            <a:off x="515257" y="417516"/>
            <a:ext cx="11161486" cy="89265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US" sz="2800" b="1" i="0" u="none" strike="noStrike" dirty="0">
                <a:solidFill>
                  <a:srgbClr val="0074A9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Evolución en la cantidad de prestaciones</a:t>
            </a:r>
          </a:p>
          <a:p>
            <a:pPr lvl="1" fontAlgn="base"/>
            <a:endParaRPr lang="es-US" sz="3600" b="1" dirty="0">
              <a:solidFill>
                <a:srgbClr val="000000"/>
              </a:solidFill>
              <a:latin typeface="Impact" panose="020B0806030902050204" pitchFamily="34" charset="0"/>
            </a:endParaRPr>
          </a:p>
          <a:p>
            <a:pPr lvl="1" fontAlgn="base"/>
            <a:r>
              <a:rPr lang="es-ES" sz="22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A comienzos del 2020, </a:t>
            </a:r>
            <a:r>
              <a:rPr lang="es-ES" sz="22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en inicios de la gestión, se cubrían 27.835 prestaciones.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</a:pPr>
            <a:endParaRPr lang="es-ES" sz="2200" b="0" i="0" u="none" strike="noStrike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 fontAlgn="base"/>
            <a:r>
              <a:rPr lang="es-ES" sz="22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En diciembre de 2020 </a:t>
            </a:r>
            <a:r>
              <a:rPr lang="es-ES" sz="22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pasamos a 31.714.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ES" sz="2200" b="0" i="0" u="none" strike="noStrike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 fontAlgn="base"/>
            <a:r>
              <a:rPr lang="es-ES" sz="22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En diciembre de 2021</a:t>
            </a:r>
            <a:r>
              <a:rPr lang="es-ES" sz="22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, 34.062.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ES" sz="2200" b="0" i="0" u="none" strike="noStrike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 fontAlgn="base">
              <a:spcAft>
                <a:spcPts val="800"/>
              </a:spcAft>
            </a:pPr>
            <a:r>
              <a:rPr lang="es-ES" sz="22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A la fecha</a:t>
            </a:r>
            <a:r>
              <a:rPr lang="es-ES" sz="22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, 35.452.</a:t>
            </a:r>
          </a:p>
          <a:p>
            <a:pPr rtl="0">
              <a:spcBef>
                <a:spcPts val="0"/>
              </a:spcBef>
              <a:spcAft>
                <a:spcPts val="800"/>
              </a:spcAft>
            </a:pPr>
            <a:r>
              <a:rPr lang="es-ES" sz="22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      </a:t>
            </a:r>
          </a:p>
          <a:p>
            <a:pPr rtl="0">
              <a:spcBef>
                <a:spcPts val="0"/>
              </a:spcBef>
              <a:spcAft>
                <a:spcPts val="800"/>
              </a:spcAft>
            </a:pPr>
            <a:r>
              <a:rPr lang="es-ES" sz="22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Se incrementó la cobertura de prestaciones en un 21% desde inicios de la gestión.</a:t>
            </a:r>
            <a:r>
              <a:rPr lang="es-ES" sz="2400" b="1" i="0" u="none" strike="noStrike" dirty="0">
                <a:solidFill>
                  <a:srgbClr val="000000"/>
                </a:solidFill>
                <a:effectLst/>
                <a:latin typeface="Quattrocento Sans"/>
              </a:rPr>
              <a:t> </a:t>
            </a:r>
            <a:endParaRPr lang="es-ES" sz="2400" b="1" dirty="0">
              <a:effectLst/>
            </a:endParaRPr>
          </a:p>
          <a:p>
            <a:br>
              <a:rPr lang="es-ES" sz="3600" dirty="0"/>
            </a:br>
            <a:endParaRPr lang="es-AR" sz="3600" dirty="0">
              <a:latin typeface="Impact" panose="020B080603090205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s-A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s-A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s-A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s-A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s-A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s-A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s-A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s-A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heurón 3" title="Flecha indicadora"/>
          <p:cNvSpPr/>
          <p:nvPr/>
        </p:nvSpPr>
        <p:spPr>
          <a:xfrm>
            <a:off x="675738" y="1611128"/>
            <a:ext cx="179614" cy="293915"/>
          </a:xfrm>
          <a:prstGeom prst="chevron">
            <a:avLst/>
          </a:prstGeom>
          <a:solidFill>
            <a:srgbClr val="1C9EC6"/>
          </a:solidFill>
          <a:ln>
            <a:solidFill>
              <a:srgbClr val="1C9E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6" name="Cheurón 5" title="Flecha indicadora"/>
          <p:cNvSpPr/>
          <p:nvPr/>
        </p:nvSpPr>
        <p:spPr>
          <a:xfrm>
            <a:off x="675738" y="2313091"/>
            <a:ext cx="179614" cy="293915"/>
          </a:xfrm>
          <a:prstGeom prst="chevron">
            <a:avLst/>
          </a:prstGeom>
          <a:solidFill>
            <a:srgbClr val="1C9EC6"/>
          </a:solidFill>
          <a:ln>
            <a:solidFill>
              <a:srgbClr val="1C9E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7" name="Cheurón 6" title="Flecha indicadora"/>
          <p:cNvSpPr/>
          <p:nvPr/>
        </p:nvSpPr>
        <p:spPr>
          <a:xfrm>
            <a:off x="675738" y="2987346"/>
            <a:ext cx="179614" cy="293915"/>
          </a:xfrm>
          <a:prstGeom prst="chevron">
            <a:avLst/>
          </a:prstGeom>
          <a:solidFill>
            <a:srgbClr val="1C9EC6"/>
          </a:solidFill>
          <a:ln>
            <a:solidFill>
              <a:srgbClr val="1C9E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8" name="Cheurón 7" title="Flecha indicadora"/>
          <p:cNvSpPr/>
          <p:nvPr/>
        </p:nvSpPr>
        <p:spPr>
          <a:xfrm>
            <a:off x="675738" y="3643948"/>
            <a:ext cx="179614" cy="293915"/>
          </a:xfrm>
          <a:prstGeom prst="chevron">
            <a:avLst/>
          </a:prstGeom>
          <a:solidFill>
            <a:srgbClr val="1C9EC6"/>
          </a:solidFill>
          <a:ln>
            <a:solidFill>
              <a:srgbClr val="1C9E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799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eurón 5" title="Flecha indicadora"/>
          <p:cNvSpPr/>
          <p:nvPr/>
        </p:nvSpPr>
        <p:spPr>
          <a:xfrm>
            <a:off x="735610" y="4788675"/>
            <a:ext cx="179614" cy="293915"/>
          </a:xfrm>
          <a:prstGeom prst="chevron">
            <a:avLst/>
          </a:prstGeom>
          <a:solidFill>
            <a:srgbClr val="1C9EC6"/>
          </a:solidFill>
          <a:ln>
            <a:solidFill>
              <a:srgbClr val="1C9E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7" name="Cheurón 6" title="Flecha indicadora"/>
          <p:cNvSpPr/>
          <p:nvPr/>
        </p:nvSpPr>
        <p:spPr>
          <a:xfrm>
            <a:off x="735610" y="2522172"/>
            <a:ext cx="179614" cy="293915"/>
          </a:xfrm>
          <a:prstGeom prst="chevron">
            <a:avLst/>
          </a:prstGeom>
          <a:solidFill>
            <a:srgbClr val="1C9EC6"/>
          </a:solidFill>
          <a:ln>
            <a:solidFill>
              <a:srgbClr val="1C9E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8" name="Cheurón 7" title="Flecha indicadora"/>
          <p:cNvSpPr/>
          <p:nvPr/>
        </p:nvSpPr>
        <p:spPr>
          <a:xfrm>
            <a:off x="735610" y="3487360"/>
            <a:ext cx="179614" cy="293915"/>
          </a:xfrm>
          <a:prstGeom prst="chevron">
            <a:avLst/>
          </a:prstGeom>
          <a:solidFill>
            <a:srgbClr val="1C9EC6"/>
          </a:solidFill>
          <a:ln>
            <a:solidFill>
              <a:srgbClr val="1C9E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6769A26-BEAC-12EA-87CA-3F9C9A47BCC4}"/>
              </a:ext>
            </a:extLst>
          </p:cNvPr>
          <p:cNvSpPr txBox="1"/>
          <p:nvPr/>
        </p:nvSpPr>
        <p:spPr>
          <a:xfrm>
            <a:off x="1002805" y="581425"/>
            <a:ext cx="10182431" cy="68408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AR" sz="2800" b="1" dirty="0">
                <a:solidFill>
                  <a:srgbClr val="0074A9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Incremento de aranceles</a:t>
            </a:r>
            <a:endParaRPr lang="es-AR" sz="3600" dirty="0">
              <a:solidFill>
                <a:srgbClr val="0074A9"/>
              </a:solidFill>
              <a:effectLst/>
              <a:latin typeface="Impact" panose="020B080603090205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rtl="0">
              <a:spcBef>
                <a:spcPts val="0"/>
              </a:spcBef>
              <a:spcAft>
                <a:spcPts val="800"/>
              </a:spcAft>
            </a:pPr>
            <a:r>
              <a:rPr lang="es-ES" sz="22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Solo entre abril y agosto de 2022, se aprobaron dos incrementos de aranceles del nomenclador del Sistema de Prestaciones Básicas:</a:t>
            </a:r>
          </a:p>
          <a:p>
            <a:pPr rtl="0">
              <a:spcBef>
                <a:spcPts val="0"/>
              </a:spcBef>
              <a:spcAft>
                <a:spcPts val="800"/>
              </a:spcAft>
            </a:pPr>
            <a:endParaRPr lang="es-ES" sz="2200" b="1" i="0" u="none" strike="noStrike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rtl="0">
              <a:spcBef>
                <a:spcPts val="0"/>
              </a:spcBef>
              <a:spcAft>
                <a:spcPts val="800"/>
              </a:spcAft>
            </a:pPr>
            <a:r>
              <a:rPr lang="es-ES" sz="22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El primero, de un </a:t>
            </a:r>
            <a:r>
              <a:rPr lang="es-ES" sz="28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35%</a:t>
            </a:r>
            <a:r>
              <a:rPr lang="es-ES" sz="22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no acumulativo en dos tramos (mayo y junio).</a:t>
            </a:r>
          </a:p>
          <a:p>
            <a:pPr rtl="0">
              <a:spcBef>
                <a:spcPts val="0"/>
              </a:spcBef>
              <a:spcAft>
                <a:spcPts val="800"/>
              </a:spcAft>
            </a:pPr>
            <a:endParaRPr lang="es-ES" sz="2200" b="1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rtl="0">
              <a:spcBef>
                <a:spcPts val="0"/>
              </a:spcBef>
              <a:spcAft>
                <a:spcPts val="800"/>
              </a:spcAft>
            </a:pPr>
            <a:r>
              <a:rPr lang="es-ES" sz="22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El segundo, de un </a:t>
            </a:r>
            <a:r>
              <a:rPr lang="es-ES" sz="28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25%</a:t>
            </a:r>
            <a:r>
              <a:rPr lang="es-ES" sz="22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no acumulativo en tres tramos (julio, agosto y septiembre), con revisión en el mes de octubre. </a:t>
            </a:r>
          </a:p>
          <a:p>
            <a:pPr rtl="0">
              <a:spcBef>
                <a:spcPts val="0"/>
              </a:spcBef>
              <a:spcAft>
                <a:spcPts val="800"/>
              </a:spcAft>
            </a:pPr>
            <a:endParaRPr lang="es-ES" sz="2200" b="1" i="0" u="none" strike="noStrike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rtl="0">
              <a:spcBef>
                <a:spcPts val="0"/>
              </a:spcBef>
              <a:spcAft>
                <a:spcPts val="800"/>
              </a:spcAft>
            </a:pPr>
            <a:r>
              <a:rPr lang="es-ES" sz="22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La actualización para el 2022, en términos nominales, alcanzó un </a:t>
            </a:r>
            <a:r>
              <a:rPr lang="es-ES" sz="28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69%</a:t>
            </a:r>
            <a:r>
              <a:rPr lang="es-ES" sz="22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. </a:t>
            </a:r>
            <a:endParaRPr lang="es-ES" sz="2200" b="1" dirty="0"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rtl="0">
              <a:spcBef>
                <a:spcPts val="0"/>
              </a:spcBef>
              <a:spcAft>
                <a:spcPts val="800"/>
              </a:spcAft>
            </a:pPr>
            <a:endParaRPr lang="es-ES" sz="2200" b="1" i="0" u="none" strike="noStrike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rtl="0">
              <a:spcBef>
                <a:spcPts val="0"/>
              </a:spcBef>
              <a:spcAft>
                <a:spcPts val="800"/>
              </a:spcAft>
            </a:pPr>
            <a:r>
              <a:rPr lang="es-ES" sz="22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Ello se suma al </a:t>
            </a:r>
            <a:r>
              <a:rPr lang="es-ES" sz="28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78,35%</a:t>
            </a:r>
            <a:r>
              <a:rPr lang="es-ES" sz="22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de incremento efectivizado en 2021.</a:t>
            </a:r>
            <a:endParaRPr lang="es-ES" sz="2200" b="1" dirty="0"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  <a:p>
            <a:br>
              <a:rPr lang="es-ES" sz="3600" dirty="0"/>
            </a:br>
            <a:endParaRPr lang="es-AR" sz="3600" dirty="0">
              <a:latin typeface="Impact" panose="020B080603090205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879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eurón 5" title="Flecha indicadora"/>
          <p:cNvSpPr/>
          <p:nvPr/>
        </p:nvSpPr>
        <p:spPr>
          <a:xfrm>
            <a:off x="777112" y="4479185"/>
            <a:ext cx="179614" cy="293915"/>
          </a:xfrm>
          <a:prstGeom prst="chevron">
            <a:avLst/>
          </a:prstGeom>
          <a:solidFill>
            <a:srgbClr val="1C9EC6"/>
          </a:solidFill>
          <a:ln>
            <a:solidFill>
              <a:srgbClr val="1C9E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7" name="Cheurón 6" title="Flecha indicadora"/>
          <p:cNvSpPr/>
          <p:nvPr/>
        </p:nvSpPr>
        <p:spPr>
          <a:xfrm>
            <a:off x="786603" y="2814938"/>
            <a:ext cx="179614" cy="293915"/>
          </a:xfrm>
          <a:prstGeom prst="chevron">
            <a:avLst/>
          </a:prstGeom>
          <a:solidFill>
            <a:srgbClr val="1C9EC6"/>
          </a:solidFill>
          <a:ln>
            <a:solidFill>
              <a:srgbClr val="1C9E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8" name="Cheurón 7" title="Flecha indicadora"/>
          <p:cNvSpPr/>
          <p:nvPr/>
        </p:nvSpPr>
        <p:spPr>
          <a:xfrm>
            <a:off x="750015" y="3646374"/>
            <a:ext cx="179614" cy="293915"/>
          </a:xfrm>
          <a:prstGeom prst="chevron">
            <a:avLst/>
          </a:prstGeom>
          <a:solidFill>
            <a:srgbClr val="1C9EC6"/>
          </a:solidFill>
          <a:ln>
            <a:solidFill>
              <a:srgbClr val="1C9E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6769A26-BEAC-12EA-87CA-3F9C9A47BCC4}"/>
              </a:ext>
            </a:extLst>
          </p:cNvPr>
          <p:cNvSpPr txBox="1"/>
          <p:nvPr/>
        </p:nvSpPr>
        <p:spPr>
          <a:xfrm>
            <a:off x="1002805" y="581425"/>
            <a:ext cx="10182431" cy="43786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AR" sz="2800" b="1" dirty="0">
                <a:solidFill>
                  <a:srgbClr val="0074A9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Futuro próximo</a:t>
            </a:r>
            <a:endParaRPr lang="es-AR" sz="3600" dirty="0">
              <a:solidFill>
                <a:srgbClr val="0074A9"/>
              </a:solidFill>
              <a:effectLst/>
              <a:latin typeface="Impact" panose="020B080603090205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rtl="0">
              <a:spcBef>
                <a:spcPts val="0"/>
              </a:spcBef>
              <a:spcAft>
                <a:spcPts val="800"/>
              </a:spcAft>
            </a:pPr>
            <a:r>
              <a:rPr lang="es-ES" sz="22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Estamos trabajando fuertemente en medidas de actualización y optimización administrativas y operativas para robustecer el funcionamiento del Programa Federal</a:t>
            </a:r>
            <a:r>
              <a:rPr lang="es-ES" sz="22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:</a:t>
            </a:r>
          </a:p>
          <a:p>
            <a:pPr rtl="0">
              <a:spcBef>
                <a:spcPts val="0"/>
              </a:spcBef>
              <a:spcAft>
                <a:spcPts val="800"/>
              </a:spcAft>
            </a:pPr>
            <a:endParaRPr lang="es-ES" sz="2200" b="1" i="0" u="none" strike="noStrike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rtl="0">
              <a:spcBef>
                <a:spcPts val="0"/>
              </a:spcBef>
              <a:spcAft>
                <a:spcPts val="800"/>
              </a:spcAft>
            </a:pPr>
            <a:r>
              <a:rPr lang="es-ES" sz="22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Desarrollo de sistema integrado de seguimiento y reportes.</a:t>
            </a:r>
          </a:p>
          <a:p>
            <a:pPr rtl="0">
              <a:spcBef>
                <a:spcPts val="0"/>
              </a:spcBef>
              <a:spcAft>
                <a:spcPts val="800"/>
              </a:spcAft>
            </a:pPr>
            <a:endParaRPr lang="es-ES" sz="2200" b="1" i="0" u="none" strike="noStrike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rtl="0">
              <a:spcBef>
                <a:spcPts val="0"/>
              </a:spcBef>
              <a:spcAft>
                <a:spcPts val="800"/>
              </a:spcAft>
            </a:pPr>
            <a:r>
              <a:rPr lang="es-ES" sz="22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Posibilidad de afiliación digital.</a:t>
            </a:r>
          </a:p>
          <a:p>
            <a:pPr rtl="0">
              <a:spcBef>
                <a:spcPts val="0"/>
              </a:spcBef>
              <a:spcAft>
                <a:spcPts val="800"/>
              </a:spcAft>
            </a:pPr>
            <a:endParaRPr lang="es-ES" sz="2200" b="1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rtl="0">
              <a:spcBef>
                <a:spcPts val="0"/>
              </a:spcBef>
              <a:spcAft>
                <a:spcPts val="800"/>
              </a:spcAft>
            </a:pPr>
            <a:r>
              <a:rPr lang="es-ES" sz="22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Registro Nacional de Transportistas.</a:t>
            </a:r>
            <a:endParaRPr lang="es-AR" sz="3600" dirty="0">
              <a:latin typeface="Impact" panose="020B080603090205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3884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589</Words>
  <Application>Microsoft Office PowerPoint</Application>
  <PresentationFormat>Panorámica</PresentationFormat>
  <Paragraphs>104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Impact</vt:lpstr>
      <vt:lpstr>Quattrocento Sans</vt:lpstr>
      <vt:lpstr>Roboto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Euje</cp:lastModifiedBy>
  <cp:revision>8</cp:revision>
  <dcterms:created xsi:type="dcterms:W3CDTF">2022-08-24T11:47:25Z</dcterms:created>
  <dcterms:modified xsi:type="dcterms:W3CDTF">2022-08-24T15:48:40Z</dcterms:modified>
</cp:coreProperties>
</file>