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2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4" r:id="rId13"/>
    <p:sldId id="266" r:id="rId14"/>
    <p:sldId id="267" r:id="rId15"/>
    <p:sldId id="270" r:id="rId16"/>
    <p:sldId id="268" r:id="rId17"/>
    <p:sldId id="269" r:id="rId18"/>
    <p:sldId id="271" r:id="rId19"/>
    <p:sldId id="272" r:id="rId20"/>
    <p:sldId id="273" r:id="rId21"/>
    <p:sldId id="276" r:id="rId22"/>
    <p:sldId id="275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98A81-182A-4E63-A468-88AD01753A0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840CA-2F8C-46BC-9D29-9E85396B6A12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393780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6BC4C-4269-4FF1-99DC-BD9FCA7C7FA5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C6C7-21C4-4B18-AAD8-393E5388B227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73071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2B734-6C4B-4569-B9C4-5729162B6B6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801BC-8FBA-45AB-9ABD-F691ABE93942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861008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4427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9916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1976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7324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Sólo el título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8967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6107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966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274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FBE7F-FC6A-47A1-B979-214B54AE5D8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16390-E773-44A7-9FB0-D15423820513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832531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595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3978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0178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09600" y="273050"/>
            <a:ext cx="40112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09600" y="1435100"/>
            <a:ext cx="40112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4462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1171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Sólo el título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9762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8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8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3"/>
          </p:nvPr>
        </p:nvSpPr>
        <p:spPr>
          <a:xfrm>
            <a:off x="6193367" y="1535113"/>
            <a:ext cx="53892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4"/>
          </p:nvPr>
        </p:nvSpPr>
        <p:spPr>
          <a:xfrm>
            <a:off x="6193367" y="2174875"/>
            <a:ext cx="53892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7679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963084" y="4406900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5048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AA821-3265-44AE-8F5D-5C5CBACDFA6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7F82A-9AA0-498D-A5FC-D866AB212966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557163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80CF8-123E-484C-B4B3-3148218E9CB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47E31-6D23-42AA-AB89-6B30D3BA2802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564255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350C8-57AB-4F4B-98D9-052120CC6E3D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D0CB0-4278-4F87-BEF6-03ECBE8D3BA3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544940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2A5F0-E1F9-4A7A-AACD-9E2E1EC5C2E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AE848-AED3-483F-8F07-A607DBC297E9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612591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C0965-B22F-4573-A9EE-69CBE21CB92D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5344-49C6-4C5C-BB1A-92BB7F817444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491489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A1E1D-D345-48B5-964A-455B33AFA54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8B9CD-53F1-4B50-BEBF-CBCDE8790FE0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583126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E3532-5BBB-45DD-8F46-ABFD06302F1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8CB56-69D0-4B80-9269-3559779F31AF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495718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7BFDF3-D454-41B5-9394-8BF2F5FD98C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02/08/2021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1B2DD6-4498-46E6-A53A-3FFA5570A408}" type="slidenum">
              <a:rPr lang="es-ES" altLang="es-A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21137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kern="0" smtClean="0"/>
              <a:pPr/>
              <a:t>‹Nº›</a:t>
            </a:fld>
            <a:endParaRPr lang="en-US"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75236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09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165600" y="6356350"/>
            <a:ext cx="3860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kern="0" smtClean="0"/>
              <a:pPr/>
              <a:t>‹Nº›</a:t>
            </a:fld>
            <a:endParaRPr lang="en-US"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28135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>
            <a:spLocks noChangeArrowheads="1"/>
          </p:cNvSpPr>
          <p:nvPr/>
        </p:nvSpPr>
        <p:spPr bwMode="auto">
          <a:xfrm>
            <a:off x="1302764" y="2203134"/>
            <a:ext cx="95345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AR" altLang="es-AR" sz="4000" b="1" dirty="0" smtClean="0">
                <a:solidFill>
                  <a:prstClr val="white"/>
                </a:solidFill>
              </a:rPr>
              <a:t>Anestesia </a:t>
            </a:r>
            <a:endParaRPr lang="es-AR" altLang="es-AR" sz="4000" b="1" dirty="0">
              <a:solidFill>
                <a:prstClr val="white"/>
              </a:solidFill>
            </a:endParaRPr>
          </a:p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AR" altLang="es-AR" sz="4000" b="1" dirty="0" smtClean="0">
                <a:solidFill>
                  <a:prstClr val="white"/>
                </a:solidFill>
              </a:rPr>
              <a:t>Propuestas y Avances </a:t>
            </a:r>
            <a:endParaRPr lang="es-ES" altLang="es-AR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56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09600" y="94129"/>
            <a:ext cx="10972800" cy="1143000"/>
          </a:xfrm>
        </p:spPr>
        <p:txBody>
          <a:bodyPr/>
          <a:lstStyle/>
          <a:p>
            <a:r>
              <a:rPr lang="es-AR" b="1" dirty="0"/>
              <a:t>Avances</a:t>
            </a:r>
            <a:endParaRPr lang="es-AR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609600" y="1102659"/>
            <a:ext cx="10972800" cy="4526100"/>
          </a:xfrm>
        </p:spPr>
        <p:txBody>
          <a:bodyPr/>
          <a:lstStyle/>
          <a:p>
            <a:r>
              <a:rPr lang="es-AR" b="1" dirty="0"/>
              <a:t>Resolución 1448/16 (12/09/16)</a:t>
            </a:r>
          </a:p>
          <a:p>
            <a:pPr lvl="1"/>
            <a:r>
              <a:rPr lang="es-AR" b="1" dirty="0"/>
              <a:t>Aprueba Procedimiento de reconocimiento de Entidades </a:t>
            </a:r>
            <a:r>
              <a:rPr lang="es-AR" b="1" dirty="0" smtClean="0"/>
              <a:t>Científicas certificantes de especialidad</a:t>
            </a:r>
            <a:endParaRPr lang="es-AR" b="1" dirty="0"/>
          </a:p>
          <a:p>
            <a:pPr lvl="2"/>
            <a:r>
              <a:rPr lang="es-AR" b="1" dirty="0"/>
              <a:t>Caduca automáticamente a los 5 años y deberá ser renovado</a:t>
            </a:r>
          </a:p>
          <a:p>
            <a:pPr lvl="2"/>
            <a:r>
              <a:rPr lang="es-AR" b="1" dirty="0"/>
              <a:t>FAAAAR reconocida por </a:t>
            </a:r>
            <a:r>
              <a:rPr lang="es-AR" b="1" dirty="0" err="1"/>
              <a:t>Reso</a:t>
            </a:r>
            <a:r>
              <a:rPr lang="es-AR" b="1" dirty="0"/>
              <a:t> 242/16. (15/03/16)</a:t>
            </a:r>
            <a:endParaRPr lang="es-AR" dirty="0"/>
          </a:p>
          <a:p>
            <a:endParaRPr lang="es-AR" b="1" dirty="0" smtClean="0"/>
          </a:p>
          <a:p>
            <a:pPr marL="11430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1912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Relevamiento Nacional de </a:t>
            </a:r>
            <a:r>
              <a:rPr lang="es-AR" b="1" dirty="0" smtClean="0"/>
              <a:t/>
            </a:r>
            <a:br>
              <a:rPr lang="es-AR" b="1" dirty="0" smtClean="0"/>
            </a:br>
            <a:r>
              <a:rPr lang="es-AR" b="1" dirty="0" smtClean="0"/>
              <a:t>Problemas </a:t>
            </a:r>
            <a:r>
              <a:rPr lang="es-AR" b="1" dirty="0"/>
              <a:t>Prestacionales </a:t>
            </a:r>
            <a:r>
              <a:rPr lang="es-AR" b="1" dirty="0" smtClean="0"/>
              <a:t>Anestesiológicos</a:t>
            </a:r>
            <a:endParaRPr lang="es-AR" b="1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461682" y="4249271"/>
            <a:ext cx="10972800" cy="1748118"/>
          </a:xfrm>
        </p:spPr>
        <p:txBody>
          <a:bodyPr/>
          <a:lstStyle/>
          <a:p>
            <a:r>
              <a:rPr lang="es-AR" b="1" dirty="0" smtClean="0"/>
              <a:t>Respuestas</a:t>
            </a:r>
          </a:p>
          <a:p>
            <a:pPr lvl="1"/>
            <a:r>
              <a:rPr lang="es-AR" dirty="0" smtClean="0"/>
              <a:t>5 Ministerios</a:t>
            </a:r>
          </a:p>
          <a:p>
            <a:pPr lvl="1"/>
            <a:r>
              <a:rPr lang="es-AR" dirty="0" smtClean="0"/>
              <a:t>9 Asociaciones provinciales de CONFECLISA</a:t>
            </a:r>
          </a:p>
          <a:p>
            <a:endParaRPr lang="es-AR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35" y="1669698"/>
            <a:ext cx="6883826" cy="7642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003" y="2483245"/>
            <a:ext cx="6522336" cy="85834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746" y="3396545"/>
            <a:ext cx="3789185" cy="85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6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023" y="337974"/>
            <a:ext cx="9681881" cy="546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3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825" y="88048"/>
            <a:ext cx="7288304" cy="587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451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024" y="283450"/>
            <a:ext cx="6683187" cy="569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2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129676"/>
            <a:ext cx="7543799" cy="590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63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Proyecto de Ley Anestesia</a:t>
            </a:r>
            <a:endParaRPr lang="es-AR" b="1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609600" y="1290918"/>
            <a:ext cx="10972800" cy="4526100"/>
          </a:xfrm>
        </p:spPr>
        <p:txBody>
          <a:bodyPr/>
          <a:lstStyle/>
          <a:p>
            <a:r>
              <a:rPr lang="es-AR" b="1" dirty="0" smtClean="0"/>
              <a:t>Art 1: </a:t>
            </a:r>
            <a:r>
              <a:rPr lang="es-AR" dirty="0" smtClean="0"/>
              <a:t>Declaración </a:t>
            </a:r>
            <a:r>
              <a:rPr lang="es-AR" b="1" dirty="0" smtClean="0"/>
              <a:t>Emergencia Sanitaria Nacional </a:t>
            </a:r>
            <a:r>
              <a:rPr lang="es-AR" dirty="0" smtClean="0"/>
              <a:t>Asistencial y Formativa durante 1 año en todos los niveles y subsectores</a:t>
            </a:r>
          </a:p>
          <a:p>
            <a:r>
              <a:rPr lang="es-AR" b="1" dirty="0" smtClean="0"/>
              <a:t>Art 2: </a:t>
            </a:r>
            <a:r>
              <a:rPr lang="es-AR" dirty="0" smtClean="0"/>
              <a:t>Declara </a:t>
            </a:r>
            <a:r>
              <a:rPr lang="es-AR" b="1" dirty="0" smtClean="0"/>
              <a:t>Servicio Público Esencial </a:t>
            </a:r>
          </a:p>
          <a:p>
            <a:pPr lvl="1"/>
            <a:r>
              <a:rPr lang="es-AR" dirty="0" smtClean="0"/>
              <a:t>Práctica y prestación</a:t>
            </a:r>
          </a:p>
          <a:p>
            <a:pPr lvl="1"/>
            <a:r>
              <a:rPr lang="es-AR" dirty="0" smtClean="0"/>
              <a:t>Capacitación y formación de Residentes</a:t>
            </a:r>
          </a:p>
          <a:p>
            <a:r>
              <a:rPr lang="es-AR" b="1" dirty="0" smtClean="0"/>
              <a:t>Art 3: </a:t>
            </a:r>
            <a:r>
              <a:rPr lang="es-AR" dirty="0" smtClean="0"/>
              <a:t>Faculta al </a:t>
            </a:r>
            <a:r>
              <a:rPr lang="es-AR" b="1" dirty="0" smtClean="0"/>
              <a:t>Ministerio de Salud de Nación a disponer medidas</a:t>
            </a:r>
          </a:p>
          <a:p>
            <a:r>
              <a:rPr lang="es-AR" b="1" dirty="0" smtClean="0"/>
              <a:t>Art 4: Condiciona las renuncias y jubilaciones </a:t>
            </a:r>
            <a:r>
              <a:rPr lang="es-AR" dirty="0" smtClean="0"/>
              <a:t>de anestesiólogos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04289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Proyecto de </a:t>
            </a:r>
            <a:r>
              <a:rPr lang="es-AR" b="1" dirty="0" smtClean="0"/>
              <a:t>Ley </a:t>
            </a:r>
            <a:r>
              <a:rPr lang="es-AR" b="1" dirty="0"/>
              <a:t>Anestesia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609600" y="1417637"/>
            <a:ext cx="10972800" cy="4526100"/>
          </a:xfrm>
        </p:spPr>
        <p:txBody>
          <a:bodyPr/>
          <a:lstStyle/>
          <a:p>
            <a:r>
              <a:rPr lang="es-AR" b="1" dirty="0" smtClean="0"/>
              <a:t>Art. 5</a:t>
            </a:r>
            <a:r>
              <a:rPr lang="es-AR" dirty="0" smtClean="0"/>
              <a:t>: </a:t>
            </a:r>
            <a:r>
              <a:rPr lang="es-AR" b="1" dirty="0" smtClean="0"/>
              <a:t>Sanciones</a:t>
            </a:r>
            <a:r>
              <a:rPr lang="es-AR" dirty="0" smtClean="0"/>
              <a:t> ante incumplimientos</a:t>
            </a:r>
          </a:p>
          <a:p>
            <a:pPr lvl="1"/>
            <a:r>
              <a:rPr lang="es-AR" dirty="0" smtClean="0"/>
              <a:t>Administrativas</a:t>
            </a:r>
          </a:p>
          <a:p>
            <a:pPr lvl="1"/>
            <a:r>
              <a:rPr lang="es-AR" dirty="0" smtClean="0"/>
              <a:t>Acciones Civiles y/o Penales</a:t>
            </a:r>
          </a:p>
          <a:p>
            <a:pPr lvl="1"/>
            <a:r>
              <a:rPr lang="es-AR" dirty="0" smtClean="0"/>
              <a:t>Suspensión de Matrícula</a:t>
            </a:r>
          </a:p>
          <a:p>
            <a:r>
              <a:rPr lang="es-AR" b="1" dirty="0" smtClean="0"/>
              <a:t>Art. 6: Compromiso público de Residentes egresados </a:t>
            </a:r>
            <a:r>
              <a:rPr lang="es-AR" dirty="0" smtClean="0"/>
              <a:t>por período igual a su formación. Limitación temporal de concurso a residentes renunciantes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80512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Proyecto de </a:t>
            </a:r>
            <a:r>
              <a:rPr lang="es-AR" b="1" dirty="0" smtClean="0"/>
              <a:t>Ley </a:t>
            </a:r>
            <a:r>
              <a:rPr lang="es-AR" b="1" dirty="0"/>
              <a:t>Anestesia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609600" y="1256272"/>
            <a:ext cx="10972800" cy="4526100"/>
          </a:xfrm>
        </p:spPr>
        <p:txBody>
          <a:bodyPr/>
          <a:lstStyle/>
          <a:p>
            <a:r>
              <a:rPr lang="es-AR" b="1" dirty="0"/>
              <a:t>Art. 7: </a:t>
            </a:r>
            <a:endParaRPr lang="es-AR" b="1" dirty="0" smtClean="0"/>
          </a:p>
          <a:p>
            <a:pPr lvl="1"/>
            <a:r>
              <a:rPr lang="es-AR" dirty="0" err="1" smtClean="0"/>
              <a:t>Msal</a:t>
            </a:r>
            <a:r>
              <a:rPr lang="es-AR" dirty="0" smtClean="0"/>
              <a:t> </a:t>
            </a:r>
            <a:r>
              <a:rPr lang="es-AR" dirty="0" err="1"/>
              <a:t>Nac</a:t>
            </a:r>
            <a:r>
              <a:rPr lang="es-AR" dirty="0"/>
              <a:t>. con acuerdo de </a:t>
            </a:r>
            <a:r>
              <a:rPr lang="es-AR" dirty="0" err="1"/>
              <a:t>Msal</a:t>
            </a:r>
            <a:r>
              <a:rPr lang="es-AR" dirty="0"/>
              <a:t> </a:t>
            </a:r>
            <a:r>
              <a:rPr lang="es-AR" dirty="0" err="1"/>
              <a:t>Prov</a:t>
            </a:r>
            <a:r>
              <a:rPr lang="es-AR" dirty="0"/>
              <a:t>: </a:t>
            </a:r>
            <a:r>
              <a:rPr lang="es-AR" b="1" dirty="0" smtClean="0"/>
              <a:t>definen </a:t>
            </a:r>
            <a:r>
              <a:rPr lang="es-AR" b="1" dirty="0"/>
              <a:t>número de residencias y vacantes</a:t>
            </a:r>
            <a:r>
              <a:rPr lang="es-AR" dirty="0"/>
              <a:t> con </a:t>
            </a:r>
            <a:r>
              <a:rPr lang="es-AR" dirty="0" err="1"/>
              <a:t>financimiento</a:t>
            </a:r>
            <a:r>
              <a:rPr lang="es-AR" dirty="0"/>
              <a:t> </a:t>
            </a:r>
            <a:r>
              <a:rPr lang="es-AR" dirty="0" smtClean="0"/>
              <a:t>nacional</a:t>
            </a:r>
          </a:p>
          <a:p>
            <a:pPr lvl="1"/>
            <a:r>
              <a:rPr lang="es-AR" dirty="0" err="1"/>
              <a:t>M</a:t>
            </a:r>
            <a:r>
              <a:rPr lang="es-AR" dirty="0" err="1" smtClean="0"/>
              <a:t>Sal</a:t>
            </a:r>
            <a:r>
              <a:rPr lang="es-AR" dirty="0" smtClean="0"/>
              <a:t> </a:t>
            </a:r>
            <a:r>
              <a:rPr lang="es-AR" dirty="0" err="1" smtClean="0"/>
              <a:t>Prov</a:t>
            </a:r>
            <a:r>
              <a:rPr lang="es-AR" dirty="0" smtClean="0"/>
              <a:t> define residencias y vacantes con </a:t>
            </a:r>
            <a:r>
              <a:rPr lang="es-AR" dirty="0" err="1" smtClean="0"/>
              <a:t>financimiento</a:t>
            </a:r>
            <a:r>
              <a:rPr lang="es-AR" dirty="0" smtClean="0"/>
              <a:t> provincial</a:t>
            </a:r>
          </a:p>
          <a:p>
            <a:r>
              <a:rPr lang="es-AR" b="1" dirty="0" smtClean="0"/>
              <a:t>Art. 8: </a:t>
            </a:r>
            <a:r>
              <a:rPr lang="es-AR" dirty="0" smtClean="0"/>
              <a:t>Revisión de </a:t>
            </a:r>
            <a:r>
              <a:rPr lang="es-AR" b="1" dirty="0" smtClean="0"/>
              <a:t>Incumbencias y Programas Académicos de especialidades con competencias afines </a:t>
            </a:r>
            <a:r>
              <a:rPr lang="es-AR" dirty="0" smtClean="0"/>
              <a:t>a Anestesia</a:t>
            </a:r>
          </a:p>
          <a:p>
            <a:r>
              <a:rPr lang="es-AR" b="1" dirty="0" smtClean="0"/>
              <a:t>Art. 9: </a:t>
            </a:r>
            <a:r>
              <a:rPr lang="es-AR" dirty="0" smtClean="0"/>
              <a:t>Suspende normas opuestas</a:t>
            </a:r>
          </a:p>
          <a:p>
            <a:r>
              <a:rPr lang="es-AR" b="1" dirty="0" smtClean="0"/>
              <a:t>Art. 10: </a:t>
            </a:r>
            <a:r>
              <a:rPr lang="es-AR" dirty="0" smtClean="0"/>
              <a:t>Invita a </a:t>
            </a:r>
            <a:r>
              <a:rPr lang="es-AR" b="1" dirty="0" smtClean="0"/>
              <a:t>adherir a CABA y Provincias</a:t>
            </a:r>
            <a:endParaRPr lang="es-AR" b="1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85002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Propuestas de Formación</a:t>
            </a:r>
            <a:endParaRPr lang="es-AR" b="1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Curso de especialista en Anestesiología</a:t>
            </a:r>
          </a:p>
          <a:p>
            <a:pPr lvl="1"/>
            <a:r>
              <a:rPr lang="es-AR" dirty="0" smtClean="0"/>
              <a:t>Reunión Ministerios de Salud con FAFEMP</a:t>
            </a:r>
          </a:p>
          <a:p>
            <a:pPr lvl="1"/>
            <a:endParaRPr lang="es-AR" dirty="0"/>
          </a:p>
          <a:p>
            <a:r>
              <a:rPr lang="es-AR" dirty="0" smtClean="0"/>
              <a:t>Curso de Formación en Competencias Básicas Anestesiológicas para otras especialidades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80988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Propuestas</a:t>
            </a:r>
            <a:endParaRPr lang="es-AR" b="1" dirty="0"/>
          </a:p>
        </p:txBody>
      </p:sp>
      <p:sp>
        <p:nvSpPr>
          <p:cNvPr id="11" name="Marcador de texto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s-AR" dirty="0"/>
              <a:t>Conformación de una </a:t>
            </a:r>
            <a:r>
              <a:rPr lang="es-AR" b="1" dirty="0"/>
              <a:t>Comisión </a:t>
            </a:r>
            <a:r>
              <a:rPr lang="es-AR" b="1" dirty="0" smtClean="0"/>
              <a:t>Asesora Nacional de Anestesia </a:t>
            </a:r>
          </a:p>
          <a:p>
            <a:pPr lvl="1"/>
            <a:r>
              <a:rPr lang="es-AR" dirty="0"/>
              <a:t>E</a:t>
            </a:r>
            <a:r>
              <a:rPr lang="es-AR" dirty="0" smtClean="0"/>
              <a:t>spacio </a:t>
            </a:r>
            <a:r>
              <a:rPr lang="es-AR" dirty="0"/>
              <a:t>de construcción conjunto para la planificación de las acciones y estrategias </a:t>
            </a:r>
            <a:r>
              <a:rPr lang="es-AR" dirty="0" smtClean="0"/>
              <a:t>posteriores.</a:t>
            </a:r>
          </a:p>
          <a:p>
            <a:pPr lvl="1"/>
            <a:r>
              <a:rPr lang="es-AR" dirty="0" smtClean="0"/>
              <a:t>Integrantes</a:t>
            </a:r>
            <a:r>
              <a:rPr lang="es-AR" dirty="0"/>
              <a:t>: </a:t>
            </a:r>
            <a:endParaRPr lang="es-AR" sz="2400" dirty="0"/>
          </a:p>
          <a:p>
            <a:pPr lvl="2"/>
            <a:r>
              <a:rPr lang="es-AR" dirty="0"/>
              <a:t>Autoridades Ministerio </a:t>
            </a:r>
            <a:r>
              <a:rPr lang="es-AR" dirty="0" smtClean="0"/>
              <a:t>Salud </a:t>
            </a:r>
            <a:r>
              <a:rPr lang="es-AR" dirty="0"/>
              <a:t>de Nación</a:t>
            </a:r>
            <a:endParaRPr lang="es-AR" sz="2000" dirty="0"/>
          </a:p>
          <a:p>
            <a:pPr lvl="2"/>
            <a:r>
              <a:rPr lang="es-AR" dirty="0"/>
              <a:t>Representantes ministeriales </a:t>
            </a:r>
            <a:r>
              <a:rPr lang="es-AR" dirty="0" smtClean="0"/>
              <a:t>provinciales</a:t>
            </a:r>
            <a:endParaRPr lang="es-AR" sz="2000" dirty="0"/>
          </a:p>
          <a:p>
            <a:pPr lvl="2"/>
            <a:r>
              <a:rPr lang="es-AR" dirty="0"/>
              <a:t>Referentes de la Anestesiología </a:t>
            </a:r>
            <a:r>
              <a:rPr lang="es-AR" dirty="0" smtClean="0"/>
              <a:t>Argentina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302077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>
            <a:spLocks noChangeArrowheads="1"/>
          </p:cNvSpPr>
          <p:nvPr/>
        </p:nvSpPr>
        <p:spPr bwMode="auto">
          <a:xfrm>
            <a:off x="1302764" y="2203134"/>
            <a:ext cx="95345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AR" altLang="es-AR" sz="4000" b="1" dirty="0" smtClean="0">
                <a:solidFill>
                  <a:prstClr val="white"/>
                </a:solidFill>
              </a:rPr>
              <a:t>Muchas Gracias</a:t>
            </a:r>
            <a:endParaRPr lang="es-ES" altLang="es-AR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930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/>
          <p:cNvSpPr>
            <a:spLocks noGrp="1"/>
          </p:cNvSpPr>
          <p:nvPr>
            <p:ph type="body" idx="1"/>
          </p:nvPr>
        </p:nvSpPr>
        <p:spPr>
          <a:xfrm>
            <a:off x="609600" y="645459"/>
            <a:ext cx="10972800" cy="4525962"/>
          </a:xfrm>
        </p:spPr>
        <p:txBody>
          <a:bodyPr/>
          <a:lstStyle/>
          <a:p>
            <a:r>
              <a:rPr lang="es-AR" b="1" dirty="0" smtClean="0"/>
              <a:t>Estrategias </a:t>
            </a:r>
            <a:endParaRPr lang="es-AR" b="1" dirty="0"/>
          </a:p>
          <a:p>
            <a:pPr lvl="2"/>
            <a:r>
              <a:rPr lang="es-AR" b="1" dirty="0"/>
              <a:t>Cobertura inicial de déficits actuales prestacionales y resolución de conflictos</a:t>
            </a:r>
            <a:r>
              <a:rPr lang="es-AR" dirty="0"/>
              <a:t> en las Jurisdicciones del </a:t>
            </a:r>
            <a:r>
              <a:rPr lang="es-AR" dirty="0" smtClean="0"/>
              <a:t>país</a:t>
            </a:r>
          </a:p>
          <a:p>
            <a:pPr marL="1028700" lvl="2" indent="0">
              <a:buNone/>
            </a:pPr>
            <a:endParaRPr lang="es-AR" sz="2000" dirty="0"/>
          </a:p>
          <a:p>
            <a:pPr lvl="2"/>
            <a:r>
              <a:rPr lang="es-AR" b="1" dirty="0" smtClean="0"/>
              <a:t>Plan Federal de Anestesiología. Análisis </a:t>
            </a:r>
            <a:r>
              <a:rPr lang="es-AR" b="1" dirty="0"/>
              <a:t>de Situación actual y Planificación futura</a:t>
            </a:r>
            <a:r>
              <a:rPr lang="es-AR" dirty="0"/>
              <a:t> cuantitativa y cualitativa, por provincia; de:</a:t>
            </a:r>
            <a:endParaRPr lang="es-AR" sz="2000" dirty="0"/>
          </a:p>
          <a:p>
            <a:pPr lvl="3"/>
            <a:r>
              <a:rPr lang="es-AR" dirty="0"/>
              <a:t>Oferta Asistencial de médicos anestesiólogos </a:t>
            </a:r>
            <a:endParaRPr lang="es-AR" sz="1800" dirty="0"/>
          </a:p>
          <a:p>
            <a:pPr lvl="3"/>
            <a:r>
              <a:rPr lang="es-AR" dirty="0"/>
              <a:t>Distribución geográfica</a:t>
            </a:r>
            <a:endParaRPr lang="es-AR" sz="1800" dirty="0"/>
          </a:p>
          <a:p>
            <a:pPr lvl="3"/>
            <a:r>
              <a:rPr lang="es-AR" dirty="0"/>
              <a:t>Prácticas anestesiológicas diferenciadas por niveles de complejidad</a:t>
            </a:r>
            <a:endParaRPr lang="es-AR" sz="1800" dirty="0"/>
          </a:p>
          <a:p>
            <a:pPr lvl="3"/>
            <a:r>
              <a:rPr lang="es-AR" dirty="0"/>
              <a:t>Demanda asistencial insatisfecha </a:t>
            </a:r>
            <a:endParaRPr lang="es-AR" sz="1800" dirty="0"/>
          </a:p>
          <a:p>
            <a:pPr lvl="3"/>
            <a:r>
              <a:rPr lang="es-AR" dirty="0"/>
              <a:t>Modalidades y valores contractuales </a:t>
            </a:r>
            <a:endParaRPr lang="es-AR" sz="1800" dirty="0"/>
          </a:p>
          <a:p>
            <a:pPr lvl="3"/>
            <a:r>
              <a:rPr lang="es-AR" dirty="0"/>
              <a:t>Ofertas formativas (Residencias, posgrados)</a:t>
            </a:r>
            <a:endParaRPr lang="es-AR" sz="1800" dirty="0"/>
          </a:p>
          <a:p>
            <a:r>
              <a:rPr lang="es-AR" dirty="0"/>
              <a:t> </a:t>
            </a:r>
            <a:endParaRPr lang="es-AR" sz="20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32028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/>
          <p:cNvSpPr>
            <a:spLocks noGrp="1"/>
          </p:cNvSpPr>
          <p:nvPr>
            <p:ph type="body" idx="1"/>
          </p:nvPr>
        </p:nvSpPr>
        <p:spPr>
          <a:xfrm>
            <a:off x="582706" y="860612"/>
            <a:ext cx="10972800" cy="4525962"/>
          </a:xfrm>
        </p:spPr>
        <p:txBody>
          <a:bodyPr/>
          <a:lstStyle/>
          <a:p>
            <a:r>
              <a:rPr lang="es-AR" b="1" dirty="0" smtClean="0"/>
              <a:t>Estrategias</a:t>
            </a:r>
            <a:endParaRPr lang="es-AR" b="1" dirty="0"/>
          </a:p>
          <a:p>
            <a:pPr lvl="2"/>
            <a:r>
              <a:rPr lang="es-AR" b="1" dirty="0" smtClean="0"/>
              <a:t>Adecuación </a:t>
            </a:r>
            <a:r>
              <a:rPr lang="es-AR" b="1" dirty="0"/>
              <a:t>de la cantidad de vacantes de residencias</a:t>
            </a:r>
            <a:r>
              <a:rPr lang="es-AR" dirty="0"/>
              <a:t> de Anestesiología a la brecha existente entre la actualidad y el futuro</a:t>
            </a:r>
            <a:endParaRPr lang="es-AR" sz="2000" dirty="0"/>
          </a:p>
          <a:p>
            <a:pPr marL="114300" indent="0">
              <a:buNone/>
            </a:pPr>
            <a:endParaRPr lang="es-AR" sz="2800" dirty="0"/>
          </a:p>
          <a:p>
            <a:pPr lvl="2"/>
            <a:r>
              <a:rPr lang="es-AR" b="1" dirty="0"/>
              <a:t>Distribución equitativa de profesionales</a:t>
            </a:r>
            <a:r>
              <a:rPr lang="es-AR" dirty="0"/>
              <a:t> en el país fomentada por medio de la generación de normativas e incentivos para </a:t>
            </a:r>
            <a:endParaRPr lang="es-AR" sz="2000" dirty="0"/>
          </a:p>
          <a:p>
            <a:pPr lvl="3"/>
            <a:r>
              <a:rPr lang="es-AR" b="1" dirty="0"/>
              <a:t>Apertura de centros de formación</a:t>
            </a:r>
            <a:r>
              <a:rPr lang="es-AR" dirty="0"/>
              <a:t> en lugares con baja oferta</a:t>
            </a:r>
            <a:endParaRPr lang="es-AR" sz="1800" dirty="0"/>
          </a:p>
          <a:p>
            <a:pPr lvl="3"/>
            <a:r>
              <a:rPr lang="es-AR" b="1" dirty="0"/>
              <a:t>Destinos contractuales prestablecidos</a:t>
            </a:r>
            <a:r>
              <a:rPr lang="es-AR" dirty="0"/>
              <a:t> de ejercicio médico </a:t>
            </a:r>
            <a:r>
              <a:rPr lang="es-AR" dirty="0" err="1"/>
              <a:t>posresidencia</a:t>
            </a:r>
            <a:endParaRPr lang="es-AR" sz="1800" dirty="0"/>
          </a:p>
          <a:p>
            <a:pPr lvl="3"/>
            <a:r>
              <a:rPr lang="es-AR" b="1" dirty="0"/>
              <a:t>Otorgamiento de beneficios</a:t>
            </a:r>
            <a:r>
              <a:rPr lang="es-AR" dirty="0"/>
              <a:t> habitacionales y económicos para quienes brinden cobertura en destinos requeridos</a:t>
            </a:r>
            <a:endParaRPr lang="es-AR" sz="1800" dirty="0"/>
          </a:p>
          <a:p>
            <a:pPr marL="11430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33392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/>
          <p:cNvSpPr>
            <a:spLocks noGrp="1"/>
          </p:cNvSpPr>
          <p:nvPr>
            <p:ph type="body" idx="1"/>
          </p:nvPr>
        </p:nvSpPr>
        <p:spPr>
          <a:xfrm>
            <a:off x="623047" y="874059"/>
            <a:ext cx="10972800" cy="4525962"/>
          </a:xfrm>
        </p:spPr>
        <p:txBody>
          <a:bodyPr/>
          <a:lstStyle/>
          <a:p>
            <a:r>
              <a:rPr lang="es-AR" b="1" dirty="0" smtClean="0"/>
              <a:t>Estrategias</a:t>
            </a:r>
            <a:endParaRPr lang="es-AR" b="1" dirty="0"/>
          </a:p>
          <a:p>
            <a:pPr lvl="2"/>
            <a:r>
              <a:rPr lang="es-AR" dirty="0" smtClean="0"/>
              <a:t>Creación </a:t>
            </a:r>
            <a:r>
              <a:rPr lang="es-AR" dirty="0"/>
              <a:t>de </a:t>
            </a:r>
            <a:r>
              <a:rPr lang="es-AR" b="1" dirty="0"/>
              <a:t>Residencia Integrada de Medicina Crítica</a:t>
            </a:r>
            <a:endParaRPr lang="es-AR" sz="2000" dirty="0"/>
          </a:p>
          <a:p>
            <a:pPr lvl="3"/>
            <a:r>
              <a:rPr lang="es-AR" dirty="0"/>
              <a:t>Trabajo conjunto con las Sociedades Científicas de Anestesiología, </a:t>
            </a:r>
            <a:r>
              <a:rPr lang="es-AR" dirty="0" smtClean="0"/>
              <a:t>Terapia </a:t>
            </a:r>
            <a:r>
              <a:rPr lang="es-AR" dirty="0"/>
              <a:t>Intensiva y </a:t>
            </a:r>
            <a:r>
              <a:rPr lang="es-AR" dirty="0" err="1"/>
              <a:t>Emergentología</a:t>
            </a:r>
            <a:endParaRPr lang="es-AR" sz="1800" dirty="0"/>
          </a:p>
          <a:p>
            <a:pPr lvl="3"/>
            <a:r>
              <a:rPr lang="es-AR" dirty="0"/>
              <a:t>Programa</a:t>
            </a:r>
            <a:endParaRPr lang="es-AR" sz="1800" dirty="0"/>
          </a:p>
          <a:p>
            <a:pPr lvl="4"/>
            <a:r>
              <a:rPr lang="es-AR" b="1" dirty="0"/>
              <a:t>Tronco común</a:t>
            </a:r>
            <a:r>
              <a:rPr lang="es-AR" dirty="0"/>
              <a:t> (1 o 2 años). En este momento los profesionales podrían ser formados en las competencias y prácticas anestesiológicas de baja complejidad para que posteriormente las puedan ejercitar siendo especialistas de las 3 ramas</a:t>
            </a:r>
            <a:endParaRPr lang="es-AR" sz="1800" dirty="0"/>
          </a:p>
          <a:p>
            <a:pPr lvl="4"/>
            <a:r>
              <a:rPr lang="es-AR" b="1" dirty="0"/>
              <a:t>Trayecto especializado</a:t>
            </a:r>
            <a:r>
              <a:rPr lang="es-AR" dirty="0"/>
              <a:t> posterior para 3 especialidades (2 o 3 años) </a:t>
            </a:r>
            <a:endParaRPr lang="es-AR" sz="1800" dirty="0"/>
          </a:p>
          <a:p>
            <a:pPr lvl="5"/>
            <a:r>
              <a:rPr lang="es-AR" dirty="0"/>
              <a:t>Anestesiología</a:t>
            </a:r>
            <a:endParaRPr lang="es-AR" sz="1800" dirty="0"/>
          </a:p>
          <a:p>
            <a:pPr lvl="5"/>
            <a:r>
              <a:rPr lang="es-AR" dirty="0"/>
              <a:t>Terapia Intensiva </a:t>
            </a:r>
            <a:endParaRPr lang="es-AR" sz="1800" dirty="0"/>
          </a:p>
          <a:p>
            <a:pPr lvl="5"/>
            <a:r>
              <a:rPr lang="es-AR" dirty="0" err="1"/>
              <a:t>Emergentología</a:t>
            </a:r>
            <a:endParaRPr lang="es-AR" sz="18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79062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/>
          <p:cNvSpPr>
            <a:spLocks noGrp="1"/>
          </p:cNvSpPr>
          <p:nvPr>
            <p:ph type="body" idx="1"/>
          </p:nvPr>
        </p:nvSpPr>
        <p:spPr>
          <a:xfrm>
            <a:off x="515470" y="900953"/>
            <a:ext cx="10972800" cy="4525962"/>
          </a:xfrm>
        </p:spPr>
        <p:txBody>
          <a:bodyPr/>
          <a:lstStyle/>
          <a:p>
            <a:r>
              <a:rPr lang="es-AR" b="1" dirty="0" smtClean="0"/>
              <a:t>Estrategias</a:t>
            </a:r>
            <a:endParaRPr lang="es-AR" b="1" dirty="0"/>
          </a:p>
          <a:p>
            <a:pPr lvl="2"/>
            <a:r>
              <a:rPr lang="es-AR" dirty="0" smtClean="0"/>
              <a:t>Creación de </a:t>
            </a:r>
            <a:r>
              <a:rPr lang="es-AR" b="1" dirty="0" smtClean="0"/>
              <a:t>Cursos de Posgrado en Anestesiología Básica para otros especialistas</a:t>
            </a:r>
            <a:r>
              <a:rPr lang="es-AR" dirty="0" smtClean="0"/>
              <a:t> ya formados</a:t>
            </a:r>
            <a:endParaRPr lang="es-AR" sz="2000" dirty="0" smtClean="0"/>
          </a:p>
          <a:p>
            <a:pPr lvl="3"/>
            <a:r>
              <a:rPr lang="es-AR" dirty="0" smtClean="0"/>
              <a:t>Terapia Intensiva</a:t>
            </a:r>
            <a:endParaRPr lang="es-AR" sz="1800" dirty="0" smtClean="0"/>
          </a:p>
          <a:p>
            <a:pPr lvl="3"/>
            <a:r>
              <a:rPr lang="es-AR" dirty="0" err="1" smtClean="0"/>
              <a:t>Emergentología</a:t>
            </a:r>
            <a:endParaRPr lang="es-AR" sz="1800" dirty="0" smtClean="0"/>
          </a:p>
          <a:p>
            <a:pPr marL="114300" indent="0">
              <a:buNone/>
            </a:pPr>
            <a:endParaRPr lang="es-AR" sz="2800" dirty="0" smtClean="0"/>
          </a:p>
          <a:p>
            <a:pPr lvl="2"/>
            <a:r>
              <a:rPr lang="es-AR" b="1" dirty="0" smtClean="0"/>
              <a:t>Cursos de Actualización a distancia para médicos anestesiólogos y no especialistas</a:t>
            </a:r>
            <a:r>
              <a:rPr lang="es-AR" dirty="0" smtClean="0"/>
              <a:t> brindados por Sociedades Científicas y Ministerio</a:t>
            </a:r>
            <a:endParaRPr lang="es-AR" sz="2000" dirty="0" smtClean="0"/>
          </a:p>
        </p:txBody>
      </p:sp>
    </p:spTree>
    <p:extLst>
      <p:ext uri="{BB962C8B-B14F-4D97-AF65-F5344CB8AC3E}">
        <p14:creationId xmlns:p14="http://schemas.microsoft.com/office/powerpoint/2010/main" val="1082654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/>
          <p:cNvSpPr>
            <a:spLocks noGrp="1"/>
          </p:cNvSpPr>
          <p:nvPr>
            <p:ph type="body" idx="1"/>
          </p:nvPr>
        </p:nvSpPr>
        <p:spPr>
          <a:xfrm>
            <a:off x="596153" y="1089212"/>
            <a:ext cx="10972800" cy="4525962"/>
          </a:xfrm>
        </p:spPr>
        <p:txBody>
          <a:bodyPr/>
          <a:lstStyle/>
          <a:p>
            <a:r>
              <a:rPr lang="es-AR" b="1" dirty="0" smtClean="0"/>
              <a:t>Estrategias</a:t>
            </a:r>
            <a:endParaRPr lang="es-AR" b="1" dirty="0"/>
          </a:p>
          <a:p>
            <a:pPr lvl="2"/>
            <a:r>
              <a:rPr lang="es-AR" dirty="0" smtClean="0"/>
              <a:t>Creación de la </a:t>
            </a:r>
            <a:r>
              <a:rPr lang="es-AR" b="1" dirty="0" smtClean="0"/>
              <a:t>Tecnicatura en Gestión de Quirófanos y Anestesia</a:t>
            </a:r>
            <a:endParaRPr lang="es-AR" sz="2000" dirty="0" smtClean="0"/>
          </a:p>
          <a:p>
            <a:pPr lvl="3"/>
            <a:r>
              <a:rPr lang="es-AR" dirty="0" smtClean="0"/>
              <a:t>Definición de competencias</a:t>
            </a:r>
            <a:endParaRPr lang="es-AR" sz="1800" dirty="0" smtClean="0"/>
          </a:p>
          <a:p>
            <a:pPr lvl="3"/>
            <a:r>
              <a:rPr lang="es-AR" dirty="0" smtClean="0"/>
              <a:t>Organización de centros de formación y perfiles docentes</a:t>
            </a:r>
            <a:endParaRPr lang="es-AR" sz="1800" dirty="0" smtClean="0"/>
          </a:p>
          <a:p>
            <a:pPr lvl="3"/>
            <a:r>
              <a:rPr lang="es-AR" dirty="0" smtClean="0"/>
              <a:t>Redacción de un marco legal para el ejercicio de la tecnicatura</a:t>
            </a:r>
            <a:endParaRPr lang="es-AR" sz="1800" dirty="0" smtClean="0"/>
          </a:p>
          <a:p>
            <a:pPr marL="114300" indent="0">
              <a:buNone/>
            </a:pPr>
            <a:endParaRPr lang="es-AR" sz="2800" dirty="0" smtClean="0"/>
          </a:p>
          <a:p>
            <a:pPr lvl="2"/>
            <a:r>
              <a:rPr lang="es-AR" b="1" dirty="0" smtClean="0"/>
              <a:t>Acuerdo de valores prestacionales nacionales</a:t>
            </a:r>
            <a:r>
              <a:rPr lang="es-AR" dirty="0" smtClean="0"/>
              <a:t> públicos y privados</a:t>
            </a:r>
            <a:endParaRPr lang="es-AR" sz="2000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36145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555812" y="699247"/>
            <a:ext cx="10972800" cy="4526100"/>
          </a:xfrm>
        </p:spPr>
        <p:txBody>
          <a:bodyPr/>
          <a:lstStyle/>
          <a:p>
            <a:pPr lvl="0"/>
            <a:r>
              <a:rPr lang="es-AR" sz="2400" b="1" dirty="0"/>
              <a:t>Resolución Ministerial</a:t>
            </a:r>
            <a:r>
              <a:rPr lang="es-AR" sz="2400" dirty="0"/>
              <a:t>, en el marco de la Emergencia Sanitaria (Ley 27.541), que declare la </a:t>
            </a:r>
            <a:r>
              <a:rPr lang="es-AR" sz="2400" b="1" dirty="0"/>
              <a:t>Emergencia Nacional de los Recursos Humanos en Anestesiología</a:t>
            </a:r>
            <a:r>
              <a:rPr lang="es-AR" sz="2400" dirty="0"/>
              <a:t>, entendiéndolo como recurso humano crítico, en los aspectos asistenciales, prestacionales y </a:t>
            </a:r>
            <a:r>
              <a:rPr lang="es-AR" sz="2400" dirty="0" smtClean="0"/>
              <a:t>formativos; </a:t>
            </a:r>
            <a:r>
              <a:rPr lang="es-MX" sz="2400" dirty="0" smtClean="0"/>
              <a:t>en </a:t>
            </a:r>
            <a:r>
              <a:rPr lang="es-MX" sz="2400" dirty="0"/>
              <a:t>todos los niveles y subsectores de </a:t>
            </a:r>
            <a:r>
              <a:rPr lang="es-MX" sz="2400" dirty="0" smtClean="0"/>
              <a:t>salud</a:t>
            </a:r>
          </a:p>
          <a:p>
            <a:pPr marL="114300" lvl="0" indent="0">
              <a:buNone/>
            </a:pPr>
            <a:endParaRPr lang="es-AR" sz="2400" dirty="0"/>
          </a:p>
          <a:p>
            <a:pPr lvl="0"/>
            <a:r>
              <a:rPr lang="es-AR" sz="2400" b="1" dirty="0" smtClean="0"/>
              <a:t>Suscripción </a:t>
            </a:r>
            <a:r>
              <a:rPr lang="es-AR" sz="2400" dirty="0" smtClean="0"/>
              <a:t>de </a:t>
            </a:r>
            <a:r>
              <a:rPr lang="es-AR" sz="2400" dirty="0"/>
              <a:t>un </a:t>
            </a:r>
            <a:r>
              <a:rPr lang="es-AR" sz="2400" b="1" dirty="0"/>
              <a:t>Convenio</a:t>
            </a:r>
            <a:r>
              <a:rPr lang="es-AR" sz="2400" dirty="0"/>
              <a:t> entre las jurisdicciones </a:t>
            </a:r>
            <a:r>
              <a:rPr lang="es-AR" sz="2400" dirty="0" smtClean="0"/>
              <a:t>participantes en </a:t>
            </a:r>
            <a:r>
              <a:rPr lang="es-AR" sz="2400" dirty="0"/>
              <a:t>el marco del </a:t>
            </a:r>
            <a:r>
              <a:rPr lang="es-AR" sz="2400" dirty="0" smtClean="0"/>
              <a:t>COFESA. Declaraciones </a:t>
            </a:r>
            <a:r>
              <a:rPr lang="es-AR" sz="2400" dirty="0"/>
              <a:t>para aunar posiciones de cara a resolver la </a:t>
            </a:r>
            <a:r>
              <a:rPr lang="es-AR" sz="2400" dirty="0" smtClean="0"/>
              <a:t>problemática y creación </a:t>
            </a:r>
            <a:r>
              <a:rPr lang="es-AR" sz="2400" dirty="0"/>
              <a:t>del </a:t>
            </a:r>
            <a:r>
              <a:rPr lang="es-AR" sz="2400" b="1" dirty="0"/>
              <a:t>Plan Federal de </a:t>
            </a:r>
            <a:r>
              <a:rPr lang="es-AR" sz="2400" b="1" dirty="0" smtClean="0"/>
              <a:t>Anestesiología</a:t>
            </a:r>
          </a:p>
          <a:p>
            <a:pPr marL="114300" lvl="0" indent="0">
              <a:buNone/>
            </a:pPr>
            <a:endParaRPr lang="es-AR" sz="2400" dirty="0"/>
          </a:p>
          <a:p>
            <a:r>
              <a:rPr lang="es-AR" sz="2400" b="1" dirty="0" smtClean="0"/>
              <a:t>Derogar o no renovar la </a:t>
            </a:r>
            <a:r>
              <a:rPr lang="es-AR" sz="2400" b="1" dirty="0"/>
              <a:t>Resolución 242/2016</a:t>
            </a:r>
            <a:r>
              <a:rPr lang="es-AR" sz="2400" dirty="0"/>
              <a:t> que le otorga a la </a:t>
            </a:r>
            <a:r>
              <a:rPr lang="es-AR" sz="2400" b="1" dirty="0"/>
              <a:t>FAAAR</a:t>
            </a:r>
            <a:r>
              <a:rPr lang="es-AR" sz="2400" dirty="0"/>
              <a:t> la facultad de ser entidad científica certificante de la especialidad;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01100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s-AR" b="1" dirty="0" smtClean="0"/>
              <a:t>Avances</a:t>
            </a:r>
            <a:endParaRPr lang="es-AR" b="1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609600" y="1344706"/>
            <a:ext cx="10972800" cy="4526100"/>
          </a:xfrm>
        </p:spPr>
        <p:txBody>
          <a:bodyPr/>
          <a:lstStyle/>
          <a:p>
            <a:r>
              <a:rPr lang="es-AR" b="1" dirty="0" smtClean="0"/>
              <a:t>Reunión Virtual con Comité Ejecutivo de FAAAAR</a:t>
            </a:r>
          </a:p>
          <a:p>
            <a:pPr lvl="1"/>
            <a:r>
              <a:rPr lang="es-AR" b="1" dirty="0" smtClean="0"/>
              <a:t>Acuerdo de Propuestas de Trabajo conjunto </a:t>
            </a:r>
          </a:p>
          <a:p>
            <a:pPr marL="571500" lvl="1" indent="0">
              <a:buNone/>
            </a:pPr>
            <a:endParaRPr lang="es-AR" dirty="0"/>
          </a:p>
          <a:p>
            <a:r>
              <a:rPr lang="es-AR" b="1" dirty="0" smtClean="0"/>
              <a:t>Reunión </a:t>
            </a:r>
            <a:r>
              <a:rPr lang="es-AR" b="1" dirty="0" smtClean="0"/>
              <a:t>conjunta Nación, </a:t>
            </a:r>
            <a:r>
              <a:rPr lang="es-AR" b="1" dirty="0"/>
              <a:t>3 </a:t>
            </a:r>
            <a:r>
              <a:rPr lang="es-AR" b="1" dirty="0" smtClean="0"/>
              <a:t>provincias y FAAAAR</a:t>
            </a:r>
          </a:p>
          <a:p>
            <a:pPr lvl="1"/>
            <a:r>
              <a:rPr lang="es-AR" dirty="0" smtClean="0"/>
              <a:t>Tema: </a:t>
            </a:r>
            <a:r>
              <a:rPr lang="es-AR" b="1" dirty="0" smtClean="0"/>
              <a:t>vacantes de Residencia 2021</a:t>
            </a:r>
          </a:p>
          <a:p>
            <a:pPr marL="571500" lvl="1" indent="0">
              <a:buNone/>
            </a:pPr>
            <a:endParaRPr lang="es-AR" dirty="0" smtClean="0"/>
          </a:p>
        </p:txBody>
      </p:sp>
    </p:spTree>
    <p:extLst>
      <p:ext uri="{BB962C8B-B14F-4D97-AF65-F5344CB8AC3E}">
        <p14:creationId xmlns:p14="http://schemas.microsoft.com/office/powerpoint/2010/main" val="274603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703</Words>
  <Application>Microsoft Office PowerPoint</Application>
  <PresentationFormat>Panorámica</PresentationFormat>
  <Paragraphs>95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1_Tema de Office</vt:lpstr>
      <vt:lpstr>2_Tema de Office</vt:lpstr>
      <vt:lpstr>3_Tema de Office</vt:lpstr>
      <vt:lpstr>Presentación de PowerPoint</vt:lpstr>
      <vt:lpstr>Propuestas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Avances</vt:lpstr>
      <vt:lpstr>Avances</vt:lpstr>
      <vt:lpstr>Relevamiento Nacional de  Problemas Prestacionales Anestesiológicos</vt:lpstr>
      <vt:lpstr>Presentación de PowerPoint</vt:lpstr>
      <vt:lpstr>Presentación de PowerPoint</vt:lpstr>
      <vt:lpstr>Presentación de PowerPoint</vt:lpstr>
      <vt:lpstr>Presentación de PowerPoint</vt:lpstr>
      <vt:lpstr>Proyecto de Ley Anestesia</vt:lpstr>
      <vt:lpstr>Proyecto de Ley Anestesia</vt:lpstr>
      <vt:lpstr>Proyecto de Ley Anestesia</vt:lpstr>
      <vt:lpstr>Propuestas de Formación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 Costa</dc:creator>
  <cp:lastModifiedBy>Ale Costa</cp:lastModifiedBy>
  <cp:revision>14</cp:revision>
  <dcterms:created xsi:type="dcterms:W3CDTF">2021-08-02T12:31:42Z</dcterms:created>
  <dcterms:modified xsi:type="dcterms:W3CDTF">2021-08-02T16:32:40Z</dcterms:modified>
</cp:coreProperties>
</file>