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s-AR"/>
    </a:defPPr>
    <a:lvl1pPr algn="l" rtl="0" fontAlgn="base">
      <a:spcBef>
        <a:spcPct val="0"/>
      </a:spcBef>
      <a:spcAft>
        <a:spcPct val="0"/>
      </a:spcAft>
      <a:defRPr kern="1200">
        <a:solidFill>
          <a:schemeClr val="tx1"/>
        </a:solidFill>
        <a:latin typeface="Calibri" pitchFamily="34" charset="0"/>
        <a:ea typeface="+mn-ea"/>
        <a:cs typeface="Calibri" pitchFamily="34" charset="0"/>
        <a:sym typeface="Calibri" pitchFamily="34" charset="0"/>
      </a:defRPr>
    </a:lvl1pPr>
    <a:lvl2pPr marL="457200" algn="l" rtl="0" fontAlgn="base">
      <a:spcBef>
        <a:spcPct val="0"/>
      </a:spcBef>
      <a:spcAft>
        <a:spcPct val="0"/>
      </a:spcAft>
      <a:defRPr kern="1200">
        <a:solidFill>
          <a:schemeClr val="tx1"/>
        </a:solidFill>
        <a:latin typeface="Calibri" pitchFamily="34" charset="0"/>
        <a:ea typeface="+mn-ea"/>
        <a:cs typeface="Calibri" pitchFamily="34" charset="0"/>
        <a:sym typeface="Calibri" pitchFamily="34" charset="0"/>
      </a:defRPr>
    </a:lvl2pPr>
    <a:lvl3pPr marL="914400" algn="l" rtl="0" fontAlgn="base">
      <a:spcBef>
        <a:spcPct val="0"/>
      </a:spcBef>
      <a:spcAft>
        <a:spcPct val="0"/>
      </a:spcAft>
      <a:defRPr kern="1200">
        <a:solidFill>
          <a:schemeClr val="tx1"/>
        </a:solidFill>
        <a:latin typeface="Calibri" pitchFamily="34" charset="0"/>
        <a:ea typeface="+mn-ea"/>
        <a:cs typeface="Calibri" pitchFamily="34" charset="0"/>
        <a:sym typeface="Calibri" pitchFamily="34" charset="0"/>
      </a:defRPr>
    </a:lvl3pPr>
    <a:lvl4pPr marL="1371600" algn="l" rtl="0" fontAlgn="base">
      <a:spcBef>
        <a:spcPct val="0"/>
      </a:spcBef>
      <a:spcAft>
        <a:spcPct val="0"/>
      </a:spcAft>
      <a:defRPr kern="1200">
        <a:solidFill>
          <a:schemeClr val="tx1"/>
        </a:solidFill>
        <a:latin typeface="Calibri" pitchFamily="34" charset="0"/>
        <a:ea typeface="+mn-ea"/>
        <a:cs typeface="Calibri" pitchFamily="34" charset="0"/>
        <a:sym typeface="Calibri" pitchFamily="34" charset="0"/>
      </a:defRPr>
    </a:lvl4pPr>
    <a:lvl5pPr marL="1828800" algn="l" rtl="0" fontAlgn="base">
      <a:spcBef>
        <a:spcPct val="0"/>
      </a:spcBef>
      <a:spcAft>
        <a:spcPct val="0"/>
      </a:spcAft>
      <a:defRPr kern="1200">
        <a:solidFill>
          <a:schemeClr val="tx1"/>
        </a:solidFill>
        <a:latin typeface="Calibri" pitchFamily="34" charset="0"/>
        <a:ea typeface="+mn-ea"/>
        <a:cs typeface="Calibri" pitchFamily="34" charset="0"/>
        <a:sym typeface="Calibri" pitchFamily="34" charset="0"/>
      </a:defRPr>
    </a:lvl5pPr>
    <a:lvl6pPr marL="2286000" algn="l" defTabSz="914400" rtl="0" eaLnBrk="1" latinLnBrk="0" hangingPunct="1">
      <a:defRPr kern="1200">
        <a:solidFill>
          <a:schemeClr val="tx1"/>
        </a:solidFill>
        <a:latin typeface="Calibri" pitchFamily="34" charset="0"/>
        <a:ea typeface="+mn-ea"/>
        <a:cs typeface="Calibri" pitchFamily="34" charset="0"/>
        <a:sym typeface="Calibri" pitchFamily="34" charset="0"/>
      </a:defRPr>
    </a:lvl6pPr>
    <a:lvl7pPr marL="2743200" algn="l" defTabSz="914400" rtl="0" eaLnBrk="1" latinLnBrk="0" hangingPunct="1">
      <a:defRPr kern="1200">
        <a:solidFill>
          <a:schemeClr val="tx1"/>
        </a:solidFill>
        <a:latin typeface="Calibri" pitchFamily="34" charset="0"/>
        <a:ea typeface="+mn-ea"/>
        <a:cs typeface="Calibri" pitchFamily="34" charset="0"/>
        <a:sym typeface="Calibri" pitchFamily="34" charset="0"/>
      </a:defRPr>
    </a:lvl7pPr>
    <a:lvl8pPr marL="3200400" algn="l" defTabSz="914400" rtl="0" eaLnBrk="1" latinLnBrk="0" hangingPunct="1">
      <a:defRPr kern="1200">
        <a:solidFill>
          <a:schemeClr val="tx1"/>
        </a:solidFill>
        <a:latin typeface="Calibri" pitchFamily="34" charset="0"/>
        <a:ea typeface="+mn-ea"/>
        <a:cs typeface="Calibri" pitchFamily="34" charset="0"/>
        <a:sym typeface="Calibri" pitchFamily="34" charset="0"/>
      </a:defRPr>
    </a:lvl8pPr>
    <a:lvl9pPr marL="3657600" algn="l" defTabSz="914400" rtl="0" eaLnBrk="1" latinLnBrk="0" hangingPunct="1">
      <a:defRPr kern="1200">
        <a:solidFill>
          <a:schemeClr val="tx1"/>
        </a:solidFill>
        <a:latin typeface="Calibri" pitchFamily="34" charset="0"/>
        <a:ea typeface="+mn-ea"/>
        <a:cs typeface="Calibri" pitchFamily="34" charset="0"/>
        <a:sym typeface="Calibri"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Row>
  </a:tblStyle>
  <a:tblStyle styleId="{C7B018BB-80A7-4F77-B60F-C8B233D01FF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firstRow>
  </a:tblStyle>
  <a:tblStyle styleId="{EEE7283C-3CF3-47DC-8721-378D4A62B22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3CECE"/>
          </a:solidFill>
        </a:fill>
      </a:tcStyle>
    </a:wholeTbl>
    <a:band2H>
      <a:tcTxStyle/>
      <a:tcStyle>
        <a:tcBdr/>
        <a:fill>
          <a:solidFill>
            <a:srgbClr val="F1E8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AE484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AE484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AE4846"/>
          </a:solidFill>
        </a:fill>
      </a:tcStyle>
    </a:firstRow>
  </a:tblStyle>
  <a:tblStyle styleId="{CF821DB8-F4EB-4A41-A1BA-3FCAFE7338EE}" styleName="">
    <a:tblBg/>
    <a:wholeTbl>
      <a:tcTxStyle b="on" i="on">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F81BD"/>
          </a:solidFill>
        </a:fill>
      </a:tcStyle>
    </a:firstCol>
    <a:lastRow>
      <a:tcTxStyle b="on" i="on">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4F81BD"/>
          </a:solidFill>
        </a:fill>
      </a:tcStyle>
    </a:firstRow>
  </a:tblStyle>
  <a:tblStyle styleId="{33BA23B1-9221-436E-865A-0063620EA4FD}"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68"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p:cNvSpPr>
          <p:nvPr>
            <p:ph type="sldImg"/>
          </p:nvPr>
        </p:nvSpPr>
        <p:spPr>
          <a:xfrm>
            <a:off x="1143000" y="685800"/>
            <a:ext cx="4572000" cy="3429000"/>
          </a:xfrm>
          <a:prstGeom prst="rect">
            <a:avLst/>
          </a:prstGeom>
        </p:spPr>
        <p:txBody>
          <a:bodyPr/>
          <a:lstStyle/>
          <a:p>
            <a:pPr lvl="0"/>
            <a:endParaRPr noProof="0">
              <a:sym typeface="Helvetica Neue"/>
            </a:endParaRPr>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noProof="0">
              <a:sym typeface="Helvetica Neue"/>
            </a:endParaRPr>
          </a:p>
        </p:txBody>
      </p:sp>
    </p:spTree>
  </p:cSld>
  <p:clrMap bg1="lt1" tx1="dk1" bg2="lt2" tx2="dk2" accent1="accent1" accent2="accent2" accent3="accent3" accent4="accent4" accent5="accent5" accent6="accent6" hlink="hlink" folHlink="folHlink"/>
  <p:notesStyle>
    <a:lvl1pPr algn="l" defTabSz="457200" rtl="0" eaLnBrk="0" fontAlgn="base" hangingPunct="0">
      <a:lnSpc>
        <a:spcPct val="118000"/>
      </a:lnSpc>
      <a:spcBef>
        <a:spcPct val="30000"/>
      </a:spcBef>
      <a:spcAft>
        <a:spcPct val="0"/>
      </a:spcAft>
      <a:defRPr sz="2200">
        <a:solidFill>
          <a:schemeClr val="tx1"/>
        </a:solidFill>
        <a:latin typeface="+mj-lt"/>
        <a:ea typeface="+mj-ea"/>
        <a:cs typeface="+mj-cs"/>
        <a:sym typeface="Helvetica Neue"/>
      </a:defRPr>
    </a:lvl1pPr>
    <a:lvl2pPr marL="742950" indent="-285750" algn="l" defTabSz="457200" rtl="0" eaLnBrk="0" fontAlgn="base" hangingPunct="0">
      <a:lnSpc>
        <a:spcPct val="118000"/>
      </a:lnSpc>
      <a:spcBef>
        <a:spcPct val="30000"/>
      </a:spcBef>
      <a:spcAft>
        <a:spcPct val="0"/>
      </a:spcAft>
      <a:defRPr sz="2200">
        <a:solidFill>
          <a:schemeClr val="tx1"/>
        </a:solidFill>
        <a:latin typeface="+mj-lt"/>
        <a:ea typeface="+mj-ea"/>
        <a:cs typeface="+mj-cs"/>
        <a:sym typeface="Helvetica Neue"/>
      </a:defRPr>
    </a:lvl2pPr>
    <a:lvl3pPr marL="1143000" indent="-228600" algn="l" defTabSz="457200" rtl="0" eaLnBrk="0" fontAlgn="base" hangingPunct="0">
      <a:lnSpc>
        <a:spcPct val="118000"/>
      </a:lnSpc>
      <a:spcBef>
        <a:spcPct val="30000"/>
      </a:spcBef>
      <a:spcAft>
        <a:spcPct val="0"/>
      </a:spcAft>
      <a:defRPr sz="2200">
        <a:solidFill>
          <a:schemeClr val="tx1"/>
        </a:solidFill>
        <a:latin typeface="+mj-lt"/>
        <a:ea typeface="+mj-ea"/>
        <a:cs typeface="+mj-cs"/>
        <a:sym typeface="Helvetica Neue"/>
      </a:defRPr>
    </a:lvl3pPr>
    <a:lvl4pPr marL="1600200" indent="-228600" algn="l" defTabSz="457200" rtl="0" eaLnBrk="0" fontAlgn="base" hangingPunct="0">
      <a:lnSpc>
        <a:spcPct val="118000"/>
      </a:lnSpc>
      <a:spcBef>
        <a:spcPct val="30000"/>
      </a:spcBef>
      <a:spcAft>
        <a:spcPct val="0"/>
      </a:spcAft>
      <a:defRPr sz="2200">
        <a:solidFill>
          <a:schemeClr val="tx1"/>
        </a:solidFill>
        <a:latin typeface="+mj-lt"/>
        <a:ea typeface="+mj-ea"/>
        <a:cs typeface="+mj-cs"/>
        <a:sym typeface="Helvetica Neue"/>
      </a:defRPr>
    </a:lvl4pPr>
    <a:lvl5pPr marL="2057400" indent="-228600" algn="l" defTabSz="457200" rtl="0" eaLnBrk="0" fontAlgn="base" hangingPunct="0">
      <a:lnSpc>
        <a:spcPct val="118000"/>
      </a:lnSpc>
      <a:spcBef>
        <a:spcPct val="30000"/>
      </a:spcBef>
      <a:spcAft>
        <a:spcPct val="0"/>
      </a:spcAft>
      <a:defRPr sz="2200">
        <a:solidFill>
          <a:schemeClr val="tx1"/>
        </a:solidFill>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hape 49"/>
          <p:cNvSpPr>
            <a:spLocks noGrp="1" noRot="1"/>
          </p:cNvSpPr>
          <p:nvPr>
            <p:ph type="sldImg"/>
          </p:nvPr>
        </p:nvSpPr>
        <p:spPr bwMode="auto">
          <a:noFill/>
        </p:spPr>
      </p:sp>
      <p:sp>
        <p:nvSpPr>
          <p:cNvPr id="11266" name="Shape 50"/>
          <p:cNvSpPr>
            <a:spLocks noGrp="1"/>
          </p:cNvSpPr>
          <p:nvPr>
            <p:ph type="body" sz="quarter" idx="1"/>
          </p:nvPr>
        </p:nvSpPr>
        <p:spPr bwMode="auto">
          <a:noFill/>
        </p:spPr>
        <p:txBody>
          <a:bodyPr vert="horz" wrap="square" lIns="91440" tIns="45720" rIns="91440" bIns="45720" numCol="1" anchor="t" anchorCtr="0" compatLnSpc="1">
            <a:prstTxWarp prst="textNoShape">
              <a:avLst/>
            </a:prstTxWarp>
          </a:bodyPr>
          <a:lstStyle/>
          <a:p>
            <a:pPr defTabSz="914400" eaLnBrk="1" hangingPunct="1">
              <a:lnSpc>
                <a:spcPct val="100000"/>
              </a:lnSpc>
              <a:spcBef>
                <a:spcPct val="0"/>
              </a:spcBef>
            </a:pPr>
            <a:r>
              <a:rPr lang="es-ES" sz="1200" smtClean="0">
                <a:solidFill>
                  <a:srgbClr val="000000"/>
                </a:solidFill>
                <a:latin typeface="Calibri" pitchFamily="34" charset="0"/>
                <a:cs typeface="Calibri" pitchFamily="34" charset="0"/>
                <a:sym typeface="Calibri" pitchFamily="34" charset="0"/>
              </a:rPr>
              <a:t>El planteo general es para lo que van a ser la mayoría de las consultas, que son parejas que no logran concebir. Además hay casos de preservación de gametas para postergar la fertilidad en el marco de tratamientos oncológicos, parejas de igual sexo o con donantes.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hape 92"/>
          <p:cNvSpPr>
            <a:spLocks noGrp="1" noRot="1"/>
          </p:cNvSpPr>
          <p:nvPr>
            <p:ph type="sldImg"/>
          </p:nvPr>
        </p:nvSpPr>
        <p:spPr bwMode="auto">
          <a:noFill/>
        </p:spPr>
      </p:sp>
      <p:sp>
        <p:nvSpPr>
          <p:cNvPr id="15362" name="Shape 93"/>
          <p:cNvSpPr>
            <a:spLocks noGrp="1"/>
          </p:cNvSpPr>
          <p:nvPr>
            <p:ph type="body" sz="quarter" idx="1"/>
          </p:nvPr>
        </p:nvSpPr>
        <p:spPr bwMode="auto">
          <a:noFill/>
        </p:spPr>
        <p:txBody>
          <a:bodyPr vert="horz" wrap="square" lIns="91440" tIns="45720" rIns="91440" bIns="45720" numCol="1" anchor="t" anchorCtr="0" compatLnSpc="1">
            <a:prstTxWarp prst="textNoShape">
              <a:avLst/>
            </a:prstTxWarp>
          </a:bodyPr>
          <a:lstStyle/>
          <a:p>
            <a:pPr defTabSz="914400" eaLnBrk="1" hangingPunct="1">
              <a:lnSpc>
                <a:spcPct val="100000"/>
              </a:lnSpc>
              <a:spcBef>
                <a:spcPts val="400"/>
              </a:spcBef>
            </a:pPr>
            <a:r>
              <a:rPr lang="es-ES" sz="1200" smtClean="0">
                <a:solidFill>
                  <a:srgbClr val="000000"/>
                </a:solidFill>
                <a:latin typeface="Univers"/>
                <a:ea typeface="Univers"/>
                <a:cs typeface="Univers"/>
                <a:sym typeface="Univers"/>
              </a:rPr>
              <a:t>En una primera etapa  garantizara la baja complejidad  en todo el sistema publico </a:t>
            </a:r>
          </a:p>
          <a:p>
            <a:pPr defTabSz="914400" eaLnBrk="1" hangingPunct="1">
              <a:lnSpc>
                <a:spcPct val="100000"/>
              </a:lnSpc>
              <a:spcBef>
                <a:spcPts val="400"/>
              </a:spcBef>
            </a:pPr>
            <a:r>
              <a:rPr lang="es-ES" sz="1200" smtClean="0">
                <a:solidFill>
                  <a:srgbClr val="000000"/>
                </a:solidFill>
                <a:latin typeface="Univers"/>
                <a:ea typeface="Univers"/>
                <a:cs typeface="Univers"/>
                <a:sym typeface="Univers"/>
              </a:rPr>
              <a:t>Y la alta complejidad  en sitios regionalizados y se comienza a fortalecer a su vez se una red de servicios públicos que permitan garantizar la alta complejidad.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Shape 2"/>
          <p:cNvSpPr>
            <a:spLocks noGrp="1"/>
          </p:cNvSpPr>
          <p:nvPr>
            <p:ph type="sldNum" sz="quarter" idx="10"/>
          </p:nvPr>
        </p:nvSpPr>
        <p:spPr>
          <a:ln/>
        </p:spPr>
        <p:txBody>
          <a:bodyPr/>
          <a:lstStyle>
            <a:lvl1pPr>
              <a:defRPr/>
            </a:lvl1pPr>
          </a:lstStyle>
          <a:p>
            <a:fld id="{A01DAEA3-F33C-4357-B50C-CA20BC224A90}" type="slidenum">
              <a:rPr lang="es-ES"/>
              <a:pPr/>
              <a:t>‹Nº›</a:t>
            </a:fld>
            <a:endParaRPr lang="es-E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Shape 2"/>
          <p:cNvSpPr>
            <a:spLocks noGrp="1"/>
          </p:cNvSpPr>
          <p:nvPr>
            <p:ph type="sldNum" sz="quarter" idx="10"/>
          </p:nvPr>
        </p:nvSpPr>
        <p:spPr>
          <a:ln/>
        </p:spPr>
        <p:txBody>
          <a:bodyPr/>
          <a:lstStyle>
            <a:lvl1pPr>
              <a:defRPr/>
            </a:lvl1pPr>
          </a:lstStyle>
          <a:p>
            <a:fld id="{3ADFF3E6-2C8F-4418-872E-EDAED1DDE234}" type="slidenum">
              <a:rPr lang="es-ES"/>
              <a:pPr/>
              <a:t>‹Nº›</a:t>
            </a:fld>
            <a:endParaRPr lang="es-E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6" name="Shape 2"/>
          <p:cNvSpPr>
            <a:spLocks noGrp="1"/>
          </p:cNvSpPr>
          <p:nvPr>
            <p:ph type="sldNum" sz="quarter" idx="2"/>
          </p:nvPr>
        </p:nvSpPr>
        <p:spPr bwMode="auto">
          <a:xfrm>
            <a:off x="6553200" y="6403975"/>
            <a:ext cx="2133600" cy="269875"/>
          </a:xfrm>
          <a:prstGeom prst="rect">
            <a:avLst/>
          </a:prstGeom>
          <a:noFill/>
          <a:ln w="12700">
            <a:noFill/>
            <a:miter lim="400000"/>
            <a:headEnd/>
            <a:tailEnd/>
          </a:ln>
        </p:spPr>
        <p:txBody>
          <a:bodyPr vert="horz" wrap="square" lIns="45719" tIns="45720" rIns="45719" bIns="45720" numCol="1" anchor="ctr" anchorCtr="0" compatLnSpc="1">
            <a:prstTxWarp prst="textNoShape">
              <a:avLst/>
            </a:prstTxWarp>
            <a:spAutoFit/>
          </a:bodyPr>
          <a:lstStyle>
            <a:lvl1pPr algn="r">
              <a:defRPr sz="1200">
                <a:solidFill>
                  <a:srgbClr val="898989"/>
                </a:solidFill>
              </a:defRPr>
            </a:lvl1pPr>
          </a:lstStyle>
          <a:p>
            <a:fld id="{8BA2AFCA-6BC1-4B40-BF82-63F5F0D6AC3F}"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3650" r:id="rId1"/>
    <p:sldLayoutId id="2147483649" r:id="rId2"/>
  </p:sldLayoutIdLst>
  <p:transition spd="med"/>
  <p:txStyles>
    <p:titleStyle>
      <a:lvl1pPr algn="ctr" rtl="0" eaLnBrk="0" fontAlgn="base" hangingPunct="0">
        <a:spcBef>
          <a:spcPct val="0"/>
        </a:spcBef>
        <a:spcAft>
          <a:spcPct val="0"/>
        </a:spcAft>
        <a:defRPr sz="4400">
          <a:solidFill>
            <a:schemeClr val="tx2"/>
          </a:solidFill>
          <a:latin typeface="Calibri"/>
          <a:ea typeface="Calibri"/>
          <a:cs typeface="Calibri"/>
          <a:sym typeface="Calibri" pitchFamily="34" charset="0"/>
        </a:defRPr>
      </a:lvl1pPr>
      <a:lvl2pPr algn="ctr" rtl="0" eaLnBrk="0" fontAlgn="base" hangingPunct="0">
        <a:spcBef>
          <a:spcPct val="0"/>
        </a:spcBef>
        <a:spcAft>
          <a:spcPct val="0"/>
        </a:spcAft>
        <a:defRPr sz="4400">
          <a:solidFill>
            <a:schemeClr val="tx2"/>
          </a:solidFill>
          <a:latin typeface="Calibri"/>
          <a:ea typeface="Calibri"/>
          <a:cs typeface="Calibri"/>
          <a:sym typeface="Calibri" pitchFamily="34" charset="0"/>
        </a:defRPr>
      </a:lvl2pPr>
      <a:lvl3pPr algn="ctr" rtl="0" eaLnBrk="0" fontAlgn="base" hangingPunct="0">
        <a:spcBef>
          <a:spcPct val="0"/>
        </a:spcBef>
        <a:spcAft>
          <a:spcPct val="0"/>
        </a:spcAft>
        <a:defRPr sz="4400">
          <a:solidFill>
            <a:schemeClr val="tx2"/>
          </a:solidFill>
          <a:latin typeface="Calibri"/>
          <a:ea typeface="Calibri"/>
          <a:cs typeface="Calibri"/>
          <a:sym typeface="Calibri" pitchFamily="34" charset="0"/>
        </a:defRPr>
      </a:lvl3pPr>
      <a:lvl4pPr algn="ctr" rtl="0" eaLnBrk="0" fontAlgn="base" hangingPunct="0">
        <a:spcBef>
          <a:spcPct val="0"/>
        </a:spcBef>
        <a:spcAft>
          <a:spcPct val="0"/>
        </a:spcAft>
        <a:defRPr sz="4400">
          <a:solidFill>
            <a:schemeClr val="tx2"/>
          </a:solidFill>
          <a:latin typeface="Calibri"/>
          <a:ea typeface="Calibri"/>
          <a:cs typeface="Calibri"/>
          <a:sym typeface="Calibri" pitchFamily="34" charset="0"/>
        </a:defRPr>
      </a:lvl4pPr>
      <a:lvl5pPr algn="ctr" rtl="0" eaLnBrk="0" fontAlgn="base" hangingPunct="0">
        <a:spcBef>
          <a:spcPct val="0"/>
        </a:spcBef>
        <a:spcAft>
          <a:spcPct val="0"/>
        </a:spcAft>
        <a:defRPr sz="4400">
          <a:solidFill>
            <a:schemeClr val="tx2"/>
          </a:solidFill>
          <a:latin typeface="Calibri"/>
          <a:ea typeface="Calibri"/>
          <a:cs typeface="Calibri"/>
          <a:sym typeface="Calibri" pitchFamily="34" charset="0"/>
        </a:defRPr>
      </a:lvl5pPr>
      <a:lvl6pPr indent="457200" algn="ctr">
        <a:defRPr sz="4400">
          <a:latin typeface="Calibri"/>
          <a:ea typeface="Calibri"/>
          <a:cs typeface="Calibri"/>
          <a:sym typeface="Calibri"/>
        </a:defRPr>
      </a:lvl6pPr>
      <a:lvl7pPr indent="914400" algn="ctr">
        <a:defRPr sz="4400">
          <a:latin typeface="Calibri"/>
          <a:ea typeface="Calibri"/>
          <a:cs typeface="Calibri"/>
          <a:sym typeface="Calibri"/>
        </a:defRPr>
      </a:lvl7pPr>
      <a:lvl8pPr indent="1371600" algn="ctr">
        <a:defRPr sz="4400">
          <a:latin typeface="Calibri"/>
          <a:ea typeface="Calibri"/>
          <a:cs typeface="Calibri"/>
          <a:sym typeface="Calibri"/>
        </a:defRPr>
      </a:lvl8pPr>
      <a:lvl9pPr indent="1828800" algn="ctr">
        <a:defRPr sz="4400">
          <a:latin typeface="Calibri"/>
          <a:ea typeface="Calibri"/>
          <a:cs typeface="Calibri"/>
          <a:sym typeface="Calibri"/>
        </a:defRPr>
      </a:lvl9pPr>
    </p:titleStyle>
    <p:bodyStyle>
      <a:lvl1pPr marL="342900" indent="-342900" algn="l" rtl="0" eaLnBrk="0" fontAlgn="base" hangingPunct="0">
        <a:spcBef>
          <a:spcPts val="700"/>
        </a:spcBef>
        <a:spcAft>
          <a:spcPct val="0"/>
        </a:spcAft>
        <a:buSzPct val="100000"/>
        <a:buFont typeface="Arial" charset="0"/>
        <a:buChar char="»"/>
        <a:defRPr sz="3200">
          <a:solidFill>
            <a:schemeClr val="tx1"/>
          </a:solidFill>
          <a:latin typeface="Calibri"/>
          <a:ea typeface="Calibri"/>
          <a:cs typeface="Calibri"/>
          <a:sym typeface="Calibri" pitchFamily="34" charset="0"/>
        </a:defRPr>
      </a:lvl1pPr>
      <a:lvl2pPr marL="782638" indent="-325438" algn="l" rtl="0" eaLnBrk="0" fontAlgn="base" hangingPunct="0">
        <a:spcBef>
          <a:spcPts val="700"/>
        </a:spcBef>
        <a:spcAft>
          <a:spcPct val="0"/>
        </a:spcAft>
        <a:buSzPct val="100000"/>
        <a:buFont typeface="Arial" charset="0"/>
        <a:buChar char="–"/>
        <a:defRPr sz="3200">
          <a:solidFill>
            <a:schemeClr val="tx1"/>
          </a:solidFill>
          <a:latin typeface="Calibri"/>
          <a:ea typeface="Calibri"/>
          <a:cs typeface="Calibri"/>
          <a:sym typeface="Calibri" pitchFamily="34" charset="0"/>
        </a:defRPr>
      </a:lvl2pPr>
      <a:lvl3pPr marL="1219200" indent="-304800" algn="l" rtl="0" eaLnBrk="0" fontAlgn="base" hangingPunct="0">
        <a:spcBef>
          <a:spcPts val="700"/>
        </a:spcBef>
        <a:spcAft>
          <a:spcPct val="0"/>
        </a:spcAft>
        <a:buSzPct val="100000"/>
        <a:buFont typeface="Arial" charset="0"/>
        <a:buChar char="•"/>
        <a:defRPr sz="3200">
          <a:solidFill>
            <a:schemeClr val="tx1"/>
          </a:solidFill>
          <a:latin typeface="Calibri"/>
          <a:ea typeface="Calibri"/>
          <a:cs typeface="Calibri"/>
          <a:sym typeface="Calibri" pitchFamily="34" charset="0"/>
        </a:defRPr>
      </a:lvl3pPr>
      <a:lvl4pPr marL="1736725" indent="-365125" algn="l" rtl="0" eaLnBrk="0" fontAlgn="base" hangingPunct="0">
        <a:spcBef>
          <a:spcPts val="700"/>
        </a:spcBef>
        <a:spcAft>
          <a:spcPct val="0"/>
        </a:spcAft>
        <a:buSzPct val="100000"/>
        <a:buFont typeface="Arial" charset="0"/>
        <a:buChar char="–"/>
        <a:defRPr sz="3200">
          <a:solidFill>
            <a:schemeClr val="tx1"/>
          </a:solidFill>
          <a:latin typeface="Calibri"/>
          <a:ea typeface="Calibri"/>
          <a:cs typeface="Calibri"/>
          <a:sym typeface="Calibri" pitchFamily="34" charset="0"/>
        </a:defRPr>
      </a:lvl4pPr>
      <a:lvl5pPr marL="2235200" indent="-406400" algn="l" rtl="0" eaLnBrk="0" fontAlgn="base" hangingPunct="0">
        <a:spcBef>
          <a:spcPts val="700"/>
        </a:spcBef>
        <a:spcAft>
          <a:spcPct val="0"/>
        </a:spcAft>
        <a:buSzPct val="100000"/>
        <a:buFont typeface="Arial" charset="0"/>
        <a:buChar char="»"/>
        <a:defRPr sz="3200">
          <a:solidFill>
            <a:schemeClr val="tx1"/>
          </a:solidFill>
          <a:latin typeface="Calibri"/>
          <a:ea typeface="Calibri"/>
          <a:cs typeface="Calibri"/>
          <a:sym typeface="Calibri" pitchFamily="34" charset="0"/>
        </a:defRPr>
      </a:lvl5pPr>
      <a:lvl6pPr marL="2692400" indent="-406400">
        <a:spcBef>
          <a:spcPts val="700"/>
        </a:spcBef>
        <a:buSzPct val="100000"/>
        <a:buFont typeface="Arial"/>
        <a:buChar char="•"/>
        <a:defRPr sz="3200">
          <a:latin typeface="Calibri"/>
          <a:ea typeface="Calibri"/>
          <a:cs typeface="Calibri"/>
          <a:sym typeface="Calibri"/>
        </a:defRPr>
      </a:lvl6pPr>
      <a:lvl7pPr marL="3149600" indent="-406400">
        <a:spcBef>
          <a:spcPts val="700"/>
        </a:spcBef>
        <a:buSzPct val="100000"/>
        <a:buFont typeface="Arial"/>
        <a:buChar char="•"/>
        <a:defRPr sz="3200">
          <a:latin typeface="Calibri"/>
          <a:ea typeface="Calibri"/>
          <a:cs typeface="Calibri"/>
          <a:sym typeface="Calibri"/>
        </a:defRPr>
      </a:lvl7pPr>
      <a:lvl8pPr marL="3606800" indent="-406400">
        <a:spcBef>
          <a:spcPts val="700"/>
        </a:spcBef>
        <a:buSzPct val="100000"/>
        <a:buFont typeface="Arial"/>
        <a:buChar char="•"/>
        <a:defRPr sz="3200">
          <a:latin typeface="Calibri"/>
          <a:ea typeface="Calibri"/>
          <a:cs typeface="Calibri"/>
          <a:sym typeface="Calibri"/>
        </a:defRPr>
      </a:lvl8pPr>
      <a:lvl9pPr marL="4064000" indent="-406400">
        <a:spcBef>
          <a:spcPts val="700"/>
        </a:spcBef>
        <a:buSzPct val="100000"/>
        <a:buFont typeface="Arial"/>
        <a:buChar char="•"/>
        <a:defRPr sz="3200">
          <a:latin typeface="Calibri"/>
          <a:ea typeface="Calibri"/>
          <a:cs typeface="Calibri"/>
          <a:sym typeface="Calibri"/>
        </a:defRPr>
      </a:lvl9pPr>
    </p:bodyStyle>
    <p:otherStyle>
      <a:lvl1pPr algn="r">
        <a:defRPr sz="1200">
          <a:solidFill>
            <a:schemeClr val="tx1"/>
          </a:solidFill>
          <a:latin typeface="+mn-lt"/>
          <a:ea typeface="+mn-ea"/>
          <a:cs typeface="+mn-cs"/>
          <a:sym typeface="Calibri"/>
        </a:defRPr>
      </a:lvl1pPr>
      <a:lvl2pPr indent="457200" algn="r">
        <a:defRPr sz="1200">
          <a:solidFill>
            <a:schemeClr val="tx1"/>
          </a:solidFill>
          <a:latin typeface="+mn-lt"/>
          <a:ea typeface="+mn-ea"/>
          <a:cs typeface="+mn-cs"/>
          <a:sym typeface="Calibri"/>
        </a:defRPr>
      </a:lvl2pPr>
      <a:lvl3pPr indent="914400" algn="r">
        <a:defRPr sz="1200">
          <a:solidFill>
            <a:schemeClr val="tx1"/>
          </a:solidFill>
          <a:latin typeface="+mn-lt"/>
          <a:ea typeface="+mn-ea"/>
          <a:cs typeface="+mn-cs"/>
          <a:sym typeface="Calibri"/>
        </a:defRPr>
      </a:lvl3pPr>
      <a:lvl4pPr indent="1371600" algn="r">
        <a:defRPr sz="1200">
          <a:solidFill>
            <a:schemeClr val="tx1"/>
          </a:solidFill>
          <a:latin typeface="+mn-lt"/>
          <a:ea typeface="+mn-ea"/>
          <a:cs typeface="+mn-cs"/>
          <a:sym typeface="Calibri"/>
        </a:defRPr>
      </a:lvl4pPr>
      <a:lvl5pPr indent="1828800" algn="r">
        <a:defRPr sz="1200">
          <a:solidFill>
            <a:schemeClr val="tx1"/>
          </a:solidFill>
          <a:latin typeface="+mn-lt"/>
          <a:ea typeface="+mn-ea"/>
          <a:cs typeface="+mn-cs"/>
          <a:sym typeface="Calibri"/>
        </a:defRPr>
      </a:lvl5pPr>
      <a:lvl6pPr algn="r">
        <a:defRPr sz="1200">
          <a:solidFill>
            <a:schemeClr val="tx1"/>
          </a:solidFill>
          <a:latin typeface="+mn-lt"/>
          <a:ea typeface="+mn-ea"/>
          <a:cs typeface="+mn-cs"/>
          <a:sym typeface="Calibri"/>
        </a:defRPr>
      </a:lvl6pPr>
      <a:lvl7pPr algn="r">
        <a:defRPr sz="1200">
          <a:solidFill>
            <a:schemeClr val="tx1"/>
          </a:solidFill>
          <a:latin typeface="+mn-lt"/>
          <a:ea typeface="+mn-ea"/>
          <a:cs typeface="+mn-cs"/>
          <a:sym typeface="Calibri"/>
        </a:defRPr>
      </a:lvl7pPr>
      <a:lvl8pPr algn="r">
        <a:defRPr sz="1200">
          <a:solidFill>
            <a:schemeClr val="tx1"/>
          </a:solidFill>
          <a:latin typeface="+mn-lt"/>
          <a:ea typeface="+mn-ea"/>
          <a:cs typeface="+mn-cs"/>
          <a:sym typeface="Calibri"/>
        </a:defRPr>
      </a:lvl8pPr>
      <a:lvl9pPr algn="r">
        <a:defRPr sz="1200">
          <a:solidFill>
            <a:schemeClr val="tx1"/>
          </a:solidFill>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Shape 10"/>
          <p:cNvSpPr>
            <a:spLocks noChangeArrowheads="1"/>
          </p:cNvSpPr>
          <p:nvPr/>
        </p:nvSpPr>
        <p:spPr bwMode="auto">
          <a:xfrm>
            <a:off x="323850" y="836613"/>
            <a:ext cx="8496300" cy="3990975"/>
          </a:xfrm>
          <a:prstGeom prst="rect">
            <a:avLst/>
          </a:prstGeom>
          <a:noFill/>
          <a:ln w="12700">
            <a:noFill/>
            <a:miter lim="400000"/>
            <a:headEnd/>
            <a:tailEnd/>
          </a:ln>
        </p:spPr>
        <p:txBody>
          <a:bodyPr lIns="45719" rIns="45719">
            <a:spAutoFit/>
          </a:bodyPr>
          <a:lstStyle/>
          <a:p>
            <a:pPr algn="ctr"/>
            <a:r>
              <a:rPr lang="es-ES" sz="2800" b="1">
                <a:solidFill>
                  <a:srgbClr val="FFFFFF"/>
                </a:solidFill>
              </a:rPr>
              <a:t>ACCESO INTEGRAL A LA REPRODUCCIÓN ASISTIDA</a:t>
            </a:r>
          </a:p>
          <a:p>
            <a:pPr algn="ctr"/>
            <a:endParaRPr lang="es-ES" b="1">
              <a:solidFill>
                <a:srgbClr val="FFFFFF"/>
              </a:solidFill>
            </a:endParaRPr>
          </a:p>
          <a:p>
            <a:pPr algn="ctr"/>
            <a:endParaRPr lang="es-ES" b="1">
              <a:solidFill>
                <a:srgbClr val="FFFFFF"/>
              </a:solidFill>
            </a:endParaRPr>
          </a:p>
          <a:p>
            <a:pPr algn="ctr"/>
            <a:endParaRPr lang="es-ES" b="1">
              <a:solidFill>
                <a:srgbClr val="FFFFFF"/>
              </a:solidFill>
            </a:endParaRPr>
          </a:p>
          <a:p>
            <a:pPr algn="ctr"/>
            <a:endParaRPr lang="es-ES" b="1">
              <a:solidFill>
                <a:srgbClr val="FFFFFF"/>
              </a:solidFill>
            </a:endParaRPr>
          </a:p>
          <a:p>
            <a:pPr algn="ctr"/>
            <a:endParaRPr lang="es-ES" b="1">
              <a:solidFill>
                <a:srgbClr val="FFFFFF"/>
              </a:solidFill>
            </a:endParaRPr>
          </a:p>
          <a:p>
            <a:pPr algn="ctr"/>
            <a:endParaRPr lang="es-ES" b="1">
              <a:solidFill>
                <a:srgbClr val="FFFFFF"/>
              </a:solidFill>
            </a:endParaRPr>
          </a:p>
          <a:p>
            <a:pPr algn="ctr"/>
            <a:r>
              <a:rPr lang="es-ES" sz="2000" b="1">
                <a:solidFill>
                  <a:srgbClr val="FFFFFF"/>
                </a:solidFill>
              </a:rPr>
              <a:t>FERTILIDAD COMO POLÍTICA PÚBLICA</a:t>
            </a:r>
          </a:p>
          <a:p>
            <a:pPr algn="ctr"/>
            <a:endParaRPr lang="es-ES" b="1">
              <a:solidFill>
                <a:srgbClr val="FFFFFF"/>
              </a:solidFill>
            </a:endParaRPr>
          </a:p>
          <a:p>
            <a:pPr algn="ctr"/>
            <a:endParaRPr lang="es-ES" b="1">
              <a:solidFill>
                <a:srgbClr val="FFFFFF"/>
              </a:solidFill>
            </a:endParaRPr>
          </a:p>
          <a:p>
            <a:pPr algn="ctr"/>
            <a:r>
              <a:rPr lang="es-ES" b="1">
                <a:solidFill>
                  <a:srgbClr val="FFFFFF"/>
                </a:solidFill>
              </a:rPr>
              <a:t> en el marco de la ley 26.862</a:t>
            </a:r>
          </a:p>
          <a:p>
            <a:pPr algn="ctr"/>
            <a:endParaRPr lang="es-ES" b="1">
              <a:solidFill>
                <a:srgbClr val="FFFFFF"/>
              </a:solidFill>
            </a:endParaRPr>
          </a:p>
          <a:p>
            <a:pPr algn="ctr"/>
            <a:r>
              <a:rPr lang="es-ES" b="1" i="1">
                <a:solidFill>
                  <a:srgbClr val="FFFFFF"/>
                </a:solidFill>
              </a:rPr>
              <a:t>Acceso integral a los procedimientos y técnicas médico-asistenciales de reproducción médicamente asistida.</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hape 95"/>
          <p:cNvSpPr>
            <a:spLocks noChangeArrowheads="1"/>
          </p:cNvSpPr>
          <p:nvPr/>
        </p:nvSpPr>
        <p:spPr bwMode="auto">
          <a:xfrm>
            <a:off x="6553200" y="6403975"/>
            <a:ext cx="2133600" cy="269875"/>
          </a:xfrm>
          <a:prstGeom prst="rect">
            <a:avLst/>
          </a:prstGeom>
          <a:noFill/>
          <a:ln w="12700">
            <a:noFill/>
            <a:miter lim="400000"/>
            <a:headEnd/>
            <a:tailEnd/>
          </a:ln>
        </p:spPr>
        <p:txBody>
          <a:bodyPr lIns="0" tIns="0" rIns="0" bIns="0" anchor="ctr">
            <a:spAutoFit/>
          </a:bodyPr>
          <a:lstStyle/>
          <a:p>
            <a:pPr algn="r"/>
            <a:r>
              <a:rPr lang="es-ES" sz="1200">
                <a:solidFill>
                  <a:srgbClr val="898989"/>
                </a:solidFill>
              </a:rPr>
              <a:t>10</a:t>
            </a:r>
          </a:p>
        </p:txBody>
      </p:sp>
      <p:sp>
        <p:nvSpPr>
          <p:cNvPr id="16386" name="Shape 96"/>
          <p:cNvSpPr>
            <a:spLocks noChangeArrowheads="1"/>
          </p:cNvSpPr>
          <p:nvPr/>
        </p:nvSpPr>
        <p:spPr bwMode="auto">
          <a:xfrm>
            <a:off x="889000" y="390525"/>
            <a:ext cx="7366000" cy="447675"/>
          </a:xfrm>
          <a:prstGeom prst="rect">
            <a:avLst/>
          </a:prstGeom>
          <a:noFill/>
          <a:ln w="12700">
            <a:noFill/>
            <a:miter lim="400000"/>
            <a:headEnd/>
            <a:tailEnd/>
          </a:ln>
        </p:spPr>
        <p:txBody>
          <a:bodyPr wrap="none" lIns="45719" rIns="45719">
            <a:spAutoFit/>
          </a:bodyPr>
          <a:lstStyle/>
          <a:p>
            <a:pPr algn="ctr"/>
            <a:r>
              <a:rPr lang="es-ES" sz="2400" b="1">
                <a:solidFill>
                  <a:srgbClr val="000000"/>
                </a:solidFill>
              </a:rPr>
              <a:t>PROVINCIAS CON EFECTOR INSCRIPTO EN EL REFES.</a:t>
            </a:r>
          </a:p>
        </p:txBody>
      </p:sp>
      <p:grpSp>
        <p:nvGrpSpPr>
          <p:cNvPr id="16387" name="Group 99"/>
          <p:cNvGrpSpPr>
            <a:grpSpLocks/>
          </p:cNvGrpSpPr>
          <p:nvPr/>
        </p:nvGrpSpPr>
        <p:grpSpPr bwMode="auto">
          <a:xfrm>
            <a:off x="257175" y="1401763"/>
            <a:ext cx="8629650" cy="1746250"/>
            <a:chOff x="0" y="0"/>
            <a:chExt cx="8629652" cy="1746250"/>
          </a:xfrm>
        </p:grpSpPr>
        <p:pic>
          <p:nvPicPr>
            <p:cNvPr id="16389" name="image.png"/>
            <p:cNvPicPr>
              <a:picLocks noChangeAspect="1" noChangeArrowheads="1"/>
            </p:cNvPicPr>
            <p:nvPr/>
          </p:nvPicPr>
          <p:blipFill>
            <a:blip r:embed="rId2"/>
            <a:srcRect/>
            <a:stretch>
              <a:fillRect/>
            </a:stretch>
          </p:blipFill>
          <p:spPr bwMode="auto">
            <a:xfrm>
              <a:off x="203175" y="203324"/>
              <a:ext cx="8223301" cy="1301479"/>
            </a:xfrm>
            <a:prstGeom prst="rect">
              <a:avLst/>
            </a:prstGeom>
            <a:noFill/>
            <a:ln w="12700">
              <a:noFill/>
              <a:miter lim="400000"/>
              <a:headEnd/>
              <a:tailEnd/>
            </a:ln>
          </p:spPr>
        </p:pic>
        <p:pic>
          <p:nvPicPr>
            <p:cNvPr id="16390" name="image.png"/>
            <p:cNvPicPr>
              <a:picLocks noChangeAspect="1" noChangeArrowheads="1"/>
            </p:cNvPicPr>
            <p:nvPr/>
          </p:nvPicPr>
          <p:blipFill>
            <a:blip r:embed="rId3"/>
            <a:srcRect/>
            <a:stretch>
              <a:fillRect/>
            </a:stretch>
          </p:blipFill>
          <p:spPr bwMode="auto">
            <a:xfrm>
              <a:off x="0" y="-1"/>
              <a:ext cx="8629651" cy="1746252"/>
            </a:xfrm>
            <a:prstGeom prst="rect">
              <a:avLst/>
            </a:prstGeom>
            <a:noFill/>
            <a:ln w="12700">
              <a:noFill/>
              <a:miter lim="400000"/>
              <a:headEnd/>
              <a:tailEnd/>
            </a:ln>
          </p:spPr>
        </p:pic>
      </p:grpSp>
      <p:sp>
        <p:nvSpPr>
          <p:cNvPr id="100" name="Shape 100"/>
          <p:cNvSpPr/>
          <p:nvPr/>
        </p:nvSpPr>
        <p:spPr>
          <a:xfrm>
            <a:off x="5799138" y="2703513"/>
            <a:ext cx="2517775" cy="2778125"/>
          </a:xfrm>
          <a:prstGeom prst="rect">
            <a:avLst/>
          </a:prstGeom>
          <a:gradFill>
            <a:gsLst>
              <a:gs pos="0">
                <a:srgbClr val="CADCFF"/>
              </a:gs>
              <a:gs pos="100000">
                <a:srgbClr val="ACBEDF"/>
              </a:gs>
            </a:gsLst>
            <a:lin ang="5400000"/>
          </a:gradFill>
          <a:ln>
            <a:solidFill>
              <a:srgbClr val="ADBBD5"/>
            </a:solidFill>
            <a:round/>
          </a:ln>
          <a:effectLst>
            <a:outerShdw blurRad="63500" rotWithShape="0">
              <a:srgbClr val="000000">
                <a:alpha val="75000"/>
              </a:srgbClr>
            </a:outerShdw>
          </a:effectLst>
          <a:extLst>
            <a:ext uri="{C572A759-6A51-4108-AA02-DFA0A04FC94B}"/>
          </a:extLst>
        </p:spPr>
        <p:txBody>
          <a:bodyPr lIns="50800" tIns="50800" rIns="50800" bIns="50800" anchor="ctr">
            <a:spAutoFit/>
          </a:bodyPr>
          <a:lstStyle/>
          <a:p>
            <a:pPr fontAlgn="auto">
              <a:spcBef>
                <a:spcPts val="0"/>
              </a:spcBef>
              <a:spcAft>
                <a:spcPts val="0"/>
              </a:spcAft>
              <a:defRPr/>
            </a:pPr>
            <a:r>
              <a:rPr kern="0">
                <a:solidFill>
                  <a:sysClr val="windowText" lastClr="000000"/>
                </a:solidFill>
                <a:latin typeface="Calibri"/>
                <a:ea typeface="Calibri"/>
                <a:cs typeface="Calibri"/>
                <a:sym typeface="Calibri"/>
              </a:rPr>
              <a:t>Buenos Aires 8</a:t>
            </a:r>
          </a:p>
          <a:p>
            <a:pPr fontAlgn="auto">
              <a:spcBef>
                <a:spcPts val="0"/>
              </a:spcBef>
              <a:spcAft>
                <a:spcPts val="0"/>
              </a:spcAft>
              <a:defRPr/>
            </a:pPr>
            <a:r>
              <a:rPr kern="0">
                <a:solidFill>
                  <a:sysClr val="windowText" lastClr="000000"/>
                </a:solidFill>
                <a:latin typeface="Calibri"/>
                <a:ea typeface="Calibri"/>
                <a:cs typeface="Calibri"/>
                <a:sym typeface="Calibri"/>
              </a:rPr>
              <a:t>CABA (Htal. Clinicas) 1</a:t>
            </a:r>
          </a:p>
          <a:p>
            <a:pPr fontAlgn="auto">
              <a:spcBef>
                <a:spcPts val="0"/>
              </a:spcBef>
              <a:spcAft>
                <a:spcPts val="0"/>
              </a:spcAft>
              <a:defRPr/>
            </a:pPr>
            <a:r>
              <a:rPr kern="0">
                <a:solidFill>
                  <a:sysClr val="windowText" lastClr="000000"/>
                </a:solidFill>
                <a:latin typeface="Calibri"/>
                <a:ea typeface="Calibri"/>
                <a:cs typeface="Calibri"/>
                <a:sym typeface="Calibri"/>
              </a:rPr>
              <a:t>Córdoba 1</a:t>
            </a:r>
          </a:p>
          <a:p>
            <a:pPr fontAlgn="auto">
              <a:spcBef>
                <a:spcPts val="0"/>
              </a:spcBef>
              <a:spcAft>
                <a:spcPts val="0"/>
              </a:spcAft>
              <a:defRPr/>
            </a:pPr>
            <a:r>
              <a:rPr kern="0">
                <a:solidFill>
                  <a:sysClr val="windowText" lastClr="000000"/>
                </a:solidFill>
                <a:latin typeface="Calibri"/>
                <a:ea typeface="Calibri"/>
                <a:cs typeface="Calibri"/>
                <a:sym typeface="Calibri"/>
              </a:rPr>
              <a:t>Entre Ríos 1 (Paraná)</a:t>
            </a:r>
          </a:p>
          <a:p>
            <a:pPr fontAlgn="auto">
              <a:spcBef>
                <a:spcPts val="0"/>
              </a:spcBef>
              <a:spcAft>
                <a:spcPts val="0"/>
              </a:spcAft>
              <a:defRPr/>
            </a:pPr>
            <a:r>
              <a:rPr kern="0">
                <a:solidFill>
                  <a:sysClr val="windowText" lastClr="000000"/>
                </a:solidFill>
                <a:latin typeface="Calibri"/>
                <a:ea typeface="Calibri"/>
                <a:cs typeface="Calibri"/>
                <a:sym typeface="Calibri"/>
              </a:rPr>
              <a:t>Misiones 1</a:t>
            </a:r>
          </a:p>
          <a:p>
            <a:pPr fontAlgn="auto">
              <a:spcBef>
                <a:spcPts val="0"/>
              </a:spcBef>
              <a:spcAft>
                <a:spcPts val="0"/>
              </a:spcAft>
              <a:defRPr/>
            </a:pPr>
            <a:r>
              <a:rPr kern="0">
                <a:solidFill>
                  <a:sysClr val="windowText" lastClr="000000"/>
                </a:solidFill>
                <a:latin typeface="Calibri"/>
                <a:ea typeface="Calibri"/>
                <a:cs typeface="Calibri"/>
                <a:sym typeface="Calibri"/>
              </a:rPr>
              <a:t>San Juan 2</a:t>
            </a:r>
          </a:p>
          <a:p>
            <a:pPr fontAlgn="auto">
              <a:spcBef>
                <a:spcPts val="0"/>
              </a:spcBef>
              <a:spcAft>
                <a:spcPts val="0"/>
              </a:spcAft>
              <a:defRPr/>
            </a:pPr>
            <a:r>
              <a:rPr kern="0">
                <a:solidFill>
                  <a:sysClr val="windowText" lastClr="000000"/>
                </a:solidFill>
                <a:latin typeface="Calibri"/>
                <a:ea typeface="Calibri"/>
                <a:cs typeface="Calibri"/>
                <a:sym typeface="Calibri"/>
              </a:rPr>
              <a:t>Santa Fe 6</a:t>
            </a:r>
          </a:p>
          <a:p>
            <a:pPr fontAlgn="auto">
              <a:spcBef>
                <a:spcPts val="0"/>
              </a:spcBef>
              <a:spcAft>
                <a:spcPts val="0"/>
              </a:spcAft>
              <a:defRPr/>
            </a:pPr>
            <a:r>
              <a:rPr kern="0">
                <a:solidFill>
                  <a:sysClr val="windowText" lastClr="000000"/>
                </a:solidFill>
                <a:latin typeface="Calibri"/>
                <a:ea typeface="Calibri"/>
                <a:cs typeface="Calibri"/>
                <a:sym typeface="Calibri"/>
              </a:rPr>
              <a:t>Santiago del Estero 1</a:t>
            </a:r>
          </a:p>
          <a:p>
            <a:pPr fontAlgn="auto">
              <a:spcBef>
                <a:spcPts val="0"/>
              </a:spcBef>
              <a:spcAft>
                <a:spcPts val="0"/>
              </a:spcAft>
              <a:defRPr/>
            </a:pPr>
            <a:r>
              <a:rPr kern="0">
                <a:solidFill>
                  <a:sysClr val="windowText" lastClr="000000"/>
                </a:solidFill>
                <a:latin typeface="Calibri"/>
                <a:ea typeface="Calibri"/>
                <a:cs typeface="Calibri"/>
                <a:sym typeface="Calibri"/>
              </a:rPr>
              <a:t>Tucumán 1</a:t>
            </a:r>
          </a:p>
          <a:p>
            <a:pPr fontAlgn="auto">
              <a:spcBef>
                <a:spcPts val="0"/>
              </a:spcBef>
              <a:spcAft>
                <a:spcPts val="0"/>
              </a:spcAft>
              <a:defRPr/>
            </a:pPr>
            <a:r>
              <a:rPr kern="0">
                <a:solidFill>
                  <a:sysClr val="windowText" lastClr="000000"/>
                </a:solidFill>
                <a:latin typeface="Calibri"/>
                <a:ea typeface="Calibri"/>
                <a:cs typeface="Calibri"/>
                <a:sym typeface="Calibri"/>
              </a:rPr>
              <a:t>Chubut 2</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hape 102"/>
          <p:cNvSpPr>
            <a:spLocks noChangeArrowheads="1"/>
          </p:cNvSpPr>
          <p:nvPr/>
        </p:nvSpPr>
        <p:spPr bwMode="auto">
          <a:xfrm>
            <a:off x="6553200" y="6403975"/>
            <a:ext cx="2133600" cy="269875"/>
          </a:xfrm>
          <a:prstGeom prst="rect">
            <a:avLst/>
          </a:prstGeom>
          <a:noFill/>
          <a:ln w="12700">
            <a:noFill/>
            <a:miter lim="400000"/>
            <a:headEnd/>
            <a:tailEnd/>
          </a:ln>
        </p:spPr>
        <p:txBody>
          <a:bodyPr lIns="0" tIns="0" rIns="0" bIns="0" anchor="ctr">
            <a:spAutoFit/>
          </a:bodyPr>
          <a:lstStyle/>
          <a:p>
            <a:pPr algn="r"/>
            <a:r>
              <a:rPr lang="es-ES" sz="1200">
                <a:solidFill>
                  <a:srgbClr val="898989"/>
                </a:solidFill>
              </a:rPr>
              <a:t>11</a:t>
            </a:r>
          </a:p>
        </p:txBody>
      </p:sp>
      <p:sp>
        <p:nvSpPr>
          <p:cNvPr id="103" name="Shape 103"/>
          <p:cNvSpPr/>
          <p:nvPr/>
        </p:nvSpPr>
        <p:spPr>
          <a:xfrm>
            <a:off x="338138" y="336550"/>
            <a:ext cx="8821737" cy="1041400"/>
          </a:xfrm>
          <a:prstGeom prst="rect">
            <a:avLst/>
          </a:prstGeom>
          <a:ln w="12700">
            <a:miter lim="400000"/>
          </a:ln>
          <a:extLst>
            <a:ext uri="{C572A759-6A51-4108-AA02-DFA0A04FC94B}"/>
          </a:extLst>
        </p:spPr>
        <p:txBody>
          <a:bodyPr lIns="0" tIns="0" rIns="0" bIns="0">
            <a:spAutoFit/>
          </a:bodyPr>
          <a:lstStyle/>
          <a:p>
            <a:pPr algn="ctr" fontAlgn="auto">
              <a:spcBef>
                <a:spcPts val="0"/>
              </a:spcBef>
              <a:spcAft>
                <a:spcPts val="0"/>
              </a:spcAft>
              <a:defRPr/>
            </a:pPr>
            <a:r>
              <a:rPr sz="3400" b="1" kern="0">
                <a:solidFill>
                  <a:sysClr val="windowText" lastClr="000000"/>
                </a:solidFill>
                <a:effectLst>
                  <a:outerShdw blurRad="12700" dist="25400" dir="2700000" rotWithShape="0">
                    <a:srgbClr val="FFFFFF"/>
                  </a:outerShdw>
                </a:effectLst>
                <a:latin typeface="Univers"/>
                <a:ea typeface="Univers"/>
                <a:cs typeface="Univers"/>
                <a:sym typeface="Univers"/>
              </a:rPr>
              <a:t>Situaci</a:t>
            </a:r>
            <a:r>
              <a:rPr sz="3400" b="1" kern="0">
                <a:solidFill>
                  <a:sysClr val="windowText" lastClr="000000"/>
                </a:solidFill>
                <a:effectLst>
                  <a:outerShdw blurRad="12700" dist="25400" dir="2700000" rotWithShape="0">
                    <a:srgbClr val="FFFFFF"/>
                  </a:outerShdw>
                </a:effectLst>
                <a:latin typeface="Calibri"/>
                <a:ea typeface="Calibri"/>
                <a:cs typeface="Calibri"/>
                <a:sym typeface="Calibri"/>
              </a:rPr>
              <a:t>ó</a:t>
            </a:r>
            <a:r>
              <a:rPr sz="3400" b="1" kern="0">
                <a:solidFill>
                  <a:sysClr val="windowText" lastClr="000000"/>
                </a:solidFill>
                <a:effectLst>
                  <a:outerShdw blurRad="12700" dist="25400" dir="2700000" rotWithShape="0">
                    <a:srgbClr val="FFFFFF"/>
                  </a:outerShdw>
                </a:effectLst>
                <a:latin typeface="Univers"/>
                <a:ea typeface="Univers"/>
                <a:cs typeface="Univers"/>
                <a:sym typeface="Univers"/>
              </a:rPr>
              <a:t>n de las Leyes Provinciales y adhesi</a:t>
            </a:r>
            <a:r>
              <a:rPr sz="3400" b="1" kern="0">
                <a:solidFill>
                  <a:sysClr val="windowText" lastClr="000000"/>
                </a:solidFill>
                <a:effectLst>
                  <a:outerShdw blurRad="12700" dist="25400" dir="2700000" rotWithShape="0">
                    <a:srgbClr val="FFFFFF"/>
                  </a:outerShdw>
                </a:effectLst>
                <a:latin typeface="Calibri"/>
                <a:ea typeface="Calibri"/>
                <a:cs typeface="Calibri"/>
                <a:sym typeface="Calibri"/>
              </a:rPr>
              <a:t>ó</a:t>
            </a:r>
            <a:r>
              <a:rPr sz="3400" b="1" kern="0">
                <a:solidFill>
                  <a:sysClr val="windowText" lastClr="000000"/>
                </a:solidFill>
                <a:effectLst>
                  <a:outerShdw blurRad="12700" dist="25400" dir="2700000" rotWithShape="0">
                    <a:srgbClr val="FFFFFF"/>
                  </a:outerShdw>
                </a:effectLst>
                <a:latin typeface="Univers"/>
                <a:ea typeface="Univers"/>
                <a:cs typeface="Univers"/>
                <a:sym typeface="Univers"/>
              </a:rPr>
              <a:t>n a Ley Nacional 26.862</a:t>
            </a:r>
          </a:p>
        </p:txBody>
      </p:sp>
      <p:sp>
        <p:nvSpPr>
          <p:cNvPr id="104" name="Shape 104"/>
          <p:cNvSpPr/>
          <p:nvPr/>
        </p:nvSpPr>
        <p:spPr>
          <a:xfrm>
            <a:off x="425450" y="2198688"/>
            <a:ext cx="2843213" cy="2466975"/>
          </a:xfrm>
          <a:prstGeom prst="rect">
            <a:avLst/>
          </a:prstGeom>
          <a:solidFill>
            <a:srgbClr val="A7C0DE"/>
          </a:solidFill>
          <a:ln w="28575">
            <a:solidFill>
              <a:srgbClr val="3F6797"/>
            </a:solidFill>
            <a:round/>
          </a:ln>
          <a:effectLst>
            <a:outerShdw blurRad="63500" dist="107761" dir="2700000" rotWithShape="0">
              <a:srgbClr val="535353">
                <a:alpha val="50000"/>
              </a:srgbClr>
            </a:outerShdw>
          </a:effectLst>
          <a:extLst>
            <a:ext uri="{C572A759-6A51-4108-AA02-DFA0A04FC94B}"/>
          </a:extLst>
        </p:spPr>
        <p:txBody>
          <a:bodyPr lIns="0" tIns="0" rIns="0" bIns="0">
            <a:spAutoFit/>
          </a:bodyPr>
          <a:lstStyle/>
          <a:p>
            <a:pPr fontAlgn="auto">
              <a:spcBef>
                <a:spcPts val="800"/>
              </a:spcBef>
              <a:spcAft>
                <a:spcPts val="0"/>
              </a:spcAft>
              <a:defRPr/>
            </a:pPr>
            <a:r>
              <a:rPr sz="1400" b="1" kern="0">
                <a:solidFill>
                  <a:sysClr val="windowText" lastClr="000000"/>
                </a:solidFill>
                <a:effectLst>
                  <a:outerShdw blurRad="12700" dist="25400" dir="2700000" rotWithShape="0">
                    <a:srgbClr val="FFFFFF"/>
                  </a:outerShdw>
                </a:effectLst>
                <a:latin typeface="Univers"/>
                <a:ea typeface="Univers"/>
                <a:cs typeface="Univers"/>
                <a:sym typeface="Univers"/>
              </a:rPr>
              <a:t>Provincias Con </a:t>
            </a:r>
            <a:r>
              <a:rPr sz="1400" kern="0">
                <a:solidFill>
                  <a:sysClr val="windowText" lastClr="000000"/>
                </a:solidFill>
                <a:effectLst>
                  <a:outerShdw blurRad="12700" dist="25400" dir="2700000" rotWithShape="0">
                    <a:srgbClr val="FFFFFF"/>
                  </a:outerShdw>
                </a:effectLst>
                <a:latin typeface="Univers"/>
                <a:ea typeface="Univers"/>
                <a:cs typeface="Univers"/>
                <a:sym typeface="Univers"/>
              </a:rPr>
              <a:t>Ley Propia</a:t>
            </a:r>
            <a:r>
              <a:rPr sz="1400" b="1" kern="0">
                <a:solidFill>
                  <a:sysClr val="windowText" lastClr="000000"/>
                </a:solidFill>
                <a:effectLst>
                  <a:outerShdw blurRad="12700" dist="25400" dir="2700000" rotWithShape="0">
                    <a:srgbClr val="FFFFFF"/>
                  </a:outerShdw>
                </a:effectLst>
                <a:latin typeface="Univers"/>
                <a:ea typeface="Univers"/>
                <a:cs typeface="Univers"/>
                <a:sym typeface="Univers"/>
              </a:rPr>
              <a:t>:</a:t>
            </a:r>
          </a:p>
          <a:p>
            <a:pPr fontAlgn="auto">
              <a:spcBef>
                <a:spcPts val="80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Buenos Aires</a:t>
            </a:r>
          </a:p>
          <a:p>
            <a:pPr fontAlgn="auto">
              <a:spcBef>
                <a:spcPts val="80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Chaco</a:t>
            </a:r>
          </a:p>
          <a:p>
            <a:pPr fontAlgn="auto">
              <a:spcBef>
                <a:spcPts val="80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C</a:t>
            </a:r>
            <a:r>
              <a:rPr sz="1400" kern="0">
                <a:solidFill>
                  <a:sysClr val="windowText" lastClr="000000"/>
                </a:solidFill>
                <a:latin typeface="Calibri"/>
                <a:ea typeface="Calibri"/>
                <a:cs typeface="Calibri"/>
                <a:sym typeface="Calibri"/>
              </a:rPr>
              <a:t>ó</a:t>
            </a:r>
            <a:r>
              <a:rPr sz="1400" kern="0">
                <a:solidFill>
                  <a:sysClr val="windowText" lastClr="000000"/>
                </a:solidFill>
                <a:latin typeface="Univers"/>
                <a:ea typeface="Univers"/>
                <a:cs typeface="Univers"/>
                <a:sym typeface="Univers"/>
              </a:rPr>
              <a:t>rdoba</a:t>
            </a:r>
          </a:p>
          <a:p>
            <a:pPr fontAlgn="auto">
              <a:spcBef>
                <a:spcPts val="80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Entre R</a:t>
            </a:r>
            <a:r>
              <a:rPr sz="1400" kern="0">
                <a:solidFill>
                  <a:sysClr val="windowText" lastClr="000000"/>
                </a:solidFill>
                <a:latin typeface="Calibri"/>
                <a:ea typeface="Calibri"/>
                <a:cs typeface="Calibri"/>
                <a:sym typeface="Calibri"/>
              </a:rPr>
              <a:t>í</a:t>
            </a:r>
            <a:r>
              <a:rPr sz="1400" kern="0">
                <a:solidFill>
                  <a:sysClr val="windowText" lastClr="000000"/>
                </a:solidFill>
                <a:latin typeface="Univers"/>
                <a:ea typeface="Univers"/>
                <a:cs typeface="Univers"/>
                <a:sym typeface="Univers"/>
              </a:rPr>
              <a:t>os</a:t>
            </a:r>
          </a:p>
          <a:p>
            <a:pPr fontAlgn="auto">
              <a:spcBef>
                <a:spcPts val="80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San Luis</a:t>
            </a:r>
          </a:p>
          <a:p>
            <a:pPr fontAlgn="auto">
              <a:spcBef>
                <a:spcPts val="80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Santa Cruz</a:t>
            </a:r>
          </a:p>
          <a:p>
            <a:pPr fontAlgn="auto">
              <a:spcBef>
                <a:spcPts val="80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Tierra del Fuego</a:t>
            </a:r>
          </a:p>
        </p:txBody>
      </p:sp>
      <p:sp>
        <p:nvSpPr>
          <p:cNvPr id="105" name="Shape 105"/>
          <p:cNvSpPr/>
          <p:nvPr/>
        </p:nvSpPr>
        <p:spPr>
          <a:xfrm>
            <a:off x="3449638" y="2198688"/>
            <a:ext cx="2232025" cy="1539875"/>
          </a:xfrm>
          <a:prstGeom prst="rect">
            <a:avLst/>
          </a:prstGeom>
          <a:solidFill>
            <a:srgbClr val="A7C0DE"/>
          </a:solidFill>
          <a:ln w="28575">
            <a:solidFill>
              <a:srgbClr val="3F6797"/>
            </a:solidFill>
            <a:round/>
          </a:ln>
          <a:effectLst>
            <a:outerShdw blurRad="63500" dist="107761" dir="2700000" rotWithShape="0">
              <a:srgbClr val="535353">
                <a:alpha val="50000"/>
              </a:srgbClr>
            </a:outerShdw>
          </a:effectLst>
          <a:extLst>
            <a:ext uri="{C572A759-6A51-4108-AA02-DFA0A04FC94B}"/>
          </a:extLst>
        </p:spPr>
        <p:txBody>
          <a:bodyPr lIns="0" tIns="0" rIns="0" bIns="0">
            <a:spAutoFit/>
          </a:bodyPr>
          <a:lstStyle/>
          <a:p>
            <a:pPr fontAlgn="auto">
              <a:spcBef>
                <a:spcPts val="0"/>
              </a:spcBef>
              <a:spcAft>
                <a:spcPts val="0"/>
              </a:spcAft>
              <a:defRPr/>
            </a:pPr>
            <a:r>
              <a:rPr sz="1400" b="1" kern="0">
                <a:solidFill>
                  <a:sysClr val="windowText" lastClr="000000"/>
                </a:solidFill>
                <a:effectLst>
                  <a:outerShdw blurRad="12700" dist="25400" dir="2700000" rotWithShape="0">
                    <a:srgbClr val="FFFFFF"/>
                  </a:outerShdw>
                </a:effectLst>
                <a:latin typeface="Univers"/>
                <a:ea typeface="Univers"/>
                <a:cs typeface="Univers"/>
                <a:sym typeface="Univers"/>
              </a:rPr>
              <a:t>Provincias que </a:t>
            </a:r>
            <a:r>
              <a:rPr sz="1400" kern="0">
                <a:solidFill>
                  <a:sysClr val="windowText" lastClr="000000"/>
                </a:solidFill>
                <a:effectLst>
                  <a:outerShdw blurRad="12700" dist="25400" dir="2700000" rotWithShape="0">
                    <a:srgbClr val="FFFFFF"/>
                  </a:outerShdw>
                </a:effectLst>
                <a:latin typeface="Univers"/>
                <a:ea typeface="Univers"/>
                <a:cs typeface="Univers"/>
                <a:sym typeface="Univers"/>
              </a:rPr>
              <a:t>adhieren </a:t>
            </a:r>
            <a:r>
              <a:rPr sz="1400" b="1" kern="0">
                <a:solidFill>
                  <a:sysClr val="windowText" lastClr="000000"/>
                </a:solidFill>
                <a:effectLst>
                  <a:outerShdw blurRad="12700" dist="25400" dir="2700000" rotWithShape="0">
                    <a:srgbClr val="FFFFFF"/>
                  </a:outerShdw>
                </a:effectLst>
                <a:latin typeface="Univers"/>
                <a:ea typeface="Univers"/>
                <a:cs typeface="Univers"/>
                <a:sym typeface="Univers"/>
              </a:rPr>
              <a:t>a la Ley:</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Chubut</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La Pampa</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La Rioja</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Santa Fe</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R</a:t>
            </a:r>
            <a:r>
              <a:rPr sz="1400" kern="0">
                <a:solidFill>
                  <a:sysClr val="windowText" lastClr="000000"/>
                </a:solidFill>
                <a:latin typeface="Calibri"/>
                <a:ea typeface="Calibri"/>
                <a:cs typeface="Calibri"/>
                <a:sym typeface="Calibri"/>
              </a:rPr>
              <a:t>í</a:t>
            </a:r>
            <a:r>
              <a:rPr sz="1400" kern="0">
                <a:solidFill>
                  <a:sysClr val="windowText" lastClr="000000"/>
                </a:solidFill>
                <a:latin typeface="Univers"/>
                <a:ea typeface="Univers"/>
                <a:cs typeface="Univers"/>
                <a:sym typeface="Univers"/>
              </a:rPr>
              <a:t>o Negro</a:t>
            </a:r>
          </a:p>
        </p:txBody>
      </p:sp>
      <p:sp>
        <p:nvSpPr>
          <p:cNvPr id="106" name="Shape 106"/>
          <p:cNvSpPr/>
          <p:nvPr/>
        </p:nvSpPr>
        <p:spPr>
          <a:xfrm>
            <a:off x="5897563" y="2198688"/>
            <a:ext cx="2808287" cy="3051175"/>
          </a:xfrm>
          <a:prstGeom prst="rect">
            <a:avLst/>
          </a:prstGeom>
          <a:solidFill>
            <a:srgbClr val="A7C0DE"/>
          </a:solidFill>
          <a:ln w="28575">
            <a:solidFill>
              <a:srgbClr val="3F6797"/>
            </a:solidFill>
            <a:round/>
          </a:ln>
          <a:effectLst>
            <a:outerShdw blurRad="63500" dist="107761" dir="2700000" rotWithShape="0">
              <a:srgbClr val="535353">
                <a:alpha val="50000"/>
              </a:srgbClr>
            </a:outerShdw>
          </a:effectLst>
          <a:extLst>
            <a:ext uri="{C572A759-6A51-4108-AA02-DFA0A04FC94B}"/>
          </a:extLst>
        </p:spPr>
        <p:txBody>
          <a:bodyPr lIns="0" tIns="0" rIns="0" bIns="0">
            <a:spAutoFit/>
          </a:bodyPr>
          <a:lstStyle/>
          <a:p>
            <a:pPr fontAlgn="auto">
              <a:spcBef>
                <a:spcPts val="0"/>
              </a:spcBef>
              <a:spcAft>
                <a:spcPts val="0"/>
              </a:spcAft>
              <a:defRPr/>
            </a:pPr>
            <a:r>
              <a:rPr sz="1400" b="1" kern="0">
                <a:solidFill>
                  <a:sysClr val="windowText" lastClr="000000"/>
                </a:solidFill>
                <a:effectLst>
                  <a:outerShdw blurRad="12700" dist="25400" dir="2700000" rotWithShape="0">
                    <a:srgbClr val="FFFFFF"/>
                  </a:outerShdw>
                </a:effectLst>
                <a:latin typeface="Univers"/>
                <a:ea typeface="Univers"/>
                <a:cs typeface="Univers"/>
                <a:sym typeface="Univers"/>
              </a:rPr>
              <a:t>Provincias que </a:t>
            </a:r>
            <a:r>
              <a:rPr sz="1400" kern="0">
                <a:solidFill>
                  <a:sysClr val="windowText" lastClr="000000"/>
                </a:solidFill>
                <a:effectLst>
                  <a:outerShdw blurRad="12700" dist="25400" dir="2700000" rotWithShape="0">
                    <a:srgbClr val="FFFFFF"/>
                  </a:outerShdw>
                </a:effectLst>
                <a:latin typeface="Univers"/>
                <a:ea typeface="Univers"/>
                <a:cs typeface="Univers"/>
                <a:sym typeface="Univers"/>
              </a:rPr>
              <a:t>no adhirieron ni tiene Ley propia: </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Catamarca</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CABA</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Corrientes</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Formosa</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Jujuy</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Mendoza</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Misiones</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Neuqu</a:t>
            </a:r>
            <a:r>
              <a:rPr sz="1400" kern="0">
                <a:solidFill>
                  <a:sysClr val="windowText" lastClr="000000"/>
                </a:solidFill>
                <a:latin typeface="Calibri"/>
                <a:ea typeface="Calibri"/>
                <a:cs typeface="Calibri"/>
                <a:sym typeface="Calibri"/>
              </a:rPr>
              <a:t>é</a:t>
            </a:r>
            <a:r>
              <a:rPr sz="1400" kern="0">
                <a:solidFill>
                  <a:sysClr val="windowText" lastClr="000000"/>
                </a:solidFill>
                <a:latin typeface="Univers"/>
                <a:ea typeface="Univers"/>
                <a:cs typeface="Univers"/>
                <a:sym typeface="Univers"/>
              </a:rPr>
              <a:t>n</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Salta</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San Juan</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Santiago del Estero</a:t>
            </a:r>
          </a:p>
          <a:p>
            <a:pPr fontAlgn="auto">
              <a:spcBef>
                <a:spcPts val="0"/>
              </a:spcBef>
              <a:spcAft>
                <a:spcPts val="0"/>
              </a:spcAft>
              <a:buSzPct val="100000"/>
              <a:buFont typeface="Helvetica"/>
              <a:buChar char="•"/>
              <a:defRPr/>
            </a:pPr>
            <a:r>
              <a:rPr sz="1400" kern="0">
                <a:solidFill>
                  <a:sysClr val="windowText" lastClr="000000"/>
                </a:solidFill>
                <a:latin typeface="Univers"/>
                <a:ea typeface="Univers"/>
                <a:cs typeface="Univers"/>
                <a:sym typeface="Univers"/>
              </a:rPr>
              <a:t> Tucum</a:t>
            </a:r>
            <a:r>
              <a:rPr sz="1400" kern="0">
                <a:solidFill>
                  <a:sysClr val="windowText" lastClr="000000"/>
                </a:solidFill>
                <a:latin typeface="Calibri"/>
                <a:ea typeface="Calibri"/>
                <a:cs typeface="Calibri"/>
                <a:sym typeface="Calibri"/>
              </a:rPr>
              <a:t>á</a:t>
            </a:r>
            <a:r>
              <a:rPr sz="1400" kern="0">
                <a:solidFill>
                  <a:sysClr val="windowText" lastClr="000000"/>
                </a:solidFill>
                <a:latin typeface="Univers"/>
                <a:ea typeface="Univers"/>
                <a:cs typeface="Univers"/>
                <a:sym typeface="Univers"/>
              </a:rPr>
              <a:t>n</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hape 108"/>
          <p:cNvSpPr>
            <a:spLocks noChangeArrowheads="1"/>
          </p:cNvSpPr>
          <p:nvPr/>
        </p:nvSpPr>
        <p:spPr bwMode="auto">
          <a:xfrm>
            <a:off x="6553200" y="6403975"/>
            <a:ext cx="2133600" cy="269875"/>
          </a:xfrm>
          <a:prstGeom prst="rect">
            <a:avLst/>
          </a:prstGeom>
          <a:noFill/>
          <a:ln w="12700">
            <a:noFill/>
            <a:miter lim="400000"/>
            <a:headEnd/>
            <a:tailEnd/>
          </a:ln>
        </p:spPr>
        <p:txBody>
          <a:bodyPr lIns="0" tIns="0" rIns="0" bIns="0" anchor="ctr">
            <a:spAutoFit/>
          </a:bodyPr>
          <a:lstStyle/>
          <a:p>
            <a:pPr algn="r"/>
            <a:r>
              <a:rPr lang="es-ES" sz="1200">
                <a:solidFill>
                  <a:srgbClr val="898989"/>
                </a:solidFill>
              </a:rPr>
              <a:t>12</a:t>
            </a:r>
          </a:p>
        </p:txBody>
      </p:sp>
      <p:sp>
        <p:nvSpPr>
          <p:cNvPr id="18434" name="Shape 109"/>
          <p:cNvSpPr>
            <a:spLocks noChangeArrowheads="1"/>
          </p:cNvSpPr>
          <p:nvPr/>
        </p:nvSpPr>
        <p:spPr bwMode="auto">
          <a:xfrm>
            <a:off x="234950" y="260350"/>
            <a:ext cx="6281738" cy="812800"/>
          </a:xfrm>
          <a:prstGeom prst="rect">
            <a:avLst/>
          </a:prstGeom>
          <a:noFill/>
          <a:ln w="12700">
            <a:noFill/>
            <a:miter lim="400000"/>
            <a:headEnd/>
            <a:tailEnd/>
          </a:ln>
        </p:spPr>
        <p:txBody>
          <a:bodyPr lIns="0" tIns="0" rIns="0" bIns="0">
            <a:spAutoFit/>
          </a:bodyPr>
          <a:lstStyle/>
          <a:p>
            <a:pPr algn="ctr"/>
            <a:r>
              <a:rPr lang="es-ES" sz="2800" b="1">
                <a:solidFill>
                  <a:srgbClr val="7F7F7F"/>
                </a:solidFill>
              </a:rPr>
              <a:t>Relevamiento Salud Publica y la Fertilidad por jurisdicciones</a:t>
            </a:r>
          </a:p>
        </p:txBody>
      </p:sp>
      <p:sp>
        <p:nvSpPr>
          <p:cNvPr id="18435" name="Shape 110"/>
          <p:cNvSpPr>
            <a:spLocks noChangeArrowheads="1"/>
          </p:cNvSpPr>
          <p:nvPr/>
        </p:nvSpPr>
        <p:spPr bwMode="auto">
          <a:xfrm>
            <a:off x="179388" y="1470025"/>
            <a:ext cx="7848600" cy="1425575"/>
          </a:xfrm>
          <a:prstGeom prst="rect">
            <a:avLst/>
          </a:prstGeom>
          <a:noFill/>
          <a:ln w="12700">
            <a:noFill/>
            <a:miter lim="400000"/>
            <a:headEnd/>
            <a:tailEnd/>
          </a:ln>
        </p:spPr>
        <p:txBody>
          <a:bodyPr lIns="45719" rIns="45719">
            <a:spAutoFit/>
          </a:bodyPr>
          <a:lstStyle/>
          <a:p>
            <a:r>
              <a:rPr lang="es-ES" b="1">
                <a:solidFill>
                  <a:srgbClr val="000000"/>
                </a:solidFill>
              </a:rPr>
              <a:t>Recurso humano y físico </a:t>
            </a:r>
          </a:p>
          <a:p>
            <a:endParaRPr lang="es-ES">
              <a:solidFill>
                <a:srgbClr val="0070C0"/>
              </a:solidFill>
            </a:endParaRPr>
          </a:p>
          <a:p>
            <a:r>
              <a:rPr lang="es-ES" b="1">
                <a:solidFill>
                  <a:srgbClr val="000000"/>
                </a:solidFill>
              </a:rPr>
              <a:t>Objetivo: concretar el armado de la RED y planificar el fortalecimiento de los efectores</a:t>
            </a:r>
            <a:r>
              <a:rPr lang="es-ES">
                <a:solidFill>
                  <a:srgbClr val="000000"/>
                </a:solidFill>
              </a:rPr>
              <a:t>.</a:t>
            </a:r>
          </a:p>
        </p:txBody>
      </p:sp>
      <p:sp>
        <p:nvSpPr>
          <p:cNvPr id="18436" name="Shape 111"/>
          <p:cNvSpPr>
            <a:spLocks noChangeArrowheads="1"/>
          </p:cNvSpPr>
          <p:nvPr/>
        </p:nvSpPr>
        <p:spPr bwMode="auto">
          <a:xfrm>
            <a:off x="2916238" y="3429000"/>
            <a:ext cx="6056312" cy="1358900"/>
          </a:xfrm>
          <a:prstGeom prst="rect">
            <a:avLst/>
          </a:prstGeom>
          <a:noFill/>
          <a:ln w="12700">
            <a:solidFill>
              <a:srgbClr val="4F81BD"/>
            </a:solidFill>
            <a:round/>
            <a:headEnd/>
            <a:tailEnd/>
          </a:ln>
        </p:spPr>
        <p:txBody>
          <a:bodyPr lIns="0" tIns="0" rIns="0" bIns="0">
            <a:spAutoFit/>
          </a:bodyPr>
          <a:lstStyle/>
          <a:p>
            <a:pPr algn="ctr"/>
            <a:r>
              <a:rPr lang="es-ES" sz="2800" b="1">
                <a:solidFill>
                  <a:srgbClr val="7F7F7F"/>
                </a:solidFill>
              </a:rPr>
              <a:t>Referente provincial:</a:t>
            </a:r>
          </a:p>
          <a:p>
            <a:pPr algn="ctr"/>
            <a:endParaRPr lang="es-ES" sz="2800">
              <a:solidFill>
                <a:srgbClr val="000000"/>
              </a:solidFill>
            </a:endParaRPr>
          </a:p>
          <a:p>
            <a:pPr algn="ctr"/>
            <a:r>
              <a:rPr lang="es-ES">
                <a:solidFill>
                  <a:srgbClr val="000000"/>
                </a:solidFill>
              </a:rPr>
              <a:t>Rol fundamental como enlace e interlocultor para trabajar articuladamente </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hape 113"/>
          <p:cNvSpPr>
            <a:spLocks noChangeArrowheads="1"/>
          </p:cNvSpPr>
          <p:nvPr/>
        </p:nvSpPr>
        <p:spPr bwMode="auto">
          <a:xfrm>
            <a:off x="6553200" y="6403975"/>
            <a:ext cx="2133600" cy="269875"/>
          </a:xfrm>
          <a:prstGeom prst="rect">
            <a:avLst/>
          </a:prstGeom>
          <a:noFill/>
          <a:ln w="12700">
            <a:noFill/>
            <a:miter lim="400000"/>
            <a:headEnd/>
            <a:tailEnd/>
          </a:ln>
        </p:spPr>
        <p:txBody>
          <a:bodyPr lIns="0" tIns="0" rIns="0" bIns="0" anchor="ctr">
            <a:spAutoFit/>
          </a:bodyPr>
          <a:lstStyle/>
          <a:p>
            <a:pPr algn="r"/>
            <a:r>
              <a:rPr lang="es-ES" sz="1200">
                <a:solidFill>
                  <a:srgbClr val="898989"/>
                </a:solidFill>
              </a:rPr>
              <a:t>13</a:t>
            </a:r>
          </a:p>
        </p:txBody>
      </p:sp>
      <p:sp>
        <p:nvSpPr>
          <p:cNvPr id="114" name="Shape 114"/>
          <p:cNvSpPr/>
          <p:nvPr/>
        </p:nvSpPr>
        <p:spPr>
          <a:xfrm flipH="1">
            <a:off x="2936875" y="4508500"/>
            <a:ext cx="2228850" cy="1011238"/>
          </a:xfrm>
          <a:prstGeom prst="line">
            <a:avLst/>
          </a:prstGeom>
          <a:ln w="101600">
            <a:solidFill>
              <a:srgbClr val="B9110A"/>
            </a:solidFill>
            <a:round/>
            <a:tailEnd type="triangle"/>
          </a:ln>
          <a:effectLst>
            <a:outerShdw blurRad="63500" dist="25400" dir="5400000" rotWithShape="0">
              <a:srgbClr val="000000">
                <a:alpha val="50000"/>
              </a:srgbClr>
            </a:outerShdw>
          </a:effectLst>
        </p:spPr>
        <p:txBody>
          <a:bodyPr lIns="0" tIns="0" rIns="0" bIns="0"/>
          <a:lstStyle/>
          <a:p>
            <a:pPr defTabSz="457200" fontAlgn="auto">
              <a:spcBef>
                <a:spcPts val="0"/>
              </a:spcBef>
              <a:spcAft>
                <a:spcPts val="0"/>
              </a:spcAft>
              <a:defRPr sz="1200">
                <a:latin typeface="+mn-lt"/>
                <a:ea typeface="+mn-ea"/>
                <a:cs typeface="+mn-cs"/>
                <a:sym typeface="Helvetica"/>
              </a:defRPr>
            </a:pPr>
            <a:endParaRPr sz="1200" kern="0">
              <a:solidFill>
                <a:sysClr val="windowText" lastClr="000000"/>
              </a:solidFill>
              <a:latin typeface="+mn-lt"/>
              <a:cs typeface="+mn-cs"/>
              <a:sym typeface="Helvetica"/>
            </a:endParaRPr>
          </a:p>
        </p:txBody>
      </p:sp>
      <p:sp>
        <p:nvSpPr>
          <p:cNvPr id="115" name="Shape 115"/>
          <p:cNvSpPr/>
          <p:nvPr/>
        </p:nvSpPr>
        <p:spPr>
          <a:xfrm>
            <a:off x="2620963" y="1192213"/>
            <a:ext cx="4554537" cy="431800"/>
          </a:xfrm>
          <a:prstGeom prst="rect">
            <a:avLst/>
          </a:prstGeom>
          <a:gradFill>
            <a:gsLst>
              <a:gs pos="0">
                <a:srgbClr val="B0B0B0"/>
              </a:gs>
              <a:gs pos="100000">
                <a:srgbClr val="FAFAFA"/>
              </a:gs>
            </a:gsLst>
            <a:lin ang="5040000"/>
          </a:gradFill>
          <a:ln w="25400">
            <a:solidFill/>
            <a:round/>
          </a:ln>
          <a:effectLst>
            <a:outerShdw blurRad="63500" dist="152399" dir="2700000" rotWithShape="0">
              <a:srgbClr val="000000">
                <a:alpha val="50000"/>
              </a:srgbClr>
            </a:outerShdw>
          </a:effectLst>
          <a:extLst>
            <a:ext uri="{C572A759-6A51-4108-AA02-DFA0A04FC94B}"/>
          </a:extLst>
        </p:spPr>
        <p:txBody>
          <a:bodyPr wrap="none" lIns="0" tIns="0" rIns="0" bIns="0" anchor="ctr">
            <a:spAutoFit/>
          </a:bodyPr>
          <a:lstStyle>
            <a:lvl1pPr algn="ctr" defTabSz="584200">
              <a:defRPr sz="2800" b="1"/>
            </a:lvl1pPr>
          </a:lstStyle>
          <a:p>
            <a:pPr fontAlgn="auto">
              <a:spcBef>
                <a:spcPts val="0"/>
              </a:spcBef>
              <a:spcAft>
                <a:spcPts val="0"/>
              </a:spcAft>
              <a:defRPr sz="1800" b="0"/>
            </a:pPr>
            <a:r>
              <a:rPr kern="0">
                <a:solidFill>
                  <a:sysClr val="windowText" lastClr="000000"/>
                </a:solidFill>
                <a:latin typeface="Calibri"/>
                <a:ea typeface="Calibri"/>
                <a:cs typeface="Calibri"/>
                <a:sym typeface="Calibri"/>
              </a:rPr>
              <a:t>1 era Entrega de Hormonas</a:t>
            </a:r>
          </a:p>
        </p:txBody>
      </p:sp>
      <p:sp>
        <p:nvSpPr>
          <p:cNvPr id="116" name="Shape 116"/>
          <p:cNvSpPr/>
          <p:nvPr/>
        </p:nvSpPr>
        <p:spPr>
          <a:xfrm>
            <a:off x="5110163" y="2244725"/>
            <a:ext cx="3578225" cy="1042988"/>
          </a:xfrm>
          <a:prstGeom prst="rect">
            <a:avLst/>
          </a:prstGeom>
          <a:solidFill>
            <a:srgbClr val="E9A575"/>
          </a:solidFill>
          <a:ln w="38100">
            <a:solidFill>
              <a:srgbClr val="FFFFFF"/>
            </a:solidFill>
            <a:round/>
          </a:ln>
          <a:effectLst>
            <a:outerShdw blurRad="63500" dist="25400" dir="5400000" rotWithShape="0">
              <a:srgbClr val="000000">
                <a:alpha val="50000"/>
              </a:srgbClr>
            </a:outerShdw>
          </a:effectLst>
          <a:extLst>
            <a:ext uri="{C572A759-6A51-4108-AA02-DFA0A04FC94B}"/>
          </a:extLst>
        </p:spPr>
        <p:txBody>
          <a:bodyPr lIns="0" tIns="0" rIns="0" bIns="0" anchor="ctr">
            <a:spAutoFit/>
          </a:bodyPr>
          <a:lstStyle/>
          <a:p>
            <a:pPr algn="ctr" defTabSz="584200" fontAlgn="auto">
              <a:spcBef>
                <a:spcPts val="0"/>
              </a:spcBef>
              <a:spcAft>
                <a:spcPts val="0"/>
              </a:spcAft>
              <a:defRPr/>
            </a:pPr>
            <a:r>
              <a:rPr sz="2400" kern="0">
                <a:solidFill>
                  <a:sysClr val="windowText" lastClr="000000"/>
                </a:solidFill>
                <a:latin typeface="Calibri"/>
                <a:ea typeface="Calibri"/>
                <a:cs typeface="Calibri"/>
                <a:sym typeface="Calibri"/>
              </a:rPr>
              <a:t>HCG</a:t>
            </a:r>
          </a:p>
          <a:p>
            <a:pPr algn="ctr" defTabSz="584200" fontAlgn="auto">
              <a:spcBef>
                <a:spcPts val="0"/>
              </a:spcBef>
              <a:spcAft>
                <a:spcPts val="0"/>
              </a:spcAft>
              <a:defRPr/>
            </a:pPr>
            <a:r>
              <a:rPr sz="2400" kern="0">
                <a:solidFill>
                  <a:sysClr val="windowText" lastClr="000000"/>
                </a:solidFill>
                <a:latin typeface="Calibri"/>
                <a:ea typeface="Calibri"/>
                <a:cs typeface="Calibri"/>
                <a:sym typeface="Calibri"/>
              </a:rPr>
              <a:t>(</a:t>
            </a:r>
            <a:r>
              <a:rPr sz="2000" kern="0">
                <a:solidFill>
                  <a:sysClr val="windowText" lastClr="000000"/>
                </a:solidFill>
                <a:latin typeface="Calibri"/>
                <a:ea typeface="Calibri"/>
                <a:cs typeface="Calibri"/>
                <a:sym typeface="Calibri"/>
              </a:rPr>
              <a:t>se conserva en frío 2-6 grados)</a:t>
            </a:r>
          </a:p>
        </p:txBody>
      </p:sp>
      <p:sp>
        <p:nvSpPr>
          <p:cNvPr id="19461" name="Shape 117"/>
          <p:cNvSpPr>
            <a:spLocks noChangeArrowheads="1"/>
          </p:cNvSpPr>
          <p:nvPr/>
        </p:nvSpPr>
        <p:spPr bwMode="auto">
          <a:xfrm>
            <a:off x="5270500" y="4000500"/>
            <a:ext cx="3660775" cy="1652588"/>
          </a:xfrm>
          <a:prstGeom prst="rect">
            <a:avLst/>
          </a:prstGeom>
          <a:solidFill>
            <a:srgbClr val="E9D87F"/>
          </a:solidFill>
          <a:ln w="63500">
            <a:solidFill>
              <a:srgbClr val="000000"/>
            </a:solidFill>
            <a:round/>
            <a:headEnd/>
            <a:tailEnd/>
          </a:ln>
        </p:spPr>
        <p:txBody>
          <a:bodyPr lIns="0" tIns="0" rIns="0" bIns="0" anchor="ctr">
            <a:spAutoFit/>
          </a:bodyPr>
          <a:lstStyle/>
          <a:p>
            <a:pPr algn="ctr" defTabSz="584200"/>
            <a:r>
              <a:rPr lang="es-ES" sz="2100">
                <a:solidFill>
                  <a:srgbClr val="000000"/>
                </a:solidFill>
              </a:rPr>
              <a:t>Recibe Frioneto para Almancenamiento y Acondicionamiento previo envío a los depósitos provinciales</a:t>
            </a:r>
          </a:p>
        </p:txBody>
      </p:sp>
      <p:sp>
        <p:nvSpPr>
          <p:cNvPr id="118" name="Shape 118"/>
          <p:cNvSpPr/>
          <p:nvPr/>
        </p:nvSpPr>
        <p:spPr>
          <a:xfrm>
            <a:off x="3197225" y="4445000"/>
            <a:ext cx="1728788" cy="762000"/>
          </a:xfrm>
          <a:prstGeom prst="rect">
            <a:avLst/>
          </a:prstGeom>
          <a:gradFill>
            <a:gsLst>
              <a:gs pos="0">
                <a:srgbClr val="BC8CEC"/>
              </a:gs>
              <a:gs pos="100000">
                <a:srgbClr val="651998"/>
              </a:gs>
            </a:gsLst>
            <a:lin ang="5400000"/>
          </a:gradFill>
          <a:ln w="25400">
            <a:solidFill>
              <a:srgbClr val="0B4EB2"/>
            </a:solidFill>
            <a:round/>
          </a:ln>
          <a:effectLst>
            <a:outerShdw blurRad="63500" dist="25400" dir="5400000" rotWithShape="0">
              <a:srgbClr val="000000">
                <a:alpha val="50000"/>
              </a:srgbClr>
            </a:outerShdw>
          </a:effectLst>
          <a:extLst>
            <a:ext uri="{C572A759-6A51-4108-AA02-DFA0A04FC94B}"/>
          </a:extLst>
        </p:spPr>
        <p:txBody>
          <a:bodyPr lIns="0" tIns="0" rIns="0" bIns="0" anchor="ctr">
            <a:spAutoFit/>
          </a:bodyPr>
          <a:lstStyle>
            <a:lvl1pPr algn="ctr" defTabSz="584200">
              <a:defRPr sz="2500">
                <a:solidFill>
                  <a:srgbClr val="FFFFFF"/>
                </a:solidFill>
              </a:defRPr>
            </a:lvl1pPr>
          </a:lstStyle>
          <a:p>
            <a:pPr fontAlgn="auto">
              <a:spcBef>
                <a:spcPts val="0"/>
              </a:spcBef>
              <a:spcAft>
                <a:spcPts val="0"/>
              </a:spcAft>
              <a:defRPr sz="1800">
                <a:solidFill>
                  <a:srgbClr val="000000"/>
                </a:solidFill>
              </a:defRPr>
            </a:pPr>
            <a:r>
              <a:rPr kern="0">
                <a:latin typeface="Calibri"/>
                <a:ea typeface="Calibri"/>
                <a:cs typeface="Calibri"/>
                <a:sym typeface="Calibri"/>
              </a:rPr>
              <a:t>Correo Argentino </a:t>
            </a:r>
          </a:p>
        </p:txBody>
      </p:sp>
      <p:sp>
        <p:nvSpPr>
          <p:cNvPr id="119" name="Shape 119"/>
          <p:cNvSpPr/>
          <p:nvPr/>
        </p:nvSpPr>
        <p:spPr>
          <a:xfrm>
            <a:off x="0" y="4684713"/>
            <a:ext cx="2865438" cy="1117600"/>
          </a:xfrm>
          <a:prstGeom prst="rect">
            <a:avLst/>
          </a:prstGeom>
          <a:solidFill>
            <a:srgbClr val="E9A575"/>
          </a:solidFill>
          <a:ln w="38100">
            <a:solidFill>
              <a:srgbClr val="FFFFFF"/>
            </a:solidFill>
            <a:round/>
          </a:ln>
          <a:effectLst>
            <a:outerShdw blurRad="63500" dist="25400" dir="5400000" rotWithShape="0">
              <a:srgbClr val="000000">
                <a:alpha val="50000"/>
              </a:srgbClr>
            </a:outerShdw>
          </a:effectLst>
          <a:extLst>
            <a:ext uri="{C572A759-6A51-4108-AA02-DFA0A04FC94B}"/>
          </a:extLst>
        </p:spPr>
        <p:txBody>
          <a:bodyPr lIns="0" tIns="0" rIns="0" bIns="0" anchor="ctr">
            <a:spAutoFit/>
          </a:bodyPr>
          <a:lstStyle/>
          <a:p>
            <a:pPr algn="ctr" defTabSz="584200" fontAlgn="auto">
              <a:spcBef>
                <a:spcPts val="0"/>
              </a:spcBef>
              <a:spcAft>
                <a:spcPts val="0"/>
              </a:spcAft>
              <a:defRPr/>
            </a:pPr>
            <a:r>
              <a:rPr sz="2800" b="1" kern="0">
                <a:solidFill>
                  <a:sysClr val="windowText" lastClr="000000"/>
                </a:solidFill>
                <a:latin typeface="Calibri"/>
                <a:ea typeface="Calibri"/>
                <a:cs typeface="Calibri"/>
                <a:sym typeface="Calibri"/>
              </a:rPr>
              <a:t>Efector Provincial</a:t>
            </a:r>
            <a:r>
              <a:rPr b="1" kern="0">
                <a:solidFill>
                  <a:sysClr val="windowText" lastClr="000000"/>
                </a:solidFill>
                <a:latin typeface="Calibri"/>
                <a:ea typeface="Calibri"/>
                <a:cs typeface="Calibri"/>
                <a:sym typeface="Calibri"/>
              </a:rPr>
              <a:t> parte de la Red</a:t>
            </a:r>
          </a:p>
        </p:txBody>
      </p:sp>
      <p:sp>
        <p:nvSpPr>
          <p:cNvPr id="19464" name="Shape 120"/>
          <p:cNvSpPr>
            <a:spLocks noChangeArrowheads="1"/>
          </p:cNvSpPr>
          <p:nvPr/>
        </p:nvSpPr>
        <p:spPr bwMode="auto">
          <a:xfrm>
            <a:off x="168275" y="2271713"/>
            <a:ext cx="4387850" cy="749300"/>
          </a:xfrm>
          <a:prstGeom prst="rect">
            <a:avLst/>
          </a:prstGeom>
          <a:solidFill>
            <a:srgbClr val="6FA2D8"/>
          </a:solidFill>
          <a:ln w="38100">
            <a:solidFill>
              <a:srgbClr val="000000"/>
            </a:solidFill>
            <a:round/>
            <a:headEnd/>
            <a:tailEnd/>
          </a:ln>
        </p:spPr>
        <p:txBody>
          <a:bodyPr lIns="0" tIns="0" rIns="0" bIns="0" anchor="ctr">
            <a:spAutoFit/>
          </a:bodyPr>
          <a:lstStyle/>
          <a:p>
            <a:pPr algn="ctr" defTabSz="584200"/>
            <a:r>
              <a:rPr lang="es-ES" sz="2400">
                <a:solidFill>
                  <a:srgbClr val="000000"/>
                </a:solidFill>
              </a:rPr>
              <a:t>HMG (hasta 24 C) Citrato de Clomifeno y Progesterona</a:t>
            </a:r>
          </a:p>
        </p:txBody>
      </p:sp>
      <p:sp>
        <p:nvSpPr>
          <p:cNvPr id="121" name="Shape 121"/>
          <p:cNvSpPr/>
          <p:nvPr/>
        </p:nvSpPr>
        <p:spPr>
          <a:xfrm>
            <a:off x="1614488" y="3068638"/>
            <a:ext cx="4762" cy="1584325"/>
          </a:xfrm>
          <a:prstGeom prst="line">
            <a:avLst/>
          </a:prstGeom>
          <a:ln w="101600">
            <a:solidFill>
              <a:srgbClr val="B9110A"/>
            </a:solidFill>
            <a:round/>
            <a:tailEnd type="triangle"/>
          </a:ln>
          <a:effectLst>
            <a:outerShdw blurRad="63500" dist="25400" dir="5400000" rotWithShape="0">
              <a:srgbClr val="000000">
                <a:alpha val="50000"/>
              </a:srgbClr>
            </a:outerShdw>
          </a:effectLst>
        </p:spPr>
        <p:txBody>
          <a:bodyPr lIns="0" tIns="0" rIns="0" bIns="0"/>
          <a:lstStyle/>
          <a:p>
            <a:pPr defTabSz="457200" fontAlgn="auto">
              <a:spcBef>
                <a:spcPts val="0"/>
              </a:spcBef>
              <a:spcAft>
                <a:spcPts val="0"/>
              </a:spcAft>
              <a:defRPr sz="1200">
                <a:latin typeface="+mn-lt"/>
                <a:ea typeface="+mn-ea"/>
                <a:cs typeface="+mn-cs"/>
                <a:sym typeface="Helvetica"/>
              </a:defRPr>
            </a:pPr>
            <a:endParaRPr sz="1200" kern="0">
              <a:solidFill>
                <a:sysClr val="windowText" lastClr="000000"/>
              </a:solidFill>
              <a:latin typeface="+mn-lt"/>
              <a:cs typeface="+mn-cs"/>
              <a:sym typeface="Helvetica"/>
            </a:endParaRPr>
          </a:p>
        </p:txBody>
      </p:sp>
      <p:sp>
        <p:nvSpPr>
          <p:cNvPr id="122" name="Shape 122"/>
          <p:cNvSpPr/>
          <p:nvPr/>
        </p:nvSpPr>
        <p:spPr>
          <a:xfrm>
            <a:off x="808038" y="3724275"/>
            <a:ext cx="1612900" cy="431800"/>
          </a:xfrm>
          <a:prstGeom prst="rect">
            <a:avLst/>
          </a:prstGeom>
          <a:gradFill>
            <a:gsLst>
              <a:gs pos="0">
                <a:srgbClr val="BC8CEC"/>
              </a:gs>
              <a:gs pos="100000">
                <a:srgbClr val="651998"/>
              </a:gs>
            </a:gsLst>
            <a:lin ang="5400000"/>
          </a:gradFill>
          <a:ln w="25400">
            <a:solidFill>
              <a:srgbClr val="0B4EB2"/>
            </a:solidFill>
            <a:round/>
          </a:ln>
          <a:effectLst>
            <a:outerShdw blurRad="63500" dist="25400" dir="5400000" rotWithShape="0">
              <a:srgbClr val="000000">
                <a:alpha val="50000"/>
              </a:srgbClr>
            </a:outerShdw>
          </a:effectLst>
          <a:extLst>
            <a:ext uri="{C572A759-6A51-4108-AA02-DFA0A04FC94B}"/>
          </a:extLst>
        </p:spPr>
        <p:txBody>
          <a:bodyPr wrap="none" lIns="0" tIns="0" rIns="0" bIns="0" anchor="ctr">
            <a:spAutoFit/>
          </a:bodyPr>
          <a:lstStyle>
            <a:lvl1pPr algn="ctr" defTabSz="584200">
              <a:defRPr sz="2800">
                <a:solidFill>
                  <a:srgbClr val="FFFFFF"/>
                </a:solidFill>
              </a:defRPr>
            </a:lvl1pPr>
          </a:lstStyle>
          <a:p>
            <a:pPr fontAlgn="auto">
              <a:spcBef>
                <a:spcPts val="0"/>
              </a:spcBef>
              <a:spcAft>
                <a:spcPts val="0"/>
              </a:spcAft>
              <a:defRPr sz="1800">
                <a:solidFill>
                  <a:srgbClr val="000000"/>
                </a:solidFill>
              </a:defRPr>
            </a:pPr>
            <a:r>
              <a:rPr kern="0">
                <a:latin typeface="Calibri"/>
                <a:ea typeface="Calibri"/>
                <a:cs typeface="Calibri"/>
                <a:sym typeface="Calibri"/>
              </a:rPr>
              <a:t>REMEDIAR</a:t>
            </a:r>
          </a:p>
        </p:txBody>
      </p:sp>
      <p:sp>
        <p:nvSpPr>
          <p:cNvPr id="123" name="Shape 123"/>
          <p:cNvSpPr/>
          <p:nvPr/>
        </p:nvSpPr>
        <p:spPr>
          <a:xfrm flipH="1">
            <a:off x="7092950" y="3284538"/>
            <a:ext cx="7938" cy="639762"/>
          </a:xfrm>
          <a:prstGeom prst="line">
            <a:avLst/>
          </a:prstGeom>
          <a:ln w="101600">
            <a:solidFill>
              <a:srgbClr val="B9110A"/>
            </a:solidFill>
            <a:round/>
            <a:tailEnd type="triangle"/>
          </a:ln>
          <a:effectLst>
            <a:outerShdw blurRad="63500" dist="25400" dir="5400000" rotWithShape="0">
              <a:srgbClr val="000000">
                <a:alpha val="50000"/>
              </a:srgbClr>
            </a:outerShdw>
          </a:effectLst>
        </p:spPr>
        <p:txBody>
          <a:bodyPr lIns="0" tIns="0" rIns="0" bIns="0"/>
          <a:lstStyle/>
          <a:p>
            <a:pPr defTabSz="457200" fontAlgn="auto">
              <a:spcBef>
                <a:spcPts val="0"/>
              </a:spcBef>
              <a:spcAft>
                <a:spcPts val="0"/>
              </a:spcAft>
              <a:defRPr sz="1200">
                <a:latin typeface="+mn-lt"/>
                <a:ea typeface="+mn-ea"/>
                <a:cs typeface="+mn-cs"/>
                <a:sym typeface="Helvetica"/>
              </a:defRPr>
            </a:pPr>
            <a:endParaRPr sz="1200" kern="0">
              <a:solidFill>
                <a:sysClr val="windowText" lastClr="000000"/>
              </a:solidFill>
              <a:latin typeface="+mn-lt"/>
              <a:cs typeface="+mn-cs"/>
              <a:sym typeface="Helvetica"/>
            </a:endParaRPr>
          </a:p>
        </p:txBody>
      </p:sp>
      <p:sp>
        <p:nvSpPr>
          <p:cNvPr id="124" name="Shape 124"/>
          <p:cNvSpPr/>
          <p:nvPr/>
        </p:nvSpPr>
        <p:spPr>
          <a:xfrm flipH="1">
            <a:off x="844550" y="1341438"/>
            <a:ext cx="1566863" cy="842962"/>
          </a:xfrm>
          <a:prstGeom prst="line">
            <a:avLst/>
          </a:prstGeom>
          <a:ln w="101600">
            <a:solidFill>
              <a:srgbClr val="B9110A"/>
            </a:solidFill>
            <a:round/>
            <a:tailEnd type="triangle"/>
          </a:ln>
          <a:effectLst>
            <a:outerShdw blurRad="63500" dist="25400" dir="5400000" rotWithShape="0">
              <a:srgbClr val="000000">
                <a:alpha val="50000"/>
              </a:srgbClr>
            </a:outerShdw>
          </a:effectLst>
        </p:spPr>
        <p:txBody>
          <a:bodyPr lIns="0" tIns="0" rIns="0" bIns="0"/>
          <a:lstStyle/>
          <a:p>
            <a:pPr defTabSz="457200" fontAlgn="auto">
              <a:spcBef>
                <a:spcPts val="0"/>
              </a:spcBef>
              <a:spcAft>
                <a:spcPts val="0"/>
              </a:spcAft>
              <a:defRPr sz="1200">
                <a:latin typeface="+mn-lt"/>
                <a:ea typeface="+mn-ea"/>
                <a:cs typeface="+mn-cs"/>
                <a:sym typeface="Helvetica"/>
              </a:defRPr>
            </a:pPr>
            <a:endParaRPr sz="1200" kern="0">
              <a:solidFill>
                <a:sysClr val="windowText" lastClr="000000"/>
              </a:solidFill>
              <a:latin typeface="+mn-lt"/>
              <a:cs typeface="+mn-cs"/>
              <a:sym typeface="Helvetica"/>
            </a:endParaRPr>
          </a:p>
        </p:txBody>
      </p:sp>
      <p:sp>
        <p:nvSpPr>
          <p:cNvPr id="125" name="Shape 125"/>
          <p:cNvSpPr/>
          <p:nvPr/>
        </p:nvSpPr>
        <p:spPr>
          <a:xfrm>
            <a:off x="7289800" y="1336675"/>
            <a:ext cx="666750" cy="1012825"/>
          </a:xfrm>
          <a:prstGeom prst="line">
            <a:avLst/>
          </a:prstGeom>
          <a:ln w="101600">
            <a:solidFill>
              <a:srgbClr val="B9110A"/>
            </a:solidFill>
            <a:round/>
            <a:tailEnd type="triangle"/>
          </a:ln>
          <a:effectLst>
            <a:outerShdw blurRad="63500" dist="25400" dir="5400000" rotWithShape="0">
              <a:srgbClr val="000000">
                <a:alpha val="50000"/>
              </a:srgbClr>
            </a:outerShdw>
          </a:effectLst>
        </p:spPr>
        <p:txBody>
          <a:bodyPr lIns="0" tIns="0" rIns="0" bIns="0"/>
          <a:lstStyle/>
          <a:p>
            <a:pPr defTabSz="457200" fontAlgn="auto">
              <a:spcBef>
                <a:spcPts val="0"/>
              </a:spcBef>
              <a:spcAft>
                <a:spcPts val="0"/>
              </a:spcAft>
              <a:defRPr sz="1200">
                <a:latin typeface="+mn-lt"/>
                <a:ea typeface="+mn-ea"/>
                <a:cs typeface="+mn-cs"/>
                <a:sym typeface="Helvetica"/>
              </a:defRPr>
            </a:pPr>
            <a:endParaRPr sz="1200" kern="0">
              <a:solidFill>
                <a:sysClr val="windowText" lastClr="000000"/>
              </a:solidFill>
              <a:latin typeface="+mn-lt"/>
              <a:cs typeface="+mn-cs"/>
              <a:sym typeface="Helvetica"/>
            </a:endParaRPr>
          </a:p>
        </p:txBody>
      </p:sp>
      <p:sp>
        <p:nvSpPr>
          <p:cNvPr id="19470" name="Shape 126"/>
          <p:cNvSpPr>
            <a:spLocks noChangeArrowheads="1"/>
          </p:cNvSpPr>
          <p:nvPr/>
        </p:nvSpPr>
        <p:spPr bwMode="auto">
          <a:xfrm>
            <a:off x="376238" y="188913"/>
            <a:ext cx="8516937" cy="711200"/>
          </a:xfrm>
          <a:prstGeom prst="rect">
            <a:avLst/>
          </a:prstGeom>
          <a:noFill/>
          <a:ln w="12700">
            <a:noFill/>
            <a:miter lim="400000"/>
            <a:headEnd/>
            <a:tailEnd/>
          </a:ln>
        </p:spPr>
        <p:txBody>
          <a:bodyPr lIns="0" tIns="0" rIns="0" bIns="0">
            <a:spAutoFit/>
          </a:bodyPr>
          <a:lstStyle/>
          <a:p>
            <a:pPr algn="ctr"/>
            <a:r>
              <a:rPr lang="es-ES" sz="2400" b="1">
                <a:solidFill>
                  <a:srgbClr val="000000"/>
                </a:solidFill>
              </a:rPr>
              <a:t>PSSyPR: Insumos para tratamiento hormonal: </a:t>
            </a:r>
          </a:p>
          <a:p>
            <a:pPr algn="ctr"/>
            <a:r>
              <a:rPr lang="es-ES" sz="2400" b="1">
                <a:solidFill>
                  <a:srgbClr val="000000"/>
                </a:solidFill>
              </a:rPr>
              <a:t>logística de distribución </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482" name="Shape 128"/>
          <p:cNvSpPr>
            <a:spLocks noChangeArrowheads="1"/>
          </p:cNvSpPr>
          <p:nvPr/>
        </p:nvSpPr>
        <p:spPr bwMode="auto">
          <a:xfrm>
            <a:off x="250825" y="561975"/>
            <a:ext cx="4897438" cy="892175"/>
          </a:xfrm>
          <a:prstGeom prst="rect">
            <a:avLst/>
          </a:prstGeom>
          <a:noFill/>
          <a:ln w="12700">
            <a:noFill/>
            <a:miter lim="400000"/>
            <a:headEnd/>
            <a:tailEnd/>
          </a:ln>
        </p:spPr>
        <p:txBody>
          <a:bodyPr lIns="45719" rIns="45719">
            <a:spAutoFit/>
          </a:bodyPr>
          <a:lstStyle/>
          <a:p>
            <a:r>
              <a:rPr lang="es-ES" b="1" i="1">
                <a:solidFill>
                  <a:srgbClr val="FFFFFF"/>
                </a:solidFill>
              </a:rPr>
              <a:t>De nada sirven las conquistas de la técnica médica si ésta no puede llegar al pueblo por los medios adecuados</a:t>
            </a:r>
            <a:r>
              <a:rPr lang="es-ES">
                <a:solidFill>
                  <a:srgbClr val="000000"/>
                </a:solidFill>
              </a:rPr>
              <a:t>. </a:t>
            </a:r>
          </a:p>
        </p:txBody>
      </p:sp>
      <p:pic>
        <p:nvPicPr>
          <p:cNvPr id="20483" name="240px-RamonCarrillo.jpeg" descr="http://upload.wikimedia.org/wikipedia/commons/thumb/1/11/RamonCarrillo.jpg/240px-RamonCarrillo.jpg"/>
          <p:cNvPicPr>
            <a:picLocks noChangeAspect="1" noChangeArrowheads="1"/>
          </p:cNvPicPr>
          <p:nvPr/>
        </p:nvPicPr>
        <p:blipFill>
          <a:blip r:embed="rId3"/>
          <a:srcRect/>
          <a:stretch>
            <a:fillRect/>
          </a:stretch>
        </p:blipFill>
        <p:spPr bwMode="auto">
          <a:xfrm>
            <a:off x="3563938" y="3716338"/>
            <a:ext cx="2286000" cy="2962275"/>
          </a:xfrm>
          <a:prstGeom prst="rect">
            <a:avLst/>
          </a:prstGeom>
          <a:noFill/>
          <a:ln w="12700">
            <a:noFill/>
            <a:miter lim="400000"/>
            <a:headEnd/>
            <a:tailEnd/>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hape 12"/>
          <p:cNvSpPr>
            <a:spLocks noGrp="1"/>
          </p:cNvSpPr>
          <p:nvPr>
            <p:ph type="body" idx="4294967295"/>
          </p:nvPr>
        </p:nvSpPr>
        <p:spPr bwMode="auto">
          <a:xfrm>
            <a:off x="250825" y="260350"/>
            <a:ext cx="8435975" cy="1728788"/>
          </a:xfrm>
          <a:prstGeom prst="rect">
            <a:avLst/>
          </a:prstGeom>
          <a:noFill/>
          <a:ln w="12700">
            <a:miter lim="400000"/>
            <a:headEnd/>
            <a:tailEnd/>
          </a:ln>
        </p:spPr>
        <p:txBody>
          <a:bodyPr lIns="0" tIns="0" rIns="0" bIns="0"/>
          <a:lstStyle/>
          <a:p>
            <a:pPr marL="212725" indent="-212725" eaLnBrk="1" hangingPunct="1">
              <a:spcBef>
                <a:spcPts val="400"/>
              </a:spcBef>
              <a:buFont typeface="Arial" charset="0"/>
              <a:buChar char="•"/>
            </a:pPr>
            <a:r>
              <a:rPr lang="es-ES" sz="2000" smtClean="0">
                <a:solidFill>
                  <a:srgbClr val="000000"/>
                </a:solidFill>
                <a:latin typeface="Calibri" pitchFamily="34" charset="0"/>
                <a:cs typeface="Calibri" pitchFamily="34" charset="0"/>
              </a:rPr>
              <a:t>Las </a:t>
            </a:r>
            <a:r>
              <a:rPr lang="es-ES" sz="2000" b="1" smtClean="0">
                <a:solidFill>
                  <a:srgbClr val="000000"/>
                </a:solidFill>
                <a:latin typeface="Calibri" pitchFamily="34" charset="0"/>
                <a:cs typeface="Calibri" pitchFamily="34" charset="0"/>
              </a:rPr>
              <a:t>dificultades para concebir por las vías naturales afectan a ambos sexos</a:t>
            </a:r>
            <a:r>
              <a:rPr lang="es-ES" sz="2000" smtClean="0">
                <a:solidFill>
                  <a:srgbClr val="000000"/>
                </a:solidFill>
                <a:latin typeface="Calibri" pitchFamily="34" charset="0"/>
                <a:cs typeface="Calibri" pitchFamily="34" charset="0"/>
              </a:rPr>
              <a:t>, las </a:t>
            </a:r>
            <a:r>
              <a:rPr lang="es-ES" sz="2000" b="1" smtClean="0">
                <a:solidFill>
                  <a:srgbClr val="000000"/>
                </a:solidFill>
                <a:latin typeface="Calibri" pitchFamily="34" charset="0"/>
                <a:cs typeface="Calibri" pitchFamily="34" charset="0"/>
              </a:rPr>
              <a:t>causas</a:t>
            </a:r>
            <a:r>
              <a:rPr lang="es-ES" sz="2000" smtClean="0">
                <a:solidFill>
                  <a:srgbClr val="000000"/>
                </a:solidFill>
                <a:latin typeface="Calibri" pitchFamily="34" charset="0"/>
                <a:cs typeface="Calibri" pitchFamily="34" charset="0"/>
              </a:rPr>
              <a:t> son </a:t>
            </a:r>
            <a:r>
              <a:rPr lang="es-ES" sz="2000" b="1" smtClean="0">
                <a:solidFill>
                  <a:srgbClr val="000000"/>
                </a:solidFill>
                <a:latin typeface="Calibri" pitchFamily="34" charset="0"/>
                <a:cs typeface="Calibri" pitchFamily="34" charset="0"/>
              </a:rPr>
              <a:t>variadas</a:t>
            </a:r>
            <a:r>
              <a:rPr lang="es-ES" sz="2000" smtClean="0">
                <a:solidFill>
                  <a:srgbClr val="000000"/>
                </a:solidFill>
                <a:latin typeface="Calibri" pitchFamily="34" charset="0"/>
                <a:cs typeface="Calibri" pitchFamily="34" charset="0"/>
              </a:rPr>
              <a:t> y </a:t>
            </a:r>
            <a:r>
              <a:rPr lang="es-ES" sz="2000" b="1" smtClean="0">
                <a:solidFill>
                  <a:srgbClr val="000000"/>
                </a:solidFill>
                <a:latin typeface="Calibri" pitchFamily="34" charset="0"/>
                <a:cs typeface="Calibri" pitchFamily="34" charset="0"/>
              </a:rPr>
              <a:t>requieren abordajes diversos </a:t>
            </a:r>
            <a:r>
              <a:rPr lang="es-ES" sz="2000" smtClean="0">
                <a:solidFill>
                  <a:srgbClr val="000000"/>
                </a:solidFill>
                <a:latin typeface="Calibri" pitchFamily="34" charset="0"/>
                <a:cs typeface="Calibri" pitchFamily="34" charset="0"/>
              </a:rPr>
              <a:t>que van desde la </a:t>
            </a:r>
            <a:r>
              <a:rPr lang="es-ES" sz="2000" b="1" smtClean="0">
                <a:solidFill>
                  <a:srgbClr val="000000"/>
                </a:solidFill>
                <a:latin typeface="Calibri" pitchFamily="34" charset="0"/>
                <a:cs typeface="Calibri" pitchFamily="34" charset="0"/>
              </a:rPr>
              <a:t>prevención</a:t>
            </a:r>
            <a:r>
              <a:rPr lang="es-ES" sz="2000" smtClean="0">
                <a:solidFill>
                  <a:srgbClr val="000000"/>
                </a:solidFill>
                <a:latin typeface="Calibri" pitchFamily="34" charset="0"/>
                <a:cs typeface="Calibri" pitchFamily="34" charset="0"/>
              </a:rPr>
              <a:t> primaria, la </a:t>
            </a:r>
            <a:r>
              <a:rPr lang="es-ES" sz="2000" b="1" smtClean="0">
                <a:solidFill>
                  <a:srgbClr val="000000"/>
                </a:solidFill>
                <a:latin typeface="Calibri" pitchFamily="34" charset="0"/>
                <a:cs typeface="Calibri" pitchFamily="34" charset="0"/>
              </a:rPr>
              <a:t>detección precoz</a:t>
            </a:r>
            <a:r>
              <a:rPr lang="es-ES" sz="2000" smtClean="0">
                <a:solidFill>
                  <a:srgbClr val="000000"/>
                </a:solidFill>
                <a:latin typeface="Calibri" pitchFamily="34" charset="0"/>
                <a:cs typeface="Calibri" pitchFamily="34" charset="0"/>
              </a:rPr>
              <a:t> y el </a:t>
            </a:r>
            <a:r>
              <a:rPr lang="es-ES" sz="2000" b="1" smtClean="0">
                <a:solidFill>
                  <a:srgbClr val="000000"/>
                </a:solidFill>
                <a:latin typeface="Calibri" pitchFamily="34" charset="0"/>
                <a:cs typeface="Calibri" pitchFamily="34" charset="0"/>
              </a:rPr>
              <a:t>estudio</a:t>
            </a:r>
            <a:r>
              <a:rPr lang="es-ES" sz="2000" smtClean="0">
                <a:solidFill>
                  <a:srgbClr val="000000"/>
                </a:solidFill>
                <a:latin typeface="Calibri" pitchFamily="34" charset="0"/>
                <a:cs typeface="Calibri" pitchFamily="34" charset="0"/>
              </a:rPr>
              <a:t> de la pareja, </a:t>
            </a:r>
            <a:r>
              <a:rPr lang="es-ES" sz="2000" b="1" smtClean="0">
                <a:solidFill>
                  <a:srgbClr val="000000"/>
                </a:solidFill>
                <a:latin typeface="Calibri" pitchFamily="34" charset="0"/>
                <a:cs typeface="Calibri" pitchFamily="34" charset="0"/>
              </a:rPr>
              <a:t>tratamientos</a:t>
            </a:r>
            <a:r>
              <a:rPr lang="es-ES" sz="2000" smtClean="0">
                <a:solidFill>
                  <a:srgbClr val="000000"/>
                </a:solidFill>
                <a:latin typeface="Calibri" pitchFamily="34" charset="0"/>
                <a:cs typeface="Calibri" pitchFamily="34" charset="0"/>
              </a:rPr>
              <a:t> de patologías específicas y fertilización asistida de baja y alta complejidad.</a:t>
            </a:r>
          </a:p>
        </p:txBody>
      </p:sp>
      <p:sp>
        <p:nvSpPr>
          <p:cNvPr id="6146" name="Shape 13"/>
          <p:cNvSpPr>
            <a:spLocks noChangeArrowheads="1"/>
          </p:cNvSpPr>
          <p:nvPr/>
        </p:nvSpPr>
        <p:spPr bwMode="auto">
          <a:xfrm>
            <a:off x="250825" y="1916113"/>
            <a:ext cx="8569325" cy="1960562"/>
          </a:xfrm>
          <a:prstGeom prst="rect">
            <a:avLst/>
          </a:prstGeom>
          <a:noFill/>
          <a:ln w="12700">
            <a:noFill/>
            <a:miter lim="400000"/>
            <a:headEnd/>
            <a:tailEnd/>
          </a:ln>
        </p:spPr>
        <p:txBody>
          <a:bodyPr lIns="45719" rIns="45719">
            <a:spAutoFit/>
          </a:bodyPr>
          <a:lstStyle/>
          <a:p>
            <a:pPr marL="381000" indent="-381000">
              <a:spcBef>
                <a:spcPts val="400"/>
              </a:spcBef>
              <a:buSzPct val="100000"/>
              <a:buFont typeface="Arial" charset="0"/>
              <a:buChar char="•"/>
            </a:pPr>
            <a:r>
              <a:rPr lang="es-ES" sz="2000">
                <a:solidFill>
                  <a:srgbClr val="000000"/>
                </a:solidFill>
              </a:rPr>
              <a:t>La OMS define como infertilidad a la incapacidad de una pareja de concebir y llevar un embarazo a término luego de 1 año de mantener relaciones sexuales sin protección.</a:t>
            </a:r>
          </a:p>
          <a:p>
            <a:pPr marL="381000" indent="-381000">
              <a:spcBef>
                <a:spcPts val="400"/>
              </a:spcBef>
              <a:buSzPct val="100000"/>
              <a:buFont typeface="Arial" charset="0"/>
              <a:buChar char="•"/>
            </a:pPr>
            <a:r>
              <a:rPr lang="es-ES" sz="2000">
                <a:solidFill>
                  <a:srgbClr val="000000"/>
                </a:solidFill>
              </a:rPr>
              <a:t>Se estima que aproximadamente </a:t>
            </a:r>
            <a:r>
              <a:rPr lang="es-ES" sz="2000" b="1">
                <a:solidFill>
                  <a:srgbClr val="000000"/>
                </a:solidFill>
              </a:rPr>
              <a:t>10 a 15% de las parejas </a:t>
            </a:r>
            <a:r>
              <a:rPr lang="es-ES" sz="2000">
                <a:solidFill>
                  <a:srgbClr val="000000"/>
                </a:solidFill>
              </a:rPr>
              <a:t>que buscan un embarazo experimentará algún tipo de dificultad para lograrlo.</a:t>
            </a:r>
          </a:p>
        </p:txBody>
      </p:sp>
      <p:sp>
        <p:nvSpPr>
          <p:cNvPr id="6147" name="Shape 14"/>
          <p:cNvSpPr>
            <a:spLocks noChangeArrowheads="1"/>
          </p:cNvSpPr>
          <p:nvPr/>
        </p:nvSpPr>
        <p:spPr bwMode="auto">
          <a:xfrm>
            <a:off x="250825" y="3903663"/>
            <a:ext cx="8642350" cy="2136775"/>
          </a:xfrm>
          <a:prstGeom prst="rect">
            <a:avLst/>
          </a:prstGeom>
          <a:noFill/>
          <a:ln w="12700">
            <a:noFill/>
            <a:miter lim="400000"/>
            <a:headEnd/>
            <a:tailEnd/>
          </a:ln>
        </p:spPr>
        <p:txBody>
          <a:bodyPr lIns="45719" rIns="45719">
            <a:spAutoFit/>
          </a:bodyPr>
          <a:lstStyle/>
          <a:p>
            <a:pPr marL="381000" indent="-381000">
              <a:spcBef>
                <a:spcPts val="400"/>
              </a:spcBef>
              <a:buSzPct val="100000"/>
              <a:buFont typeface="Arial" charset="0"/>
              <a:buChar char="•"/>
            </a:pPr>
            <a:r>
              <a:rPr lang="es-ES" sz="2000" b="1">
                <a:solidFill>
                  <a:srgbClr val="000000"/>
                </a:solidFill>
              </a:rPr>
              <a:t>Los requerimientos actuales en materia de reproducción asistida incluyen otras situaciones</a:t>
            </a:r>
            <a:r>
              <a:rPr lang="es-ES" sz="2000">
                <a:solidFill>
                  <a:srgbClr val="000000"/>
                </a:solidFill>
              </a:rPr>
              <a:t> además de la dificultad de una pareja heterosexual para concebir, como ser personas solas, parejas del mismo sexo, personas que por problemas de salud o tratamientos requieren conservar sus gametos porque puedan ver comprometida su capacidad de procrear en el futuro.</a:t>
            </a:r>
            <a:br>
              <a:rPr lang="es-ES" sz="2000">
                <a:solidFill>
                  <a:srgbClr val="000000"/>
                </a:solidFill>
              </a:rPr>
            </a:br>
            <a:endParaRPr lang="es-ES" sz="2000">
              <a:solidFill>
                <a:srgbClr val="000000"/>
              </a:solidFill>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hape 16"/>
          <p:cNvSpPr>
            <a:spLocks noChangeArrowheads="1"/>
          </p:cNvSpPr>
          <p:nvPr/>
        </p:nvSpPr>
        <p:spPr bwMode="auto">
          <a:xfrm>
            <a:off x="250825" y="188913"/>
            <a:ext cx="8713788" cy="625475"/>
          </a:xfrm>
          <a:prstGeom prst="rect">
            <a:avLst/>
          </a:prstGeom>
          <a:noFill/>
          <a:ln w="12700">
            <a:noFill/>
            <a:miter lim="400000"/>
            <a:headEnd/>
            <a:tailEnd/>
          </a:ln>
        </p:spPr>
        <p:txBody>
          <a:bodyPr lIns="45719" rIns="45719">
            <a:spAutoFit/>
          </a:bodyPr>
          <a:lstStyle/>
          <a:p>
            <a:r>
              <a:rPr lang="es-ES" b="1" i="1">
                <a:solidFill>
                  <a:srgbClr val="000000"/>
                </a:solidFill>
              </a:rPr>
              <a:t>Ley 26.862: Acceso integral a los procedimientos y técnicas médico-asistenciales de reproducción médicamente asistida y decreto reglamentario</a:t>
            </a:r>
          </a:p>
        </p:txBody>
      </p:sp>
      <p:sp>
        <p:nvSpPr>
          <p:cNvPr id="17" name="Shape 17"/>
          <p:cNvSpPr>
            <a:spLocks noGrp="1"/>
          </p:cNvSpPr>
          <p:nvPr>
            <p:ph type="body" idx="4294967295"/>
          </p:nvPr>
        </p:nvSpPr>
        <p:spPr>
          <a:xfrm>
            <a:off x="179388" y="692150"/>
            <a:ext cx="8713787" cy="4525963"/>
          </a:xfrm>
          <a:prstGeom prst="rect">
            <a:avLst/>
          </a:prstGeom>
          <a:ln w="12700">
            <a:miter lim="400000"/>
          </a:ln>
          <a:extLst>
            <a:ext uri="{C572A759-6A51-4108-AA02-DFA0A04FC94B}"/>
          </a:extLst>
        </p:spPr>
        <p:txBody>
          <a:bodyPr lIns="0" tIns="0" rIns="0" bIns="0">
            <a:normAutofit/>
          </a:bodyPr>
          <a:lstStyle/>
          <a:p>
            <a:pPr marL="318897" indent="-318897" defTabSz="850391" eaLnBrk="1" fontAlgn="auto" hangingPunct="1">
              <a:spcAft>
                <a:spcPts val="0"/>
              </a:spcAft>
              <a:buFont typeface="Arial"/>
              <a:buChar char="•"/>
              <a:defRPr sz="1800"/>
            </a:pPr>
            <a:endParaRPr sz="1116" b="1">
              <a:solidFill>
                <a:sysClr val="windowText" lastClr="000000"/>
              </a:solidFill>
              <a:sym typeface="Calibri"/>
            </a:endParaRPr>
          </a:p>
          <a:p>
            <a:pPr marL="119586" indent="-119586" defTabSz="850391" eaLnBrk="1" fontAlgn="auto" hangingPunct="1">
              <a:spcBef>
                <a:spcPts val="200"/>
              </a:spcBef>
              <a:spcAft>
                <a:spcPts val="0"/>
              </a:spcAft>
              <a:buFont typeface="Arial"/>
              <a:buChar char="•"/>
              <a:defRPr sz="1800"/>
            </a:pPr>
            <a:r>
              <a:rPr sz="1116" b="1">
                <a:solidFill>
                  <a:sysClr val="windowText" lastClr="000000"/>
                </a:solidFill>
                <a:sym typeface="Calibri"/>
              </a:rPr>
              <a:t>Garantizar el acceso integral e igualitario en todo el territorio y en los 3 subsectores</a:t>
            </a:r>
          </a:p>
          <a:p>
            <a:pPr marL="318897" indent="-318897" defTabSz="850391" eaLnBrk="1" fontAlgn="auto" hangingPunct="1">
              <a:spcAft>
                <a:spcPts val="0"/>
              </a:spcAft>
              <a:buFont typeface="Arial"/>
              <a:buChar char="•"/>
              <a:defRPr sz="1800"/>
            </a:pPr>
            <a:endParaRPr sz="1116" b="1">
              <a:solidFill>
                <a:sysClr val="windowText" lastClr="000000"/>
              </a:solidFill>
              <a:sym typeface="Calibri"/>
            </a:endParaRPr>
          </a:p>
          <a:p>
            <a:pPr marL="119586" indent="-119586" defTabSz="850391" eaLnBrk="1" fontAlgn="auto" hangingPunct="1">
              <a:spcBef>
                <a:spcPts val="200"/>
              </a:spcBef>
              <a:spcAft>
                <a:spcPts val="0"/>
              </a:spcAft>
              <a:buFont typeface="Arial"/>
              <a:buChar char="•"/>
              <a:defRPr sz="1800"/>
            </a:pPr>
            <a:r>
              <a:rPr sz="1116" b="1">
                <a:solidFill>
                  <a:sysClr val="windowText" lastClr="000000"/>
                </a:solidFill>
                <a:sym typeface="Calibri"/>
              </a:rPr>
              <a:t>Definiciones y especificaciones técnicas </a:t>
            </a:r>
          </a:p>
          <a:p>
            <a:pPr marL="318897" indent="-318897" defTabSz="850391" eaLnBrk="1" fontAlgn="auto" hangingPunct="1">
              <a:spcAft>
                <a:spcPts val="0"/>
              </a:spcAft>
              <a:buFont typeface="Arial"/>
              <a:buChar char="•"/>
              <a:defRPr sz="1800"/>
            </a:pPr>
            <a:endParaRPr sz="1116" b="1">
              <a:solidFill>
                <a:sysClr val="windowText" lastClr="000000"/>
              </a:solidFill>
              <a:sym typeface="Calibri"/>
            </a:endParaRPr>
          </a:p>
          <a:p>
            <a:pPr marL="119586" indent="-119586" defTabSz="850391" eaLnBrk="1" fontAlgn="auto" hangingPunct="1">
              <a:spcBef>
                <a:spcPts val="200"/>
              </a:spcBef>
              <a:spcAft>
                <a:spcPts val="0"/>
              </a:spcAft>
              <a:buFont typeface="Arial"/>
              <a:buChar char="•"/>
              <a:defRPr sz="1800"/>
            </a:pPr>
            <a:r>
              <a:rPr sz="1116" b="1">
                <a:solidFill>
                  <a:sysClr val="windowText" lastClr="000000"/>
                </a:solidFill>
                <a:sym typeface="Calibri"/>
              </a:rPr>
              <a:t>Registro de efectores </a:t>
            </a:r>
            <a:r>
              <a:rPr sz="1116">
                <a:solidFill>
                  <a:sysClr val="windowText" lastClr="000000"/>
                </a:solidFill>
                <a:sym typeface="Calibri"/>
              </a:rPr>
              <a:t>de los tres subsectores  en condiciones de realizar tratamientos específicos. (cada jurisdicción al Refes): </a:t>
            </a:r>
          </a:p>
          <a:p>
            <a:pPr marL="318897" indent="-318897" defTabSz="850391" eaLnBrk="1" fontAlgn="auto" hangingPunct="1">
              <a:spcAft>
                <a:spcPts val="0"/>
              </a:spcAft>
              <a:buFont typeface="Arial"/>
              <a:buChar char="•"/>
              <a:defRPr sz="1800"/>
            </a:pPr>
            <a:endParaRPr sz="1116" b="1">
              <a:solidFill>
                <a:sysClr val="windowText" lastClr="000000"/>
              </a:solidFill>
              <a:sym typeface="Calibri"/>
            </a:endParaRPr>
          </a:p>
          <a:p>
            <a:pPr marL="119586" indent="-119586" defTabSz="850391" eaLnBrk="1" fontAlgn="auto" hangingPunct="1">
              <a:spcBef>
                <a:spcPts val="200"/>
              </a:spcBef>
              <a:spcAft>
                <a:spcPts val="0"/>
              </a:spcAft>
              <a:buFont typeface="Arial"/>
              <a:buChar char="•"/>
              <a:defRPr sz="1800"/>
            </a:pPr>
            <a:r>
              <a:rPr sz="1116" b="1">
                <a:solidFill>
                  <a:sysClr val="windowText" lastClr="000000"/>
                </a:solidFill>
                <a:sym typeface="Calibri"/>
              </a:rPr>
              <a:t>Difusión</a:t>
            </a:r>
            <a:r>
              <a:rPr sz="1116">
                <a:solidFill>
                  <a:sysClr val="windowText" lastClr="000000"/>
                </a:solidFill>
                <a:sym typeface="Calibri"/>
              </a:rPr>
              <a:t> de la política integral en la comunidad, especialmente enfocado a los cuidados de la salud de hombres y mujeres</a:t>
            </a:r>
          </a:p>
          <a:p>
            <a:pPr marL="318897" indent="-318897" defTabSz="850391" eaLnBrk="1" fontAlgn="auto" hangingPunct="1">
              <a:spcAft>
                <a:spcPts val="0"/>
              </a:spcAft>
              <a:buFont typeface="Arial"/>
              <a:buChar char="•"/>
              <a:defRPr sz="1800"/>
            </a:pPr>
            <a:endParaRPr sz="1116" b="1">
              <a:solidFill>
                <a:sysClr val="windowText" lastClr="000000"/>
              </a:solidFill>
              <a:sym typeface="Calibri"/>
            </a:endParaRPr>
          </a:p>
          <a:p>
            <a:pPr marL="119586" indent="-119586" defTabSz="850391" eaLnBrk="1" fontAlgn="auto" hangingPunct="1">
              <a:spcBef>
                <a:spcPts val="200"/>
              </a:spcBef>
              <a:spcAft>
                <a:spcPts val="0"/>
              </a:spcAft>
              <a:buFont typeface="Arial"/>
              <a:buChar char="•"/>
              <a:defRPr sz="1800"/>
            </a:pPr>
            <a:r>
              <a:rPr sz="1116" b="1">
                <a:solidFill>
                  <a:sysClr val="windowText" lastClr="000000"/>
                </a:solidFill>
                <a:sym typeface="Calibri"/>
              </a:rPr>
              <a:t>Formación y capacitación de RRHH</a:t>
            </a:r>
          </a:p>
          <a:p>
            <a:pPr marL="318897" indent="-318897" defTabSz="850391" eaLnBrk="1" fontAlgn="auto" hangingPunct="1">
              <a:spcAft>
                <a:spcPts val="0"/>
              </a:spcAft>
              <a:buFont typeface="Arial"/>
              <a:buChar char="•"/>
              <a:defRPr sz="1800"/>
            </a:pPr>
            <a:endParaRPr sz="1116" b="1">
              <a:solidFill>
                <a:sysClr val="windowText" lastClr="000000"/>
              </a:solidFill>
              <a:sym typeface="Calibri"/>
            </a:endParaRPr>
          </a:p>
          <a:p>
            <a:pPr marL="119586" indent="-119586" defTabSz="850391" eaLnBrk="1" fontAlgn="auto" hangingPunct="1">
              <a:spcBef>
                <a:spcPts val="200"/>
              </a:spcBef>
              <a:spcAft>
                <a:spcPts val="0"/>
              </a:spcAft>
              <a:buFont typeface="Arial"/>
              <a:buChar char="•"/>
              <a:defRPr sz="1800"/>
            </a:pPr>
            <a:r>
              <a:rPr sz="1116" b="1">
                <a:solidFill>
                  <a:sysClr val="windowText" lastClr="000000"/>
                </a:solidFill>
                <a:sym typeface="Calibri"/>
              </a:rPr>
              <a:t>Cobertura: mayores de edad, </a:t>
            </a:r>
            <a:r>
              <a:rPr sz="1116">
                <a:solidFill>
                  <a:sysClr val="windowText" lastClr="000000"/>
                </a:solidFill>
                <a:sym typeface="Calibri"/>
              </a:rPr>
              <a:t>sin requisitos o limitaciones que impliquen la exclusión debido a la </a:t>
            </a:r>
            <a:r>
              <a:rPr sz="1116" b="1">
                <a:solidFill>
                  <a:sysClr val="windowText" lastClr="000000"/>
                </a:solidFill>
                <a:sym typeface="Calibri"/>
              </a:rPr>
              <a:t>orientación sexual o el estado civil o personas incluso menores de edad que </a:t>
            </a:r>
            <a:r>
              <a:rPr sz="1116">
                <a:solidFill>
                  <a:sysClr val="windowText" lastClr="000000"/>
                </a:solidFill>
                <a:sym typeface="Calibri"/>
              </a:rPr>
              <a:t>por problemas de salud o por tratamientos puedan ver comprometidas su capacidad de procrear en el futuro y requieran guarda de gametos o tejidos reproductivos. Cantidad de tratamientos. No preexistencia.</a:t>
            </a:r>
          </a:p>
          <a:p>
            <a:pPr marL="318897" indent="-318897" defTabSz="850391" eaLnBrk="1" fontAlgn="auto" hangingPunct="1">
              <a:spcAft>
                <a:spcPts val="0"/>
              </a:spcAft>
              <a:buFont typeface="Arial"/>
              <a:buChar char="•"/>
              <a:defRPr sz="1800"/>
            </a:pPr>
            <a:endParaRPr sz="1116">
              <a:solidFill>
                <a:sysClr val="windowText" lastClr="000000"/>
              </a:solidFill>
              <a:sym typeface="Calibri"/>
            </a:endParaRPr>
          </a:p>
          <a:p>
            <a:pPr marL="119586" indent="-119586" defTabSz="850391" eaLnBrk="1" fontAlgn="auto" hangingPunct="1">
              <a:spcBef>
                <a:spcPts val="200"/>
              </a:spcBef>
              <a:spcAft>
                <a:spcPts val="0"/>
              </a:spcAft>
              <a:buFont typeface="Arial"/>
              <a:buChar char="•"/>
              <a:defRPr sz="1800"/>
            </a:pPr>
            <a:r>
              <a:rPr sz="1116">
                <a:solidFill>
                  <a:sysClr val="windowText" lastClr="000000"/>
                </a:solidFill>
                <a:sym typeface="Calibri"/>
              </a:rPr>
              <a:t>Asignación presupuestaria: las respectivas autoridades sanitarias de las jurisdicciones provinciales y de la CABA, deberán adoptar los recaudos tendientes a la efectiva implementación de la Ley en el ámbito de sus competencias, incluyendo las previsiones presupuestarias correspondientes</a:t>
            </a:r>
          </a:p>
          <a:p>
            <a:pPr marL="318897" indent="-318897" defTabSz="850391" eaLnBrk="1" fontAlgn="auto" hangingPunct="1">
              <a:spcAft>
                <a:spcPts val="0"/>
              </a:spcAft>
              <a:buFont typeface="Arial"/>
              <a:buChar char="•"/>
              <a:defRPr sz="1800"/>
            </a:pPr>
            <a:endParaRPr sz="1116">
              <a:solidFill>
                <a:sysClr val="windowText" lastClr="000000"/>
              </a:solidFill>
              <a:sym typeface="Calibri"/>
            </a:endParaRPr>
          </a:p>
          <a:p>
            <a:pPr marL="119586" indent="-119586" defTabSz="850391" eaLnBrk="1" fontAlgn="auto" hangingPunct="1">
              <a:spcBef>
                <a:spcPts val="200"/>
              </a:spcBef>
              <a:spcAft>
                <a:spcPts val="0"/>
              </a:spcAft>
              <a:buFont typeface="Arial"/>
              <a:buChar char="•"/>
              <a:defRPr sz="1800"/>
            </a:pPr>
            <a:r>
              <a:rPr sz="1116" b="1">
                <a:solidFill>
                  <a:sysClr val="windowText" lastClr="000000"/>
                </a:solidFill>
                <a:sym typeface="Calibri"/>
              </a:rPr>
              <a:t>Armado de red </a:t>
            </a:r>
            <a:r>
              <a:rPr sz="1116">
                <a:solidFill>
                  <a:sysClr val="windowText" lastClr="000000"/>
                </a:solidFill>
                <a:sym typeface="Calibri"/>
              </a:rPr>
              <a:t>de efectores públicos: Coordinar con las autoridades sanitarias de las provincias y de la CABA la creación de servicios de reproducción medicamente asistida de distintas complejidades, según necesidades y existencia previa de los mencionados servicios en establecimientos sanitarios públicos de cada jurisdicción o a nivel regional, -</a:t>
            </a:r>
          </a:p>
        </p:txBody>
      </p:sp>
      <p:sp>
        <p:nvSpPr>
          <p:cNvPr id="7171" name="Shape 18"/>
          <p:cNvSpPr>
            <a:spLocks noChangeArrowheads="1"/>
          </p:cNvSpPr>
          <p:nvPr/>
        </p:nvSpPr>
        <p:spPr bwMode="auto">
          <a:xfrm>
            <a:off x="2916238" y="5373688"/>
            <a:ext cx="6192837" cy="625475"/>
          </a:xfrm>
          <a:prstGeom prst="rect">
            <a:avLst/>
          </a:prstGeom>
          <a:noFill/>
          <a:ln w="12700">
            <a:noFill/>
            <a:miter lim="400000"/>
            <a:headEnd/>
            <a:tailEnd/>
          </a:ln>
        </p:spPr>
        <p:txBody>
          <a:bodyPr lIns="45719" rIns="45719">
            <a:spAutoFit/>
          </a:bodyPr>
          <a:lstStyle/>
          <a:p>
            <a:r>
              <a:rPr lang="es-ES" b="1">
                <a:solidFill>
                  <a:srgbClr val="000000"/>
                </a:solidFill>
              </a:rPr>
              <a:t>Media sanción de la ley </a:t>
            </a:r>
            <a:r>
              <a:rPr lang="es-ES" b="1" i="1">
                <a:solidFill>
                  <a:srgbClr val="000000"/>
                </a:solidFill>
              </a:rPr>
              <a:t>complementaria aclaratoria en manejo de gametos y embriones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0"/>
          <p:cNvSpPr>
            <a:spLocks noGrp="1"/>
          </p:cNvSpPr>
          <p:nvPr>
            <p:ph type="body" idx="4294967295"/>
          </p:nvPr>
        </p:nvSpPr>
        <p:spPr>
          <a:xfrm>
            <a:off x="457200" y="760413"/>
            <a:ext cx="8229600" cy="4525962"/>
          </a:xfrm>
          <a:prstGeom prst="rect">
            <a:avLst/>
          </a:prstGeom>
          <a:ln w="12700">
            <a:miter lim="400000"/>
          </a:ln>
          <a:extLst>
            <a:ext uri="{C572A759-6A51-4108-AA02-DFA0A04FC94B}"/>
          </a:extLst>
        </p:spPr>
        <p:txBody>
          <a:bodyPr lIns="0" tIns="0" rIns="0" bIns="0">
            <a:normAutofit/>
          </a:bodyPr>
          <a:lstStyle/>
          <a:p>
            <a:pPr marL="201453" indent="-201453" defTabSz="859536" eaLnBrk="1" fontAlgn="auto" hangingPunct="1">
              <a:lnSpc>
                <a:spcPct val="80000"/>
              </a:lnSpc>
              <a:spcBef>
                <a:spcPts val="400"/>
              </a:spcBef>
              <a:spcAft>
                <a:spcPts val="0"/>
              </a:spcAft>
              <a:buFont typeface="Arial"/>
              <a:buChar char="•"/>
              <a:defRPr sz="1800"/>
            </a:pPr>
            <a:r>
              <a:rPr sz="1879">
                <a:solidFill>
                  <a:sysClr val="windowText" lastClr="000000"/>
                </a:solidFill>
                <a:sym typeface="Calibri"/>
              </a:rPr>
              <a:t>Para garantizar el derecho, el Estado Nacional trabaja a través de </a:t>
            </a:r>
            <a:r>
              <a:rPr sz="1879" b="1">
                <a:solidFill>
                  <a:sysClr val="windowText" lastClr="000000"/>
                </a:solidFill>
                <a:sym typeface="Calibri"/>
              </a:rPr>
              <a:t>acciones múltiples</a:t>
            </a:r>
            <a:r>
              <a:rPr sz="1879">
                <a:solidFill>
                  <a:sysClr val="windowText" lastClr="000000"/>
                </a:solidFill>
                <a:sym typeface="Calibri"/>
              </a:rPr>
              <a:t>, coordinadas por el Ministerio de Salud de la Nación:</a:t>
            </a:r>
          </a:p>
          <a:p>
            <a:pPr marL="322325" indent="-322325" defTabSz="859536" eaLnBrk="1" fontAlgn="auto" hangingPunct="1">
              <a:lnSpc>
                <a:spcPct val="80000"/>
              </a:lnSpc>
              <a:spcAft>
                <a:spcPts val="0"/>
              </a:spcAft>
              <a:buFont typeface="Arial"/>
              <a:buChar char="•"/>
              <a:defRPr sz="1800"/>
            </a:pPr>
            <a:endParaRPr sz="1879" b="1">
              <a:solidFill>
                <a:sysClr val="windowText" lastClr="000000"/>
              </a:solidFill>
              <a:sym typeface="Calibri"/>
            </a:endParaRPr>
          </a:p>
          <a:p>
            <a:pPr marL="201453" indent="-201453" defTabSz="859536" eaLnBrk="1" fontAlgn="auto" hangingPunct="1">
              <a:lnSpc>
                <a:spcPct val="80000"/>
              </a:lnSpc>
              <a:spcBef>
                <a:spcPts val="400"/>
              </a:spcBef>
              <a:spcAft>
                <a:spcPts val="0"/>
              </a:spcAft>
              <a:buFont typeface="Arial"/>
              <a:buChar char="•"/>
              <a:defRPr sz="1800"/>
            </a:pPr>
            <a:r>
              <a:rPr sz="1879" b="1">
                <a:solidFill>
                  <a:sysClr val="windowText" lastClr="000000"/>
                </a:solidFill>
                <a:sym typeface="Calibri"/>
              </a:rPr>
              <a:t>Difusión</a:t>
            </a:r>
            <a:r>
              <a:rPr sz="1879">
                <a:solidFill>
                  <a:sysClr val="windowText" lastClr="000000"/>
                </a:solidFill>
                <a:sym typeface="Calibri"/>
              </a:rPr>
              <a:t> de la política integral en la comunidad</a:t>
            </a:r>
          </a:p>
          <a:p>
            <a:pPr marL="201453" indent="-201453" defTabSz="859536" eaLnBrk="1" fontAlgn="auto" hangingPunct="1">
              <a:lnSpc>
                <a:spcPct val="80000"/>
              </a:lnSpc>
              <a:spcBef>
                <a:spcPts val="400"/>
              </a:spcBef>
              <a:spcAft>
                <a:spcPts val="0"/>
              </a:spcAft>
              <a:buFont typeface="Arial"/>
              <a:buChar char="•"/>
              <a:defRPr sz="1800"/>
            </a:pPr>
            <a:r>
              <a:rPr sz="1879" b="1">
                <a:solidFill>
                  <a:sysClr val="windowText" lastClr="000000"/>
                </a:solidFill>
                <a:sym typeface="Calibri"/>
              </a:rPr>
              <a:t>Capacitación</a:t>
            </a:r>
            <a:r>
              <a:rPr sz="1879">
                <a:solidFill>
                  <a:sysClr val="windowText" lastClr="000000"/>
                </a:solidFill>
                <a:sym typeface="Calibri"/>
              </a:rPr>
              <a:t> de equipos de salud en prevención y detección temprana de infertilidad o de problemas de salud que pueden derivar en la misma, tanto en causas masculinas como femeninas, así como de especialistas en diagnóstico y tratamientos de alta y baja complejidad. </a:t>
            </a:r>
          </a:p>
          <a:p>
            <a:pPr marL="201453" indent="-201453" defTabSz="859536" eaLnBrk="1" fontAlgn="auto" hangingPunct="1">
              <a:lnSpc>
                <a:spcPct val="80000"/>
              </a:lnSpc>
              <a:spcBef>
                <a:spcPts val="400"/>
              </a:spcBef>
              <a:spcAft>
                <a:spcPts val="0"/>
              </a:spcAft>
              <a:buFont typeface="Arial"/>
              <a:buChar char="•"/>
              <a:defRPr sz="1800"/>
            </a:pPr>
            <a:r>
              <a:rPr sz="1879" b="1">
                <a:solidFill>
                  <a:sysClr val="windowText" lastClr="000000"/>
                </a:solidFill>
                <a:sym typeface="Calibri"/>
              </a:rPr>
              <a:t>Registro de efectores </a:t>
            </a:r>
            <a:r>
              <a:rPr sz="1879">
                <a:solidFill>
                  <a:sysClr val="windowText" lastClr="000000"/>
                </a:solidFill>
                <a:sym typeface="Calibri"/>
              </a:rPr>
              <a:t>de los tres subsectores  en condiciones de realizar tratamientos específicos. </a:t>
            </a:r>
          </a:p>
          <a:p>
            <a:pPr marL="201453" indent="-201453" defTabSz="859536" eaLnBrk="1" fontAlgn="auto" hangingPunct="1">
              <a:lnSpc>
                <a:spcPct val="80000"/>
              </a:lnSpc>
              <a:spcBef>
                <a:spcPts val="400"/>
              </a:spcBef>
              <a:spcAft>
                <a:spcPts val="0"/>
              </a:spcAft>
              <a:buFont typeface="Arial"/>
              <a:buChar char="•"/>
              <a:defRPr sz="1800"/>
            </a:pPr>
            <a:r>
              <a:rPr sz="1879" b="1">
                <a:solidFill>
                  <a:sysClr val="windowText" lastClr="000000"/>
                </a:solidFill>
                <a:sym typeface="Calibri"/>
              </a:rPr>
              <a:t>Armado de red </a:t>
            </a:r>
            <a:r>
              <a:rPr sz="1879">
                <a:solidFill>
                  <a:sysClr val="windowText" lastClr="000000"/>
                </a:solidFill>
                <a:sym typeface="Calibri"/>
              </a:rPr>
              <a:t>de efectores públicos que brinden tratamientos específicos</a:t>
            </a:r>
          </a:p>
          <a:p>
            <a:pPr marL="201453" indent="-201453" defTabSz="859536" eaLnBrk="1" fontAlgn="auto" hangingPunct="1">
              <a:lnSpc>
                <a:spcPct val="80000"/>
              </a:lnSpc>
              <a:spcBef>
                <a:spcPts val="400"/>
              </a:spcBef>
              <a:spcAft>
                <a:spcPts val="0"/>
              </a:spcAft>
              <a:buFont typeface="Arial"/>
              <a:buChar char="•"/>
              <a:defRPr sz="1800"/>
            </a:pPr>
            <a:r>
              <a:rPr sz="1879" b="1">
                <a:solidFill>
                  <a:sysClr val="windowText" lastClr="000000"/>
                </a:solidFill>
                <a:sym typeface="Calibri"/>
              </a:rPr>
              <a:t>Fortalecimiento de efectores públicos </a:t>
            </a:r>
            <a:r>
              <a:rPr sz="1879">
                <a:solidFill>
                  <a:sysClr val="windowText" lastClr="000000"/>
                </a:solidFill>
                <a:sym typeface="Calibri"/>
              </a:rPr>
              <a:t>que formarán parte de la red de atención cubriendo las necesidades de tratamiento tanto de alta como de baja complejidad en todo el país</a:t>
            </a:r>
          </a:p>
          <a:p>
            <a:pPr marL="201453" indent="-201453" defTabSz="859536" eaLnBrk="1" fontAlgn="auto" hangingPunct="1">
              <a:lnSpc>
                <a:spcPct val="80000"/>
              </a:lnSpc>
              <a:spcBef>
                <a:spcPts val="400"/>
              </a:spcBef>
              <a:spcAft>
                <a:spcPts val="0"/>
              </a:spcAft>
              <a:buFont typeface="Arial"/>
              <a:buChar char="•"/>
              <a:defRPr sz="1800"/>
            </a:pPr>
            <a:r>
              <a:rPr sz="1879">
                <a:solidFill>
                  <a:sysClr val="windowText" lastClr="000000"/>
                </a:solidFill>
                <a:sym typeface="Calibri"/>
              </a:rPr>
              <a:t>Compra de </a:t>
            </a:r>
            <a:r>
              <a:rPr sz="1879" b="1">
                <a:solidFill>
                  <a:sysClr val="windowText" lastClr="000000"/>
                </a:solidFill>
                <a:sym typeface="Calibri"/>
              </a:rPr>
              <a:t>insumos</a:t>
            </a:r>
            <a:r>
              <a:rPr sz="1879">
                <a:solidFill>
                  <a:sysClr val="windowText" lastClr="000000"/>
                </a:solidFill>
                <a:sym typeface="Calibri"/>
              </a:rPr>
              <a:t> necesarios para tratamientos  de fertilización asistida</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7" name="Group 24"/>
          <p:cNvGrpSpPr>
            <a:grpSpLocks/>
          </p:cNvGrpSpPr>
          <p:nvPr/>
        </p:nvGrpSpPr>
        <p:grpSpPr bwMode="auto">
          <a:xfrm>
            <a:off x="468313" y="188913"/>
            <a:ext cx="8280400" cy="936625"/>
            <a:chOff x="0" y="0"/>
            <a:chExt cx="8280400" cy="936625"/>
          </a:xfrm>
        </p:grpSpPr>
        <p:sp>
          <p:nvSpPr>
            <p:cNvPr id="9230" name="Shape 22"/>
            <p:cNvSpPr>
              <a:spLocks noChangeArrowheads="1"/>
            </p:cNvSpPr>
            <p:nvPr/>
          </p:nvSpPr>
          <p:spPr bwMode="auto">
            <a:xfrm>
              <a:off x="0" y="0"/>
              <a:ext cx="8280400" cy="936625"/>
            </a:xfrm>
            <a:prstGeom prst="roundRect">
              <a:avLst>
                <a:gd name="adj" fmla="val 16667"/>
              </a:avLst>
            </a:prstGeom>
            <a:solidFill>
              <a:srgbClr val="D9D9D9"/>
            </a:solidFill>
            <a:ln w="12700">
              <a:noFill/>
              <a:miter lim="400000"/>
              <a:headEnd/>
              <a:tailEnd/>
            </a:ln>
          </p:spPr>
          <p:txBody>
            <a:bodyPr lIns="0" tIns="0" rIns="0" bIns="0" anchor="ctr"/>
            <a:lstStyle/>
            <a:p>
              <a:pPr algn="ctr"/>
              <a:endParaRPr lang="es-ES" sz="2400" b="1">
                <a:solidFill>
                  <a:srgbClr val="000000"/>
                </a:solidFill>
              </a:endParaRPr>
            </a:p>
          </p:txBody>
        </p:sp>
        <p:sp>
          <p:nvSpPr>
            <p:cNvPr id="9231" name="Shape 23"/>
            <p:cNvSpPr>
              <a:spLocks noChangeArrowheads="1"/>
            </p:cNvSpPr>
            <p:nvPr/>
          </p:nvSpPr>
          <p:spPr bwMode="auto">
            <a:xfrm>
              <a:off x="45703" y="289242"/>
              <a:ext cx="8188994" cy="358141"/>
            </a:xfrm>
            <a:prstGeom prst="rect">
              <a:avLst/>
            </a:prstGeom>
            <a:noFill/>
            <a:ln w="12700">
              <a:noFill/>
              <a:miter lim="400000"/>
              <a:headEnd/>
              <a:tailEnd/>
            </a:ln>
          </p:spPr>
          <p:txBody>
            <a:bodyPr lIns="0" tIns="0" rIns="0" bIns="0" anchor="ctr">
              <a:spAutoFit/>
            </a:bodyPr>
            <a:lstStyle/>
            <a:p>
              <a:pPr algn="ctr"/>
              <a:r>
                <a:rPr lang="es-ES">
                  <a:solidFill>
                    <a:srgbClr val="000000"/>
                  </a:solidFill>
                </a:rPr>
                <a:t>Política integral de acceso a la reproducción asistida </a:t>
              </a:r>
            </a:p>
          </p:txBody>
        </p:sp>
      </p:grpSp>
      <p:grpSp>
        <p:nvGrpSpPr>
          <p:cNvPr id="9218" name="Group 27"/>
          <p:cNvGrpSpPr>
            <a:grpSpLocks/>
          </p:cNvGrpSpPr>
          <p:nvPr/>
        </p:nvGrpSpPr>
        <p:grpSpPr bwMode="auto">
          <a:xfrm>
            <a:off x="1547813" y="1214438"/>
            <a:ext cx="5327650" cy="504825"/>
            <a:chOff x="0" y="0"/>
            <a:chExt cx="5327650" cy="504825"/>
          </a:xfrm>
        </p:grpSpPr>
        <p:sp>
          <p:nvSpPr>
            <p:cNvPr id="9228" name="Shape 25"/>
            <p:cNvSpPr>
              <a:spLocks noChangeArrowheads="1"/>
            </p:cNvSpPr>
            <p:nvPr/>
          </p:nvSpPr>
          <p:spPr bwMode="auto">
            <a:xfrm>
              <a:off x="0" y="0"/>
              <a:ext cx="5327650" cy="504825"/>
            </a:xfrm>
            <a:prstGeom prst="roundRect">
              <a:avLst>
                <a:gd name="adj" fmla="val 16667"/>
              </a:avLst>
            </a:prstGeom>
            <a:solidFill>
              <a:srgbClr val="8064A2"/>
            </a:solidFill>
            <a:ln w="25400">
              <a:solidFill>
                <a:srgbClr val="5C4776"/>
              </a:solidFill>
              <a:round/>
              <a:headEnd/>
              <a:tailEnd/>
            </a:ln>
          </p:spPr>
          <p:txBody>
            <a:bodyPr lIns="0" tIns="0" rIns="0" bIns="0" anchor="ctr"/>
            <a:lstStyle/>
            <a:p>
              <a:pPr algn="ctr"/>
              <a:endParaRPr lang="es-ES" b="1">
                <a:solidFill>
                  <a:srgbClr val="FFFFFF"/>
                </a:solidFill>
              </a:endParaRPr>
            </a:p>
          </p:txBody>
        </p:sp>
        <p:sp>
          <p:nvSpPr>
            <p:cNvPr id="9229" name="Shape 26"/>
            <p:cNvSpPr>
              <a:spLocks noChangeArrowheads="1"/>
            </p:cNvSpPr>
            <p:nvPr/>
          </p:nvSpPr>
          <p:spPr bwMode="auto">
            <a:xfrm>
              <a:off x="24633" y="73342"/>
              <a:ext cx="5278384" cy="358141"/>
            </a:xfrm>
            <a:prstGeom prst="rect">
              <a:avLst/>
            </a:prstGeom>
            <a:noFill/>
            <a:ln w="12700">
              <a:noFill/>
              <a:miter lim="400000"/>
              <a:headEnd/>
              <a:tailEnd/>
            </a:ln>
          </p:spPr>
          <p:txBody>
            <a:bodyPr lIns="0" tIns="0" rIns="0" bIns="0" anchor="ctr">
              <a:spAutoFit/>
            </a:bodyPr>
            <a:lstStyle/>
            <a:p>
              <a:pPr algn="ctr"/>
              <a:r>
                <a:rPr lang="es-ES" b="1">
                  <a:solidFill>
                    <a:srgbClr val="FFFFFF"/>
                  </a:solidFill>
                </a:rPr>
                <a:t>Primer Nivel de Atención</a:t>
              </a:r>
            </a:p>
          </p:txBody>
        </p:sp>
      </p:grpSp>
      <p:sp>
        <p:nvSpPr>
          <p:cNvPr id="9219" name="Shape 28"/>
          <p:cNvSpPr>
            <a:spLocks/>
          </p:cNvSpPr>
          <p:nvPr/>
        </p:nvSpPr>
        <p:spPr bwMode="auto">
          <a:xfrm rot="1996691">
            <a:off x="2266950" y="1771650"/>
            <a:ext cx="360363" cy="504825"/>
          </a:xfrm>
          <a:custGeom>
            <a:avLst/>
            <a:gdLst>
              <a:gd name="T0" fmla="*/ 180182 w 21600"/>
              <a:gd name="T1" fmla="*/ 252413 h 21600"/>
              <a:gd name="T2" fmla="*/ 180182 w 21600"/>
              <a:gd name="T3" fmla="*/ 252413 h 21600"/>
              <a:gd name="T4" fmla="*/ 180182 w 21600"/>
              <a:gd name="T5" fmla="*/ 252413 h 21600"/>
              <a:gd name="T6" fmla="*/ 180182 w 21600"/>
              <a:gd name="T7" fmla="*/ 252413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16981"/>
                </a:moveTo>
                <a:lnTo>
                  <a:pt x="5400" y="16981"/>
                </a:lnTo>
                <a:lnTo>
                  <a:pt x="5400" y="0"/>
                </a:lnTo>
                <a:lnTo>
                  <a:pt x="16200" y="0"/>
                </a:lnTo>
                <a:lnTo>
                  <a:pt x="16200" y="16981"/>
                </a:lnTo>
                <a:lnTo>
                  <a:pt x="21600" y="16981"/>
                </a:lnTo>
                <a:lnTo>
                  <a:pt x="10800" y="21600"/>
                </a:lnTo>
                <a:close/>
              </a:path>
            </a:pathLst>
          </a:custGeom>
          <a:solidFill>
            <a:srgbClr val="A6A6A6"/>
          </a:solidFill>
          <a:ln w="12700">
            <a:noFill/>
            <a:miter lim="400000"/>
            <a:headEnd/>
            <a:tailEnd/>
          </a:ln>
        </p:spPr>
        <p:txBody>
          <a:bodyPr lIns="0" tIns="0" rIns="0" bIns="0" anchor="ctr"/>
          <a:lstStyle/>
          <a:p>
            <a:endParaRPr lang="es-AR"/>
          </a:p>
        </p:txBody>
      </p:sp>
      <p:sp>
        <p:nvSpPr>
          <p:cNvPr id="29" name="Shape 29"/>
          <p:cNvSpPr/>
          <p:nvPr/>
        </p:nvSpPr>
        <p:spPr>
          <a:xfrm>
            <a:off x="5500688" y="2357438"/>
            <a:ext cx="1800225" cy="711200"/>
          </a:xfrm>
          <a:prstGeom prst="rect">
            <a:avLst/>
          </a:prstGeom>
          <a:gradFill>
            <a:gsLst>
              <a:gs pos="0">
                <a:srgbClr val="EDEDED"/>
              </a:gs>
              <a:gs pos="64999">
                <a:srgbClr val="D0D0D0"/>
              </a:gs>
              <a:gs pos="100000">
                <a:srgbClr val="BCBCBC"/>
              </a:gs>
            </a:gsLst>
            <a:lin ang="5400000"/>
          </a:gradFill>
          <a:ln>
            <a:solidFill/>
            <a:round/>
          </a:ln>
          <a:effectLst>
            <a:outerShdw blurRad="63500" dist="20000" dir="5400000" rotWithShape="0">
              <a:srgbClr val="000000">
                <a:alpha val="37998"/>
              </a:srgbClr>
            </a:outerShdw>
          </a:effectLst>
          <a:extLst>
            <a:ext uri="{C572A759-6A51-4108-AA02-DFA0A04FC94B}"/>
          </a:extLst>
        </p:spPr>
        <p:txBody>
          <a:bodyPr lIns="0" tIns="0" rIns="0" bIns="0">
            <a:spAutoFit/>
          </a:bodyPr>
          <a:lstStyle>
            <a:lvl1pPr algn="ctr">
              <a:defRPr sz="1400" b="1"/>
            </a:lvl1pPr>
          </a:lstStyle>
          <a:p>
            <a:pPr fontAlgn="auto">
              <a:spcBef>
                <a:spcPts val="0"/>
              </a:spcBef>
              <a:spcAft>
                <a:spcPts val="0"/>
              </a:spcAft>
              <a:defRPr sz="1800" b="0"/>
            </a:pPr>
            <a:r>
              <a:rPr kern="0">
                <a:solidFill>
                  <a:sysClr val="windowText" lastClr="000000"/>
                </a:solidFill>
                <a:latin typeface="Calibri"/>
                <a:ea typeface="Calibri"/>
                <a:cs typeface="Calibri"/>
                <a:sym typeface="Calibri"/>
              </a:rPr>
              <a:t>Diagnóstico de infertilidad y sus causas</a:t>
            </a:r>
          </a:p>
        </p:txBody>
      </p:sp>
      <p:sp>
        <p:nvSpPr>
          <p:cNvPr id="9221" name="Shape 30"/>
          <p:cNvSpPr>
            <a:spLocks noChangeArrowheads="1"/>
          </p:cNvSpPr>
          <p:nvPr/>
        </p:nvSpPr>
        <p:spPr bwMode="auto">
          <a:xfrm>
            <a:off x="5646738" y="3357563"/>
            <a:ext cx="1584325" cy="368300"/>
          </a:xfrm>
          <a:prstGeom prst="rect">
            <a:avLst/>
          </a:prstGeom>
          <a:noFill/>
          <a:ln w="9525">
            <a:solidFill>
              <a:srgbClr val="7F7F7F"/>
            </a:solidFill>
            <a:round/>
            <a:headEnd/>
            <a:tailEnd/>
          </a:ln>
        </p:spPr>
        <p:txBody>
          <a:bodyPr lIns="0" tIns="0" rIns="0" bIns="0">
            <a:spAutoFit/>
          </a:bodyPr>
          <a:lstStyle/>
          <a:p>
            <a:pPr algn="ctr"/>
            <a:r>
              <a:rPr lang="es-ES">
                <a:solidFill>
                  <a:srgbClr val="000000"/>
                </a:solidFill>
              </a:rPr>
              <a:t>Masculinas</a:t>
            </a:r>
          </a:p>
        </p:txBody>
      </p:sp>
      <p:sp>
        <p:nvSpPr>
          <p:cNvPr id="9222" name="Shape 31"/>
          <p:cNvSpPr>
            <a:spLocks noChangeArrowheads="1"/>
          </p:cNvSpPr>
          <p:nvPr/>
        </p:nvSpPr>
        <p:spPr bwMode="auto">
          <a:xfrm>
            <a:off x="5646738" y="3933825"/>
            <a:ext cx="1512887" cy="368300"/>
          </a:xfrm>
          <a:prstGeom prst="rect">
            <a:avLst/>
          </a:prstGeom>
          <a:noFill/>
          <a:ln w="9525">
            <a:solidFill>
              <a:srgbClr val="7F7F7F"/>
            </a:solidFill>
            <a:round/>
            <a:headEnd/>
            <a:tailEnd/>
          </a:ln>
        </p:spPr>
        <p:txBody>
          <a:bodyPr lIns="0" tIns="0" rIns="0" bIns="0">
            <a:spAutoFit/>
          </a:bodyPr>
          <a:lstStyle/>
          <a:p>
            <a:pPr algn="ctr"/>
            <a:r>
              <a:rPr lang="es-ES">
                <a:solidFill>
                  <a:srgbClr val="000000"/>
                </a:solidFill>
              </a:rPr>
              <a:t>Femeninas</a:t>
            </a:r>
          </a:p>
        </p:txBody>
      </p:sp>
      <p:sp>
        <p:nvSpPr>
          <p:cNvPr id="9223" name="Shape 32"/>
          <p:cNvSpPr>
            <a:spLocks/>
          </p:cNvSpPr>
          <p:nvPr/>
        </p:nvSpPr>
        <p:spPr bwMode="auto">
          <a:xfrm rot="5400000">
            <a:off x="6297612" y="1703388"/>
            <a:ext cx="288925" cy="3168650"/>
          </a:xfrm>
          <a:custGeom>
            <a:avLst/>
            <a:gdLst>
              <a:gd name="T0" fmla="*/ 144463 w 21600"/>
              <a:gd name="T1" fmla="*/ 1584326 h 21600"/>
              <a:gd name="T2" fmla="*/ 144463 w 21600"/>
              <a:gd name="T3" fmla="*/ 1584326 h 21600"/>
              <a:gd name="T4" fmla="*/ 144463 w 21600"/>
              <a:gd name="T5" fmla="*/ 1584326 h 21600"/>
              <a:gd name="T6" fmla="*/ 144463 w 21600"/>
              <a:gd name="T7" fmla="*/ 1584326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600" y="0"/>
                </a:moveTo>
                <a:cubicBezTo>
                  <a:pt x="15635" y="0"/>
                  <a:pt x="10800" y="337"/>
                  <a:pt x="10800" y="753"/>
                </a:cubicBezTo>
                <a:lnTo>
                  <a:pt x="10800" y="10047"/>
                </a:lnTo>
                <a:cubicBezTo>
                  <a:pt x="10800" y="10463"/>
                  <a:pt x="5965" y="10800"/>
                  <a:pt x="0" y="10800"/>
                </a:cubicBezTo>
                <a:cubicBezTo>
                  <a:pt x="5965" y="10800"/>
                  <a:pt x="10800" y="11137"/>
                  <a:pt x="10800" y="11553"/>
                </a:cubicBezTo>
                <a:lnTo>
                  <a:pt x="10800" y="20847"/>
                </a:lnTo>
                <a:cubicBezTo>
                  <a:pt x="10800" y="21263"/>
                  <a:pt x="15635" y="21600"/>
                  <a:pt x="21600" y="21600"/>
                </a:cubicBezTo>
              </a:path>
            </a:pathLst>
          </a:custGeom>
          <a:noFill/>
          <a:ln w="38100">
            <a:solidFill>
              <a:srgbClr val="7F7F7F"/>
            </a:solidFill>
            <a:round/>
            <a:headEnd/>
            <a:tailEnd/>
          </a:ln>
        </p:spPr>
        <p:txBody>
          <a:bodyPr lIns="0" tIns="0" rIns="0" bIns="0" anchor="ctr"/>
          <a:lstStyle/>
          <a:p>
            <a:endParaRPr lang="es-AR"/>
          </a:p>
        </p:txBody>
      </p:sp>
      <p:sp>
        <p:nvSpPr>
          <p:cNvPr id="33" name="Shape 33"/>
          <p:cNvSpPr/>
          <p:nvPr/>
        </p:nvSpPr>
        <p:spPr>
          <a:xfrm>
            <a:off x="1187450" y="2286000"/>
            <a:ext cx="2089150" cy="1727200"/>
          </a:xfrm>
          <a:prstGeom prst="rect">
            <a:avLst/>
          </a:prstGeom>
          <a:gradFill>
            <a:gsLst>
              <a:gs pos="0">
                <a:srgbClr val="EDEDED"/>
              </a:gs>
              <a:gs pos="64999">
                <a:srgbClr val="D0D0D0"/>
              </a:gs>
              <a:gs pos="100000">
                <a:srgbClr val="BCBCBC"/>
              </a:gs>
            </a:gsLst>
            <a:lin ang="5400000"/>
          </a:gradFill>
          <a:ln>
            <a:solidFill/>
            <a:round/>
          </a:ln>
          <a:effectLst>
            <a:outerShdw blurRad="63500" dist="20000" dir="5400000" rotWithShape="0">
              <a:srgbClr val="000000">
                <a:alpha val="37998"/>
              </a:srgbClr>
            </a:outerShdw>
          </a:effectLst>
          <a:extLst>
            <a:ext uri="{C572A759-6A51-4108-AA02-DFA0A04FC94B}"/>
          </a:extLst>
        </p:spPr>
        <p:txBody>
          <a:bodyPr lIns="0" tIns="0" rIns="0" bIns="0">
            <a:spAutoFit/>
          </a:bodyPr>
          <a:lstStyle/>
          <a:p>
            <a:pPr algn="ctr" fontAlgn="auto">
              <a:spcBef>
                <a:spcPts val="0"/>
              </a:spcBef>
              <a:spcAft>
                <a:spcPts val="0"/>
              </a:spcAft>
              <a:defRPr/>
            </a:pPr>
            <a:r>
              <a:rPr sz="1400" b="1" kern="0">
                <a:solidFill>
                  <a:sysClr val="windowText" lastClr="000000"/>
                </a:solidFill>
                <a:latin typeface="Calibri"/>
                <a:ea typeface="Calibri"/>
                <a:cs typeface="Calibri"/>
                <a:sym typeface="Calibri"/>
              </a:rPr>
              <a:t>Detección y tratamiento de problemas de salud que pueden ser causa de infertilidad </a:t>
            </a:r>
          </a:p>
          <a:p>
            <a:pPr algn="ctr" fontAlgn="auto">
              <a:spcBef>
                <a:spcPts val="0"/>
              </a:spcBef>
              <a:spcAft>
                <a:spcPts val="0"/>
              </a:spcAft>
              <a:defRPr/>
            </a:pPr>
            <a:r>
              <a:rPr sz="1400" b="1" kern="0">
                <a:solidFill>
                  <a:sysClr val="windowText" lastClr="000000"/>
                </a:solidFill>
                <a:latin typeface="Calibri"/>
                <a:ea typeface="Calibri"/>
                <a:cs typeface="Calibri"/>
                <a:sym typeface="Calibri"/>
              </a:rPr>
              <a:t>(varicocele, hipotiroidismo, infecciones genitales)</a:t>
            </a:r>
          </a:p>
        </p:txBody>
      </p:sp>
      <p:sp>
        <p:nvSpPr>
          <p:cNvPr id="9225" name="Shape 34"/>
          <p:cNvSpPr>
            <a:spLocks noChangeArrowheads="1"/>
          </p:cNvSpPr>
          <p:nvPr/>
        </p:nvSpPr>
        <p:spPr bwMode="auto">
          <a:xfrm rot="3777792">
            <a:off x="5940426" y="1909762"/>
            <a:ext cx="576262" cy="360363"/>
          </a:xfrm>
          <a:prstGeom prst="rightArrow">
            <a:avLst>
              <a:gd name="adj1" fmla="val 50000"/>
              <a:gd name="adj2" fmla="val 39978"/>
            </a:avLst>
          </a:prstGeom>
          <a:solidFill>
            <a:srgbClr val="969696"/>
          </a:solidFill>
          <a:ln w="12700">
            <a:noFill/>
            <a:miter lim="400000"/>
            <a:headEnd/>
            <a:tailEnd/>
          </a:ln>
        </p:spPr>
        <p:txBody>
          <a:bodyPr lIns="0" tIns="0" rIns="0" bIns="0" anchor="ctr"/>
          <a:lstStyle/>
          <a:p>
            <a:endParaRPr lang="es-ES">
              <a:solidFill>
                <a:srgbClr val="000000"/>
              </a:solidFill>
            </a:endParaRPr>
          </a:p>
        </p:txBody>
      </p:sp>
      <p:sp>
        <p:nvSpPr>
          <p:cNvPr id="9226" name="Shape 35"/>
          <p:cNvSpPr>
            <a:spLocks noChangeArrowheads="1"/>
          </p:cNvSpPr>
          <p:nvPr/>
        </p:nvSpPr>
        <p:spPr bwMode="auto">
          <a:xfrm>
            <a:off x="5357813" y="4510088"/>
            <a:ext cx="2374900" cy="368300"/>
          </a:xfrm>
          <a:prstGeom prst="rect">
            <a:avLst/>
          </a:prstGeom>
          <a:noFill/>
          <a:ln w="9525">
            <a:solidFill>
              <a:srgbClr val="7F7F7F"/>
            </a:solidFill>
            <a:round/>
            <a:headEnd/>
            <a:tailEnd/>
          </a:ln>
        </p:spPr>
        <p:txBody>
          <a:bodyPr lIns="0" tIns="0" rIns="0" bIns="0">
            <a:spAutoFit/>
          </a:bodyPr>
          <a:lstStyle/>
          <a:p>
            <a:pPr algn="ctr"/>
            <a:r>
              <a:rPr lang="es-ES">
                <a:solidFill>
                  <a:srgbClr val="000000"/>
                </a:solidFill>
              </a:rPr>
              <a:t>Sin causa aparente</a:t>
            </a:r>
          </a:p>
        </p:txBody>
      </p:sp>
      <p:sp>
        <p:nvSpPr>
          <p:cNvPr id="9227" name="Shape 36"/>
          <p:cNvSpPr>
            <a:spLocks noChangeArrowheads="1"/>
          </p:cNvSpPr>
          <p:nvPr/>
        </p:nvSpPr>
        <p:spPr bwMode="auto">
          <a:xfrm>
            <a:off x="857250" y="4357688"/>
            <a:ext cx="2786063" cy="384175"/>
          </a:xfrm>
          <a:prstGeom prst="rect">
            <a:avLst/>
          </a:prstGeom>
          <a:solidFill>
            <a:srgbClr val="66CCFF"/>
          </a:solidFill>
          <a:ln w="12700">
            <a:noFill/>
            <a:miter lim="400000"/>
            <a:headEnd/>
            <a:tailEnd/>
          </a:ln>
        </p:spPr>
        <p:txBody>
          <a:bodyPr lIns="0" tIns="0" rIns="0" bIns="0">
            <a:spAutoFit/>
          </a:bodyPr>
          <a:lstStyle/>
          <a:p>
            <a:pPr marL="342900" indent="-342900"/>
            <a:r>
              <a:rPr lang="es-ES" sz="2000" b="1">
                <a:solidFill>
                  <a:srgbClr val="000000"/>
                </a:solidFill>
              </a:rPr>
              <a:t>prevención primaria</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Group 40"/>
          <p:cNvGrpSpPr>
            <a:grpSpLocks/>
          </p:cNvGrpSpPr>
          <p:nvPr/>
        </p:nvGrpSpPr>
        <p:grpSpPr bwMode="auto">
          <a:xfrm>
            <a:off x="468313" y="188913"/>
            <a:ext cx="8280400" cy="936625"/>
            <a:chOff x="0" y="0"/>
            <a:chExt cx="8280400" cy="936625"/>
          </a:xfrm>
        </p:grpSpPr>
        <p:sp>
          <p:nvSpPr>
            <p:cNvPr id="10250" name="Shape 38"/>
            <p:cNvSpPr>
              <a:spLocks noChangeArrowheads="1"/>
            </p:cNvSpPr>
            <p:nvPr/>
          </p:nvSpPr>
          <p:spPr bwMode="auto">
            <a:xfrm>
              <a:off x="0" y="0"/>
              <a:ext cx="8280400" cy="936625"/>
            </a:xfrm>
            <a:prstGeom prst="roundRect">
              <a:avLst>
                <a:gd name="adj" fmla="val 16667"/>
              </a:avLst>
            </a:prstGeom>
            <a:solidFill>
              <a:srgbClr val="D9D9D9"/>
            </a:solidFill>
            <a:ln w="12700">
              <a:noFill/>
              <a:miter lim="400000"/>
              <a:headEnd/>
              <a:tailEnd/>
            </a:ln>
          </p:spPr>
          <p:txBody>
            <a:bodyPr lIns="0" tIns="0" rIns="0" bIns="0" anchor="ctr"/>
            <a:lstStyle/>
            <a:p>
              <a:pPr algn="ctr"/>
              <a:endParaRPr lang="es-ES" sz="2400" b="1">
                <a:solidFill>
                  <a:srgbClr val="000000"/>
                </a:solidFill>
              </a:endParaRPr>
            </a:p>
          </p:txBody>
        </p:sp>
        <p:sp>
          <p:nvSpPr>
            <p:cNvPr id="10251" name="Shape 39"/>
            <p:cNvSpPr>
              <a:spLocks noChangeArrowheads="1"/>
            </p:cNvSpPr>
            <p:nvPr/>
          </p:nvSpPr>
          <p:spPr bwMode="auto">
            <a:xfrm>
              <a:off x="45703" y="289242"/>
              <a:ext cx="8188994" cy="358141"/>
            </a:xfrm>
            <a:prstGeom prst="rect">
              <a:avLst/>
            </a:prstGeom>
            <a:noFill/>
            <a:ln w="12700">
              <a:noFill/>
              <a:miter lim="400000"/>
              <a:headEnd/>
              <a:tailEnd/>
            </a:ln>
          </p:spPr>
          <p:txBody>
            <a:bodyPr lIns="0" tIns="0" rIns="0" bIns="0" anchor="ctr">
              <a:spAutoFit/>
            </a:bodyPr>
            <a:lstStyle/>
            <a:p>
              <a:pPr algn="ctr"/>
              <a:r>
                <a:rPr lang="es-ES">
                  <a:solidFill>
                    <a:srgbClr val="000000"/>
                  </a:solidFill>
                </a:rPr>
                <a:t>Política integral de acceso a la reproducción asistida </a:t>
              </a:r>
            </a:p>
          </p:txBody>
        </p:sp>
      </p:grpSp>
      <p:sp>
        <p:nvSpPr>
          <p:cNvPr id="10242" name="Shape 41"/>
          <p:cNvSpPr>
            <a:spLocks noChangeArrowheads="1"/>
          </p:cNvSpPr>
          <p:nvPr/>
        </p:nvSpPr>
        <p:spPr bwMode="auto">
          <a:xfrm>
            <a:off x="2643188" y="1071563"/>
            <a:ext cx="5472112" cy="358775"/>
          </a:xfrm>
          <a:prstGeom prst="rect">
            <a:avLst/>
          </a:prstGeom>
          <a:noFill/>
          <a:ln w="12700">
            <a:noFill/>
            <a:miter lim="400000"/>
            <a:headEnd/>
            <a:tailEnd/>
          </a:ln>
        </p:spPr>
        <p:txBody>
          <a:bodyPr lIns="45719" rIns="45719">
            <a:spAutoFit/>
          </a:bodyPr>
          <a:lstStyle/>
          <a:p>
            <a:r>
              <a:rPr lang="es-ES">
                <a:solidFill>
                  <a:srgbClr val="000000"/>
                </a:solidFill>
              </a:rPr>
              <a:t>Personas  / Parejas que consultan por infertilidad</a:t>
            </a:r>
          </a:p>
        </p:txBody>
      </p:sp>
      <p:sp>
        <p:nvSpPr>
          <p:cNvPr id="42" name="Shape 42"/>
          <p:cNvSpPr/>
          <p:nvPr/>
        </p:nvSpPr>
        <p:spPr>
          <a:xfrm flipH="1">
            <a:off x="5214938" y="1428750"/>
            <a:ext cx="4762" cy="1928813"/>
          </a:xfrm>
          <a:prstGeom prst="line">
            <a:avLst/>
          </a:prstGeom>
          <a:ln w="38100">
            <a:solidFill>
              <a:srgbClr val="7F7F7F"/>
            </a:solidFill>
            <a:round/>
            <a:tailEnd type="triangle"/>
          </a:ln>
        </p:spPr>
        <p:txBody>
          <a:bodyPr lIns="0" tIns="0" rIns="0" bIns="0"/>
          <a:lstStyle/>
          <a:p>
            <a:pPr defTabSz="457200" fontAlgn="auto">
              <a:spcBef>
                <a:spcPts val="0"/>
              </a:spcBef>
              <a:spcAft>
                <a:spcPts val="0"/>
              </a:spcAft>
              <a:defRPr sz="1200">
                <a:latin typeface="+mn-lt"/>
                <a:ea typeface="+mn-ea"/>
                <a:cs typeface="+mn-cs"/>
                <a:sym typeface="Helvetica"/>
              </a:defRPr>
            </a:pPr>
            <a:endParaRPr sz="1200" kern="0">
              <a:solidFill>
                <a:sysClr val="windowText" lastClr="000000"/>
              </a:solidFill>
              <a:latin typeface="+mn-lt"/>
              <a:cs typeface="+mn-cs"/>
              <a:sym typeface="Helvetica"/>
            </a:endParaRPr>
          </a:p>
        </p:txBody>
      </p:sp>
      <p:sp>
        <p:nvSpPr>
          <p:cNvPr id="10244" name="Shape 43"/>
          <p:cNvSpPr>
            <a:spLocks noChangeArrowheads="1"/>
          </p:cNvSpPr>
          <p:nvPr/>
        </p:nvSpPr>
        <p:spPr bwMode="auto">
          <a:xfrm>
            <a:off x="4125913" y="3429000"/>
            <a:ext cx="2160587" cy="625475"/>
          </a:xfrm>
          <a:prstGeom prst="rect">
            <a:avLst/>
          </a:prstGeom>
          <a:noFill/>
          <a:ln w="12700">
            <a:noFill/>
            <a:miter lim="400000"/>
            <a:headEnd/>
            <a:tailEnd/>
          </a:ln>
        </p:spPr>
        <p:txBody>
          <a:bodyPr lIns="45719" rIns="45719">
            <a:spAutoFit/>
          </a:bodyPr>
          <a:lstStyle/>
          <a:p>
            <a:r>
              <a:rPr lang="es-ES">
                <a:solidFill>
                  <a:srgbClr val="000000"/>
                </a:solidFill>
              </a:rPr>
              <a:t>Tratamientos de BAJA complejidad  </a:t>
            </a:r>
          </a:p>
        </p:txBody>
      </p:sp>
      <p:sp>
        <p:nvSpPr>
          <p:cNvPr id="44" name="Shape 44"/>
          <p:cNvSpPr/>
          <p:nvPr/>
        </p:nvSpPr>
        <p:spPr>
          <a:xfrm>
            <a:off x="4714875" y="4071938"/>
            <a:ext cx="0" cy="358775"/>
          </a:xfrm>
          <a:prstGeom prst="line">
            <a:avLst/>
          </a:prstGeom>
          <a:ln w="38100">
            <a:solidFill>
              <a:srgbClr val="4A7EBB"/>
            </a:solidFill>
            <a:round/>
            <a:tailEnd type="triangle"/>
          </a:ln>
        </p:spPr>
        <p:txBody>
          <a:bodyPr lIns="0" tIns="0" rIns="0" bIns="0"/>
          <a:lstStyle/>
          <a:p>
            <a:pPr defTabSz="457200" fontAlgn="auto">
              <a:spcBef>
                <a:spcPts val="0"/>
              </a:spcBef>
              <a:spcAft>
                <a:spcPts val="0"/>
              </a:spcAft>
              <a:defRPr sz="1200">
                <a:latin typeface="+mn-lt"/>
                <a:ea typeface="+mn-ea"/>
                <a:cs typeface="+mn-cs"/>
                <a:sym typeface="Helvetica"/>
              </a:defRPr>
            </a:pPr>
            <a:endParaRPr sz="1200" kern="0">
              <a:solidFill>
                <a:sysClr val="windowText" lastClr="000000"/>
              </a:solidFill>
              <a:latin typeface="+mn-lt"/>
              <a:cs typeface="+mn-cs"/>
              <a:sym typeface="Helvetica"/>
            </a:endParaRPr>
          </a:p>
        </p:txBody>
      </p:sp>
      <p:sp>
        <p:nvSpPr>
          <p:cNvPr id="45" name="Shape 45"/>
          <p:cNvSpPr/>
          <p:nvPr/>
        </p:nvSpPr>
        <p:spPr>
          <a:xfrm>
            <a:off x="285750" y="4473575"/>
            <a:ext cx="5006975" cy="1320800"/>
          </a:xfrm>
          <a:prstGeom prst="rect">
            <a:avLst/>
          </a:prstGeom>
          <a:gradFill>
            <a:gsLst>
              <a:gs pos="0">
                <a:srgbClr val="EDEDED"/>
              </a:gs>
              <a:gs pos="64999">
                <a:srgbClr val="D0D0D0"/>
              </a:gs>
              <a:gs pos="100000">
                <a:srgbClr val="BCBCBC"/>
              </a:gs>
            </a:gsLst>
            <a:lin ang="5400000"/>
          </a:gradFill>
          <a:ln>
            <a:solidFill/>
            <a:round/>
          </a:ln>
          <a:effectLst>
            <a:outerShdw blurRad="63500" dist="20000" dir="5400000" rotWithShape="0">
              <a:srgbClr val="000000">
                <a:alpha val="37998"/>
              </a:srgbClr>
            </a:outerShdw>
          </a:effectLst>
          <a:extLst>
            <a:ext uri="{C572A759-6A51-4108-AA02-DFA0A04FC94B}"/>
          </a:extLst>
        </p:spPr>
        <p:txBody>
          <a:bodyPr lIns="0" tIns="0" rIns="0" bIns="0">
            <a:spAutoFit/>
          </a:bodyPr>
          <a:lstStyle/>
          <a:p>
            <a:pPr fontAlgn="auto">
              <a:spcBef>
                <a:spcPts val="0"/>
              </a:spcBef>
              <a:spcAft>
                <a:spcPts val="0"/>
              </a:spcAft>
              <a:defRPr/>
            </a:pPr>
            <a:r>
              <a:rPr sz="1400" kern="0">
                <a:solidFill>
                  <a:sysClr val="windowText" lastClr="000000"/>
                </a:solidFill>
                <a:latin typeface="Calibri"/>
                <a:ea typeface="Calibri"/>
                <a:cs typeface="Calibri"/>
                <a:sym typeface="Calibri"/>
              </a:rPr>
              <a:t>Incluyen técnicas que logran la unión entre el óvulo y espermatozoide en el interior del sistema reproductor femenino, a través de </a:t>
            </a:r>
          </a:p>
          <a:p>
            <a:pPr fontAlgn="auto">
              <a:spcBef>
                <a:spcPts val="0"/>
              </a:spcBef>
              <a:spcAft>
                <a:spcPts val="0"/>
              </a:spcAft>
              <a:defRPr/>
            </a:pPr>
            <a:r>
              <a:rPr sz="1400" kern="0">
                <a:solidFill>
                  <a:sysClr val="windowText" lastClr="000000"/>
                </a:solidFill>
                <a:latin typeface="Calibri"/>
                <a:ea typeface="Calibri"/>
                <a:cs typeface="Calibri"/>
                <a:sym typeface="Calibri"/>
              </a:rPr>
              <a:t>-la inducción de ovulación</a:t>
            </a:r>
          </a:p>
          <a:p>
            <a:pPr fontAlgn="auto">
              <a:spcBef>
                <a:spcPts val="0"/>
              </a:spcBef>
              <a:spcAft>
                <a:spcPts val="0"/>
              </a:spcAft>
              <a:defRPr/>
            </a:pPr>
            <a:r>
              <a:rPr sz="1400" kern="0">
                <a:solidFill>
                  <a:sysClr val="windowText" lastClr="000000"/>
                </a:solidFill>
                <a:latin typeface="Calibri"/>
                <a:ea typeface="Calibri"/>
                <a:cs typeface="Calibri"/>
                <a:sym typeface="Calibri"/>
              </a:rPr>
              <a:t>-inseminación intrauterina, con semen de la pareja o donante. </a:t>
            </a:r>
          </a:p>
        </p:txBody>
      </p:sp>
      <p:sp>
        <p:nvSpPr>
          <p:cNvPr id="46" name="Shape 46"/>
          <p:cNvSpPr/>
          <p:nvPr/>
        </p:nvSpPr>
        <p:spPr>
          <a:xfrm>
            <a:off x="6084888" y="4214813"/>
            <a:ext cx="2160587" cy="1320800"/>
          </a:xfrm>
          <a:prstGeom prst="rect">
            <a:avLst/>
          </a:prstGeom>
          <a:gradFill>
            <a:gsLst>
              <a:gs pos="0">
                <a:srgbClr val="EDEDED"/>
              </a:gs>
              <a:gs pos="64999">
                <a:srgbClr val="D0D0D0"/>
              </a:gs>
              <a:gs pos="100000">
                <a:srgbClr val="BCBCBC"/>
              </a:gs>
            </a:gsLst>
            <a:lin ang="5400000"/>
          </a:gradFill>
          <a:ln>
            <a:solidFill/>
            <a:round/>
          </a:ln>
          <a:effectLst>
            <a:outerShdw blurRad="63500" dist="20000" dir="5400000" rotWithShape="0">
              <a:srgbClr val="000000">
                <a:alpha val="37998"/>
              </a:srgbClr>
            </a:outerShdw>
          </a:effectLst>
          <a:extLst>
            <a:ext uri="{C572A759-6A51-4108-AA02-DFA0A04FC94B}"/>
          </a:extLst>
        </p:spPr>
        <p:txBody>
          <a:bodyPr lIns="0" tIns="0" rIns="0" bIns="0">
            <a:spAutoFit/>
          </a:bodyPr>
          <a:lstStyle>
            <a:lvl1pPr>
              <a:defRPr sz="1400"/>
            </a:lvl1pPr>
          </a:lstStyle>
          <a:p>
            <a:pPr fontAlgn="auto">
              <a:spcBef>
                <a:spcPts val="0"/>
              </a:spcBef>
              <a:spcAft>
                <a:spcPts val="0"/>
              </a:spcAft>
              <a:defRPr sz="1800"/>
            </a:pPr>
            <a:r>
              <a:rPr kern="0">
                <a:solidFill>
                  <a:sysClr val="windowText" lastClr="000000"/>
                </a:solidFill>
                <a:latin typeface="Calibri"/>
                <a:ea typeface="Calibri"/>
                <a:cs typeface="Calibri"/>
                <a:sym typeface="Calibri"/>
              </a:rPr>
              <a:t>Servicios en cada jurisdicción con prestaciones específicas de RMA (Reproducción médicamente asistida) en Red</a:t>
            </a:r>
          </a:p>
        </p:txBody>
      </p:sp>
      <p:sp>
        <p:nvSpPr>
          <p:cNvPr id="47" name="Shape 47"/>
          <p:cNvSpPr/>
          <p:nvPr/>
        </p:nvSpPr>
        <p:spPr>
          <a:xfrm>
            <a:off x="5416550" y="5000625"/>
            <a:ext cx="584200" cy="1588"/>
          </a:xfrm>
          <a:prstGeom prst="line">
            <a:avLst/>
          </a:prstGeom>
          <a:ln w="38100">
            <a:solidFill>
              <a:srgbClr val="4A7EBB"/>
            </a:solidFill>
            <a:round/>
            <a:tailEnd type="triangle"/>
          </a:ln>
        </p:spPr>
        <p:txBody>
          <a:bodyPr lIns="0" tIns="0" rIns="0" bIns="0"/>
          <a:lstStyle/>
          <a:p>
            <a:pPr defTabSz="457200" fontAlgn="auto">
              <a:spcBef>
                <a:spcPts val="0"/>
              </a:spcBef>
              <a:spcAft>
                <a:spcPts val="0"/>
              </a:spcAft>
              <a:defRPr sz="1200">
                <a:latin typeface="+mn-lt"/>
                <a:ea typeface="+mn-ea"/>
                <a:cs typeface="+mn-cs"/>
                <a:sym typeface="Helvetica"/>
              </a:defRPr>
            </a:pPr>
            <a:endParaRPr sz="1200" kern="0">
              <a:solidFill>
                <a:sysClr val="windowText" lastClr="000000"/>
              </a:solidFill>
              <a:latin typeface="+mn-lt"/>
              <a:cs typeface="+mn-cs"/>
              <a:sym typeface="Helvetica"/>
            </a:endParaRPr>
          </a:p>
        </p:txBody>
      </p:sp>
      <p:sp>
        <p:nvSpPr>
          <p:cNvPr id="48" name="Shape 48"/>
          <p:cNvSpPr/>
          <p:nvPr/>
        </p:nvSpPr>
        <p:spPr>
          <a:xfrm>
            <a:off x="971550" y="1500188"/>
            <a:ext cx="3671888" cy="1727200"/>
          </a:xfrm>
          <a:prstGeom prst="rect">
            <a:avLst/>
          </a:prstGeom>
          <a:solidFill>
            <a:srgbClr val="AAB9CE"/>
          </a:solidFill>
          <a:ln>
            <a:solidFill/>
            <a:round/>
          </a:ln>
          <a:effectLst>
            <a:outerShdw blurRad="63500" dist="20000" dir="5400000" rotWithShape="0">
              <a:srgbClr val="000000">
                <a:alpha val="37998"/>
              </a:srgbClr>
            </a:outerShdw>
          </a:effectLst>
          <a:extLst>
            <a:ext uri="{C572A759-6A51-4108-AA02-DFA0A04FC94B}"/>
          </a:extLst>
        </p:spPr>
        <p:txBody>
          <a:bodyPr lIns="0" tIns="0" rIns="0" bIns="0">
            <a:spAutoFit/>
          </a:bodyPr>
          <a:lstStyle/>
          <a:p>
            <a:pPr fontAlgn="auto">
              <a:spcBef>
                <a:spcPts val="0"/>
              </a:spcBef>
              <a:spcAft>
                <a:spcPts val="0"/>
              </a:spcAft>
              <a:defRPr/>
            </a:pPr>
            <a:r>
              <a:rPr sz="1400" b="1" kern="0">
                <a:solidFill>
                  <a:sysClr val="windowText" lastClr="000000"/>
                </a:solidFill>
                <a:latin typeface="Calibri"/>
                <a:ea typeface="Calibri"/>
                <a:cs typeface="Calibri"/>
                <a:sym typeface="Calibri"/>
              </a:rPr>
              <a:t>Estudios específicos:</a:t>
            </a:r>
          </a:p>
          <a:p>
            <a:pPr fontAlgn="auto">
              <a:spcBef>
                <a:spcPts val="0"/>
              </a:spcBef>
              <a:spcAft>
                <a:spcPts val="0"/>
              </a:spcAft>
              <a:buClr>
                <a:srgbClr val="000000"/>
              </a:buClr>
              <a:buSzPct val="100000"/>
              <a:buFontTx/>
              <a:buChar char="•"/>
              <a:defRPr/>
            </a:pPr>
            <a:r>
              <a:rPr sz="1400" kern="0">
                <a:solidFill>
                  <a:sysClr val="windowText" lastClr="000000"/>
                </a:solidFill>
                <a:latin typeface="Calibri"/>
                <a:ea typeface="Calibri"/>
                <a:cs typeface="Calibri"/>
                <a:sym typeface="Calibri"/>
              </a:rPr>
              <a:t>Estudios de laboratorio</a:t>
            </a:r>
          </a:p>
          <a:p>
            <a:pPr fontAlgn="auto">
              <a:spcBef>
                <a:spcPts val="0"/>
              </a:spcBef>
              <a:spcAft>
                <a:spcPts val="0"/>
              </a:spcAft>
              <a:buClr>
                <a:srgbClr val="000000"/>
              </a:buClr>
              <a:buSzPct val="100000"/>
              <a:buFontTx/>
              <a:buChar char="•"/>
              <a:defRPr/>
            </a:pPr>
            <a:r>
              <a:rPr sz="1400" kern="0">
                <a:solidFill>
                  <a:sysClr val="windowText" lastClr="000000"/>
                </a:solidFill>
                <a:latin typeface="Calibri"/>
                <a:ea typeface="Calibri"/>
                <a:cs typeface="Calibri"/>
                <a:sym typeface="Calibri"/>
              </a:rPr>
              <a:t>Estudios hormonales </a:t>
            </a:r>
          </a:p>
          <a:p>
            <a:pPr fontAlgn="auto">
              <a:spcBef>
                <a:spcPts val="0"/>
              </a:spcBef>
              <a:spcAft>
                <a:spcPts val="0"/>
              </a:spcAft>
              <a:buClr>
                <a:srgbClr val="000000"/>
              </a:buClr>
              <a:buSzPct val="100000"/>
              <a:buFontTx/>
              <a:buChar char="•"/>
              <a:defRPr/>
            </a:pPr>
            <a:r>
              <a:rPr sz="1400" kern="0">
                <a:solidFill>
                  <a:sysClr val="windowText" lastClr="000000"/>
                </a:solidFill>
                <a:latin typeface="Calibri"/>
                <a:ea typeface="Calibri"/>
                <a:cs typeface="Calibri"/>
                <a:sym typeface="Calibri"/>
              </a:rPr>
              <a:t>Ecografía</a:t>
            </a:r>
          </a:p>
          <a:p>
            <a:pPr fontAlgn="auto">
              <a:spcBef>
                <a:spcPts val="0"/>
              </a:spcBef>
              <a:spcAft>
                <a:spcPts val="0"/>
              </a:spcAft>
              <a:buClr>
                <a:srgbClr val="000000"/>
              </a:buClr>
              <a:buSzPct val="100000"/>
              <a:buFontTx/>
              <a:buChar char="•"/>
              <a:defRPr/>
            </a:pPr>
            <a:r>
              <a:rPr sz="1400" kern="0">
                <a:solidFill>
                  <a:sysClr val="windowText" lastClr="000000"/>
                </a:solidFill>
                <a:latin typeface="Calibri"/>
                <a:ea typeface="Calibri"/>
                <a:cs typeface="Calibri"/>
                <a:sym typeface="Calibri"/>
              </a:rPr>
              <a:t>Histerosalpingografía (permeabilidad tubaria)</a:t>
            </a:r>
          </a:p>
          <a:p>
            <a:pPr fontAlgn="auto">
              <a:spcBef>
                <a:spcPts val="0"/>
              </a:spcBef>
              <a:spcAft>
                <a:spcPts val="0"/>
              </a:spcAft>
              <a:buClr>
                <a:srgbClr val="000000"/>
              </a:buClr>
              <a:buSzPct val="100000"/>
              <a:buFontTx/>
              <a:buChar char="•"/>
              <a:defRPr/>
            </a:pPr>
            <a:r>
              <a:rPr sz="1400" kern="0">
                <a:solidFill>
                  <a:sysClr val="windowText" lastClr="000000"/>
                </a:solidFill>
                <a:latin typeface="Calibri"/>
                <a:ea typeface="Calibri"/>
                <a:cs typeface="Calibri"/>
                <a:sym typeface="Calibri"/>
              </a:rPr>
              <a:t>Detección de infecciones endocervicales</a:t>
            </a:r>
          </a:p>
          <a:p>
            <a:pPr fontAlgn="auto">
              <a:spcBef>
                <a:spcPts val="0"/>
              </a:spcBef>
              <a:spcAft>
                <a:spcPts val="0"/>
              </a:spcAft>
              <a:buClr>
                <a:srgbClr val="000000"/>
              </a:buClr>
              <a:buSzPct val="100000"/>
              <a:buFontTx/>
              <a:buChar char="•"/>
              <a:defRPr/>
            </a:pPr>
            <a:r>
              <a:rPr sz="1400" kern="0">
                <a:solidFill>
                  <a:sysClr val="windowText" lastClr="000000"/>
                </a:solidFill>
                <a:latin typeface="Calibri"/>
                <a:ea typeface="Calibri"/>
                <a:cs typeface="Calibri"/>
                <a:sym typeface="Calibri"/>
              </a:rPr>
              <a:t>Espermograma</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89" name="Group 54"/>
          <p:cNvGrpSpPr>
            <a:grpSpLocks/>
          </p:cNvGrpSpPr>
          <p:nvPr/>
        </p:nvGrpSpPr>
        <p:grpSpPr bwMode="auto">
          <a:xfrm>
            <a:off x="468313" y="188913"/>
            <a:ext cx="8280400" cy="936625"/>
            <a:chOff x="0" y="0"/>
            <a:chExt cx="8280400" cy="936625"/>
          </a:xfrm>
        </p:grpSpPr>
        <p:sp>
          <p:nvSpPr>
            <p:cNvPr id="12296" name="Shape 52"/>
            <p:cNvSpPr>
              <a:spLocks noChangeArrowheads="1"/>
            </p:cNvSpPr>
            <p:nvPr/>
          </p:nvSpPr>
          <p:spPr bwMode="auto">
            <a:xfrm>
              <a:off x="0" y="0"/>
              <a:ext cx="8280400" cy="936625"/>
            </a:xfrm>
            <a:prstGeom prst="roundRect">
              <a:avLst>
                <a:gd name="adj" fmla="val 16667"/>
              </a:avLst>
            </a:prstGeom>
            <a:solidFill>
              <a:srgbClr val="D9D9D9"/>
            </a:solidFill>
            <a:ln w="12700">
              <a:noFill/>
              <a:miter lim="400000"/>
              <a:headEnd/>
              <a:tailEnd/>
            </a:ln>
          </p:spPr>
          <p:txBody>
            <a:bodyPr lIns="0" tIns="0" rIns="0" bIns="0" anchor="ctr"/>
            <a:lstStyle/>
            <a:p>
              <a:pPr algn="ctr"/>
              <a:endParaRPr lang="es-ES" sz="2400" b="1">
                <a:solidFill>
                  <a:srgbClr val="000000"/>
                </a:solidFill>
              </a:endParaRPr>
            </a:p>
          </p:txBody>
        </p:sp>
        <p:sp>
          <p:nvSpPr>
            <p:cNvPr id="12297" name="Shape 53"/>
            <p:cNvSpPr>
              <a:spLocks noChangeArrowheads="1"/>
            </p:cNvSpPr>
            <p:nvPr/>
          </p:nvSpPr>
          <p:spPr bwMode="auto">
            <a:xfrm>
              <a:off x="45703" y="289242"/>
              <a:ext cx="8188994" cy="358141"/>
            </a:xfrm>
            <a:prstGeom prst="rect">
              <a:avLst/>
            </a:prstGeom>
            <a:noFill/>
            <a:ln w="12700">
              <a:noFill/>
              <a:miter lim="400000"/>
              <a:headEnd/>
              <a:tailEnd/>
            </a:ln>
          </p:spPr>
          <p:txBody>
            <a:bodyPr lIns="0" tIns="0" rIns="0" bIns="0" anchor="ctr">
              <a:spAutoFit/>
            </a:bodyPr>
            <a:lstStyle/>
            <a:p>
              <a:pPr algn="ctr"/>
              <a:r>
                <a:rPr lang="es-ES">
                  <a:solidFill>
                    <a:srgbClr val="000000"/>
                  </a:solidFill>
                </a:rPr>
                <a:t>Política integral de acceso a la reproducción asistida </a:t>
              </a:r>
            </a:p>
          </p:txBody>
        </p:sp>
      </p:grpSp>
      <p:sp>
        <p:nvSpPr>
          <p:cNvPr id="12290" name="Shape 55"/>
          <p:cNvSpPr>
            <a:spLocks noChangeArrowheads="1"/>
          </p:cNvSpPr>
          <p:nvPr/>
        </p:nvSpPr>
        <p:spPr bwMode="auto">
          <a:xfrm>
            <a:off x="2484438" y="2357438"/>
            <a:ext cx="2160587" cy="625475"/>
          </a:xfrm>
          <a:prstGeom prst="rect">
            <a:avLst/>
          </a:prstGeom>
          <a:noFill/>
          <a:ln w="12700">
            <a:noFill/>
            <a:miter lim="400000"/>
            <a:headEnd/>
            <a:tailEnd/>
          </a:ln>
        </p:spPr>
        <p:txBody>
          <a:bodyPr lIns="45719" rIns="45719">
            <a:spAutoFit/>
          </a:bodyPr>
          <a:lstStyle/>
          <a:p>
            <a:r>
              <a:rPr lang="es-ES">
                <a:solidFill>
                  <a:srgbClr val="000000"/>
                </a:solidFill>
              </a:rPr>
              <a:t>Tratamientos de ALTA complejidad</a:t>
            </a:r>
          </a:p>
        </p:txBody>
      </p:sp>
      <p:sp>
        <p:nvSpPr>
          <p:cNvPr id="56" name="Shape 56"/>
          <p:cNvSpPr/>
          <p:nvPr/>
        </p:nvSpPr>
        <p:spPr>
          <a:xfrm>
            <a:off x="3571875" y="3000375"/>
            <a:ext cx="0" cy="576263"/>
          </a:xfrm>
          <a:prstGeom prst="line">
            <a:avLst/>
          </a:prstGeom>
          <a:ln w="38100">
            <a:solidFill>
              <a:srgbClr val="4A7EBB"/>
            </a:solidFill>
            <a:round/>
            <a:tailEnd type="triangle"/>
          </a:ln>
        </p:spPr>
        <p:txBody>
          <a:bodyPr lIns="0" tIns="0" rIns="0" bIns="0"/>
          <a:lstStyle/>
          <a:p>
            <a:pPr defTabSz="457200" fontAlgn="auto">
              <a:spcBef>
                <a:spcPts val="0"/>
              </a:spcBef>
              <a:spcAft>
                <a:spcPts val="0"/>
              </a:spcAft>
              <a:defRPr sz="1200">
                <a:latin typeface="+mn-lt"/>
                <a:ea typeface="+mn-ea"/>
                <a:cs typeface="+mn-cs"/>
                <a:sym typeface="Helvetica"/>
              </a:defRPr>
            </a:pPr>
            <a:endParaRPr sz="1200" kern="0">
              <a:solidFill>
                <a:sysClr val="windowText" lastClr="000000"/>
              </a:solidFill>
              <a:latin typeface="+mn-lt"/>
              <a:cs typeface="+mn-cs"/>
              <a:sym typeface="Helvetica"/>
            </a:endParaRPr>
          </a:p>
        </p:txBody>
      </p:sp>
      <p:sp>
        <p:nvSpPr>
          <p:cNvPr id="57" name="Shape 57"/>
          <p:cNvSpPr/>
          <p:nvPr/>
        </p:nvSpPr>
        <p:spPr>
          <a:xfrm>
            <a:off x="5429250" y="4572000"/>
            <a:ext cx="719138" cy="0"/>
          </a:xfrm>
          <a:prstGeom prst="line">
            <a:avLst/>
          </a:prstGeom>
          <a:ln w="38100">
            <a:solidFill>
              <a:srgbClr val="4A7EBB"/>
            </a:solidFill>
            <a:round/>
            <a:tailEnd type="triangle"/>
          </a:ln>
        </p:spPr>
        <p:txBody>
          <a:bodyPr lIns="0" tIns="0" rIns="0" bIns="0"/>
          <a:lstStyle/>
          <a:p>
            <a:pPr defTabSz="457200" fontAlgn="auto">
              <a:spcBef>
                <a:spcPts val="0"/>
              </a:spcBef>
              <a:spcAft>
                <a:spcPts val="0"/>
              </a:spcAft>
              <a:defRPr sz="1200">
                <a:latin typeface="+mn-lt"/>
                <a:ea typeface="+mn-ea"/>
                <a:cs typeface="+mn-cs"/>
                <a:sym typeface="Helvetica"/>
              </a:defRPr>
            </a:pPr>
            <a:endParaRPr sz="1200" kern="0">
              <a:solidFill>
                <a:sysClr val="windowText" lastClr="000000"/>
              </a:solidFill>
              <a:latin typeface="+mn-lt"/>
              <a:cs typeface="+mn-cs"/>
              <a:sym typeface="Helvetica"/>
            </a:endParaRPr>
          </a:p>
        </p:txBody>
      </p:sp>
      <p:sp>
        <p:nvSpPr>
          <p:cNvPr id="58" name="Shape 58"/>
          <p:cNvSpPr/>
          <p:nvPr/>
        </p:nvSpPr>
        <p:spPr>
          <a:xfrm>
            <a:off x="6215063" y="4214813"/>
            <a:ext cx="2160587" cy="914400"/>
          </a:xfrm>
          <a:prstGeom prst="rect">
            <a:avLst/>
          </a:prstGeom>
          <a:gradFill>
            <a:gsLst>
              <a:gs pos="0">
                <a:srgbClr val="EDEDED"/>
              </a:gs>
              <a:gs pos="64999">
                <a:srgbClr val="D0D0D0"/>
              </a:gs>
              <a:gs pos="100000">
                <a:srgbClr val="BCBCBC"/>
              </a:gs>
            </a:gsLst>
            <a:lin ang="5400000"/>
          </a:gradFill>
          <a:ln>
            <a:solidFill/>
            <a:round/>
          </a:ln>
          <a:effectLst>
            <a:outerShdw blurRad="63500" dist="20000" dir="5400000" rotWithShape="0">
              <a:srgbClr val="000000">
                <a:alpha val="37998"/>
              </a:srgbClr>
            </a:outerShdw>
          </a:effectLst>
          <a:extLst>
            <a:ext uri="{C572A759-6A51-4108-AA02-DFA0A04FC94B}"/>
          </a:extLst>
        </p:spPr>
        <p:txBody>
          <a:bodyPr lIns="0" tIns="0" rIns="0" bIns="0">
            <a:spAutoFit/>
          </a:bodyPr>
          <a:lstStyle>
            <a:lvl1pPr>
              <a:defRPr sz="1400"/>
            </a:lvl1pPr>
          </a:lstStyle>
          <a:p>
            <a:pPr fontAlgn="auto">
              <a:spcBef>
                <a:spcPts val="0"/>
              </a:spcBef>
              <a:spcAft>
                <a:spcPts val="0"/>
              </a:spcAft>
              <a:defRPr sz="1800"/>
            </a:pPr>
            <a:r>
              <a:rPr kern="0">
                <a:solidFill>
                  <a:sysClr val="windowText" lastClr="000000"/>
                </a:solidFill>
                <a:latin typeface="Calibri"/>
                <a:ea typeface="Calibri"/>
                <a:cs typeface="Calibri"/>
                <a:sym typeface="Calibri"/>
              </a:rPr>
              <a:t>Servicios con Prestaciones de Alta Complejidad Regionalizados</a:t>
            </a:r>
          </a:p>
        </p:txBody>
      </p:sp>
      <p:sp>
        <p:nvSpPr>
          <p:cNvPr id="59" name="Shape 59"/>
          <p:cNvSpPr/>
          <p:nvPr/>
        </p:nvSpPr>
        <p:spPr>
          <a:xfrm>
            <a:off x="1000125" y="3638550"/>
            <a:ext cx="4357688" cy="1790700"/>
          </a:xfrm>
          <a:prstGeom prst="rect">
            <a:avLst/>
          </a:prstGeom>
          <a:gradFill>
            <a:gsLst>
              <a:gs pos="0">
                <a:srgbClr val="EDEDED"/>
              </a:gs>
              <a:gs pos="64999">
                <a:srgbClr val="D0D0D0"/>
              </a:gs>
              <a:gs pos="100000">
                <a:srgbClr val="BCBCBC"/>
              </a:gs>
            </a:gsLst>
            <a:lin ang="5400000"/>
          </a:gradFill>
          <a:ln>
            <a:solidFill/>
            <a:round/>
          </a:ln>
          <a:effectLst>
            <a:outerShdw blurRad="63500" dist="20000" dir="5400000" rotWithShape="0">
              <a:srgbClr val="000000">
                <a:alpha val="37998"/>
              </a:srgbClr>
            </a:outerShdw>
          </a:effectLst>
          <a:extLst>
            <a:ext uri="{C572A759-6A51-4108-AA02-DFA0A04FC94B}"/>
          </a:extLst>
        </p:spPr>
        <p:txBody>
          <a:bodyPr lIns="0" tIns="0" rIns="0" bIns="0">
            <a:spAutoFit/>
          </a:bodyPr>
          <a:lstStyle/>
          <a:p>
            <a:pPr fontAlgn="auto">
              <a:spcBef>
                <a:spcPts val="0"/>
              </a:spcBef>
              <a:spcAft>
                <a:spcPts val="0"/>
              </a:spcAft>
              <a:defRPr/>
            </a:pPr>
            <a:r>
              <a:rPr sz="1600" kern="0">
                <a:solidFill>
                  <a:sysClr val="windowText" lastClr="000000"/>
                </a:solidFill>
                <a:latin typeface="Calibri"/>
                <a:ea typeface="Calibri"/>
                <a:cs typeface="Calibri"/>
                <a:sym typeface="Calibri"/>
              </a:rPr>
              <a:t>Incluyen técnicas que logran la unión entre óvulo y espermatozoide por fuera del sistema reproductor femenino, incluyen </a:t>
            </a:r>
          </a:p>
          <a:p>
            <a:pPr fontAlgn="auto">
              <a:spcBef>
                <a:spcPts val="0"/>
              </a:spcBef>
              <a:spcAft>
                <a:spcPts val="0"/>
              </a:spcAft>
              <a:defRPr/>
            </a:pPr>
            <a:r>
              <a:rPr sz="1600" kern="0">
                <a:solidFill>
                  <a:sysClr val="windowText" lastClr="000000"/>
                </a:solidFill>
                <a:latin typeface="Calibri"/>
                <a:ea typeface="Calibri"/>
                <a:cs typeface="Calibri"/>
                <a:sym typeface="Calibri"/>
              </a:rPr>
              <a:t>- la fecundación in vitro; </a:t>
            </a:r>
          </a:p>
          <a:p>
            <a:pPr fontAlgn="auto">
              <a:spcBef>
                <a:spcPts val="0"/>
              </a:spcBef>
              <a:spcAft>
                <a:spcPts val="0"/>
              </a:spcAft>
              <a:defRPr/>
            </a:pPr>
            <a:r>
              <a:rPr sz="1600" kern="0">
                <a:solidFill>
                  <a:sysClr val="windowText" lastClr="000000"/>
                </a:solidFill>
                <a:latin typeface="Calibri"/>
                <a:ea typeface="Calibri"/>
                <a:cs typeface="Calibri"/>
                <a:sym typeface="Calibri"/>
              </a:rPr>
              <a:t>- la inyección intracitoplasmática de espermatozoides</a:t>
            </a:r>
          </a:p>
          <a:p>
            <a:pPr fontAlgn="auto">
              <a:spcBef>
                <a:spcPts val="0"/>
              </a:spcBef>
              <a:spcAft>
                <a:spcPts val="0"/>
              </a:spcAft>
              <a:defRPr/>
            </a:pPr>
            <a:r>
              <a:rPr sz="1600" kern="0">
                <a:solidFill>
                  <a:sysClr val="windowText" lastClr="000000"/>
                </a:solidFill>
                <a:latin typeface="Calibri"/>
                <a:ea typeface="Calibri"/>
                <a:cs typeface="Calibri"/>
                <a:sym typeface="Calibri"/>
              </a:rPr>
              <a:t>- la criopreservación de gametos y embriones</a:t>
            </a:r>
          </a:p>
        </p:txBody>
      </p:sp>
      <p:sp>
        <p:nvSpPr>
          <p:cNvPr id="60" name="Shape 60"/>
          <p:cNvSpPr/>
          <p:nvPr/>
        </p:nvSpPr>
        <p:spPr>
          <a:xfrm>
            <a:off x="433388" y="1268413"/>
            <a:ext cx="8099425" cy="914400"/>
          </a:xfrm>
          <a:prstGeom prst="rect">
            <a:avLst/>
          </a:prstGeom>
          <a:ln>
            <a:solidFill/>
            <a:round/>
          </a:ln>
          <a:effectLst>
            <a:outerShdw blurRad="63500" dist="20000" dir="5400000" rotWithShape="0">
              <a:srgbClr val="000000">
                <a:alpha val="37998"/>
              </a:srgbClr>
            </a:outerShdw>
          </a:effectLst>
          <a:extLst>
            <a:ext uri="{C572A759-6A51-4108-AA02-DFA0A04FC94B}"/>
          </a:extLst>
        </p:spPr>
        <p:txBody>
          <a:bodyPr lIns="0" tIns="0" rIns="0" bIns="0">
            <a:spAutoFit/>
          </a:bodyPr>
          <a:lstStyle/>
          <a:p>
            <a:pPr fontAlgn="auto">
              <a:spcBef>
                <a:spcPts val="0"/>
              </a:spcBef>
              <a:spcAft>
                <a:spcPts val="0"/>
              </a:spcAft>
              <a:defRPr/>
            </a:pPr>
            <a:r>
              <a:rPr sz="1400" b="1" kern="0">
                <a:solidFill>
                  <a:sysClr val="windowText" lastClr="000000"/>
                </a:solidFill>
                <a:latin typeface="Calibri"/>
                <a:ea typeface="Calibri"/>
                <a:cs typeface="Calibri"/>
                <a:sym typeface="Calibri"/>
              </a:rPr>
              <a:t>COBERTURA Ley 26.862</a:t>
            </a:r>
          </a:p>
          <a:p>
            <a:pPr fontAlgn="auto">
              <a:spcBef>
                <a:spcPts val="0"/>
              </a:spcBef>
              <a:spcAft>
                <a:spcPts val="0"/>
              </a:spcAft>
              <a:defRPr/>
            </a:pPr>
            <a:endParaRPr sz="1400" b="1" kern="0">
              <a:solidFill>
                <a:sysClr val="windowText" lastClr="000000"/>
              </a:solidFill>
              <a:latin typeface="Calibri"/>
              <a:ea typeface="Calibri"/>
              <a:cs typeface="Calibri"/>
              <a:sym typeface="Calibri"/>
            </a:endParaRPr>
          </a:p>
          <a:p>
            <a:pPr fontAlgn="auto">
              <a:spcBef>
                <a:spcPts val="0"/>
              </a:spcBef>
              <a:spcAft>
                <a:spcPts val="0"/>
              </a:spcAft>
              <a:defRPr/>
            </a:pPr>
            <a:r>
              <a:rPr sz="1400" kern="0">
                <a:solidFill>
                  <a:sysClr val="windowText" lastClr="000000"/>
                </a:solidFill>
                <a:latin typeface="Calibri"/>
                <a:ea typeface="Calibri"/>
                <a:cs typeface="Calibri"/>
                <a:sym typeface="Calibri"/>
              </a:rPr>
              <a:t>Condición para tratamientos de alta complejidad: tres intentos fallidos de tratamientos de baja complejidad salvo causas médicas justificadas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hape 62"/>
          <p:cNvSpPr>
            <a:spLocks noChangeArrowheads="1"/>
          </p:cNvSpPr>
          <p:nvPr/>
        </p:nvSpPr>
        <p:spPr bwMode="auto">
          <a:xfrm>
            <a:off x="6553200" y="6403975"/>
            <a:ext cx="2133600" cy="269875"/>
          </a:xfrm>
          <a:prstGeom prst="rect">
            <a:avLst/>
          </a:prstGeom>
          <a:noFill/>
          <a:ln w="12700">
            <a:noFill/>
            <a:miter lim="400000"/>
            <a:headEnd/>
            <a:tailEnd/>
          </a:ln>
        </p:spPr>
        <p:txBody>
          <a:bodyPr lIns="0" tIns="0" rIns="0" bIns="0" anchor="ctr">
            <a:spAutoFit/>
          </a:bodyPr>
          <a:lstStyle/>
          <a:p>
            <a:pPr algn="r"/>
            <a:r>
              <a:rPr lang="es-ES" sz="1200">
                <a:solidFill>
                  <a:srgbClr val="898989"/>
                </a:solidFill>
              </a:rPr>
              <a:t>8</a:t>
            </a:r>
          </a:p>
        </p:txBody>
      </p:sp>
      <p:sp>
        <p:nvSpPr>
          <p:cNvPr id="63" name="Shape 63"/>
          <p:cNvSpPr/>
          <p:nvPr/>
        </p:nvSpPr>
        <p:spPr>
          <a:xfrm>
            <a:off x="684213" y="1755775"/>
            <a:ext cx="8064500" cy="593725"/>
          </a:xfrm>
          <a:prstGeom prst="rect">
            <a:avLst/>
          </a:prstGeom>
          <a:gradFill>
            <a:gsLst>
              <a:gs pos="0">
                <a:srgbClr val="EDEDED"/>
              </a:gs>
              <a:gs pos="64999">
                <a:srgbClr val="CFCFCF"/>
              </a:gs>
              <a:gs pos="100000">
                <a:srgbClr val="BABABA"/>
              </a:gs>
            </a:gsLst>
            <a:lin ang="5400000"/>
          </a:gradFill>
          <a:ln>
            <a:solidFill/>
            <a:round/>
          </a:ln>
          <a:effectLst>
            <a:outerShdw blurRad="63500" dist="20000" dir="5400000" rotWithShape="0">
              <a:srgbClr val="000000">
                <a:alpha val="37998"/>
              </a:srgbClr>
            </a:outerShdw>
          </a:effectLst>
          <a:extLst>
            <a:ext uri="{C572A759-6A51-4108-AA02-DFA0A04FC94B}"/>
          </a:extLst>
        </p:spPr>
        <p:txBody>
          <a:bodyPr lIns="0" tIns="0" rIns="0" bIns="0">
            <a:spAutoFit/>
          </a:bodyPr>
          <a:lstStyle>
            <a:lvl1pPr algn="ctr">
              <a:defRPr sz="2000"/>
            </a:lvl1pPr>
          </a:lstStyle>
          <a:p>
            <a:pPr fontAlgn="auto">
              <a:spcBef>
                <a:spcPts val="0"/>
              </a:spcBef>
              <a:spcAft>
                <a:spcPts val="0"/>
              </a:spcAft>
              <a:defRPr sz="1800"/>
            </a:pPr>
            <a:r>
              <a:rPr kern="0">
                <a:solidFill>
                  <a:sysClr val="windowText" lastClr="000000"/>
                </a:solidFill>
                <a:latin typeface="Calibri"/>
                <a:ea typeface="Calibri"/>
                <a:cs typeface="Calibri"/>
                <a:sym typeface="Calibri"/>
              </a:rPr>
              <a:t>Etapa de trabajo en Primer  Nivel Atención Prevención de a infertilidad ( ART.6 Ley 26.862 )</a:t>
            </a:r>
          </a:p>
        </p:txBody>
      </p:sp>
      <p:sp>
        <p:nvSpPr>
          <p:cNvPr id="64" name="Shape 64"/>
          <p:cNvSpPr/>
          <p:nvPr/>
        </p:nvSpPr>
        <p:spPr>
          <a:xfrm>
            <a:off x="2195513" y="2852738"/>
            <a:ext cx="3922712" cy="512762"/>
          </a:xfrm>
          <a:prstGeom prst="rect">
            <a:avLst/>
          </a:prstGeom>
          <a:solidFill>
            <a:srgbClr val="FFFFFF"/>
          </a:solidFill>
          <a:ln w="28575">
            <a:solidFill>
              <a:srgbClr val="DCDCDC"/>
            </a:solidFill>
            <a:round/>
          </a:ln>
          <a:effectLst>
            <a:outerShdw blurRad="63500" dist="38100" rotWithShape="0">
              <a:srgbClr val="000000">
                <a:alpha val="39999"/>
              </a:srgbClr>
            </a:outerShdw>
          </a:effectLst>
          <a:extLst>
            <a:ext uri="{C572A759-6A51-4108-AA02-DFA0A04FC94B}"/>
          </a:extLst>
        </p:spPr>
        <p:txBody>
          <a:bodyPr lIns="0" tIns="0" rIns="0" bIns="0">
            <a:spAutoFit/>
          </a:bodyPr>
          <a:lstStyle/>
          <a:p>
            <a:pPr algn="ctr" fontAlgn="auto">
              <a:spcBef>
                <a:spcPts val="0"/>
              </a:spcBef>
              <a:spcAft>
                <a:spcPts val="0"/>
              </a:spcAft>
              <a:defRPr/>
            </a:pPr>
            <a:r>
              <a:rPr sz="1600" kern="0">
                <a:solidFill>
                  <a:sysClr val="windowText" lastClr="000000"/>
                </a:solidFill>
                <a:latin typeface="Univers"/>
                <a:ea typeface="Univers"/>
                <a:cs typeface="Univers"/>
                <a:sym typeface="Univers"/>
              </a:rPr>
              <a:t>Se har</a:t>
            </a:r>
            <a:r>
              <a:rPr sz="1600" kern="0">
                <a:solidFill>
                  <a:sysClr val="windowText" lastClr="000000"/>
                </a:solidFill>
                <a:latin typeface="Calibri"/>
                <a:ea typeface="Calibri"/>
                <a:cs typeface="Calibri"/>
                <a:sym typeface="Calibri"/>
              </a:rPr>
              <a:t>á</a:t>
            </a:r>
            <a:r>
              <a:rPr sz="1600" kern="0">
                <a:solidFill>
                  <a:sysClr val="windowText" lastClr="000000"/>
                </a:solidFill>
                <a:latin typeface="Univers"/>
                <a:ea typeface="Univers"/>
                <a:cs typeface="Univers"/>
                <a:sym typeface="Univers"/>
              </a:rPr>
              <a:t> hincapi</a:t>
            </a:r>
            <a:r>
              <a:rPr sz="1600" kern="0">
                <a:solidFill>
                  <a:sysClr val="windowText" lastClr="000000"/>
                </a:solidFill>
                <a:latin typeface="Calibri"/>
                <a:ea typeface="Calibri"/>
                <a:cs typeface="Calibri"/>
                <a:sym typeface="Calibri"/>
              </a:rPr>
              <a:t>é</a:t>
            </a:r>
            <a:r>
              <a:rPr sz="1600" kern="0">
                <a:solidFill>
                  <a:sysClr val="windowText" lastClr="000000"/>
                </a:solidFill>
                <a:latin typeface="Univers"/>
                <a:ea typeface="Univers"/>
                <a:cs typeface="Univers"/>
                <a:sym typeface="Univers"/>
              </a:rPr>
              <a:t> en la pesquisa de trastornos reproductivos</a:t>
            </a:r>
          </a:p>
        </p:txBody>
      </p:sp>
      <p:sp>
        <p:nvSpPr>
          <p:cNvPr id="65" name="Shape 65"/>
          <p:cNvSpPr/>
          <p:nvPr/>
        </p:nvSpPr>
        <p:spPr>
          <a:xfrm>
            <a:off x="6443663" y="2636838"/>
            <a:ext cx="2305050" cy="250825"/>
          </a:xfrm>
          <a:prstGeom prst="rect">
            <a:avLst/>
          </a:prstGeom>
          <a:solidFill>
            <a:srgbClr val="FFFFFF"/>
          </a:solidFill>
          <a:ln>
            <a:solidFill>
              <a:srgbClr val="DCDCDC"/>
            </a:solidFill>
            <a:round/>
          </a:ln>
          <a:effectLst>
            <a:outerShdw blurRad="63500" dist="38100" rotWithShape="0">
              <a:srgbClr val="000000">
                <a:alpha val="39999"/>
              </a:srgbClr>
            </a:outerShdw>
          </a:effectLst>
          <a:extLst>
            <a:ext uri="{C572A759-6A51-4108-AA02-DFA0A04FC94B}"/>
          </a:extLst>
        </p:spPr>
        <p:txBody>
          <a:bodyPr lIns="0" tIns="0" rIns="0" bIns="0">
            <a:spAutoFit/>
          </a:bodyPr>
          <a:lstStyle>
            <a:lvl1pPr algn="ctr">
              <a:defRPr sz="1600">
                <a:latin typeface="Univers"/>
                <a:ea typeface="Univers"/>
                <a:cs typeface="Univers"/>
                <a:sym typeface="Univers"/>
              </a:defRPr>
            </a:lvl1pPr>
          </a:lstStyle>
          <a:p>
            <a:pPr fontAlgn="auto">
              <a:spcBef>
                <a:spcPts val="0"/>
              </a:spcBef>
              <a:spcAft>
                <a:spcPts val="0"/>
              </a:spcAft>
              <a:defRPr sz="1800"/>
            </a:pPr>
            <a:r>
              <a:rPr kern="0">
                <a:solidFill>
                  <a:sysClr val="windowText" lastClr="000000"/>
                </a:solidFill>
              </a:rPr>
              <a:t>Factor Masculino</a:t>
            </a:r>
          </a:p>
        </p:txBody>
      </p:sp>
      <p:sp>
        <p:nvSpPr>
          <p:cNvPr id="66" name="Shape 66"/>
          <p:cNvSpPr/>
          <p:nvPr/>
        </p:nvSpPr>
        <p:spPr>
          <a:xfrm>
            <a:off x="6443663" y="3213100"/>
            <a:ext cx="2305050" cy="250825"/>
          </a:xfrm>
          <a:prstGeom prst="rect">
            <a:avLst/>
          </a:prstGeom>
          <a:solidFill>
            <a:srgbClr val="FFFFFF"/>
          </a:solidFill>
          <a:ln>
            <a:solidFill>
              <a:srgbClr val="DCDCDC"/>
            </a:solidFill>
            <a:round/>
          </a:ln>
          <a:effectLst>
            <a:outerShdw blurRad="63500" dist="38100" rotWithShape="0">
              <a:srgbClr val="000000">
                <a:alpha val="39999"/>
              </a:srgbClr>
            </a:outerShdw>
          </a:effectLst>
          <a:extLst>
            <a:ext uri="{C572A759-6A51-4108-AA02-DFA0A04FC94B}"/>
          </a:extLst>
        </p:spPr>
        <p:txBody>
          <a:bodyPr lIns="0" tIns="0" rIns="0" bIns="0">
            <a:spAutoFit/>
          </a:bodyPr>
          <a:lstStyle>
            <a:lvl1pPr algn="ctr">
              <a:defRPr sz="1600">
                <a:latin typeface="Univers"/>
                <a:ea typeface="Univers"/>
                <a:cs typeface="Univers"/>
                <a:sym typeface="Univers"/>
              </a:defRPr>
            </a:lvl1pPr>
          </a:lstStyle>
          <a:p>
            <a:pPr fontAlgn="auto">
              <a:spcBef>
                <a:spcPts val="0"/>
              </a:spcBef>
              <a:spcAft>
                <a:spcPts val="0"/>
              </a:spcAft>
              <a:defRPr sz="1800"/>
            </a:pPr>
            <a:r>
              <a:rPr kern="0">
                <a:solidFill>
                  <a:sysClr val="windowText" lastClr="000000"/>
                </a:solidFill>
              </a:rPr>
              <a:t>Factor Femenino</a:t>
            </a:r>
          </a:p>
        </p:txBody>
      </p:sp>
      <p:sp>
        <p:nvSpPr>
          <p:cNvPr id="13318" name="Shape 67"/>
          <p:cNvSpPr>
            <a:spLocks/>
          </p:cNvSpPr>
          <p:nvPr/>
        </p:nvSpPr>
        <p:spPr bwMode="auto">
          <a:xfrm>
            <a:off x="6289675" y="2708275"/>
            <a:ext cx="82550" cy="914400"/>
          </a:xfrm>
          <a:custGeom>
            <a:avLst/>
            <a:gdLst>
              <a:gd name="T0" fmla="*/ 41275 w 21600"/>
              <a:gd name="T1" fmla="*/ 457200 h 21600"/>
              <a:gd name="T2" fmla="*/ 41275 w 21600"/>
              <a:gd name="T3" fmla="*/ 457200 h 21600"/>
              <a:gd name="T4" fmla="*/ 41275 w 21600"/>
              <a:gd name="T5" fmla="*/ 457200 h 21600"/>
              <a:gd name="T6" fmla="*/ 41275 w 21600"/>
              <a:gd name="T7" fmla="*/ 457200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600" y="21600"/>
                </a:moveTo>
                <a:cubicBezTo>
                  <a:pt x="15635" y="21600"/>
                  <a:pt x="10800" y="21527"/>
                  <a:pt x="10800" y="21438"/>
                </a:cubicBezTo>
                <a:lnTo>
                  <a:pt x="10800" y="10962"/>
                </a:lnTo>
                <a:cubicBezTo>
                  <a:pt x="10800" y="10873"/>
                  <a:pt x="5965" y="10800"/>
                  <a:pt x="0" y="10800"/>
                </a:cubicBezTo>
                <a:cubicBezTo>
                  <a:pt x="5965" y="10800"/>
                  <a:pt x="10800" y="10727"/>
                  <a:pt x="10800" y="10638"/>
                </a:cubicBezTo>
                <a:lnTo>
                  <a:pt x="10800" y="162"/>
                </a:lnTo>
                <a:cubicBezTo>
                  <a:pt x="10800" y="73"/>
                  <a:pt x="15635" y="0"/>
                  <a:pt x="21600" y="0"/>
                </a:cubicBezTo>
              </a:path>
            </a:pathLst>
          </a:custGeom>
          <a:noFill/>
          <a:ln w="38100">
            <a:solidFill>
              <a:srgbClr val="B2C0D9"/>
            </a:solidFill>
            <a:round/>
            <a:headEnd/>
            <a:tailEnd/>
          </a:ln>
        </p:spPr>
        <p:txBody>
          <a:bodyPr lIns="0" tIns="0" rIns="0" bIns="0" anchor="ctr"/>
          <a:lstStyle/>
          <a:p>
            <a:endParaRPr lang="es-AR"/>
          </a:p>
        </p:txBody>
      </p:sp>
      <p:sp>
        <p:nvSpPr>
          <p:cNvPr id="13319" name="Shape 68"/>
          <p:cNvSpPr>
            <a:spLocks/>
          </p:cNvSpPr>
          <p:nvPr/>
        </p:nvSpPr>
        <p:spPr bwMode="auto">
          <a:xfrm>
            <a:off x="4067175" y="2419350"/>
            <a:ext cx="341313" cy="433388"/>
          </a:xfrm>
          <a:custGeom>
            <a:avLst/>
            <a:gdLst>
              <a:gd name="T0" fmla="*/ 170657 w 21600"/>
              <a:gd name="T1" fmla="*/ 216694 h 21600"/>
              <a:gd name="T2" fmla="*/ 170657 w 21600"/>
              <a:gd name="T3" fmla="*/ 216694 h 21600"/>
              <a:gd name="T4" fmla="*/ 170657 w 21600"/>
              <a:gd name="T5" fmla="*/ 216694 h 21600"/>
              <a:gd name="T6" fmla="*/ 170657 w 21600"/>
              <a:gd name="T7" fmla="*/ 216694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13095"/>
                </a:moveTo>
                <a:lnTo>
                  <a:pt x="5400" y="13095"/>
                </a:lnTo>
                <a:lnTo>
                  <a:pt x="5400" y="0"/>
                </a:lnTo>
                <a:lnTo>
                  <a:pt x="16200" y="0"/>
                </a:lnTo>
                <a:lnTo>
                  <a:pt x="16200" y="13095"/>
                </a:lnTo>
                <a:lnTo>
                  <a:pt x="21600" y="13095"/>
                </a:lnTo>
                <a:lnTo>
                  <a:pt x="10800" y="21600"/>
                </a:lnTo>
                <a:close/>
              </a:path>
            </a:pathLst>
          </a:custGeom>
          <a:solidFill>
            <a:srgbClr val="4F81BD"/>
          </a:solidFill>
          <a:ln w="25400">
            <a:solidFill>
              <a:srgbClr val="3A5E8A"/>
            </a:solidFill>
            <a:round/>
            <a:headEnd/>
            <a:tailEnd/>
          </a:ln>
        </p:spPr>
        <p:txBody>
          <a:bodyPr lIns="0" tIns="0" rIns="0" bIns="0" anchor="ctr"/>
          <a:lstStyle/>
          <a:p>
            <a:endParaRPr lang="es-AR"/>
          </a:p>
        </p:txBody>
      </p:sp>
      <p:sp>
        <p:nvSpPr>
          <p:cNvPr id="13320" name="Shape 69"/>
          <p:cNvSpPr>
            <a:spLocks/>
          </p:cNvSpPr>
          <p:nvPr/>
        </p:nvSpPr>
        <p:spPr bwMode="auto">
          <a:xfrm>
            <a:off x="4014788" y="3502025"/>
            <a:ext cx="341312" cy="431800"/>
          </a:xfrm>
          <a:custGeom>
            <a:avLst/>
            <a:gdLst>
              <a:gd name="T0" fmla="*/ 170657 w 21600"/>
              <a:gd name="T1" fmla="*/ 215900 h 21600"/>
              <a:gd name="T2" fmla="*/ 170657 w 21600"/>
              <a:gd name="T3" fmla="*/ 215900 h 21600"/>
              <a:gd name="T4" fmla="*/ 170657 w 21600"/>
              <a:gd name="T5" fmla="*/ 215900 h 21600"/>
              <a:gd name="T6" fmla="*/ 170657 w 21600"/>
              <a:gd name="T7" fmla="*/ 215900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13063"/>
                </a:moveTo>
                <a:lnTo>
                  <a:pt x="5400" y="13063"/>
                </a:lnTo>
                <a:lnTo>
                  <a:pt x="5400" y="0"/>
                </a:lnTo>
                <a:lnTo>
                  <a:pt x="16200" y="0"/>
                </a:lnTo>
                <a:lnTo>
                  <a:pt x="16200" y="13063"/>
                </a:lnTo>
                <a:lnTo>
                  <a:pt x="21600" y="13063"/>
                </a:lnTo>
                <a:lnTo>
                  <a:pt x="10800" y="21600"/>
                </a:lnTo>
                <a:close/>
              </a:path>
            </a:pathLst>
          </a:custGeom>
          <a:solidFill>
            <a:srgbClr val="4F81BD"/>
          </a:solidFill>
          <a:ln w="25400">
            <a:solidFill>
              <a:srgbClr val="3A5E8A"/>
            </a:solidFill>
            <a:round/>
            <a:headEnd/>
            <a:tailEnd/>
          </a:ln>
        </p:spPr>
        <p:txBody>
          <a:bodyPr lIns="0" tIns="0" rIns="0" bIns="0" anchor="ctr"/>
          <a:lstStyle/>
          <a:p>
            <a:endParaRPr lang="es-AR"/>
          </a:p>
        </p:txBody>
      </p:sp>
      <p:sp>
        <p:nvSpPr>
          <p:cNvPr id="70" name="Shape 70"/>
          <p:cNvSpPr/>
          <p:nvPr/>
        </p:nvSpPr>
        <p:spPr>
          <a:xfrm>
            <a:off x="1908175" y="3933825"/>
            <a:ext cx="4464050" cy="511175"/>
          </a:xfrm>
          <a:prstGeom prst="rect">
            <a:avLst/>
          </a:prstGeom>
          <a:solidFill>
            <a:srgbClr val="FFFFFF"/>
          </a:solidFill>
          <a:ln w="28575">
            <a:solidFill>
              <a:srgbClr val="DCDCDC"/>
            </a:solidFill>
            <a:round/>
          </a:ln>
          <a:effectLst>
            <a:outerShdw blurRad="63500" dist="38100" rotWithShape="0">
              <a:srgbClr val="000000">
                <a:alpha val="39999"/>
              </a:srgbClr>
            </a:outerShdw>
          </a:effectLst>
          <a:extLst>
            <a:ext uri="{C572A759-6A51-4108-AA02-DFA0A04FC94B}"/>
          </a:extLst>
        </p:spPr>
        <p:txBody>
          <a:bodyPr lIns="0" tIns="0" rIns="0" bIns="0">
            <a:spAutoFit/>
          </a:bodyPr>
          <a:lstStyle>
            <a:lvl1pPr algn="ctr">
              <a:defRPr sz="1600">
                <a:latin typeface="Univers"/>
                <a:ea typeface="Univers"/>
                <a:cs typeface="Univers"/>
                <a:sym typeface="Univers"/>
              </a:defRPr>
            </a:lvl1pPr>
          </a:lstStyle>
          <a:p>
            <a:pPr fontAlgn="auto">
              <a:spcBef>
                <a:spcPts val="0"/>
              </a:spcBef>
              <a:spcAft>
                <a:spcPts val="0"/>
              </a:spcAft>
              <a:defRPr sz="1800"/>
            </a:pPr>
            <a:r>
              <a:rPr kern="0">
                <a:solidFill>
                  <a:sysClr val="windowText" lastClr="000000"/>
                </a:solidFill>
              </a:rPr>
              <a:t>Realizado el Diagnostico se deriva a Tratamiento de Baja o Alta Complejidad</a:t>
            </a:r>
          </a:p>
        </p:txBody>
      </p:sp>
      <p:sp>
        <p:nvSpPr>
          <p:cNvPr id="13322" name="Shape 71"/>
          <p:cNvSpPr>
            <a:spLocks/>
          </p:cNvSpPr>
          <p:nvPr/>
        </p:nvSpPr>
        <p:spPr bwMode="auto">
          <a:xfrm>
            <a:off x="2195513" y="4654550"/>
            <a:ext cx="341312" cy="431800"/>
          </a:xfrm>
          <a:custGeom>
            <a:avLst/>
            <a:gdLst>
              <a:gd name="T0" fmla="*/ 170657 w 21600"/>
              <a:gd name="T1" fmla="*/ 215900 h 21600"/>
              <a:gd name="T2" fmla="*/ 170657 w 21600"/>
              <a:gd name="T3" fmla="*/ 215900 h 21600"/>
              <a:gd name="T4" fmla="*/ 170657 w 21600"/>
              <a:gd name="T5" fmla="*/ 215900 h 21600"/>
              <a:gd name="T6" fmla="*/ 170657 w 21600"/>
              <a:gd name="T7" fmla="*/ 215900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13063"/>
                </a:moveTo>
                <a:lnTo>
                  <a:pt x="5400" y="13063"/>
                </a:lnTo>
                <a:lnTo>
                  <a:pt x="5400" y="0"/>
                </a:lnTo>
                <a:lnTo>
                  <a:pt x="16200" y="0"/>
                </a:lnTo>
                <a:lnTo>
                  <a:pt x="16200" y="13063"/>
                </a:lnTo>
                <a:lnTo>
                  <a:pt x="21600" y="13063"/>
                </a:lnTo>
                <a:lnTo>
                  <a:pt x="10800" y="21600"/>
                </a:lnTo>
                <a:close/>
              </a:path>
            </a:pathLst>
          </a:custGeom>
          <a:solidFill>
            <a:srgbClr val="4F81BD"/>
          </a:solidFill>
          <a:ln w="25400">
            <a:solidFill>
              <a:srgbClr val="3A5E8A"/>
            </a:solidFill>
            <a:round/>
            <a:headEnd/>
            <a:tailEnd/>
          </a:ln>
        </p:spPr>
        <p:txBody>
          <a:bodyPr lIns="0" tIns="0" rIns="0" bIns="0" anchor="ctr"/>
          <a:lstStyle/>
          <a:p>
            <a:endParaRPr lang="es-AR"/>
          </a:p>
        </p:txBody>
      </p:sp>
      <p:sp>
        <p:nvSpPr>
          <p:cNvPr id="13323" name="Shape 72"/>
          <p:cNvSpPr>
            <a:spLocks/>
          </p:cNvSpPr>
          <p:nvPr/>
        </p:nvSpPr>
        <p:spPr bwMode="auto">
          <a:xfrm>
            <a:off x="5867400" y="4583113"/>
            <a:ext cx="341313" cy="431800"/>
          </a:xfrm>
          <a:custGeom>
            <a:avLst/>
            <a:gdLst>
              <a:gd name="T0" fmla="*/ 170657 w 21600"/>
              <a:gd name="T1" fmla="*/ 215901 h 21600"/>
              <a:gd name="T2" fmla="*/ 170657 w 21600"/>
              <a:gd name="T3" fmla="*/ 215901 h 21600"/>
              <a:gd name="T4" fmla="*/ 170657 w 21600"/>
              <a:gd name="T5" fmla="*/ 215901 h 21600"/>
              <a:gd name="T6" fmla="*/ 170657 w 21600"/>
              <a:gd name="T7" fmla="*/ 215901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13063"/>
                </a:moveTo>
                <a:lnTo>
                  <a:pt x="5400" y="13063"/>
                </a:lnTo>
                <a:lnTo>
                  <a:pt x="5400" y="0"/>
                </a:lnTo>
                <a:lnTo>
                  <a:pt x="16200" y="0"/>
                </a:lnTo>
                <a:lnTo>
                  <a:pt x="16200" y="13063"/>
                </a:lnTo>
                <a:lnTo>
                  <a:pt x="21600" y="13063"/>
                </a:lnTo>
                <a:lnTo>
                  <a:pt x="10800" y="21600"/>
                </a:lnTo>
                <a:close/>
              </a:path>
            </a:pathLst>
          </a:custGeom>
          <a:solidFill>
            <a:srgbClr val="4F81BD"/>
          </a:solidFill>
          <a:ln w="25400">
            <a:solidFill>
              <a:srgbClr val="3A5E8A"/>
            </a:solidFill>
            <a:round/>
            <a:headEnd/>
            <a:tailEnd/>
          </a:ln>
        </p:spPr>
        <p:txBody>
          <a:bodyPr lIns="0" tIns="0" rIns="0" bIns="0" anchor="ctr"/>
          <a:lstStyle/>
          <a:p>
            <a:endParaRPr lang="es-AR"/>
          </a:p>
        </p:txBody>
      </p:sp>
      <p:sp>
        <p:nvSpPr>
          <p:cNvPr id="73" name="Shape 73"/>
          <p:cNvSpPr/>
          <p:nvPr/>
        </p:nvSpPr>
        <p:spPr>
          <a:xfrm>
            <a:off x="215900" y="5086350"/>
            <a:ext cx="4211638" cy="754063"/>
          </a:xfrm>
          <a:prstGeom prst="rect">
            <a:avLst/>
          </a:prstGeom>
          <a:solidFill>
            <a:srgbClr val="FFFFFF"/>
          </a:solidFill>
          <a:ln w="28575">
            <a:solidFill>
              <a:srgbClr val="DCDCDC"/>
            </a:solidFill>
            <a:round/>
          </a:ln>
          <a:effectLst>
            <a:outerShdw blurRad="63500" dist="38100" rotWithShape="0">
              <a:srgbClr val="000000">
                <a:alpha val="39999"/>
              </a:srgbClr>
            </a:outerShdw>
          </a:effectLst>
          <a:extLst>
            <a:ext uri="{C572A759-6A51-4108-AA02-DFA0A04FC94B}"/>
          </a:extLst>
        </p:spPr>
        <p:txBody>
          <a:bodyPr lIns="0" tIns="0" rIns="0" bIns="0">
            <a:spAutoFit/>
          </a:bodyPr>
          <a:lstStyle/>
          <a:p>
            <a:pPr algn="ctr" fontAlgn="auto">
              <a:spcBef>
                <a:spcPts val="0"/>
              </a:spcBef>
              <a:spcAft>
                <a:spcPts val="0"/>
              </a:spcAft>
              <a:defRPr/>
            </a:pPr>
            <a:r>
              <a:rPr sz="1600" kern="0">
                <a:solidFill>
                  <a:sysClr val="windowText" lastClr="000000"/>
                </a:solidFill>
                <a:latin typeface="Univers"/>
                <a:ea typeface="Univers"/>
                <a:cs typeface="Univers"/>
                <a:sym typeface="Univers"/>
              </a:rPr>
              <a:t>Servicios de 3° Nivel de Atenci</a:t>
            </a:r>
            <a:r>
              <a:rPr sz="1600" kern="0">
                <a:solidFill>
                  <a:sysClr val="windowText" lastClr="000000"/>
                </a:solidFill>
                <a:latin typeface="Calibri"/>
                <a:ea typeface="Calibri"/>
                <a:cs typeface="Calibri"/>
                <a:sym typeface="Calibri"/>
              </a:rPr>
              <a:t>ó</a:t>
            </a:r>
            <a:r>
              <a:rPr sz="1600" kern="0">
                <a:solidFill>
                  <a:sysClr val="windowText" lastClr="000000"/>
                </a:solidFill>
                <a:latin typeface="Univers"/>
                <a:ea typeface="Univers"/>
                <a:cs typeface="Univers"/>
                <a:sym typeface="Univers"/>
              </a:rPr>
              <a:t>n en Cada Jurisdicción  con Prestaciones especificas en RMA</a:t>
            </a:r>
          </a:p>
        </p:txBody>
      </p:sp>
      <p:sp>
        <p:nvSpPr>
          <p:cNvPr id="74" name="Shape 74"/>
          <p:cNvSpPr/>
          <p:nvPr/>
        </p:nvSpPr>
        <p:spPr>
          <a:xfrm>
            <a:off x="4824413" y="5086350"/>
            <a:ext cx="4140200" cy="752475"/>
          </a:xfrm>
          <a:prstGeom prst="rect">
            <a:avLst/>
          </a:prstGeom>
          <a:solidFill>
            <a:srgbClr val="FFFFFF"/>
          </a:solidFill>
          <a:ln w="28575">
            <a:solidFill>
              <a:srgbClr val="DCDCDC"/>
            </a:solidFill>
            <a:round/>
          </a:ln>
          <a:effectLst>
            <a:outerShdw blurRad="63500" dist="38100" rotWithShape="0">
              <a:srgbClr val="000000">
                <a:alpha val="39999"/>
              </a:srgbClr>
            </a:outerShdw>
          </a:effectLst>
          <a:extLst>
            <a:ext uri="{C572A759-6A51-4108-AA02-DFA0A04FC94B}"/>
          </a:extLst>
        </p:spPr>
        <p:txBody>
          <a:bodyPr lIns="0" tIns="0" rIns="0" bIns="0">
            <a:spAutoFit/>
          </a:bodyPr>
          <a:lstStyle>
            <a:lvl1pPr algn="ctr">
              <a:defRPr sz="1600">
                <a:latin typeface="Univers"/>
                <a:ea typeface="Univers"/>
                <a:cs typeface="Univers"/>
                <a:sym typeface="Univers"/>
              </a:defRPr>
            </a:lvl1pPr>
          </a:lstStyle>
          <a:p>
            <a:pPr fontAlgn="auto">
              <a:spcBef>
                <a:spcPts val="0"/>
              </a:spcBef>
              <a:spcAft>
                <a:spcPts val="0"/>
              </a:spcAft>
              <a:defRPr sz="1800"/>
            </a:pPr>
            <a:r>
              <a:rPr kern="0">
                <a:solidFill>
                  <a:sysClr val="windowText" lastClr="000000"/>
                </a:solidFill>
              </a:rPr>
              <a:t>Servicios con Prestaciones de Alta Complejidad Regionalizados (Cordoba-IUMER)</a:t>
            </a:r>
          </a:p>
        </p:txBody>
      </p:sp>
      <p:sp>
        <p:nvSpPr>
          <p:cNvPr id="13326" name="Shape 75"/>
          <p:cNvSpPr>
            <a:spLocks noChangeArrowheads="1"/>
          </p:cNvSpPr>
          <p:nvPr/>
        </p:nvSpPr>
        <p:spPr bwMode="auto">
          <a:xfrm>
            <a:off x="179388" y="284163"/>
            <a:ext cx="8713787" cy="1168400"/>
          </a:xfrm>
          <a:prstGeom prst="rect">
            <a:avLst/>
          </a:prstGeom>
          <a:noFill/>
          <a:ln w="9525">
            <a:solidFill>
              <a:srgbClr val="4F81BD"/>
            </a:solidFill>
            <a:round/>
            <a:headEnd/>
            <a:tailEnd/>
          </a:ln>
        </p:spPr>
        <p:txBody>
          <a:bodyPr lIns="0" tIns="0" rIns="0" bIns="0">
            <a:spAutoFit/>
          </a:bodyPr>
          <a:lstStyle/>
          <a:p>
            <a:pPr algn="ctr">
              <a:buClr>
                <a:srgbClr val="0070C0"/>
              </a:buClr>
              <a:buSzPct val="100000"/>
              <a:buFont typeface="Arial" charset="0"/>
              <a:buChar char="•"/>
            </a:pPr>
            <a:r>
              <a:rPr lang="es-ES" b="1">
                <a:solidFill>
                  <a:srgbClr val="0070C0"/>
                </a:solidFill>
              </a:rPr>
              <a:t>Difusión en la comunidad (material y actividades de promoción)</a:t>
            </a:r>
          </a:p>
          <a:p>
            <a:pPr algn="ctr">
              <a:buClr>
                <a:srgbClr val="0070C0"/>
              </a:buClr>
              <a:buSzPct val="100000"/>
              <a:buFont typeface="Arial" charset="0"/>
              <a:buChar char="•"/>
            </a:pPr>
            <a:r>
              <a:rPr lang="es-ES" b="1">
                <a:solidFill>
                  <a:srgbClr val="0070C0"/>
                </a:solidFill>
              </a:rPr>
              <a:t>Fortalecimiento y capacitación en prevención y diagnóstico precoz (Guía PNA y capacitaciones PNNyPR)</a:t>
            </a:r>
          </a:p>
          <a:p>
            <a:pPr algn="ctr">
              <a:buClr>
                <a:srgbClr val="0070C0"/>
              </a:buClr>
              <a:buSzPct val="100000"/>
              <a:buFont typeface="Arial" charset="0"/>
              <a:buChar char="•"/>
            </a:pPr>
            <a:r>
              <a:rPr lang="es-ES" b="1">
                <a:solidFill>
                  <a:srgbClr val="0070C0"/>
                </a:solidFill>
              </a:rPr>
              <a:t>Rotaciones, cursos y becas de formación para especialistas</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hape 77"/>
          <p:cNvSpPr>
            <a:spLocks noChangeArrowheads="1"/>
          </p:cNvSpPr>
          <p:nvPr/>
        </p:nvSpPr>
        <p:spPr bwMode="auto">
          <a:xfrm>
            <a:off x="6553200" y="6403975"/>
            <a:ext cx="2133600" cy="269875"/>
          </a:xfrm>
          <a:prstGeom prst="rect">
            <a:avLst/>
          </a:prstGeom>
          <a:noFill/>
          <a:ln w="12700">
            <a:noFill/>
            <a:miter lim="400000"/>
            <a:headEnd/>
            <a:tailEnd/>
          </a:ln>
        </p:spPr>
        <p:txBody>
          <a:bodyPr lIns="0" tIns="0" rIns="0" bIns="0" anchor="ctr">
            <a:spAutoFit/>
          </a:bodyPr>
          <a:lstStyle/>
          <a:p>
            <a:pPr algn="r"/>
            <a:r>
              <a:rPr lang="es-ES" sz="1200">
                <a:solidFill>
                  <a:srgbClr val="898989"/>
                </a:solidFill>
              </a:rPr>
              <a:t>9</a:t>
            </a:r>
          </a:p>
        </p:txBody>
      </p:sp>
      <p:sp>
        <p:nvSpPr>
          <p:cNvPr id="78" name="Shape 78"/>
          <p:cNvSpPr/>
          <p:nvPr/>
        </p:nvSpPr>
        <p:spPr>
          <a:xfrm>
            <a:off x="1254125" y="622300"/>
            <a:ext cx="6416675" cy="507365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gradFill>
            <a:gsLst>
              <a:gs pos="0">
                <a:srgbClr val="CADCFF"/>
              </a:gs>
              <a:gs pos="100000">
                <a:srgbClr val="3F6797"/>
              </a:gs>
            </a:gsLst>
            <a:lin ang="5400000"/>
          </a:gradFill>
          <a:ln>
            <a:solidFill>
              <a:srgbClr val="4A7EBB"/>
            </a:solidFill>
            <a:round/>
          </a:ln>
          <a:effectLst>
            <a:outerShdw blurRad="63500" dist="23000" dir="5400000" rotWithShape="0">
              <a:srgbClr val="000000">
                <a:alpha val="34997"/>
              </a:srgbClr>
            </a:outerShdw>
          </a:effectLst>
        </p:spPr>
        <p:txBody>
          <a:bodyPr lIns="0" tIns="0" rIns="0" bIns="0"/>
          <a:lstStyle/>
          <a:p>
            <a:pPr fontAlgn="auto">
              <a:spcBef>
                <a:spcPts val="0"/>
              </a:spcBef>
              <a:spcAft>
                <a:spcPts val="0"/>
              </a:spcAft>
              <a:defRPr>
                <a:latin typeface="Arial"/>
                <a:ea typeface="Arial"/>
                <a:cs typeface="Arial"/>
                <a:sym typeface="Arial"/>
              </a:defRPr>
            </a:pPr>
            <a:endParaRPr kern="0">
              <a:solidFill>
                <a:sysClr val="windowText" lastClr="000000"/>
              </a:solidFill>
              <a:latin typeface="Arial"/>
              <a:ea typeface="Arial"/>
              <a:cs typeface="Arial"/>
              <a:sym typeface="Arial"/>
            </a:endParaRPr>
          </a:p>
        </p:txBody>
      </p:sp>
      <p:grpSp>
        <p:nvGrpSpPr>
          <p:cNvPr id="14339" name="Group 81"/>
          <p:cNvGrpSpPr>
            <a:grpSpLocks/>
          </p:cNvGrpSpPr>
          <p:nvPr/>
        </p:nvGrpSpPr>
        <p:grpSpPr bwMode="auto">
          <a:xfrm>
            <a:off x="3449638" y="1079500"/>
            <a:ext cx="2271712" cy="415925"/>
            <a:chOff x="0" y="0"/>
            <a:chExt cx="2271712" cy="415925"/>
          </a:xfrm>
        </p:grpSpPr>
        <p:sp>
          <p:nvSpPr>
            <p:cNvPr id="79" name="Shape 79"/>
            <p:cNvSpPr/>
            <p:nvPr/>
          </p:nvSpPr>
          <p:spPr>
            <a:xfrm>
              <a:off x="0" y="0"/>
              <a:ext cx="2271712" cy="415925"/>
            </a:xfrm>
            <a:prstGeom prst="roundRect">
              <a:avLst>
                <a:gd name="adj" fmla="val 30838"/>
              </a:avLst>
            </a:prstGeom>
            <a:gradFill flip="none" rotWithShape="1">
              <a:gsLst>
                <a:gs pos="0">
                  <a:srgbClr val="C9B5E8"/>
                </a:gs>
                <a:gs pos="35000">
                  <a:srgbClr val="D9CBEE"/>
                </a:gs>
                <a:gs pos="100000">
                  <a:srgbClr val="F0EAF9"/>
                </a:gs>
              </a:gsLst>
              <a:lin ang="16200000" scaled="0"/>
            </a:gradFill>
            <a:ln w="9525" cap="flat">
              <a:solidFill>
                <a:srgbClr val="7D60A0"/>
              </a:solidFill>
              <a:prstDash val="solid"/>
              <a:round/>
            </a:ln>
            <a:effectLst>
              <a:outerShdw blurRad="63500" dist="20000" dir="5400000" rotWithShape="0">
                <a:srgbClr val="000000">
                  <a:alpha val="37997"/>
                </a:srgbClr>
              </a:outerShdw>
            </a:effectLst>
          </p:spPr>
          <p:txBody>
            <a:bodyPr lIns="0" tIns="0" rIns="0" bIns="0" anchor="ctr"/>
            <a:lstStyle/>
            <a:p>
              <a:pPr algn="ctr" fontAlgn="auto">
                <a:spcBef>
                  <a:spcPts val="0"/>
                </a:spcBef>
                <a:spcAft>
                  <a:spcPts val="0"/>
                </a:spcAft>
                <a:defRPr/>
              </a:pPr>
              <a:endParaRPr kern="0">
                <a:solidFill>
                  <a:sysClr val="windowText" lastClr="000000"/>
                </a:solidFill>
                <a:latin typeface="Calibri"/>
                <a:ea typeface="Calibri"/>
                <a:cs typeface="Calibri"/>
                <a:sym typeface="Calibri"/>
              </a:endParaRPr>
            </a:p>
          </p:txBody>
        </p:sp>
        <p:sp>
          <p:nvSpPr>
            <p:cNvPr id="14351" name="Shape 80"/>
            <p:cNvSpPr>
              <a:spLocks noChangeArrowheads="1"/>
            </p:cNvSpPr>
            <p:nvPr/>
          </p:nvSpPr>
          <p:spPr bwMode="auto">
            <a:xfrm>
              <a:off x="37592" y="23812"/>
              <a:ext cx="2196527" cy="368300"/>
            </a:xfrm>
            <a:prstGeom prst="rect">
              <a:avLst/>
            </a:prstGeom>
            <a:noFill/>
            <a:ln w="12700">
              <a:noFill/>
              <a:miter lim="400000"/>
              <a:headEnd/>
              <a:tailEnd/>
            </a:ln>
          </p:spPr>
          <p:txBody>
            <a:bodyPr lIns="50800" tIns="50800" rIns="50800" bIns="50800" anchor="ctr">
              <a:spAutoFit/>
            </a:bodyPr>
            <a:lstStyle/>
            <a:p>
              <a:pPr algn="ctr"/>
              <a:r>
                <a:rPr lang="es-ES">
                  <a:solidFill>
                    <a:srgbClr val="000000"/>
                  </a:solidFill>
                </a:rPr>
                <a:t>Alta Complejidad</a:t>
              </a:r>
            </a:p>
          </p:txBody>
        </p:sp>
      </p:grpSp>
      <p:grpSp>
        <p:nvGrpSpPr>
          <p:cNvPr id="14340" name="Group 84"/>
          <p:cNvGrpSpPr>
            <a:grpSpLocks/>
          </p:cNvGrpSpPr>
          <p:nvPr/>
        </p:nvGrpSpPr>
        <p:grpSpPr bwMode="auto">
          <a:xfrm>
            <a:off x="3333750" y="2797175"/>
            <a:ext cx="2503488" cy="487363"/>
            <a:chOff x="0" y="0"/>
            <a:chExt cx="2503487" cy="487363"/>
          </a:xfrm>
        </p:grpSpPr>
        <p:sp>
          <p:nvSpPr>
            <p:cNvPr id="82" name="Shape 82"/>
            <p:cNvSpPr/>
            <p:nvPr/>
          </p:nvSpPr>
          <p:spPr>
            <a:xfrm>
              <a:off x="0" y="0"/>
              <a:ext cx="2503487" cy="487363"/>
            </a:xfrm>
            <a:prstGeom prst="roundRect">
              <a:avLst>
                <a:gd name="adj" fmla="val 28977"/>
              </a:avLst>
            </a:prstGeom>
            <a:gradFill flip="none" rotWithShape="1">
              <a:gsLst>
                <a:gs pos="0">
                  <a:srgbClr val="C9B5E8"/>
                </a:gs>
                <a:gs pos="35000">
                  <a:srgbClr val="D9CBEE"/>
                </a:gs>
                <a:gs pos="100000">
                  <a:srgbClr val="F0EAF9"/>
                </a:gs>
              </a:gsLst>
              <a:lin ang="16200000" scaled="0"/>
            </a:gradFill>
            <a:ln w="9525" cap="flat">
              <a:solidFill>
                <a:srgbClr val="7D60A0"/>
              </a:solidFill>
              <a:prstDash val="solid"/>
              <a:round/>
            </a:ln>
            <a:effectLst>
              <a:outerShdw blurRad="63500" dist="20000" dir="5400000" rotWithShape="0">
                <a:srgbClr val="000000">
                  <a:alpha val="37997"/>
                </a:srgbClr>
              </a:outerShdw>
            </a:effectLst>
          </p:spPr>
          <p:txBody>
            <a:bodyPr lIns="0" tIns="0" rIns="0" bIns="0" anchor="ctr"/>
            <a:lstStyle/>
            <a:p>
              <a:pPr algn="ctr" fontAlgn="auto">
                <a:spcBef>
                  <a:spcPts val="0"/>
                </a:spcBef>
                <a:spcAft>
                  <a:spcPts val="0"/>
                </a:spcAft>
                <a:defRPr/>
              </a:pPr>
              <a:endParaRPr kern="0">
                <a:solidFill>
                  <a:sysClr val="windowText" lastClr="000000"/>
                </a:solidFill>
                <a:latin typeface="Calibri"/>
                <a:ea typeface="Calibri"/>
                <a:cs typeface="Calibri"/>
                <a:sym typeface="Calibri"/>
              </a:endParaRPr>
            </a:p>
          </p:txBody>
        </p:sp>
        <p:sp>
          <p:nvSpPr>
            <p:cNvPr id="14349" name="Shape 83"/>
            <p:cNvSpPr>
              <a:spLocks noChangeArrowheads="1"/>
            </p:cNvSpPr>
            <p:nvPr/>
          </p:nvSpPr>
          <p:spPr bwMode="auto">
            <a:xfrm>
              <a:off x="41384" y="59530"/>
              <a:ext cx="2420719" cy="368301"/>
            </a:xfrm>
            <a:prstGeom prst="rect">
              <a:avLst/>
            </a:prstGeom>
            <a:noFill/>
            <a:ln w="12700">
              <a:noFill/>
              <a:miter lim="400000"/>
              <a:headEnd/>
              <a:tailEnd/>
            </a:ln>
          </p:spPr>
          <p:txBody>
            <a:bodyPr lIns="50800" tIns="50800" rIns="50800" bIns="50800" anchor="ctr">
              <a:spAutoFit/>
            </a:bodyPr>
            <a:lstStyle/>
            <a:p>
              <a:pPr algn="ctr"/>
              <a:r>
                <a:rPr lang="es-ES">
                  <a:solidFill>
                    <a:srgbClr val="000000"/>
                  </a:solidFill>
                </a:rPr>
                <a:t>Baja Complejidad</a:t>
              </a:r>
            </a:p>
          </p:txBody>
        </p:sp>
      </p:grpSp>
      <p:sp>
        <p:nvSpPr>
          <p:cNvPr id="14341" name="Shape 85"/>
          <p:cNvSpPr>
            <a:spLocks noChangeArrowheads="1"/>
          </p:cNvSpPr>
          <p:nvPr/>
        </p:nvSpPr>
        <p:spPr bwMode="auto">
          <a:xfrm>
            <a:off x="481013" y="1689100"/>
            <a:ext cx="8281987" cy="912813"/>
          </a:xfrm>
          <a:prstGeom prst="rect">
            <a:avLst/>
          </a:prstGeom>
          <a:solidFill>
            <a:srgbClr val="3F6797"/>
          </a:solidFill>
          <a:ln w="9525">
            <a:solidFill>
              <a:srgbClr val="000000"/>
            </a:solidFill>
            <a:round/>
            <a:headEnd/>
            <a:tailEnd/>
          </a:ln>
        </p:spPr>
        <p:txBody>
          <a:bodyPr lIns="50800" tIns="50800" rIns="50800" bIns="50800" anchor="ctr">
            <a:spAutoFit/>
          </a:bodyPr>
          <a:lstStyle/>
          <a:p>
            <a:pPr algn="ctr"/>
            <a:r>
              <a:rPr lang="es-ES" b="1">
                <a:solidFill>
                  <a:srgbClr val="FFFFFF"/>
                </a:solidFill>
              </a:rPr>
              <a:t>Córdoba (Hospital Universitario de Córdoba)</a:t>
            </a:r>
          </a:p>
          <a:p>
            <a:pPr algn="ctr"/>
            <a:r>
              <a:rPr lang="es-ES" b="1">
                <a:solidFill>
                  <a:srgbClr val="FFFFFF"/>
                </a:solidFill>
              </a:rPr>
              <a:t>Se planifica este año  3 centros en todo el País.- Red de RMA Alta Complejidad</a:t>
            </a:r>
          </a:p>
        </p:txBody>
      </p:sp>
      <p:sp>
        <p:nvSpPr>
          <p:cNvPr id="14342" name="Shape 86"/>
          <p:cNvSpPr>
            <a:spLocks noChangeArrowheads="1"/>
          </p:cNvSpPr>
          <p:nvPr/>
        </p:nvSpPr>
        <p:spPr bwMode="auto">
          <a:xfrm>
            <a:off x="212725" y="3519488"/>
            <a:ext cx="8745538" cy="646112"/>
          </a:xfrm>
          <a:prstGeom prst="rect">
            <a:avLst/>
          </a:prstGeom>
          <a:solidFill>
            <a:srgbClr val="3F6797"/>
          </a:solidFill>
          <a:ln w="9525">
            <a:solidFill>
              <a:srgbClr val="000000"/>
            </a:solidFill>
            <a:round/>
            <a:headEnd/>
            <a:tailEnd/>
          </a:ln>
        </p:spPr>
        <p:txBody>
          <a:bodyPr lIns="50800" tIns="50800" rIns="50800" bIns="50800" anchor="ctr">
            <a:spAutoFit/>
          </a:bodyPr>
          <a:lstStyle/>
          <a:p>
            <a:pPr algn="ctr"/>
            <a:r>
              <a:rPr lang="es-ES" b="1">
                <a:solidFill>
                  <a:srgbClr val="FFFFFF"/>
                </a:solidFill>
              </a:rPr>
              <a:t>Objetivo es tener  al menos un efector por Provincia que de Prestación de Baja Complejidad ,equipado y de calidad</a:t>
            </a:r>
          </a:p>
        </p:txBody>
      </p:sp>
      <p:grpSp>
        <p:nvGrpSpPr>
          <p:cNvPr id="14343" name="Group 89"/>
          <p:cNvGrpSpPr>
            <a:grpSpLocks/>
          </p:cNvGrpSpPr>
          <p:nvPr/>
        </p:nvGrpSpPr>
        <p:grpSpPr bwMode="auto">
          <a:xfrm>
            <a:off x="2959100" y="4413250"/>
            <a:ext cx="3252788" cy="463550"/>
            <a:chOff x="0" y="0"/>
            <a:chExt cx="3252787" cy="463550"/>
          </a:xfrm>
        </p:grpSpPr>
        <p:sp>
          <p:nvSpPr>
            <p:cNvPr id="87" name="Shape 87"/>
            <p:cNvSpPr/>
            <p:nvPr/>
          </p:nvSpPr>
          <p:spPr>
            <a:xfrm>
              <a:off x="0" y="0"/>
              <a:ext cx="3252787" cy="463550"/>
            </a:xfrm>
            <a:prstGeom prst="roundRect">
              <a:avLst>
                <a:gd name="adj" fmla="val 22088"/>
              </a:avLst>
            </a:prstGeom>
            <a:gradFill flip="none" rotWithShape="1">
              <a:gsLst>
                <a:gs pos="0">
                  <a:srgbClr val="C9B5E8"/>
                </a:gs>
                <a:gs pos="35000">
                  <a:srgbClr val="D9CBEE"/>
                </a:gs>
                <a:gs pos="100000">
                  <a:srgbClr val="F0EAF9"/>
                </a:gs>
              </a:gsLst>
              <a:lin ang="16200000" scaled="0"/>
            </a:gradFill>
            <a:ln w="9525" cap="flat">
              <a:solidFill>
                <a:srgbClr val="7D60A0"/>
              </a:solidFill>
              <a:prstDash val="solid"/>
              <a:round/>
            </a:ln>
            <a:effectLst>
              <a:outerShdw blurRad="63500" dist="20000" dir="5400000" rotWithShape="0">
                <a:srgbClr val="000000">
                  <a:alpha val="37997"/>
                </a:srgbClr>
              </a:outerShdw>
            </a:effectLst>
          </p:spPr>
          <p:txBody>
            <a:bodyPr lIns="0" tIns="0" rIns="0" bIns="0" anchor="ctr"/>
            <a:lstStyle/>
            <a:p>
              <a:pPr algn="just" fontAlgn="auto">
                <a:spcBef>
                  <a:spcPts val="0"/>
                </a:spcBef>
                <a:spcAft>
                  <a:spcPts val="0"/>
                </a:spcAft>
                <a:defRPr/>
              </a:pPr>
              <a:endParaRPr kern="0">
                <a:solidFill>
                  <a:sysClr val="windowText" lastClr="000000"/>
                </a:solidFill>
                <a:latin typeface="Calibri"/>
                <a:ea typeface="Calibri"/>
                <a:cs typeface="Calibri"/>
                <a:sym typeface="Calibri"/>
              </a:endParaRPr>
            </a:p>
          </p:txBody>
        </p:sp>
        <p:sp>
          <p:nvSpPr>
            <p:cNvPr id="14347" name="Shape 88"/>
            <p:cNvSpPr>
              <a:spLocks noChangeArrowheads="1"/>
            </p:cNvSpPr>
            <p:nvPr/>
          </p:nvSpPr>
          <p:spPr bwMode="auto">
            <a:xfrm>
              <a:off x="29998" y="47625"/>
              <a:ext cx="3192790" cy="368300"/>
            </a:xfrm>
            <a:prstGeom prst="rect">
              <a:avLst/>
            </a:prstGeom>
            <a:noFill/>
            <a:ln w="12700">
              <a:noFill/>
              <a:miter lim="400000"/>
              <a:headEnd/>
              <a:tailEnd/>
            </a:ln>
          </p:spPr>
          <p:txBody>
            <a:bodyPr lIns="50800" tIns="50800" rIns="50800" bIns="50800" anchor="ctr">
              <a:spAutoFit/>
            </a:bodyPr>
            <a:lstStyle/>
            <a:p>
              <a:pPr algn="just"/>
              <a:r>
                <a:rPr lang="es-ES">
                  <a:solidFill>
                    <a:srgbClr val="000000"/>
                  </a:solidFill>
                </a:rPr>
                <a:t>1 Nivel de Atención periférica</a:t>
              </a:r>
            </a:p>
          </p:txBody>
        </p:sp>
      </p:grpSp>
      <p:sp>
        <p:nvSpPr>
          <p:cNvPr id="14344" name="Shape 90"/>
          <p:cNvSpPr>
            <a:spLocks noChangeArrowheads="1"/>
          </p:cNvSpPr>
          <p:nvPr/>
        </p:nvSpPr>
        <p:spPr bwMode="auto">
          <a:xfrm>
            <a:off x="185738" y="5218113"/>
            <a:ext cx="8551862" cy="377825"/>
          </a:xfrm>
          <a:prstGeom prst="rect">
            <a:avLst/>
          </a:prstGeom>
          <a:solidFill>
            <a:srgbClr val="3F6797"/>
          </a:solidFill>
          <a:ln w="9525">
            <a:solidFill>
              <a:srgbClr val="000000"/>
            </a:solidFill>
            <a:round/>
            <a:headEnd/>
            <a:tailEnd/>
          </a:ln>
        </p:spPr>
        <p:txBody>
          <a:bodyPr lIns="50800" tIns="50800" rIns="50800" bIns="50800" anchor="ctr">
            <a:spAutoFit/>
          </a:bodyPr>
          <a:lstStyle/>
          <a:p>
            <a:pPr algn="ctr"/>
            <a:r>
              <a:rPr lang="es-ES" b="1">
                <a:solidFill>
                  <a:srgbClr val="FFFFFF"/>
                </a:solidFill>
              </a:rPr>
              <a:t>Capacitación del primer nivel de atención para la prevención y diagnóstico.  </a:t>
            </a:r>
          </a:p>
        </p:txBody>
      </p:sp>
      <p:sp>
        <p:nvSpPr>
          <p:cNvPr id="14345" name="Shape 91"/>
          <p:cNvSpPr>
            <a:spLocks noChangeArrowheads="1"/>
          </p:cNvSpPr>
          <p:nvPr/>
        </p:nvSpPr>
        <p:spPr bwMode="auto">
          <a:xfrm>
            <a:off x="250825" y="260350"/>
            <a:ext cx="2808288" cy="901700"/>
          </a:xfrm>
          <a:prstGeom prst="rect">
            <a:avLst/>
          </a:prstGeom>
          <a:noFill/>
          <a:ln w="9525">
            <a:solidFill>
              <a:srgbClr val="4F81BD"/>
            </a:solidFill>
            <a:round/>
            <a:headEnd/>
            <a:tailEnd/>
          </a:ln>
        </p:spPr>
        <p:txBody>
          <a:bodyPr lIns="0" tIns="0" rIns="0" bIns="0">
            <a:spAutoFit/>
          </a:bodyPr>
          <a:lstStyle/>
          <a:p>
            <a:r>
              <a:rPr lang="es-ES" b="1">
                <a:solidFill>
                  <a:srgbClr val="0070C0"/>
                </a:solidFill>
              </a:rPr>
              <a:t>RED: </a:t>
            </a:r>
            <a:r>
              <a:rPr lang="es-ES" b="1">
                <a:solidFill>
                  <a:srgbClr val="000000"/>
                </a:solidFill>
              </a:rPr>
              <a:t>Centro coordinador y orientador PNSSyPR-centros de referencia</a:t>
            </a:r>
          </a:p>
        </p:txBody>
      </p:sp>
    </p:spTree>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FFFFFF"/>
      </a:accent3>
      <a:accent4>
        <a:srgbClr val="000000"/>
      </a:accent4>
      <a:accent5>
        <a:srgbClr val="B2C0D9"/>
      </a:accent5>
      <a:accent6>
        <a:srgbClr val="AE48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FFFFFF"/>
      </a:accent3>
      <a:accent4>
        <a:srgbClr val="000000"/>
      </a:accent4>
      <a:accent5>
        <a:srgbClr val="B2C0D9"/>
      </a:accent5>
      <a:accent6>
        <a:srgbClr val="AE48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1200</Words>
  <PresentationFormat>Presentación en pantalla (4:3)</PresentationFormat>
  <Paragraphs>160</Paragraphs>
  <Slides>14</Slides>
  <Notes>2</Notes>
  <HiddenSlides>0</HiddenSlides>
  <MMClips>0</MMClips>
  <ScaleCrop>false</ScaleCrop>
  <HeadingPairs>
    <vt:vector size="6" baseType="variant">
      <vt:variant>
        <vt:lpstr>Fuentes usadas</vt:lpstr>
      </vt:variant>
      <vt:variant>
        <vt:i4>5</vt:i4>
      </vt:variant>
      <vt:variant>
        <vt:lpstr>Plantilla de diseño</vt:lpstr>
      </vt:variant>
      <vt:variant>
        <vt:i4>1</vt:i4>
      </vt:variant>
      <vt:variant>
        <vt:lpstr>Títulos de diapositiva</vt:lpstr>
      </vt:variant>
      <vt:variant>
        <vt:i4>14</vt:i4>
      </vt:variant>
    </vt:vector>
  </HeadingPairs>
  <TitlesOfParts>
    <vt:vector size="20" baseType="lpstr">
      <vt:lpstr>Calibri</vt:lpstr>
      <vt:lpstr>Arial</vt:lpstr>
      <vt:lpstr>Helvetica Neue</vt:lpstr>
      <vt:lpstr>Helvetica</vt:lpstr>
      <vt:lpstr>Univers</vt:lpstr>
      <vt:lpstr>Default</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cp:lastModifiedBy>Anael Gualdoni</cp:lastModifiedBy>
  <cp:revision>1</cp:revision>
  <dcterms:modified xsi:type="dcterms:W3CDTF">2015-10-05T20:26:44Z</dcterms:modified>
</cp:coreProperties>
</file>