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9"/>
  </p:notesMasterIdLst>
  <p:sldIdLst>
    <p:sldId id="290" r:id="rId3"/>
    <p:sldId id="269" r:id="rId4"/>
    <p:sldId id="270" r:id="rId5"/>
    <p:sldId id="257" r:id="rId6"/>
    <p:sldId id="278" r:id="rId7"/>
    <p:sldId id="289" r:id="rId8"/>
    <p:sldId id="271" r:id="rId9"/>
    <p:sldId id="275" r:id="rId10"/>
    <p:sldId id="280" r:id="rId11"/>
    <p:sldId id="276" r:id="rId12"/>
    <p:sldId id="281" r:id="rId13"/>
    <p:sldId id="285" r:id="rId14"/>
    <p:sldId id="286" r:id="rId15"/>
    <p:sldId id="287" r:id="rId16"/>
    <p:sldId id="283" r:id="rId17"/>
    <p:sldId id="279" r:id="rId18"/>
  </p:sldIdLst>
  <p:sldSz cx="9144000" cy="6858000" type="screen4x3"/>
  <p:notesSz cx="6797675" cy="987425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15:clr>
            <a:srgbClr val="A4A3A4"/>
          </p15:clr>
        </p15:guide>
        <p15:guide id="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9900"/>
    <a:srgbClr val="8BBE54"/>
    <a:srgbClr val="DC6063"/>
    <a:srgbClr val="FAA951"/>
    <a:srgbClr val="72688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726" y="72"/>
      </p:cViewPr>
      <p:guideLst>
        <p:guide orient="horz"/>
        <p:guide/>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45659" cy="495427"/>
          </a:xfrm>
          <a:prstGeom prst="rect">
            <a:avLst/>
          </a:prstGeom>
        </p:spPr>
        <p:txBody>
          <a:bodyPr vert="horz" lIns="91440" tIns="45720" rIns="91440" bIns="45720" rtlCol="0"/>
          <a:lstStyle>
            <a:lvl1pPr algn="l">
              <a:defRPr sz="1200"/>
            </a:lvl1pPr>
          </a:lstStyle>
          <a:p>
            <a:endParaRPr lang="es-AR"/>
          </a:p>
        </p:txBody>
      </p:sp>
      <p:sp>
        <p:nvSpPr>
          <p:cNvPr id="3" name="Marcador de fecha 2"/>
          <p:cNvSpPr>
            <a:spLocks noGrp="1"/>
          </p:cNvSpPr>
          <p:nvPr>
            <p:ph type="dt" idx="1"/>
          </p:nvPr>
        </p:nvSpPr>
        <p:spPr>
          <a:xfrm>
            <a:off x="3850443" y="0"/>
            <a:ext cx="2945659" cy="495427"/>
          </a:xfrm>
          <a:prstGeom prst="rect">
            <a:avLst/>
          </a:prstGeom>
        </p:spPr>
        <p:txBody>
          <a:bodyPr vert="horz" lIns="91440" tIns="45720" rIns="91440" bIns="45720" rtlCol="0"/>
          <a:lstStyle>
            <a:lvl1pPr algn="r">
              <a:defRPr sz="1200"/>
            </a:lvl1pPr>
          </a:lstStyle>
          <a:p>
            <a:fld id="{6E72935B-56C2-4BE8-A789-5F44878A9619}" type="datetimeFigureOut">
              <a:rPr lang="es-AR" smtClean="0"/>
              <a:t>30/05/2015</a:t>
            </a:fld>
            <a:endParaRPr lang="es-AR"/>
          </a:p>
        </p:txBody>
      </p:sp>
      <p:sp>
        <p:nvSpPr>
          <p:cNvPr id="4" name="Marcador de imagen de diapositiva 3"/>
          <p:cNvSpPr>
            <a:spLocks noGrp="1" noRot="1" noChangeAspect="1"/>
          </p:cNvSpPr>
          <p:nvPr>
            <p:ph type="sldImg" idx="2"/>
          </p:nvPr>
        </p:nvSpPr>
        <p:spPr>
          <a:xfrm>
            <a:off x="1176338" y="1233488"/>
            <a:ext cx="4445000" cy="3333750"/>
          </a:xfrm>
          <a:prstGeom prst="rect">
            <a:avLst/>
          </a:prstGeom>
          <a:noFill/>
          <a:ln w="12700">
            <a:solidFill>
              <a:prstClr val="black"/>
            </a:solidFill>
          </a:ln>
        </p:spPr>
        <p:txBody>
          <a:bodyPr vert="horz" lIns="91440" tIns="45720" rIns="91440" bIns="45720" rtlCol="0" anchor="ctr"/>
          <a:lstStyle/>
          <a:p>
            <a:endParaRPr lang="es-AR"/>
          </a:p>
        </p:txBody>
      </p:sp>
      <p:sp>
        <p:nvSpPr>
          <p:cNvPr id="5" name="Marcador de notas 4"/>
          <p:cNvSpPr>
            <a:spLocks noGrp="1"/>
          </p:cNvSpPr>
          <p:nvPr>
            <p:ph type="body" sz="quarter" idx="3"/>
          </p:nvPr>
        </p:nvSpPr>
        <p:spPr>
          <a:xfrm>
            <a:off x="679768" y="4751983"/>
            <a:ext cx="5438140" cy="3887986"/>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6" name="Marcador de pie de página 5"/>
          <p:cNvSpPr>
            <a:spLocks noGrp="1"/>
          </p:cNvSpPr>
          <p:nvPr>
            <p:ph type="ftr" sz="quarter" idx="4"/>
          </p:nvPr>
        </p:nvSpPr>
        <p:spPr>
          <a:xfrm>
            <a:off x="0" y="9378824"/>
            <a:ext cx="2945659" cy="495426"/>
          </a:xfrm>
          <a:prstGeom prst="rect">
            <a:avLst/>
          </a:prstGeom>
        </p:spPr>
        <p:txBody>
          <a:bodyPr vert="horz" lIns="91440" tIns="45720" rIns="91440" bIns="45720" rtlCol="0" anchor="b"/>
          <a:lstStyle>
            <a:lvl1pPr algn="l">
              <a:defRPr sz="1200"/>
            </a:lvl1pPr>
          </a:lstStyle>
          <a:p>
            <a:endParaRPr lang="es-AR"/>
          </a:p>
        </p:txBody>
      </p:sp>
      <p:sp>
        <p:nvSpPr>
          <p:cNvPr id="7" name="Marcador de número de diapositiva 6"/>
          <p:cNvSpPr>
            <a:spLocks noGrp="1"/>
          </p:cNvSpPr>
          <p:nvPr>
            <p:ph type="sldNum" sz="quarter" idx="5"/>
          </p:nvPr>
        </p:nvSpPr>
        <p:spPr>
          <a:xfrm>
            <a:off x="3850443" y="9378824"/>
            <a:ext cx="2945659" cy="495426"/>
          </a:xfrm>
          <a:prstGeom prst="rect">
            <a:avLst/>
          </a:prstGeom>
        </p:spPr>
        <p:txBody>
          <a:bodyPr vert="horz" lIns="91440" tIns="45720" rIns="91440" bIns="45720" rtlCol="0" anchor="b"/>
          <a:lstStyle>
            <a:lvl1pPr algn="r">
              <a:defRPr sz="1200"/>
            </a:lvl1pPr>
          </a:lstStyle>
          <a:p>
            <a:fld id="{229FE337-5452-4864-BB0A-7F4FE76B862B}" type="slidenum">
              <a:rPr lang="es-AR" smtClean="0"/>
              <a:t>‹Nº›</a:t>
            </a:fld>
            <a:endParaRPr lang="es-AR"/>
          </a:p>
        </p:txBody>
      </p:sp>
    </p:spTree>
    <p:extLst>
      <p:ext uri="{BB962C8B-B14F-4D97-AF65-F5344CB8AC3E}">
        <p14:creationId xmlns:p14="http://schemas.microsoft.com/office/powerpoint/2010/main" val="38429327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1 Marcador de imagen de diapositiva"/>
          <p:cNvSpPr>
            <a:spLocks noGrp="1" noRot="1" noChangeAspect="1" noTextEdit="1"/>
          </p:cNvSpPr>
          <p:nvPr>
            <p:ph type="sldImg"/>
          </p:nvPr>
        </p:nvSpPr>
        <p:spPr bwMode="auto">
          <a:xfrm>
            <a:off x="1176338" y="1233488"/>
            <a:ext cx="4445000" cy="33337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spcBef>
                <a:spcPct val="0"/>
              </a:spcBef>
              <a:buFontTx/>
              <a:buChar char="•"/>
            </a:pPr>
            <a:endParaRPr lang="es-AR" altLang="es-AR" smtClean="0"/>
          </a:p>
        </p:txBody>
      </p:sp>
      <p:sp>
        <p:nvSpPr>
          <p:cNvPr id="9523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39FB7DA-0DB9-4006-8093-BC23E57D17D5}" type="slidenum">
              <a:rPr lang="es-AR" altLang="es-AR" smtClean="0">
                <a:solidFill>
                  <a:srgbClr val="000000"/>
                </a:solidFill>
                <a:latin typeface="Calibri" panose="020F0502020204030204" pitchFamily="34" charset="0"/>
              </a:rPr>
              <a:pPr/>
              <a:t>4</a:t>
            </a:fld>
            <a:endParaRPr lang="es-AR" altLang="es-AR" smtClean="0">
              <a:solidFill>
                <a:srgbClr val="000000"/>
              </a:solidFill>
              <a:latin typeface="Calibri" panose="020F0502020204030204" pitchFamily="34" charset="0"/>
            </a:endParaRPr>
          </a:p>
        </p:txBody>
      </p:sp>
    </p:spTree>
    <p:extLst>
      <p:ext uri="{BB962C8B-B14F-4D97-AF65-F5344CB8AC3E}">
        <p14:creationId xmlns:p14="http://schemas.microsoft.com/office/powerpoint/2010/main" val="792267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algn="just">
              <a:buClr>
                <a:srgbClr val="00B0F0"/>
              </a:buClr>
            </a:pPr>
            <a:r>
              <a:rPr lang="es-AR" sz="1100" dirty="0">
                <a:solidFill>
                  <a:srgbClr val="FF0000"/>
                </a:solidFill>
              </a:rPr>
              <a:t>Estos datos significan una mejora sustancial en las condiciones de crecimiento y desarrollo infantil de los sectores más vulnerables de la población. Se aclara que los resultados no son extrapolables al total de la población ya que se basan específicamente en sectores de mayor vulnerabilidad.</a:t>
            </a:r>
          </a:p>
          <a:p>
            <a:pPr algn="just">
              <a:buClr>
                <a:srgbClr val="00B0F0"/>
              </a:buClr>
            </a:pPr>
            <a:r>
              <a:rPr lang="es-AR" sz="1100" dirty="0">
                <a:solidFill>
                  <a:srgbClr val="FF0000"/>
                </a:solidFill>
              </a:rPr>
              <a:t>Se destaca que el retraso en el crecimiento es un fenómeno influenciado por una amplia gama de determinantes socio-económicos. En consecuencia, más allá de la aplicación de los programas de salud, entre las razones de estos resultados deben destacarse el efecto un período de crecimiento económico y desarrollo con inclusión, aumento en los niveles de empleo y de ingresos, mejoras en el acceso al agua potable, la higiene y el saneamiento, programas de vacunación pública gratuita, implementadas en la última década.</a:t>
            </a:r>
          </a:p>
          <a:p>
            <a:endParaRPr lang="es-AR" dirty="0"/>
          </a:p>
        </p:txBody>
      </p:sp>
      <p:sp>
        <p:nvSpPr>
          <p:cNvPr id="4" name="3 Marcador de número de diapositiva"/>
          <p:cNvSpPr>
            <a:spLocks noGrp="1"/>
          </p:cNvSpPr>
          <p:nvPr>
            <p:ph type="sldNum" sz="quarter" idx="10"/>
          </p:nvPr>
        </p:nvSpPr>
        <p:spPr/>
        <p:txBody>
          <a:bodyPr/>
          <a:lstStyle/>
          <a:p>
            <a:pPr>
              <a:defRPr/>
            </a:pPr>
            <a:fld id="{F4949677-810D-4F44-93DF-2B5E15C99B7F}" type="slidenum">
              <a:rPr lang="es-ES" smtClean="0"/>
              <a:pPr>
                <a:defRPr/>
              </a:pPr>
              <a:t>5</a:t>
            </a:fld>
            <a:endParaRPr lang="es-ES"/>
          </a:p>
        </p:txBody>
      </p:sp>
    </p:spTree>
    <p:extLst>
      <p:ext uri="{BB962C8B-B14F-4D97-AF65-F5344CB8AC3E}">
        <p14:creationId xmlns:p14="http://schemas.microsoft.com/office/powerpoint/2010/main" val="29861133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algn="just">
              <a:buClr>
                <a:srgbClr val="00B0F0"/>
              </a:buClr>
            </a:pPr>
            <a:r>
              <a:rPr lang="es-AR" sz="1100" dirty="0">
                <a:solidFill>
                  <a:srgbClr val="FF0000"/>
                </a:solidFill>
              </a:rPr>
              <a:t>Estos datos significan una mejora sustancial en las condiciones de crecimiento y desarrollo infantil de los sectores más vulnerables de la población. Se aclara que los resultados no son extrapolables al total de la población ya que se basan específicamente en sectores de mayor vulnerabilidad.</a:t>
            </a:r>
          </a:p>
          <a:p>
            <a:pPr algn="just">
              <a:buClr>
                <a:srgbClr val="00B0F0"/>
              </a:buClr>
            </a:pPr>
            <a:r>
              <a:rPr lang="es-AR" sz="1100" dirty="0">
                <a:solidFill>
                  <a:srgbClr val="FF0000"/>
                </a:solidFill>
              </a:rPr>
              <a:t>Se destaca que el retraso en el crecimiento es un fenómeno influenciado por una amplia gama de determinantes socio-económicos. En consecuencia, más allá de la aplicación de los programas de salud, entre las razones de estos resultados deben destacarse el efecto un período de crecimiento económico y desarrollo con inclusión, aumento en los niveles de empleo y de ingresos, mejoras en el acceso al agua potable, la higiene y el saneamiento, programas de vacunación pública gratuita, implementadas en la última década.</a:t>
            </a:r>
          </a:p>
          <a:p>
            <a:endParaRPr lang="es-AR" dirty="0"/>
          </a:p>
        </p:txBody>
      </p:sp>
      <p:sp>
        <p:nvSpPr>
          <p:cNvPr id="4" name="3 Marcador de número de diapositiva"/>
          <p:cNvSpPr>
            <a:spLocks noGrp="1"/>
          </p:cNvSpPr>
          <p:nvPr>
            <p:ph type="sldNum" sz="quarter" idx="10"/>
          </p:nvPr>
        </p:nvSpPr>
        <p:spPr/>
        <p:txBody>
          <a:bodyPr/>
          <a:lstStyle/>
          <a:p>
            <a:pPr>
              <a:defRPr/>
            </a:pPr>
            <a:fld id="{F4949677-810D-4F44-93DF-2B5E15C99B7F}" type="slidenum">
              <a:rPr lang="es-ES" smtClean="0"/>
              <a:pPr>
                <a:defRPr/>
              </a:pPr>
              <a:t>6</a:t>
            </a:fld>
            <a:endParaRPr lang="es-ES"/>
          </a:p>
        </p:txBody>
      </p:sp>
    </p:spTree>
    <p:extLst>
      <p:ext uri="{BB962C8B-B14F-4D97-AF65-F5344CB8AC3E}">
        <p14:creationId xmlns:p14="http://schemas.microsoft.com/office/powerpoint/2010/main" val="41632478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10"/>
          </p:nvPr>
        </p:nvSpPr>
        <p:spPr/>
        <p:txBody>
          <a:bodyPr/>
          <a:lstStyle/>
          <a:p>
            <a:fld id="{37B332A5-480A-4E75-BD94-3F6B0FC0D175}" type="slidenum">
              <a:rPr lang="es-AR" smtClean="0">
                <a:solidFill>
                  <a:prstClr val="black"/>
                </a:solidFill>
              </a:rPr>
              <a:pPr/>
              <a:t>8</a:t>
            </a:fld>
            <a:endParaRPr lang="es-AR">
              <a:solidFill>
                <a:prstClr val="black"/>
              </a:solidFill>
            </a:endParaRPr>
          </a:p>
        </p:txBody>
      </p:sp>
    </p:spTree>
    <p:extLst>
      <p:ext uri="{BB962C8B-B14F-4D97-AF65-F5344CB8AC3E}">
        <p14:creationId xmlns:p14="http://schemas.microsoft.com/office/powerpoint/2010/main" val="19992937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143000" y="1122363"/>
            <a:ext cx="6858000" cy="2387600"/>
          </a:xfrm>
        </p:spPr>
        <p:txBody>
          <a:bodyPr anchor="b"/>
          <a:lstStyle>
            <a:lvl1pPr algn="ctr">
              <a:defRPr sz="6000"/>
            </a:lvl1pPr>
          </a:lstStyle>
          <a:p>
            <a:r>
              <a:rPr lang="es-ES" smtClean="0"/>
              <a:t>Haga clic para modificar el estilo de título del patrón</a:t>
            </a:r>
            <a:endParaRPr lang="es-AR"/>
          </a:p>
        </p:txBody>
      </p:sp>
      <p:sp>
        <p:nvSpPr>
          <p:cNvPr id="3" name="Subtítulo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AR"/>
          </a:p>
        </p:txBody>
      </p:sp>
      <p:sp>
        <p:nvSpPr>
          <p:cNvPr id="4" name="Marcador de fecha 3"/>
          <p:cNvSpPr>
            <a:spLocks noGrp="1"/>
          </p:cNvSpPr>
          <p:nvPr>
            <p:ph type="dt" sz="half" idx="10"/>
          </p:nvPr>
        </p:nvSpPr>
        <p:spPr/>
        <p:txBody>
          <a:bodyPr/>
          <a:lstStyle/>
          <a:p>
            <a:fld id="{49B87D03-7E82-47C5-B697-FE68CEAA66E4}" type="datetimeFigureOut">
              <a:rPr lang="es-AR" smtClean="0"/>
              <a:t>30/05/2015</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EFE62CDB-6851-433D-A87F-4223578CA3C8}" type="slidenum">
              <a:rPr lang="es-AR" smtClean="0"/>
              <a:t>‹Nº›</a:t>
            </a:fld>
            <a:endParaRPr lang="es-AR"/>
          </a:p>
        </p:txBody>
      </p:sp>
    </p:spTree>
    <p:extLst>
      <p:ext uri="{BB962C8B-B14F-4D97-AF65-F5344CB8AC3E}">
        <p14:creationId xmlns:p14="http://schemas.microsoft.com/office/powerpoint/2010/main" val="10008297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AR"/>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Marcador de fecha 3"/>
          <p:cNvSpPr>
            <a:spLocks noGrp="1"/>
          </p:cNvSpPr>
          <p:nvPr>
            <p:ph type="dt" sz="half" idx="10"/>
          </p:nvPr>
        </p:nvSpPr>
        <p:spPr/>
        <p:txBody>
          <a:bodyPr/>
          <a:lstStyle/>
          <a:p>
            <a:fld id="{49B87D03-7E82-47C5-B697-FE68CEAA66E4}" type="datetimeFigureOut">
              <a:rPr lang="es-AR" smtClean="0"/>
              <a:t>30/05/2015</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EFE62CDB-6851-433D-A87F-4223578CA3C8}" type="slidenum">
              <a:rPr lang="es-AR" smtClean="0"/>
              <a:t>‹Nº›</a:t>
            </a:fld>
            <a:endParaRPr lang="es-AR"/>
          </a:p>
        </p:txBody>
      </p:sp>
    </p:spTree>
    <p:extLst>
      <p:ext uri="{BB962C8B-B14F-4D97-AF65-F5344CB8AC3E}">
        <p14:creationId xmlns:p14="http://schemas.microsoft.com/office/powerpoint/2010/main" val="8986236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623888" y="1709741"/>
            <a:ext cx="7886700" cy="2852737"/>
          </a:xfrm>
        </p:spPr>
        <p:txBody>
          <a:bodyPr anchor="b"/>
          <a:lstStyle>
            <a:lvl1pPr>
              <a:defRPr sz="6000"/>
            </a:lvl1pPr>
          </a:lstStyle>
          <a:p>
            <a:r>
              <a:rPr lang="es-ES" smtClean="0"/>
              <a:t>Haga clic para modificar el estilo de título del patrón</a:t>
            </a:r>
            <a:endParaRPr lang="es-AR"/>
          </a:p>
        </p:txBody>
      </p:sp>
      <p:sp>
        <p:nvSpPr>
          <p:cNvPr id="3" name="Marcador de texto 2"/>
          <p:cNvSpPr>
            <a:spLocks noGrp="1"/>
          </p:cNvSpPr>
          <p:nvPr>
            <p:ph type="body" idx="1"/>
          </p:nvPr>
        </p:nvSpPr>
        <p:spPr>
          <a:xfrm>
            <a:off x="623888" y="4589466"/>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49B87D03-7E82-47C5-B697-FE68CEAA66E4}" type="datetimeFigureOut">
              <a:rPr lang="es-AR" smtClean="0"/>
              <a:t>30/05/2015</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EFE62CDB-6851-433D-A87F-4223578CA3C8}" type="slidenum">
              <a:rPr lang="es-AR" smtClean="0"/>
              <a:t>‹Nº›</a:t>
            </a:fld>
            <a:endParaRPr lang="es-AR"/>
          </a:p>
        </p:txBody>
      </p:sp>
    </p:spTree>
    <p:extLst>
      <p:ext uri="{BB962C8B-B14F-4D97-AF65-F5344CB8AC3E}">
        <p14:creationId xmlns:p14="http://schemas.microsoft.com/office/powerpoint/2010/main" val="36749641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AR"/>
          </a:p>
        </p:txBody>
      </p:sp>
      <p:sp>
        <p:nvSpPr>
          <p:cNvPr id="3" name="Marcador de contenido 2"/>
          <p:cNvSpPr>
            <a:spLocks noGrp="1"/>
          </p:cNvSpPr>
          <p:nvPr>
            <p:ph sz="half" idx="1"/>
          </p:nvPr>
        </p:nvSpPr>
        <p:spPr>
          <a:xfrm>
            <a:off x="628650" y="1825625"/>
            <a:ext cx="38862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Marcador de contenido 3"/>
          <p:cNvSpPr>
            <a:spLocks noGrp="1"/>
          </p:cNvSpPr>
          <p:nvPr>
            <p:ph sz="half" idx="2"/>
          </p:nvPr>
        </p:nvSpPr>
        <p:spPr>
          <a:xfrm>
            <a:off x="4629150" y="1825625"/>
            <a:ext cx="38862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Marcador de fecha 4"/>
          <p:cNvSpPr>
            <a:spLocks noGrp="1"/>
          </p:cNvSpPr>
          <p:nvPr>
            <p:ph type="dt" sz="half" idx="10"/>
          </p:nvPr>
        </p:nvSpPr>
        <p:spPr/>
        <p:txBody>
          <a:bodyPr/>
          <a:lstStyle/>
          <a:p>
            <a:fld id="{49B87D03-7E82-47C5-B697-FE68CEAA66E4}" type="datetimeFigureOut">
              <a:rPr lang="es-AR" smtClean="0"/>
              <a:t>30/05/2015</a:t>
            </a:fld>
            <a:endParaRPr lang="es-AR"/>
          </a:p>
        </p:txBody>
      </p:sp>
      <p:sp>
        <p:nvSpPr>
          <p:cNvPr id="6" name="Marcador de pie de página 5"/>
          <p:cNvSpPr>
            <a:spLocks noGrp="1"/>
          </p:cNvSpPr>
          <p:nvPr>
            <p:ph type="ftr" sz="quarter" idx="11"/>
          </p:nvPr>
        </p:nvSpPr>
        <p:spPr/>
        <p:txBody>
          <a:bodyPr/>
          <a:lstStyle/>
          <a:p>
            <a:endParaRPr lang="es-AR"/>
          </a:p>
        </p:txBody>
      </p:sp>
      <p:sp>
        <p:nvSpPr>
          <p:cNvPr id="7" name="Marcador de número de diapositiva 6"/>
          <p:cNvSpPr>
            <a:spLocks noGrp="1"/>
          </p:cNvSpPr>
          <p:nvPr>
            <p:ph type="sldNum" sz="quarter" idx="12"/>
          </p:nvPr>
        </p:nvSpPr>
        <p:spPr/>
        <p:txBody>
          <a:bodyPr/>
          <a:lstStyle/>
          <a:p>
            <a:fld id="{EFE62CDB-6851-433D-A87F-4223578CA3C8}" type="slidenum">
              <a:rPr lang="es-AR" smtClean="0"/>
              <a:t>‹Nº›</a:t>
            </a:fld>
            <a:endParaRPr lang="es-AR"/>
          </a:p>
        </p:txBody>
      </p:sp>
    </p:spTree>
    <p:extLst>
      <p:ext uri="{BB962C8B-B14F-4D97-AF65-F5344CB8AC3E}">
        <p14:creationId xmlns:p14="http://schemas.microsoft.com/office/powerpoint/2010/main" val="34751536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629841" y="365128"/>
            <a:ext cx="7886700" cy="1325563"/>
          </a:xfrm>
        </p:spPr>
        <p:txBody>
          <a:bodyPr/>
          <a:lstStyle/>
          <a:p>
            <a:r>
              <a:rPr lang="es-ES" smtClean="0"/>
              <a:t>Haga clic para modificar el estilo de título del patrón</a:t>
            </a:r>
            <a:endParaRPr lang="es-AR"/>
          </a:p>
        </p:txBody>
      </p:sp>
      <p:sp>
        <p:nvSpPr>
          <p:cNvPr id="3" name="Marcador de texto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629842" y="2505075"/>
            <a:ext cx="3868340"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Marcador de texto 4"/>
          <p:cNvSpPr>
            <a:spLocks noGrp="1"/>
          </p:cNvSpPr>
          <p:nvPr>
            <p:ph type="body" sz="quarter" idx="3"/>
          </p:nvPr>
        </p:nvSpPr>
        <p:spPr>
          <a:xfrm>
            <a:off x="4629151"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4629151" y="2505075"/>
            <a:ext cx="3887391"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Marcador de fecha 6"/>
          <p:cNvSpPr>
            <a:spLocks noGrp="1"/>
          </p:cNvSpPr>
          <p:nvPr>
            <p:ph type="dt" sz="half" idx="10"/>
          </p:nvPr>
        </p:nvSpPr>
        <p:spPr/>
        <p:txBody>
          <a:bodyPr/>
          <a:lstStyle/>
          <a:p>
            <a:fld id="{49B87D03-7E82-47C5-B697-FE68CEAA66E4}" type="datetimeFigureOut">
              <a:rPr lang="es-AR" smtClean="0"/>
              <a:t>30/05/2015</a:t>
            </a:fld>
            <a:endParaRPr lang="es-AR"/>
          </a:p>
        </p:txBody>
      </p:sp>
      <p:sp>
        <p:nvSpPr>
          <p:cNvPr id="8" name="Marcador de pie de página 7"/>
          <p:cNvSpPr>
            <a:spLocks noGrp="1"/>
          </p:cNvSpPr>
          <p:nvPr>
            <p:ph type="ftr" sz="quarter" idx="11"/>
          </p:nvPr>
        </p:nvSpPr>
        <p:spPr/>
        <p:txBody>
          <a:bodyPr/>
          <a:lstStyle/>
          <a:p>
            <a:endParaRPr lang="es-AR"/>
          </a:p>
        </p:txBody>
      </p:sp>
      <p:sp>
        <p:nvSpPr>
          <p:cNvPr id="9" name="Marcador de número de diapositiva 8"/>
          <p:cNvSpPr>
            <a:spLocks noGrp="1"/>
          </p:cNvSpPr>
          <p:nvPr>
            <p:ph type="sldNum" sz="quarter" idx="12"/>
          </p:nvPr>
        </p:nvSpPr>
        <p:spPr/>
        <p:txBody>
          <a:bodyPr/>
          <a:lstStyle/>
          <a:p>
            <a:fld id="{EFE62CDB-6851-433D-A87F-4223578CA3C8}" type="slidenum">
              <a:rPr lang="es-AR" smtClean="0"/>
              <a:t>‹Nº›</a:t>
            </a:fld>
            <a:endParaRPr lang="es-AR"/>
          </a:p>
        </p:txBody>
      </p:sp>
    </p:spTree>
    <p:extLst>
      <p:ext uri="{BB962C8B-B14F-4D97-AF65-F5344CB8AC3E}">
        <p14:creationId xmlns:p14="http://schemas.microsoft.com/office/powerpoint/2010/main" val="4268028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AR"/>
          </a:p>
        </p:txBody>
      </p:sp>
      <p:sp>
        <p:nvSpPr>
          <p:cNvPr id="3" name="Marcador de fecha 2"/>
          <p:cNvSpPr>
            <a:spLocks noGrp="1"/>
          </p:cNvSpPr>
          <p:nvPr>
            <p:ph type="dt" sz="half" idx="10"/>
          </p:nvPr>
        </p:nvSpPr>
        <p:spPr/>
        <p:txBody>
          <a:bodyPr/>
          <a:lstStyle/>
          <a:p>
            <a:fld id="{49B87D03-7E82-47C5-B697-FE68CEAA66E4}" type="datetimeFigureOut">
              <a:rPr lang="es-AR" smtClean="0"/>
              <a:t>30/05/2015</a:t>
            </a:fld>
            <a:endParaRPr lang="es-AR"/>
          </a:p>
        </p:txBody>
      </p:sp>
      <p:sp>
        <p:nvSpPr>
          <p:cNvPr id="4" name="Marcador de pie de página 3"/>
          <p:cNvSpPr>
            <a:spLocks noGrp="1"/>
          </p:cNvSpPr>
          <p:nvPr>
            <p:ph type="ftr" sz="quarter" idx="11"/>
          </p:nvPr>
        </p:nvSpPr>
        <p:spPr/>
        <p:txBody>
          <a:bodyPr/>
          <a:lstStyle/>
          <a:p>
            <a:endParaRPr lang="es-AR"/>
          </a:p>
        </p:txBody>
      </p:sp>
      <p:sp>
        <p:nvSpPr>
          <p:cNvPr id="5" name="Marcador de número de diapositiva 4"/>
          <p:cNvSpPr>
            <a:spLocks noGrp="1"/>
          </p:cNvSpPr>
          <p:nvPr>
            <p:ph type="sldNum" sz="quarter" idx="12"/>
          </p:nvPr>
        </p:nvSpPr>
        <p:spPr/>
        <p:txBody>
          <a:bodyPr/>
          <a:lstStyle/>
          <a:p>
            <a:fld id="{EFE62CDB-6851-433D-A87F-4223578CA3C8}" type="slidenum">
              <a:rPr lang="es-AR" smtClean="0"/>
              <a:t>‹Nº›</a:t>
            </a:fld>
            <a:endParaRPr lang="es-AR"/>
          </a:p>
        </p:txBody>
      </p:sp>
    </p:spTree>
    <p:extLst>
      <p:ext uri="{BB962C8B-B14F-4D97-AF65-F5344CB8AC3E}">
        <p14:creationId xmlns:p14="http://schemas.microsoft.com/office/powerpoint/2010/main" val="2529356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49B87D03-7E82-47C5-B697-FE68CEAA66E4}" type="datetimeFigureOut">
              <a:rPr lang="es-AR" smtClean="0"/>
              <a:t>30/05/2015</a:t>
            </a:fld>
            <a:endParaRPr lang="es-AR"/>
          </a:p>
        </p:txBody>
      </p:sp>
      <p:sp>
        <p:nvSpPr>
          <p:cNvPr id="3" name="Marcador de pie de página 2"/>
          <p:cNvSpPr>
            <a:spLocks noGrp="1"/>
          </p:cNvSpPr>
          <p:nvPr>
            <p:ph type="ftr" sz="quarter" idx="11"/>
          </p:nvPr>
        </p:nvSpPr>
        <p:spPr/>
        <p:txBody>
          <a:bodyPr/>
          <a:lstStyle/>
          <a:p>
            <a:endParaRPr lang="es-AR"/>
          </a:p>
        </p:txBody>
      </p:sp>
      <p:sp>
        <p:nvSpPr>
          <p:cNvPr id="4" name="Marcador de número de diapositiva 3"/>
          <p:cNvSpPr>
            <a:spLocks noGrp="1"/>
          </p:cNvSpPr>
          <p:nvPr>
            <p:ph type="sldNum" sz="quarter" idx="12"/>
          </p:nvPr>
        </p:nvSpPr>
        <p:spPr/>
        <p:txBody>
          <a:bodyPr/>
          <a:lstStyle/>
          <a:p>
            <a:fld id="{EFE62CDB-6851-433D-A87F-4223578CA3C8}" type="slidenum">
              <a:rPr lang="es-AR" smtClean="0"/>
              <a:t>‹Nº›</a:t>
            </a:fld>
            <a:endParaRPr lang="es-AR"/>
          </a:p>
        </p:txBody>
      </p:sp>
    </p:spTree>
    <p:extLst>
      <p:ext uri="{BB962C8B-B14F-4D97-AF65-F5344CB8AC3E}">
        <p14:creationId xmlns:p14="http://schemas.microsoft.com/office/powerpoint/2010/main" val="40549339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29841" y="457200"/>
            <a:ext cx="2949178" cy="1600200"/>
          </a:xfrm>
        </p:spPr>
        <p:txBody>
          <a:bodyPr anchor="b"/>
          <a:lstStyle>
            <a:lvl1pPr>
              <a:defRPr sz="3200"/>
            </a:lvl1pPr>
          </a:lstStyle>
          <a:p>
            <a:r>
              <a:rPr lang="es-ES" smtClean="0"/>
              <a:t>Haga clic para modificar el estilo de título del patrón</a:t>
            </a:r>
            <a:endParaRPr lang="es-AR"/>
          </a:p>
        </p:txBody>
      </p:sp>
      <p:sp>
        <p:nvSpPr>
          <p:cNvPr id="3" name="Marcador de contenido 2"/>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Marcador de texto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49B87D03-7E82-47C5-B697-FE68CEAA66E4}" type="datetimeFigureOut">
              <a:rPr lang="es-AR" smtClean="0"/>
              <a:t>30/05/2015</a:t>
            </a:fld>
            <a:endParaRPr lang="es-AR"/>
          </a:p>
        </p:txBody>
      </p:sp>
      <p:sp>
        <p:nvSpPr>
          <p:cNvPr id="6" name="Marcador de pie de página 5"/>
          <p:cNvSpPr>
            <a:spLocks noGrp="1"/>
          </p:cNvSpPr>
          <p:nvPr>
            <p:ph type="ftr" sz="quarter" idx="11"/>
          </p:nvPr>
        </p:nvSpPr>
        <p:spPr/>
        <p:txBody>
          <a:bodyPr/>
          <a:lstStyle/>
          <a:p>
            <a:endParaRPr lang="es-AR"/>
          </a:p>
        </p:txBody>
      </p:sp>
      <p:sp>
        <p:nvSpPr>
          <p:cNvPr id="7" name="Marcador de número de diapositiva 6"/>
          <p:cNvSpPr>
            <a:spLocks noGrp="1"/>
          </p:cNvSpPr>
          <p:nvPr>
            <p:ph type="sldNum" sz="quarter" idx="12"/>
          </p:nvPr>
        </p:nvSpPr>
        <p:spPr/>
        <p:txBody>
          <a:bodyPr/>
          <a:lstStyle/>
          <a:p>
            <a:fld id="{EFE62CDB-6851-433D-A87F-4223578CA3C8}" type="slidenum">
              <a:rPr lang="es-AR" smtClean="0"/>
              <a:t>‹Nº›</a:t>
            </a:fld>
            <a:endParaRPr lang="es-AR"/>
          </a:p>
        </p:txBody>
      </p:sp>
    </p:spTree>
    <p:extLst>
      <p:ext uri="{BB962C8B-B14F-4D97-AF65-F5344CB8AC3E}">
        <p14:creationId xmlns:p14="http://schemas.microsoft.com/office/powerpoint/2010/main" val="504462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29841" y="457200"/>
            <a:ext cx="2949178" cy="1600200"/>
          </a:xfrm>
        </p:spPr>
        <p:txBody>
          <a:bodyPr anchor="b"/>
          <a:lstStyle>
            <a:lvl1pPr>
              <a:defRPr sz="3200"/>
            </a:lvl1pPr>
          </a:lstStyle>
          <a:p>
            <a:r>
              <a:rPr lang="es-ES" smtClean="0"/>
              <a:t>Haga clic para modificar el estilo de título del patrón</a:t>
            </a:r>
            <a:endParaRPr lang="es-AR"/>
          </a:p>
        </p:txBody>
      </p:sp>
      <p:sp>
        <p:nvSpPr>
          <p:cNvPr id="3" name="Marcador de posición de imagen 2"/>
          <p:cNvSpPr>
            <a:spLocks noGrp="1"/>
          </p:cNvSpPr>
          <p:nvPr>
            <p:ph type="pic" idx="1"/>
          </p:nvPr>
        </p:nvSpPr>
        <p:spPr>
          <a:xfrm>
            <a:off x="3887391" y="987428"/>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AR"/>
          </a:p>
        </p:txBody>
      </p:sp>
      <p:sp>
        <p:nvSpPr>
          <p:cNvPr id="4" name="Marcador de texto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49B87D03-7E82-47C5-B697-FE68CEAA66E4}" type="datetimeFigureOut">
              <a:rPr lang="es-AR" smtClean="0"/>
              <a:t>30/05/2015</a:t>
            </a:fld>
            <a:endParaRPr lang="es-AR"/>
          </a:p>
        </p:txBody>
      </p:sp>
      <p:sp>
        <p:nvSpPr>
          <p:cNvPr id="6" name="Marcador de pie de página 5"/>
          <p:cNvSpPr>
            <a:spLocks noGrp="1"/>
          </p:cNvSpPr>
          <p:nvPr>
            <p:ph type="ftr" sz="quarter" idx="11"/>
          </p:nvPr>
        </p:nvSpPr>
        <p:spPr/>
        <p:txBody>
          <a:bodyPr/>
          <a:lstStyle/>
          <a:p>
            <a:endParaRPr lang="es-AR"/>
          </a:p>
        </p:txBody>
      </p:sp>
      <p:sp>
        <p:nvSpPr>
          <p:cNvPr id="7" name="Marcador de número de diapositiva 6"/>
          <p:cNvSpPr>
            <a:spLocks noGrp="1"/>
          </p:cNvSpPr>
          <p:nvPr>
            <p:ph type="sldNum" sz="quarter" idx="12"/>
          </p:nvPr>
        </p:nvSpPr>
        <p:spPr/>
        <p:txBody>
          <a:bodyPr/>
          <a:lstStyle/>
          <a:p>
            <a:fld id="{EFE62CDB-6851-433D-A87F-4223578CA3C8}" type="slidenum">
              <a:rPr lang="es-AR" smtClean="0"/>
              <a:t>‹Nº›</a:t>
            </a:fld>
            <a:endParaRPr lang="es-AR"/>
          </a:p>
        </p:txBody>
      </p:sp>
    </p:spTree>
    <p:extLst>
      <p:ext uri="{BB962C8B-B14F-4D97-AF65-F5344CB8AC3E}">
        <p14:creationId xmlns:p14="http://schemas.microsoft.com/office/powerpoint/2010/main" val="498696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AR"/>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Marcador de fecha 3"/>
          <p:cNvSpPr>
            <a:spLocks noGrp="1"/>
          </p:cNvSpPr>
          <p:nvPr>
            <p:ph type="dt" sz="half" idx="10"/>
          </p:nvPr>
        </p:nvSpPr>
        <p:spPr/>
        <p:txBody>
          <a:bodyPr/>
          <a:lstStyle/>
          <a:p>
            <a:fld id="{49B87D03-7E82-47C5-B697-FE68CEAA66E4}" type="datetimeFigureOut">
              <a:rPr lang="es-AR" smtClean="0"/>
              <a:t>30/05/2015</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EFE62CDB-6851-433D-A87F-4223578CA3C8}" type="slidenum">
              <a:rPr lang="es-AR" smtClean="0"/>
              <a:t>‹Nº›</a:t>
            </a:fld>
            <a:endParaRPr lang="es-AR"/>
          </a:p>
        </p:txBody>
      </p:sp>
    </p:spTree>
    <p:extLst>
      <p:ext uri="{BB962C8B-B14F-4D97-AF65-F5344CB8AC3E}">
        <p14:creationId xmlns:p14="http://schemas.microsoft.com/office/powerpoint/2010/main" val="26679343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543676" y="365125"/>
            <a:ext cx="1971675" cy="5811838"/>
          </a:xfrm>
        </p:spPr>
        <p:txBody>
          <a:bodyPr vert="eaVert"/>
          <a:lstStyle/>
          <a:p>
            <a:r>
              <a:rPr lang="es-ES" smtClean="0"/>
              <a:t>Haga clic para modificar el estilo de título del patrón</a:t>
            </a:r>
            <a:endParaRPr lang="es-AR"/>
          </a:p>
        </p:txBody>
      </p:sp>
      <p:sp>
        <p:nvSpPr>
          <p:cNvPr id="3" name="Marcador de texto vertical 2"/>
          <p:cNvSpPr>
            <a:spLocks noGrp="1"/>
          </p:cNvSpPr>
          <p:nvPr>
            <p:ph type="body" orient="vert" idx="1"/>
          </p:nvPr>
        </p:nvSpPr>
        <p:spPr>
          <a:xfrm>
            <a:off x="628651" y="365125"/>
            <a:ext cx="5800725"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Marcador de fecha 3"/>
          <p:cNvSpPr>
            <a:spLocks noGrp="1"/>
          </p:cNvSpPr>
          <p:nvPr>
            <p:ph type="dt" sz="half" idx="10"/>
          </p:nvPr>
        </p:nvSpPr>
        <p:spPr/>
        <p:txBody>
          <a:bodyPr/>
          <a:lstStyle/>
          <a:p>
            <a:fld id="{49B87D03-7E82-47C5-B697-FE68CEAA66E4}" type="datetimeFigureOut">
              <a:rPr lang="es-AR" smtClean="0"/>
              <a:t>30/05/2015</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EFE62CDB-6851-433D-A87F-4223578CA3C8}" type="slidenum">
              <a:rPr lang="es-AR" smtClean="0"/>
              <a:t>‹Nº›</a:t>
            </a:fld>
            <a:endParaRPr lang="es-AR"/>
          </a:p>
        </p:txBody>
      </p:sp>
    </p:spTree>
    <p:extLst>
      <p:ext uri="{BB962C8B-B14F-4D97-AF65-F5344CB8AC3E}">
        <p14:creationId xmlns:p14="http://schemas.microsoft.com/office/powerpoint/2010/main" val="10526252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9"/>
            <a:ext cx="7772400" cy="1470025"/>
          </a:xfrm>
        </p:spPr>
        <p:txBody>
          <a:bodyPr/>
          <a:lstStyle/>
          <a:p>
            <a:r>
              <a:rPr lang="es-ES_tradnl" smtClean="0"/>
              <a:t>Clic para editar título</a:t>
            </a:r>
            <a:endParaRPr lang="es-E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s-ES"/>
          </a:p>
        </p:txBody>
      </p:sp>
      <p:sp>
        <p:nvSpPr>
          <p:cNvPr id="4" name="Marcador de fecha 3"/>
          <p:cNvSpPr>
            <a:spLocks noGrp="1"/>
          </p:cNvSpPr>
          <p:nvPr>
            <p:ph type="dt" sz="half" idx="10"/>
          </p:nvPr>
        </p:nvSpPr>
        <p:spPr/>
        <p:txBody>
          <a:bodyPr/>
          <a:lstStyle>
            <a:lvl1pPr>
              <a:defRPr/>
            </a:lvl1pPr>
          </a:lstStyle>
          <a:p>
            <a:pPr>
              <a:defRPr/>
            </a:pPr>
            <a:fld id="{73D6E5D3-CC9C-4880-80C6-06C706E21C3E}" type="datetimeFigureOut">
              <a:rPr lang="es-ES">
                <a:solidFill>
                  <a:prstClr val="black">
                    <a:tint val="75000"/>
                  </a:prstClr>
                </a:solidFill>
              </a:rPr>
              <a:pPr>
                <a:defRPr/>
              </a:pPr>
              <a:t>30/05/2015</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595ABF9E-4DEE-4540-B63D-CEB280635167}" type="slidenum">
              <a:rPr lang="es-ES" altLang="es-ES"/>
              <a:pPr>
                <a:defRPr/>
              </a:pPr>
              <a:t>‹Nº›</a:t>
            </a:fld>
            <a:endParaRPr lang="es-ES" altLang="es-ES"/>
          </a:p>
        </p:txBody>
      </p:sp>
    </p:spTree>
    <p:extLst>
      <p:ext uri="{BB962C8B-B14F-4D97-AF65-F5344CB8AC3E}">
        <p14:creationId xmlns:p14="http://schemas.microsoft.com/office/powerpoint/2010/main" val="477487003"/>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lvl1pPr>
              <a:defRPr/>
            </a:lvl1pPr>
          </a:lstStyle>
          <a:p>
            <a:pPr>
              <a:defRPr/>
            </a:pPr>
            <a:fld id="{2B1A61D9-E926-444B-A709-9E00DFC74B9A}" type="datetimeFigureOut">
              <a:rPr lang="es-ES">
                <a:solidFill>
                  <a:prstClr val="black">
                    <a:tint val="75000"/>
                  </a:prstClr>
                </a:solidFill>
              </a:rPr>
              <a:pPr>
                <a:defRPr/>
              </a:pPr>
              <a:t>30/05/2015</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287840C2-F9FB-461A-B455-0C5000B5F301}" type="slidenum">
              <a:rPr lang="es-ES" altLang="es-ES"/>
              <a:pPr>
                <a:defRPr/>
              </a:pPr>
              <a:t>‹Nº›</a:t>
            </a:fld>
            <a:endParaRPr lang="es-ES" altLang="es-ES"/>
          </a:p>
        </p:txBody>
      </p:sp>
    </p:spTree>
    <p:extLst>
      <p:ext uri="{BB962C8B-B14F-4D97-AF65-F5344CB8AC3E}">
        <p14:creationId xmlns:p14="http://schemas.microsoft.com/office/powerpoint/2010/main" val="930015366"/>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4"/>
            <a:ext cx="7772400" cy="1362075"/>
          </a:xfrm>
        </p:spPr>
        <p:txBody>
          <a:bodyPr anchor="t"/>
          <a:lstStyle>
            <a:lvl1pPr algn="l">
              <a:defRPr sz="4000" b="1" cap="all"/>
            </a:lvl1pPr>
          </a:lstStyle>
          <a:p>
            <a:r>
              <a:rPr lang="es-ES_tradnl" smtClean="0"/>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fld id="{BECC76B5-9F66-4D36-B02C-6FFDB0ED16D7}" type="datetimeFigureOut">
              <a:rPr lang="es-ES">
                <a:solidFill>
                  <a:prstClr val="black">
                    <a:tint val="75000"/>
                  </a:prstClr>
                </a:solidFill>
              </a:rPr>
              <a:pPr>
                <a:defRPr/>
              </a:pPr>
              <a:t>30/05/2015</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A60DD1BE-7597-44F2-B510-11E0187DBDCF}" type="slidenum">
              <a:rPr lang="es-ES" altLang="es-ES"/>
              <a:pPr>
                <a:defRPr/>
              </a:pPr>
              <a:t>‹Nº›</a:t>
            </a:fld>
            <a:endParaRPr lang="es-ES" altLang="es-ES"/>
          </a:p>
        </p:txBody>
      </p:sp>
    </p:spTree>
    <p:extLst>
      <p:ext uri="{BB962C8B-B14F-4D97-AF65-F5344CB8AC3E}">
        <p14:creationId xmlns:p14="http://schemas.microsoft.com/office/powerpoint/2010/main" val="741287679"/>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contenido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fecha 3"/>
          <p:cNvSpPr>
            <a:spLocks noGrp="1"/>
          </p:cNvSpPr>
          <p:nvPr>
            <p:ph type="dt" sz="half" idx="10"/>
          </p:nvPr>
        </p:nvSpPr>
        <p:spPr/>
        <p:txBody>
          <a:bodyPr/>
          <a:lstStyle>
            <a:lvl1pPr>
              <a:defRPr/>
            </a:lvl1pPr>
          </a:lstStyle>
          <a:p>
            <a:pPr>
              <a:defRPr/>
            </a:pPr>
            <a:fld id="{169B695D-C4B5-4BE7-A040-9A21A8A09CDE}" type="datetimeFigureOut">
              <a:rPr lang="es-ES">
                <a:solidFill>
                  <a:prstClr val="black">
                    <a:tint val="75000"/>
                  </a:prstClr>
                </a:solidFill>
              </a:rPr>
              <a:pPr>
                <a:defRPr/>
              </a:pPr>
              <a:t>30/05/2015</a:t>
            </a:fld>
            <a:endParaRPr lang="es-ES">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pPr>
              <a:defRPr/>
            </a:pPr>
            <a:fld id="{5244FC47-5F24-4CE3-A012-EF7D3C8936CD}" type="slidenum">
              <a:rPr lang="es-ES" altLang="es-ES"/>
              <a:pPr>
                <a:defRPr/>
              </a:pPr>
              <a:t>‹Nº›</a:t>
            </a:fld>
            <a:endParaRPr lang="es-ES" altLang="es-ES"/>
          </a:p>
        </p:txBody>
      </p:sp>
    </p:spTree>
    <p:extLst>
      <p:ext uri="{BB962C8B-B14F-4D97-AF65-F5344CB8AC3E}">
        <p14:creationId xmlns:p14="http://schemas.microsoft.com/office/powerpoint/2010/main" val="2895332921"/>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smtClean="0"/>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texto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7" name="Marcador de fecha 3"/>
          <p:cNvSpPr>
            <a:spLocks noGrp="1"/>
          </p:cNvSpPr>
          <p:nvPr>
            <p:ph type="dt" sz="half" idx="10"/>
          </p:nvPr>
        </p:nvSpPr>
        <p:spPr/>
        <p:txBody>
          <a:bodyPr/>
          <a:lstStyle>
            <a:lvl1pPr>
              <a:defRPr/>
            </a:lvl1pPr>
          </a:lstStyle>
          <a:p>
            <a:pPr>
              <a:defRPr/>
            </a:pPr>
            <a:fld id="{D9B0F253-F7E8-479E-9230-C600EC3F5651}" type="datetimeFigureOut">
              <a:rPr lang="es-ES">
                <a:solidFill>
                  <a:prstClr val="black">
                    <a:tint val="75000"/>
                  </a:prstClr>
                </a:solidFill>
              </a:rPr>
              <a:pPr>
                <a:defRPr/>
              </a:pPr>
              <a:t>30/05/2015</a:t>
            </a:fld>
            <a:endParaRPr lang="es-ES">
              <a:solidFill>
                <a:prstClr val="black">
                  <a:tint val="75000"/>
                </a:prstClr>
              </a:solidFill>
            </a:endParaRPr>
          </a:p>
        </p:txBody>
      </p:sp>
      <p:sp>
        <p:nvSpPr>
          <p:cNvPr id="8"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9" name="Marcador de número de diapositiva 5"/>
          <p:cNvSpPr>
            <a:spLocks noGrp="1"/>
          </p:cNvSpPr>
          <p:nvPr>
            <p:ph type="sldNum" sz="quarter" idx="12"/>
          </p:nvPr>
        </p:nvSpPr>
        <p:spPr/>
        <p:txBody>
          <a:bodyPr/>
          <a:lstStyle>
            <a:lvl1pPr>
              <a:defRPr/>
            </a:lvl1pPr>
          </a:lstStyle>
          <a:p>
            <a:pPr>
              <a:defRPr/>
            </a:pPr>
            <a:fld id="{16E880B2-542D-4DA4-8FFA-F126706D3D23}" type="slidenum">
              <a:rPr lang="es-ES" altLang="es-ES"/>
              <a:pPr>
                <a:defRPr/>
              </a:pPr>
              <a:t>‹Nº›</a:t>
            </a:fld>
            <a:endParaRPr lang="es-ES" altLang="es-ES"/>
          </a:p>
        </p:txBody>
      </p:sp>
    </p:spTree>
    <p:extLst>
      <p:ext uri="{BB962C8B-B14F-4D97-AF65-F5344CB8AC3E}">
        <p14:creationId xmlns:p14="http://schemas.microsoft.com/office/powerpoint/2010/main" val="3898144304"/>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fecha 3"/>
          <p:cNvSpPr>
            <a:spLocks noGrp="1"/>
          </p:cNvSpPr>
          <p:nvPr>
            <p:ph type="dt" sz="half" idx="10"/>
          </p:nvPr>
        </p:nvSpPr>
        <p:spPr/>
        <p:txBody>
          <a:bodyPr/>
          <a:lstStyle>
            <a:lvl1pPr>
              <a:defRPr/>
            </a:lvl1pPr>
          </a:lstStyle>
          <a:p>
            <a:pPr>
              <a:defRPr/>
            </a:pPr>
            <a:fld id="{2CF0993F-3A6F-4EAA-ACA0-2A6EB8DC4795}" type="datetimeFigureOut">
              <a:rPr lang="es-ES">
                <a:solidFill>
                  <a:prstClr val="black">
                    <a:tint val="75000"/>
                  </a:prstClr>
                </a:solidFill>
              </a:rPr>
              <a:pPr>
                <a:defRPr/>
              </a:pPr>
              <a:t>30/05/2015</a:t>
            </a:fld>
            <a:endParaRPr lang="es-ES">
              <a:solidFill>
                <a:prstClr val="black">
                  <a:tint val="75000"/>
                </a:prstClr>
              </a:solidFill>
            </a:endParaRPr>
          </a:p>
        </p:txBody>
      </p:sp>
      <p:sp>
        <p:nvSpPr>
          <p:cNvPr id="4"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5" name="Marcador de número de diapositiva 5"/>
          <p:cNvSpPr>
            <a:spLocks noGrp="1"/>
          </p:cNvSpPr>
          <p:nvPr>
            <p:ph type="sldNum" sz="quarter" idx="12"/>
          </p:nvPr>
        </p:nvSpPr>
        <p:spPr/>
        <p:txBody>
          <a:bodyPr/>
          <a:lstStyle>
            <a:lvl1pPr>
              <a:defRPr/>
            </a:lvl1pPr>
          </a:lstStyle>
          <a:p>
            <a:pPr>
              <a:defRPr/>
            </a:pPr>
            <a:fld id="{ACBE513C-2EAC-4948-A595-8F9D09FAB8E7}" type="slidenum">
              <a:rPr lang="es-ES" altLang="es-ES"/>
              <a:pPr>
                <a:defRPr/>
              </a:pPr>
              <a:t>‹Nº›</a:t>
            </a:fld>
            <a:endParaRPr lang="es-ES" altLang="es-ES"/>
          </a:p>
        </p:txBody>
      </p:sp>
    </p:spTree>
    <p:extLst>
      <p:ext uri="{BB962C8B-B14F-4D97-AF65-F5344CB8AC3E}">
        <p14:creationId xmlns:p14="http://schemas.microsoft.com/office/powerpoint/2010/main" val="272972913"/>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fld id="{555B43E2-7065-4B40-8C08-D7E3E9BEE8A1}" type="datetimeFigureOut">
              <a:rPr lang="es-ES">
                <a:solidFill>
                  <a:prstClr val="black">
                    <a:tint val="75000"/>
                  </a:prstClr>
                </a:solidFill>
              </a:rPr>
              <a:pPr>
                <a:defRPr/>
              </a:pPr>
              <a:t>30/05/2015</a:t>
            </a:fld>
            <a:endParaRPr lang="es-ES">
              <a:solidFill>
                <a:prstClr val="black">
                  <a:tint val="75000"/>
                </a:prstClr>
              </a:solidFill>
            </a:endParaRPr>
          </a:p>
        </p:txBody>
      </p:sp>
      <p:sp>
        <p:nvSpPr>
          <p:cNvPr id="3"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4" name="Marcador de número de diapositiva 5"/>
          <p:cNvSpPr>
            <a:spLocks noGrp="1"/>
          </p:cNvSpPr>
          <p:nvPr>
            <p:ph type="sldNum" sz="quarter" idx="12"/>
          </p:nvPr>
        </p:nvSpPr>
        <p:spPr/>
        <p:txBody>
          <a:bodyPr/>
          <a:lstStyle>
            <a:lvl1pPr>
              <a:defRPr/>
            </a:lvl1pPr>
          </a:lstStyle>
          <a:p>
            <a:pPr>
              <a:defRPr/>
            </a:pPr>
            <a:fld id="{764DCF56-3E5F-4C22-8960-57E13542830D}" type="slidenum">
              <a:rPr lang="es-ES" altLang="es-ES"/>
              <a:pPr>
                <a:defRPr/>
              </a:pPr>
              <a:t>‹Nº›</a:t>
            </a:fld>
            <a:endParaRPr lang="es-ES" altLang="es-ES"/>
          </a:p>
        </p:txBody>
      </p:sp>
    </p:spTree>
    <p:extLst>
      <p:ext uri="{BB962C8B-B14F-4D97-AF65-F5344CB8AC3E}">
        <p14:creationId xmlns:p14="http://schemas.microsoft.com/office/powerpoint/2010/main" val="3517877550"/>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2" y="273050"/>
            <a:ext cx="3008313" cy="1162050"/>
          </a:xfrm>
        </p:spPr>
        <p:txBody>
          <a:bodyPr anchor="b"/>
          <a:lstStyle>
            <a:lvl1pPr algn="l">
              <a:defRPr sz="2000" b="1"/>
            </a:lvl1pPr>
          </a:lstStyle>
          <a:p>
            <a:r>
              <a:rPr lang="es-ES_tradnl" smtClean="0"/>
              <a:t>Clic para editar título</a:t>
            </a:r>
            <a:endParaRPr lang="es-ES"/>
          </a:p>
        </p:txBody>
      </p:sp>
      <p:sp>
        <p:nvSpPr>
          <p:cNvPr id="3" name="Marcador de contenido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texto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fld id="{2209BC4B-E15A-41B8-8D16-613B4163873F}" type="datetimeFigureOut">
              <a:rPr lang="es-ES">
                <a:solidFill>
                  <a:prstClr val="black">
                    <a:tint val="75000"/>
                  </a:prstClr>
                </a:solidFill>
              </a:rPr>
              <a:pPr>
                <a:defRPr/>
              </a:pPr>
              <a:t>30/05/2015</a:t>
            </a:fld>
            <a:endParaRPr lang="es-ES">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pPr>
              <a:defRPr/>
            </a:pPr>
            <a:fld id="{65A28FB6-7BE0-470A-BEAC-F1E9188D0639}" type="slidenum">
              <a:rPr lang="es-ES" altLang="es-ES"/>
              <a:pPr>
                <a:defRPr/>
              </a:pPr>
              <a:t>‹Nº›</a:t>
            </a:fld>
            <a:endParaRPr lang="es-ES" altLang="es-ES"/>
          </a:p>
        </p:txBody>
      </p:sp>
    </p:spTree>
    <p:extLst>
      <p:ext uri="{BB962C8B-B14F-4D97-AF65-F5344CB8AC3E}">
        <p14:creationId xmlns:p14="http://schemas.microsoft.com/office/powerpoint/2010/main" val="2684270875"/>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smtClean="0"/>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fld id="{E7160921-2C6D-4870-B08A-337D8B9E8E8F}" type="datetimeFigureOut">
              <a:rPr lang="es-ES">
                <a:solidFill>
                  <a:prstClr val="black">
                    <a:tint val="75000"/>
                  </a:prstClr>
                </a:solidFill>
              </a:rPr>
              <a:pPr>
                <a:defRPr/>
              </a:pPr>
              <a:t>30/05/2015</a:t>
            </a:fld>
            <a:endParaRPr lang="es-ES">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pPr>
              <a:defRPr/>
            </a:pPr>
            <a:fld id="{89399ED9-0BF4-449D-A478-6E38E2F131D5}" type="slidenum">
              <a:rPr lang="es-ES" altLang="es-ES"/>
              <a:pPr>
                <a:defRPr/>
              </a:pPr>
              <a:t>‹Nº›</a:t>
            </a:fld>
            <a:endParaRPr lang="es-ES" altLang="es-ES"/>
          </a:p>
        </p:txBody>
      </p:sp>
    </p:spTree>
    <p:extLst>
      <p:ext uri="{BB962C8B-B14F-4D97-AF65-F5344CB8AC3E}">
        <p14:creationId xmlns:p14="http://schemas.microsoft.com/office/powerpoint/2010/main" val="1012850601"/>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lvl1pPr>
              <a:defRPr/>
            </a:lvl1pPr>
          </a:lstStyle>
          <a:p>
            <a:pPr>
              <a:defRPr/>
            </a:pPr>
            <a:fld id="{AA18A5D5-9262-4DA3-B9D6-8346A19622F5}" type="datetimeFigureOut">
              <a:rPr lang="es-ES">
                <a:solidFill>
                  <a:prstClr val="black">
                    <a:tint val="75000"/>
                  </a:prstClr>
                </a:solidFill>
              </a:rPr>
              <a:pPr>
                <a:defRPr/>
              </a:pPr>
              <a:t>30/05/2015</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04D1B97A-FC5A-496D-978E-036C6B947195}" type="slidenum">
              <a:rPr lang="es-ES" altLang="es-ES"/>
              <a:pPr>
                <a:defRPr/>
              </a:pPr>
              <a:t>‹Nº›</a:t>
            </a:fld>
            <a:endParaRPr lang="es-ES" altLang="es-ES"/>
          </a:p>
        </p:txBody>
      </p:sp>
    </p:spTree>
    <p:extLst>
      <p:ext uri="{BB962C8B-B14F-4D97-AF65-F5344CB8AC3E}">
        <p14:creationId xmlns:p14="http://schemas.microsoft.com/office/powerpoint/2010/main" val="3828300903"/>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42"/>
            <a:ext cx="2057400" cy="5851525"/>
          </a:xfrm>
        </p:spPr>
        <p:txBody>
          <a:bodyPr vert="eaVert"/>
          <a:lstStyle/>
          <a:p>
            <a:r>
              <a:rPr lang="es-ES_tradnl" smtClean="0"/>
              <a:t>Clic para editar título</a:t>
            </a:r>
            <a:endParaRPr lang="es-ES"/>
          </a:p>
        </p:txBody>
      </p:sp>
      <p:sp>
        <p:nvSpPr>
          <p:cNvPr id="3" name="Marcador de texto vertical 2"/>
          <p:cNvSpPr>
            <a:spLocks noGrp="1"/>
          </p:cNvSpPr>
          <p:nvPr>
            <p:ph type="body" orient="vert" idx="1"/>
          </p:nvPr>
        </p:nvSpPr>
        <p:spPr>
          <a:xfrm>
            <a:off x="457200" y="274642"/>
            <a:ext cx="6019800" cy="5851525"/>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lvl1pPr>
              <a:defRPr/>
            </a:lvl1pPr>
          </a:lstStyle>
          <a:p>
            <a:pPr>
              <a:defRPr/>
            </a:pPr>
            <a:fld id="{F7CD72EB-FB75-4D98-BAD4-1454F4394202}" type="datetimeFigureOut">
              <a:rPr lang="es-ES">
                <a:solidFill>
                  <a:prstClr val="black">
                    <a:tint val="75000"/>
                  </a:prstClr>
                </a:solidFill>
              </a:rPr>
              <a:pPr>
                <a:defRPr/>
              </a:pPr>
              <a:t>30/05/2015</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732BD014-4E4E-499B-A701-5720F4C30A23}" type="slidenum">
              <a:rPr lang="es-ES" altLang="es-ES"/>
              <a:pPr>
                <a:defRPr/>
              </a:pPr>
              <a:t>‹Nº›</a:t>
            </a:fld>
            <a:endParaRPr lang="es-ES" altLang="es-ES"/>
          </a:p>
        </p:txBody>
      </p:sp>
    </p:spTree>
    <p:extLst>
      <p:ext uri="{BB962C8B-B14F-4D97-AF65-F5344CB8AC3E}">
        <p14:creationId xmlns:p14="http://schemas.microsoft.com/office/powerpoint/2010/main" val="376388767"/>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28650" y="365128"/>
            <a:ext cx="78867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AR"/>
          </a:p>
        </p:txBody>
      </p:sp>
      <p:sp>
        <p:nvSpPr>
          <p:cNvPr id="3" name="Marcador de texto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Marcador de fecha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B87D03-7E82-47C5-B697-FE68CEAA66E4}" type="datetimeFigureOut">
              <a:rPr lang="es-AR" smtClean="0"/>
              <a:t>30/05/2015</a:t>
            </a:fld>
            <a:endParaRPr lang="es-AR"/>
          </a:p>
        </p:txBody>
      </p:sp>
      <p:sp>
        <p:nvSpPr>
          <p:cNvPr id="5" name="Marcador de pie de página 4"/>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AR"/>
          </a:p>
        </p:txBody>
      </p:sp>
      <p:sp>
        <p:nvSpPr>
          <p:cNvPr id="6" name="Marcador de número de diapositiva 5"/>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E62CDB-6851-433D-A87F-4223578CA3C8}" type="slidenum">
              <a:rPr lang="es-AR" smtClean="0"/>
              <a:t>‹Nº›</a:t>
            </a:fld>
            <a:endParaRPr lang="es-AR"/>
          </a:p>
        </p:txBody>
      </p:sp>
    </p:spTree>
    <p:extLst>
      <p:ext uri="{BB962C8B-B14F-4D97-AF65-F5344CB8AC3E}">
        <p14:creationId xmlns:p14="http://schemas.microsoft.com/office/powerpoint/2010/main" val="24474726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ES" smtClean="0"/>
              <a:t>Clic para editar título</a:t>
            </a:r>
            <a:endParaRPr lang="es-ES" altLang="es-ES" smtClean="0"/>
          </a:p>
        </p:txBody>
      </p:sp>
      <p:sp>
        <p:nvSpPr>
          <p:cNvPr id="1027" name="Marcador de texto 2"/>
          <p:cNvSpPr>
            <a:spLocks noGrp="1"/>
          </p:cNvSpPr>
          <p:nvPr>
            <p:ph type="body" idx="1"/>
          </p:nvPr>
        </p:nvSpPr>
        <p:spPr bwMode="auto">
          <a:xfrm>
            <a:off x="457200" y="1600204"/>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ES" smtClean="0"/>
              <a:t>Haga clic para modificar el estilo de texto del patrón</a:t>
            </a:r>
          </a:p>
          <a:p>
            <a:pPr lvl="1"/>
            <a:r>
              <a:rPr lang="es-ES_tradnl" altLang="es-ES" smtClean="0"/>
              <a:t>Segundo nivel</a:t>
            </a:r>
          </a:p>
          <a:p>
            <a:pPr lvl="2"/>
            <a:r>
              <a:rPr lang="es-ES_tradnl" altLang="es-ES" smtClean="0"/>
              <a:t>Tercer nivel</a:t>
            </a:r>
          </a:p>
          <a:p>
            <a:pPr lvl="3"/>
            <a:r>
              <a:rPr lang="es-ES_tradnl" altLang="es-ES" smtClean="0"/>
              <a:t>Cuarto nivel</a:t>
            </a:r>
          </a:p>
          <a:p>
            <a:pPr lvl="4"/>
            <a:r>
              <a:rPr lang="es-ES_tradnl" altLang="es-ES" smtClean="0"/>
              <a:t>Quinto nivel</a:t>
            </a:r>
            <a:endParaRPr lang="es-ES" altLang="es-ES" smtClean="0"/>
          </a:p>
        </p:txBody>
      </p:sp>
      <p:sp>
        <p:nvSpPr>
          <p:cNvPr id="4" name="Marcador de fecha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defTabSz="457200">
              <a:defRPr/>
            </a:pPr>
            <a:fld id="{D5B82868-B09C-43E2-A952-D59E3C800ED0}" type="datetimeFigureOut">
              <a:rPr lang="es-ES" smtClean="0">
                <a:solidFill>
                  <a:prstClr val="black">
                    <a:tint val="75000"/>
                  </a:prstClr>
                </a:solidFill>
              </a:rPr>
              <a:pPr defTabSz="457200">
                <a:defRPr/>
              </a:pPr>
              <a:t>30/05/2015</a:t>
            </a:fld>
            <a:endParaRPr lang="es-ES">
              <a:solidFill>
                <a:prstClr val="black">
                  <a:tint val="75000"/>
                </a:prstClr>
              </a:solidFill>
            </a:endParaRPr>
          </a:p>
        </p:txBody>
      </p:sp>
      <p:sp>
        <p:nvSpPr>
          <p:cNvPr id="5" name="Marcador de pie de página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defTabSz="457200">
              <a:defRPr/>
            </a:pPr>
            <a:endParaRPr lang="es-ES">
              <a:solidFill>
                <a:prstClr val="black">
                  <a:tint val="75000"/>
                </a:prstClr>
              </a:solidFill>
            </a:endParaRPr>
          </a:p>
        </p:txBody>
      </p:sp>
      <p:sp>
        <p:nvSpPr>
          <p:cNvPr id="6" name="Marcador de número de diapositiva 5"/>
          <p:cNvSpPr>
            <a:spLocks noGrp="1"/>
          </p:cNvSpPr>
          <p:nvPr>
            <p:ph type="sldNum" sz="quarter" idx="4"/>
          </p:nvPr>
        </p:nvSpPr>
        <p:spPr>
          <a:xfrm>
            <a:off x="6553200" y="6356354"/>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defTabSz="457200" fontAlgn="base">
              <a:spcBef>
                <a:spcPct val="0"/>
              </a:spcBef>
              <a:spcAft>
                <a:spcPct val="0"/>
              </a:spcAft>
              <a:defRPr/>
            </a:pPr>
            <a:fld id="{525AAEA0-A34D-459C-B047-54E232BC96F9}" type="slidenum">
              <a:rPr lang="es-ES" altLang="es-ES" smtClean="0">
                <a:cs typeface="Arial" panose="020B0604020202020204" pitchFamily="34" charset="0"/>
              </a:rPr>
              <a:pPr defTabSz="457200" fontAlgn="base">
                <a:spcBef>
                  <a:spcPct val="0"/>
                </a:spcBef>
                <a:spcAft>
                  <a:spcPct val="0"/>
                </a:spcAft>
                <a:defRPr/>
              </a:pPr>
              <a:t>‹Nº›</a:t>
            </a:fld>
            <a:endParaRPr lang="es-ES" altLang="es-ES">
              <a:cs typeface="Arial" panose="020B0604020202020204" pitchFamily="34" charset="0"/>
            </a:endParaRPr>
          </a:p>
        </p:txBody>
      </p:sp>
    </p:spTree>
    <p:extLst>
      <p:ext uri="{BB962C8B-B14F-4D97-AF65-F5344CB8AC3E}">
        <p14:creationId xmlns:p14="http://schemas.microsoft.com/office/powerpoint/2010/main" val="34445193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1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11.gif"/><Relationship Id="rId7" Type="http://schemas.openxmlformats.org/officeDocument/2006/relationships/image" Target="../media/image15.gif"/><Relationship Id="rId2" Type="http://schemas.openxmlformats.org/officeDocument/2006/relationships/image" Target="../media/image10.png"/><Relationship Id="rId1" Type="http://schemas.openxmlformats.org/officeDocument/2006/relationships/slideLayout" Target="../slideLayouts/slideLayout13.xml"/><Relationship Id="rId6" Type="http://schemas.openxmlformats.org/officeDocument/2006/relationships/image" Target="../media/image14.gif"/><Relationship Id="rId5" Type="http://schemas.openxmlformats.org/officeDocument/2006/relationships/image" Target="../media/image13.gif"/><Relationship Id="rId4" Type="http://schemas.openxmlformats.org/officeDocument/2006/relationships/image" Target="../media/image12.gif"/></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gif"/><Relationship Id="rId1" Type="http://schemas.openxmlformats.org/officeDocument/2006/relationships/slideLayout" Target="../slideLayouts/slideLayout18.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8.xml"/><Relationship Id="rId5" Type="http://schemas.openxmlformats.org/officeDocument/2006/relationships/image" Target="../media/image32.png"/><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12.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41566"/>
          <a:stretch/>
        </p:blipFill>
        <p:spPr bwMode="auto">
          <a:xfrm>
            <a:off x="0" y="0"/>
            <a:ext cx="9144000" cy="37737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3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2232" y="4484917"/>
            <a:ext cx="7380803" cy="1335314"/>
          </a:xfrm>
          <a:prstGeom prst="rect">
            <a:avLst/>
          </a:prstGeom>
        </p:spPr>
      </p:pic>
    </p:spTree>
    <p:extLst>
      <p:ext uri="{BB962C8B-B14F-4D97-AF65-F5344CB8AC3E}">
        <p14:creationId xmlns:p14="http://schemas.microsoft.com/office/powerpoint/2010/main" val="6021448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Rectángulo"/>
          <p:cNvSpPr/>
          <p:nvPr/>
        </p:nvSpPr>
        <p:spPr>
          <a:xfrm>
            <a:off x="2486701" y="1349075"/>
            <a:ext cx="6122497" cy="1586788"/>
          </a:xfrm>
          <a:prstGeom prst="rect">
            <a:avLst/>
          </a:prstGeom>
          <a:solidFill>
            <a:srgbClr val="E5F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fontAlgn="auto">
              <a:spcBef>
                <a:spcPts val="0"/>
              </a:spcBef>
              <a:spcAft>
                <a:spcPts val="0"/>
              </a:spcAft>
            </a:pPr>
            <a:endParaRPr lang="es-AR">
              <a:solidFill>
                <a:prstClr val="white"/>
              </a:solidFill>
            </a:endParaRPr>
          </a:p>
        </p:txBody>
      </p:sp>
      <p:pic>
        <p:nvPicPr>
          <p:cNvPr id="5" name="Picture 2" descr="Z:\2015 Doc\Agregados juli\CFK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0279" y="1349074"/>
            <a:ext cx="1781889" cy="123774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descr="C:\Users\esamela\Desktop\Archivos\anses.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778505" y="2187826"/>
            <a:ext cx="1025268" cy="79799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58365" y="1450627"/>
            <a:ext cx="5688013" cy="143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3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9254" y="3335004"/>
            <a:ext cx="8394920" cy="365792"/>
          </a:xfrm>
          <a:prstGeom prst="rect">
            <a:avLst/>
          </a:prstGeom>
        </p:spPr>
      </p:pic>
      <p:pic>
        <p:nvPicPr>
          <p:cNvPr id="8" name="7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6201" y="4773116"/>
            <a:ext cx="8041321" cy="1889924"/>
          </a:xfrm>
          <a:prstGeom prst="rect">
            <a:avLst/>
          </a:prstGeom>
        </p:spPr>
      </p:pic>
      <p:sp>
        <p:nvSpPr>
          <p:cNvPr id="9" name="8 CuadroTexto"/>
          <p:cNvSpPr txBox="1"/>
          <p:nvPr/>
        </p:nvSpPr>
        <p:spPr>
          <a:xfrm>
            <a:off x="342104" y="3672531"/>
            <a:ext cx="1613546" cy="954107"/>
          </a:xfrm>
          <a:prstGeom prst="rect">
            <a:avLst/>
          </a:prstGeom>
          <a:noFill/>
        </p:spPr>
        <p:txBody>
          <a:bodyPr wrap="square" rtlCol="0">
            <a:spAutoFit/>
          </a:bodyPr>
          <a:lstStyle/>
          <a:p>
            <a:r>
              <a:rPr lang="es-AR" sz="1400" b="1" i="1" dirty="0">
                <a:solidFill>
                  <a:schemeClr val="tx1">
                    <a:lumMod val="65000"/>
                    <a:lumOff val="35000"/>
                  </a:schemeClr>
                </a:solidFill>
              </a:rPr>
              <a:t>Plan Nacer en </a:t>
            </a:r>
          </a:p>
          <a:p>
            <a:r>
              <a:rPr lang="es-AR" sz="1400" b="1" i="1" dirty="0">
                <a:solidFill>
                  <a:schemeClr val="tx1">
                    <a:lumMod val="65000"/>
                    <a:lumOff val="35000"/>
                  </a:schemeClr>
                </a:solidFill>
              </a:rPr>
              <a:t>Provincias del Norte </a:t>
            </a:r>
          </a:p>
          <a:p>
            <a:r>
              <a:rPr lang="es-AR" sz="1400" b="1" i="1" dirty="0">
                <a:solidFill>
                  <a:schemeClr val="tx1">
                    <a:lumMod val="65000"/>
                    <a:lumOff val="35000"/>
                  </a:schemeClr>
                </a:solidFill>
              </a:rPr>
              <a:t>(</a:t>
            </a:r>
            <a:r>
              <a:rPr lang="es-AR" sz="1400" b="1" i="1" dirty="0" smtClean="0">
                <a:solidFill>
                  <a:schemeClr val="tx1">
                    <a:lumMod val="65000"/>
                    <a:lumOff val="35000"/>
                  </a:schemeClr>
                </a:solidFill>
              </a:rPr>
              <a:t>700 mil </a:t>
            </a:r>
            <a:r>
              <a:rPr lang="es-AR" sz="1400" b="1" i="1" dirty="0">
                <a:solidFill>
                  <a:schemeClr val="tx1">
                    <a:lumMod val="65000"/>
                    <a:lumOff val="35000"/>
                  </a:schemeClr>
                </a:solidFill>
              </a:rPr>
              <a:t>personas)</a:t>
            </a:r>
          </a:p>
        </p:txBody>
      </p:sp>
      <p:sp>
        <p:nvSpPr>
          <p:cNvPr id="11" name="10 CuadroTexto"/>
          <p:cNvSpPr txBox="1"/>
          <p:nvPr/>
        </p:nvSpPr>
        <p:spPr>
          <a:xfrm>
            <a:off x="2031850" y="3679138"/>
            <a:ext cx="1505746" cy="523220"/>
          </a:xfrm>
          <a:prstGeom prst="rect">
            <a:avLst/>
          </a:prstGeom>
          <a:noFill/>
        </p:spPr>
        <p:txBody>
          <a:bodyPr wrap="square" rtlCol="0">
            <a:spAutoFit/>
          </a:bodyPr>
          <a:lstStyle/>
          <a:p>
            <a:r>
              <a:rPr lang="es-AR" sz="1400" b="1" i="1" dirty="0">
                <a:solidFill>
                  <a:schemeClr val="tx1">
                    <a:lumMod val="65000"/>
                    <a:lumOff val="35000"/>
                  </a:schemeClr>
                </a:solidFill>
              </a:rPr>
              <a:t>Plan Nacer </a:t>
            </a:r>
          </a:p>
          <a:p>
            <a:r>
              <a:rPr lang="es-AR" sz="1400" b="1" i="1" dirty="0">
                <a:solidFill>
                  <a:schemeClr val="tx1">
                    <a:lumMod val="65000"/>
                    <a:lumOff val="35000"/>
                  </a:schemeClr>
                </a:solidFill>
              </a:rPr>
              <a:t>en todo el país</a:t>
            </a:r>
          </a:p>
        </p:txBody>
      </p:sp>
      <p:sp>
        <p:nvSpPr>
          <p:cNvPr id="12" name="11 CuadroTexto"/>
          <p:cNvSpPr txBox="1"/>
          <p:nvPr/>
        </p:nvSpPr>
        <p:spPr>
          <a:xfrm>
            <a:off x="3641575" y="3672531"/>
            <a:ext cx="1505746" cy="738664"/>
          </a:xfrm>
          <a:prstGeom prst="rect">
            <a:avLst/>
          </a:prstGeom>
          <a:noFill/>
        </p:spPr>
        <p:txBody>
          <a:bodyPr wrap="square" rtlCol="0">
            <a:spAutoFit/>
          </a:bodyPr>
          <a:lstStyle/>
          <a:p>
            <a:r>
              <a:rPr lang="es-AR" sz="1400" b="1" i="1" dirty="0">
                <a:solidFill>
                  <a:schemeClr val="tx1">
                    <a:lumMod val="65000"/>
                    <a:lumOff val="35000"/>
                  </a:schemeClr>
                </a:solidFill>
              </a:rPr>
              <a:t>Cobertura de </a:t>
            </a:r>
          </a:p>
          <a:p>
            <a:r>
              <a:rPr lang="es-AR" sz="1400" b="1" i="1" dirty="0">
                <a:solidFill>
                  <a:schemeClr val="tx1">
                    <a:lumMod val="65000"/>
                    <a:lumOff val="35000"/>
                  </a:schemeClr>
                </a:solidFill>
              </a:rPr>
              <a:t>cardiopatías congénitas</a:t>
            </a:r>
          </a:p>
        </p:txBody>
      </p:sp>
      <p:sp>
        <p:nvSpPr>
          <p:cNvPr id="13" name="12 CuadroTexto"/>
          <p:cNvSpPr txBox="1"/>
          <p:nvPr/>
        </p:nvSpPr>
        <p:spPr>
          <a:xfrm>
            <a:off x="5450435" y="3672530"/>
            <a:ext cx="1505746" cy="954107"/>
          </a:xfrm>
          <a:prstGeom prst="rect">
            <a:avLst/>
          </a:prstGeom>
          <a:noFill/>
        </p:spPr>
        <p:txBody>
          <a:bodyPr wrap="square" rtlCol="0">
            <a:spAutoFit/>
          </a:bodyPr>
          <a:lstStyle/>
          <a:p>
            <a:r>
              <a:rPr lang="es-AR" sz="1400" b="1" i="1" dirty="0">
                <a:solidFill>
                  <a:schemeClr val="tx1">
                    <a:lumMod val="65000"/>
                    <a:lumOff val="35000"/>
                  </a:schemeClr>
                </a:solidFill>
              </a:rPr>
              <a:t>Inclusión niños, </a:t>
            </a:r>
          </a:p>
          <a:p>
            <a:r>
              <a:rPr lang="es-AR" sz="1400" b="1" i="1" dirty="0">
                <a:solidFill>
                  <a:schemeClr val="tx1">
                    <a:lumMod val="65000"/>
                    <a:lumOff val="35000"/>
                  </a:schemeClr>
                </a:solidFill>
              </a:rPr>
              <a:t>adolescentes y </a:t>
            </a:r>
          </a:p>
          <a:p>
            <a:r>
              <a:rPr lang="es-AR" sz="1400" b="1" i="1" dirty="0">
                <a:solidFill>
                  <a:schemeClr val="tx1">
                    <a:lumMod val="65000"/>
                    <a:lumOff val="35000"/>
                  </a:schemeClr>
                </a:solidFill>
              </a:rPr>
              <a:t>mujeres hasta </a:t>
            </a:r>
            <a:endParaRPr lang="es-AR" sz="1400" b="1" i="1" dirty="0" smtClean="0">
              <a:solidFill>
                <a:schemeClr val="tx1">
                  <a:lumMod val="65000"/>
                  <a:lumOff val="35000"/>
                </a:schemeClr>
              </a:solidFill>
            </a:endParaRPr>
          </a:p>
          <a:p>
            <a:r>
              <a:rPr lang="es-AR" sz="1400" b="1" i="1" dirty="0" smtClean="0">
                <a:solidFill>
                  <a:schemeClr val="tx1">
                    <a:lumMod val="65000"/>
                    <a:lumOff val="35000"/>
                  </a:schemeClr>
                </a:solidFill>
              </a:rPr>
              <a:t>64 </a:t>
            </a:r>
            <a:r>
              <a:rPr lang="es-AR" sz="1400" b="1" i="1" dirty="0">
                <a:solidFill>
                  <a:schemeClr val="tx1">
                    <a:lumMod val="65000"/>
                    <a:lumOff val="35000"/>
                  </a:schemeClr>
                </a:solidFill>
              </a:rPr>
              <a:t>años</a:t>
            </a:r>
          </a:p>
        </p:txBody>
      </p:sp>
      <p:sp>
        <p:nvSpPr>
          <p:cNvPr id="14" name="13 CuadroTexto"/>
          <p:cNvSpPr txBox="1"/>
          <p:nvPr/>
        </p:nvSpPr>
        <p:spPr>
          <a:xfrm>
            <a:off x="7263028" y="3672530"/>
            <a:ext cx="1505746" cy="954107"/>
          </a:xfrm>
          <a:prstGeom prst="rect">
            <a:avLst/>
          </a:prstGeom>
          <a:noFill/>
        </p:spPr>
        <p:txBody>
          <a:bodyPr wrap="square" rtlCol="0">
            <a:spAutoFit/>
          </a:bodyPr>
          <a:lstStyle/>
          <a:p>
            <a:r>
              <a:rPr lang="es-AR" sz="1400" b="1" i="1" dirty="0">
                <a:solidFill>
                  <a:schemeClr val="tx1">
                    <a:lumMod val="65000"/>
                    <a:lumOff val="35000"/>
                  </a:schemeClr>
                </a:solidFill>
              </a:rPr>
              <a:t>Inclusión </a:t>
            </a:r>
          </a:p>
          <a:p>
            <a:r>
              <a:rPr lang="es-AR" sz="1400" b="1" i="1" dirty="0">
                <a:solidFill>
                  <a:schemeClr val="tx1">
                    <a:lumMod val="65000"/>
                    <a:lumOff val="35000"/>
                  </a:schemeClr>
                </a:solidFill>
              </a:rPr>
              <a:t>hombre adulto</a:t>
            </a:r>
          </a:p>
          <a:p>
            <a:r>
              <a:rPr lang="es-AR" sz="1400" b="1" i="1" dirty="0">
                <a:solidFill>
                  <a:schemeClr val="tx1">
                    <a:lumMod val="65000"/>
                    <a:lumOff val="35000"/>
                  </a:schemeClr>
                </a:solidFill>
              </a:rPr>
              <a:t>(14 millones</a:t>
            </a:r>
          </a:p>
          <a:p>
            <a:r>
              <a:rPr lang="es-AR" sz="1400" b="1" i="1" dirty="0">
                <a:solidFill>
                  <a:schemeClr val="tx1">
                    <a:lumMod val="65000"/>
                    <a:lumOff val="35000"/>
                  </a:schemeClr>
                </a:solidFill>
              </a:rPr>
              <a:t>de  personas)</a:t>
            </a:r>
          </a:p>
        </p:txBody>
      </p:sp>
      <p:pic>
        <p:nvPicPr>
          <p:cNvPr id="10"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3314" y="753714"/>
            <a:ext cx="8686800"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ángulo 1"/>
          <p:cNvSpPr/>
          <p:nvPr/>
        </p:nvSpPr>
        <p:spPr>
          <a:xfrm>
            <a:off x="6421346" y="2524258"/>
            <a:ext cx="1099917" cy="307777"/>
          </a:xfrm>
          <a:prstGeom prst="rect">
            <a:avLst/>
          </a:prstGeom>
        </p:spPr>
        <p:txBody>
          <a:bodyPr wrap="square">
            <a:spAutoFit/>
          </a:bodyPr>
          <a:lstStyle/>
          <a:p>
            <a:r>
              <a:rPr lang="es-ES" sz="1400" b="1" dirty="0" smtClean="0">
                <a:solidFill>
                  <a:prstClr val="black">
                    <a:lumMod val="75000"/>
                    <a:lumOff val="25000"/>
                  </a:prstClr>
                </a:solidFill>
              </a:rPr>
              <a:t>12/5/2015</a:t>
            </a:r>
            <a:endParaRPr lang="es-AR" sz="1400" b="1" dirty="0"/>
          </a:p>
        </p:txBody>
      </p:sp>
    </p:spTree>
    <p:extLst>
      <p:ext uri="{BB962C8B-B14F-4D97-AF65-F5344CB8AC3E}">
        <p14:creationId xmlns:p14="http://schemas.microsoft.com/office/powerpoint/2010/main" val="2757958291"/>
      </p:ext>
    </p:extLst>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8 Imagen"/>
          <p:cNvPicPr>
            <a:picLocks noChangeAspect="1"/>
          </p:cNvPicPr>
          <p:nvPr/>
        </p:nvPicPr>
        <p:blipFill rotWithShape="1">
          <a:blip r:embed="rId2">
            <a:extLst>
              <a:ext uri="{28A0092B-C50C-407E-A947-70E740481C1C}">
                <a14:useLocalDpi xmlns:a14="http://schemas.microsoft.com/office/drawing/2010/main" val="0"/>
              </a:ext>
            </a:extLst>
          </a:blip>
          <a:srcRect b="50000"/>
          <a:stretch/>
        </p:blipFill>
        <p:spPr>
          <a:xfrm>
            <a:off x="608376" y="2110722"/>
            <a:ext cx="7993165" cy="1545201"/>
          </a:xfrm>
          <a:prstGeom prst="rect">
            <a:avLst/>
          </a:prstGeom>
        </p:spPr>
      </p:pic>
      <p:pic>
        <p:nvPicPr>
          <p:cNvPr id="10" name="9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45174" y="3689558"/>
            <a:ext cx="1432357" cy="1432357"/>
          </a:xfrm>
          <a:prstGeom prst="rect">
            <a:avLst/>
          </a:prstGeom>
        </p:spPr>
      </p:pic>
      <p:pic>
        <p:nvPicPr>
          <p:cNvPr id="11" name="10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79684" y="3689558"/>
            <a:ext cx="1432357" cy="1432357"/>
          </a:xfrm>
          <a:prstGeom prst="rect">
            <a:avLst/>
          </a:prstGeom>
        </p:spPr>
      </p:pic>
      <p:pic>
        <p:nvPicPr>
          <p:cNvPr id="12" name="11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04274" y="3697005"/>
            <a:ext cx="1432357" cy="1432357"/>
          </a:xfrm>
          <a:prstGeom prst="rect">
            <a:avLst/>
          </a:prstGeom>
        </p:spPr>
      </p:pic>
      <p:pic>
        <p:nvPicPr>
          <p:cNvPr id="13" name="12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18236" y="3695329"/>
            <a:ext cx="1432357" cy="1432357"/>
          </a:xfrm>
          <a:prstGeom prst="rect">
            <a:avLst/>
          </a:prstGeom>
        </p:spPr>
      </p:pic>
      <p:pic>
        <p:nvPicPr>
          <p:cNvPr id="14" name="13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5374" y="3697006"/>
            <a:ext cx="1432357" cy="1432357"/>
          </a:xfrm>
          <a:prstGeom prst="rect">
            <a:avLst/>
          </a:prstGeom>
        </p:spPr>
      </p:pic>
      <p:sp>
        <p:nvSpPr>
          <p:cNvPr id="8" name="7 CuadroTexto"/>
          <p:cNvSpPr txBox="1"/>
          <p:nvPr/>
        </p:nvSpPr>
        <p:spPr>
          <a:xfrm>
            <a:off x="648600" y="3739026"/>
            <a:ext cx="1431832" cy="1261884"/>
          </a:xfrm>
          <a:prstGeom prst="rect">
            <a:avLst/>
          </a:prstGeom>
          <a:noFill/>
        </p:spPr>
        <p:txBody>
          <a:bodyPr wrap="square" rtlCol="0">
            <a:spAutoFit/>
          </a:bodyPr>
          <a:lstStyle/>
          <a:p>
            <a:r>
              <a:rPr lang="es-AR" sz="1900" b="1" dirty="0" smtClean="0">
                <a:solidFill>
                  <a:schemeClr val="bg1"/>
                </a:solidFill>
              </a:rPr>
              <a:t>14 millones de personas con cobertura</a:t>
            </a:r>
            <a:endParaRPr lang="es-AR" sz="1900" b="1" dirty="0">
              <a:solidFill>
                <a:schemeClr val="bg1"/>
              </a:solidFill>
            </a:endParaRPr>
          </a:p>
        </p:txBody>
      </p:sp>
      <p:sp>
        <p:nvSpPr>
          <p:cNvPr id="16" name="15 CuadroTexto"/>
          <p:cNvSpPr txBox="1"/>
          <p:nvPr/>
        </p:nvSpPr>
        <p:spPr>
          <a:xfrm>
            <a:off x="2232998" y="3736694"/>
            <a:ext cx="1526201" cy="969496"/>
          </a:xfrm>
          <a:prstGeom prst="rect">
            <a:avLst/>
          </a:prstGeom>
          <a:noFill/>
        </p:spPr>
        <p:txBody>
          <a:bodyPr wrap="square" rtlCol="0">
            <a:spAutoFit/>
          </a:bodyPr>
          <a:lstStyle/>
          <a:p>
            <a:r>
              <a:rPr lang="es-AR" sz="1900" b="1" dirty="0" smtClean="0">
                <a:solidFill>
                  <a:schemeClr val="bg1"/>
                </a:solidFill>
              </a:rPr>
              <a:t>Cerca de 500 prestaciones cubiertas</a:t>
            </a:r>
            <a:endParaRPr lang="es-AR" sz="1900" b="1" dirty="0">
              <a:solidFill>
                <a:schemeClr val="bg1"/>
              </a:solidFill>
            </a:endParaRPr>
          </a:p>
        </p:txBody>
      </p:sp>
      <p:sp>
        <p:nvSpPr>
          <p:cNvPr id="17" name="16 CuadroTexto"/>
          <p:cNvSpPr txBox="1"/>
          <p:nvPr/>
        </p:nvSpPr>
        <p:spPr>
          <a:xfrm>
            <a:off x="3854284" y="3720861"/>
            <a:ext cx="1526201" cy="969496"/>
          </a:xfrm>
          <a:prstGeom prst="rect">
            <a:avLst/>
          </a:prstGeom>
          <a:noFill/>
        </p:spPr>
        <p:txBody>
          <a:bodyPr wrap="square" rtlCol="0">
            <a:spAutoFit/>
          </a:bodyPr>
          <a:lstStyle/>
          <a:p>
            <a:r>
              <a:rPr lang="es-AR" sz="1900" b="1" dirty="0" smtClean="0">
                <a:solidFill>
                  <a:schemeClr val="bg1"/>
                </a:solidFill>
              </a:rPr>
              <a:t>7.300 efectores participando</a:t>
            </a:r>
            <a:endParaRPr lang="es-AR" sz="1900" b="1" dirty="0">
              <a:solidFill>
                <a:schemeClr val="bg1"/>
              </a:solidFill>
            </a:endParaRPr>
          </a:p>
        </p:txBody>
      </p:sp>
      <p:sp>
        <p:nvSpPr>
          <p:cNvPr id="18" name="17 CuadroTexto"/>
          <p:cNvSpPr txBox="1"/>
          <p:nvPr/>
        </p:nvSpPr>
        <p:spPr>
          <a:xfrm>
            <a:off x="5504274" y="3739026"/>
            <a:ext cx="1432357" cy="969496"/>
          </a:xfrm>
          <a:prstGeom prst="rect">
            <a:avLst/>
          </a:prstGeom>
          <a:noFill/>
        </p:spPr>
        <p:txBody>
          <a:bodyPr wrap="square" rtlCol="0">
            <a:spAutoFit/>
          </a:bodyPr>
          <a:lstStyle/>
          <a:p>
            <a:r>
              <a:rPr lang="es-AR" sz="1900" b="1" dirty="0" smtClean="0">
                <a:solidFill>
                  <a:schemeClr val="bg1"/>
                </a:solidFill>
              </a:rPr>
              <a:t>$3.000 millones invertidos </a:t>
            </a:r>
            <a:endParaRPr lang="es-AR" sz="1900" b="1" dirty="0">
              <a:solidFill>
                <a:schemeClr val="bg1"/>
              </a:solidFill>
            </a:endParaRPr>
          </a:p>
        </p:txBody>
      </p:sp>
      <p:sp>
        <p:nvSpPr>
          <p:cNvPr id="19" name="18 CuadroTexto"/>
          <p:cNvSpPr txBox="1"/>
          <p:nvPr/>
        </p:nvSpPr>
        <p:spPr>
          <a:xfrm>
            <a:off x="7105536" y="3714958"/>
            <a:ext cx="1483305" cy="969496"/>
          </a:xfrm>
          <a:prstGeom prst="rect">
            <a:avLst/>
          </a:prstGeom>
          <a:noFill/>
        </p:spPr>
        <p:txBody>
          <a:bodyPr wrap="square" rtlCol="0">
            <a:spAutoFit/>
          </a:bodyPr>
          <a:lstStyle/>
          <a:p>
            <a:r>
              <a:rPr lang="es-AR" sz="1900" b="1" dirty="0" smtClean="0">
                <a:solidFill>
                  <a:schemeClr val="bg1"/>
                </a:solidFill>
              </a:rPr>
              <a:t>100 millones prestaciones financiadas</a:t>
            </a:r>
            <a:endParaRPr lang="es-AR" sz="1900" b="1" dirty="0">
              <a:solidFill>
                <a:schemeClr val="bg1"/>
              </a:solidFill>
            </a:endParaRPr>
          </a:p>
        </p:txBody>
      </p:sp>
      <p:sp>
        <p:nvSpPr>
          <p:cNvPr id="15" name="10 CuadroTexto"/>
          <p:cNvSpPr txBox="1"/>
          <p:nvPr/>
        </p:nvSpPr>
        <p:spPr>
          <a:xfrm>
            <a:off x="527997" y="1003300"/>
            <a:ext cx="4283930" cy="830997"/>
          </a:xfrm>
          <a:prstGeom prst="rect">
            <a:avLst/>
          </a:prstGeom>
          <a:noFill/>
        </p:spPr>
        <p:txBody>
          <a:bodyPr wrap="none" rtlCol="0">
            <a:spAutoFit/>
          </a:bodyPr>
          <a:lstStyle/>
          <a:p>
            <a:r>
              <a:rPr lang="es-AR" sz="2400" b="1" dirty="0" smtClean="0">
                <a:solidFill>
                  <a:srgbClr val="00B0F0"/>
                </a:solidFill>
              </a:rPr>
              <a:t>Cobertura del Programa SUMAR</a:t>
            </a:r>
          </a:p>
          <a:p>
            <a:r>
              <a:rPr lang="es-ES" sz="2400" b="1" dirty="0" smtClean="0">
                <a:solidFill>
                  <a:srgbClr val="00B0F0"/>
                </a:solidFill>
              </a:rPr>
              <a:t>2004 - 2015</a:t>
            </a:r>
            <a:endParaRPr lang="es-AR" sz="2400" b="1" dirty="0">
              <a:solidFill>
                <a:srgbClr val="00B0F0"/>
              </a:solidFill>
            </a:endParaRPr>
          </a:p>
        </p:txBody>
      </p:sp>
      <p:cxnSp>
        <p:nvCxnSpPr>
          <p:cNvPr id="20" name="2 Conector recto"/>
          <p:cNvCxnSpPr/>
          <p:nvPr/>
        </p:nvCxnSpPr>
        <p:spPr>
          <a:xfrm>
            <a:off x="628985" y="1903818"/>
            <a:ext cx="8424862" cy="0"/>
          </a:xfrm>
          <a:prstGeom prst="line">
            <a:avLst/>
          </a:prstGeom>
          <a:ln>
            <a:solidFill>
              <a:srgbClr val="00B0F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92598584"/>
      </p:ext>
    </p:extLst>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04136" y="2817323"/>
            <a:ext cx="3849632" cy="1138430"/>
          </a:xfrm>
          <a:prstGeom prst="rect">
            <a:avLst/>
          </a:prstGeom>
        </p:spPr>
      </p:pic>
      <p:sp>
        <p:nvSpPr>
          <p:cNvPr id="10" name="9 CuadroTexto"/>
          <p:cNvSpPr txBox="1"/>
          <p:nvPr/>
        </p:nvSpPr>
        <p:spPr>
          <a:xfrm>
            <a:off x="507926" y="1717246"/>
            <a:ext cx="4333238" cy="707886"/>
          </a:xfrm>
          <a:prstGeom prst="rect">
            <a:avLst/>
          </a:prstGeom>
          <a:noFill/>
        </p:spPr>
        <p:txBody>
          <a:bodyPr wrap="none" rtlCol="0">
            <a:spAutoFit/>
          </a:bodyPr>
          <a:lstStyle/>
          <a:p>
            <a:r>
              <a:rPr lang="es-AR" sz="2000" b="1" i="1" dirty="0" smtClean="0">
                <a:solidFill>
                  <a:schemeClr val="tx1">
                    <a:lumMod val="75000"/>
                    <a:lumOff val="25000"/>
                  </a:schemeClr>
                </a:solidFill>
              </a:rPr>
              <a:t>Contribuciones del SUMAR </a:t>
            </a:r>
          </a:p>
          <a:p>
            <a:r>
              <a:rPr lang="es-AR" sz="2000" b="1" i="1" dirty="0" smtClean="0">
                <a:solidFill>
                  <a:schemeClr val="tx1">
                    <a:lumMod val="75000"/>
                    <a:lumOff val="25000"/>
                  </a:schemeClr>
                </a:solidFill>
              </a:rPr>
              <a:t>a los tres ejes de la cobertura universal</a:t>
            </a:r>
            <a:endParaRPr lang="es-AR" sz="2000" b="1" i="1" dirty="0">
              <a:solidFill>
                <a:schemeClr val="tx1">
                  <a:lumMod val="75000"/>
                  <a:lumOff val="25000"/>
                </a:schemeClr>
              </a:solidFill>
            </a:endParaRPr>
          </a:p>
        </p:txBody>
      </p:sp>
      <p:sp>
        <p:nvSpPr>
          <p:cNvPr id="12" name="11 CuadroTexto"/>
          <p:cNvSpPr txBox="1"/>
          <p:nvPr/>
        </p:nvSpPr>
        <p:spPr>
          <a:xfrm>
            <a:off x="5537200" y="1658723"/>
            <a:ext cx="3378199" cy="707886"/>
          </a:xfrm>
          <a:prstGeom prst="rect">
            <a:avLst/>
          </a:prstGeom>
          <a:noFill/>
        </p:spPr>
        <p:txBody>
          <a:bodyPr wrap="square" rtlCol="0">
            <a:spAutoFit/>
          </a:bodyPr>
          <a:lstStyle/>
          <a:p>
            <a:r>
              <a:rPr lang="es-AR" sz="2000" b="1" i="1" dirty="0" smtClean="0">
                <a:solidFill>
                  <a:schemeClr val="tx1">
                    <a:lumMod val="75000"/>
                    <a:lumOff val="25000"/>
                  </a:schemeClr>
                </a:solidFill>
              </a:rPr>
              <a:t>¿Qué entendemos por cobertura efectiva en salud?</a:t>
            </a:r>
            <a:endParaRPr lang="es-AR" sz="2000" b="1" i="1" dirty="0">
              <a:solidFill>
                <a:schemeClr val="tx1">
                  <a:lumMod val="75000"/>
                  <a:lumOff val="25000"/>
                </a:schemeClr>
              </a:solidFill>
            </a:endParaRPr>
          </a:p>
        </p:txBody>
      </p:sp>
      <p:sp>
        <p:nvSpPr>
          <p:cNvPr id="11" name="10 CuadroTexto"/>
          <p:cNvSpPr txBox="1"/>
          <p:nvPr/>
        </p:nvSpPr>
        <p:spPr>
          <a:xfrm>
            <a:off x="527997" y="797236"/>
            <a:ext cx="7751609" cy="461665"/>
          </a:xfrm>
          <a:prstGeom prst="rect">
            <a:avLst/>
          </a:prstGeom>
          <a:noFill/>
        </p:spPr>
        <p:txBody>
          <a:bodyPr wrap="none" rtlCol="0">
            <a:spAutoFit/>
          </a:bodyPr>
          <a:lstStyle/>
          <a:p>
            <a:r>
              <a:rPr lang="es-AR" sz="2400" b="1" dirty="0" smtClean="0">
                <a:solidFill>
                  <a:srgbClr val="00B0F0"/>
                </a:solidFill>
              </a:rPr>
              <a:t>Transformando la cobertura universal en cobertura efectiva</a:t>
            </a:r>
            <a:endParaRPr lang="es-AR" sz="2400" b="1" dirty="0">
              <a:solidFill>
                <a:srgbClr val="00B0F0"/>
              </a:solidFill>
            </a:endParaRPr>
          </a:p>
        </p:txBody>
      </p:sp>
      <p:pic>
        <p:nvPicPr>
          <p:cNvPr id="13" name="1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7382" y="2674386"/>
            <a:ext cx="4814326" cy="3528706"/>
          </a:xfrm>
          <a:prstGeom prst="rect">
            <a:avLst/>
          </a:prstGeom>
        </p:spPr>
      </p:pic>
      <p:cxnSp>
        <p:nvCxnSpPr>
          <p:cNvPr id="7" name="2 Conector recto"/>
          <p:cNvCxnSpPr/>
          <p:nvPr/>
        </p:nvCxnSpPr>
        <p:spPr>
          <a:xfrm>
            <a:off x="693380" y="1324268"/>
            <a:ext cx="8424862" cy="0"/>
          </a:xfrm>
          <a:prstGeom prst="line">
            <a:avLst/>
          </a:prstGeom>
          <a:ln>
            <a:solidFill>
              <a:srgbClr val="00B0F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7983502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309093" y="1766376"/>
            <a:ext cx="5518494" cy="5016758"/>
          </a:xfrm>
          <a:prstGeom prst="rect">
            <a:avLst/>
          </a:prstGeom>
          <a:noFill/>
        </p:spPr>
        <p:txBody>
          <a:bodyPr wrap="square" rtlCol="0">
            <a:spAutoFit/>
          </a:bodyPr>
          <a:lstStyle/>
          <a:p>
            <a:pPr marL="285750" indent="-285750">
              <a:buClr>
                <a:srgbClr val="00B0F0"/>
              </a:buClr>
              <a:buFont typeface="Wingdings" pitchFamily="2" charset="2"/>
              <a:buChar char="§"/>
            </a:pPr>
            <a:r>
              <a:rPr lang="es-AR" sz="2000" dirty="0"/>
              <a:t>Más de </a:t>
            </a:r>
            <a:r>
              <a:rPr lang="es-AR" sz="2000" b="1" dirty="0"/>
              <a:t>13 millones de controles de salud </a:t>
            </a:r>
            <a:r>
              <a:rPr lang="es-AR" sz="2000" b="1" dirty="0" smtClean="0"/>
              <a:t>de más de </a:t>
            </a:r>
            <a:r>
              <a:rPr lang="es-AR" sz="2000" b="1" dirty="0"/>
              <a:t>1,4 millones de niños/as menores de 5 años </a:t>
            </a:r>
            <a:r>
              <a:rPr lang="es-AR" sz="2000" dirty="0"/>
              <a:t> en más de 6.500 centros de salud en todo el territorio nacional (2005 a 2013).</a:t>
            </a:r>
          </a:p>
          <a:p>
            <a:pPr marL="285750" indent="-285750">
              <a:buClr>
                <a:srgbClr val="00B0F0"/>
              </a:buClr>
              <a:buFont typeface="Wingdings" pitchFamily="2" charset="2"/>
              <a:buChar char="§"/>
            </a:pPr>
            <a:endParaRPr lang="es-AR" sz="2000" dirty="0"/>
          </a:p>
          <a:p>
            <a:pPr marL="285750" indent="-285750">
              <a:buClr>
                <a:srgbClr val="00B0F0"/>
              </a:buClr>
              <a:buFont typeface="Wingdings" pitchFamily="2" charset="2"/>
              <a:buChar char="§"/>
            </a:pPr>
            <a:r>
              <a:rPr lang="es-AR" sz="2000" dirty="0" smtClean="0"/>
              <a:t>Se </a:t>
            </a:r>
            <a:r>
              <a:rPr lang="es-AR" sz="2000" dirty="0"/>
              <a:t>observó que la prevalencia </a:t>
            </a:r>
            <a:r>
              <a:rPr lang="es-AR" sz="2000" b="1" dirty="0" smtClean="0"/>
              <a:t>del </a:t>
            </a:r>
            <a:r>
              <a:rPr lang="es-AR" sz="2000" b="1" dirty="0"/>
              <a:t>retraso en el crecimiento (desnutrición crónica) se redujo un 45%</a:t>
            </a:r>
            <a:r>
              <a:rPr lang="es-AR" sz="2000" dirty="0"/>
              <a:t> (de 20,6% a 11,3</a:t>
            </a:r>
            <a:r>
              <a:rPr lang="es-AR" sz="2000" dirty="0" smtClean="0"/>
              <a:t>%).</a:t>
            </a:r>
            <a:endParaRPr lang="es-ES" sz="2000" dirty="0" smtClean="0"/>
          </a:p>
          <a:p>
            <a:pPr marL="285750" indent="-285750">
              <a:buClr>
                <a:srgbClr val="00B0F0"/>
              </a:buClr>
              <a:buFont typeface="Wingdings" pitchFamily="2" charset="2"/>
              <a:buChar char="§"/>
            </a:pPr>
            <a:endParaRPr lang="es-ES" sz="2000" dirty="0" smtClean="0"/>
          </a:p>
          <a:p>
            <a:pPr marL="285750" indent="-285750">
              <a:buClr>
                <a:srgbClr val="00B0F0"/>
              </a:buClr>
              <a:buFont typeface="Wingdings" pitchFamily="2" charset="2"/>
              <a:buChar char="§"/>
            </a:pPr>
            <a:r>
              <a:rPr lang="es-ES" sz="2000" dirty="0" smtClean="0"/>
              <a:t>Se destaca el desarrollo a través del Programa SUMAR de un </a:t>
            </a:r>
            <a:r>
              <a:rPr lang="es-ES" sz="2000" b="1" dirty="0" smtClean="0"/>
              <a:t>sistema de vigilancia </a:t>
            </a:r>
            <a:r>
              <a:rPr lang="es-ES" sz="2000" dirty="0" smtClean="0"/>
              <a:t>en tiempo real del crecimiento de los niños y niñas</a:t>
            </a:r>
          </a:p>
          <a:p>
            <a:pPr marL="285750" indent="-285750">
              <a:buClr>
                <a:srgbClr val="00B0F0"/>
              </a:buClr>
              <a:buFont typeface="Wingdings" pitchFamily="2" charset="2"/>
              <a:buChar char="§"/>
            </a:pPr>
            <a:endParaRPr lang="es-ES" sz="2000" dirty="0"/>
          </a:p>
          <a:p>
            <a:pPr marL="285750" indent="-285750">
              <a:buClr>
                <a:srgbClr val="00B0F0"/>
              </a:buClr>
              <a:buFont typeface="Wingdings" pitchFamily="2" charset="2"/>
              <a:buChar char="§"/>
            </a:pPr>
            <a:r>
              <a:rPr lang="es-ES" sz="2000" dirty="0" smtClean="0"/>
              <a:t>Imprescindible </a:t>
            </a:r>
            <a:r>
              <a:rPr lang="es-ES" sz="2000" b="1" dirty="0" smtClean="0"/>
              <a:t>reforzar</a:t>
            </a:r>
            <a:r>
              <a:rPr lang="es-ES" sz="2000" dirty="0" smtClean="0"/>
              <a:t> los estrategias de seguimiento individual a partir de esta información</a:t>
            </a:r>
            <a:endParaRPr lang="es-AR" sz="2000" dirty="0" smtClean="0"/>
          </a:p>
        </p:txBody>
      </p:sp>
      <p:sp>
        <p:nvSpPr>
          <p:cNvPr id="7" name="9 CuadroTexto"/>
          <p:cNvSpPr txBox="1"/>
          <p:nvPr/>
        </p:nvSpPr>
        <p:spPr>
          <a:xfrm>
            <a:off x="616107" y="775000"/>
            <a:ext cx="8173070" cy="830997"/>
          </a:xfrm>
          <a:prstGeom prst="rect">
            <a:avLst/>
          </a:prstGeom>
          <a:noFill/>
        </p:spPr>
        <p:txBody>
          <a:bodyPr wrap="square" rtlCol="0">
            <a:spAutoFit/>
          </a:bodyPr>
          <a:lstStyle/>
          <a:p>
            <a:r>
              <a:rPr lang="es-AR" sz="2400" b="1" dirty="0"/>
              <a:t>Evaluación del estado nutricional de niñas y niños entre 1 y 5 años mediante datos antropométricos del Programa SUMAR</a:t>
            </a:r>
            <a:endParaRPr lang="es-AR" sz="2400" b="1" dirty="0"/>
          </a:p>
        </p:txBody>
      </p:sp>
      <p:cxnSp>
        <p:nvCxnSpPr>
          <p:cNvPr id="8" name="2 Conector recto"/>
          <p:cNvCxnSpPr/>
          <p:nvPr/>
        </p:nvCxnSpPr>
        <p:spPr>
          <a:xfrm>
            <a:off x="577469" y="1684875"/>
            <a:ext cx="8424862" cy="0"/>
          </a:xfrm>
          <a:prstGeom prst="line">
            <a:avLst/>
          </a:prstGeom>
          <a:ln>
            <a:solidFill>
              <a:srgbClr val="00B0F0"/>
            </a:solidFill>
          </a:ln>
          <a:effectLst/>
        </p:spPr>
        <p:style>
          <a:lnRef idx="2">
            <a:schemeClr val="accent1"/>
          </a:lnRef>
          <a:fillRef idx="0">
            <a:schemeClr val="accent1"/>
          </a:fillRef>
          <a:effectRef idx="1">
            <a:schemeClr val="accent1"/>
          </a:effectRef>
          <a:fontRef idx="minor">
            <a:schemeClr val="tx1"/>
          </a:fontRef>
        </p:style>
      </p:cxnSp>
      <p:grpSp>
        <p:nvGrpSpPr>
          <p:cNvPr id="4" name="3 Grupo"/>
          <p:cNvGrpSpPr/>
          <p:nvPr/>
        </p:nvGrpSpPr>
        <p:grpSpPr>
          <a:xfrm>
            <a:off x="5827587" y="2054854"/>
            <a:ext cx="2736339" cy="2439808"/>
            <a:chOff x="6686697" y="1791441"/>
            <a:chExt cx="2300108" cy="1913355"/>
          </a:xfrm>
        </p:grpSpPr>
        <p:pic>
          <p:nvPicPr>
            <p:cNvPr id="9" name="Imagen 1"/>
            <p:cNvPicPr>
              <a:picLocks noChangeAspect="1"/>
            </p:cNvPicPr>
            <p:nvPr/>
          </p:nvPicPr>
          <p:blipFill rotWithShape="1">
            <a:blip r:embed="rId3" cstate="print">
              <a:extLst>
                <a:ext uri="{28A0092B-C50C-407E-A947-70E740481C1C}">
                  <a14:useLocalDpi xmlns:a14="http://schemas.microsoft.com/office/drawing/2010/main" val="0"/>
                </a:ext>
              </a:extLst>
            </a:blip>
            <a:srcRect l="7329" t="10783" b="7646"/>
            <a:stretch/>
          </p:blipFill>
          <p:spPr>
            <a:xfrm>
              <a:off x="6898234" y="1945843"/>
              <a:ext cx="2088571" cy="1587399"/>
            </a:xfrm>
            <a:prstGeom prst="rect">
              <a:avLst/>
            </a:prstGeom>
          </p:spPr>
        </p:pic>
        <p:sp>
          <p:nvSpPr>
            <p:cNvPr id="2" name="1 CuadroTexto"/>
            <p:cNvSpPr txBox="1"/>
            <p:nvPr/>
          </p:nvSpPr>
          <p:spPr>
            <a:xfrm>
              <a:off x="7859931" y="3489352"/>
              <a:ext cx="352982" cy="215444"/>
            </a:xfrm>
            <a:prstGeom prst="rect">
              <a:avLst/>
            </a:prstGeom>
            <a:noFill/>
          </p:spPr>
          <p:txBody>
            <a:bodyPr wrap="none" rtlCol="0">
              <a:spAutoFit/>
            </a:bodyPr>
            <a:lstStyle/>
            <a:p>
              <a:r>
                <a:rPr lang="es-AR" sz="800" dirty="0" smtClean="0">
                  <a:latin typeface="+mn-lt"/>
                </a:rPr>
                <a:t>Año</a:t>
              </a:r>
              <a:endParaRPr lang="en-US" sz="800" dirty="0">
                <a:latin typeface="+mn-lt"/>
              </a:endParaRPr>
            </a:p>
          </p:txBody>
        </p:sp>
        <p:sp>
          <p:nvSpPr>
            <p:cNvPr id="13" name="12 CuadroTexto"/>
            <p:cNvSpPr txBox="1"/>
            <p:nvPr/>
          </p:nvSpPr>
          <p:spPr>
            <a:xfrm>
              <a:off x="6985789" y="1795858"/>
              <a:ext cx="558166" cy="215444"/>
            </a:xfrm>
            <a:prstGeom prst="rect">
              <a:avLst/>
            </a:prstGeom>
            <a:noFill/>
          </p:spPr>
          <p:txBody>
            <a:bodyPr wrap="none" rtlCol="0">
              <a:spAutoFit/>
            </a:bodyPr>
            <a:lstStyle/>
            <a:p>
              <a:r>
                <a:rPr lang="es-AR" sz="800" b="1" dirty="0" smtClean="0">
                  <a:latin typeface="+mn-lt"/>
                </a:rPr>
                <a:t>Nacional</a:t>
              </a:r>
              <a:endParaRPr lang="en-US" sz="800" b="1" dirty="0">
                <a:latin typeface="+mn-lt"/>
              </a:endParaRPr>
            </a:p>
          </p:txBody>
        </p:sp>
        <p:sp>
          <p:nvSpPr>
            <p:cNvPr id="14" name="13 CuadroTexto"/>
            <p:cNvSpPr txBox="1"/>
            <p:nvPr/>
          </p:nvSpPr>
          <p:spPr>
            <a:xfrm rot="16200000">
              <a:off x="5870127" y="2608011"/>
              <a:ext cx="1848583" cy="215444"/>
            </a:xfrm>
            <a:prstGeom prst="rect">
              <a:avLst/>
            </a:prstGeom>
            <a:noFill/>
          </p:spPr>
          <p:txBody>
            <a:bodyPr wrap="none" rtlCol="0">
              <a:spAutoFit/>
            </a:bodyPr>
            <a:lstStyle/>
            <a:p>
              <a:r>
                <a:rPr lang="es-AR" sz="800" dirty="0" smtClean="0">
                  <a:latin typeface="+mn-lt"/>
                </a:rPr>
                <a:t>Prevalencia de desnutrición crónica (% )</a:t>
              </a:r>
              <a:endParaRPr lang="en-US" sz="800" dirty="0">
                <a:latin typeface="+mn-lt"/>
              </a:endParaRPr>
            </a:p>
          </p:txBody>
        </p:sp>
      </p:grpSp>
    </p:spTree>
    <p:extLst>
      <p:ext uri="{BB962C8B-B14F-4D97-AF65-F5344CB8AC3E}">
        <p14:creationId xmlns:p14="http://schemas.microsoft.com/office/powerpoint/2010/main" val="2726215464"/>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500"/>
                                        <p:tgtEl>
                                          <p:spTgt spid="6">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animEffect transition="in" filter="fade">
                                      <p:cBhvr>
                                        <p:cTn id="15" dur="500"/>
                                        <p:tgtEl>
                                          <p:spTgt spid="6">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6">
                                            <p:txEl>
                                              <p:pRg st="6" end="6"/>
                                            </p:txEl>
                                          </p:spTgt>
                                        </p:tgtEl>
                                        <p:attrNameLst>
                                          <p:attrName>style.visibility</p:attrName>
                                        </p:attrNameLst>
                                      </p:cBhvr>
                                      <p:to>
                                        <p:strVal val="visible"/>
                                      </p:to>
                                    </p:set>
                                    <p:animEffect transition="in" filter="fade">
                                      <p:cBhvr>
                                        <p:cTn id="18"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9 CuadroTexto"/>
          <p:cNvSpPr txBox="1"/>
          <p:nvPr/>
        </p:nvSpPr>
        <p:spPr>
          <a:xfrm>
            <a:off x="719139" y="1045456"/>
            <a:ext cx="8173070" cy="954107"/>
          </a:xfrm>
          <a:prstGeom prst="rect">
            <a:avLst/>
          </a:prstGeom>
          <a:noFill/>
        </p:spPr>
        <p:txBody>
          <a:bodyPr wrap="square" rtlCol="0">
            <a:spAutoFit/>
          </a:bodyPr>
          <a:lstStyle/>
          <a:p>
            <a:r>
              <a:rPr lang="es-AR" sz="2800" b="1" dirty="0" smtClean="0">
                <a:latin typeface="+mn-lt"/>
              </a:rPr>
              <a:t>Impacto del Programa SUMAR en la inclusión de la Asignación por Embarazo</a:t>
            </a:r>
            <a:endParaRPr lang="es-AR" sz="2800" b="1" dirty="0">
              <a:latin typeface="+mn-lt"/>
            </a:endParaRPr>
          </a:p>
        </p:txBody>
      </p:sp>
      <p:cxnSp>
        <p:nvCxnSpPr>
          <p:cNvPr id="8" name="2 Conector recto"/>
          <p:cNvCxnSpPr/>
          <p:nvPr/>
        </p:nvCxnSpPr>
        <p:spPr>
          <a:xfrm>
            <a:off x="719138" y="1993971"/>
            <a:ext cx="8424862" cy="0"/>
          </a:xfrm>
          <a:prstGeom prst="line">
            <a:avLst/>
          </a:prstGeom>
          <a:ln>
            <a:solidFill>
              <a:srgbClr val="00B0F0"/>
            </a:solidFill>
          </a:ln>
          <a:effectLst/>
        </p:spPr>
        <p:style>
          <a:lnRef idx="2">
            <a:schemeClr val="accent1"/>
          </a:lnRef>
          <a:fillRef idx="0">
            <a:schemeClr val="accent1"/>
          </a:fillRef>
          <a:effectRef idx="1">
            <a:schemeClr val="accent1"/>
          </a:effectRef>
          <a:fontRef idx="minor">
            <a:schemeClr val="tx1"/>
          </a:fontRef>
        </p:style>
      </p:cxnSp>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6022" y="2371725"/>
            <a:ext cx="3619500" cy="2114550"/>
          </a:xfrm>
          <a:prstGeom prst="rect">
            <a:avLst/>
          </a:prstGeom>
        </p:spPr>
      </p:pic>
      <p:sp>
        <p:nvSpPr>
          <p:cNvPr id="10" name="Rectángulo 9"/>
          <p:cNvSpPr/>
          <p:nvPr/>
        </p:nvSpPr>
        <p:spPr>
          <a:xfrm>
            <a:off x="4037523" y="2568086"/>
            <a:ext cx="4597105" cy="4093428"/>
          </a:xfrm>
          <a:prstGeom prst="rect">
            <a:avLst/>
          </a:prstGeom>
        </p:spPr>
        <p:txBody>
          <a:bodyPr wrap="square">
            <a:spAutoFit/>
          </a:bodyPr>
          <a:lstStyle/>
          <a:p>
            <a:pPr marL="285750" indent="-285750" algn="just">
              <a:buFont typeface="Arial" panose="020B0604020202020204" pitchFamily="34" charset="0"/>
              <a:buChar char="•"/>
            </a:pPr>
            <a:r>
              <a:rPr lang="es-AR" sz="2000" dirty="0" smtClean="0"/>
              <a:t>Entre enero 2014 y abril 2015, </a:t>
            </a:r>
            <a:r>
              <a:rPr lang="es-AR" sz="2000" b="1" dirty="0" smtClean="0"/>
              <a:t>61.434 </a:t>
            </a:r>
            <a:r>
              <a:rPr lang="es-AR" sz="2000" b="1" dirty="0"/>
              <a:t>mujeres embarazadas inscriptas en el Programa SUMAR recibieron el alta automática en la Asignación por Embarazo </a:t>
            </a:r>
            <a:r>
              <a:rPr lang="es-AR" sz="2000" dirty="0"/>
              <a:t>y transferencias por </a:t>
            </a:r>
            <a:r>
              <a:rPr lang="es-AR" sz="2000" b="1" dirty="0"/>
              <a:t>$112.316.820.  </a:t>
            </a:r>
            <a:endParaRPr lang="es-AR" sz="2000" b="1" dirty="0" smtClean="0"/>
          </a:p>
          <a:p>
            <a:pPr algn="just"/>
            <a:endParaRPr lang="es-AR" sz="2000" dirty="0"/>
          </a:p>
          <a:p>
            <a:pPr marL="285750" indent="-285750" algn="just">
              <a:buFont typeface="Arial" panose="020B0604020202020204" pitchFamily="34" charset="0"/>
              <a:buChar char="•"/>
            </a:pPr>
            <a:r>
              <a:rPr lang="es-AR" sz="2000" dirty="0" smtClean="0"/>
              <a:t>Claramente </a:t>
            </a:r>
            <a:r>
              <a:rPr lang="es-ES" sz="2000" dirty="0"/>
              <a:t>es </a:t>
            </a:r>
            <a:r>
              <a:rPr lang="es-AR" sz="2000" dirty="0"/>
              <a:t>un destacado logro de coordinación de políticas públicas, mediante el cual </a:t>
            </a:r>
            <a:r>
              <a:rPr lang="es-AR" sz="2000" b="1" dirty="0"/>
              <a:t>una política de salud está contribuyendo a mejorar la distribución del ingreso </a:t>
            </a:r>
            <a:r>
              <a:rPr lang="es-AR" sz="2000" dirty="0"/>
              <a:t>de las familias más vulnerables</a:t>
            </a:r>
            <a:r>
              <a:rPr lang="es-AR" sz="2000" dirty="0" smtClean="0"/>
              <a:t>.</a:t>
            </a:r>
            <a:endParaRPr lang="es-AR" sz="2000" dirty="0"/>
          </a:p>
        </p:txBody>
      </p:sp>
      <p:sp>
        <p:nvSpPr>
          <p:cNvPr id="11" name="Rectángulo 10"/>
          <p:cNvSpPr/>
          <p:nvPr/>
        </p:nvSpPr>
        <p:spPr>
          <a:xfrm>
            <a:off x="4037523" y="2088405"/>
            <a:ext cx="5222384" cy="430887"/>
          </a:xfrm>
          <a:prstGeom prst="rect">
            <a:avLst/>
          </a:prstGeom>
        </p:spPr>
        <p:txBody>
          <a:bodyPr wrap="square">
            <a:spAutoFit/>
          </a:bodyPr>
          <a:lstStyle/>
          <a:p>
            <a:r>
              <a:rPr lang="es-AR" sz="2200" b="1" dirty="0" smtClean="0"/>
              <a:t>Integración para mayor protección social</a:t>
            </a:r>
            <a:endParaRPr lang="es-AR" sz="2200" b="1" dirty="0"/>
          </a:p>
        </p:txBody>
      </p:sp>
      <p:pic>
        <p:nvPicPr>
          <p:cNvPr id="15" name="13 Imagen"/>
          <p:cNvPicPr>
            <a:picLocks noChangeAspect="1"/>
          </p:cNvPicPr>
          <p:nvPr/>
        </p:nvPicPr>
        <p:blipFill rotWithShape="1">
          <a:blip r:embed="rId4">
            <a:extLst>
              <a:ext uri="{28A0092B-C50C-407E-A947-70E740481C1C}">
                <a14:useLocalDpi xmlns:a14="http://schemas.microsoft.com/office/drawing/2010/main" val="0"/>
              </a:ext>
            </a:extLst>
          </a:blip>
          <a:srcRect r="81738"/>
          <a:stretch/>
        </p:blipFill>
        <p:spPr>
          <a:xfrm>
            <a:off x="1629140" y="4540660"/>
            <a:ext cx="1347887" cy="1335314"/>
          </a:xfrm>
          <a:prstGeom prst="rect">
            <a:avLst/>
          </a:prstGeom>
        </p:spPr>
      </p:pic>
    </p:spTree>
    <p:extLst>
      <p:ext uri="{BB962C8B-B14F-4D97-AF65-F5344CB8AC3E}">
        <p14:creationId xmlns:p14="http://schemas.microsoft.com/office/powerpoint/2010/main" val="258287503"/>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14690"/>
          <a:stretch/>
        </p:blipFill>
        <p:spPr bwMode="auto">
          <a:xfrm>
            <a:off x="204720" y="795812"/>
            <a:ext cx="7410731" cy="712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CuadroTexto"/>
          <p:cNvSpPr txBox="1"/>
          <p:nvPr/>
        </p:nvSpPr>
        <p:spPr>
          <a:xfrm>
            <a:off x="237672" y="1968846"/>
            <a:ext cx="2297180" cy="1384995"/>
          </a:xfrm>
          <a:prstGeom prst="rect">
            <a:avLst/>
          </a:prstGeom>
          <a:noFill/>
        </p:spPr>
        <p:txBody>
          <a:bodyPr wrap="square" rtlCol="0">
            <a:spAutoFit/>
          </a:bodyPr>
          <a:lstStyle/>
          <a:p>
            <a:pPr marL="171450" indent="-171450">
              <a:buFont typeface="Wingdings" panose="05000000000000000000" pitchFamily="2" charset="2"/>
              <a:buChar char="§"/>
            </a:pPr>
            <a:r>
              <a:rPr lang="es-AR" sz="1200" b="1" dirty="0" smtClean="0">
                <a:solidFill>
                  <a:srgbClr val="00B0F0"/>
                </a:solidFill>
              </a:rPr>
              <a:t>Prevención, diagnóstico e inicio de tratamiento de cáncer de mama, </a:t>
            </a:r>
            <a:r>
              <a:rPr lang="es-AR" sz="1200" b="1" dirty="0" err="1" smtClean="0">
                <a:solidFill>
                  <a:srgbClr val="00B0F0"/>
                </a:solidFill>
              </a:rPr>
              <a:t>cérvico</a:t>
            </a:r>
            <a:r>
              <a:rPr lang="es-AR" sz="1200" b="1" dirty="0" smtClean="0">
                <a:solidFill>
                  <a:srgbClr val="00B0F0"/>
                </a:solidFill>
              </a:rPr>
              <a:t> uterino y </a:t>
            </a:r>
            <a:r>
              <a:rPr lang="es-AR" sz="1200" b="1" dirty="0" err="1" smtClean="0">
                <a:solidFill>
                  <a:srgbClr val="00B0F0"/>
                </a:solidFill>
              </a:rPr>
              <a:t>colorectal</a:t>
            </a:r>
            <a:endParaRPr lang="es-AR" sz="1200" b="1" dirty="0" smtClean="0">
              <a:solidFill>
                <a:srgbClr val="00B0F0"/>
              </a:solidFill>
            </a:endParaRPr>
          </a:p>
          <a:p>
            <a:pPr marL="171450" indent="-171450">
              <a:buFont typeface="Wingdings" panose="05000000000000000000" pitchFamily="2" charset="2"/>
              <a:buChar char="§"/>
            </a:pPr>
            <a:r>
              <a:rPr lang="es-AR" sz="1200" b="1" dirty="0" smtClean="0">
                <a:solidFill>
                  <a:srgbClr val="00B0F0"/>
                </a:solidFill>
              </a:rPr>
              <a:t>Pesquisa, identificación del nivel de riesgo y seguimiento de ECNT</a:t>
            </a:r>
            <a:endParaRPr lang="es-AR" sz="1200" b="1" dirty="0">
              <a:solidFill>
                <a:srgbClr val="00B0F0"/>
              </a:solidFill>
            </a:endParaRPr>
          </a:p>
        </p:txBody>
      </p:sp>
      <p:sp>
        <p:nvSpPr>
          <p:cNvPr id="5" name="4 CuadroTexto"/>
          <p:cNvSpPr txBox="1"/>
          <p:nvPr/>
        </p:nvSpPr>
        <p:spPr>
          <a:xfrm>
            <a:off x="204720" y="3632200"/>
            <a:ext cx="2297180" cy="1384995"/>
          </a:xfrm>
          <a:prstGeom prst="rect">
            <a:avLst/>
          </a:prstGeom>
          <a:noFill/>
        </p:spPr>
        <p:txBody>
          <a:bodyPr wrap="square" rtlCol="0">
            <a:spAutoFit/>
          </a:bodyPr>
          <a:lstStyle/>
          <a:p>
            <a:pPr marL="171450" indent="-171450">
              <a:buFont typeface="Wingdings" panose="05000000000000000000" pitchFamily="2" charset="2"/>
              <a:buChar char="§"/>
            </a:pPr>
            <a:r>
              <a:rPr lang="es-AR" sz="1200" b="1" dirty="0" smtClean="0">
                <a:solidFill>
                  <a:srgbClr val="72688B"/>
                </a:solidFill>
              </a:rPr>
              <a:t>Atención embarazo de bajo y alto riesgo</a:t>
            </a:r>
            <a:endParaRPr lang="es-AR" sz="1200" b="1" dirty="0">
              <a:solidFill>
                <a:srgbClr val="72688B"/>
              </a:solidFill>
            </a:endParaRPr>
          </a:p>
          <a:p>
            <a:pPr marL="171450" indent="-171450">
              <a:buFont typeface="Wingdings" panose="05000000000000000000" pitchFamily="2" charset="2"/>
              <a:buChar char="§"/>
            </a:pPr>
            <a:r>
              <a:rPr lang="es-AR" sz="1200" b="1" dirty="0" smtClean="0">
                <a:solidFill>
                  <a:srgbClr val="72688B"/>
                </a:solidFill>
              </a:rPr>
              <a:t>Atención del parto y sus complicaciones en Maternidades Seguras</a:t>
            </a:r>
            <a:endParaRPr lang="es-AR" sz="1200" b="1" dirty="0">
              <a:solidFill>
                <a:srgbClr val="72688B"/>
              </a:solidFill>
            </a:endParaRPr>
          </a:p>
          <a:p>
            <a:pPr marL="171450" indent="-171450">
              <a:buFont typeface="Wingdings" panose="05000000000000000000" pitchFamily="2" charset="2"/>
              <a:buChar char="§"/>
            </a:pPr>
            <a:r>
              <a:rPr lang="es-AR" sz="1200" b="1" dirty="0" smtClean="0">
                <a:solidFill>
                  <a:srgbClr val="72688B"/>
                </a:solidFill>
              </a:rPr>
              <a:t>Acciones de promoción de la salud y prevención del riesgo</a:t>
            </a:r>
            <a:endParaRPr lang="es-AR" sz="1200" b="1" dirty="0">
              <a:solidFill>
                <a:srgbClr val="72688B"/>
              </a:solidFill>
            </a:endParaRPr>
          </a:p>
        </p:txBody>
      </p:sp>
      <p:sp>
        <p:nvSpPr>
          <p:cNvPr id="6" name="5 CuadroTexto"/>
          <p:cNvSpPr txBox="1"/>
          <p:nvPr/>
        </p:nvSpPr>
        <p:spPr>
          <a:xfrm>
            <a:off x="204720" y="5152764"/>
            <a:ext cx="1904166" cy="1200329"/>
          </a:xfrm>
          <a:prstGeom prst="rect">
            <a:avLst/>
          </a:prstGeom>
          <a:noFill/>
        </p:spPr>
        <p:txBody>
          <a:bodyPr wrap="square" rtlCol="0">
            <a:spAutoFit/>
          </a:bodyPr>
          <a:lstStyle/>
          <a:p>
            <a:pPr marL="171450" indent="-171450">
              <a:buFont typeface="Wingdings" panose="05000000000000000000" pitchFamily="2" charset="2"/>
              <a:buChar char="§"/>
            </a:pPr>
            <a:r>
              <a:rPr lang="es-AR" sz="1200" b="1" dirty="0">
                <a:solidFill>
                  <a:srgbClr val="72688B"/>
                </a:solidFill>
              </a:rPr>
              <a:t>P</a:t>
            </a:r>
            <a:r>
              <a:rPr lang="es-AR" sz="1200" b="1" dirty="0" smtClean="0">
                <a:solidFill>
                  <a:srgbClr val="72688B"/>
                </a:solidFill>
              </a:rPr>
              <a:t>lanificación familiar</a:t>
            </a:r>
          </a:p>
          <a:p>
            <a:pPr marL="171450" indent="-171450">
              <a:buFont typeface="Wingdings" panose="05000000000000000000" pitchFamily="2" charset="2"/>
              <a:buChar char="§"/>
            </a:pPr>
            <a:r>
              <a:rPr lang="es-AR" sz="1200" b="1" dirty="0" smtClean="0">
                <a:solidFill>
                  <a:srgbClr val="72688B"/>
                </a:solidFill>
              </a:rPr>
              <a:t>Atención consumo episódico de alcohol y otras sustancias</a:t>
            </a:r>
          </a:p>
          <a:p>
            <a:pPr marL="171450" indent="-171450">
              <a:buFont typeface="Wingdings" panose="05000000000000000000" pitchFamily="2" charset="2"/>
              <a:buChar char="§"/>
            </a:pPr>
            <a:r>
              <a:rPr lang="es-AR" sz="1200" b="1" dirty="0" smtClean="0">
                <a:solidFill>
                  <a:srgbClr val="72688B"/>
                </a:solidFill>
              </a:rPr>
              <a:t>Atención de intento de suicidio</a:t>
            </a:r>
            <a:endParaRPr lang="es-AR" sz="1200" b="1" dirty="0">
              <a:solidFill>
                <a:srgbClr val="72688B"/>
              </a:solidFill>
            </a:endParaRPr>
          </a:p>
        </p:txBody>
      </p:sp>
      <p:sp>
        <p:nvSpPr>
          <p:cNvPr id="7" name="6 CuadroTexto"/>
          <p:cNvSpPr txBox="1"/>
          <p:nvPr/>
        </p:nvSpPr>
        <p:spPr>
          <a:xfrm>
            <a:off x="7019812" y="1669577"/>
            <a:ext cx="2124188" cy="1384995"/>
          </a:xfrm>
          <a:prstGeom prst="rect">
            <a:avLst/>
          </a:prstGeom>
          <a:noFill/>
        </p:spPr>
        <p:txBody>
          <a:bodyPr wrap="square" rtlCol="0">
            <a:spAutoFit/>
          </a:bodyPr>
          <a:lstStyle/>
          <a:p>
            <a:pPr marL="171450" indent="-171450">
              <a:buFont typeface="Wingdings" panose="05000000000000000000" pitchFamily="2" charset="2"/>
              <a:buChar char="§"/>
            </a:pPr>
            <a:r>
              <a:rPr lang="es-AR" sz="1200" b="1" dirty="0">
                <a:solidFill>
                  <a:srgbClr val="FAA951"/>
                </a:solidFill>
              </a:rPr>
              <a:t>Atención </a:t>
            </a:r>
            <a:r>
              <a:rPr lang="es-AR" sz="1200" b="1" dirty="0" smtClean="0">
                <a:solidFill>
                  <a:srgbClr val="FAA951"/>
                </a:solidFill>
              </a:rPr>
              <a:t>Neonatal</a:t>
            </a:r>
            <a:endParaRPr lang="es-AR" sz="1200" b="1" dirty="0">
              <a:solidFill>
                <a:srgbClr val="FAA951"/>
              </a:solidFill>
            </a:endParaRPr>
          </a:p>
          <a:p>
            <a:pPr marL="171450" indent="-171450">
              <a:buFont typeface="Wingdings" panose="05000000000000000000" pitchFamily="2" charset="2"/>
              <a:buChar char="§"/>
            </a:pPr>
            <a:r>
              <a:rPr lang="es-AR" sz="1200" b="1" dirty="0" smtClean="0">
                <a:solidFill>
                  <a:srgbClr val="FAA951"/>
                </a:solidFill>
              </a:rPr>
              <a:t>Tratamiento RN en condiciones graves</a:t>
            </a:r>
            <a:endParaRPr lang="es-AR" sz="1200" b="1" dirty="0">
              <a:solidFill>
                <a:srgbClr val="FAA951"/>
              </a:solidFill>
            </a:endParaRPr>
          </a:p>
          <a:p>
            <a:pPr marL="171450" indent="-171450">
              <a:buFont typeface="Wingdings" panose="05000000000000000000" pitchFamily="2" charset="2"/>
              <a:buChar char="§"/>
            </a:pPr>
            <a:r>
              <a:rPr lang="es-AR" sz="1200" b="1" dirty="0" smtClean="0">
                <a:solidFill>
                  <a:srgbClr val="FAA951"/>
                </a:solidFill>
              </a:rPr>
              <a:t>Tratamiento </a:t>
            </a:r>
            <a:r>
              <a:rPr lang="es-AR" sz="1200" b="1" dirty="0">
                <a:solidFill>
                  <a:srgbClr val="FAA951"/>
                </a:solidFill>
              </a:rPr>
              <a:t>de </a:t>
            </a:r>
            <a:r>
              <a:rPr lang="es-AR" sz="1200" b="1" dirty="0" smtClean="0">
                <a:solidFill>
                  <a:srgbClr val="FAA951"/>
                </a:solidFill>
              </a:rPr>
              <a:t>CC y malformaciones congénitas</a:t>
            </a:r>
            <a:endParaRPr lang="es-AR" sz="1200" b="1" dirty="0">
              <a:solidFill>
                <a:srgbClr val="FAA951"/>
              </a:solidFill>
            </a:endParaRPr>
          </a:p>
          <a:p>
            <a:pPr marL="171450" indent="-171450">
              <a:buFont typeface="Wingdings" panose="05000000000000000000" pitchFamily="2" charset="2"/>
              <a:buChar char="§"/>
            </a:pPr>
            <a:r>
              <a:rPr lang="es-AR" sz="1200" b="1" dirty="0" smtClean="0">
                <a:solidFill>
                  <a:srgbClr val="FAA951"/>
                </a:solidFill>
              </a:rPr>
              <a:t>Control de enfermedades inmunoprevenibles</a:t>
            </a:r>
          </a:p>
        </p:txBody>
      </p:sp>
      <p:sp>
        <p:nvSpPr>
          <p:cNvPr id="8" name="7 CuadroTexto"/>
          <p:cNvSpPr txBox="1"/>
          <p:nvPr/>
        </p:nvSpPr>
        <p:spPr>
          <a:xfrm>
            <a:off x="7044526" y="3099150"/>
            <a:ext cx="1992380" cy="1569660"/>
          </a:xfrm>
          <a:prstGeom prst="rect">
            <a:avLst/>
          </a:prstGeom>
          <a:noFill/>
        </p:spPr>
        <p:txBody>
          <a:bodyPr wrap="square" rtlCol="0">
            <a:spAutoFit/>
          </a:bodyPr>
          <a:lstStyle/>
          <a:p>
            <a:pPr marL="171450" indent="-171450">
              <a:buFont typeface="Wingdings" panose="05000000000000000000" pitchFamily="2" charset="2"/>
              <a:buChar char="§"/>
            </a:pPr>
            <a:r>
              <a:rPr lang="es-AR" sz="1200" b="1" dirty="0" smtClean="0">
                <a:solidFill>
                  <a:srgbClr val="DC6063"/>
                </a:solidFill>
              </a:rPr>
              <a:t>Atención de infección respiratoria</a:t>
            </a:r>
          </a:p>
          <a:p>
            <a:pPr marL="171450" indent="-171450">
              <a:buFont typeface="Wingdings" panose="05000000000000000000" pitchFamily="2" charset="2"/>
              <a:buChar char="§"/>
            </a:pPr>
            <a:r>
              <a:rPr lang="es-AR" sz="1200" b="1" dirty="0" smtClean="0">
                <a:solidFill>
                  <a:srgbClr val="DC6063"/>
                </a:solidFill>
              </a:rPr>
              <a:t>Diagnóstico y tratamiento sobrepeso </a:t>
            </a:r>
            <a:r>
              <a:rPr lang="es-AR" sz="1200" b="1" dirty="0">
                <a:solidFill>
                  <a:srgbClr val="DC6063"/>
                </a:solidFill>
              </a:rPr>
              <a:t>y </a:t>
            </a:r>
            <a:r>
              <a:rPr lang="es-AR" sz="1200" b="1" dirty="0" smtClean="0">
                <a:solidFill>
                  <a:srgbClr val="DC6063"/>
                </a:solidFill>
              </a:rPr>
              <a:t>obesidad</a:t>
            </a:r>
          </a:p>
          <a:p>
            <a:pPr marL="171450" indent="-171450">
              <a:buFont typeface="Wingdings" panose="05000000000000000000" pitchFamily="2" charset="2"/>
              <a:buChar char="§"/>
            </a:pPr>
            <a:r>
              <a:rPr lang="es-AR" sz="1200" b="1" dirty="0" smtClean="0">
                <a:solidFill>
                  <a:srgbClr val="DC6063"/>
                </a:solidFill>
              </a:rPr>
              <a:t>Control </a:t>
            </a:r>
            <a:r>
              <a:rPr lang="es-AR" sz="1200" b="1" dirty="0">
                <a:solidFill>
                  <a:srgbClr val="DC6063"/>
                </a:solidFill>
              </a:rPr>
              <a:t>de enfermedades inmunoprevenibles</a:t>
            </a:r>
          </a:p>
          <a:p>
            <a:pPr marL="171450" indent="-171450">
              <a:buFont typeface="Wingdings" panose="05000000000000000000" pitchFamily="2" charset="2"/>
              <a:buChar char="§"/>
            </a:pPr>
            <a:endParaRPr lang="es-AR" sz="1200" b="1" dirty="0">
              <a:solidFill>
                <a:srgbClr val="DC6063"/>
              </a:solidFill>
            </a:endParaRPr>
          </a:p>
        </p:txBody>
      </p:sp>
      <p:sp>
        <p:nvSpPr>
          <p:cNvPr id="9" name="8 CuadroTexto"/>
          <p:cNvSpPr txBox="1"/>
          <p:nvPr/>
        </p:nvSpPr>
        <p:spPr>
          <a:xfrm>
            <a:off x="7061002" y="4495445"/>
            <a:ext cx="1886944" cy="1938992"/>
          </a:xfrm>
          <a:prstGeom prst="rect">
            <a:avLst/>
          </a:prstGeom>
          <a:noFill/>
        </p:spPr>
        <p:txBody>
          <a:bodyPr wrap="square" rtlCol="0">
            <a:spAutoFit/>
          </a:bodyPr>
          <a:lstStyle/>
          <a:p>
            <a:pPr marL="171450" indent="-171450">
              <a:buFont typeface="Wingdings" panose="05000000000000000000" pitchFamily="2" charset="2"/>
              <a:buChar char="§"/>
            </a:pPr>
            <a:r>
              <a:rPr lang="es-AR" sz="1200" b="1" dirty="0" smtClean="0">
                <a:solidFill>
                  <a:srgbClr val="8BBE54"/>
                </a:solidFill>
              </a:rPr>
              <a:t>Inmunoprevención de VPH</a:t>
            </a:r>
            <a:endParaRPr lang="es-AR" sz="1200" b="1" dirty="0">
              <a:solidFill>
                <a:srgbClr val="8BBE54"/>
              </a:solidFill>
            </a:endParaRPr>
          </a:p>
          <a:p>
            <a:pPr marL="171450" indent="-171450">
              <a:buFont typeface="Wingdings" panose="05000000000000000000" pitchFamily="2" charset="2"/>
              <a:buChar char="§"/>
            </a:pPr>
            <a:r>
              <a:rPr lang="es-AR" sz="1200" b="1" dirty="0" smtClean="0">
                <a:solidFill>
                  <a:srgbClr val="8BBE54"/>
                </a:solidFill>
              </a:rPr>
              <a:t>Diagnóstico y tratamiento sobrepeso y obesidad</a:t>
            </a:r>
            <a:endParaRPr lang="es-AR" sz="1200" b="1" dirty="0">
              <a:solidFill>
                <a:srgbClr val="8BBE54"/>
              </a:solidFill>
            </a:endParaRPr>
          </a:p>
          <a:p>
            <a:pPr marL="171450" indent="-171450">
              <a:buFont typeface="Wingdings" panose="05000000000000000000" pitchFamily="2" charset="2"/>
              <a:buChar char="§"/>
            </a:pPr>
            <a:r>
              <a:rPr lang="es-AR" sz="1200" b="1" dirty="0" smtClean="0">
                <a:solidFill>
                  <a:srgbClr val="8BBE54"/>
                </a:solidFill>
              </a:rPr>
              <a:t>Atención consumo episódico de alcohol y otras sustancias</a:t>
            </a:r>
          </a:p>
          <a:p>
            <a:pPr marL="171450" indent="-171450">
              <a:buFont typeface="Wingdings" panose="05000000000000000000" pitchFamily="2" charset="2"/>
              <a:buChar char="§"/>
            </a:pPr>
            <a:r>
              <a:rPr lang="es-AR" sz="1200" b="1" dirty="0" smtClean="0">
                <a:solidFill>
                  <a:srgbClr val="8BBE54"/>
                </a:solidFill>
              </a:rPr>
              <a:t>Atención de intento de suicidio </a:t>
            </a:r>
            <a:endParaRPr lang="es-AR" sz="1200" b="1" dirty="0">
              <a:solidFill>
                <a:srgbClr val="8BBE54"/>
              </a:solidFill>
            </a:endParaRPr>
          </a:p>
        </p:txBody>
      </p:sp>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52936" y="1828800"/>
            <a:ext cx="4431640" cy="4470400"/>
          </a:xfrm>
          <a:prstGeom prst="rect">
            <a:avLst/>
          </a:prstGeom>
        </p:spPr>
      </p:pic>
    </p:spTree>
    <p:extLst>
      <p:ext uri="{BB962C8B-B14F-4D97-AF65-F5344CB8AC3E}">
        <p14:creationId xmlns:p14="http://schemas.microsoft.com/office/powerpoint/2010/main" val="185852784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0" y="609600"/>
            <a:ext cx="6128152" cy="461665"/>
          </a:xfrm>
          <a:prstGeom prst="rect">
            <a:avLst/>
          </a:prstGeom>
          <a:noFill/>
        </p:spPr>
        <p:txBody>
          <a:bodyPr wrap="none" rtlCol="0">
            <a:spAutoFit/>
          </a:bodyPr>
          <a:lstStyle/>
          <a:p>
            <a:r>
              <a:rPr lang="es-AR" sz="2400" b="1" dirty="0" smtClean="0">
                <a:solidFill>
                  <a:prstClr val="white"/>
                </a:solidFill>
                <a:latin typeface="Cambria" pitchFamily="18" charset="0"/>
                <a:cs typeface="Arial" charset="0"/>
              </a:rPr>
              <a:t>Plan de Servicios de Salud: Intervenciones</a:t>
            </a:r>
            <a:endParaRPr lang="es-AR" sz="2400" b="1" dirty="0">
              <a:solidFill>
                <a:prstClr val="white"/>
              </a:solidFill>
              <a:latin typeface="Cambria" pitchFamily="18" charset="0"/>
              <a:cs typeface="Arial" charset="0"/>
            </a:endParaRPr>
          </a:p>
        </p:txBody>
      </p:sp>
      <p:sp>
        <p:nvSpPr>
          <p:cNvPr id="8" name="CuadroTexto 10"/>
          <p:cNvSpPr txBox="1">
            <a:spLocks noChangeArrowheads="1"/>
          </p:cNvSpPr>
          <p:nvPr/>
        </p:nvSpPr>
        <p:spPr bwMode="auto">
          <a:xfrm>
            <a:off x="602568" y="1154317"/>
            <a:ext cx="86267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Calibri" charset="0"/>
                <a:ea typeface="ＭＳ Ｐゴシック" charset="0"/>
                <a:cs typeface="ＭＳ Ｐゴシック" charset="0"/>
              </a:defRPr>
            </a:lvl1pPr>
            <a:lvl2pPr>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marL="0" lvl="1"/>
            <a:r>
              <a:rPr lang="es-AR" sz="2800" b="1" dirty="0" smtClean="0"/>
              <a:t>Inclusión hombre Cobertura Prestacional </a:t>
            </a:r>
            <a:endParaRPr lang="es-ES_tradnl" sz="2800" b="1" dirty="0"/>
          </a:p>
        </p:txBody>
      </p:sp>
      <p:cxnSp>
        <p:nvCxnSpPr>
          <p:cNvPr id="23" name="22 Conector recto"/>
          <p:cNvCxnSpPr/>
          <p:nvPr/>
        </p:nvCxnSpPr>
        <p:spPr>
          <a:xfrm>
            <a:off x="684213" y="1654876"/>
            <a:ext cx="8459787"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pic>
        <p:nvPicPr>
          <p:cNvPr id="3074" name="Picture 2" descr="Z:\6. ENZO - Comunicación\cuadro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2012" y="1997140"/>
            <a:ext cx="8679976" cy="4692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676488"/>
      </p:ext>
    </p:extLst>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7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5337" y="2300645"/>
            <a:ext cx="3233994" cy="1892594"/>
          </a:xfrm>
          <a:prstGeom prst="rect">
            <a:avLst/>
          </a:prstGeom>
        </p:spPr>
      </p:pic>
      <p:pic>
        <p:nvPicPr>
          <p:cNvPr id="9" name="8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79555" y="2300645"/>
            <a:ext cx="2268130" cy="1892594"/>
          </a:xfrm>
          <a:prstGeom prst="rect">
            <a:avLst/>
          </a:prstGeom>
        </p:spPr>
      </p:pic>
      <p:pic>
        <p:nvPicPr>
          <p:cNvPr id="10" name="9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8600" y="4451823"/>
            <a:ext cx="3033038" cy="1921682"/>
          </a:xfrm>
          <a:prstGeom prst="rect">
            <a:avLst/>
          </a:prstGeom>
        </p:spPr>
      </p:pic>
      <p:pic>
        <p:nvPicPr>
          <p:cNvPr id="11" name="10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71244" y="4451820"/>
            <a:ext cx="2597270" cy="1921685"/>
          </a:xfrm>
          <a:prstGeom prst="rect">
            <a:avLst/>
          </a:prstGeom>
        </p:spPr>
      </p:pic>
      <p:pic>
        <p:nvPicPr>
          <p:cNvPr id="12" name="1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8223" y="4451819"/>
            <a:ext cx="2159461" cy="1921686"/>
          </a:xfrm>
          <a:prstGeom prst="rect">
            <a:avLst/>
          </a:prstGeom>
        </p:spPr>
      </p:pic>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8600" y="2300644"/>
            <a:ext cx="2270260" cy="1892595"/>
          </a:xfrm>
          <a:prstGeom prst="rect">
            <a:avLst/>
          </a:prstGeom>
        </p:spPr>
      </p:pic>
      <p:sp>
        <p:nvSpPr>
          <p:cNvPr id="24" name="1 Rectángulo"/>
          <p:cNvSpPr>
            <a:spLocks noChangeArrowheads="1"/>
          </p:cNvSpPr>
          <p:nvPr/>
        </p:nvSpPr>
        <p:spPr bwMode="auto">
          <a:xfrm>
            <a:off x="631064" y="927941"/>
            <a:ext cx="839702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s-ES" sz="2400" b="1" dirty="0" smtClean="0">
                <a:latin typeface="+mj-lt"/>
              </a:rPr>
              <a:t>Requisitos que deben cumplir las provincias para la inclusión del hombre adulto</a:t>
            </a:r>
            <a:endParaRPr lang="es-ES" sz="2400" b="1" dirty="0">
              <a:latin typeface="+mj-lt"/>
            </a:endParaRPr>
          </a:p>
        </p:txBody>
      </p:sp>
      <p:sp>
        <p:nvSpPr>
          <p:cNvPr id="5" name="4 CuadroTexto"/>
          <p:cNvSpPr txBox="1"/>
          <p:nvPr/>
        </p:nvSpPr>
        <p:spPr>
          <a:xfrm>
            <a:off x="828323" y="2729556"/>
            <a:ext cx="1942174" cy="1261884"/>
          </a:xfrm>
          <a:prstGeom prst="rect">
            <a:avLst/>
          </a:prstGeom>
          <a:noFill/>
        </p:spPr>
        <p:txBody>
          <a:bodyPr wrap="square" rtlCol="0">
            <a:spAutoFit/>
          </a:bodyPr>
          <a:lstStyle/>
          <a:p>
            <a:r>
              <a:rPr lang="es-AR" b="1" dirty="0" smtClean="0">
                <a:latin typeface="+mn-lt"/>
              </a:rPr>
              <a:t>Suscribir </a:t>
            </a:r>
            <a:r>
              <a:rPr lang="es-AR" b="1" dirty="0">
                <a:latin typeface="+mn-lt"/>
              </a:rPr>
              <a:t>la Carta de Intención de Participación</a:t>
            </a:r>
            <a:r>
              <a:rPr lang="es-AR" b="1" dirty="0" smtClean="0">
                <a:latin typeface="+mn-lt"/>
              </a:rPr>
              <a:t>.</a:t>
            </a:r>
            <a:endParaRPr lang="es-AR" sz="1100" dirty="0" smtClean="0"/>
          </a:p>
          <a:p>
            <a:r>
              <a:rPr lang="es-ES" sz="1100" dirty="0" smtClean="0"/>
              <a:t>Cumplieron: todas las jurisdicciones</a:t>
            </a:r>
            <a:endParaRPr lang="es-ES" sz="1100" dirty="0"/>
          </a:p>
        </p:txBody>
      </p:sp>
      <p:sp>
        <p:nvSpPr>
          <p:cNvPr id="16" name="15 CuadroTexto"/>
          <p:cNvSpPr txBox="1"/>
          <p:nvPr/>
        </p:nvSpPr>
        <p:spPr>
          <a:xfrm>
            <a:off x="3179927" y="2715911"/>
            <a:ext cx="2970488" cy="1538883"/>
          </a:xfrm>
          <a:prstGeom prst="rect">
            <a:avLst/>
          </a:prstGeom>
          <a:noFill/>
        </p:spPr>
        <p:txBody>
          <a:bodyPr wrap="square" rtlCol="0">
            <a:spAutoFit/>
          </a:bodyPr>
          <a:lstStyle/>
          <a:p>
            <a:r>
              <a:rPr lang="es-AR" b="1" dirty="0" smtClean="0">
                <a:latin typeface="+mn-lt"/>
              </a:rPr>
              <a:t>Sancionar </a:t>
            </a:r>
            <a:r>
              <a:rPr lang="es-AR" b="1" dirty="0">
                <a:latin typeface="+mn-lt"/>
              </a:rPr>
              <a:t>la norma provincial </a:t>
            </a:r>
            <a:r>
              <a:rPr lang="es-AR" dirty="0">
                <a:latin typeface="+mn-lt"/>
              </a:rPr>
              <a:t>para la ampliación de la cobertura del SPS hacia el hombre </a:t>
            </a:r>
            <a:r>
              <a:rPr lang="es-AR" dirty="0" smtClean="0">
                <a:latin typeface="+mn-lt"/>
              </a:rPr>
              <a:t>adulto</a:t>
            </a:r>
            <a:r>
              <a:rPr lang="es-AR" dirty="0"/>
              <a:t> </a:t>
            </a:r>
            <a:endParaRPr lang="es-AR" dirty="0" smtClean="0"/>
          </a:p>
          <a:p>
            <a:r>
              <a:rPr lang="es-AR" sz="1100" dirty="0" smtClean="0"/>
              <a:t>Cumplieron: Bs. As., Córdoba, Catamarca, Corrientes, La Rioja, SGE</a:t>
            </a:r>
            <a:endParaRPr lang="es-ES" sz="1100" dirty="0"/>
          </a:p>
        </p:txBody>
      </p:sp>
      <p:sp>
        <p:nvSpPr>
          <p:cNvPr id="17" name="16 CuadroTexto"/>
          <p:cNvSpPr txBox="1"/>
          <p:nvPr/>
        </p:nvSpPr>
        <p:spPr>
          <a:xfrm>
            <a:off x="6446021" y="2709482"/>
            <a:ext cx="2315781" cy="1708160"/>
          </a:xfrm>
          <a:prstGeom prst="rect">
            <a:avLst/>
          </a:prstGeom>
          <a:noFill/>
        </p:spPr>
        <p:txBody>
          <a:bodyPr wrap="square" rtlCol="0">
            <a:spAutoFit/>
          </a:bodyPr>
          <a:lstStyle/>
          <a:p>
            <a:r>
              <a:rPr lang="es-AR" b="1" dirty="0" smtClean="0">
                <a:latin typeface="+mn-lt"/>
              </a:rPr>
              <a:t>Firmar </a:t>
            </a:r>
            <a:r>
              <a:rPr lang="es-AR" b="1" dirty="0">
                <a:latin typeface="+mn-lt"/>
              </a:rPr>
              <a:t>la adenda al Convenio </a:t>
            </a:r>
            <a:r>
              <a:rPr lang="es-AR" b="1" dirty="0" smtClean="0">
                <a:latin typeface="+mn-lt"/>
              </a:rPr>
              <a:t>Marco </a:t>
            </a:r>
            <a:r>
              <a:rPr lang="es-AR" dirty="0" smtClean="0">
                <a:latin typeface="+mn-lt"/>
              </a:rPr>
              <a:t>(extensión hasta 2017</a:t>
            </a:r>
            <a:r>
              <a:rPr lang="es-AR" dirty="0" smtClean="0">
                <a:latin typeface="+mn-lt"/>
              </a:rPr>
              <a:t>) </a:t>
            </a:r>
          </a:p>
          <a:p>
            <a:r>
              <a:rPr lang="es-AR" sz="1100" dirty="0" smtClean="0"/>
              <a:t>Cumplieron</a:t>
            </a:r>
            <a:r>
              <a:rPr lang="es-AR" sz="1100" dirty="0"/>
              <a:t>: Bs. As., </a:t>
            </a:r>
            <a:r>
              <a:rPr lang="es-AR" sz="1100" dirty="0" smtClean="0"/>
              <a:t>SGE. Chaco, Entre Ríos, Río Negro, San Juan y Mendoza</a:t>
            </a:r>
            <a:endParaRPr lang="es-ES" sz="1100" dirty="0"/>
          </a:p>
          <a:p>
            <a:endParaRPr lang="es-ES" dirty="0">
              <a:latin typeface="+mn-lt"/>
            </a:endParaRPr>
          </a:p>
        </p:txBody>
      </p:sp>
      <p:sp>
        <p:nvSpPr>
          <p:cNvPr id="18" name="17 CuadroTexto"/>
          <p:cNvSpPr txBox="1"/>
          <p:nvPr/>
        </p:nvSpPr>
        <p:spPr>
          <a:xfrm>
            <a:off x="801025" y="4913197"/>
            <a:ext cx="2742665" cy="1477328"/>
          </a:xfrm>
          <a:prstGeom prst="rect">
            <a:avLst/>
          </a:prstGeom>
          <a:noFill/>
        </p:spPr>
        <p:txBody>
          <a:bodyPr wrap="square" rtlCol="0">
            <a:spAutoFit/>
          </a:bodyPr>
          <a:lstStyle/>
          <a:p>
            <a:r>
              <a:rPr lang="es-AR" b="1" dirty="0" smtClean="0">
                <a:latin typeface="+mn-lt"/>
              </a:rPr>
              <a:t>Suscribir </a:t>
            </a:r>
            <a:r>
              <a:rPr lang="es-AR" b="1" dirty="0">
                <a:latin typeface="+mn-lt"/>
              </a:rPr>
              <a:t>la adenda al </a:t>
            </a:r>
            <a:r>
              <a:rPr lang="es-AR" b="1" dirty="0" smtClean="0">
                <a:latin typeface="+mn-lt"/>
              </a:rPr>
              <a:t>Compromiso </a:t>
            </a:r>
            <a:r>
              <a:rPr lang="es-AR" b="1" dirty="0">
                <a:latin typeface="+mn-lt"/>
              </a:rPr>
              <a:t>Anual 2015</a:t>
            </a:r>
            <a:r>
              <a:rPr lang="es-AR" dirty="0">
                <a:latin typeface="+mn-lt"/>
              </a:rPr>
              <a:t>, incorporando los componentes vinculados al hombre adulto.</a:t>
            </a:r>
            <a:endParaRPr lang="es-ES" dirty="0">
              <a:latin typeface="+mn-lt"/>
            </a:endParaRPr>
          </a:p>
        </p:txBody>
      </p:sp>
      <p:sp>
        <p:nvSpPr>
          <p:cNvPr id="19" name="18 CuadroTexto"/>
          <p:cNvSpPr txBox="1"/>
          <p:nvPr/>
        </p:nvSpPr>
        <p:spPr>
          <a:xfrm>
            <a:off x="3980427" y="4872253"/>
            <a:ext cx="2378904" cy="1200329"/>
          </a:xfrm>
          <a:prstGeom prst="rect">
            <a:avLst/>
          </a:prstGeom>
          <a:noFill/>
        </p:spPr>
        <p:txBody>
          <a:bodyPr wrap="square" rtlCol="0">
            <a:spAutoFit/>
          </a:bodyPr>
          <a:lstStyle/>
          <a:p>
            <a:r>
              <a:rPr lang="es-AR" b="1" dirty="0" smtClean="0">
                <a:latin typeface="+mn-lt"/>
              </a:rPr>
              <a:t>Comunicar </a:t>
            </a:r>
            <a:r>
              <a:rPr lang="es-AR" b="1" dirty="0">
                <a:latin typeface="+mn-lt"/>
              </a:rPr>
              <a:t>a la Nación cuales son las guías clínicas </a:t>
            </a:r>
            <a:r>
              <a:rPr lang="es-AR" dirty="0">
                <a:latin typeface="+mn-lt"/>
              </a:rPr>
              <a:t>adoptadas para el grupo hombre.</a:t>
            </a:r>
            <a:endParaRPr lang="es-ES" dirty="0">
              <a:latin typeface="+mn-lt"/>
            </a:endParaRPr>
          </a:p>
        </p:txBody>
      </p:sp>
      <p:sp>
        <p:nvSpPr>
          <p:cNvPr id="20" name="19 CuadroTexto"/>
          <p:cNvSpPr txBox="1"/>
          <p:nvPr/>
        </p:nvSpPr>
        <p:spPr>
          <a:xfrm>
            <a:off x="6660106" y="4858605"/>
            <a:ext cx="1978395" cy="1477328"/>
          </a:xfrm>
          <a:prstGeom prst="rect">
            <a:avLst/>
          </a:prstGeom>
          <a:noFill/>
        </p:spPr>
        <p:txBody>
          <a:bodyPr wrap="square" rtlCol="0">
            <a:spAutoFit/>
          </a:bodyPr>
          <a:lstStyle/>
          <a:p>
            <a:r>
              <a:rPr lang="es-AR" b="1" dirty="0" smtClean="0">
                <a:latin typeface="+mn-lt"/>
              </a:rPr>
              <a:t>Extender </a:t>
            </a:r>
            <a:r>
              <a:rPr lang="es-AR" b="1" dirty="0">
                <a:latin typeface="+mn-lt"/>
              </a:rPr>
              <a:t>el Convenio de Articulación suscripto con las OSP</a:t>
            </a:r>
            <a:r>
              <a:rPr lang="es-AR" dirty="0">
                <a:latin typeface="+mn-lt"/>
              </a:rPr>
              <a:t>.</a:t>
            </a:r>
            <a:endParaRPr lang="es-ES" dirty="0">
              <a:latin typeface="+mn-lt"/>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430" y="2144498"/>
            <a:ext cx="871537" cy="858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29262" y="2203145"/>
            <a:ext cx="871537" cy="858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13922" y="2166684"/>
            <a:ext cx="854075" cy="858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3430" y="4362081"/>
            <a:ext cx="871537" cy="858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14428" y="4307488"/>
            <a:ext cx="858837" cy="858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479555" y="4334783"/>
            <a:ext cx="785813" cy="858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22 Conector recto"/>
          <p:cNvCxnSpPr/>
          <p:nvPr/>
        </p:nvCxnSpPr>
        <p:spPr>
          <a:xfrm>
            <a:off x="684213" y="1757908"/>
            <a:ext cx="8459787"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9525775"/>
      </p:ext>
    </p:extLst>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684212" y="3771900"/>
            <a:ext cx="7951789" cy="2241640"/>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AR"/>
          </a:p>
        </p:txBody>
      </p:sp>
      <p:sp>
        <p:nvSpPr>
          <p:cNvPr id="4098" name="CuadroTexto 10"/>
          <p:cNvSpPr txBox="1">
            <a:spLocks noChangeArrowheads="1"/>
          </p:cNvSpPr>
          <p:nvPr/>
        </p:nvSpPr>
        <p:spPr bwMode="auto">
          <a:xfrm>
            <a:off x="568101" y="886728"/>
            <a:ext cx="80679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Calibri" charset="0"/>
                <a:ea typeface="ＭＳ Ｐゴシック" charset="0"/>
                <a:cs typeface="ＭＳ Ｐゴシック" charset="0"/>
              </a:defRPr>
            </a:lvl1pPr>
            <a:lvl2pPr>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marL="0" lvl="1"/>
            <a:r>
              <a:rPr lang="es-AR" sz="2800" b="1" dirty="0" smtClean="0"/>
              <a:t>Inversión nacional 2015 - 2017</a:t>
            </a:r>
            <a:endParaRPr lang="es-ES_tradnl" sz="2800" b="1" dirty="0"/>
          </a:p>
        </p:txBody>
      </p:sp>
      <p:cxnSp>
        <p:nvCxnSpPr>
          <p:cNvPr id="6" name="5 Conector recto"/>
          <p:cNvCxnSpPr/>
          <p:nvPr/>
        </p:nvCxnSpPr>
        <p:spPr>
          <a:xfrm>
            <a:off x="684213" y="1393612"/>
            <a:ext cx="8459787"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pic>
        <p:nvPicPr>
          <p:cNvPr id="2" name="1 Imagen"/>
          <p:cNvPicPr>
            <a:picLocks noChangeAspect="1"/>
          </p:cNvPicPr>
          <p:nvPr/>
        </p:nvPicPr>
        <p:blipFill rotWithShape="1">
          <a:blip r:embed="rId2">
            <a:extLst>
              <a:ext uri="{28A0092B-C50C-407E-A947-70E740481C1C}">
                <a14:useLocalDpi xmlns:a14="http://schemas.microsoft.com/office/drawing/2010/main" val="0"/>
              </a:ext>
            </a:extLst>
          </a:blip>
          <a:srcRect b="48219"/>
          <a:stretch/>
        </p:blipFill>
        <p:spPr>
          <a:xfrm>
            <a:off x="1155699" y="4079835"/>
            <a:ext cx="7120209" cy="1870205"/>
          </a:xfrm>
          <a:prstGeom prst="rect">
            <a:avLst/>
          </a:prstGeom>
        </p:spPr>
      </p:pic>
      <p:pic>
        <p:nvPicPr>
          <p:cNvPr id="1026" name="Picture 2"/>
          <p:cNvPicPr>
            <a:picLocks noChangeAspect="1" noChangeArrowheads="1"/>
          </p:cNvPicPr>
          <p:nvPr/>
        </p:nvPicPr>
        <p:blipFill rotWithShape="1">
          <a:blip r:embed="rId3">
            <a:extLst>
              <a:ext uri="{BEBA8EAE-BF5A-486C-A8C5-ECC9F3942E4B}">
                <a14:imgProps xmlns:a14="http://schemas.microsoft.com/office/drawing/2010/main">
                  <a14:imgLayer r:embed="rId4">
                    <a14:imgEffect>
                      <a14:colorTemperature colorTemp="5900"/>
                    </a14:imgEffect>
                  </a14:imgLayer>
                </a14:imgProps>
              </a:ext>
              <a:ext uri="{28A0092B-C50C-407E-A947-70E740481C1C}">
                <a14:useLocalDpi xmlns:a14="http://schemas.microsoft.com/office/drawing/2010/main" val="0"/>
              </a:ext>
            </a:extLst>
          </a:blip>
          <a:srcRect t="7685" b="17279"/>
          <a:stretch/>
        </p:blipFill>
        <p:spPr bwMode="auto">
          <a:xfrm>
            <a:off x="699124" y="1663699"/>
            <a:ext cx="7932852" cy="2108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8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4115" y="3160775"/>
            <a:ext cx="890018" cy="1222250"/>
          </a:xfrm>
          <a:prstGeom prst="rect">
            <a:avLst/>
          </a:prstGeom>
        </p:spPr>
      </p:pic>
    </p:spTree>
    <p:extLst>
      <p:ext uri="{BB962C8B-B14F-4D97-AF65-F5344CB8AC3E}">
        <p14:creationId xmlns:p14="http://schemas.microsoft.com/office/powerpoint/2010/main" val="430915622"/>
      </p:ext>
    </p:extLst>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1 Rectángulo"/>
          <p:cNvSpPr>
            <a:spLocks noChangeArrowheads="1"/>
          </p:cNvSpPr>
          <p:nvPr/>
        </p:nvSpPr>
        <p:spPr bwMode="auto">
          <a:xfrm>
            <a:off x="719138" y="1200642"/>
            <a:ext cx="782436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s-ES" sz="2800" b="1" dirty="0" smtClean="0">
                <a:latin typeface="+mj-lt"/>
              </a:rPr>
              <a:t>Transferencias </a:t>
            </a:r>
            <a:r>
              <a:rPr lang="es-ES" sz="2800" b="1" dirty="0" err="1" smtClean="0">
                <a:latin typeface="+mj-lt"/>
              </a:rPr>
              <a:t>capitadas</a:t>
            </a:r>
            <a:endParaRPr lang="es-ES" sz="2800" b="1" dirty="0">
              <a:latin typeface="+mj-lt"/>
            </a:endParaRPr>
          </a:p>
        </p:txBody>
      </p:sp>
      <p:sp>
        <p:nvSpPr>
          <p:cNvPr id="6" name="5 Rectángulo"/>
          <p:cNvSpPr/>
          <p:nvPr/>
        </p:nvSpPr>
        <p:spPr>
          <a:xfrm>
            <a:off x="412122" y="1952477"/>
            <a:ext cx="8319752" cy="2616101"/>
          </a:xfrm>
          <a:prstGeom prst="rect">
            <a:avLst/>
          </a:prstGeom>
        </p:spPr>
        <p:txBody>
          <a:bodyPr wrap="square">
            <a:spAutoFit/>
          </a:bodyPr>
          <a:lstStyle/>
          <a:p>
            <a:pPr marL="285750" indent="-285750">
              <a:buFont typeface="Arial" panose="020B0604020202020204" pitchFamily="34" charset="0"/>
              <a:buChar char="•"/>
            </a:pPr>
            <a:r>
              <a:rPr lang="es-AR" sz="2400" dirty="0" smtClean="0">
                <a:latin typeface="+mn-lt"/>
              </a:rPr>
              <a:t>Cápita para niños, adolescentes y mujeres hasta 64 años:</a:t>
            </a:r>
            <a:r>
              <a:rPr lang="es-AR" sz="2800" dirty="0" smtClean="0">
                <a:latin typeface="+mn-lt"/>
              </a:rPr>
              <a:t> </a:t>
            </a:r>
            <a:r>
              <a:rPr lang="es-AR" sz="3600" dirty="0" smtClean="0">
                <a:latin typeface="+mn-lt"/>
              </a:rPr>
              <a:t>$34</a:t>
            </a:r>
          </a:p>
          <a:p>
            <a:pPr marL="285750" indent="-285750">
              <a:buFont typeface="Arial" panose="020B0604020202020204" pitchFamily="34" charset="0"/>
              <a:buChar char="•"/>
            </a:pPr>
            <a:endParaRPr lang="es-ES" sz="2800" dirty="0">
              <a:latin typeface="+mn-lt"/>
            </a:endParaRPr>
          </a:p>
          <a:p>
            <a:pPr marL="285750" indent="-285750">
              <a:buFont typeface="Arial" panose="020B0604020202020204" pitchFamily="34" charset="0"/>
              <a:buChar char="•"/>
            </a:pPr>
            <a:r>
              <a:rPr lang="es-ES" sz="2400" dirty="0" smtClean="0">
                <a:latin typeface="+mn-lt"/>
              </a:rPr>
              <a:t>Cápita para el grupo de hombres entre 20 y 64 años: </a:t>
            </a:r>
            <a:r>
              <a:rPr lang="es-ES" sz="3600" dirty="0" smtClean="0">
                <a:latin typeface="+mn-lt"/>
              </a:rPr>
              <a:t>$22 </a:t>
            </a:r>
          </a:p>
          <a:p>
            <a:pPr marL="285750" indent="-285750">
              <a:buFont typeface="Arial" panose="020B0604020202020204" pitchFamily="34" charset="0"/>
              <a:buChar char="•"/>
            </a:pPr>
            <a:endParaRPr lang="es-ES" sz="2800" dirty="0">
              <a:latin typeface="+mn-lt"/>
            </a:endParaRPr>
          </a:p>
          <a:p>
            <a:pPr marL="285750" indent="-285750">
              <a:buFont typeface="Arial" panose="020B0604020202020204" pitchFamily="34" charset="0"/>
              <a:buChar char="•"/>
            </a:pPr>
            <a:r>
              <a:rPr lang="es-ES" sz="2400" dirty="0" smtClean="0">
                <a:latin typeface="+mn-lt"/>
              </a:rPr>
              <a:t>2016: unificación de </a:t>
            </a:r>
            <a:r>
              <a:rPr lang="es-ES" sz="2400" dirty="0" err="1" smtClean="0">
                <a:latin typeface="+mn-lt"/>
              </a:rPr>
              <a:t>cápitas</a:t>
            </a:r>
            <a:r>
              <a:rPr lang="es-ES" sz="2400" dirty="0" smtClean="0">
                <a:latin typeface="+mn-lt"/>
              </a:rPr>
              <a:t> en </a:t>
            </a:r>
            <a:r>
              <a:rPr lang="es-ES" sz="3600" dirty="0" smtClean="0">
                <a:latin typeface="+mn-lt"/>
              </a:rPr>
              <a:t>$25 </a:t>
            </a:r>
            <a:r>
              <a:rPr lang="es-ES" sz="2400" dirty="0" smtClean="0">
                <a:latin typeface="+mn-lt"/>
              </a:rPr>
              <a:t>(valor inicial)</a:t>
            </a:r>
            <a:endParaRPr lang="es-AR" sz="2400" dirty="0">
              <a:latin typeface="+mn-lt"/>
            </a:endParaRPr>
          </a:p>
        </p:txBody>
      </p:sp>
      <p:cxnSp>
        <p:nvCxnSpPr>
          <p:cNvPr id="5" name="22 Conector recto"/>
          <p:cNvCxnSpPr/>
          <p:nvPr/>
        </p:nvCxnSpPr>
        <p:spPr>
          <a:xfrm>
            <a:off x="684213" y="1822303"/>
            <a:ext cx="8459787"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172847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1521182" y="1492354"/>
            <a:ext cx="6322050" cy="954107"/>
          </a:xfrm>
          <a:prstGeom prst="rect">
            <a:avLst/>
          </a:prstGeom>
        </p:spPr>
        <p:txBody>
          <a:bodyPr wrap="square">
            <a:spAutoFit/>
          </a:bodyPr>
          <a:lstStyle/>
          <a:p>
            <a:r>
              <a:rPr lang="es-ES" sz="2800" b="1" dirty="0" smtClean="0">
                <a:latin typeface="+mj-lt"/>
              </a:rPr>
              <a:t>Estructura </a:t>
            </a:r>
            <a:r>
              <a:rPr lang="es-ES" sz="2800" b="1" dirty="0">
                <a:latin typeface="+mj-lt"/>
              </a:rPr>
              <a:t>de </a:t>
            </a:r>
            <a:r>
              <a:rPr lang="es-ES" sz="2800" b="1" dirty="0" smtClean="0">
                <a:latin typeface="+mj-lt"/>
              </a:rPr>
              <a:t>cofinanciamiento provincial de la cápita de $34</a:t>
            </a:r>
            <a:endParaRPr lang="es-ES" sz="2800" dirty="0">
              <a:latin typeface="+mj-lt"/>
            </a:endParaRPr>
          </a:p>
        </p:txBody>
      </p:sp>
      <p:graphicFrame>
        <p:nvGraphicFramePr>
          <p:cNvPr id="2" name="1 Tabla"/>
          <p:cNvGraphicFramePr>
            <a:graphicFrameLocks noGrp="1"/>
          </p:cNvGraphicFramePr>
          <p:nvPr>
            <p:extLst>
              <p:ext uri="{D42A27DB-BD31-4B8C-83A1-F6EECF244321}">
                <p14:modId xmlns:p14="http://schemas.microsoft.com/office/powerpoint/2010/main" val="1988364877"/>
              </p:ext>
            </p:extLst>
          </p:nvPr>
        </p:nvGraphicFramePr>
        <p:xfrm>
          <a:off x="1719048" y="3023397"/>
          <a:ext cx="5712067" cy="2560853"/>
        </p:xfrm>
        <a:graphic>
          <a:graphicData uri="http://schemas.openxmlformats.org/drawingml/2006/table">
            <a:tbl>
              <a:tblPr firstRow="1" firstCol="1" bandRow="1">
                <a:tableStyleId>{5C22544A-7EE6-4342-B048-85BDC9FD1C3A}</a:tableStyleId>
              </a:tblPr>
              <a:tblGrid>
                <a:gridCol w="2409985"/>
                <a:gridCol w="1078504"/>
                <a:gridCol w="2223578"/>
              </a:tblGrid>
              <a:tr h="1332560">
                <a:tc>
                  <a:txBody>
                    <a:bodyPr/>
                    <a:lstStyle/>
                    <a:p>
                      <a:pPr algn="ctr">
                        <a:lnSpc>
                          <a:spcPct val="115000"/>
                        </a:lnSpc>
                        <a:spcAft>
                          <a:spcPts val="0"/>
                        </a:spcAft>
                      </a:pPr>
                      <a:r>
                        <a:rPr lang="es-AR" sz="2400" dirty="0" smtClean="0">
                          <a:effectLst/>
                        </a:rPr>
                        <a:t>FINANCIAMIENTO</a:t>
                      </a:r>
                      <a:endParaRPr lang="es-ES" sz="2400" dirty="0">
                        <a:effectLst/>
                        <a:latin typeface="Calibri"/>
                        <a:ea typeface="Calibri"/>
                        <a:cs typeface="Times New Roman"/>
                      </a:endParaRPr>
                    </a:p>
                  </a:txBody>
                  <a:tcPr marL="44450" marR="44450" marT="0" marB="0" anchor="ctr">
                    <a:lnB w="38100" cmpd="sng">
                      <a:noFill/>
                    </a:lnB>
                    <a:solidFill>
                      <a:srgbClr val="00B0F0"/>
                    </a:solidFill>
                  </a:tcPr>
                </a:tc>
                <a:tc>
                  <a:txBody>
                    <a:bodyPr/>
                    <a:lstStyle/>
                    <a:p>
                      <a:pPr algn="ctr">
                        <a:lnSpc>
                          <a:spcPct val="115000"/>
                        </a:lnSpc>
                        <a:spcAft>
                          <a:spcPts val="0"/>
                        </a:spcAft>
                      </a:pPr>
                      <a:r>
                        <a:rPr lang="es-AR" sz="2400" dirty="0">
                          <a:effectLst/>
                        </a:rPr>
                        <a:t>2015</a:t>
                      </a:r>
                      <a:r>
                        <a:rPr lang="es-AR" sz="1800" dirty="0">
                          <a:effectLst/>
                        </a:rPr>
                        <a:t/>
                      </a:r>
                      <a:br>
                        <a:rPr lang="es-AR" sz="1800" dirty="0">
                          <a:effectLst/>
                        </a:rPr>
                      </a:br>
                      <a:r>
                        <a:rPr lang="es-AR" sz="1400" dirty="0">
                          <a:effectLst/>
                        </a:rPr>
                        <a:t>(Actual)</a:t>
                      </a:r>
                      <a:endParaRPr lang="es-ES" sz="1800" dirty="0">
                        <a:effectLst/>
                        <a:latin typeface="Calibri"/>
                        <a:ea typeface="Calibri"/>
                        <a:cs typeface="Times New Roman"/>
                      </a:endParaRPr>
                    </a:p>
                  </a:txBody>
                  <a:tcPr marL="44450" marR="44450" marT="0" marB="0" anchor="ctr">
                    <a:lnB w="38100" cmpd="sng">
                      <a:noFill/>
                    </a:lnB>
                    <a:solidFill>
                      <a:srgbClr val="00B0F0"/>
                    </a:solidFill>
                  </a:tcPr>
                </a:tc>
                <a:tc>
                  <a:txBody>
                    <a:bodyPr/>
                    <a:lstStyle/>
                    <a:p>
                      <a:pPr algn="ctr">
                        <a:lnSpc>
                          <a:spcPct val="115000"/>
                        </a:lnSpc>
                        <a:spcAft>
                          <a:spcPts val="0"/>
                        </a:spcAft>
                      </a:pPr>
                      <a:r>
                        <a:rPr lang="es-AR" sz="2400" dirty="0">
                          <a:effectLst/>
                        </a:rPr>
                        <a:t>2015 </a:t>
                      </a:r>
                      <a:r>
                        <a:rPr lang="es-AR" sz="1800" dirty="0">
                          <a:effectLst/>
                        </a:rPr>
                        <a:t/>
                      </a:r>
                      <a:br>
                        <a:rPr lang="es-AR" sz="1800" dirty="0">
                          <a:effectLst/>
                        </a:rPr>
                      </a:br>
                      <a:r>
                        <a:rPr lang="es-AR" sz="1400" dirty="0">
                          <a:effectLst/>
                        </a:rPr>
                        <a:t>(Después de aprobada la reestructuración, </a:t>
                      </a:r>
                      <a:r>
                        <a:rPr lang="es-AR" sz="1400" dirty="0" smtClean="0">
                          <a:effectLst/>
                        </a:rPr>
                        <a:t>aprox. </a:t>
                      </a:r>
                      <a:r>
                        <a:rPr lang="es-AR" sz="1400" dirty="0">
                          <a:effectLst/>
                        </a:rPr>
                        <a:t>2do Semestre)</a:t>
                      </a:r>
                      <a:endParaRPr lang="es-ES" sz="1400" dirty="0">
                        <a:effectLst/>
                        <a:latin typeface="Calibri"/>
                        <a:ea typeface="Calibri"/>
                        <a:cs typeface="Times New Roman"/>
                      </a:endParaRPr>
                    </a:p>
                  </a:txBody>
                  <a:tcPr marL="44450" marR="44450" marT="0" marB="0" anchor="ctr">
                    <a:lnB w="38100" cmpd="sng">
                      <a:noFill/>
                    </a:lnB>
                    <a:solidFill>
                      <a:srgbClr val="00B0F0"/>
                    </a:solidFill>
                  </a:tcPr>
                </a:tc>
              </a:tr>
              <a:tr h="668734">
                <a:tc>
                  <a:txBody>
                    <a:bodyPr/>
                    <a:lstStyle/>
                    <a:p>
                      <a:pPr algn="ctr">
                        <a:lnSpc>
                          <a:spcPct val="115000"/>
                        </a:lnSpc>
                        <a:spcAft>
                          <a:spcPts val="0"/>
                        </a:spcAft>
                      </a:pPr>
                      <a:r>
                        <a:rPr lang="es-AR" sz="1800" dirty="0" smtClean="0">
                          <a:solidFill>
                            <a:srgbClr val="00B0F0"/>
                          </a:solidFill>
                          <a:effectLst/>
                        </a:rPr>
                        <a:t>NACIONAL</a:t>
                      </a:r>
                      <a:endParaRPr lang="es-ES" sz="2400" dirty="0">
                        <a:solidFill>
                          <a:srgbClr val="00B0F0"/>
                        </a:solidFill>
                        <a:effectLst/>
                        <a:latin typeface="Calibri"/>
                        <a:ea typeface="Calibri"/>
                        <a:cs typeface="Times New Roman"/>
                      </a:endParaRPr>
                    </a:p>
                  </a:txBody>
                  <a:tcPr marL="44450" marR="44450" marT="0" marB="0" anchor="ctr">
                    <a:lnL w="12700" cmpd="sng">
                      <a:noFill/>
                    </a:lnL>
                    <a:lnR w="12700" cmpd="sng">
                      <a:noFill/>
                    </a:lnR>
                    <a:lnT w="38100" cmpd="sng">
                      <a:noFill/>
                    </a:lnT>
                    <a:lnB w="19050" cap="flat" cmpd="sng" algn="ctr">
                      <a:solidFill>
                        <a:srgbClr val="00B0F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15000"/>
                        </a:lnSpc>
                        <a:spcAft>
                          <a:spcPts val="0"/>
                        </a:spcAft>
                      </a:pPr>
                      <a:r>
                        <a:rPr lang="es-AR" sz="2400" b="1" dirty="0" smtClean="0">
                          <a:effectLst/>
                        </a:rPr>
                        <a:t>70</a:t>
                      </a:r>
                      <a:r>
                        <a:rPr lang="es-AR" sz="2400" b="1" dirty="0">
                          <a:effectLst/>
                        </a:rPr>
                        <a:t>%</a:t>
                      </a:r>
                      <a:endParaRPr lang="es-ES" sz="3200" b="1" dirty="0">
                        <a:effectLst/>
                        <a:latin typeface="Calibri"/>
                        <a:ea typeface="Calibri"/>
                        <a:cs typeface="Times New Roman"/>
                      </a:endParaRPr>
                    </a:p>
                  </a:txBody>
                  <a:tcPr marL="44450" marR="44450" marT="0" marB="0" anchor="ctr">
                    <a:lnL w="12700" cmpd="sng">
                      <a:noFill/>
                    </a:lnL>
                    <a:lnR w="12700" cmpd="sng">
                      <a:noFill/>
                    </a:lnR>
                    <a:lnT w="38100" cmpd="sng">
                      <a:noFill/>
                    </a:lnT>
                    <a:lnB w="19050" cap="flat" cmpd="sng" algn="ctr">
                      <a:solidFill>
                        <a:srgbClr val="00B0F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15000"/>
                        </a:lnSpc>
                        <a:spcAft>
                          <a:spcPts val="0"/>
                        </a:spcAft>
                      </a:pPr>
                      <a:r>
                        <a:rPr lang="es-AR" sz="2400" b="1" dirty="0" smtClean="0">
                          <a:solidFill>
                            <a:schemeClr val="tx1"/>
                          </a:solidFill>
                          <a:effectLst/>
                        </a:rPr>
                        <a:t>85%</a:t>
                      </a:r>
                      <a:endParaRPr lang="es-ES" sz="3200" b="1" dirty="0">
                        <a:solidFill>
                          <a:schemeClr val="tx1"/>
                        </a:solidFill>
                        <a:effectLst/>
                        <a:latin typeface="Calibri"/>
                        <a:ea typeface="Calibri"/>
                        <a:cs typeface="Times New Roman"/>
                      </a:endParaRPr>
                    </a:p>
                  </a:txBody>
                  <a:tcPr marL="44450" marR="44450" marT="0" marB="0" anchor="ctr">
                    <a:lnL w="12700" cmpd="sng">
                      <a:noFill/>
                    </a:lnL>
                    <a:lnR w="12700" cmpd="sng">
                      <a:noFill/>
                    </a:lnR>
                    <a:lnT w="38100" cmpd="sng">
                      <a:noFill/>
                    </a:lnT>
                    <a:lnB w="19050" cap="flat" cmpd="sng" algn="ctr">
                      <a:solidFill>
                        <a:srgbClr val="00B0F0"/>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r>
              <a:tr h="559559">
                <a:tc>
                  <a:txBody>
                    <a:bodyPr/>
                    <a:lstStyle/>
                    <a:p>
                      <a:pPr algn="ctr">
                        <a:lnSpc>
                          <a:spcPct val="115000"/>
                        </a:lnSpc>
                        <a:spcAft>
                          <a:spcPts val="0"/>
                        </a:spcAft>
                      </a:pPr>
                      <a:r>
                        <a:rPr lang="es-AR" sz="1800" dirty="0" smtClean="0">
                          <a:solidFill>
                            <a:srgbClr val="00B0F0"/>
                          </a:solidFill>
                          <a:effectLst/>
                        </a:rPr>
                        <a:t>PROVINCIAL</a:t>
                      </a:r>
                      <a:endParaRPr lang="es-ES" sz="2400" dirty="0">
                        <a:solidFill>
                          <a:srgbClr val="00B0F0"/>
                        </a:solidFill>
                        <a:effectLst/>
                        <a:latin typeface="Calibri"/>
                        <a:ea typeface="Calibri"/>
                        <a:cs typeface="Times New Roman"/>
                      </a:endParaRPr>
                    </a:p>
                  </a:txBody>
                  <a:tcPr marL="44450" marR="44450" marT="0" marB="0" anchor="ctr">
                    <a:lnL w="12700" cmpd="sng">
                      <a:noFill/>
                    </a:lnL>
                    <a:lnR w="12700" cmpd="sng">
                      <a:noFill/>
                    </a:lnR>
                    <a:lnT w="19050" cap="flat" cmpd="sng" algn="ctr">
                      <a:solidFill>
                        <a:srgbClr val="00B0F0"/>
                      </a:solidFill>
                      <a:prstDash val="sysDot"/>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lnSpc>
                          <a:spcPct val="115000"/>
                        </a:lnSpc>
                        <a:spcAft>
                          <a:spcPts val="0"/>
                        </a:spcAft>
                      </a:pPr>
                      <a:r>
                        <a:rPr lang="es-AR" sz="2400" b="1" dirty="0">
                          <a:effectLst/>
                        </a:rPr>
                        <a:t>30%</a:t>
                      </a:r>
                      <a:endParaRPr lang="es-ES" sz="3200" b="1" dirty="0">
                        <a:effectLst/>
                        <a:latin typeface="Calibri"/>
                        <a:ea typeface="Calibri"/>
                        <a:cs typeface="Times New Roman"/>
                      </a:endParaRPr>
                    </a:p>
                  </a:txBody>
                  <a:tcPr marL="44450" marR="44450" marT="0" marB="0" anchor="ctr">
                    <a:lnL w="12700" cmpd="sng">
                      <a:noFill/>
                    </a:lnL>
                    <a:lnR w="12700" cmpd="sng">
                      <a:noFill/>
                    </a:lnR>
                    <a:lnT w="19050" cap="flat" cmpd="sng" algn="ctr">
                      <a:solidFill>
                        <a:srgbClr val="00B0F0"/>
                      </a:solidFill>
                      <a:prstDash val="sysDot"/>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lnSpc>
                          <a:spcPct val="115000"/>
                        </a:lnSpc>
                        <a:spcAft>
                          <a:spcPts val="0"/>
                        </a:spcAft>
                      </a:pPr>
                      <a:r>
                        <a:rPr lang="es-AR" sz="2400" b="1" dirty="0">
                          <a:effectLst/>
                        </a:rPr>
                        <a:t>15%</a:t>
                      </a:r>
                      <a:endParaRPr lang="es-ES" sz="3200" b="1" dirty="0">
                        <a:effectLst/>
                        <a:latin typeface="Calibri"/>
                        <a:ea typeface="Calibri"/>
                        <a:cs typeface="Times New Roman"/>
                      </a:endParaRPr>
                    </a:p>
                  </a:txBody>
                  <a:tcPr marL="44450" marR="44450" marT="0" marB="0" anchor="ctr">
                    <a:lnL w="12700" cmpd="sng">
                      <a:noFill/>
                    </a:lnL>
                    <a:lnR w="12700" cmpd="sng">
                      <a:noFill/>
                    </a:lnR>
                    <a:lnT w="19050" cap="flat" cmpd="sng" algn="ctr">
                      <a:solidFill>
                        <a:srgbClr val="00B0F0"/>
                      </a:solidFill>
                      <a:prstDash val="sysDot"/>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r>
            </a:tbl>
          </a:graphicData>
        </a:graphic>
      </p:graphicFrame>
      <p:cxnSp>
        <p:nvCxnSpPr>
          <p:cNvPr id="9" name="2 Conector recto"/>
          <p:cNvCxnSpPr/>
          <p:nvPr/>
        </p:nvCxnSpPr>
        <p:spPr>
          <a:xfrm>
            <a:off x="696031" y="2665596"/>
            <a:ext cx="7629097" cy="0"/>
          </a:xfrm>
          <a:prstGeom prst="line">
            <a:avLst/>
          </a:prstGeom>
          <a:ln>
            <a:solidFill>
              <a:srgbClr val="00B0F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70425462"/>
      </p:ext>
    </p:extLst>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1576602" y="1172701"/>
            <a:ext cx="6728335" cy="1384995"/>
          </a:xfrm>
          <a:prstGeom prst="rect">
            <a:avLst/>
          </a:prstGeom>
        </p:spPr>
        <p:txBody>
          <a:bodyPr wrap="square">
            <a:spAutoFit/>
          </a:bodyPr>
          <a:lstStyle/>
          <a:p>
            <a:r>
              <a:rPr lang="es-ES" sz="2800" b="1" dirty="0">
                <a:latin typeface="+mn-lt"/>
              </a:rPr>
              <a:t>Estructura de cofinanciamiento </a:t>
            </a:r>
            <a:r>
              <a:rPr lang="es-ES" sz="2800" b="1" dirty="0" smtClean="0">
                <a:latin typeface="+mn-lt"/>
              </a:rPr>
              <a:t> provincial de la nueva cápita de $22 (hombre adulto) y de la cápita unificada de $25 para 2016</a:t>
            </a:r>
            <a:endParaRPr lang="es-ES" sz="2800" b="1" dirty="0">
              <a:latin typeface="+mn-lt"/>
            </a:endParaRPr>
          </a:p>
        </p:txBody>
      </p:sp>
      <p:sp>
        <p:nvSpPr>
          <p:cNvPr id="8" name="7 Rectángulo"/>
          <p:cNvSpPr/>
          <p:nvPr/>
        </p:nvSpPr>
        <p:spPr>
          <a:xfrm>
            <a:off x="1992573" y="5309231"/>
            <a:ext cx="6701051" cy="430887"/>
          </a:xfrm>
          <a:prstGeom prst="rect">
            <a:avLst/>
          </a:prstGeom>
        </p:spPr>
        <p:txBody>
          <a:bodyPr wrap="square">
            <a:spAutoFit/>
          </a:bodyPr>
          <a:lstStyle/>
          <a:p>
            <a:r>
              <a:rPr lang="es-AR" sz="1100" dirty="0"/>
              <a:t>* </a:t>
            </a:r>
            <a:r>
              <a:rPr lang="es-ES" sz="1100" dirty="0" smtClean="0"/>
              <a:t>Cápita unificada</a:t>
            </a:r>
            <a:endParaRPr lang="es-ES" sz="1100" dirty="0"/>
          </a:p>
          <a:p>
            <a:endParaRPr lang="es-ES" sz="1100" dirty="0"/>
          </a:p>
        </p:txBody>
      </p:sp>
      <p:graphicFrame>
        <p:nvGraphicFramePr>
          <p:cNvPr id="2" name="1 Tabla"/>
          <p:cNvGraphicFramePr>
            <a:graphicFrameLocks noGrp="1"/>
          </p:cNvGraphicFramePr>
          <p:nvPr>
            <p:extLst>
              <p:ext uri="{D42A27DB-BD31-4B8C-83A1-F6EECF244321}">
                <p14:modId xmlns:p14="http://schemas.microsoft.com/office/powerpoint/2010/main" val="2410695784"/>
              </p:ext>
            </p:extLst>
          </p:nvPr>
        </p:nvGraphicFramePr>
        <p:xfrm>
          <a:off x="1631964" y="3198514"/>
          <a:ext cx="6332555" cy="1837504"/>
        </p:xfrm>
        <a:graphic>
          <a:graphicData uri="http://schemas.openxmlformats.org/drawingml/2006/table">
            <a:tbl>
              <a:tblPr firstRow="1" firstCol="1" bandRow="1">
                <a:tableStyleId>{5C22544A-7EE6-4342-B048-85BDC9FD1C3A}</a:tableStyleId>
              </a:tblPr>
              <a:tblGrid>
                <a:gridCol w="2602782"/>
                <a:gridCol w="1385270"/>
                <a:gridCol w="1385270"/>
                <a:gridCol w="959233"/>
              </a:tblGrid>
              <a:tr h="568272">
                <a:tc>
                  <a:txBody>
                    <a:bodyPr/>
                    <a:lstStyle/>
                    <a:p>
                      <a:pPr algn="ctr">
                        <a:lnSpc>
                          <a:spcPct val="115000"/>
                        </a:lnSpc>
                        <a:spcAft>
                          <a:spcPts val="0"/>
                        </a:spcAft>
                      </a:pPr>
                      <a:r>
                        <a:rPr lang="es-AR" sz="2400" dirty="0">
                          <a:effectLst/>
                        </a:rPr>
                        <a:t>FINANCIAMIENTO</a:t>
                      </a:r>
                      <a:endParaRPr lang="es-ES" sz="2400" dirty="0">
                        <a:effectLst/>
                        <a:latin typeface="Calibri"/>
                        <a:ea typeface="Calibri"/>
                        <a:cs typeface="Times New Roman"/>
                      </a:endParaRPr>
                    </a:p>
                  </a:txBody>
                  <a:tcPr marL="44450" marR="44450" marT="0" marB="0" anchor="ctr">
                    <a:solidFill>
                      <a:srgbClr val="92D050"/>
                    </a:solidFill>
                  </a:tcPr>
                </a:tc>
                <a:tc>
                  <a:txBody>
                    <a:bodyPr/>
                    <a:lstStyle/>
                    <a:p>
                      <a:pPr algn="ctr">
                        <a:lnSpc>
                          <a:spcPct val="115000"/>
                        </a:lnSpc>
                        <a:spcAft>
                          <a:spcPts val="0"/>
                        </a:spcAft>
                      </a:pPr>
                      <a:r>
                        <a:rPr lang="es-AR" sz="2400" b="1" dirty="0">
                          <a:solidFill>
                            <a:srgbClr val="FFFFFF"/>
                          </a:solidFill>
                          <a:effectLst/>
                          <a:latin typeface="Calibri"/>
                          <a:ea typeface="Times New Roman"/>
                          <a:cs typeface="Calibri"/>
                        </a:rPr>
                        <a:t>2015 </a:t>
                      </a:r>
                      <a:endParaRPr lang="es-ES" sz="3200" dirty="0">
                        <a:effectLst/>
                        <a:latin typeface="Calibri"/>
                        <a:ea typeface="Calibri"/>
                        <a:cs typeface="Times New Roman"/>
                      </a:endParaRPr>
                    </a:p>
                  </a:txBody>
                  <a:tcPr marL="44450" marR="44450" marT="0" marB="0" anchor="ctr">
                    <a:solidFill>
                      <a:srgbClr val="92D050"/>
                    </a:solidFill>
                  </a:tcPr>
                </a:tc>
                <a:tc>
                  <a:txBody>
                    <a:bodyPr/>
                    <a:lstStyle/>
                    <a:p>
                      <a:pPr algn="ctr">
                        <a:lnSpc>
                          <a:spcPct val="115000"/>
                        </a:lnSpc>
                        <a:spcAft>
                          <a:spcPts val="0"/>
                        </a:spcAft>
                      </a:pPr>
                      <a:r>
                        <a:rPr lang="es-AR" sz="2400" b="1" dirty="0">
                          <a:solidFill>
                            <a:srgbClr val="FFFFFF"/>
                          </a:solidFill>
                          <a:effectLst/>
                          <a:latin typeface="Calibri"/>
                          <a:ea typeface="Times New Roman"/>
                          <a:cs typeface="Calibri"/>
                        </a:rPr>
                        <a:t>2016*</a:t>
                      </a:r>
                      <a:endParaRPr lang="es-ES" sz="3200" dirty="0">
                        <a:effectLst/>
                        <a:latin typeface="Calibri"/>
                        <a:ea typeface="Calibri"/>
                        <a:cs typeface="Times New Roman"/>
                      </a:endParaRPr>
                    </a:p>
                  </a:txBody>
                  <a:tcPr marL="44450" marR="44450" marT="0" marB="0" anchor="ctr">
                    <a:solidFill>
                      <a:srgbClr val="92D050"/>
                    </a:solidFill>
                  </a:tcPr>
                </a:tc>
                <a:tc>
                  <a:txBody>
                    <a:bodyPr/>
                    <a:lstStyle/>
                    <a:p>
                      <a:pPr algn="ctr">
                        <a:lnSpc>
                          <a:spcPct val="115000"/>
                        </a:lnSpc>
                        <a:spcAft>
                          <a:spcPts val="0"/>
                        </a:spcAft>
                      </a:pPr>
                      <a:r>
                        <a:rPr lang="es-AR" sz="2400" b="1" dirty="0">
                          <a:solidFill>
                            <a:srgbClr val="FFFFFF"/>
                          </a:solidFill>
                          <a:effectLst/>
                          <a:latin typeface="Calibri"/>
                          <a:ea typeface="Times New Roman"/>
                          <a:cs typeface="Calibri"/>
                        </a:rPr>
                        <a:t>2017</a:t>
                      </a:r>
                      <a:endParaRPr lang="es-ES" sz="3200" dirty="0">
                        <a:effectLst/>
                        <a:latin typeface="Calibri"/>
                        <a:ea typeface="Calibri"/>
                        <a:cs typeface="Times New Roman"/>
                      </a:endParaRPr>
                    </a:p>
                  </a:txBody>
                  <a:tcPr marL="44450" marR="44450" marT="0" marB="0" anchor="ctr">
                    <a:solidFill>
                      <a:srgbClr val="92D050"/>
                    </a:solidFill>
                  </a:tcPr>
                </a:tc>
              </a:tr>
              <a:tr h="709673">
                <a:tc>
                  <a:txBody>
                    <a:bodyPr/>
                    <a:lstStyle/>
                    <a:p>
                      <a:pPr algn="ctr">
                        <a:lnSpc>
                          <a:spcPct val="115000"/>
                        </a:lnSpc>
                        <a:spcAft>
                          <a:spcPts val="0"/>
                        </a:spcAft>
                      </a:pPr>
                      <a:r>
                        <a:rPr lang="es-AR" sz="2000" dirty="0" smtClean="0">
                          <a:solidFill>
                            <a:srgbClr val="92D050"/>
                          </a:solidFill>
                          <a:effectLst/>
                        </a:rPr>
                        <a:t>NACIONAL</a:t>
                      </a:r>
                      <a:endParaRPr lang="es-ES" sz="2800" dirty="0">
                        <a:solidFill>
                          <a:srgbClr val="92D050"/>
                        </a:solidFill>
                        <a:effectLst/>
                        <a:latin typeface="Calibri"/>
                        <a:ea typeface="Calibri"/>
                        <a:cs typeface="Times New Roman"/>
                      </a:endParaRPr>
                    </a:p>
                  </a:txBody>
                  <a:tcPr marL="44450" marR="44450" marT="0" marB="0" anchor="ctr">
                    <a:lnB w="19050" cap="flat" cmpd="sng" algn="ctr">
                      <a:solidFill>
                        <a:srgbClr val="92D050"/>
                      </a:solidFill>
                      <a:prstDash val="sysDot"/>
                      <a:round/>
                      <a:headEnd type="none" w="med" len="med"/>
                      <a:tailEnd type="none" w="med" len="med"/>
                    </a:lnB>
                    <a:solidFill>
                      <a:schemeClr val="bg1"/>
                    </a:solidFill>
                  </a:tcPr>
                </a:tc>
                <a:tc>
                  <a:txBody>
                    <a:bodyPr/>
                    <a:lstStyle/>
                    <a:p>
                      <a:pPr algn="ctr">
                        <a:lnSpc>
                          <a:spcPct val="115000"/>
                        </a:lnSpc>
                        <a:spcAft>
                          <a:spcPts val="0"/>
                        </a:spcAft>
                      </a:pPr>
                      <a:r>
                        <a:rPr lang="es-AR" sz="2400" b="1" dirty="0">
                          <a:solidFill>
                            <a:srgbClr val="000000"/>
                          </a:solidFill>
                          <a:effectLst/>
                          <a:latin typeface="Calibri"/>
                          <a:ea typeface="Times New Roman"/>
                          <a:cs typeface="Calibri"/>
                        </a:rPr>
                        <a:t>100%</a:t>
                      </a:r>
                      <a:endParaRPr lang="es-ES" sz="3200" b="1" dirty="0">
                        <a:effectLst/>
                        <a:latin typeface="Calibri"/>
                        <a:ea typeface="Calibri"/>
                        <a:cs typeface="Times New Roman"/>
                      </a:endParaRPr>
                    </a:p>
                  </a:txBody>
                  <a:tcPr marL="44450" marR="44450" marT="0" marB="0" anchor="ctr">
                    <a:lnB w="19050" cap="flat" cmpd="sng" algn="ctr">
                      <a:solidFill>
                        <a:srgbClr val="92D050"/>
                      </a:solidFill>
                      <a:prstDash val="sysDot"/>
                      <a:round/>
                      <a:headEnd type="none" w="med" len="med"/>
                      <a:tailEnd type="none" w="med" len="med"/>
                    </a:lnB>
                    <a:solidFill>
                      <a:schemeClr val="bg1"/>
                    </a:solidFill>
                  </a:tcPr>
                </a:tc>
                <a:tc>
                  <a:txBody>
                    <a:bodyPr/>
                    <a:lstStyle/>
                    <a:p>
                      <a:pPr algn="ctr">
                        <a:lnSpc>
                          <a:spcPct val="115000"/>
                        </a:lnSpc>
                        <a:spcAft>
                          <a:spcPts val="0"/>
                        </a:spcAft>
                      </a:pPr>
                      <a:r>
                        <a:rPr lang="es-AR" sz="2400" b="1" dirty="0" smtClean="0">
                          <a:solidFill>
                            <a:srgbClr val="000000"/>
                          </a:solidFill>
                          <a:effectLst/>
                          <a:latin typeface="Calibri"/>
                          <a:ea typeface="Times New Roman"/>
                          <a:cs typeface="Calibri"/>
                        </a:rPr>
                        <a:t>85%</a:t>
                      </a:r>
                      <a:endParaRPr lang="es-ES" sz="3200" b="1" dirty="0">
                        <a:effectLst/>
                        <a:latin typeface="Calibri"/>
                        <a:ea typeface="Calibri"/>
                        <a:cs typeface="Times New Roman"/>
                      </a:endParaRPr>
                    </a:p>
                  </a:txBody>
                  <a:tcPr marL="44450" marR="44450" marT="0" marB="0" anchor="ctr">
                    <a:lnB w="19050" cap="flat" cmpd="sng" algn="ctr">
                      <a:solidFill>
                        <a:srgbClr val="92D050"/>
                      </a:solidFill>
                      <a:prstDash val="sysDot"/>
                      <a:round/>
                      <a:headEnd type="none" w="med" len="med"/>
                      <a:tailEnd type="none" w="med" len="med"/>
                    </a:lnB>
                    <a:solidFill>
                      <a:schemeClr val="bg1"/>
                    </a:solidFill>
                  </a:tcPr>
                </a:tc>
                <a:tc>
                  <a:txBody>
                    <a:bodyPr/>
                    <a:lstStyle/>
                    <a:p>
                      <a:pPr algn="ctr">
                        <a:lnSpc>
                          <a:spcPct val="115000"/>
                        </a:lnSpc>
                        <a:spcAft>
                          <a:spcPts val="0"/>
                        </a:spcAft>
                      </a:pPr>
                      <a:r>
                        <a:rPr lang="es-AR" sz="2400" b="1" dirty="0" smtClean="0">
                          <a:solidFill>
                            <a:srgbClr val="000000"/>
                          </a:solidFill>
                          <a:effectLst/>
                          <a:latin typeface="Calibri"/>
                          <a:ea typeface="Times New Roman"/>
                          <a:cs typeface="Calibri"/>
                        </a:rPr>
                        <a:t>85</a:t>
                      </a:r>
                      <a:r>
                        <a:rPr lang="es-AR" sz="2400" b="1" dirty="0">
                          <a:solidFill>
                            <a:srgbClr val="000000"/>
                          </a:solidFill>
                          <a:effectLst/>
                          <a:latin typeface="Calibri"/>
                          <a:ea typeface="Times New Roman"/>
                          <a:cs typeface="Calibri"/>
                        </a:rPr>
                        <a:t>%</a:t>
                      </a:r>
                      <a:endParaRPr lang="es-ES" sz="3200" b="1" dirty="0">
                        <a:effectLst/>
                        <a:latin typeface="Calibri"/>
                        <a:ea typeface="Calibri"/>
                        <a:cs typeface="Times New Roman"/>
                      </a:endParaRPr>
                    </a:p>
                  </a:txBody>
                  <a:tcPr marL="44450" marR="44450" marT="0" marB="0" anchor="ctr">
                    <a:lnB w="19050" cap="flat" cmpd="sng" algn="ctr">
                      <a:solidFill>
                        <a:srgbClr val="92D050"/>
                      </a:solidFill>
                      <a:prstDash val="sysDot"/>
                      <a:round/>
                      <a:headEnd type="none" w="med" len="med"/>
                      <a:tailEnd type="none" w="med" len="med"/>
                    </a:lnB>
                    <a:solidFill>
                      <a:schemeClr val="bg1"/>
                    </a:solidFill>
                  </a:tcPr>
                </a:tc>
              </a:tr>
              <a:tr h="559559">
                <a:tc>
                  <a:txBody>
                    <a:bodyPr/>
                    <a:lstStyle/>
                    <a:p>
                      <a:pPr algn="ctr">
                        <a:lnSpc>
                          <a:spcPct val="115000"/>
                        </a:lnSpc>
                        <a:spcAft>
                          <a:spcPts val="0"/>
                        </a:spcAft>
                      </a:pPr>
                      <a:r>
                        <a:rPr lang="es-AR" sz="2000" dirty="0" smtClean="0">
                          <a:solidFill>
                            <a:srgbClr val="92D050"/>
                          </a:solidFill>
                          <a:effectLst/>
                        </a:rPr>
                        <a:t>PROVINCIAL</a:t>
                      </a:r>
                      <a:endParaRPr lang="es-ES" sz="2800" dirty="0">
                        <a:solidFill>
                          <a:srgbClr val="92D050"/>
                        </a:solidFill>
                        <a:effectLst/>
                        <a:latin typeface="Calibri"/>
                        <a:ea typeface="Calibri"/>
                        <a:cs typeface="Times New Roman"/>
                      </a:endParaRPr>
                    </a:p>
                  </a:txBody>
                  <a:tcPr marL="44450" marR="44450" marT="0" marB="0" anchor="ctr">
                    <a:lnT w="19050" cap="flat" cmpd="sng" algn="ctr">
                      <a:solidFill>
                        <a:srgbClr val="92D050"/>
                      </a:solidFill>
                      <a:prstDash val="sysDot"/>
                      <a:round/>
                      <a:headEnd type="none" w="med" len="med"/>
                      <a:tailEnd type="none" w="med" len="med"/>
                    </a:lnT>
                    <a:solidFill>
                      <a:schemeClr val="bg1"/>
                    </a:solidFill>
                  </a:tcPr>
                </a:tc>
                <a:tc>
                  <a:txBody>
                    <a:bodyPr/>
                    <a:lstStyle/>
                    <a:p>
                      <a:pPr algn="ctr">
                        <a:lnSpc>
                          <a:spcPct val="115000"/>
                        </a:lnSpc>
                        <a:spcAft>
                          <a:spcPts val="0"/>
                        </a:spcAft>
                      </a:pPr>
                      <a:r>
                        <a:rPr lang="es-AR" sz="2400" b="1" dirty="0">
                          <a:solidFill>
                            <a:srgbClr val="000000"/>
                          </a:solidFill>
                          <a:effectLst/>
                          <a:latin typeface="Calibri"/>
                          <a:ea typeface="Times New Roman"/>
                          <a:cs typeface="Calibri"/>
                        </a:rPr>
                        <a:t>0%</a:t>
                      </a:r>
                      <a:endParaRPr lang="es-ES" sz="3200" b="1" dirty="0">
                        <a:effectLst/>
                        <a:latin typeface="Calibri"/>
                        <a:ea typeface="Calibri"/>
                        <a:cs typeface="Times New Roman"/>
                      </a:endParaRPr>
                    </a:p>
                  </a:txBody>
                  <a:tcPr marL="44450" marR="44450" marT="0" marB="0" anchor="ctr">
                    <a:lnT w="19050" cap="flat" cmpd="sng" algn="ctr">
                      <a:solidFill>
                        <a:srgbClr val="92D050"/>
                      </a:solidFill>
                      <a:prstDash val="sysDot"/>
                      <a:round/>
                      <a:headEnd type="none" w="med" len="med"/>
                      <a:tailEnd type="none" w="med" len="med"/>
                    </a:lnT>
                    <a:solidFill>
                      <a:schemeClr val="bg1"/>
                    </a:solidFill>
                  </a:tcPr>
                </a:tc>
                <a:tc>
                  <a:txBody>
                    <a:bodyPr/>
                    <a:lstStyle/>
                    <a:p>
                      <a:pPr algn="ctr">
                        <a:lnSpc>
                          <a:spcPct val="115000"/>
                        </a:lnSpc>
                        <a:spcAft>
                          <a:spcPts val="0"/>
                        </a:spcAft>
                      </a:pPr>
                      <a:r>
                        <a:rPr lang="es-AR" sz="2400" b="1" dirty="0">
                          <a:solidFill>
                            <a:srgbClr val="000000"/>
                          </a:solidFill>
                          <a:effectLst/>
                          <a:latin typeface="Calibri"/>
                          <a:ea typeface="Times New Roman"/>
                          <a:cs typeface="Calibri"/>
                        </a:rPr>
                        <a:t>15%</a:t>
                      </a:r>
                      <a:endParaRPr lang="es-ES" sz="3200" b="1" dirty="0">
                        <a:effectLst/>
                        <a:latin typeface="Calibri"/>
                        <a:ea typeface="Calibri"/>
                        <a:cs typeface="Times New Roman"/>
                      </a:endParaRPr>
                    </a:p>
                  </a:txBody>
                  <a:tcPr marL="44450" marR="44450" marT="0" marB="0" anchor="ctr">
                    <a:lnT w="19050" cap="flat" cmpd="sng" algn="ctr">
                      <a:solidFill>
                        <a:srgbClr val="92D050"/>
                      </a:solidFill>
                      <a:prstDash val="sysDot"/>
                      <a:round/>
                      <a:headEnd type="none" w="med" len="med"/>
                      <a:tailEnd type="none" w="med" len="med"/>
                    </a:lnT>
                    <a:solidFill>
                      <a:schemeClr val="bg1"/>
                    </a:solidFill>
                  </a:tcPr>
                </a:tc>
                <a:tc>
                  <a:txBody>
                    <a:bodyPr/>
                    <a:lstStyle/>
                    <a:p>
                      <a:pPr algn="ctr">
                        <a:lnSpc>
                          <a:spcPct val="115000"/>
                        </a:lnSpc>
                        <a:spcAft>
                          <a:spcPts val="0"/>
                        </a:spcAft>
                      </a:pPr>
                      <a:r>
                        <a:rPr lang="es-AR" sz="2400" b="1" dirty="0">
                          <a:solidFill>
                            <a:srgbClr val="000000"/>
                          </a:solidFill>
                          <a:effectLst/>
                          <a:latin typeface="Calibri"/>
                          <a:ea typeface="Times New Roman"/>
                          <a:cs typeface="Calibri"/>
                        </a:rPr>
                        <a:t>15%</a:t>
                      </a:r>
                      <a:endParaRPr lang="es-ES" sz="3200" b="1" dirty="0">
                        <a:effectLst/>
                        <a:latin typeface="Calibri"/>
                        <a:ea typeface="Calibri"/>
                        <a:cs typeface="Times New Roman"/>
                      </a:endParaRPr>
                    </a:p>
                  </a:txBody>
                  <a:tcPr marL="44450" marR="44450" marT="0" marB="0" anchor="ctr">
                    <a:lnT w="19050" cap="flat" cmpd="sng" algn="ctr">
                      <a:solidFill>
                        <a:srgbClr val="92D050"/>
                      </a:solidFill>
                      <a:prstDash val="sysDot"/>
                      <a:round/>
                      <a:headEnd type="none" w="med" len="med"/>
                      <a:tailEnd type="none" w="med" len="med"/>
                    </a:lnT>
                    <a:solidFill>
                      <a:schemeClr val="bg1"/>
                    </a:solidFill>
                  </a:tcPr>
                </a:tc>
              </a:tr>
            </a:tbl>
          </a:graphicData>
        </a:graphic>
      </p:graphicFrame>
      <p:cxnSp>
        <p:nvCxnSpPr>
          <p:cNvPr id="9" name="2 Conector recto"/>
          <p:cNvCxnSpPr/>
          <p:nvPr/>
        </p:nvCxnSpPr>
        <p:spPr>
          <a:xfrm>
            <a:off x="696031" y="2665596"/>
            <a:ext cx="7629097" cy="0"/>
          </a:xfrm>
          <a:prstGeom prst="line">
            <a:avLst/>
          </a:prstGeom>
          <a:ln>
            <a:solidFill>
              <a:srgbClr val="92D05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03468317"/>
      </p:ext>
    </p:extLst>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1902223" y="1229085"/>
            <a:ext cx="6147074" cy="1384995"/>
          </a:xfrm>
          <a:prstGeom prst="rect">
            <a:avLst/>
          </a:prstGeom>
        </p:spPr>
        <p:txBody>
          <a:bodyPr wrap="square">
            <a:spAutoFit/>
          </a:bodyPr>
          <a:lstStyle/>
          <a:p>
            <a:pPr lvl="0"/>
            <a:r>
              <a:rPr lang="es-AR" sz="2800" b="1" dirty="0">
                <a:latin typeface="+mn-lt"/>
              </a:rPr>
              <a:t>Modificación de la estructura de cofinanciamiento de los RRHH de los equipos del </a:t>
            </a:r>
            <a:r>
              <a:rPr lang="es-AR" sz="2800" b="1" dirty="0" smtClean="0">
                <a:latin typeface="+mn-lt"/>
              </a:rPr>
              <a:t>SPS</a:t>
            </a:r>
            <a:endParaRPr lang="es-ES" sz="2800" dirty="0">
              <a:latin typeface="+mn-lt"/>
            </a:endParaRPr>
          </a:p>
        </p:txBody>
      </p:sp>
      <p:graphicFrame>
        <p:nvGraphicFramePr>
          <p:cNvPr id="4" name="3 Tabla"/>
          <p:cNvGraphicFramePr>
            <a:graphicFrameLocks noGrp="1"/>
          </p:cNvGraphicFramePr>
          <p:nvPr>
            <p:extLst/>
          </p:nvPr>
        </p:nvGraphicFramePr>
        <p:xfrm>
          <a:off x="1972102" y="3336765"/>
          <a:ext cx="6353025" cy="2613279"/>
        </p:xfrm>
        <a:graphic>
          <a:graphicData uri="http://schemas.openxmlformats.org/drawingml/2006/table">
            <a:tbl>
              <a:tblPr firstRow="1" firstCol="1" bandRow="1"/>
              <a:tblGrid>
                <a:gridCol w="1645894"/>
                <a:gridCol w="1895660"/>
                <a:gridCol w="1540866"/>
                <a:gridCol w="1270605"/>
              </a:tblGrid>
              <a:tr h="553060">
                <a:tc>
                  <a:txBody>
                    <a:bodyPr/>
                    <a:lstStyle/>
                    <a:p>
                      <a:pPr algn="l">
                        <a:lnSpc>
                          <a:spcPct val="115000"/>
                        </a:lnSpc>
                        <a:spcAft>
                          <a:spcPts val="0"/>
                        </a:spcAft>
                      </a:pPr>
                      <a:r>
                        <a:rPr lang="es-AR" sz="2400" b="1" dirty="0">
                          <a:solidFill>
                            <a:schemeClr val="bg1"/>
                          </a:solidFill>
                          <a:effectLst/>
                          <a:latin typeface="Calibri"/>
                          <a:ea typeface="Times New Roman"/>
                          <a:cs typeface="Times New Roman"/>
                        </a:rPr>
                        <a:t>Año</a:t>
                      </a:r>
                      <a:endParaRPr lang="es-ES" sz="2400" dirty="0">
                        <a:solidFill>
                          <a:schemeClr val="bg1"/>
                        </a:solidFill>
                        <a:effectLst/>
                        <a:latin typeface="Calibri"/>
                        <a:ea typeface="Calibri"/>
                        <a:cs typeface="Times New Roman"/>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2688B"/>
                    </a:solidFill>
                  </a:tcPr>
                </a:tc>
                <a:tc>
                  <a:txBody>
                    <a:bodyPr/>
                    <a:lstStyle/>
                    <a:p>
                      <a:pPr algn="l">
                        <a:lnSpc>
                          <a:spcPct val="115000"/>
                        </a:lnSpc>
                        <a:spcAft>
                          <a:spcPts val="0"/>
                        </a:spcAft>
                      </a:pPr>
                      <a:r>
                        <a:rPr lang="es-AR" sz="2400" b="1" dirty="0" smtClean="0">
                          <a:solidFill>
                            <a:schemeClr val="bg1"/>
                          </a:solidFill>
                          <a:effectLst/>
                          <a:latin typeface="Calibri"/>
                          <a:ea typeface="Times New Roman"/>
                          <a:cs typeface="Times New Roman"/>
                        </a:rPr>
                        <a:t>Nacional</a:t>
                      </a:r>
                      <a:endParaRPr lang="es-ES" sz="2400" dirty="0">
                        <a:solidFill>
                          <a:schemeClr val="bg1"/>
                        </a:solidFill>
                        <a:effectLst/>
                        <a:latin typeface="Calibri"/>
                        <a:ea typeface="Calibri"/>
                        <a:cs typeface="Times New Roman"/>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2688B"/>
                    </a:solidFill>
                  </a:tcPr>
                </a:tc>
                <a:tc>
                  <a:txBody>
                    <a:bodyPr/>
                    <a:lstStyle/>
                    <a:p>
                      <a:pPr algn="l">
                        <a:lnSpc>
                          <a:spcPct val="115000"/>
                        </a:lnSpc>
                        <a:spcAft>
                          <a:spcPts val="0"/>
                        </a:spcAft>
                      </a:pPr>
                      <a:r>
                        <a:rPr lang="es-AR" sz="2400" b="1" dirty="0">
                          <a:solidFill>
                            <a:schemeClr val="bg1"/>
                          </a:solidFill>
                          <a:effectLst/>
                          <a:latin typeface="Calibri"/>
                          <a:ea typeface="Times New Roman"/>
                          <a:cs typeface="Times New Roman"/>
                        </a:rPr>
                        <a:t>Provincia</a:t>
                      </a:r>
                      <a:endParaRPr lang="es-ES" sz="2400" dirty="0">
                        <a:solidFill>
                          <a:schemeClr val="bg1"/>
                        </a:solidFill>
                        <a:effectLst/>
                        <a:latin typeface="Calibri"/>
                        <a:ea typeface="Calibri"/>
                        <a:cs typeface="Times New Roman"/>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2688B"/>
                    </a:solidFill>
                  </a:tcPr>
                </a:tc>
                <a:tc>
                  <a:txBody>
                    <a:bodyPr/>
                    <a:lstStyle/>
                    <a:p>
                      <a:pPr algn="l">
                        <a:lnSpc>
                          <a:spcPct val="115000"/>
                        </a:lnSpc>
                        <a:spcAft>
                          <a:spcPts val="0"/>
                        </a:spcAft>
                      </a:pPr>
                      <a:r>
                        <a:rPr lang="es-AR" sz="2400" b="1" dirty="0">
                          <a:solidFill>
                            <a:schemeClr val="bg1"/>
                          </a:solidFill>
                          <a:effectLst/>
                          <a:latin typeface="Calibri"/>
                          <a:ea typeface="Times New Roman"/>
                          <a:cs typeface="Times New Roman"/>
                        </a:rPr>
                        <a:t>Total</a:t>
                      </a:r>
                      <a:endParaRPr lang="es-ES" sz="2400" dirty="0">
                        <a:solidFill>
                          <a:schemeClr val="bg1"/>
                        </a:solidFill>
                        <a:effectLst/>
                        <a:latin typeface="Calibri"/>
                        <a:ea typeface="Calibri"/>
                        <a:cs typeface="Times New Roman"/>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2688B"/>
                    </a:solidFill>
                  </a:tcPr>
                </a:tc>
              </a:tr>
              <a:tr h="436245">
                <a:tc>
                  <a:txBody>
                    <a:bodyPr/>
                    <a:lstStyle/>
                    <a:p>
                      <a:pPr algn="l">
                        <a:lnSpc>
                          <a:spcPct val="115000"/>
                        </a:lnSpc>
                        <a:spcAft>
                          <a:spcPts val="0"/>
                        </a:spcAft>
                      </a:pPr>
                      <a:r>
                        <a:rPr lang="es-AR" sz="2400" b="1" i="1" dirty="0">
                          <a:solidFill>
                            <a:srgbClr val="72688B"/>
                          </a:solidFill>
                          <a:effectLst/>
                          <a:latin typeface="Calibri"/>
                          <a:ea typeface="Times New Roman"/>
                          <a:cs typeface="Times New Roman"/>
                        </a:rPr>
                        <a:t>2015</a:t>
                      </a:r>
                      <a:endParaRPr lang="es-ES" sz="2400" dirty="0">
                        <a:solidFill>
                          <a:srgbClr val="72688B"/>
                        </a:solidFill>
                        <a:effectLst/>
                        <a:latin typeface="Calibri"/>
                        <a:ea typeface="Calibri"/>
                        <a:cs typeface="Times New Roman"/>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rgbClr val="72688B"/>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l">
                        <a:lnSpc>
                          <a:spcPct val="115000"/>
                        </a:lnSpc>
                        <a:spcAft>
                          <a:spcPts val="0"/>
                        </a:spcAft>
                      </a:pPr>
                      <a:r>
                        <a:rPr lang="es-AR" sz="2400" b="1" dirty="0">
                          <a:solidFill>
                            <a:srgbClr val="000000"/>
                          </a:solidFill>
                          <a:effectLst/>
                          <a:latin typeface="Calibri"/>
                          <a:ea typeface="Times New Roman"/>
                          <a:cs typeface="Times New Roman"/>
                        </a:rPr>
                        <a:t>70%</a:t>
                      </a:r>
                      <a:endParaRPr lang="es-ES" sz="2400" b="1" dirty="0">
                        <a:effectLst/>
                        <a:latin typeface="Calibri"/>
                        <a:ea typeface="Calibri"/>
                        <a:cs typeface="Times New Roman"/>
                      </a:endParaRPr>
                    </a:p>
                  </a:txBody>
                  <a:tcPr marL="44450" marR="4445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rgbClr val="72688B"/>
                      </a:solidFill>
                      <a:prstDash val="sysDot"/>
                      <a:round/>
                      <a:headEnd type="none" w="med" len="med"/>
                      <a:tailEnd type="none" w="med" len="med"/>
                    </a:lnB>
                    <a:lnTlToBr w="12700" cmpd="sng">
                      <a:noFill/>
                      <a:prstDash val="solid"/>
                    </a:lnTlToBr>
                    <a:lnBlToTr w="12700" cmpd="sng">
                      <a:noFill/>
                      <a:prstDash val="solid"/>
                    </a:lnBlToTr>
                  </a:tcPr>
                </a:tc>
                <a:tc>
                  <a:txBody>
                    <a:bodyPr/>
                    <a:lstStyle/>
                    <a:p>
                      <a:pPr algn="l">
                        <a:lnSpc>
                          <a:spcPct val="115000"/>
                        </a:lnSpc>
                        <a:spcAft>
                          <a:spcPts val="0"/>
                        </a:spcAft>
                      </a:pPr>
                      <a:r>
                        <a:rPr lang="es-AR" sz="2400" b="1" dirty="0">
                          <a:solidFill>
                            <a:srgbClr val="000000"/>
                          </a:solidFill>
                          <a:effectLst/>
                          <a:latin typeface="Calibri"/>
                          <a:ea typeface="Times New Roman"/>
                          <a:cs typeface="Times New Roman"/>
                        </a:rPr>
                        <a:t>30%</a:t>
                      </a:r>
                      <a:endParaRPr lang="es-ES" sz="2400" b="1" dirty="0">
                        <a:effectLst/>
                        <a:latin typeface="Calibri"/>
                        <a:ea typeface="Calibri"/>
                        <a:cs typeface="Times New Roman"/>
                      </a:endParaRPr>
                    </a:p>
                  </a:txBody>
                  <a:tcPr marL="44450" marR="4445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rgbClr val="72688B"/>
                      </a:solidFill>
                      <a:prstDash val="sysDot"/>
                      <a:round/>
                      <a:headEnd type="none" w="med" len="med"/>
                      <a:tailEnd type="none" w="med" len="med"/>
                    </a:lnB>
                    <a:lnTlToBr w="12700" cmpd="sng">
                      <a:noFill/>
                      <a:prstDash val="solid"/>
                    </a:lnTlToBr>
                    <a:lnBlToTr w="12700" cmpd="sng">
                      <a:noFill/>
                      <a:prstDash val="solid"/>
                    </a:lnBlToTr>
                  </a:tcPr>
                </a:tc>
                <a:tc>
                  <a:txBody>
                    <a:bodyPr/>
                    <a:lstStyle/>
                    <a:p>
                      <a:pPr algn="l">
                        <a:lnSpc>
                          <a:spcPct val="115000"/>
                        </a:lnSpc>
                        <a:spcAft>
                          <a:spcPts val="0"/>
                        </a:spcAft>
                      </a:pPr>
                      <a:r>
                        <a:rPr lang="es-AR" sz="2400" b="1" dirty="0">
                          <a:solidFill>
                            <a:srgbClr val="000000"/>
                          </a:solidFill>
                          <a:effectLst/>
                          <a:latin typeface="Calibri"/>
                          <a:ea typeface="Times New Roman"/>
                          <a:cs typeface="Times New Roman"/>
                        </a:rPr>
                        <a:t>100%</a:t>
                      </a:r>
                      <a:endParaRPr lang="es-ES" sz="2400" b="1" dirty="0">
                        <a:effectLst/>
                        <a:latin typeface="Calibri"/>
                        <a:ea typeface="Calibri"/>
                        <a:cs typeface="Times New Roman"/>
                      </a:endParaRPr>
                    </a:p>
                  </a:txBody>
                  <a:tcPr marL="44450" marR="4445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rgbClr val="72688B"/>
                      </a:solidFill>
                      <a:prstDash val="sysDot"/>
                      <a:round/>
                      <a:headEnd type="none" w="med" len="med"/>
                      <a:tailEnd type="none" w="med" len="med"/>
                    </a:lnB>
                    <a:lnTlToBr w="12700" cmpd="sng">
                      <a:noFill/>
                      <a:prstDash val="solid"/>
                    </a:lnTlToBr>
                    <a:lnBlToTr w="12700" cmpd="sng">
                      <a:noFill/>
                      <a:prstDash val="solid"/>
                    </a:lnBlToTr>
                  </a:tcPr>
                </a:tc>
              </a:tr>
              <a:tr h="580445">
                <a:tc>
                  <a:txBody>
                    <a:bodyPr/>
                    <a:lstStyle/>
                    <a:p>
                      <a:pPr algn="l">
                        <a:lnSpc>
                          <a:spcPct val="115000"/>
                        </a:lnSpc>
                        <a:spcAft>
                          <a:spcPts val="0"/>
                        </a:spcAft>
                      </a:pPr>
                      <a:r>
                        <a:rPr lang="es-AR" sz="2400" b="1" i="1" dirty="0" smtClean="0">
                          <a:solidFill>
                            <a:srgbClr val="72688B"/>
                          </a:solidFill>
                          <a:effectLst/>
                          <a:latin typeface="Calibri"/>
                          <a:ea typeface="Times New Roman"/>
                          <a:cs typeface="Times New Roman"/>
                        </a:rPr>
                        <a:t>2016</a:t>
                      </a:r>
                      <a:endParaRPr lang="es-ES" sz="2400" dirty="0">
                        <a:solidFill>
                          <a:srgbClr val="72688B"/>
                        </a:solidFill>
                        <a:effectLst/>
                        <a:latin typeface="Calibri"/>
                        <a:ea typeface="Calibri"/>
                        <a:cs typeface="Times New Roman"/>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72688B"/>
                      </a:solidFill>
                      <a:prstDash val="sysDot"/>
                      <a:round/>
                      <a:headEnd type="none" w="med" len="med"/>
                      <a:tailEnd type="none" w="med" len="med"/>
                    </a:lnT>
                    <a:lnB w="19050" cap="flat" cmpd="sng" algn="ctr">
                      <a:solidFill>
                        <a:srgbClr val="72688B"/>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l">
                        <a:lnSpc>
                          <a:spcPct val="115000"/>
                        </a:lnSpc>
                        <a:spcAft>
                          <a:spcPts val="0"/>
                        </a:spcAft>
                      </a:pPr>
                      <a:r>
                        <a:rPr lang="es-AR" sz="2400" b="1" dirty="0" smtClean="0">
                          <a:solidFill>
                            <a:srgbClr val="000000"/>
                          </a:solidFill>
                          <a:effectLst/>
                          <a:latin typeface="Calibri"/>
                          <a:ea typeface="Times New Roman"/>
                          <a:cs typeface="Times New Roman"/>
                        </a:rPr>
                        <a:t>70</a:t>
                      </a:r>
                      <a:r>
                        <a:rPr lang="es-AR" sz="2400" b="1" dirty="0">
                          <a:solidFill>
                            <a:srgbClr val="000000"/>
                          </a:solidFill>
                          <a:effectLst/>
                          <a:latin typeface="Calibri"/>
                          <a:ea typeface="Times New Roman"/>
                          <a:cs typeface="Times New Roman"/>
                        </a:rPr>
                        <a:t>%</a:t>
                      </a:r>
                      <a:endParaRPr lang="es-ES" sz="2400" b="1" dirty="0">
                        <a:effectLst/>
                        <a:latin typeface="Calibri"/>
                        <a:ea typeface="Calibri"/>
                        <a:cs typeface="Times New Roman"/>
                      </a:endParaRPr>
                    </a:p>
                  </a:txBody>
                  <a:tcPr marL="44450" marR="4445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72688B"/>
                      </a:solidFill>
                      <a:prstDash val="sysDot"/>
                      <a:round/>
                      <a:headEnd type="none" w="med" len="med"/>
                      <a:tailEnd type="none" w="med" len="med"/>
                    </a:lnT>
                    <a:lnB w="19050" cap="flat" cmpd="sng" algn="ctr">
                      <a:solidFill>
                        <a:srgbClr val="72688B"/>
                      </a:solidFill>
                      <a:prstDash val="sysDot"/>
                      <a:round/>
                      <a:headEnd type="none" w="med" len="med"/>
                      <a:tailEnd type="none" w="med" len="med"/>
                    </a:lnB>
                    <a:lnTlToBr w="12700" cmpd="sng">
                      <a:noFill/>
                      <a:prstDash val="solid"/>
                    </a:lnTlToBr>
                    <a:lnBlToTr w="12700" cmpd="sng">
                      <a:noFill/>
                      <a:prstDash val="solid"/>
                    </a:lnBlToTr>
                  </a:tcPr>
                </a:tc>
                <a:tc>
                  <a:txBody>
                    <a:bodyPr/>
                    <a:lstStyle/>
                    <a:p>
                      <a:pPr algn="l">
                        <a:lnSpc>
                          <a:spcPct val="115000"/>
                        </a:lnSpc>
                        <a:spcAft>
                          <a:spcPts val="0"/>
                        </a:spcAft>
                      </a:pPr>
                      <a:r>
                        <a:rPr lang="es-AR" sz="2400" b="1" dirty="0">
                          <a:solidFill>
                            <a:srgbClr val="000000"/>
                          </a:solidFill>
                          <a:effectLst/>
                          <a:latin typeface="Calibri"/>
                          <a:ea typeface="Times New Roman"/>
                          <a:cs typeface="Times New Roman"/>
                        </a:rPr>
                        <a:t>30%</a:t>
                      </a:r>
                      <a:endParaRPr lang="es-ES" sz="2400" b="1" dirty="0">
                        <a:effectLst/>
                        <a:latin typeface="Calibri"/>
                        <a:ea typeface="Calibri"/>
                        <a:cs typeface="Times New Roman"/>
                      </a:endParaRPr>
                    </a:p>
                  </a:txBody>
                  <a:tcPr marL="44450" marR="4445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72688B"/>
                      </a:solidFill>
                      <a:prstDash val="sysDot"/>
                      <a:round/>
                      <a:headEnd type="none" w="med" len="med"/>
                      <a:tailEnd type="none" w="med" len="med"/>
                    </a:lnT>
                    <a:lnB w="19050" cap="flat" cmpd="sng" algn="ctr">
                      <a:solidFill>
                        <a:srgbClr val="72688B"/>
                      </a:solidFill>
                      <a:prstDash val="sysDot"/>
                      <a:round/>
                      <a:headEnd type="none" w="med" len="med"/>
                      <a:tailEnd type="none" w="med" len="med"/>
                    </a:lnB>
                    <a:lnTlToBr w="12700" cmpd="sng">
                      <a:noFill/>
                      <a:prstDash val="solid"/>
                    </a:lnTlToBr>
                    <a:lnBlToTr w="12700" cmpd="sng">
                      <a:noFill/>
                      <a:prstDash val="solid"/>
                    </a:lnBlToTr>
                  </a:tcPr>
                </a:tc>
                <a:tc>
                  <a:txBody>
                    <a:bodyPr/>
                    <a:lstStyle/>
                    <a:p>
                      <a:pPr algn="l">
                        <a:lnSpc>
                          <a:spcPct val="115000"/>
                        </a:lnSpc>
                        <a:spcAft>
                          <a:spcPts val="0"/>
                        </a:spcAft>
                      </a:pPr>
                      <a:r>
                        <a:rPr lang="es-AR" sz="2400" b="1" dirty="0">
                          <a:solidFill>
                            <a:srgbClr val="000000"/>
                          </a:solidFill>
                          <a:effectLst/>
                          <a:latin typeface="Calibri"/>
                          <a:ea typeface="Times New Roman"/>
                          <a:cs typeface="Times New Roman"/>
                        </a:rPr>
                        <a:t>100%</a:t>
                      </a:r>
                      <a:endParaRPr lang="es-ES" sz="2400" b="1" dirty="0">
                        <a:effectLst/>
                        <a:latin typeface="Calibri"/>
                        <a:ea typeface="Calibri"/>
                        <a:cs typeface="Times New Roman"/>
                      </a:endParaRPr>
                    </a:p>
                  </a:txBody>
                  <a:tcPr marL="44450" marR="4445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72688B"/>
                      </a:solidFill>
                      <a:prstDash val="sysDot"/>
                      <a:round/>
                      <a:headEnd type="none" w="med" len="med"/>
                      <a:tailEnd type="none" w="med" len="med"/>
                    </a:lnT>
                    <a:lnB w="19050" cap="flat" cmpd="sng" algn="ctr">
                      <a:solidFill>
                        <a:srgbClr val="72688B"/>
                      </a:solidFill>
                      <a:prstDash val="sysDot"/>
                      <a:round/>
                      <a:headEnd type="none" w="med" len="med"/>
                      <a:tailEnd type="none" w="med" len="med"/>
                    </a:lnB>
                    <a:lnTlToBr w="12700" cmpd="sng">
                      <a:noFill/>
                      <a:prstDash val="solid"/>
                    </a:lnTlToBr>
                    <a:lnBlToTr w="12700" cmpd="sng">
                      <a:noFill/>
                      <a:prstDash val="solid"/>
                    </a:lnBlToTr>
                  </a:tcPr>
                </a:tc>
              </a:tr>
              <a:tr h="553633">
                <a:tc>
                  <a:txBody>
                    <a:bodyPr/>
                    <a:lstStyle/>
                    <a:p>
                      <a:pPr algn="l">
                        <a:lnSpc>
                          <a:spcPct val="115000"/>
                        </a:lnSpc>
                        <a:spcAft>
                          <a:spcPts val="0"/>
                        </a:spcAft>
                      </a:pPr>
                      <a:r>
                        <a:rPr lang="es-AR" sz="2400" b="1" i="1" dirty="0">
                          <a:solidFill>
                            <a:srgbClr val="72688B"/>
                          </a:solidFill>
                          <a:effectLst/>
                          <a:latin typeface="Calibri"/>
                          <a:ea typeface="Times New Roman"/>
                          <a:cs typeface="Times New Roman"/>
                        </a:rPr>
                        <a:t>2017 </a:t>
                      </a:r>
                      <a:r>
                        <a:rPr lang="es-AR" sz="2400" b="1" i="1" dirty="0" smtClean="0">
                          <a:solidFill>
                            <a:srgbClr val="72688B"/>
                          </a:solidFill>
                          <a:effectLst/>
                          <a:latin typeface="Calibri"/>
                          <a:ea typeface="Times New Roman"/>
                          <a:cs typeface="Times New Roman"/>
                        </a:rPr>
                        <a:t>(*)</a:t>
                      </a:r>
                      <a:endParaRPr lang="es-ES" sz="2400" dirty="0">
                        <a:solidFill>
                          <a:srgbClr val="72688B"/>
                        </a:solidFill>
                        <a:effectLst/>
                        <a:latin typeface="Calibri"/>
                        <a:ea typeface="Calibri"/>
                        <a:cs typeface="Times New Roman"/>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72688B"/>
                      </a:solidFill>
                      <a:prstDash val="sysDot"/>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15000"/>
                        </a:lnSpc>
                        <a:spcAft>
                          <a:spcPts val="0"/>
                        </a:spcAft>
                      </a:pPr>
                      <a:r>
                        <a:rPr lang="es-AR" sz="2400" b="1" dirty="0" smtClean="0">
                          <a:solidFill>
                            <a:srgbClr val="000000"/>
                          </a:solidFill>
                          <a:effectLst/>
                          <a:latin typeface="Calibri"/>
                          <a:ea typeface="Times New Roman"/>
                          <a:cs typeface="Times New Roman"/>
                        </a:rPr>
                        <a:t>65</a:t>
                      </a:r>
                      <a:r>
                        <a:rPr lang="es-AR" sz="2400" b="1" dirty="0">
                          <a:solidFill>
                            <a:srgbClr val="000000"/>
                          </a:solidFill>
                          <a:effectLst/>
                          <a:latin typeface="Calibri"/>
                          <a:ea typeface="Times New Roman"/>
                          <a:cs typeface="Times New Roman"/>
                        </a:rPr>
                        <a:t>%</a:t>
                      </a:r>
                      <a:endParaRPr lang="es-ES" sz="2400" b="1" dirty="0">
                        <a:effectLst/>
                        <a:latin typeface="Calibri"/>
                        <a:ea typeface="Calibri"/>
                        <a:cs typeface="Times New Roman"/>
                      </a:endParaRPr>
                    </a:p>
                  </a:txBody>
                  <a:tcPr marL="44450" marR="4445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72688B"/>
                      </a:solidFill>
                      <a:prstDash val="sysDot"/>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ct val="115000"/>
                        </a:lnSpc>
                        <a:spcAft>
                          <a:spcPts val="0"/>
                        </a:spcAft>
                      </a:pPr>
                      <a:r>
                        <a:rPr lang="es-AR" sz="2400" b="1" dirty="0">
                          <a:solidFill>
                            <a:srgbClr val="000000"/>
                          </a:solidFill>
                          <a:effectLst/>
                          <a:latin typeface="Calibri"/>
                          <a:ea typeface="Times New Roman"/>
                          <a:cs typeface="Times New Roman"/>
                        </a:rPr>
                        <a:t>35%</a:t>
                      </a:r>
                      <a:endParaRPr lang="es-ES" sz="2400" b="1" dirty="0">
                        <a:effectLst/>
                        <a:latin typeface="Calibri"/>
                        <a:ea typeface="Calibri"/>
                        <a:cs typeface="Times New Roman"/>
                      </a:endParaRPr>
                    </a:p>
                  </a:txBody>
                  <a:tcPr marL="44450" marR="4445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72688B"/>
                      </a:solidFill>
                      <a:prstDash val="sysDot"/>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ct val="115000"/>
                        </a:lnSpc>
                        <a:spcAft>
                          <a:spcPts val="0"/>
                        </a:spcAft>
                      </a:pPr>
                      <a:r>
                        <a:rPr lang="es-AR" sz="2400" b="1" dirty="0">
                          <a:solidFill>
                            <a:srgbClr val="000000"/>
                          </a:solidFill>
                          <a:effectLst/>
                          <a:latin typeface="Calibri"/>
                          <a:ea typeface="Times New Roman"/>
                          <a:cs typeface="Times New Roman"/>
                        </a:rPr>
                        <a:t>100%</a:t>
                      </a:r>
                      <a:endParaRPr lang="es-ES" sz="2400" b="1" dirty="0">
                        <a:effectLst/>
                        <a:latin typeface="Calibri"/>
                        <a:ea typeface="Calibri"/>
                        <a:cs typeface="Times New Roman"/>
                      </a:endParaRPr>
                    </a:p>
                  </a:txBody>
                  <a:tcPr marL="44450" marR="4445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72688B"/>
                      </a:solidFill>
                      <a:prstDash val="sysDot"/>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79584">
                <a:tc gridSpan="4">
                  <a:txBody>
                    <a:bodyPr/>
                    <a:lstStyle/>
                    <a:p>
                      <a:pPr algn="l">
                        <a:lnSpc>
                          <a:spcPct val="115000"/>
                        </a:lnSpc>
                        <a:spcAft>
                          <a:spcPts val="0"/>
                        </a:spcAft>
                      </a:pPr>
                      <a:endParaRPr lang="es-ES" sz="1200" dirty="0">
                        <a:effectLst/>
                        <a:latin typeface="Calibri"/>
                        <a:ea typeface="Calibri"/>
                        <a:cs typeface="Times New Roman"/>
                      </a:endParaRPr>
                    </a:p>
                  </a:txBody>
                  <a:tcPr marL="44450" marR="44450" marT="0" marB="0" anchor="b">
                    <a:lnL>
                      <a:noFill/>
                    </a:lnL>
                    <a:lnR>
                      <a:noFill/>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s-ES"/>
                    </a:p>
                  </a:txBody>
                  <a:tcPr/>
                </a:tc>
                <a:tc hMerge="1">
                  <a:txBody>
                    <a:bodyPr/>
                    <a:lstStyle/>
                    <a:p>
                      <a:endParaRPr lang="es-ES" dirty="0"/>
                    </a:p>
                  </a:txBody>
                  <a:tcPr/>
                </a:tc>
                <a:tc hMerge="1">
                  <a:txBody>
                    <a:bodyPr/>
                    <a:lstStyle/>
                    <a:p>
                      <a:endParaRPr lang="es-ES"/>
                    </a:p>
                  </a:txBody>
                  <a:tcPr/>
                </a:tc>
              </a:tr>
              <a:tr h="95546">
                <a:tc gridSpan="4">
                  <a:txBody>
                    <a:bodyPr/>
                    <a:lstStyle/>
                    <a:p>
                      <a:pPr algn="l">
                        <a:lnSpc>
                          <a:spcPct val="115000"/>
                        </a:lnSpc>
                        <a:spcAft>
                          <a:spcPts val="0"/>
                        </a:spcAft>
                      </a:pPr>
                      <a:r>
                        <a:rPr lang="es-AR" sz="1200" i="1" dirty="0" smtClean="0">
                          <a:solidFill>
                            <a:srgbClr val="000000"/>
                          </a:solidFill>
                          <a:effectLst/>
                          <a:latin typeface="Calibri"/>
                          <a:ea typeface="Times New Roman"/>
                          <a:cs typeface="Times New Roman"/>
                        </a:rPr>
                        <a:t>(*) </a:t>
                      </a:r>
                      <a:r>
                        <a:rPr lang="es-AR" sz="1200" i="1" dirty="0">
                          <a:solidFill>
                            <a:srgbClr val="000000"/>
                          </a:solidFill>
                          <a:effectLst/>
                          <a:latin typeface="Calibri"/>
                          <a:ea typeface="Times New Roman"/>
                          <a:cs typeface="Times New Roman"/>
                        </a:rPr>
                        <a:t>La Provincia comenzará a financiar el 35% de la planta a partir del 1/03/2017</a:t>
                      </a:r>
                      <a:endParaRPr lang="es-ES" sz="1200" dirty="0">
                        <a:effectLst/>
                        <a:latin typeface="Calibri"/>
                        <a:ea typeface="Calibri"/>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es-ES"/>
                    </a:p>
                  </a:txBody>
                  <a:tcPr/>
                </a:tc>
                <a:tc hMerge="1">
                  <a:txBody>
                    <a:bodyPr/>
                    <a:lstStyle/>
                    <a:p>
                      <a:endParaRPr lang="es-ES"/>
                    </a:p>
                  </a:txBody>
                  <a:tcPr/>
                </a:tc>
                <a:tc hMerge="1">
                  <a:txBody>
                    <a:bodyPr/>
                    <a:lstStyle/>
                    <a:p>
                      <a:endParaRPr lang="es-ES"/>
                    </a:p>
                  </a:txBody>
                  <a:tcPr/>
                </a:tc>
              </a:tr>
            </a:tbl>
          </a:graphicData>
        </a:graphic>
      </p:graphicFrame>
      <p:cxnSp>
        <p:nvCxnSpPr>
          <p:cNvPr id="8" name="2 Conector recto"/>
          <p:cNvCxnSpPr/>
          <p:nvPr/>
        </p:nvCxnSpPr>
        <p:spPr>
          <a:xfrm>
            <a:off x="696031" y="2665596"/>
            <a:ext cx="7629097" cy="0"/>
          </a:xfrm>
          <a:prstGeom prst="line">
            <a:avLst/>
          </a:prstGeom>
          <a:ln>
            <a:solidFill>
              <a:srgbClr val="72688B"/>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91641203"/>
      </p:ext>
    </p:extLst>
  </p:cSld>
  <p:clrMapOvr>
    <a:masterClrMapping/>
  </p:clrMapOvr>
  <p:transition spd="slow">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Conector recto 14"/>
          <p:cNvCxnSpPr/>
          <p:nvPr/>
        </p:nvCxnSpPr>
        <p:spPr>
          <a:xfrm flipH="1">
            <a:off x="0" y="6337300"/>
            <a:ext cx="9144000" cy="0"/>
          </a:xfrm>
          <a:prstGeom prst="line">
            <a:avLst/>
          </a:prstGeom>
          <a:ln w="3175" cmpd="sng">
            <a:solidFill>
              <a:schemeClr val="bg1">
                <a:lumMod val="75000"/>
              </a:schemeClr>
            </a:solidFill>
            <a:prstDash val="sysDash"/>
          </a:ln>
        </p:spPr>
        <p:style>
          <a:lnRef idx="1">
            <a:schemeClr val="dk1"/>
          </a:lnRef>
          <a:fillRef idx="0">
            <a:schemeClr val="dk1"/>
          </a:fillRef>
          <a:effectRef idx="0">
            <a:schemeClr val="dk1"/>
          </a:effectRef>
          <a:fontRef idx="minor">
            <a:schemeClr val="tx1"/>
          </a:fontRef>
        </p:style>
      </p:cxnSp>
      <p:graphicFrame>
        <p:nvGraphicFramePr>
          <p:cNvPr id="5" name="4 Tabla"/>
          <p:cNvGraphicFramePr>
            <a:graphicFrameLocks noGrp="1"/>
          </p:cNvGraphicFramePr>
          <p:nvPr>
            <p:extLst>
              <p:ext uri="{D42A27DB-BD31-4B8C-83A1-F6EECF244321}">
                <p14:modId xmlns:p14="http://schemas.microsoft.com/office/powerpoint/2010/main" val="250841836"/>
              </p:ext>
            </p:extLst>
          </p:nvPr>
        </p:nvGraphicFramePr>
        <p:xfrm>
          <a:off x="479673" y="1677075"/>
          <a:ext cx="8040611" cy="4655738"/>
        </p:xfrm>
        <a:graphic>
          <a:graphicData uri="http://schemas.openxmlformats.org/drawingml/2006/table">
            <a:tbl>
              <a:tblPr firstRow="1" firstCol="1" bandRow="1"/>
              <a:tblGrid>
                <a:gridCol w="5496571"/>
                <a:gridCol w="709965"/>
                <a:gridCol w="1058045"/>
                <a:gridCol w="776030"/>
              </a:tblGrid>
              <a:tr h="132716">
                <a:tc rowSpan="2">
                  <a:txBody>
                    <a:bodyPr/>
                    <a:lstStyle/>
                    <a:p>
                      <a:pPr algn="ctr">
                        <a:lnSpc>
                          <a:spcPct val="115000"/>
                        </a:lnSpc>
                        <a:spcAft>
                          <a:spcPts val="0"/>
                        </a:spcAft>
                      </a:pPr>
                      <a:r>
                        <a:rPr lang="es-AR" sz="1600" b="1" dirty="0">
                          <a:solidFill>
                            <a:srgbClr val="FFFFFF"/>
                          </a:solidFill>
                          <a:effectLst/>
                          <a:latin typeface="Calibri"/>
                          <a:ea typeface="Times New Roman"/>
                          <a:cs typeface="Calibri"/>
                        </a:rPr>
                        <a:t>INDICADORES DE DESARROLLO DEL </a:t>
                      </a:r>
                      <a:r>
                        <a:rPr lang="es-AR" sz="1600" b="1" dirty="0" smtClean="0">
                          <a:solidFill>
                            <a:srgbClr val="FFFFFF"/>
                          </a:solidFill>
                          <a:effectLst/>
                          <a:latin typeface="Calibri"/>
                          <a:ea typeface="Times New Roman"/>
                          <a:cs typeface="Calibri"/>
                        </a:rPr>
                        <a:t>PROGRAMA</a:t>
                      </a:r>
                      <a:r>
                        <a:rPr lang="es-AR" sz="1600" b="1" baseline="0" dirty="0" smtClean="0">
                          <a:solidFill>
                            <a:srgbClr val="FFFFFF"/>
                          </a:solidFill>
                          <a:effectLst/>
                          <a:latin typeface="Calibri"/>
                          <a:ea typeface="Times New Roman"/>
                          <a:cs typeface="Calibri"/>
                        </a:rPr>
                        <a:t> </a:t>
                      </a:r>
                      <a:r>
                        <a:rPr lang="es-AR" sz="1600" b="1" dirty="0" smtClean="0">
                          <a:solidFill>
                            <a:srgbClr val="FFFFFF"/>
                          </a:solidFill>
                          <a:effectLst/>
                          <a:latin typeface="Calibri"/>
                          <a:ea typeface="Times New Roman"/>
                          <a:cs typeface="Calibri"/>
                        </a:rPr>
                        <a:t>(ODP</a:t>
                      </a:r>
                      <a:r>
                        <a:rPr lang="es-AR" sz="1600" b="1" dirty="0">
                          <a:solidFill>
                            <a:srgbClr val="FFFFFF"/>
                          </a:solidFill>
                          <a:effectLst/>
                          <a:latin typeface="Calibri"/>
                          <a:ea typeface="Times New Roman"/>
                          <a:cs typeface="Calibri"/>
                        </a:rPr>
                        <a:t>)</a:t>
                      </a:r>
                      <a:endParaRPr lang="es-ES" sz="1400" dirty="0">
                        <a:effectLst/>
                        <a:latin typeface="Calibri"/>
                        <a:ea typeface="Calibri"/>
                        <a:cs typeface="Times New Roman"/>
                      </a:endParaRPr>
                    </a:p>
                  </a:txBody>
                  <a:tcPr marL="17287" marR="1728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gridSpan="3">
                  <a:txBody>
                    <a:bodyPr/>
                    <a:lstStyle/>
                    <a:p>
                      <a:pPr algn="ctr">
                        <a:lnSpc>
                          <a:spcPct val="115000"/>
                        </a:lnSpc>
                        <a:spcAft>
                          <a:spcPts val="0"/>
                        </a:spcAft>
                      </a:pPr>
                      <a:r>
                        <a:rPr lang="es-AR" sz="1000" b="1" dirty="0">
                          <a:solidFill>
                            <a:srgbClr val="FFFFFF"/>
                          </a:solidFill>
                          <a:effectLst/>
                          <a:latin typeface="Calibri"/>
                          <a:ea typeface="Times New Roman"/>
                          <a:cs typeface="Calibri"/>
                        </a:rPr>
                        <a:t>META PROPUESTA A </a:t>
                      </a:r>
                      <a:r>
                        <a:rPr lang="es-AR" sz="1000" b="1" dirty="0" smtClean="0">
                          <a:solidFill>
                            <a:srgbClr val="FFFFFF"/>
                          </a:solidFill>
                          <a:effectLst/>
                          <a:latin typeface="Calibri"/>
                          <a:ea typeface="Times New Roman"/>
                          <a:cs typeface="Calibri"/>
                        </a:rPr>
                        <a:t>DICIEMBRE</a:t>
                      </a:r>
                      <a:endParaRPr lang="es-ES" sz="400" dirty="0">
                        <a:effectLst/>
                        <a:latin typeface="Calibri"/>
                        <a:ea typeface="Calibri"/>
                        <a:cs typeface="Times New Roman"/>
                      </a:endParaRPr>
                    </a:p>
                  </a:txBody>
                  <a:tcPr marL="17287" marR="1728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hMerge="1">
                  <a:txBody>
                    <a:bodyPr/>
                    <a:lstStyle/>
                    <a:p>
                      <a:endParaRPr lang="es-ES"/>
                    </a:p>
                  </a:txBody>
                  <a:tcPr/>
                </a:tc>
                <a:tc hMerge="1">
                  <a:txBody>
                    <a:bodyPr/>
                    <a:lstStyle/>
                    <a:p>
                      <a:endParaRPr lang="es-ES"/>
                    </a:p>
                  </a:txBody>
                  <a:tcPr/>
                </a:tc>
              </a:tr>
              <a:tr h="384466">
                <a:tc vMerge="1">
                  <a:txBody>
                    <a:bodyPr/>
                    <a:lstStyle/>
                    <a:p>
                      <a:endParaRPr lang="es-ES"/>
                    </a:p>
                  </a:txBody>
                  <a:tcPr/>
                </a:tc>
                <a:tc>
                  <a:txBody>
                    <a:bodyPr/>
                    <a:lstStyle/>
                    <a:p>
                      <a:pPr algn="ctr">
                        <a:lnSpc>
                          <a:spcPct val="115000"/>
                        </a:lnSpc>
                        <a:spcAft>
                          <a:spcPts val="0"/>
                        </a:spcAft>
                      </a:pPr>
                      <a:r>
                        <a:rPr lang="es-AR" sz="1600" b="1" dirty="0">
                          <a:solidFill>
                            <a:srgbClr val="FFFFFF"/>
                          </a:solidFill>
                          <a:effectLst/>
                          <a:latin typeface="Calibri"/>
                          <a:ea typeface="Times New Roman"/>
                          <a:cs typeface="Calibri"/>
                        </a:rPr>
                        <a:t>2015</a:t>
                      </a:r>
                      <a:endParaRPr lang="es-ES" sz="1600" dirty="0">
                        <a:effectLst/>
                        <a:latin typeface="Calibri"/>
                        <a:ea typeface="Calibri"/>
                        <a:cs typeface="Times New Roman"/>
                      </a:endParaRPr>
                    </a:p>
                  </a:txBody>
                  <a:tcPr marL="17287" marR="1728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a:lnSpc>
                          <a:spcPct val="115000"/>
                        </a:lnSpc>
                        <a:spcAft>
                          <a:spcPts val="0"/>
                        </a:spcAft>
                      </a:pPr>
                      <a:r>
                        <a:rPr lang="es-AR" sz="1600" b="1" dirty="0">
                          <a:solidFill>
                            <a:srgbClr val="FFFFFF"/>
                          </a:solidFill>
                          <a:effectLst/>
                          <a:latin typeface="Calibri"/>
                          <a:ea typeface="Times New Roman"/>
                          <a:cs typeface="Calibri"/>
                        </a:rPr>
                        <a:t>2016</a:t>
                      </a:r>
                      <a:endParaRPr lang="es-ES" sz="1600" dirty="0">
                        <a:effectLst/>
                        <a:latin typeface="Calibri"/>
                        <a:ea typeface="Calibri"/>
                        <a:cs typeface="Times New Roman"/>
                      </a:endParaRPr>
                    </a:p>
                  </a:txBody>
                  <a:tcPr marL="17287" marR="1728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a:lnSpc>
                          <a:spcPct val="115000"/>
                        </a:lnSpc>
                        <a:spcAft>
                          <a:spcPts val="0"/>
                        </a:spcAft>
                      </a:pPr>
                      <a:r>
                        <a:rPr lang="es-AR" sz="1600" b="1" dirty="0">
                          <a:solidFill>
                            <a:srgbClr val="FFFFFF"/>
                          </a:solidFill>
                          <a:effectLst/>
                          <a:latin typeface="Calibri"/>
                          <a:ea typeface="Times New Roman"/>
                          <a:cs typeface="Calibri"/>
                        </a:rPr>
                        <a:t>2017 </a:t>
                      </a:r>
                      <a:endParaRPr lang="es-ES" sz="1600" dirty="0">
                        <a:effectLst/>
                        <a:latin typeface="Calibri"/>
                        <a:ea typeface="Calibri"/>
                        <a:cs typeface="Times New Roman"/>
                      </a:endParaRPr>
                    </a:p>
                  </a:txBody>
                  <a:tcPr marL="17287" marR="1728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r>
              <a:tr h="788140">
                <a:tc>
                  <a:txBody>
                    <a:bodyPr/>
                    <a:lstStyle/>
                    <a:p>
                      <a:pPr>
                        <a:lnSpc>
                          <a:spcPct val="115000"/>
                        </a:lnSpc>
                        <a:spcAft>
                          <a:spcPts val="0"/>
                        </a:spcAft>
                      </a:pPr>
                      <a:r>
                        <a:rPr lang="es-AR" sz="1400" b="1" dirty="0">
                          <a:solidFill>
                            <a:schemeClr val="tx1"/>
                          </a:solidFill>
                          <a:effectLst/>
                          <a:latin typeface="Calibri"/>
                          <a:ea typeface="Times New Roman"/>
                          <a:cs typeface="Calibri"/>
                        </a:rPr>
                        <a:t>Indicador </a:t>
                      </a:r>
                      <a:r>
                        <a:rPr lang="es-AR" sz="1400" b="1" dirty="0" smtClean="0">
                          <a:solidFill>
                            <a:schemeClr val="tx1"/>
                          </a:solidFill>
                          <a:effectLst/>
                          <a:latin typeface="Calibri"/>
                          <a:ea typeface="Times New Roman"/>
                          <a:cs typeface="Calibri"/>
                        </a:rPr>
                        <a:t>1</a:t>
                      </a:r>
                      <a:r>
                        <a:rPr lang="es-AR" sz="1400" dirty="0" smtClean="0">
                          <a:solidFill>
                            <a:schemeClr val="tx1"/>
                          </a:solidFill>
                          <a:effectLst/>
                          <a:latin typeface="Calibri"/>
                          <a:ea typeface="Times New Roman"/>
                          <a:cs typeface="Calibri"/>
                        </a:rPr>
                        <a:t>.</a:t>
                      </a:r>
                      <a:r>
                        <a:rPr lang="es-AR" sz="1400" b="1" baseline="0" dirty="0" smtClean="0">
                          <a:solidFill>
                            <a:schemeClr val="tx1"/>
                          </a:solidFill>
                          <a:effectLst/>
                          <a:latin typeface="Calibri"/>
                          <a:ea typeface="Times New Roman"/>
                          <a:cs typeface="Calibri"/>
                        </a:rPr>
                        <a:t>A</a:t>
                      </a:r>
                      <a:r>
                        <a:rPr lang="es-AR" sz="1400" baseline="0" dirty="0" smtClean="0">
                          <a:solidFill>
                            <a:schemeClr val="tx1"/>
                          </a:solidFill>
                          <a:effectLst/>
                          <a:latin typeface="Calibri"/>
                          <a:ea typeface="Times New Roman"/>
                          <a:cs typeface="Calibri"/>
                        </a:rPr>
                        <a:t> </a:t>
                      </a:r>
                      <a:r>
                        <a:rPr lang="es-AR" sz="1400" dirty="0" smtClean="0">
                          <a:solidFill>
                            <a:schemeClr val="tx1"/>
                          </a:solidFill>
                          <a:effectLst/>
                          <a:latin typeface="Calibri"/>
                          <a:ea typeface="Times New Roman"/>
                          <a:cs typeface="Calibri"/>
                        </a:rPr>
                        <a:t>Proporción </a:t>
                      </a:r>
                      <a:r>
                        <a:rPr lang="es-AR" sz="1400" dirty="0">
                          <a:solidFill>
                            <a:schemeClr val="tx1"/>
                          </a:solidFill>
                          <a:effectLst/>
                          <a:latin typeface="Calibri"/>
                          <a:ea typeface="Times New Roman"/>
                          <a:cs typeface="Calibri"/>
                        </a:rPr>
                        <a:t>de población elegible de niños de 0 a 9 años, adolescentes de 10 a 19 años y mujeres de 20 a 64 años inscripta </a:t>
                      </a:r>
                      <a:r>
                        <a:rPr lang="es-AR" sz="1400" b="1" dirty="0">
                          <a:solidFill>
                            <a:schemeClr val="tx1"/>
                          </a:solidFill>
                          <a:effectLst/>
                          <a:latin typeface="Calibri"/>
                          <a:ea typeface="Times New Roman"/>
                          <a:cs typeface="Calibri"/>
                        </a:rPr>
                        <a:t>con cobertura efectiva básica</a:t>
                      </a:r>
                      <a:endParaRPr lang="es-ES" sz="1400" b="1" dirty="0">
                        <a:solidFill>
                          <a:schemeClr val="tx1"/>
                        </a:solidFill>
                        <a:effectLst/>
                        <a:latin typeface="Calibri"/>
                        <a:ea typeface="Calibri"/>
                        <a:cs typeface="Times New Roman"/>
                      </a:endParaRPr>
                    </a:p>
                  </a:txBody>
                  <a:tcPr marL="17287" marR="1728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spcAft>
                          <a:spcPts val="0"/>
                        </a:spcAft>
                      </a:pPr>
                      <a:r>
                        <a:rPr lang="es-AR" sz="2000" b="1" dirty="0" smtClean="0">
                          <a:solidFill>
                            <a:srgbClr val="6A9739"/>
                          </a:solidFill>
                          <a:effectLst/>
                          <a:latin typeface="Calibri"/>
                          <a:ea typeface="Times New Roman"/>
                          <a:cs typeface="Calibri"/>
                        </a:rPr>
                        <a:t>40%</a:t>
                      </a:r>
                      <a:endParaRPr lang="es-ES" sz="1800" b="1" dirty="0">
                        <a:solidFill>
                          <a:srgbClr val="6A9739"/>
                        </a:solidFill>
                        <a:effectLst/>
                        <a:latin typeface="Calibri"/>
                        <a:ea typeface="Calibri"/>
                        <a:cs typeface="Times New Roman"/>
                      </a:endParaRPr>
                    </a:p>
                  </a:txBody>
                  <a:tcPr marL="17287" marR="1728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spcAft>
                          <a:spcPts val="0"/>
                        </a:spcAft>
                      </a:pPr>
                      <a:r>
                        <a:rPr lang="es-AR" sz="2000" b="1" dirty="0">
                          <a:solidFill>
                            <a:srgbClr val="6A9739"/>
                          </a:solidFill>
                          <a:effectLst/>
                          <a:latin typeface="Calibri"/>
                          <a:ea typeface="Times New Roman"/>
                          <a:cs typeface="Calibri"/>
                        </a:rPr>
                        <a:t>45%</a:t>
                      </a:r>
                      <a:endParaRPr lang="es-ES" sz="1800" b="1" dirty="0">
                        <a:solidFill>
                          <a:srgbClr val="6A9739"/>
                        </a:solidFill>
                        <a:effectLst/>
                        <a:latin typeface="Calibri"/>
                        <a:ea typeface="Calibri"/>
                        <a:cs typeface="Times New Roman"/>
                      </a:endParaRPr>
                    </a:p>
                  </a:txBody>
                  <a:tcPr marL="17287" marR="1728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spcAft>
                          <a:spcPts val="0"/>
                        </a:spcAft>
                      </a:pPr>
                      <a:r>
                        <a:rPr lang="es-AR" sz="2000" b="1" dirty="0">
                          <a:solidFill>
                            <a:srgbClr val="6A9739"/>
                          </a:solidFill>
                          <a:effectLst/>
                          <a:latin typeface="Calibri"/>
                          <a:ea typeface="Times New Roman"/>
                          <a:cs typeface="Calibri"/>
                        </a:rPr>
                        <a:t>50%</a:t>
                      </a:r>
                      <a:endParaRPr lang="es-ES" sz="1800" b="1" dirty="0">
                        <a:solidFill>
                          <a:srgbClr val="6A9739"/>
                        </a:solidFill>
                        <a:effectLst/>
                        <a:latin typeface="Calibri"/>
                        <a:ea typeface="Calibri"/>
                        <a:cs typeface="Times New Roman"/>
                      </a:endParaRPr>
                    </a:p>
                  </a:txBody>
                  <a:tcPr marL="17287" marR="1728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520180">
                <a:tc>
                  <a:txBody>
                    <a:bodyPr/>
                    <a:lstStyle/>
                    <a:p>
                      <a:pPr>
                        <a:lnSpc>
                          <a:spcPct val="115000"/>
                        </a:lnSpc>
                        <a:spcAft>
                          <a:spcPts val="0"/>
                        </a:spcAft>
                      </a:pPr>
                      <a:r>
                        <a:rPr lang="es-AR" sz="1400" b="1" dirty="0">
                          <a:solidFill>
                            <a:schemeClr val="tx1"/>
                          </a:solidFill>
                          <a:effectLst/>
                          <a:latin typeface="Calibri"/>
                          <a:ea typeface="Times New Roman"/>
                          <a:cs typeface="Calibri"/>
                        </a:rPr>
                        <a:t>Indicador 1.B</a:t>
                      </a:r>
                      <a:r>
                        <a:rPr lang="es-AR" sz="1400" dirty="0">
                          <a:solidFill>
                            <a:schemeClr val="tx1"/>
                          </a:solidFill>
                          <a:effectLst/>
                          <a:latin typeface="Calibri"/>
                          <a:ea typeface="Times New Roman"/>
                          <a:cs typeface="Calibri"/>
                        </a:rPr>
                        <a:t> Proporción de población elegible de Hombres de 20 a 64 años inscripta con </a:t>
                      </a:r>
                      <a:r>
                        <a:rPr lang="es-AR" sz="1400" b="1" dirty="0">
                          <a:solidFill>
                            <a:schemeClr val="tx1"/>
                          </a:solidFill>
                          <a:effectLst/>
                          <a:latin typeface="Calibri"/>
                          <a:ea typeface="Times New Roman"/>
                          <a:cs typeface="Calibri"/>
                        </a:rPr>
                        <a:t>cobertura efectiva básica</a:t>
                      </a:r>
                      <a:r>
                        <a:rPr lang="es-AR" sz="1400" dirty="0">
                          <a:solidFill>
                            <a:schemeClr val="tx1"/>
                          </a:solidFill>
                          <a:effectLst/>
                          <a:latin typeface="Calibri"/>
                          <a:ea typeface="Times New Roman"/>
                          <a:cs typeface="Calibri"/>
                        </a:rPr>
                        <a:t>.</a:t>
                      </a:r>
                      <a:endParaRPr lang="es-ES" sz="1400" dirty="0">
                        <a:solidFill>
                          <a:schemeClr val="tx1"/>
                        </a:solidFill>
                        <a:effectLst/>
                        <a:latin typeface="Calibri"/>
                        <a:ea typeface="Calibri"/>
                        <a:cs typeface="Times New Roman"/>
                      </a:endParaRPr>
                    </a:p>
                  </a:txBody>
                  <a:tcPr marL="17287" marR="1728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FEDCE"/>
                    </a:solidFill>
                  </a:tcPr>
                </a:tc>
                <a:tc>
                  <a:txBody>
                    <a:bodyPr/>
                    <a:lstStyle/>
                    <a:p>
                      <a:pPr algn="ctr">
                        <a:lnSpc>
                          <a:spcPct val="115000"/>
                        </a:lnSpc>
                        <a:spcAft>
                          <a:spcPts val="0"/>
                        </a:spcAft>
                      </a:pPr>
                      <a:r>
                        <a:rPr lang="es-AR" sz="2000" b="1" dirty="0">
                          <a:solidFill>
                            <a:srgbClr val="6A9739"/>
                          </a:solidFill>
                          <a:effectLst/>
                          <a:latin typeface="Calibri"/>
                          <a:ea typeface="Times New Roman"/>
                          <a:cs typeface="Calibri"/>
                        </a:rPr>
                        <a:t>5%</a:t>
                      </a:r>
                      <a:endParaRPr lang="es-ES" sz="1800" b="1" dirty="0">
                        <a:solidFill>
                          <a:srgbClr val="6A9739"/>
                        </a:solidFill>
                        <a:effectLst/>
                        <a:latin typeface="Calibri"/>
                        <a:ea typeface="Calibri"/>
                        <a:cs typeface="Times New Roman"/>
                      </a:endParaRPr>
                    </a:p>
                  </a:txBody>
                  <a:tcPr marL="17287" marR="1728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FEDCE"/>
                    </a:solidFill>
                  </a:tcPr>
                </a:tc>
                <a:tc>
                  <a:txBody>
                    <a:bodyPr/>
                    <a:lstStyle/>
                    <a:p>
                      <a:pPr algn="ctr">
                        <a:lnSpc>
                          <a:spcPct val="115000"/>
                        </a:lnSpc>
                        <a:spcAft>
                          <a:spcPts val="0"/>
                        </a:spcAft>
                      </a:pPr>
                      <a:r>
                        <a:rPr lang="es-AR" sz="2000" b="1" dirty="0">
                          <a:solidFill>
                            <a:srgbClr val="6A9739"/>
                          </a:solidFill>
                          <a:effectLst/>
                          <a:latin typeface="Calibri"/>
                          <a:ea typeface="Times New Roman"/>
                          <a:cs typeface="Calibri"/>
                        </a:rPr>
                        <a:t>7%</a:t>
                      </a:r>
                      <a:endParaRPr lang="es-ES" sz="1800" b="1" dirty="0">
                        <a:solidFill>
                          <a:srgbClr val="6A9739"/>
                        </a:solidFill>
                        <a:effectLst/>
                        <a:latin typeface="Calibri"/>
                        <a:ea typeface="Calibri"/>
                        <a:cs typeface="Times New Roman"/>
                      </a:endParaRPr>
                    </a:p>
                  </a:txBody>
                  <a:tcPr marL="17287" marR="1728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FEDCE"/>
                    </a:solidFill>
                  </a:tcPr>
                </a:tc>
                <a:tc>
                  <a:txBody>
                    <a:bodyPr/>
                    <a:lstStyle/>
                    <a:p>
                      <a:pPr algn="ctr">
                        <a:lnSpc>
                          <a:spcPct val="115000"/>
                        </a:lnSpc>
                        <a:spcAft>
                          <a:spcPts val="0"/>
                        </a:spcAft>
                      </a:pPr>
                      <a:r>
                        <a:rPr lang="es-AR" sz="2000" b="1" dirty="0">
                          <a:solidFill>
                            <a:srgbClr val="6A9739"/>
                          </a:solidFill>
                          <a:effectLst/>
                          <a:latin typeface="Calibri"/>
                          <a:ea typeface="Times New Roman"/>
                          <a:cs typeface="Calibri"/>
                        </a:rPr>
                        <a:t>10%</a:t>
                      </a:r>
                      <a:endParaRPr lang="es-ES" sz="1800" b="1" dirty="0">
                        <a:solidFill>
                          <a:srgbClr val="6A9739"/>
                        </a:solidFill>
                        <a:effectLst/>
                        <a:latin typeface="Calibri"/>
                        <a:ea typeface="Calibri"/>
                        <a:cs typeface="Times New Roman"/>
                      </a:endParaRPr>
                    </a:p>
                  </a:txBody>
                  <a:tcPr marL="17287" marR="1728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FEDCE"/>
                    </a:solidFill>
                  </a:tcPr>
                </a:tc>
              </a:tr>
              <a:tr h="520180">
                <a:tc>
                  <a:txBody>
                    <a:bodyPr/>
                    <a:lstStyle/>
                    <a:p>
                      <a:pPr>
                        <a:lnSpc>
                          <a:spcPct val="115000"/>
                        </a:lnSpc>
                        <a:spcAft>
                          <a:spcPts val="0"/>
                        </a:spcAft>
                      </a:pPr>
                      <a:r>
                        <a:rPr lang="es-AR" sz="1400" b="1" dirty="0">
                          <a:solidFill>
                            <a:schemeClr val="tx1"/>
                          </a:solidFill>
                          <a:effectLst/>
                          <a:latin typeface="Calibri"/>
                          <a:ea typeface="Times New Roman"/>
                          <a:cs typeface="Calibri"/>
                        </a:rPr>
                        <a:t>Indicador 2</a:t>
                      </a:r>
                      <a:r>
                        <a:rPr lang="es-AR" sz="1400" dirty="0">
                          <a:solidFill>
                            <a:schemeClr val="tx1"/>
                          </a:solidFill>
                          <a:effectLst/>
                          <a:latin typeface="Calibri"/>
                          <a:ea typeface="Times New Roman"/>
                          <a:cs typeface="Calibri"/>
                        </a:rPr>
                        <a:t>: Proporción de embarazadas elegibles recibiendo </a:t>
                      </a:r>
                      <a:r>
                        <a:rPr lang="es-AR" sz="1400" b="1" dirty="0">
                          <a:solidFill>
                            <a:schemeClr val="tx1"/>
                          </a:solidFill>
                          <a:effectLst/>
                          <a:latin typeface="Calibri"/>
                          <a:ea typeface="Times New Roman"/>
                          <a:cs typeface="Calibri"/>
                        </a:rPr>
                        <a:t>controles prenatales antes de la semana 13.</a:t>
                      </a:r>
                      <a:endParaRPr lang="es-ES" sz="1400" b="1" dirty="0">
                        <a:solidFill>
                          <a:schemeClr val="tx1"/>
                        </a:solidFill>
                        <a:effectLst/>
                        <a:latin typeface="Calibri"/>
                        <a:ea typeface="Calibri"/>
                        <a:cs typeface="Times New Roman"/>
                      </a:endParaRPr>
                    </a:p>
                  </a:txBody>
                  <a:tcPr marL="17287" marR="1728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lnSpc>
                          <a:spcPct val="115000"/>
                        </a:lnSpc>
                        <a:spcAft>
                          <a:spcPts val="0"/>
                        </a:spcAft>
                      </a:pPr>
                      <a:r>
                        <a:rPr lang="es-AR" sz="2000" b="1" dirty="0">
                          <a:solidFill>
                            <a:srgbClr val="6A9739"/>
                          </a:solidFill>
                          <a:effectLst/>
                          <a:latin typeface="Calibri"/>
                          <a:ea typeface="Times New Roman"/>
                          <a:cs typeface="Calibri"/>
                        </a:rPr>
                        <a:t>32%</a:t>
                      </a:r>
                      <a:endParaRPr lang="es-ES" sz="1800" b="1" dirty="0">
                        <a:solidFill>
                          <a:srgbClr val="6A9739"/>
                        </a:solidFill>
                        <a:effectLst/>
                        <a:latin typeface="Calibri"/>
                        <a:ea typeface="Calibri"/>
                        <a:cs typeface="Times New Roman"/>
                      </a:endParaRPr>
                    </a:p>
                  </a:txBody>
                  <a:tcPr marL="17287" marR="1728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lang="es-AR" sz="2000" b="1" dirty="0">
                          <a:solidFill>
                            <a:srgbClr val="6A9739"/>
                          </a:solidFill>
                          <a:effectLst/>
                          <a:latin typeface="Calibri"/>
                          <a:ea typeface="Times New Roman"/>
                          <a:cs typeface="Calibri"/>
                        </a:rPr>
                        <a:t>36%</a:t>
                      </a:r>
                      <a:endParaRPr lang="es-ES" sz="1800" b="1" dirty="0">
                        <a:solidFill>
                          <a:srgbClr val="6A9739"/>
                        </a:solidFill>
                        <a:effectLst/>
                        <a:latin typeface="Calibri"/>
                        <a:ea typeface="Calibri"/>
                        <a:cs typeface="Times New Roman"/>
                      </a:endParaRPr>
                    </a:p>
                  </a:txBody>
                  <a:tcPr marL="17287" marR="1728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lang="es-AR" sz="2000" b="1" dirty="0">
                          <a:solidFill>
                            <a:srgbClr val="6A9739"/>
                          </a:solidFill>
                          <a:effectLst/>
                          <a:latin typeface="Calibri"/>
                          <a:ea typeface="Times New Roman"/>
                          <a:cs typeface="Calibri"/>
                        </a:rPr>
                        <a:t>40%</a:t>
                      </a:r>
                      <a:endParaRPr lang="es-ES" sz="1800" b="1" dirty="0">
                        <a:solidFill>
                          <a:srgbClr val="6A9739"/>
                        </a:solidFill>
                        <a:effectLst/>
                        <a:latin typeface="Calibri"/>
                        <a:ea typeface="Calibri"/>
                        <a:cs typeface="Times New Roman"/>
                      </a:endParaRPr>
                    </a:p>
                  </a:txBody>
                  <a:tcPr marL="17287" marR="1728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520180">
                <a:tc>
                  <a:txBody>
                    <a:bodyPr/>
                    <a:lstStyle/>
                    <a:p>
                      <a:pPr>
                        <a:lnSpc>
                          <a:spcPct val="115000"/>
                        </a:lnSpc>
                        <a:spcAft>
                          <a:spcPts val="0"/>
                        </a:spcAft>
                      </a:pPr>
                      <a:r>
                        <a:rPr lang="es-AR" sz="1400" b="1" dirty="0">
                          <a:solidFill>
                            <a:schemeClr val="tx1"/>
                          </a:solidFill>
                          <a:effectLst/>
                          <a:latin typeface="Calibri"/>
                          <a:ea typeface="Times New Roman"/>
                          <a:cs typeface="Calibri"/>
                        </a:rPr>
                        <a:t>Indicador 3</a:t>
                      </a:r>
                      <a:r>
                        <a:rPr lang="es-AR" sz="1400" dirty="0">
                          <a:solidFill>
                            <a:schemeClr val="tx1"/>
                          </a:solidFill>
                          <a:effectLst/>
                          <a:latin typeface="Calibri"/>
                          <a:ea typeface="Times New Roman"/>
                          <a:cs typeface="Calibri"/>
                        </a:rPr>
                        <a:t>: Proporción </a:t>
                      </a:r>
                      <a:r>
                        <a:rPr lang="es-AR" sz="1400" b="1" dirty="0">
                          <a:solidFill>
                            <a:schemeClr val="tx1"/>
                          </a:solidFill>
                          <a:effectLst/>
                          <a:latin typeface="Calibri"/>
                          <a:ea typeface="Times New Roman"/>
                          <a:cs typeface="Calibri"/>
                        </a:rPr>
                        <a:t>de niños elegibles menores de 10 años </a:t>
                      </a:r>
                      <a:r>
                        <a:rPr lang="es-AR" sz="1400" dirty="0">
                          <a:solidFill>
                            <a:schemeClr val="tx1"/>
                          </a:solidFill>
                          <a:effectLst/>
                          <a:latin typeface="Calibri"/>
                          <a:ea typeface="Times New Roman"/>
                          <a:cs typeface="Calibri"/>
                        </a:rPr>
                        <a:t>recibiendo </a:t>
                      </a:r>
                      <a:r>
                        <a:rPr lang="es-AR" sz="1400" b="1" dirty="0">
                          <a:solidFill>
                            <a:schemeClr val="tx1"/>
                          </a:solidFill>
                          <a:effectLst/>
                          <a:latin typeface="Calibri"/>
                          <a:ea typeface="Times New Roman"/>
                          <a:cs typeface="Calibri"/>
                        </a:rPr>
                        <a:t>controles completos </a:t>
                      </a:r>
                      <a:r>
                        <a:rPr lang="es-AR" sz="1400" dirty="0">
                          <a:solidFill>
                            <a:schemeClr val="tx1"/>
                          </a:solidFill>
                          <a:effectLst/>
                          <a:latin typeface="Calibri"/>
                          <a:ea typeface="Times New Roman"/>
                          <a:cs typeface="Calibri"/>
                        </a:rPr>
                        <a:t>de salud de acuerdo a protocolo.</a:t>
                      </a:r>
                      <a:endParaRPr lang="es-ES" sz="1400" dirty="0">
                        <a:solidFill>
                          <a:schemeClr val="tx1"/>
                        </a:solidFill>
                        <a:effectLst/>
                        <a:latin typeface="Calibri"/>
                        <a:ea typeface="Calibri"/>
                        <a:cs typeface="Times New Roman"/>
                      </a:endParaRPr>
                    </a:p>
                  </a:txBody>
                  <a:tcPr marL="17287" marR="1728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FEDCE"/>
                    </a:solidFill>
                  </a:tcPr>
                </a:tc>
                <a:tc>
                  <a:txBody>
                    <a:bodyPr/>
                    <a:lstStyle/>
                    <a:p>
                      <a:pPr algn="ctr">
                        <a:lnSpc>
                          <a:spcPct val="115000"/>
                        </a:lnSpc>
                        <a:spcAft>
                          <a:spcPts val="0"/>
                        </a:spcAft>
                      </a:pPr>
                      <a:r>
                        <a:rPr lang="es-AR" sz="2000" b="1" dirty="0">
                          <a:solidFill>
                            <a:srgbClr val="669900"/>
                          </a:solidFill>
                          <a:effectLst/>
                          <a:latin typeface="Calibri"/>
                          <a:ea typeface="Times New Roman"/>
                          <a:cs typeface="Calibri"/>
                        </a:rPr>
                        <a:t>44%</a:t>
                      </a:r>
                      <a:endParaRPr lang="es-ES" sz="1800" b="1" dirty="0">
                        <a:solidFill>
                          <a:srgbClr val="669900"/>
                        </a:solidFill>
                        <a:effectLst/>
                        <a:latin typeface="Calibri"/>
                        <a:ea typeface="Calibri"/>
                        <a:cs typeface="Times New Roman"/>
                      </a:endParaRPr>
                    </a:p>
                  </a:txBody>
                  <a:tcPr marL="17287" marR="1728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FEDCE"/>
                    </a:solidFill>
                  </a:tcPr>
                </a:tc>
                <a:tc>
                  <a:txBody>
                    <a:bodyPr/>
                    <a:lstStyle/>
                    <a:p>
                      <a:pPr algn="ctr">
                        <a:lnSpc>
                          <a:spcPct val="115000"/>
                        </a:lnSpc>
                        <a:spcAft>
                          <a:spcPts val="0"/>
                        </a:spcAft>
                      </a:pPr>
                      <a:r>
                        <a:rPr lang="es-AR" sz="2000" b="1" dirty="0">
                          <a:solidFill>
                            <a:srgbClr val="669900"/>
                          </a:solidFill>
                          <a:effectLst/>
                          <a:latin typeface="Calibri"/>
                          <a:ea typeface="Times New Roman"/>
                          <a:cs typeface="Calibri"/>
                        </a:rPr>
                        <a:t>53%</a:t>
                      </a:r>
                      <a:endParaRPr lang="es-ES" sz="1800" b="1" dirty="0">
                        <a:solidFill>
                          <a:srgbClr val="669900"/>
                        </a:solidFill>
                        <a:effectLst/>
                        <a:latin typeface="Calibri"/>
                        <a:ea typeface="Calibri"/>
                        <a:cs typeface="Times New Roman"/>
                      </a:endParaRPr>
                    </a:p>
                  </a:txBody>
                  <a:tcPr marL="17287" marR="1728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FEDCE"/>
                    </a:solidFill>
                  </a:tcPr>
                </a:tc>
                <a:tc>
                  <a:txBody>
                    <a:bodyPr/>
                    <a:lstStyle/>
                    <a:p>
                      <a:pPr algn="ctr">
                        <a:lnSpc>
                          <a:spcPct val="115000"/>
                        </a:lnSpc>
                        <a:spcAft>
                          <a:spcPts val="0"/>
                        </a:spcAft>
                      </a:pPr>
                      <a:r>
                        <a:rPr lang="es-AR" sz="2000" b="1" dirty="0">
                          <a:solidFill>
                            <a:srgbClr val="669900"/>
                          </a:solidFill>
                          <a:effectLst/>
                          <a:latin typeface="Calibri"/>
                          <a:ea typeface="Times New Roman"/>
                          <a:cs typeface="Calibri"/>
                        </a:rPr>
                        <a:t>60%</a:t>
                      </a:r>
                      <a:endParaRPr lang="es-ES" sz="1800" b="1" dirty="0">
                        <a:solidFill>
                          <a:srgbClr val="669900"/>
                        </a:solidFill>
                        <a:effectLst/>
                        <a:latin typeface="Calibri"/>
                        <a:ea typeface="Calibri"/>
                        <a:cs typeface="Times New Roman"/>
                      </a:endParaRPr>
                    </a:p>
                  </a:txBody>
                  <a:tcPr marL="17287" marR="1728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FEDCE"/>
                    </a:solidFill>
                  </a:tcPr>
                </a:tc>
              </a:tr>
              <a:tr h="649669">
                <a:tc>
                  <a:txBody>
                    <a:bodyPr/>
                    <a:lstStyle/>
                    <a:p>
                      <a:pPr>
                        <a:lnSpc>
                          <a:spcPct val="115000"/>
                        </a:lnSpc>
                        <a:spcAft>
                          <a:spcPts val="0"/>
                        </a:spcAft>
                      </a:pPr>
                      <a:r>
                        <a:rPr lang="es-AR" sz="1400" b="1" dirty="0">
                          <a:solidFill>
                            <a:schemeClr val="tx1"/>
                          </a:solidFill>
                          <a:effectLst/>
                          <a:latin typeface="Calibri"/>
                          <a:ea typeface="Times New Roman"/>
                          <a:cs typeface="Calibri"/>
                        </a:rPr>
                        <a:t>Indicador 4</a:t>
                      </a:r>
                      <a:r>
                        <a:rPr lang="es-AR" sz="1400" dirty="0">
                          <a:solidFill>
                            <a:schemeClr val="tx1"/>
                          </a:solidFill>
                          <a:effectLst/>
                          <a:latin typeface="Calibri"/>
                          <a:ea typeface="Times New Roman"/>
                          <a:cs typeface="Calibri"/>
                        </a:rPr>
                        <a:t>: Proporción de </a:t>
                      </a:r>
                      <a:r>
                        <a:rPr lang="es-AR" sz="1400" b="1" dirty="0">
                          <a:solidFill>
                            <a:schemeClr val="tx1"/>
                          </a:solidFill>
                          <a:effectLst/>
                          <a:latin typeface="Calibri"/>
                          <a:ea typeface="Times New Roman"/>
                          <a:cs typeface="Calibri"/>
                        </a:rPr>
                        <a:t>adolescentes</a:t>
                      </a:r>
                      <a:r>
                        <a:rPr lang="es-AR" sz="1400" dirty="0">
                          <a:solidFill>
                            <a:schemeClr val="tx1"/>
                          </a:solidFill>
                          <a:effectLst/>
                          <a:latin typeface="Calibri"/>
                          <a:ea typeface="Times New Roman"/>
                          <a:cs typeface="Calibri"/>
                        </a:rPr>
                        <a:t> elegibles entre 10 y 19 años de edad recibiendo </a:t>
                      </a:r>
                      <a:r>
                        <a:rPr lang="es-AR" sz="1400" b="1" dirty="0">
                          <a:solidFill>
                            <a:schemeClr val="tx1"/>
                          </a:solidFill>
                          <a:effectLst/>
                          <a:latin typeface="Calibri"/>
                          <a:ea typeface="Times New Roman"/>
                          <a:cs typeface="Calibri"/>
                        </a:rPr>
                        <a:t>controles completos </a:t>
                      </a:r>
                      <a:r>
                        <a:rPr lang="es-AR" sz="1400" dirty="0">
                          <a:solidFill>
                            <a:schemeClr val="tx1"/>
                          </a:solidFill>
                          <a:effectLst/>
                          <a:latin typeface="Calibri"/>
                          <a:ea typeface="Times New Roman"/>
                          <a:cs typeface="Calibri"/>
                        </a:rPr>
                        <a:t>de salud de acuerdo a protocolo. </a:t>
                      </a:r>
                      <a:endParaRPr lang="es-ES" sz="1400" dirty="0">
                        <a:solidFill>
                          <a:schemeClr val="tx1"/>
                        </a:solidFill>
                        <a:effectLst/>
                        <a:latin typeface="Calibri"/>
                        <a:ea typeface="Calibri"/>
                        <a:cs typeface="Times New Roman"/>
                      </a:endParaRPr>
                    </a:p>
                  </a:txBody>
                  <a:tcPr marL="17287" marR="1728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lnSpc>
                          <a:spcPct val="115000"/>
                        </a:lnSpc>
                        <a:spcAft>
                          <a:spcPts val="0"/>
                        </a:spcAft>
                      </a:pPr>
                      <a:r>
                        <a:rPr lang="es-AR" sz="2000" b="1" dirty="0">
                          <a:solidFill>
                            <a:srgbClr val="6A9739"/>
                          </a:solidFill>
                          <a:effectLst/>
                          <a:latin typeface="Calibri"/>
                          <a:ea typeface="Times New Roman"/>
                          <a:cs typeface="Calibri"/>
                        </a:rPr>
                        <a:t>18%</a:t>
                      </a:r>
                      <a:endParaRPr lang="es-ES" sz="1800" b="1" dirty="0">
                        <a:solidFill>
                          <a:srgbClr val="6A9739"/>
                        </a:solidFill>
                        <a:effectLst/>
                        <a:latin typeface="Calibri"/>
                        <a:ea typeface="Calibri"/>
                        <a:cs typeface="Times New Roman"/>
                      </a:endParaRPr>
                    </a:p>
                  </a:txBody>
                  <a:tcPr marL="17287" marR="1728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lang="es-AR" sz="2000" b="1" dirty="0">
                          <a:solidFill>
                            <a:srgbClr val="6A9739"/>
                          </a:solidFill>
                          <a:effectLst/>
                          <a:latin typeface="Calibri"/>
                          <a:ea typeface="Times New Roman"/>
                          <a:cs typeface="Calibri"/>
                        </a:rPr>
                        <a:t>22%</a:t>
                      </a:r>
                      <a:endParaRPr lang="es-ES" sz="1800" b="1" dirty="0">
                        <a:solidFill>
                          <a:srgbClr val="6A9739"/>
                        </a:solidFill>
                        <a:effectLst/>
                        <a:latin typeface="Calibri"/>
                        <a:ea typeface="Calibri"/>
                        <a:cs typeface="Times New Roman"/>
                      </a:endParaRPr>
                    </a:p>
                  </a:txBody>
                  <a:tcPr marL="17287" marR="1728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lang="es-AR" sz="2000" b="1" dirty="0">
                          <a:solidFill>
                            <a:srgbClr val="6A9739"/>
                          </a:solidFill>
                          <a:effectLst/>
                          <a:latin typeface="Calibri"/>
                          <a:ea typeface="Times New Roman"/>
                          <a:cs typeface="Calibri"/>
                        </a:rPr>
                        <a:t>25%</a:t>
                      </a:r>
                      <a:endParaRPr lang="es-ES" sz="1800" b="1" dirty="0">
                        <a:solidFill>
                          <a:srgbClr val="6A9739"/>
                        </a:solidFill>
                        <a:effectLst/>
                        <a:latin typeface="Calibri"/>
                        <a:ea typeface="Calibri"/>
                        <a:cs typeface="Times New Roman"/>
                      </a:endParaRPr>
                    </a:p>
                  </a:txBody>
                  <a:tcPr marL="17287" marR="1728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577483">
                <a:tc>
                  <a:txBody>
                    <a:bodyPr/>
                    <a:lstStyle/>
                    <a:p>
                      <a:pPr>
                        <a:lnSpc>
                          <a:spcPct val="115000"/>
                        </a:lnSpc>
                        <a:spcAft>
                          <a:spcPts val="0"/>
                        </a:spcAft>
                      </a:pPr>
                      <a:r>
                        <a:rPr lang="es-AR" sz="1400" b="1" dirty="0">
                          <a:solidFill>
                            <a:schemeClr val="tx1"/>
                          </a:solidFill>
                          <a:effectLst/>
                          <a:latin typeface="Calibri"/>
                          <a:ea typeface="Times New Roman"/>
                          <a:cs typeface="Calibri"/>
                        </a:rPr>
                        <a:t>Indicador 5</a:t>
                      </a:r>
                      <a:r>
                        <a:rPr lang="es-AR" sz="1400" dirty="0">
                          <a:solidFill>
                            <a:schemeClr val="tx1"/>
                          </a:solidFill>
                          <a:effectLst/>
                          <a:latin typeface="Calibri"/>
                          <a:ea typeface="Times New Roman"/>
                          <a:cs typeface="Calibri"/>
                        </a:rPr>
                        <a:t>: Proporción de </a:t>
                      </a:r>
                      <a:r>
                        <a:rPr lang="es-AR" sz="1400" b="1" dirty="0">
                          <a:solidFill>
                            <a:schemeClr val="tx1"/>
                          </a:solidFill>
                          <a:effectLst/>
                          <a:latin typeface="Calibri"/>
                          <a:ea typeface="Times New Roman"/>
                          <a:cs typeface="Calibri"/>
                        </a:rPr>
                        <a:t>mujeres elegibles entre 25 y 64 años con al menos un </a:t>
                      </a:r>
                      <a:r>
                        <a:rPr lang="es-AR" sz="1400" b="1" dirty="0" err="1">
                          <a:solidFill>
                            <a:schemeClr val="tx1"/>
                          </a:solidFill>
                          <a:effectLst/>
                          <a:latin typeface="Calibri"/>
                          <a:ea typeface="Times New Roman"/>
                          <a:cs typeface="Calibri"/>
                        </a:rPr>
                        <a:t>screnning</a:t>
                      </a:r>
                      <a:r>
                        <a:rPr lang="es-AR" sz="1400" b="1" dirty="0">
                          <a:solidFill>
                            <a:schemeClr val="tx1"/>
                          </a:solidFill>
                          <a:effectLst/>
                          <a:latin typeface="Calibri"/>
                          <a:ea typeface="Times New Roman"/>
                          <a:cs typeface="Calibri"/>
                        </a:rPr>
                        <a:t> de cáncer </a:t>
                      </a:r>
                      <a:r>
                        <a:rPr lang="es-AR" sz="1400" b="1" dirty="0" err="1">
                          <a:solidFill>
                            <a:schemeClr val="tx1"/>
                          </a:solidFill>
                          <a:effectLst/>
                          <a:latin typeface="Calibri"/>
                          <a:ea typeface="Times New Roman"/>
                          <a:cs typeface="Calibri"/>
                        </a:rPr>
                        <a:t>cérvico</a:t>
                      </a:r>
                      <a:r>
                        <a:rPr lang="es-AR" sz="1400" b="1" dirty="0">
                          <a:solidFill>
                            <a:schemeClr val="tx1"/>
                          </a:solidFill>
                          <a:effectLst/>
                          <a:latin typeface="Calibri"/>
                          <a:ea typeface="Times New Roman"/>
                          <a:cs typeface="Calibri"/>
                        </a:rPr>
                        <a:t> uterino</a:t>
                      </a:r>
                      <a:r>
                        <a:rPr lang="es-AR" sz="1400" dirty="0">
                          <a:solidFill>
                            <a:schemeClr val="tx1"/>
                          </a:solidFill>
                          <a:effectLst/>
                          <a:latin typeface="Calibri"/>
                          <a:ea typeface="Times New Roman"/>
                          <a:cs typeface="Calibri"/>
                        </a:rPr>
                        <a:t> de acuerdo a protocolo.</a:t>
                      </a:r>
                      <a:endParaRPr lang="es-ES" sz="1400" dirty="0">
                        <a:solidFill>
                          <a:schemeClr val="tx1"/>
                        </a:solidFill>
                        <a:effectLst/>
                        <a:latin typeface="Calibri"/>
                        <a:ea typeface="Calibri"/>
                        <a:cs typeface="Times New Roman"/>
                      </a:endParaRPr>
                    </a:p>
                  </a:txBody>
                  <a:tcPr marL="17287" marR="1728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FEDCE"/>
                    </a:solidFill>
                  </a:tcPr>
                </a:tc>
                <a:tc>
                  <a:txBody>
                    <a:bodyPr/>
                    <a:lstStyle/>
                    <a:p>
                      <a:pPr algn="ctr">
                        <a:lnSpc>
                          <a:spcPct val="115000"/>
                        </a:lnSpc>
                        <a:spcAft>
                          <a:spcPts val="0"/>
                        </a:spcAft>
                      </a:pPr>
                      <a:r>
                        <a:rPr lang="es-AR" sz="2000" b="1" dirty="0">
                          <a:solidFill>
                            <a:srgbClr val="6A9739"/>
                          </a:solidFill>
                          <a:effectLst/>
                          <a:latin typeface="Calibri"/>
                          <a:ea typeface="Times New Roman"/>
                          <a:cs typeface="Calibri"/>
                        </a:rPr>
                        <a:t>12%</a:t>
                      </a:r>
                      <a:endParaRPr lang="es-ES" sz="1800" b="1" dirty="0">
                        <a:solidFill>
                          <a:srgbClr val="6A9739"/>
                        </a:solidFill>
                        <a:effectLst/>
                        <a:latin typeface="Calibri"/>
                        <a:ea typeface="Calibri"/>
                        <a:cs typeface="Times New Roman"/>
                      </a:endParaRPr>
                    </a:p>
                  </a:txBody>
                  <a:tcPr marL="17287" marR="1728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FEDCE"/>
                    </a:solidFill>
                  </a:tcPr>
                </a:tc>
                <a:tc>
                  <a:txBody>
                    <a:bodyPr/>
                    <a:lstStyle/>
                    <a:p>
                      <a:pPr algn="ctr">
                        <a:lnSpc>
                          <a:spcPct val="115000"/>
                        </a:lnSpc>
                        <a:spcAft>
                          <a:spcPts val="0"/>
                        </a:spcAft>
                      </a:pPr>
                      <a:r>
                        <a:rPr lang="es-AR" sz="2000" b="1" dirty="0">
                          <a:solidFill>
                            <a:srgbClr val="6A9739"/>
                          </a:solidFill>
                          <a:effectLst/>
                          <a:latin typeface="Calibri"/>
                          <a:ea typeface="Times New Roman"/>
                          <a:cs typeface="Calibri"/>
                        </a:rPr>
                        <a:t>16%</a:t>
                      </a:r>
                      <a:endParaRPr lang="es-ES" sz="1800" b="1" dirty="0">
                        <a:solidFill>
                          <a:srgbClr val="6A9739"/>
                        </a:solidFill>
                        <a:effectLst/>
                        <a:latin typeface="Calibri"/>
                        <a:ea typeface="Calibri"/>
                        <a:cs typeface="Times New Roman"/>
                      </a:endParaRPr>
                    </a:p>
                  </a:txBody>
                  <a:tcPr marL="17287" marR="1728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FEDCE"/>
                    </a:solidFill>
                  </a:tcPr>
                </a:tc>
                <a:tc>
                  <a:txBody>
                    <a:bodyPr/>
                    <a:lstStyle/>
                    <a:p>
                      <a:pPr algn="ctr">
                        <a:lnSpc>
                          <a:spcPct val="115000"/>
                        </a:lnSpc>
                        <a:spcAft>
                          <a:spcPts val="0"/>
                        </a:spcAft>
                      </a:pPr>
                      <a:r>
                        <a:rPr lang="es-AR" sz="2000" b="1" dirty="0">
                          <a:solidFill>
                            <a:srgbClr val="6A9739"/>
                          </a:solidFill>
                          <a:effectLst/>
                          <a:latin typeface="Calibri"/>
                          <a:ea typeface="Times New Roman"/>
                          <a:cs typeface="Calibri"/>
                        </a:rPr>
                        <a:t>20%</a:t>
                      </a:r>
                      <a:endParaRPr lang="es-ES" sz="1800" b="1" dirty="0">
                        <a:solidFill>
                          <a:srgbClr val="6A9739"/>
                        </a:solidFill>
                        <a:effectLst/>
                        <a:latin typeface="Calibri"/>
                        <a:ea typeface="Calibri"/>
                        <a:cs typeface="Times New Roman"/>
                      </a:endParaRPr>
                    </a:p>
                  </a:txBody>
                  <a:tcPr marL="17287" marR="1728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FEDCE"/>
                    </a:solidFill>
                  </a:tcPr>
                </a:tc>
              </a:tr>
              <a:tr h="520180">
                <a:tc>
                  <a:txBody>
                    <a:bodyPr/>
                    <a:lstStyle/>
                    <a:p>
                      <a:pPr>
                        <a:lnSpc>
                          <a:spcPct val="115000"/>
                        </a:lnSpc>
                        <a:spcAft>
                          <a:spcPts val="0"/>
                        </a:spcAft>
                      </a:pPr>
                      <a:r>
                        <a:rPr lang="es-AR" sz="1400" b="1" dirty="0">
                          <a:solidFill>
                            <a:schemeClr val="tx1"/>
                          </a:solidFill>
                          <a:effectLst/>
                          <a:latin typeface="Calibri"/>
                          <a:ea typeface="Times New Roman"/>
                          <a:cs typeface="Calibri"/>
                        </a:rPr>
                        <a:t>Indicador 6</a:t>
                      </a:r>
                      <a:r>
                        <a:rPr lang="es-AR" sz="1400" dirty="0">
                          <a:solidFill>
                            <a:schemeClr val="tx1"/>
                          </a:solidFill>
                          <a:effectLst/>
                          <a:latin typeface="Calibri"/>
                          <a:ea typeface="Times New Roman"/>
                          <a:cs typeface="Calibri"/>
                        </a:rPr>
                        <a:t>: Porcentaje de provincias que cumplen las </a:t>
                      </a:r>
                      <a:r>
                        <a:rPr lang="es-AR" sz="1400" b="1" dirty="0">
                          <a:solidFill>
                            <a:schemeClr val="tx1"/>
                          </a:solidFill>
                          <a:effectLst/>
                          <a:latin typeface="Calibri"/>
                          <a:ea typeface="Times New Roman"/>
                          <a:cs typeface="Calibri"/>
                        </a:rPr>
                        <a:t>metas del Compromiso Anual. </a:t>
                      </a:r>
                      <a:endParaRPr lang="es-ES" sz="1400" b="1" dirty="0">
                        <a:solidFill>
                          <a:schemeClr val="tx1"/>
                        </a:solidFill>
                        <a:effectLst/>
                        <a:latin typeface="Calibri"/>
                        <a:ea typeface="Calibri"/>
                        <a:cs typeface="Times New Roman"/>
                      </a:endParaRPr>
                    </a:p>
                  </a:txBody>
                  <a:tcPr marL="17287" marR="1728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lnSpc>
                          <a:spcPct val="115000"/>
                        </a:lnSpc>
                        <a:spcAft>
                          <a:spcPts val="0"/>
                        </a:spcAft>
                      </a:pPr>
                      <a:r>
                        <a:rPr lang="es-AR" sz="2000" b="1" dirty="0">
                          <a:solidFill>
                            <a:srgbClr val="669900"/>
                          </a:solidFill>
                          <a:effectLst/>
                          <a:latin typeface="Calibri"/>
                          <a:ea typeface="Times New Roman"/>
                          <a:cs typeface="Calibri"/>
                        </a:rPr>
                        <a:t>38%</a:t>
                      </a:r>
                      <a:endParaRPr lang="es-ES" sz="1800" b="1" dirty="0">
                        <a:solidFill>
                          <a:srgbClr val="669900"/>
                        </a:solidFill>
                        <a:effectLst/>
                        <a:latin typeface="Calibri"/>
                        <a:ea typeface="Calibri"/>
                        <a:cs typeface="Times New Roman"/>
                      </a:endParaRPr>
                    </a:p>
                  </a:txBody>
                  <a:tcPr marL="17287" marR="1728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spcAft>
                          <a:spcPts val="0"/>
                        </a:spcAft>
                      </a:pPr>
                      <a:r>
                        <a:rPr lang="es-AR" sz="2000" b="1" dirty="0">
                          <a:solidFill>
                            <a:srgbClr val="669900"/>
                          </a:solidFill>
                          <a:effectLst/>
                          <a:latin typeface="Calibri"/>
                          <a:ea typeface="Times New Roman"/>
                          <a:cs typeface="Calibri"/>
                        </a:rPr>
                        <a:t>50%</a:t>
                      </a:r>
                      <a:endParaRPr lang="es-ES" sz="1800" b="1" dirty="0">
                        <a:solidFill>
                          <a:srgbClr val="669900"/>
                        </a:solidFill>
                        <a:effectLst/>
                        <a:latin typeface="Calibri"/>
                        <a:ea typeface="Calibri"/>
                        <a:cs typeface="Times New Roman"/>
                      </a:endParaRPr>
                    </a:p>
                  </a:txBody>
                  <a:tcPr marL="17287" marR="1728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spcAft>
                          <a:spcPts val="0"/>
                        </a:spcAft>
                      </a:pPr>
                      <a:r>
                        <a:rPr lang="es-AR" sz="2000" b="1" dirty="0">
                          <a:solidFill>
                            <a:srgbClr val="669900"/>
                          </a:solidFill>
                          <a:effectLst/>
                          <a:latin typeface="Calibri"/>
                          <a:ea typeface="Times New Roman"/>
                          <a:cs typeface="Calibri"/>
                        </a:rPr>
                        <a:t>58%</a:t>
                      </a:r>
                      <a:endParaRPr lang="es-ES" sz="1800" b="1" dirty="0">
                        <a:solidFill>
                          <a:srgbClr val="669900"/>
                        </a:solidFill>
                        <a:effectLst/>
                        <a:latin typeface="Calibri"/>
                        <a:ea typeface="Calibri"/>
                        <a:cs typeface="Times New Roman"/>
                      </a:endParaRPr>
                    </a:p>
                  </a:txBody>
                  <a:tcPr marL="17287" marR="1728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6" name="5 Rectángulo"/>
          <p:cNvSpPr/>
          <p:nvPr/>
        </p:nvSpPr>
        <p:spPr>
          <a:xfrm>
            <a:off x="479673" y="1013416"/>
            <a:ext cx="6968915" cy="523220"/>
          </a:xfrm>
          <a:prstGeom prst="rect">
            <a:avLst/>
          </a:prstGeom>
        </p:spPr>
        <p:txBody>
          <a:bodyPr wrap="square">
            <a:spAutoFit/>
          </a:bodyPr>
          <a:lstStyle/>
          <a:p>
            <a:r>
              <a:rPr lang="es-ES" sz="2800" b="1" dirty="0" smtClean="0"/>
              <a:t>Matriz  de indicadores del Programa SUMAR</a:t>
            </a:r>
            <a:endParaRPr lang="es-ES" sz="2800" b="1" dirty="0"/>
          </a:p>
        </p:txBody>
      </p:sp>
      <p:sp>
        <p:nvSpPr>
          <p:cNvPr id="8" name="7 Rectángulo"/>
          <p:cNvSpPr/>
          <p:nvPr/>
        </p:nvSpPr>
        <p:spPr>
          <a:xfrm>
            <a:off x="5386" y="6332813"/>
            <a:ext cx="5767607" cy="261610"/>
          </a:xfrm>
          <a:prstGeom prst="rect">
            <a:avLst/>
          </a:prstGeom>
        </p:spPr>
        <p:txBody>
          <a:bodyPr wrap="square">
            <a:spAutoFit/>
          </a:bodyPr>
          <a:lstStyle/>
          <a:p>
            <a:r>
              <a:rPr lang="es-ES" sz="1100" dirty="0">
                <a:latin typeface="+mj-lt"/>
              </a:rPr>
              <a:t>En </a:t>
            </a:r>
            <a:r>
              <a:rPr lang="es-ES" sz="1100" dirty="0" smtClean="0">
                <a:latin typeface="+mj-lt"/>
              </a:rPr>
              <a:t>color verde figuran </a:t>
            </a:r>
            <a:r>
              <a:rPr lang="es-ES" sz="1100" dirty="0">
                <a:latin typeface="+mj-lt"/>
              </a:rPr>
              <a:t>las metas que fueron redefinidas en el marco de la Reestructuración.</a:t>
            </a:r>
          </a:p>
        </p:txBody>
      </p:sp>
    </p:spTree>
    <p:extLst>
      <p:ext uri="{BB962C8B-B14F-4D97-AF65-F5344CB8AC3E}">
        <p14:creationId xmlns:p14="http://schemas.microsoft.com/office/powerpoint/2010/main" val="3893458920"/>
      </p:ext>
    </p:extLst>
  </p:cSld>
  <p:clrMapOvr>
    <a:masterClrMapping/>
  </p:clrMapOvr>
  <p:transition spd="slow">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20 Rectángulo"/>
          <p:cNvSpPr/>
          <p:nvPr/>
        </p:nvSpPr>
        <p:spPr>
          <a:xfrm>
            <a:off x="4362218" y="2049715"/>
            <a:ext cx="4170596" cy="3471193"/>
          </a:xfrm>
          <a:prstGeom prst="rect">
            <a:avLst/>
          </a:prstGeom>
          <a:solidFill>
            <a:srgbClr val="E5F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fontAlgn="auto">
              <a:spcBef>
                <a:spcPts val="0"/>
              </a:spcBef>
              <a:spcAft>
                <a:spcPts val="0"/>
              </a:spcAft>
            </a:pPr>
            <a:endParaRPr lang="es-AR">
              <a:solidFill>
                <a:prstClr val="white"/>
              </a:solidFill>
            </a:endParaRPr>
          </a:p>
        </p:txBody>
      </p:sp>
      <p:sp>
        <p:nvSpPr>
          <p:cNvPr id="2" name="CuadroTexto 1"/>
          <p:cNvSpPr txBox="1"/>
          <p:nvPr/>
        </p:nvSpPr>
        <p:spPr>
          <a:xfrm>
            <a:off x="561750" y="961474"/>
            <a:ext cx="6582032" cy="523220"/>
          </a:xfrm>
          <a:prstGeom prst="rect">
            <a:avLst/>
          </a:prstGeom>
          <a:noFill/>
        </p:spPr>
        <p:txBody>
          <a:bodyPr wrap="square" rtlCol="0">
            <a:spAutoFit/>
          </a:bodyPr>
          <a:lstStyle/>
          <a:p>
            <a:r>
              <a:rPr lang="es-ES" sz="2800" b="1" dirty="0" smtClean="0"/>
              <a:t>Cobertura universal del Programa SUMAR</a:t>
            </a:r>
            <a:endParaRPr lang="es-AR" sz="2800" b="1" dirty="0"/>
          </a:p>
        </p:txBody>
      </p:sp>
      <p:cxnSp>
        <p:nvCxnSpPr>
          <p:cNvPr id="13" name="12 Conector recto"/>
          <p:cNvCxnSpPr/>
          <p:nvPr/>
        </p:nvCxnSpPr>
        <p:spPr>
          <a:xfrm>
            <a:off x="684213" y="1470886"/>
            <a:ext cx="8459787"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58989" y="2174451"/>
            <a:ext cx="3640137" cy="3279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descr="Z:\2015 Doc\Agregados juli\CFK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6964" y="2042178"/>
            <a:ext cx="3897950" cy="270762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descr="C:\Users\esamela\Desktop\Archivos\anses.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054927" y="4406411"/>
            <a:ext cx="1506187" cy="11723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5793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716</TotalTime>
  <Words>1247</Words>
  <Application>Microsoft Office PowerPoint</Application>
  <PresentationFormat>Presentación en pantalla (4:3)</PresentationFormat>
  <Paragraphs>167</Paragraphs>
  <Slides>16</Slides>
  <Notes>4</Notes>
  <HiddenSlides>0</HiddenSlides>
  <MMClips>0</MMClips>
  <ScaleCrop>false</ScaleCrop>
  <HeadingPairs>
    <vt:vector size="6" baseType="variant">
      <vt:variant>
        <vt:lpstr>Fuentes usadas</vt:lpstr>
      </vt:variant>
      <vt:variant>
        <vt:i4>7</vt:i4>
      </vt:variant>
      <vt:variant>
        <vt:lpstr>Tema</vt:lpstr>
      </vt:variant>
      <vt:variant>
        <vt:i4>2</vt:i4>
      </vt:variant>
      <vt:variant>
        <vt:lpstr>Títulos de diapositiva</vt:lpstr>
      </vt:variant>
      <vt:variant>
        <vt:i4>16</vt:i4>
      </vt:variant>
    </vt:vector>
  </HeadingPairs>
  <TitlesOfParts>
    <vt:vector size="25" baseType="lpstr">
      <vt:lpstr>ＭＳ Ｐゴシック</vt:lpstr>
      <vt:lpstr>Arial</vt:lpstr>
      <vt:lpstr>Calibri</vt:lpstr>
      <vt:lpstr>Calibri Light</vt:lpstr>
      <vt:lpstr>Cambria</vt:lpstr>
      <vt:lpstr>Times New Roman</vt:lpstr>
      <vt:lpstr>Wingdings</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Martin</dc:creator>
  <cp:lastModifiedBy>Martin</cp:lastModifiedBy>
  <cp:revision>53</cp:revision>
  <cp:lastPrinted>2015-05-27T22:33:11Z</cp:lastPrinted>
  <dcterms:created xsi:type="dcterms:W3CDTF">2015-05-23T11:06:13Z</dcterms:created>
  <dcterms:modified xsi:type="dcterms:W3CDTF">2015-05-30T11:44:15Z</dcterms:modified>
</cp:coreProperties>
</file>