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2" r:id="rId2"/>
    <p:sldMasterId id="2147483684" r:id="rId3"/>
  </p:sldMasterIdLst>
  <p:notesMasterIdLst>
    <p:notesMasterId r:id="rId28"/>
  </p:notesMasterIdLst>
  <p:sldIdLst>
    <p:sldId id="256" r:id="rId4"/>
    <p:sldId id="320" r:id="rId5"/>
    <p:sldId id="321" r:id="rId6"/>
    <p:sldId id="324" r:id="rId7"/>
    <p:sldId id="325" r:id="rId8"/>
    <p:sldId id="349" r:id="rId9"/>
    <p:sldId id="331" r:id="rId10"/>
    <p:sldId id="332" r:id="rId11"/>
    <p:sldId id="337" r:id="rId12"/>
    <p:sldId id="336" r:id="rId13"/>
    <p:sldId id="348" r:id="rId14"/>
    <p:sldId id="339" r:id="rId15"/>
    <p:sldId id="344" r:id="rId16"/>
    <p:sldId id="345" r:id="rId17"/>
    <p:sldId id="346" r:id="rId18"/>
    <p:sldId id="347" r:id="rId19"/>
    <p:sldId id="303" r:id="rId20"/>
    <p:sldId id="350" r:id="rId21"/>
    <p:sldId id="351" r:id="rId22"/>
    <p:sldId id="352" r:id="rId23"/>
    <p:sldId id="305" r:id="rId24"/>
    <p:sldId id="316" r:id="rId25"/>
    <p:sldId id="318" r:id="rId26"/>
    <p:sldId id="319" r:id="rId27"/>
  </p:sldIdLst>
  <p:sldSz cx="9144000" cy="5143500" type="screen16x9"/>
  <p:notesSz cx="6858000" cy="9144000"/>
  <p:embeddedFontLst>
    <p:embeddedFont>
      <p:font typeface="Encode Sans Condensed Thin" panose="020B0604020202020204" charset="0"/>
      <p:regular r:id="rId29"/>
      <p:bold r:id="rId30"/>
    </p:embeddedFont>
    <p:embeddedFont>
      <p:font typeface="Encode Sans Condensed" panose="020B0604020202020204" charset="0"/>
      <p:regular r:id="rId31"/>
      <p:bold r:id="rId32"/>
    </p:embeddedFont>
    <p:embeddedFont>
      <p:font typeface="Encode Sans" panose="00000500000000000000" pitchFamily="2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4387150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4387150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784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ad5ef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ad5ef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668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60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386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41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50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809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ad5ef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ad5ef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82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ad5ef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ad5ef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813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ad5ef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ad5ef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97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5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ad5ef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ad5ef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635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ad5ef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ad5ef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8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aad5ef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aad5ef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28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277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9aad5ef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9aad5efb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49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60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86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01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578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54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05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69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607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244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079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37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810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839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1353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649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78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003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9376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9097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0489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2168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4176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5846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207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016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4792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36950" y="1349299"/>
            <a:ext cx="416024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36000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 smtClean="0"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Argentina futura</a:t>
            </a:r>
            <a:endParaRPr sz="3200" dirty="0"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236950" y="2026377"/>
            <a:ext cx="472895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Un horizonte deseable y posible.</a:t>
            </a:r>
            <a:endParaRPr sz="2400" dirty="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1360025" y="2845248"/>
            <a:ext cx="1294545" cy="84600"/>
            <a:chOff x="1360025" y="2845248"/>
            <a:chExt cx="1294545" cy="84600"/>
          </a:xfrm>
        </p:grpSpPr>
        <p:sp>
          <p:nvSpPr>
            <p:cNvPr id="57" name="Google Shape;57;p13"/>
            <p:cNvSpPr/>
            <p:nvPr/>
          </p:nvSpPr>
          <p:spPr>
            <a:xfrm rot="10800000" flipH="1">
              <a:off x="1360025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 rot="10800000" flipH="1">
              <a:off x="1532871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 rot="10800000" flipH="1">
              <a:off x="1705717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 rot="10800000" flipH="1">
              <a:off x="1878587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 rot="10800000" flipH="1">
              <a:off x="2051433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 rot="10800000" flipH="1">
              <a:off x="2224279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 rot="10800000" flipH="1">
              <a:off x="2397125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rot="10800000" flipH="1">
              <a:off x="2569970" y="2845248"/>
              <a:ext cx="84600" cy="84600"/>
            </a:xfrm>
            <a:prstGeom prst="ellipse">
              <a:avLst/>
            </a:prstGeom>
            <a:solidFill>
              <a:srgbClr val="03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3BCFF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/>
        </p:nvSpPr>
        <p:spPr>
          <a:xfrm>
            <a:off x="201974" y="137227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 dirty="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 dirty="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679496" y="506529"/>
            <a:ext cx="7951507" cy="82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 fontScale="90000"/>
          </a:bodyPr>
          <a:lstStyle/>
          <a:p>
            <a:pPr algn="ctr"/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Partiendo del problema del péndulo, podemos imaginar dos escenarios posibles para el mediano-largo plazo</a:t>
            </a:r>
            <a:endParaRPr sz="2400" dirty="0">
              <a:solidFill>
                <a:srgbClr val="0000CC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grpSp>
        <p:nvGrpSpPr>
          <p:cNvPr id="205" name="Google Shape;205;p4"/>
          <p:cNvGrpSpPr/>
          <p:nvPr/>
        </p:nvGrpSpPr>
        <p:grpSpPr>
          <a:xfrm>
            <a:off x="1785405" y="1427748"/>
            <a:ext cx="6026675" cy="1721907"/>
            <a:chOff x="1262938" y="523"/>
            <a:chExt cx="8035567" cy="2295876"/>
          </a:xfrm>
        </p:grpSpPr>
        <p:sp>
          <p:nvSpPr>
            <p:cNvPr id="206" name="Google Shape;206;p4"/>
            <p:cNvSpPr/>
            <p:nvPr/>
          </p:nvSpPr>
          <p:spPr>
            <a:xfrm>
              <a:off x="1262938" y="523"/>
              <a:ext cx="3826460" cy="2295876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1262938" y="523"/>
              <a:ext cx="3826460" cy="2295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s-AR" sz="1500" dirty="0">
                  <a:solidFill>
                    <a:srgbClr val="FFFFFF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Empate catastrófico</a:t>
              </a:r>
              <a:endParaRPr sz="15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472045" y="523"/>
              <a:ext cx="3826460" cy="229587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5472045" y="523"/>
              <a:ext cx="3826460" cy="2295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s-AR" sz="1500" dirty="0">
                  <a:latin typeface="Encode Sans"/>
                  <a:ea typeface="Encode Sans"/>
                  <a:cs typeface="Encode Sans"/>
                  <a:sym typeface="Encode Sans"/>
                </a:rPr>
                <a:t>Desarrollo integral con mayor igualdad</a:t>
              </a:r>
              <a:endParaRPr sz="1500" dirty="0"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sp>
        <p:nvSpPr>
          <p:cNvPr id="210" name="Google Shape;210;p4"/>
          <p:cNvSpPr txBox="1"/>
          <p:nvPr/>
        </p:nvSpPr>
        <p:spPr>
          <a:xfrm>
            <a:off x="1818317" y="3150049"/>
            <a:ext cx="2798325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s-AR" dirty="0">
                <a:latin typeface="Encode Sans"/>
                <a:ea typeface="Encode Sans"/>
                <a:cs typeface="Encode Sans"/>
                <a:sym typeface="Encode Sans"/>
              </a:rPr>
              <a:t>Argentina continúa con dinámica pendular, se repiten crisis endógenas y se empobrece aún más la población, con agudización de conflictos políticos y sociales.</a:t>
            </a:r>
            <a:endParaRPr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4928839" y="3150049"/>
            <a:ext cx="2854800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s-AR" dirty="0">
                <a:latin typeface="Encode Sans"/>
                <a:ea typeface="Encode Sans"/>
                <a:cs typeface="Encode Sans"/>
                <a:sym typeface="Encode Sans"/>
              </a:rPr>
              <a:t>Se logra una salida económica y política sostenible. Se avanza hacia una sociedad más inclusiva, igualitaria y pujante. Se genera un camino de acuerdos estratégicos para el desarrollo integral de la Argentina.</a:t>
            </a:r>
            <a:endParaRPr dirty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194886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68882" y="119192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200" b="0" i="0" u="none" strike="noStrike" kern="0" cap="none" spc="0" normalizeH="0" baseline="0" noProof="0" dirty="0">
                <a:ln>
                  <a:noFill/>
                </a:ln>
                <a:solidFill>
                  <a:srgbClr val="03BC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3BC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85445" y="635620"/>
            <a:ext cx="6686234" cy="699404"/>
          </a:xfrm>
        </p:spPr>
        <p:txBody>
          <a:bodyPr>
            <a:normAutofit/>
          </a:bodyPr>
          <a:lstStyle/>
          <a:p>
            <a:pPr algn="ctr"/>
            <a:r>
              <a:rPr lang="es-AR" sz="2400" dirty="0"/>
              <a:t>Perfil de los escenarios en el mediano plazo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99" y="1629277"/>
            <a:ext cx="8879427" cy="30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/>
        </p:nvSpPr>
        <p:spPr>
          <a:xfrm>
            <a:off x="190823" y="133125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 dirty="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 dirty="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872290" y="662912"/>
            <a:ext cx="7399421" cy="143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Ejes para el desarrollo integral</a:t>
            </a:r>
            <a:br>
              <a:rPr lang="es-AR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</a:br>
            <a:r>
              <a:rPr lang="es-AR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(con los </a:t>
            </a:r>
            <a:r>
              <a:rPr lang="es-AR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capítulos del libro):</a:t>
            </a:r>
            <a:endParaRPr b="1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72290" y="1895706"/>
            <a:ext cx="76249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sz="1600" dirty="0" smtClean="0"/>
              <a:t>Superar el empate hegemónico y el péndulo (este es el objetivo GENERAL) </a:t>
            </a:r>
            <a:r>
              <a:rPr lang="es-AR" sz="1600" b="1" i="1" dirty="0" smtClean="0">
                <a:solidFill>
                  <a:schemeClr val="accent2"/>
                </a:solidFill>
              </a:rPr>
              <a:t>¿cómo?...</a:t>
            </a:r>
          </a:p>
          <a:p>
            <a:pPr marL="342900" indent="-342900">
              <a:buAutoNum type="arabicPeriod"/>
            </a:pPr>
            <a:endParaRPr lang="es-AR" sz="1600" dirty="0" smtClean="0"/>
          </a:p>
          <a:p>
            <a:pPr marL="342900" indent="-342900">
              <a:buAutoNum type="arabicPeriod"/>
            </a:pPr>
            <a:r>
              <a:rPr lang="es-AR" sz="1600" dirty="0" smtClean="0"/>
              <a:t>Recuperar el crecimiento sostenido y erradicar las crisis endógenas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Desplegar las capacidades productivas y transformar la matriz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Transformar y potenciar el territorio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Mejorar la calidad de los bienes públicos y garantizar la protección social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Potenciar las transformaciones socio-ecológicas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Profundizar la democracia y construir un nuevo contrato político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Fortalecer al Estado y mejorar sus </a:t>
            </a:r>
            <a:r>
              <a:rPr lang="es-AR" sz="1600" dirty="0" smtClean="0"/>
              <a:t>capacidades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Robustecer las políticas para la equidad de género (eje transversal)</a:t>
            </a:r>
            <a:endParaRPr lang="es-AR" sz="1600" dirty="0" smtClean="0"/>
          </a:p>
        </p:txBody>
      </p:sp>
    </p:spTree>
    <p:extLst>
      <p:ext uri="{BB962C8B-B14F-4D97-AF65-F5344CB8AC3E}">
        <p14:creationId xmlns:p14="http://schemas.microsoft.com/office/powerpoint/2010/main" val="124083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2"/>
          <p:cNvGrpSpPr/>
          <p:nvPr/>
        </p:nvGrpSpPr>
        <p:grpSpPr>
          <a:xfrm>
            <a:off x="504976" y="144276"/>
            <a:ext cx="5448525" cy="369302"/>
            <a:chOff x="504975" y="144275"/>
            <a:chExt cx="5448525" cy="369302"/>
          </a:xfrm>
        </p:grpSpPr>
        <p:sp>
          <p:nvSpPr>
            <p:cNvPr id="282" name="Google Shape;282;p12"/>
            <p:cNvSpPr txBox="1"/>
            <p:nvPr/>
          </p:nvSpPr>
          <p:spPr>
            <a:xfrm>
              <a:off x="504975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 b="1">
                  <a:latin typeface="Encode Sans"/>
                  <a:ea typeface="Encode Sans"/>
                  <a:cs typeface="Encode Sans"/>
                  <a:sym typeface="Encode Sans"/>
                </a:rPr>
                <a:t>Ideas para el futuro de la Argentina</a:t>
              </a:r>
              <a:endParaRPr sz="1200" b="1"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3190500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>
                  <a:solidFill>
                    <a:srgbClr val="03BCFF"/>
                  </a:solidFill>
                  <a:latin typeface="Encode Sans Condensed Thin"/>
                  <a:ea typeface="Encode Sans Condensed Thin"/>
                  <a:cs typeface="Encode Sans Condensed Thin"/>
                  <a:sym typeface="Encode Sans Condensed Thin"/>
                </a:rPr>
                <a:t>I   Argentina Futura</a:t>
              </a:r>
              <a:endParaRPr sz="120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endParaRPr>
            </a:p>
          </p:txBody>
        </p:sp>
      </p:grpSp>
      <p:sp>
        <p:nvSpPr>
          <p:cNvPr id="284" name="Google Shape;284;p12"/>
          <p:cNvSpPr txBox="1">
            <a:spLocks noGrp="1"/>
          </p:cNvSpPr>
          <p:nvPr>
            <p:ph type="title"/>
          </p:nvPr>
        </p:nvSpPr>
        <p:spPr>
          <a:xfrm>
            <a:off x="580880" y="1804738"/>
            <a:ext cx="7982241" cy="85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Cada capítulo identifica desafíos específicos</a:t>
            </a:r>
            <a:endParaRPr sz="2400" b="1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2093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3107" y="1933197"/>
            <a:ext cx="4150894" cy="247225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 txBox="1"/>
          <p:nvPr/>
        </p:nvSpPr>
        <p:spPr>
          <a:xfrm>
            <a:off x="141373" y="144275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/>
          </p:nvPr>
        </p:nvSpPr>
        <p:spPr>
          <a:xfrm>
            <a:off x="240633" y="625643"/>
            <a:ext cx="8181473" cy="70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En términos económicos (</a:t>
            </a:r>
            <a:r>
              <a:rPr lang="es-AR" sz="2400" dirty="0" err="1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Cap</a:t>
            </a:r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2…)</a:t>
            </a:r>
            <a:endParaRPr sz="24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141373" y="1447572"/>
            <a:ext cx="4851734" cy="347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 defTabSz="685800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AR" sz="15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Consensos como herramientas de cambio, para:</a:t>
            </a:r>
          </a:p>
          <a:p>
            <a:pPr algn="just" defTabSz="685800">
              <a:lnSpc>
                <a:spcPct val="115000"/>
              </a:lnSpc>
              <a:buClr>
                <a:srgbClr val="595959"/>
              </a:buClr>
              <a:buSzPts val="1800"/>
            </a:pPr>
            <a:endParaRPr lang="es-AR" sz="15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indent="-285750" algn="just" defTabSz="685800">
              <a:lnSpc>
                <a:spcPct val="115000"/>
              </a:lnSpc>
              <a:buClr>
                <a:srgbClr val="595959"/>
              </a:buClr>
              <a:buSzPts val="1800"/>
              <a:buFontTx/>
              <a:buChar char="-"/>
            </a:pPr>
            <a:r>
              <a:rPr lang="es-AR" sz="15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Impulsar las exportaciones</a:t>
            </a:r>
          </a:p>
          <a:p>
            <a:pPr marL="285750" indent="-285750" algn="just" defTabSz="685800">
              <a:lnSpc>
                <a:spcPct val="115000"/>
              </a:lnSpc>
              <a:buClr>
                <a:srgbClr val="595959"/>
              </a:buClr>
              <a:buSzPts val="1800"/>
              <a:buFontTx/>
              <a:buChar char="-"/>
            </a:pPr>
            <a:r>
              <a:rPr lang="es-AR" sz="15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Fortalecer el mercado interno</a:t>
            </a:r>
          </a:p>
          <a:p>
            <a:pPr marL="285750" indent="-285750" algn="just" defTabSz="685800">
              <a:lnSpc>
                <a:spcPct val="115000"/>
              </a:lnSpc>
              <a:buClr>
                <a:srgbClr val="595959"/>
              </a:buClr>
              <a:buSzPts val="1800"/>
              <a:buFontTx/>
              <a:buChar char="-"/>
            </a:pPr>
            <a:r>
              <a:rPr lang="es-AR" sz="15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Recuperar le empleo privado y los ingresos</a:t>
            </a:r>
          </a:p>
          <a:p>
            <a:pPr marL="285750" indent="-285750" algn="just" defTabSz="685800">
              <a:lnSpc>
                <a:spcPct val="115000"/>
              </a:lnSpc>
              <a:buClr>
                <a:srgbClr val="595959"/>
              </a:buClr>
              <a:buSzPts val="1800"/>
              <a:buFontTx/>
              <a:buChar char="-"/>
            </a:pPr>
            <a:r>
              <a:rPr lang="es-AR" sz="15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Mantener estable el tipo de cambio</a:t>
            </a:r>
          </a:p>
          <a:p>
            <a:pPr marL="285750" indent="-285750" algn="just" defTabSz="685800">
              <a:lnSpc>
                <a:spcPct val="115000"/>
              </a:lnSpc>
              <a:buClr>
                <a:srgbClr val="595959"/>
              </a:buClr>
              <a:buSzPts val="1800"/>
              <a:buFontTx/>
              <a:buChar char="-"/>
            </a:pPr>
            <a:r>
              <a:rPr lang="es-AR" sz="15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Profundizar la política industrial</a:t>
            </a:r>
          </a:p>
          <a:p>
            <a:pPr marL="285750" indent="-285750" algn="just" defTabSz="685800">
              <a:lnSpc>
                <a:spcPct val="115000"/>
              </a:lnSpc>
              <a:buClr>
                <a:srgbClr val="595959"/>
              </a:buClr>
              <a:buSzPts val="1800"/>
              <a:buFontTx/>
              <a:buChar char="-"/>
            </a:pPr>
            <a:r>
              <a:rPr lang="es-AR" sz="15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Asegurar un piso de bienestar desde la política fiscal </a:t>
            </a:r>
          </a:p>
          <a:p>
            <a:pPr algn="just" defTabSz="685800">
              <a:lnSpc>
                <a:spcPct val="115000"/>
              </a:lnSpc>
              <a:buClr>
                <a:srgbClr val="595959"/>
              </a:buClr>
              <a:buSzPts val="1800"/>
            </a:pP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algn="just" defTabSz="685800">
              <a:lnSpc>
                <a:spcPct val="115000"/>
              </a:lnSpc>
              <a:buClr>
                <a:srgbClr val="595959"/>
              </a:buClr>
              <a:buSzPts val="1800"/>
            </a:pPr>
            <a:endParaRPr sz="15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92388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/>
          <p:nvPr/>
        </p:nvSpPr>
        <p:spPr>
          <a:xfrm>
            <a:off x="324637" y="105893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 dirty="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 dirty="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302" name="Google Shape;302;p14"/>
          <p:cNvSpPr txBox="1">
            <a:spLocks noGrp="1"/>
          </p:cNvSpPr>
          <p:nvPr>
            <p:ph type="title"/>
          </p:nvPr>
        </p:nvSpPr>
        <p:spPr>
          <a:xfrm>
            <a:off x="0" y="616546"/>
            <a:ext cx="8758990" cy="118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 fontScale="90000"/>
          </a:bodyPr>
          <a:lstStyle/>
          <a:p>
            <a:pPr algn="ctr"/>
            <a:r>
              <a:rPr lang="es-AR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En términos productivos (</a:t>
            </a:r>
            <a:r>
              <a:rPr lang="es-AR" b="1" dirty="0" err="1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Cap</a:t>
            </a:r>
            <a:r>
              <a:rPr lang="es-AR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3): </a:t>
            </a:r>
            <a:r>
              <a:rPr lang="es-AR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/>
            </a:r>
            <a:br>
              <a:rPr lang="es-AR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</a:br>
            <a:r>
              <a:rPr lang="es-AR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Hacia la diversificación y una mayor integración de la matriz productiva argentina</a:t>
            </a:r>
            <a:endParaRPr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504976" y="2070784"/>
            <a:ext cx="8450825" cy="282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Impulsar la transformación de la matriz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Consolidar nuevos proyectos productivos estratégicos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Expandir y diversificar las exportaciones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Mejorar la productividad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Favorecer la producción sustentable basada en recursos naturales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Profundizar las políticas productivas para el sector informal y de la economía popular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Fomentar la competencia y regular los casos de concentración económica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Potenciar la actividad turística y fortalecer la industria cultural</a:t>
            </a:r>
          </a:p>
          <a:p>
            <a:pPr marL="342900" indent="-342900" defTabSz="6858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endParaRPr sz="18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415087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5"/>
          <p:cNvGrpSpPr/>
          <p:nvPr/>
        </p:nvGrpSpPr>
        <p:grpSpPr>
          <a:xfrm>
            <a:off x="504976" y="144276"/>
            <a:ext cx="5448525" cy="369302"/>
            <a:chOff x="504975" y="144275"/>
            <a:chExt cx="5448525" cy="369302"/>
          </a:xfrm>
        </p:grpSpPr>
        <p:sp>
          <p:nvSpPr>
            <p:cNvPr id="309" name="Google Shape;309;p15"/>
            <p:cNvSpPr txBox="1"/>
            <p:nvPr/>
          </p:nvSpPr>
          <p:spPr>
            <a:xfrm>
              <a:off x="504975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 b="1">
                  <a:latin typeface="Encode Sans"/>
                  <a:ea typeface="Encode Sans"/>
                  <a:cs typeface="Encode Sans"/>
                  <a:sym typeface="Encode Sans"/>
                </a:rPr>
                <a:t>Ideas para el futuro de la Argentina</a:t>
              </a:r>
              <a:endParaRPr sz="1200" b="1"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10" name="Google Shape;310;p15"/>
            <p:cNvSpPr txBox="1"/>
            <p:nvPr/>
          </p:nvSpPr>
          <p:spPr>
            <a:xfrm>
              <a:off x="3190500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>
                  <a:solidFill>
                    <a:srgbClr val="03BCFF"/>
                  </a:solidFill>
                  <a:latin typeface="Encode Sans Condensed Thin"/>
                  <a:ea typeface="Encode Sans Condensed Thin"/>
                  <a:cs typeface="Encode Sans Condensed Thin"/>
                  <a:sym typeface="Encode Sans Condensed Thin"/>
                </a:rPr>
                <a:t>I   Argentina Futura</a:t>
              </a:r>
              <a:endParaRPr sz="120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endParaRPr>
            </a:p>
          </p:txBody>
        </p:sp>
      </p:grpSp>
      <p:sp>
        <p:nvSpPr>
          <p:cNvPr id="311" name="Google Shape;311;p15"/>
          <p:cNvSpPr txBox="1"/>
          <p:nvPr/>
        </p:nvSpPr>
        <p:spPr>
          <a:xfrm>
            <a:off x="173339" y="959005"/>
            <a:ext cx="5409315" cy="9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>
              <a:buSzPts val="2800"/>
            </a:pPr>
            <a:r>
              <a:rPr lang="es-AR" sz="22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En términos territoriales (</a:t>
            </a:r>
            <a:r>
              <a:rPr lang="es-AR" sz="2200" b="1" dirty="0" err="1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Cap</a:t>
            </a:r>
            <a:r>
              <a:rPr lang="es-AR" sz="22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4)</a:t>
            </a:r>
            <a:endParaRPr sz="2200" b="1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173339" y="1741119"/>
            <a:ext cx="5582653" cy="267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198" indent="-342900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AR" sz="17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Generar </a:t>
            </a:r>
            <a:r>
              <a:rPr lang="es-AR" sz="17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nuevos polos urbanos en distintos lugares del país.</a:t>
            </a:r>
            <a:endParaRPr sz="170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98" indent="-342900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AR" sz="17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Reducir las brechas y desbalances territoriales.</a:t>
            </a:r>
          </a:p>
          <a:p>
            <a:pPr marL="457198" indent="-342900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AR" sz="17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Planificar la cuidad del S. XXI para hacerlas sustentable, </a:t>
            </a:r>
            <a:r>
              <a:rPr lang="es-AR" sz="1700" dirty="0" err="1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resiliente</a:t>
            </a:r>
            <a:r>
              <a:rPr lang="es-AR" sz="17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 y equitativa </a:t>
            </a:r>
            <a:endParaRPr lang="es-AR" sz="1700" dirty="0" smtClean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198" indent="-342900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AR" sz="17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Potenciar el rol de los espacios periurbanos para la seguridad, la soberanía alimentaria y los servicios </a:t>
            </a:r>
            <a:r>
              <a:rPr lang="es-AR" sz="17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ambientales.</a:t>
            </a:r>
          </a:p>
          <a:p>
            <a:pPr marL="457198" indent="-342900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AR" sz="17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Fortalecer nuestro abordaje sobre el espacio marítimo y aeroespacial </a:t>
            </a: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114BA63-D4B4-498A-BC5A-B10547104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41" y="651674"/>
            <a:ext cx="2763000" cy="375968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8770" y="4458724"/>
            <a:ext cx="268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Mapa de la Argentina con espacios marítimos, IGN.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24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64285" y="99671"/>
            <a:ext cx="2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200" b="0" i="0" u="none" strike="noStrike" kern="0" cap="none" spc="0" normalizeH="0" baseline="0" noProof="0" dirty="0">
                <a:ln>
                  <a:noFill/>
                </a:ln>
                <a:solidFill>
                  <a:srgbClr val="03BC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3BC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BD4C16-7087-45C6-A416-09FEA0FFB042}"/>
              </a:ext>
            </a:extLst>
          </p:cNvPr>
          <p:cNvSpPr>
            <a:spLocks noGrp="1"/>
          </p:cNvSpPr>
          <p:nvPr/>
        </p:nvSpPr>
        <p:spPr>
          <a:xfrm>
            <a:off x="816858" y="698846"/>
            <a:ext cx="6915551" cy="9375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 panose="020B0604020202020204" charset="0"/>
                <a:ea typeface="+mj-ea"/>
                <a:cs typeface="+mj-cs"/>
                <a:sym typeface="Arial"/>
              </a:rPr>
              <a:t>En términos sociales:</a:t>
            </a:r>
            <a:r>
              <a:rPr kumimoji="0" lang="es-AR" sz="2000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 panose="020B0604020202020204" charset="0"/>
                <a:ea typeface="+mj-ea"/>
                <a:cs typeface="+mj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 panose="020B0604020202020204" charset="0"/>
                <a:ea typeface="+mj-ea"/>
                <a:cs typeface="+mj-cs"/>
                <a:sym typeface="Arial"/>
              </a:rPr>
              <a:t>Mejorar la calidad de</a:t>
            </a:r>
            <a:r>
              <a:rPr kumimoji="0" lang="es-AR" sz="2000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 panose="020B0604020202020204" charset="0"/>
                <a:ea typeface="+mj-ea"/>
                <a:cs typeface="+mj-cs"/>
                <a:sym typeface="Arial"/>
              </a:rPr>
              <a:t> los bienes públicos y garantizar la protección social (</a:t>
            </a:r>
            <a:r>
              <a:rPr kumimoji="0" lang="es-AR" sz="2000" b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 panose="020B0604020202020204" charset="0"/>
                <a:ea typeface="+mj-ea"/>
                <a:cs typeface="+mj-cs"/>
                <a:sym typeface="Arial"/>
              </a:rPr>
              <a:t>Cap</a:t>
            </a:r>
            <a:r>
              <a:rPr kumimoji="0" lang="es-AR" sz="2000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Condensed Thin" panose="020B0604020202020204" charset="0"/>
                <a:ea typeface="+mj-ea"/>
                <a:cs typeface="+mj-cs"/>
                <a:sym typeface="Arial"/>
              </a:rPr>
              <a:t> 5)</a:t>
            </a:r>
            <a:endParaRPr kumimoji="0" lang="es-AR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 Condensed Thin" panose="020B0604020202020204" charset="0"/>
              <a:ea typeface="+mj-ea"/>
              <a:cs typeface="+mj-cs"/>
              <a:sym typeface="Arial"/>
            </a:endParaRPr>
          </a:p>
        </p:txBody>
      </p:sp>
      <p:sp>
        <p:nvSpPr>
          <p:cNvPr id="6" name="Google Shape;441;p40">
            <a:extLst>
              <a:ext uri="{FF2B5EF4-FFF2-40B4-BE49-F238E27FC236}">
                <a16:creationId xmlns:a16="http://schemas.microsoft.com/office/drawing/2014/main" id="{8351E0C1-4970-4F1D-A7C4-409F9FB3F74A}"/>
              </a:ext>
            </a:extLst>
          </p:cNvPr>
          <p:cNvSpPr txBox="1">
            <a:spLocks/>
          </p:cNvSpPr>
          <p:nvPr/>
        </p:nvSpPr>
        <p:spPr>
          <a:xfrm>
            <a:off x="959005" y="1775790"/>
            <a:ext cx="6170579" cy="27280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Reconocer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y jerarquizar las formas que adquiere el trabajo en la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actualidad</a:t>
            </a:r>
          </a:p>
          <a:p>
            <a:pPr marL="342900" lvl="0" indent="-342900" algn="just">
              <a:buSzPts val="1600"/>
              <a:buAutoNum type="arabicPeriod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Fortalecer el sistema de cuidados en el marco de las políticas de equidad de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género</a:t>
            </a:r>
          </a:p>
          <a:p>
            <a:pPr marL="342900" lvl="0" indent="-342900" algn="just">
              <a:buSzPts val="1600"/>
              <a:buAutoNum type="arabicPeriod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Promover una educación de calidad con base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federal</a:t>
            </a:r>
          </a:p>
          <a:p>
            <a:pPr marL="342900" lvl="0" indent="-342900" algn="just">
              <a:buSzPts val="1600"/>
              <a:buAutoNum type="arabicPeriod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Construir nuevos pactos por la salud en la Argentina post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pandemia</a:t>
            </a:r>
          </a:p>
          <a:p>
            <a:pPr marL="342900" lvl="0" indent="-342900" algn="just">
              <a:buSzPts val="1600"/>
              <a:buAutoNum type="arabicPeriod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Reducir las brechas de desigualdad y lograr una protección social multidimensional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 panose="00000500000000000000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endParaRPr kumimoji="0" lang="es-A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 panose="00000500000000000000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43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64285" y="99671"/>
            <a:ext cx="2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200" b="0" i="0" u="none" strike="noStrike" kern="0" cap="none" spc="0" normalizeH="0" baseline="0" noProof="0" dirty="0">
                <a:ln>
                  <a:noFill/>
                </a:ln>
                <a:solidFill>
                  <a:srgbClr val="03BC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3BC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BD4C16-7087-45C6-A416-09FEA0FFB042}"/>
              </a:ext>
            </a:extLst>
          </p:cNvPr>
          <p:cNvSpPr>
            <a:spLocks noGrp="1"/>
          </p:cNvSpPr>
          <p:nvPr/>
        </p:nvSpPr>
        <p:spPr>
          <a:xfrm>
            <a:off x="816858" y="698846"/>
            <a:ext cx="6915551" cy="9375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En términos ambientales:</a:t>
            </a:r>
          </a:p>
          <a:p>
            <a:pPr lvl="0" algn="ctr">
              <a:defRPr/>
            </a:pP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Potenciar </a:t>
            </a:r>
            <a:r>
              <a:rPr lang="es-AR" sz="2000" b="1" dirty="0">
                <a:solidFill>
                  <a:srgbClr val="000000"/>
                </a:solidFill>
                <a:latin typeface="Encode Sans Condensed Thin" panose="020B0604020202020204" charset="0"/>
              </a:rPr>
              <a:t>las transformaciones socio-ecológicas apostando a nuestro 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porvenir (</a:t>
            </a:r>
            <a:r>
              <a:rPr lang="es-AR" sz="2000" b="1" dirty="0" err="1" smtClean="0">
                <a:solidFill>
                  <a:srgbClr val="000000"/>
                </a:solidFill>
                <a:latin typeface="Encode Sans Condensed Thin" panose="020B0604020202020204" charset="0"/>
              </a:rPr>
              <a:t>Cap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 6)</a:t>
            </a:r>
            <a:endParaRPr kumimoji="0" lang="es-AR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 Condensed Thin" panose="020B0604020202020204" charset="0"/>
              <a:ea typeface="+mj-ea"/>
              <a:cs typeface="+mj-cs"/>
              <a:sym typeface="Arial"/>
            </a:endParaRPr>
          </a:p>
        </p:txBody>
      </p:sp>
      <p:sp>
        <p:nvSpPr>
          <p:cNvPr id="6" name="Google Shape;441;p40">
            <a:extLst>
              <a:ext uri="{FF2B5EF4-FFF2-40B4-BE49-F238E27FC236}">
                <a16:creationId xmlns:a16="http://schemas.microsoft.com/office/drawing/2014/main" id="{8351E0C1-4970-4F1D-A7C4-409F9FB3F74A}"/>
              </a:ext>
            </a:extLst>
          </p:cNvPr>
          <p:cNvSpPr txBox="1">
            <a:spLocks/>
          </p:cNvSpPr>
          <p:nvPr/>
        </p:nvSpPr>
        <p:spPr>
          <a:xfrm>
            <a:off x="959005" y="1775790"/>
            <a:ext cx="6936058" cy="29969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SzPts val="1600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1. Apostar a una política externa que garantice el financiamiento climático y los recursos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estratégicos</a:t>
            </a:r>
            <a:endParaRPr lang="es-AR" sz="1600" dirty="0">
              <a:solidFill>
                <a:srgbClr val="000000"/>
              </a:solidFill>
              <a:latin typeface="Encode Sans" panose="00000500000000000000" charset="0"/>
            </a:endParaRPr>
          </a:p>
          <a:p>
            <a:pPr lvl="0" algn="just">
              <a:buSzPts val="1600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2. Fortalecer las políticas de adaptación y mitigación del cambio climático y la reducción de riesgo de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desastres</a:t>
            </a:r>
            <a:endParaRPr lang="es-AR" sz="1600" dirty="0">
              <a:solidFill>
                <a:srgbClr val="000000"/>
              </a:solidFill>
              <a:latin typeface="Encode Sans" panose="00000500000000000000" charset="0"/>
            </a:endParaRPr>
          </a:p>
          <a:p>
            <a:pPr lvl="0" algn="just">
              <a:buSzPts val="1600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3. Promover la transición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energética</a:t>
            </a:r>
            <a:endParaRPr lang="es-AR" sz="1600" dirty="0">
              <a:solidFill>
                <a:srgbClr val="000000"/>
              </a:solidFill>
              <a:latin typeface="Encode Sans" panose="00000500000000000000" charset="0"/>
            </a:endParaRPr>
          </a:p>
          <a:p>
            <a:pPr lvl="0" algn="just">
              <a:buSzPts val="1600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4. Impulsar las transformaciones hacia la agricultura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sustentable</a:t>
            </a:r>
            <a:endParaRPr lang="es-AR" sz="1600" dirty="0">
              <a:solidFill>
                <a:srgbClr val="000000"/>
              </a:solidFill>
              <a:latin typeface="Encode Sans" panose="00000500000000000000" charset="0"/>
            </a:endParaRPr>
          </a:p>
          <a:p>
            <a:pPr lvl="0" algn="just">
              <a:buSzPts val="1600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5. Fortalecer la gestión integral de los recursos hídricos y las políticas de uso del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suelo</a:t>
            </a:r>
            <a:endParaRPr lang="es-AR" sz="1600" dirty="0">
              <a:solidFill>
                <a:srgbClr val="000000"/>
              </a:solidFill>
              <a:latin typeface="Encode Sans" panose="00000500000000000000" charset="0"/>
            </a:endParaRPr>
          </a:p>
          <a:p>
            <a:pPr lvl="0" algn="just">
              <a:buSzPts val="1600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6. Potenciar la gestión integral de los residuos sólidos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urbanos</a:t>
            </a:r>
            <a:endParaRPr lang="es-AR" sz="1600" dirty="0">
              <a:solidFill>
                <a:srgbClr val="000000"/>
              </a:solidFill>
              <a:latin typeface="Encode Sans" panose="00000500000000000000" charset="0"/>
            </a:endParaRPr>
          </a:p>
          <a:p>
            <a:pPr lvl="0" algn="just">
              <a:buSzPts val="1600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7. Fortalecer los canales democráticos para la justicia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ambiental</a:t>
            </a:r>
            <a:endParaRPr lang="es-AR" sz="1600" dirty="0">
              <a:solidFill>
                <a:srgbClr val="000000"/>
              </a:solidFill>
              <a:latin typeface="Encode Sans" panose="0000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endParaRPr kumimoji="0" lang="es-A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 panose="0000050000000000000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65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64285" y="99671"/>
            <a:ext cx="2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200" b="0" i="0" u="none" strike="noStrike" kern="0" cap="none" spc="0" normalizeH="0" baseline="0" noProof="0" dirty="0">
                <a:ln>
                  <a:noFill/>
                </a:ln>
                <a:solidFill>
                  <a:srgbClr val="03BC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3BC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BD4C16-7087-45C6-A416-09FEA0FFB042}"/>
              </a:ext>
            </a:extLst>
          </p:cNvPr>
          <p:cNvSpPr>
            <a:spLocks noGrp="1"/>
          </p:cNvSpPr>
          <p:nvPr/>
        </p:nvSpPr>
        <p:spPr>
          <a:xfrm>
            <a:off x="816858" y="698846"/>
            <a:ext cx="6915551" cy="9375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En términos políticos y culturales:</a:t>
            </a:r>
          </a:p>
          <a:p>
            <a:pPr lvl="0" algn="ctr">
              <a:defRPr/>
            </a:pP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Profundizar </a:t>
            </a:r>
            <a:r>
              <a:rPr lang="es-AR" sz="2000" b="1" dirty="0">
                <a:solidFill>
                  <a:srgbClr val="000000"/>
                </a:solidFill>
                <a:latin typeface="Encode Sans Condensed Thin" panose="020B0604020202020204" charset="0"/>
              </a:rPr>
              <a:t>nuestra democracia, construir un nuevo contrato 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político (</a:t>
            </a:r>
            <a:r>
              <a:rPr lang="es-AR" sz="2000" b="1" dirty="0" err="1" smtClean="0">
                <a:solidFill>
                  <a:srgbClr val="000000"/>
                </a:solidFill>
                <a:latin typeface="Encode Sans Condensed Thin" panose="020B0604020202020204" charset="0"/>
              </a:rPr>
              <a:t>Cap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 7)</a:t>
            </a:r>
            <a:r>
              <a:rPr lang="es-AR" sz="2000" b="1" dirty="0">
                <a:solidFill>
                  <a:srgbClr val="000000"/>
                </a:solidFill>
                <a:latin typeface="Encode Sans Condensed Thin" panose="020B0604020202020204" charset="0"/>
              </a:rPr>
              <a:t>	</a:t>
            </a:r>
            <a:endParaRPr kumimoji="0" lang="es-AR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 Condensed Thin" panose="020B0604020202020204" charset="0"/>
              <a:ea typeface="+mj-ea"/>
              <a:cs typeface="+mj-cs"/>
              <a:sym typeface="Arial"/>
            </a:endParaRPr>
          </a:p>
        </p:txBody>
      </p:sp>
      <p:sp>
        <p:nvSpPr>
          <p:cNvPr id="6" name="Google Shape;441;p40">
            <a:extLst>
              <a:ext uri="{FF2B5EF4-FFF2-40B4-BE49-F238E27FC236}">
                <a16:creationId xmlns:a16="http://schemas.microsoft.com/office/drawing/2014/main" id="{8351E0C1-4970-4F1D-A7C4-409F9FB3F74A}"/>
              </a:ext>
            </a:extLst>
          </p:cNvPr>
          <p:cNvSpPr txBox="1">
            <a:spLocks/>
          </p:cNvSpPr>
          <p:nvPr/>
        </p:nvSpPr>
        <p:spPr>
          <a:xfrm>
            <a:off x="959005" y="1775790"/>
            <a:ext cx="6773404" cy="18372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Fortalecer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un horizonte de mayor igualdad de derechos y posibilidades. Reducir el malestar con la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democracia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Reducir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el malestar con la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democracia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Consolidar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una educación ciudadana y el diálogo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intergeneracional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Impulsar políticas para superar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el cortoplacismo y el binarismo extremo, fomentar nuevos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valores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Forjar una serie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de acuerdos sobre Derechos Humanos, Género y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Justicia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Un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nuevo contrato democrático para una mejor calidad de vida, un Estado presente y eficiente y una mayor y mejor participación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ciudadana</a:t>
            </a:r>
          </a:p>
          <a:p>
            <a:pPr lvl="0" algn="just">
              <a:buSzPts val="1600"/>
              <a:defRPr/>
            </a:pPr>
            <a:endParaRPr kumimoji="0" lang="es-A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 panose="0000050000000000000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99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380394" y="99671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 dirty="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 dirty="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title"/>
          </p:nvPr>
        </p:nvSpPr>
        <p:spPr>
          <a:xfrm>
            <a:off x="675968" y="836342"/>
            <a:ext cx="7497875" cy="65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Ideas introductorias</a:t>
            </a:r>
            <a:endParaRPr sz="2400" b="1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549581" y="1739590"/>
            <a:ext cx="7880741" cy="258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189" indent="-336462" algn="just" defTabSz="685800">
              <a:lnSpc>
                <a:spcPct val="115000"/>
              </a:lnSpc>
              <a:buClr>
                <a:srgbClr val="595959"/>
              </a:buClr>
              <a:buSzPct val="75000"/>
              <a:buFont typeface="Encode Sans"/>
              <a:buChar char="●"/>
            </a:pPr>
            <a:r>
              <a:rPr lang="es-AR" sz="1800" dirty="0">
                <a:solidFill>
                  <a:schemeClr val="accent2"/>
                </a:solidFill>
                <a:latin typeface="Eco Sans"/>
              </a:rPr>
              <a:t>El futuro no se puede predecir con certeza. Pero sí puede en buena medida explorarse, debatirse y construirse</a:t>
            </a:r>
            <a:r>
              <a:rPr lang="es-AR" sz="1800" dirty="0" smtClean="0">
                <a:solidFill>
                  <a:schemeClr val="accent2"/>
                </a:solidFill>
                <a:latin typeface="Eco Sans"/>
              </a:rPr>
              <a:t>.</a:t>
            </a:r>
            <a:endParaRPr lang="es-AR" sz="1800" dirty="0" smtClean="0">
              <a:solidFill>
                <a:schemeClr val="accent2"/>
              </a:solidFill>
              <a:latin typeface="Eco Sans"/>
              <a:ea typeface="Encode Sans"/>
              <a:cs typeface="Encode Sans"/>
              <a:sym typeface="Encode Sans"/>
            </a:endParaRPr>
          </a:p>
          <a:p>
            <a:pPr marL="457189" indent="-336462" algn="just" defTabSz="685800">
              <a:lnSpc>
                <a:spcPct val="115000"/>
              </a:lnSpc>
              <a:buClr>
                <a:srgbClr val="595959"/>
              </a:buClr>
              <a:buSzPct val="75000"/>
              <a:buFont typeface="Encode Sans"/>
              <a:buChar char="●"/>
            </a:pPr>
            <a:r>
              <a:rPr lang="es-AR" sz="1800" dirty="0" smtClean="0">
                <a:solidFill>
                  <a:schemeClr val="accent2"/>
                </a:solidFill>
                <a:latin typeface="Eco Sans"/>
              </a:rPr>
              <a:t>Argentina </a:t>
            </a:r>
            <a:r>
              <a:rPr lang="es-AR" sz="1800" dirty="0">
                <a:solidFill>
                  <a:schemeClr val="accent2"/>
                </a:solidFill>
                <a:latin typeface="Eco Sans"/>
              </a:rPr>
              <a:t>tiene hoy una enorme </a:t>
            </a:r>
            <a:r>
              <a:rPr lang="es-AR" sz="1800" dirty="0" smtClean="0">
                <a:solidFill>
                  <a:schemeClr val="accent2"/>
                </a:solidFill>
                <a:latin typeface="Eco Sans"/>
              </a:rPr>
              <a:t>oportunidad.</a:t>
            </a:r>
          </a:p>
          <a:p>
            <a:pPr marL="457189" indent="-336462" algn="just" defTabSz="685800">
              <a:lnSpc>
                <a:spcPct val="115000"/>
              </a:lnSpc>
              <a:buClr>
                <a:srgbClr val="595959"/>
              </a:buClr>
              <a:buSzPct val="75000"/>
              <a:buFont typeface="Encode Sans"/>
              <a:buChar char="●"/>
            </a:pPr>
            <a:r>
              <a:rPr lang="es-AR" sz="1800" dirty="0" smtClean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Necesitamos promover </a:t>
            </a:r>
            <a:r>
              <a:rPr lang="es-AR" sz="1800" dirty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grandes debates en Argentina acerca de las estrategias de desarrollo de largo </a:t>
            </a:r>
            <a:r>
              <a:rPr lang="es-AR" sz="1800" dirty="0" smtClean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plazo.</a:t>
            </a:r>
          </a:p>
          <a:p>
            <a:pPr marL="457189" indent="-336462" algn="just" defTabSz="685800">
              <a:lnSpc>
                <a:spcPct val="115000"/>
              </a:lnSpc>
              <a:buClr>
                <a:srgbClr val="595959"/>
              </a:buClr>
              <a:buSzPct val="75000"/>
              <a:buFont typeface="Encode Sans"/>
              <a:buChar char="●"/>
            </a:pPr>
            <a:r>
              <a:rPr lang="es-AR" sz="1800" dirty="0" smtClean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El libro propone un insumo que recoge otros varios insumos, para debatir  </a:t>
            </a:r>
            <a:r>
              <a:rPr lang="es-AR" sz="1800" dirty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colectivamente sobre el horizonte futuro y construir una visión </a:t>
            </a:r>
            <a:r>
              <a:rPr lang="es-AR" sz="1800" dirty="0" smtClean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compartida.</a:t>
            </a:r>
            <a:endParaRPr lang="es-AR" sz="1050" dirty="0">
              <a:solidFill>
                <a:schemeClr val="accent2"/>
              </a:solidFill>
              <a:latin typeface="Eco Sans"/>
              <a:ea typeface="Encode Sans"/>
              <a:cs typeface="Encode Sans"/>
              <a:sym typeface="Encode Sans"/>
            </a:endParaRPr>
          </a:p>
          <a:p>
            <a:pPr marL="457189" indent="-336462" algn="just" defTabSz="685800">
              <a:lnSpc>
                <a:spcPct val="115000"/>
              </a:lnSpc>
              <a:buClr>
                <a:srgbClr val="595959"/>
              </a:buClr>
              <a:buSzPct val="75000"/>
              <a:buFont typeface="Encode Sans"/>
              <a:buChar char="●"/>
            </a:pPr>
            <a:r>
              <a:rPr lang="es-AR" sz="1800" dirty="0" smtClean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Necesitamos elaborar </a:t>
            </a:r>
            <a:r>
              <a:rPr lang="es-AR" sz="1800" dirty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nuevas narrativas de futuro para el desarrollo integral del </a:t>
            </a:r>
            <a:r>
              <a:rPr lang="es-AR" sz="1800" dirty="0" smtClean="0">
                <a:solidFill>
                  <a:schemeClr val="accent2"/>
                </a:solidFill>
                <a:latin typeface="Eco Sans"/>
                <a:ea typeface="Encode Sans"/>
                <a:cs typeface="Encode Sans"/>
                <a:sym typeface="Encode Sans"/>
              </a:rPr>
              <a:t>país</a:t>
            </a:r>
            <a:endParaRPr sz="1050" dirty="0">
              <a:solidFill>
                <a:schemeClr val="accent2"/>
              </a:solidFill>
              <a:latin typeface="Eco Sans"/>
              <a:ea typeface="Encode Sans"/>
              <a:cs typeface="Encode Sans"/>
              <a:sym typeface="Encode Sans"/>
            </a:endParaRPr>
          </a:p>
          <a:p>
            <a:pPr marL="457189" indent="-257166" algn="just" defTabSz="685800">
              <a:lnSpc>
                <a:spcPct val="115000"/>
              </a:lnSpc>
              <a:buClr>
                <a:srgbClr val="595959"/>
              </a:buClr>
              <a:buSzPct val="75000"/>
            </a:pPr>
            <a:endParaRPr sz="1800" dirty="0">
              <a:solidFill>
                <a:schemeClr val="accent2"/>
              </a:solidFill>
            </a:endParaRPr>
          </a:p>
          <a:p>
            <a:pPr marL="457189" indent="-257166" defTabSz="685800">
              <a:lnSpc>
                <a:spcPct val="115000"/>
              </a:lnSpc>
              <a:buClr>
                <a:srgbClr val="595959"/>
              </a:buClr>
              <a:buSzPct val="75000"/>
            </a:pPr>
            <a:endParaRPr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9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64285" y="99671"/>
            <a:ext cx="2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200" b="0" i="0" u="none" strike="noStrike" kern="0" cap="none" spc="0" normalizeH="0" baseline="0" noProof="0" dirty="0">
                <a:ln>
                  <a:noFill/>
                </a:ln>
                <a:solidFill>
                  <a:srgbClr val="03BC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3BC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BD4C16-7087-45C6-A416-09FEA0FFB042}"/>
              </a:ext>
            </a:extLst>
          </p:cNvPr>
          <p:cNvSpPr>
            <a:spLocks noGrp="1"/>
          </p:cNvSpPr>
          <p:nvPr/>
        </p:nvSpPr>
        <p:spPr>
          <a:xfrm>
            <a:off x="816858" y="698846"/>
            <a:ext cx="6915551" cy="9375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En términos 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de equidad de género:</a:t>
            </a:r>
            <a:endParaRPr lang="es-AR" sz="2000" b="1" dirty="0" smtClean="0">
              <a:solidFill>
                <a:srgbClr val="000000"/>
              </a:solidFill>
              <a:latin typeface="Encode Sans Condensed Thin" panose="020B0604020202020204" charset="0"/>
            </a:endParaRPr>
          </a:p>
          <a:p>
            <a:pPr lvl="0" algn="ctr">
              <a:defRPr/>
            </a:pP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Robustecer las políticas para la equidad de género </a:t>
            </a:r>
          </a:p>
          <a:p>
            <a:pPr lvl="0" algn="ctr">
              <a:defRPr/>
            </a:pPr>
            <a:r>
              <a:rPr lang="es-AR" sz="2000" b="1" dirty="0" smtClean="0">
                <a:solidFill>
                  <a:srgbClr val="000000"/>
                </a:solidFill>
                <a:latin typeface="Encode Sans Condensed Thin" panose="020B0604020202020204" charset="0"/>
              </a:rPr>
              <a:t>(en varios capítulos)</a:t>
            </a:r>
            <a:r>
              <a:rPr lang="es-AR" sz="2000" b="1" dirty="0">
                <a:solidFill>
                  <a:srgbClr val="000000"/>
                </a:solidFill>
                <a:latin typeface="Encode Sans Condensed Thin" panose="020B0604020202020204" charset="0"/>
              </a:rPr>
              <a:t>	</a:t>
            </a:r>
            <a:endParaRPr kumimoji="0" lang="es-AR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 Condensed Thin" panose="020B0604020202020204" charset="0"/>
              <a:ea typeface="+mj-ea"/>
              <a:cs typeface="+mj-cs"/>
              <a:sym typeface="Arial"/>
            </a:endParaRPr>
          </a:p>
        </p:txBody>
      </p:sp>
      <p:sp>
        <p:nvSpPr>
          <p:cNvPr id="6" name="Google Shape;441;p40">
            <a:extLst>
              <a:ext uri="{FF2B5EF4-FFF2-40B4-BE49-F238E27FC236}">
                <a16:creationId xmlns:a16="http://schemas.microsoft.com/office/drawing/2014/main" id="{8351E0C1-4970-4F1D-A7C4-409F9FB3F74A}"/>
              </a:ext>
            </a:extLst>
          </p:cNvPr>
          <p:cNvSpPr txBox="1">
            <a:spLocks/>
          </p:cNvSpPr>
          <p:nvPr/>
        </p:nvSpPr>
        <p:spPr>
          <a:xfrm>
            <a:off x="816858" y="1636365"/>
            <a:ext cx="7412742" cy="33147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Recuperar el empleo privado y los ingresos, con perspectiva de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género (Capítulo 2)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Promover esquemas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de diagnóstico y diseño de políticas públicas que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incorporen </a:t>
            </a: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la dimensión de la desigualdad de género en sus modos de generar estadística y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análisis (Capítulo 3)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Promover la </a:t>
            </a:r>
            <a:r>
              <a:rPr lang="es-AR" sz="1600" dirty="0" err="1" smtClean="0">
                <a:solidFill>
                  <a:srgbClr val="000000"/>
                </a:solidFill>
                <a:latin typeface="Encode Sans" panose="00000500000000000000" charset="0"/>
              </a:rPr>
              <a:t>desmasculinización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 de sectores productivos (Capítulo 3)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>
                <a:solidFill>
                  <a:srgbClr val="000000"/>
                </a:solidFill>
                <a:latin typeface="Encode Sans" panose="00000500000000000000" charset="0"/>
              </a:rPr>
              <a:t>políticas que tiendan a eliminar el techo de cristal que les impide acceder a cargos directivos o que sean menos remuneradas cuando </a:t>
            </a: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acceden (Capítulo 3)</a:t>
            </a:r>
            <a:endParaRPr lang="es-AR" sz="1600" dirty="0" smtClean="0">
              <a:solidFill>
                <a:srgbClr val="000000"/>
              </a:solidFill>
              <a:latin typeface="Encode Sans" panose="00000500000000000000" charset="0"/>
            </a:endParaRP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Fortalecer el sistema de cuidados (Capítulo 5)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Promover la educación ciudadana sobre las desigualdades de género (Capítulo 7)</a:t>
            </a:r>
          </a:p>
          <a:p>
            <a:pPr marL="228600" lvl="0" indent="-228600" algn="just">
              <a:buSzPts val="1600"/>
              <a:buAutoNum type="arabicPeriod"/>
              <a:defRPr/>
            </a:pPr>
            <a:r>
              <a:rPr lang="es-AR" sz="1600" dirty="0" smtClean="0">
                <a:solidFill>
                  <a:srgbClr val="000000"/>
                </a:solidFill>
                <a:latin typeface="Encode Sans" panose="00000500000000000000" charset="0"/>
              </a:rPr>
              <a:t>Profundizar el abordaje desde la equidad de género en el sistema en la Justicia (Capítulo 7)</a:t>
            </a:r>
            <a:endParaRPr lang="es-AR" sz="1600" dirty="0" smtClean="0">
              <a:solidFill>
                <a:srgbClr val="000000"/>
              </a:solidFill>
              <a:latin typeface="Encode Sans" panose="00000500000000000000" charset="0"/>
            </a:endParaRPr>
          </a:p>
          <a:p>
            <a:pPr marL="228600" lvl="0" indent="-228600" algn="just">
              <a:buSzPts val="1600"/>
              <a:buAutoNum type="arabicPeriod"/>
              <a:defRPr/>
            </a:pPr>
            <a:endParaRPr lang="es-AR" sz="1600" dirty="0" smtClean="0">
              <a:solidFill>
                <a:srgbClr val="000000"/>
              </a:solidFill>
              <a:latin typeface="Encode Sans" panose="00000500000000000000" charset="0"/>
            </a:endParaRPr>
          </a:p>
          <a:p>
            <a:pPr lvl="0" algn="just">
              <a:buSzPts val="1600"/>
              <a:defRPr/>
            </a:pPr>
            <a:endParaRPr kumimoji="0" lang="es-A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" panose="0000050000000000000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5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13124" y="133123"/>
            <a:ext cx="2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200" b="0" i="0" u="none" strike="noStrike" kern="0" cap="none" spc="0" normalizeH="0" baseline="0" noProof="0">
                <a:ln>
                  <a:noFill/>
                </a:ln>
                <a:solidFill>
                  <a:srgbClr val="03BC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3BC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58D94D7-11CD-4483-B2B6-F84DB64C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9549"/>
            <a:ext cx="9144000" cy="755752"/>
          </a:xfrm>
        </p:spPr>
        <p:txBody>
          <a:bodyPr>
            <a:normAutofit fontScale="90000"/>
          </a:bodyPr>
          <a:lstStyle/>
          <a:p>
            <a:pPr algn="ctr"/>
            <a:r>
              <a:rPr lang="es-AR" sz="2400" dirty="0" smtClean="0">
                <a:latin typeface="Encode Sans Condensed Thin" panose="020B0604020202020204" charset="0"/>
              </a:rPr>
              <a:t>Desde la gestión pública:</a:t>
            </a:r>
            <a:br>
              <a:rPr lang="es-AR" sz="2400" dirty="0" smtClean="0">
                <a:latin typeface="Encode Sans Condensed Thin" panose="020B0604020202020204" charset="0"/>
              </a:rPr>
            </a:br>
            <a:r>
              <a:rPr lang="es-AR" sz="2400" dirty="0" smtClean="0">
                <a:latin typeface="Encode Sans Condensed Thin" panose="020B0604020202020204" charset="0"/>
              </a:rPr>
              <a:t>Fortalecer al Estado y mejorar sus capacidades (</a:t>
            </a:r>
            <a:r>
              <a:rPr lang="es-AR" sz="2400" dirty="0" err="1" smtClean="0">
                <a:latin typeface="Encode Sans Condensed Thin" panose="020B0604020202020204" charset="0"/>
              </a:rPr>
              <a:t>Cap</a:t>
            </a:r>
            <a:r>
              <a:rPr lang="es-AR" sz="2400" dirty="0" smtClean="0">
                <a:latin typeface="Encode Sans Condensed Thin" panose="020B0604020202020204" charset="0"/>
              </a:rPr>
              <a:t> 8)</a:t>
            </a:r>
            <a:br>
              <a:rPr lang="es-AR" sz="2400" dirty="0" smtClean="0">
                <a:latin typeface="Encode Sans Condensed Thin" panose="020B0604020202020204" charset="0"/>
              </a:rPr>
            </a:br>
            <a:endParaRPr lang="es-AR" sz="2400" dirty="0">
              <a:latin typeface="Encode Sans Condensed Thin" panose="020B060402020202020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2E44188-C339-45BD-A230-0587ACF1D3FB}"/>
              </a:ext>
            </a:extLst>
          </p:cNvPr>
          <p:cNvSpPr txBox="1">
            <a:spLocks/>
          </p:cNvSpPr>
          <p:nvPr/>
        </p:nvSpPr>
        <p:spPr>
          <a:xfrm>
            <a:off x="669074" y="1452427"/>
            <a:ext cx="7036419" cy="318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1800" lvl="1" indent="-342900" algn="just">
              <a:buClr>
                <a:srgbClr val="000000"/>
              </a:buClr>
              <a:buAutoNum type="arabicPeriod"/>
              <a:defRPr/>
            </a:pPr>
            <a:r>
              <a:rPr lang="es-AR" sz="1600" dirty="0" smtClean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Fortalecer </a:t>
            </a:r>
            <a:r>
              <a:rPr lang="es-AR" sz="1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capacidades de planificación del </a:t>
            </a:r>
            <a:r>
              <a:rPr lang="es-AR" sz="1600" dirty="0" smtClean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</a:p>
          <a:p>
            <a:pPr marL="431800" lvl="1" indent="-342900" algn="just">
              <a:buClr>
                <a:srgbClr val="000000"/>
              </a:buClr>
              <a:buAutoNum type="arabicPeriod"/>
              <a:defRPr/>
            </a:pPr>
            <a:r>
              <a:rPr lang="es-AR" sz="1600" dirty="0">
                <a:solidFill>
                  <a:schemeClr val="accent2"/>
                </a:solidFill>
                <a:latin typeface="+mj-lt"/>
              </a:rPr>
              <a:t>Robustecer las competencias en prospectiva y </a:t>
            </a:r>
            <a:r>
              <a:rPr lang="es-AR" sz="1600" dirty="0" smtClean="0">
                <a:solidFill>
                  <a:schemeClr val="accent2"/>
                </a:solidFill>
                <a:latin typeface="+mj-lt"/>
              </a:rPr>
              <a:t>anticipación</a:t>
            </a:r>
          </a:p>
          <a:p>
            <a:pPr marL="431800" lvl="1" indent="-342900" algn="just">
              <a:buClr>
                <a:srgbClr val="000000"/>
              </a:buClr>
              <a:buAutoNum type="arabicPeriod"/>
              <a:defRPr/>
            </a:pPr>
            <a:r>
              <a:rPr lang="es-AR" sz="1600" dirty="0">
                <a:solidFill>
                  <a:schemeClr val="accent2"/>
                </a:solidFill>
                <a:latin typeface="+mj-lt"/>
              </a:rPr>
              <a:t>Alcanzar una mayor integralidad y coordinación en la gestión </a:t>
            </a:r>
            <a:r>
              <a:rPr lang="es-AR" sz="1600" dirty="0" smtClean="0">
                <a:solidFill>
                  <a:schemeClr val="accent2"/>
                </a:solidFill>
                <a:latin typeface="+mj-lt"/>
              </a:rPr>
              <a:t>estatal</a:t>
            </a:r>
          </a:p>
          <a:p>
            <a:pPr marL="431800" lvl="1" indent="-342900" algn="just">
              <a:buClr>
                <a:srgbClr val="000000"/>
              </a:buClr>
              <a:buAutoNum type="arabicPeriod"/>
              <a:defRPr/>
            </a:pPr>
            <a:r>
              <a:rPr lang="es-AR" sz="1600" dirty="0">
                <a:solidFill>
                  <a:schemeClr val="accent2"/>
                </a:solidFill>
                <a:latin typeface="+mj-lt"/>
              </a:rPr>
              <a:t>Fomentar la formación, capacitación y la transparencia en la contratación </a:t>
            </a:r>
            <a:r>
              <a:rPr lang="es-AR" sz="1600" dirty="0" smtClean="0">
                <a:solidFill>
                  <a:schemeClr val="accent2"/>
                </a:solidFill>
                <a:latin typeface="+mj-lt"/>
              </a:rPr>
              <a:t>estatal</a:t>
            </a:r>
          </a:p>
          <a:p>
            <a:pPr marL="431800" lvl="1" indent="-342900" algn="just">
              <a:buClr>
                <a:srgbClr val="000000"/>
              </a:buClr>
              <a:buAutoNum type="arabicPeriod"/>
              <a:defRPr/>
            </a:pPr>
            <a:r>
              <a:rPr lang="es-AR" sz="1600" dirty="0" smtClean="0">
                <a:solidFill>
                  <a:schemeClr val="accent2"/>
                </a:solidFill>
                <a:latin typeface="+mj-lt"/>
              </a:rPr>
              <a:t>Impulsar la digitalización inclusiva </a:t>
            </a:r>
            <a:endParaRPr kumimoji="0" lang="es-AR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7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01973" y="121973"/>
            <a:ext cx="2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200" b="0" i="0" u="none" strike="noStrike" kern="0" cap="none" spc="0" normalizeH="0" baseline="0" noProof="0">
                <a:ln>
                  <a:noFill/>
                </a:ln>
                <a:solidFill>
                  <a:srgbClr val="03BCFF"/>
                </a:solidFill>
                <a:effectLst/>
                <a:uLnTx/>
                <a:uFillTx/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3BCFF"/>
              </a:solidFill>
              <a:effectLst/>
              <a:uLnTx/>
              <a:uFillTx/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5" name="Google Shape;66;p15">
            <a:extLst>
              <a:ext uri="{FF2B5EF4-FFF2-40B4-BE49-F238E27FC236}">
                <a16:creationId xmlns:a16="http://schemas.microsoft.com/office/drawing/2014/main" id="{4A3FBB09-02FF-43C9-A885-E56F33A34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326" y="595516"/>
            <a:ext cx="9037674" cy="8718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419" sz="2000" dirty="0" smtClean="0">
                <a:latin typeface="Encode Sans Condensed Thin" panose="020B0604020202020204" charset="0"/>
                <a:ea typeface="Times New Roman"/>
                <a:cs typeface="Times New Roman"/>
                <a:sym typeface="Times New Roman"/>
              </a:rPr>
              <a:t>Conclusión: </a:t>
            </a:r>
            <a:br>
              <a:rPr lang="es-419" sz="2000" dirty="0" smtClean="0">
                <a:latin typeface="Encode Sans Condensed Thin" panose="020B0604020202020204" charset="0"/>
                <a:ea typeface="Times New Roman"/>
                <a:cs typeface="Times New Roman"/>
                <a:sym typeface="Times New Roman"/>
              </a:rPr>
            </a:br>
            <a:r>
              <a:rPr lang="es-419" sz="2000" dirty="0" smtClean="0">
                <a:latin typeface="Encode Sans Condensed Thin" panose="020B0604020202020204" charset="0"/>
                <a:ea typeface="Times New Roman"/>
                <a:cs typeface="Times New Roman"/>
                <a:sym typeface="Times New Roman"/>
              </a:rPr>
              <a:t>Una visión y las trayectorias posibles para la Argentina </a:t>
            </a:r>
            <a:r>
              <a:rPr lang="es-419" sz="2000" dirty="0">
                <a:latin typeface="Encode Sans Condensed Thin" panose="020B0604020202020204" charset="0"/>
                <a:ea typeface="Times New Roman"/>
                <a:cs typeface="Times New Roman"/>
                <a:sym typeface="Times New Roman"/>
              </a:rPr>
              <a:t>futura</a:t>
            </a:r>
            <a:endParaRPr sz="2000" dirty="0">
              <a:latin typeface="Encode Sans Condensed Thin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8;p15">
            <a:extLst>
              <a:ext uri="{FF2B5EF4-FFF2-40B4-BE49-F238E27FC236}">
                <a16:creationId xmlns:a16="http://schemas.microsoft.com/office/drawing/2014/main" id="{BA487FC2-F007-49B5-905A-98A38E7C62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8283" y="1571629"/>
            <a:ext cx="7783551" cy="33683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just">
              <a:spcBef>
                <a:spcPts val="1600"/>
              </a:spcBef>
              <a:buNone/>
            </a:pPr>
            <a:r>
              <a:rPr lang="es-AR" sz="1400" dirty="0" smtClean="0">
                <a:latin typeface="Encode Sans" panose="00000500000000000000" pitchFamily="2" charset="0"/>
              </a:rPr>
              <a:t>El libro aporta con una visión de futuro y con un análisis de las trayectorias necesarias para alcanzar tal visión de desarrollo integral. 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s-AR" sz="1400" dirty="0" smtClean="0">
                <a:latin typeface="Encode Sans" panose="00000500000000000000" pitchFamily="2" charset="0"/>
              </a:rPr>
              <a:t>No </a:t>
            </a:r>
            <a:r>
              <a:rPr lang="es-AR" sz="1400" dirty="0">
                <a:latin typeface="Encode Sans" panose="00000500000000000000" pitchFamily="2" charset="0"/>
              </a:rPr>
              <a:t>sólo invita a mirar hacia adelante. Invita, sobre todo, a planificar en el presente una Argentina posible y </a:t>
            </a:r>
            <a:r>
              <a:rPr lang="es-AR" sz="1400" dirty="0" smtClean="0">
                <a:latin typeface="Encode Sans" panose="00000500000000000000" pitchFamily="2" charset="0"/>
              </a:rPr>
              <a:t>deseable.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s-AR" sz="1400" dirty="0">
                <a:latin typeface="Encode Sans" panose="00000500000000000000" pitchFamily="2" charset="0"/>
              </a:rPr>
              <a:t>El camino al desarrollo integral habrá permitido superar las tensiones clásicas que plantearon restricciones a la Argentina. </a:t>
            </a:r>
            <a:r>
              <a:rPr lang="es-AR" sz="1400" dirty="0" smtClean="0">
                <a:latin typeface="Encode Sans" panose="00000500000000000000" pitchFamily="2" charset="0"/>
              </a:rPr>
              <a:t>Esto </a:t>
            </a:r>
            <a:r>
              <a:rPr lang="es-AR" sz="1400" dirty="0">
                <a:latin typeface="Encode Sans" panose="00000500000000000000" pitchFamily="2" charset="0"/>
              </a:rPr>
              <a:t>no se </a:t>
            </a:r>
            <a:r>
              <a:rPr lang="es-AR" sz="1400" dirty="0" smtClean="0">
                <a:latin typeface="Encode Sans" panose="00000500000000000000" pitchFamily="2" charset="0"/>
              </a:rPr>
              <a:t>desarrollará </a:t>
            </a:r>
            <a:r>
              <a:rPr lang="es-AR" sz="1400" dirty="0">
                <a:latin typeface="Encode Sans" panose="00000500000000000000" pitchFamily="2" charset="0"/>
              </a:rPr>
              <a:t>a partir de un acuerdo unánime, sino con la construcción de un nuevo sentido social. </a:t>
            </a:r>
            <a:r>
              <a:rPr lang="es-AR" sz="1400" dirty="0" smtClean="0">
                <a:latin typeface="Encode Sans" panose="00000500000000000000" pitchFamily="2" charset="0"/>
              </a:rPr>
              <a:t>Para construir ese nuevo sentido social es necesario alimentar el debate público.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s-AR" sz="1400" dirty="0" smtClean="0">
                <a:latin typeface="Encode Sans" panose="00000500000000000000" pitchFamily="2" charset="0"/>
              </a:rPr>
              <a:t>Por eso el libro es una apertura al debate de ideas, a la conversación pública y, por lo tanto, a la construcción del futuro.</a:t>
            </a:r>
            <a:endParaRPr sz="1400" dirty="0">
              <a:latin typeface="Encode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2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31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7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346940" y="121159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 dirty="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 dirty="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771020" y="945309"/>
            <a:ext cx="6353025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s-AR" sz="24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Punto de partida:</a:t>
            </a:r>
          </a:p>
          <a:p>
            <a:pPr algn="ctr" defTabSz="685800"/>
            <a:r>
              <a:rPr lang="es-AR" sz="24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/>
            </a:r>
            <a:br>
              <a:rPr lang="es-AR" sz="24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</a:br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Diagnóstico multidimensional, </a:t>
            </a:r>
          </a:p>
          <a:p>
            <a:pPr algn="ctr" defTabSz="685800"/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que se sintetiza en la figura del </a:t>
            </a:r>
          </a:p>
          <a:p>
            <a:pPr algn="ctr" defTabSz="685800"/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“péndulo argentino”</a:t>
            </a:r>
            <a:endParaRPr sz="105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8356" y="2609131"/>
            <a:ext cx="3210663" cy="18085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917688" y="44177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r>
              <a:rPr lang="es-AR" b="1" dirty="0">
                <a:latin typeface="Encode Sans"/>
                <a:ea typeface="Encode Sans"/>
                <a:cs typeface="Encode Sans"/>
                <a:sym typeface="Encode Sans"/>
              </a:rPr>
              <a:t>Belgrano y </a:t>
            </a:r>
            <a:r>
              <a:rPr lang="es-AR" b="1" dirty="0" err="1">
                <a:latin typeface="Encode Sans"/>
                <a:ea typeface="Encode Sans"/>
                <a:cs typeface="Encode Sans"/>
                <a:sym typeface="Encode Sans"/>
              </a:rPr>
              <a:t>Diamand</a:t>
            </a:r>
            <a:endParaRPr lang="es-AR" b="1" dirty="0">
              <a:latin typeface="Encode Sans"/>
              <a:ea typeface="Encode Sans"/>
              <a:cs typeface="Encode Sans"/>
              <a:sym typeface="Encode Sans"/>
            </a:endParaRPr>
          </a:p>
          <a:p>
            <a:pPr algn="ctr" defTabSz="685800"/>
            <a:r>
              <a:rPr lang="es-AR" dirty="0">
                <a:latin typeface="Encode Sans"/>
                <a:ea typeface="Encode Sans"/>
                <a:cs typeface="Encode Sans"/>
                <a:sym typeface="Encode Sans"/>
              </a:rPr>
              <a:t>Fuente: Revista Mestiza (UNAJ)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3317" y="3412273"/>
            <a:ext cx="3468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Alimentado por el Foro Universitario del Futuro y otros insumos elaborados por el Programa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5519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390294" y="158419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1423553" y="723743"/>
            <a:ext cx="6085021" cy="7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El “péndulo argentino”</a:t>
            </a:r>
            <a:endParaRPr sz="24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390294" y="1642901"/>
            <a:ext cx="8151540" cy="281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r>
              <a:rPr lang="es-AR" sz="16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El péndulo argentino, caracterizado por Marcelo </a:t>
            </a:r>
            <a:r>
              <a:rPr lang="es-AR" sz="1600" dirty="0" err="1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Diamand</a:t>
            </a:r>
            <a:r>
              <a:rPr lang="es-AR" sz="16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 en 1983, hace referencia a los cambios bruscos en la política económica que provocan una oscilación pendular entre dos corrientes: la corriente “expansionista o popular” y la “ortodoxia o liberalismo económico</a:t>
            </a:r>
            <a:r>
              <a:rPr lang="es-AR" sz="16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”.</a:t>
            </a: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r>
              <a:rPr lang="es-AR" sz="16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La dinámica pendular impide un crecimiento económico sostenido, y con ello la posibilidad de un desarrollo integral</a:t>
            </a:r>
            <a:r>
              <a:rPr lang="es-AR" sz="16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ts val="1800"/>
              <a:buFont typeface="Arial"/>
              <a:buChar char="●"/>
            </a:pPr>
            <a:r>
              <a:rPr lang="es-AR" sz="1600" b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El péndulo tiene una base </a:t>
            </a:r>
            <a:r>
              <a:rPr lang="es-AR" sz="1600" b="1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multicausal, se asienta en lógicas territoriales, económicas, políticas y sociales. </a:t>
            </a:r>
            <a:r>
              <a:rPr lang="es-AR" sz="16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6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allí, la dificultad de construir </a:t>
            </a:r>
            <a:r>
              <a:rPr lang="es-AR" sz="16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una </a:t>
            </a:r>
            <a:r>
              <a:rPr lang="es-AR" sz="16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“salida”.</a:t>
            </a:r>
            <a:endParaRPr sz="160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342981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/>
        </p:nvSpPr>
        <p:spPr>
          <a:xfrm>
            <a:off x="302335" y="131100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930800" y="856528"/>
            <a:ext cx="6754792" cy="61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La lógica pendular se explica por:</a:t>
            </a:r>
            <a:endParaRPr sz="24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504976" y="1812936"/>
            <a:ext cx="7945850" cy="307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189" indent="-349842" algn="just" defTabSz="685800">
              <a:lnSpc>
                <a:spcPct val="115000"/>
              </a:lnSpc>
              <a:buClr>
                <a:srgbClr val="595959"/>
              </a:buClr>
              <a:buSzPts val="1946"/>
              <a:buFont typeface="Arial"/>
              <a:buChar char="●"/>
            </a:pPr>
            <a:r>
              <a:rPr lang="es-AR" sz="1800" b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Aspectos económicos</a:t>
            </a: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(restricción externa).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algn="just" defTabSz="685800">
              <a:lnSpc>
                <a:spcPct val="115000"/>
              </a:lnSpc>
              <a:buClr>
                <a:srgbClr val="595959"/>
              </a:buClr>
              <a:buSzPts val="1946"/>
              <a:buFont typeface="Arial"/>
              <a:buChar char="●"/>
            </a:pPr>
            <a:r>
              <a:rPr lang="es-AR" sz="1800" b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Aspectos productivos</a:t>
            </a: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(exportación especializada en </a:t>
            </a:r>
            <a:r>
              <a:rPr lang="es-AR" sz="1800" dirty="0" err="1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commodities</a:t>
            </a: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, falta de competitividad de la industria, baja articulación agro-industria).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algn="just" defTabSz="685800">
              <a:lnSpc>
                <a:spcPct val="115000"/>
              </a:lnSpc>
              <a:buClr>
                <a:srgbClr val="595959"/>
              </a:buClr>
              <a:buSzPts val="1946"/>
              <a:buFont typeface="Arial"/>
              <a:buChar char="●"/>
            </a:pPr>
            <a:r>
              <a:rPr lang="es-AR" sz="1800" b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Aspectos territoriales: </a:t>
            </a:r>
            <a:r>
              <a:rPr lang="es-AR" sz="1800" dirty="0" smtClean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centro-interior, </a:t>
            </a: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lógica territorial radial. 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algn="just" defTabSz="685800">
              <a:lnSpc>
                <a:spcPct val="115000"/>
              </a:lnSpc>
              <a:buClr>
                <a:srgbClr val="595959"/>
              </a:buClr>
              <a:buSzPts val="1946"/>
              <a:buFont typeface="Arial"/>
              <a:buChar char="●"/>
            </a:pPr>
            <a:r>
              <a:rPr lang="es-AR" sz="1800" b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Aspectos políticos: </a:t>
            </a: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conflictos que impiden definir objetivos de largo plazo y generan un </a:t>
            </a:r>
            <a:r>
              <a:rPr lang="es-AR" sz="1800" b="1" i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empate hegemónico: “</a:t>
            </a:r>
            <a:r>
              <a:rPr lang="es-AR" sz="1800" i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Un </a:t>
            </a:r>
            <a:r>
              <a:rPr lang="es-AR" sz="1800" b="1" i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empate</a:t>
            </a:r>
            <a:r>
              <a:rPr lang="es-AR" sz="1800" i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 entre fuerzas alternativamente capaces de vetar los proyectos de las otras, pero sin recursos suficientes para imponer, de manera </a:t>
            </a:r>
            <a:r>
              <a:rPr lang="es-AR" sz="1800" b="1" i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perdurable</a:t>
            </a:r>
            <a:r>
              <a:rPr lang="es-AR" sz="1800" i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, los propios” </a:t>
            </a: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(J. C. </a:t>
            </a:r>
            <a:r>
              <a:rPr lang="es-AR" sz="1800" dirty="0" err="1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Portantiero</a:t>
            </a: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).</a:t>
            </a:r>
            <a:endParaRPr sz="1800" dirty="0">
              <a:solidFill>
                <a:srgbClr val="FF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7687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9" y="622480"/>
            <a:ext cx="8586946" cy="343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1100505" y="9022"/>
            <a:ext cx="6754792" cy="61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El péndulo en números</a:t>
            </a:r>
            <a:endParaRPr sz="24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302336" y="3813717"/>
            <a:ext cx="8462524" cy="114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393097" indent="-285750" algn="just" defTabSz="685800">
              <a:lnSpc>
                <a:spcPct val="115000"/>
              </a:lnSpc>
              <a:buClr>
                <a:srgbClr val="595959"/>
              </a:buClr>
              <a:buSzPts val="1946"/>
              <a:buFontTx/>
              <a:buChar char="-"/>
            </a:pPr>
            <a:r>
              <a:rPr lang="es-AR" sz="1800" b="1" dirty="0" smtClean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Entre 1955 y 2018 la política económica cambió de rumbo </a:t>
            </a:r>
            <a:r>
              <a:rPr lang="es-AR" sz="1800" dirty="0" smtClean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(entre ortodoxa y heterodoxa) </a:t>
            </a:r>
            <a:r>
              <a:rPr lang="es-AR" sz="1800" b="1" dirty="0" smtClean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cada dos años promedio.</a:t>
            </a:r>
          </a:p>
          <a:p>
            <a:pPr marL="393097" indent="-285750" algn="just" defTabSz="685800">
              <a:lnSpc>
                <a:spcPct val="115000"/>
              </a:lnSpc>
              <a:buClr>
                <a:srgbClr val="595959"/>
              </a:buClr>
              <a:buSzPts val="1946"/>
              <a:buFontTx/>
              <a:buChar char="-"/>
            </a:pPr>
            <a:r>
              <a:rPr lang="es-AR" sz="1800" b="1" dirty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Hubo 16 cambios dramáticos </a:t>
            </a:r>
            <a:r>
              <a:rPr lang="es-AR" sz="1800" dirty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de orientación “ortodoxa” a “</a:t>
            </a:r>
            <a:r>
              <a:rPr lang="es-AR" sz="1800" dirty="0" err="1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hetorodoxa</a:t>
            </a:r>
            <a:r>
              <a:rPr lang="es-AR" sz="1800" dirty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”; </a:t>
            </a:r>
            <a:r>
              <a:rPr lang="es-AR" sz="1800" b="1" dirty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9 de ellos sucedieron dentro de un mismo </a:t>
            </a:r>
            <a:r>
              <a:rPr lang="es-AR" sz="1800" b="1" dirty="0" smtClean="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mandato.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783169" y="622480"/>
            <a:ext cx="2230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(en base al estudio reciente de Wendy y </a:t>
            </a:r>
            <a:r>
              <a:rPr lang="es-AR" dirty="0" err="1" smtClean="0"/>
              <a:t>Brau</a:t>
            </a:r>
            <a:r>
              <a:rPr lang="es-AR" dirty="0" smtClean="0"/>
              <a:t>, 2021)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492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/>
        </p:nvSpPr>
        <p:spPr>
          <a:xfrm>
            <a:off x="213125" y="144276"/>
            <a:ext cx="2763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es-AR" sz="1200" dirty="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   Argentina Futura</a:t>
            </a:r>
            <a:endParaRPr sz="1200" dirty="0">
              <a:solidFill>
                <a:srgbClr val="03BC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849352" y="824572"/>
            <a:ext cx="7190678" cy="79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>
                <a:latin typeface="Encode Sans Condensed"/>
                <a:ea typeface="Encode Sans Condensed"/>
                <a:cs typeface="Encode Sans Condensed"/>
                <a:sym typeface="Encode Sans Condensed"/>
              </a:rPr>
              <a:t>Una cultura de las crisis cíclicas</a:t>
            </a:r>
            <a:endParaRPr sz="240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726689" y="1616308"/>
            <a:ext cx="7748239" cy="301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189" indent="-342891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La Argentina ha vivido 5 crisis endógenas desde 1975</a:t>
            </a:r>
            <a:r>
              <a:rPr lang="es-AR" sz="1800" dirty="0">
                <a:solidFill>
                  <a:srgbClr val="0000CC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Esto genera una “cultura de crisis cíclicas” que tiene rasgos que dificultan procesos de desarrollo sostenido y sostenible.</a:t>
            </a:r>
            <a:endParaRPr sz="1800" dirty="0">
              <a:solidFill>
                <a:srgbClr val="FF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Algunos de esos rasgos, transversales a personas e instituciones, son: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914378" lvl="1" indent="-317492" defTabSz="685800">
              <a:lnSpc>
                <a:spcPct val="115000"/>
              </a:lnSpc>
              <a:buClr>
                <a:srgbClr val="595959"/>
              </a:buClr>
              <a:buSzPts val="1400"/>
              <a:buFont typeface="Encode Sans"/>
              <a:buChar char="○"/>
            </a:pPr>
            <a:r>
              <a:rPr lang="es-AR" sz="16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Cortoplacismo, frustración, corporativismo, pérdida de la autoestima nacional e individualismo</a:t>
            </a:r>
            <a:r>
              <a:rPr lang="es-AR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914378" lvl="1" indent="-250817" defTabSz="685800">
              <a:lnSpc>
                <a:spcPct val="115000"/>
              </a:lnSpc>
              <a:buClr>
                <a:srgbClr val="595959"/>
              </a:buClr>
              <a:buSzPts val="1400"/>
            </a:pPr>
            <a:endParaRPr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defTabSz="685800">
              <a:lnSpc>
                <a:spcPct val="115000"/>
              </a:lnSpc>
              <a:buClr>
                <a:srgbClr val="595959"/>
              </a:buClr>
              <a:buSzPts val="1800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Esos elementos en ciertos contextos pueden facilitar el inicio o agravamiento de una crisis.</a:t>
            </a:r>
            <a:endParaRPr sz="18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168196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3"/>
          <p:cNvGrpSpPr/>
          <p:nvPr/>
        </p:nvGrpSpPr>
        <p:grpSpPr>
          <a:xfrm>
            <a:off x="504976" y="144276"/>
            <a:ext cx="5448525" cy="369302"/>
            <a:chOff x="504975" y="144275"/>
            <a:chExt cx="5448525" cy="369302"/>
          </a:xfrm>
        </p:grpSpPr>
        <p:sp>
          <p:nvSpPr>
            <p:cNvPr id="180" name="Google Shape;180;p13"/>
            <p:cNvSpPr txBox="1"/>
            <p:nvPr/>
          </p:nvSpPr>
          <p:spPr>
            <a:xfrm>
              <a:off x="504975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 b="1">
                  <a:latin typeface="Encode Sans"/>
                  <a:ea typeface="Encode Sans"/>
                  <a:cs typeface="Encode Sans"/>
                  <a:sym typeface="Encode Sans"/>
                </a:rPr>
                <a:t>Ideas para el futuro de la Argentina</a:t>
              </a:r>
              <a:endParaRPr sz="1200" b="1"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3190500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>
                  <a:solidFill>
                    <a:srgbClr val="03BCFF"/>
                  </a:solidFill>
                  <a:latin typeface="Encode Sans Condensed Thin"/>
                  <a:ea typeface="Encode Sans Condensed Thin"/>
                  <a:cs typeface="Encode Sans Condensed Thin"/>
                  <a:sym typeface="Encode Sans Condensed Thin"/>
                </a:rPr>
                <a:t>I   Argentina Futura</a:t>
              </a:r>
              <a:endParaRPr sz="120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endParaRPr>
            </a:p>
          </p:txBody>
        </p:sp>
      </p:grpSp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1093750" y="883504"/>
            <a:ext cx="6956502" cy="80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sz="24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¿Cómo es la salida?</a:t>
            </a:r>
            <a:endParaRPr sz="24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304252" y="1686392"/>
            <a:ext cx="8371397" cy="283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ct val="81081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Ninguno de los problemas “culturales” derivados de la experiencia histórica se resolverán en el plano moral. No son un listado de buenas o malas creencias. Son el resultado de conflictos históricos irresueltos.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ct val="81081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Sólo la construcción sostenida de otra experiencia económica, social y del Estado transformará esos rasgos.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ct val="81081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Las soluciones de largo plazo son integrales: económicas, sociales, políticas y culturales.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2891" algn="just" defTabSz="685800">
              <a:lnSpc>
                <a:spcPct val="115000"/>
              </a:lnSpc>
              <a:buClr>
                <a:srgbClr val="595959"/>
              </a:buClr>
              <a:buSzPct val="81081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La Argentina tiene dos urgencias en el corto plazo: 1) mitigar las consecuencias de la crisis endógena y de la crisis de la pandemia; 2) Y construir definiciones sostenibles en el largo plazo.</a:t>
            </a:r>
            <a:endParaRPr sz="18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130813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504976" y="144276"/>
            <a:ext cx="5448525" cy="369302"/>
            <a:chOff x="504975" y="144275"/>
            <a:chExt cx="5448525" cy="369302"/>
          </a:xfrm>
        </p:grpSpPr>
        <p:sp>
          <p:nvSpPr>
            <p:cNvPr id="217" name="Google Shape;217;p5"/>
            <p:cNvSpPr txBox="1"/>
            <p:nvPr/>
          </p:nvSpPr>
          <p:spPr>
            <a:xfrm>
              <a:off x="504975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 b="1">
                  <a:latin typeface="Encode Sans"/>
                  <a:ea typeface="Encode Sans"/>
                  <a:cs typeface="Encode Sans"/>
                  <a:sym typeface="Encode Sans"/>
                </a:rPr>
                <a:t>Ideas para el futuro de la Argentina</a:t>
              </a:r>
              <a:endParaRPr sz="1200" b="1"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3190500" y="144275"/>
              <a:ext cx="27630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/>
              <a:r>
                <a:rPr lang="es-AR" sz="1200">
                  <a:solidFill>
                    <a:srgbClr val="03BCFF"/>
                  </a:solidFill>
                  <a:latin typeface="Encode Sans Condensed Thin"/>
                  <a:ea typeface="Encode Sans Condensed Thin"/>
                  <a:cs typeface="Encode Sans Condensed Thin"/>
                  <a:sym typeface="Encode Sans Condensed Thin"/>
                </a:rPr>
                <a:t>I   Argentina Futura</a:t>
              </a:r>
              <a:endParaRPr sz="1200">
                <a:solidFill>
                  <a:srgbClr val="03BC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endParaRPr>
            </a:p>
          </p:txBody>
        </p:sp>
      </p:grpSp>
      <p:sp>
        <p:nvSpPr>
          <p:cNvPr id="219" name="Google Shape;219;p5"/>
          <p:cNvSpPr txBox="1">
            <a:spLocks noGrp="1"/>
          </p:cNvSpPr>
          <p:nvPr>
            <p:ph type="title"/>
          </p:nvPr>
        </p:nvSpPr>
        <p:spPr>
          <a:xfrm>
            <a:off x="843775" y="801432"/>
            <a:ext cx="7803995" cy="10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algn="ctr"/>
            <a:r>
              <a:rPr lang="es-AR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Las tensiones que se presentan</a:t>
            </a:r>
            <a:endParaRPr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592873" y="1889954"/>
            <a:ext cx="8305800" cy="242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189" indent="-349842" defTabSz="685800">
              <a:lnSpc>
                <a:spcPct val="115000"/>
              </a:lnSpc>
              <a:buClr>
                <a:srgbClr val="595959"/>
              </a:buClr>
              <a:buSzPts val="1946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Crecimiento vs restricción externa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defTabSz="685800">
              <a:lnSpc>
                <a:spcPct val="115000"/>
              </a:lnSpc>
              <a:buClr>
                <a:srgbClr val="595959"/>
              </a:buClr>
              <a:buSzPts val="1946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Exportaciones vs sustentabilidad y precios internos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defTabSz="685800">
              <a:lnSpc>
                <a:spcPct val="115000"/>
              </a:lnSpc>
              <a:buClr>
                <a:srgbClr val="595959"/>
              </a:buClr>
              <a:buSzPts val="1946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Productividad y derechos sociales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defTabSz="685800">
              <a:lnSpc>
                <a:spcPct val="115000"/>
              </a:lnSpc>
              <a:buClr>
                <a:srgbClr val="595959"/>
              </a:buClr>
              <a:buSzPts val="1946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Equilibrios y negociaciones del sistema federal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defTabSz="685800">
              <a:lnSpc>
                <a:spcPct val="115000"/>
              </a:lnSpc>
              <a:buClr>
                <a:srgbClr val="595959"/>
              </a:buClr>
              <a:buSzPts val="1946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Crecimiento con inclusión, sostenibilidad ambiental y perspectiva de género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defTabSz="685800">
              <a:lnSpc>
                <a:spcPct val="115000"/>
              </a:lnSpc>
              <a:buClr>
                <a:srgbClr val="595959"/>
              </a:buClr>
              <a:buSzPts val="1946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Acuerdos estratégicos vs polarización política</a:t>
            </a:r>
            <a:endParaRPr sz="1050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457189" indent="-349842" defTabSz="685800">
              <a:lnSpc>
                <a:spcPct val="115000"/>
              </a:lnSpc>
              <a:buClr>
                <a:srgbClr val="595959"/>
              </a:buClr>
              <a:buSzPts val="1946"/>
              <a:buFont typeface="Encode Sans"/>
              <a:buChar char="●"/>
            </a:pPr>
            <a:r>
              <a:rPr lang="es-AR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Integración territorial</a:t>
            </a:r>
            <a:endParaRPr sz="18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9046249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1668</Words>
  <Application>Microsoft Office PowerPoint</Application>
  <PresentationFormat>Presentación en pantalla (16:9)</PresentationFormat>
  <Paragraphs>162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Encode Sans Condensed Thin</vt:lpstr>
      <vt:lpstr>Encode Sans Condensed</vt:lpstr>
      <vt:lpstr>Encode Sans</vt:lpstr>
      <vt:lpstr>Arial</vt:lpstr>
      <vt:lpstr>Eco Sans</vt:lpstr>
      <vt:lpstr>Calibri</vt:lpstr>
      <vt:lpstr>Times New Roman</vt:lpstr>
      <vt:lpstr>Simple Light</vt:lpstr>
      <vt:lpstr>2_Simple Light</vt:lpstr>
      <vt:lpstr>1_Simple Light</vt:lpstr>
      <vt:lpstr>Presentación de PowerPoint</vt:lpstr>
      <vt:lpstr>Ideas introductorias</vt:lpstr>
      <vt:lpstr>Presentación de PowerPoint</vt:lpstr>
      <vt:lpstr>El “péndulo argentino”</vt:lpstr>
      <vt:lpstr>La lógica pendular se explica por:</vt:lpstr>
      <vt:lpstr>El péndulo en números</vt:lpstr>
      <vt:lpstr>Una cultura de las crisis cíclicas</vt:lpstr>
      <vt:lpstr>¿Cómo es la salida?</vt:lpstr>
      <vt:lpstr>Las tensiones que se presentan</vt:lpstr>
      <vt:lpstr>Partiendo del problema del péndulo, podemos imaginar dos escenarios posibles para el mediano-largo plazo</vt:lpstr>
      <vt:lpstr>Perfil de los escenarios en el mediano plazo</vt:lpstr>
      <vt:lpstr>Ejes para el desarrollo integral (con los capítulos del libro):</vt:lpstr>
      <vt:lpstr>Cada capítulo identifica desafíos específicos</vt:lpstr>
      <vt:lpstr>En términos económicos (Cap 2…)</vt:lpstr>
      <vt:lpstr>En términos productivos (Cap 3):  Hacia la diversificación y una mayor integración de la matriz productiva argentina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Desde la gestión pública: Fortalecer al Estado y mejorar sus capacidades (Cap 8) </vt:lpstr>
      <vt:lpstr>Conclusión:  Una visión y las trayectorias posibles para la Argentina futura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Mercedes Patrouilleau</dc:creator>
  <cp:lastModifiedBy>María Mercedes Patrouilleau</cp:lastModifiedBy>
  <cp:revision>38</cp:revision>
  <dcterms:modified xsi:type="dcterms:W3CDTF">2022-05-20T15:38:02Z</dcterms:modified>
</cp:coreProperties>
</file>