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5" r:id="rId1"/>
  </p:sldMasterIdLst>
  <p:notesMasterIdLst>
    <p:notesMasterId r:id="rId118"/>
  </p:notesMasterIdLst>
  <p:sldIdLst>
    <p:sldId id="2957" r:id="rId2"/>
    <p:sldId id="3331" r:id="rId3"/>
    <p:sldId id="256" r:id="rId4"/>
    <p:sldId id="3330" r:id="rId5"/>
    <p:sldId id="257" r:id="rId6"/>
    <p:sldId id="258" r:id="rId7"/>
    <p:sldId id="263" r:id="rId8"/>
    <p:sldId id="264" r:id="rId9"/>
    <p:sldId id="278" r:id="rId10"/>
    <p:sldId id="270" r:id="rId11"/>
    <p:sldId id="267" r:id="rId12"/>
    <p:sldId id="268" r:id="rId13"/>
    <p:sldId id="272" r:id="rId14"/>
    <p:sldId id="265" r:id="rId15"/>
    <p:sldId id="274" r:id="rId16"/>
    <p:sldId id="277" r:id="rId17"/>
    <p:sldId id="279" r:id="rId18"/>
    <p:sldId id="2963" r:id="rId19"/>
    <p:sldId id="2256" r:id="rId20"/>
    <p:sldId id="2933" r:id="rId21"/>
    <p:sldId id="3151" r:id="rId22"/>
    <p:sldId id="3152" r:id="rId23"/>
    <p:sldId id="3153" r:id="rId24"/>
    <p:sldId id="2815" r:id="rId25"/>
    <p:sldId id="3166" r:id="rId26"/>
    <p:sldId id="3156" r:id="rId27"/>
    <p:sldId id="3159" r:id="rId28"/>
    <p:sldId id="2270" r:id="rId29"/>
    <p:sldId id="2977" r:id="rId30"/>
    <p:sldId id="3165" r:id="rId31"/>
    <p:sldId id="2739" r:id="rId32"/>
    <p:sldId id="2451" r:id="rId33"/>
    <p:sldId id="2209" r:id="rId34"/>
    <p:sldId id="2311" r:id="rId35"/>
    <p:sldId id="2964" r:id="rId36"/>
    <p:sldId id="2934" r:id="rId37"/>
    <p:sldId id="2490" r:id="rId38"/>
    <p:sldId id="2930" r:id="rId39"/>
    <p:sldId id="2244" r:id="rId40"/>
    <p:sldId id="2935" r:id="rId41"/>
    <p:sldId id="2931" r:id="rId42"/>
    <p:sldId id="1971" r:id="rId43"/>
    <p:sldId id="2014" r:id="rId44"/>
    <p:sldId id="770" r:id="rId45"/>
    <p:sldId id="771" r:id="rId46"/>
    <p:sldId id="772" r:id="rId47"/>
    <p:sldId id="2516" r:id="rId48"/>
    <p:sldId id="527" r:id="rId49"/>
    <p:sldId id="2826" r:id="rId50"/>
    <p:sldId id="1993" r:id="rId51"/>
    <p:sldId id="1885" r:id="rId52"/>
    <p:sldId id="1921" r:id="rId53"/>
    <p:sldId id="2961" r:id="rId54"/>
    <p:sldId id="850" r:id="rId55"/>
    <p:sldId id="809" r:id="rId56"/>
    <p:sldId id="2979" r:id="rId57"/>
    <p:sldId id="3164" r:id="rId58"/>
    <p:sldId id="3232" r:id="rId59"/>
    <p:sldId id="386" r:id="rId60"/>
    <p:sldId id="781" r:id="rId61"/>
    <p:sldId id="2827" r:id="rId62"/>
    <p:sldId id="782" r:id="rId63"/>
    <p:sldId id="783" r:id="rId64"/>
    <p:sldId id="1883" r:id="rId65"/>
    <p:sldId id="2901" r:id="rId66"/>
    <p:sldId id="1891" r:id="rId67"/>
    <p:sldId id="2314" r:id="rId68"/>
    <p:sldId id="2962" r:id="rId69"/>
    <p:sldId id="2339" r:id="rId70"/>
    <p:sldId id="2980" r:id="rId71"/>
    <p:sldId id="3189" r:id="rId72"/>
    <p:sldId id="2218" r:id="rId73"/>
    <p:sldId id="2994" r:id="rId74"/>
    <p:sldId id="2995" r:id="rId75"/>
    <p:sldId id="2996" r:id="rId76"/>
    <p:sldId id="2997" r:id="rId77"/>
    <p:sldId id="2998" r:id="rId78"/>
    <p:sldId id="2999" r:id="rId79"/>
    <p:sldId id="3002" r:id="rId80"/>
    <p:sldId id="3169" r:id="rId81"/>
    <p:sldId id="3005" r:id="rId82"/>
    <p:sldId id="3006" r:id="rId83"/>
    <p:sldId id="3007" r:id="rId84"/>
    <p:sldId id="3011" r:id="rId85"/>
    <p:sldId id="3018" r:id="rId86"/>
    <p:sldId id="3020" r:id="rId87"/>
    <p:sldId id="3023" r:id="rId88"/>
    <p:sldId id="3024" r:id="rId89"/>
    <p:sldId id="3187" r:id="rId90"/>
    <p:sldId id="3026" r:id="rId91"/>
    <p:sldId id="3025" r:id="rId92"/>
    <p:sldId id="3036" r:id="rId93"/>
    <p:sldId id="3037" r:id="rId94"/>
    <p:sldId id="3042" r:id="rId95"/>
    <p:sldId id="3047" r:id="rId96"/>
    <p:sldId id="3048" r:id="rId97"/>
    <p:sldId id="3049" r:id="rId98"/>
    <p:sldId id="3050" r:id="rId99"/>
    <p:sldId id="3051" r:id="rId100"/>
    <p:sldId id="3053" r:id="rId101"/>
    <p:sldId id="3188" r:id="rId102"/>
    <p:sldId id="3054" r:id="rId103"/>
    <p:sldId id="3055" r:id="rId104"/>
    <p:sldId id="3056" r:id="rId105"/>
    <p:sldId id="3058" r:id="rId106"/>
    <p:sldId id="3059" r:id="rId107"/>
    <p:sldId id="3060" r:id="rId108"/>
    <p:sldId id="3061" r:id="rId109"/>
    <p:sldId id="3062" r:id="rId110"/>
    <p:sldId id="2733" r:id="rId111"/>
    <p:sldId id="3162" r:id="rId112"/>
    <p:sldId id="3171" r:id="rId113"/>
    <p:sldId id="3175" r:id="rId114"/>
    <p:sldId id="3176" r:id="rId115"/>
    <p:sldId id="3068" r:id="rId116"/>
    <p:sldId id="3329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ECFF"/>
    <a:srgbClr val="99CCFF"/>
    <a:srgbClr val="FFFFCC"/>
    <a:srgbClr val="6699FF"/>
    <a:srgbClr val="FFFF00"/>
    <a:srgbClr val="FFFFFF"/>
    <a:srgbClr val="FFFF66"/>
    <a:srgbClr val="FFFF99"/>
    <a:srgbClr val="F8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9421" autoAdjust="0"/>
    <p:restoredTop sz="83131" autoAdjust="0"/>
  </p:normalViewPr>
  <p:slideViewPr>
    <p:cSldViewPr>
      <p:cViewPr varScale="1">
        <p:scale>
          <a:sx n="66" d="100"/>
          <a:sy n="66" d="100"/>
        </p:scale>
        <p:origin x="176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7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BC1253B-6614-B96C-949F-F1A1457ACB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73E21C-136B-C71C-588D-99556AF47CF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F071DDE-1523-41A0-89C6-378D2CAACA86}" type="datetimeFigureOut">
              <a:rPr lang="es-AR"/>
              <a:pPr>
                <a:defRPr/>
              </a:pPr>
              <a:t>28/11/2023</a:t>
            </a:fld>
            <a:endParaRPr lang="es-AR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BB2636D1-73F1-CC6F-44E8-AD5BBC5D1E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B0BCB8B4-C3A1-A679-7A30-F89BAC048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AR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15092B-87CC-ABFE-0B8A-323B651FAC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E2CAF9-1A61-ED74-7AD3-E7ACAB4F4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F5CB31-205B-445A-A99F-0B53C225A4E9}" type="slidenum">
              <a:rPr lang="es-AR" altLang="en-US"/>
              <a:pPr>
                <a:defRPr/>
              </a:pPr>
              <a:t>‹#›</a:t>
            </a:fld>
            <a:endParaRPr lang="es-A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3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2083498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41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186759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52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225085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57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3595382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58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2747205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60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854062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67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3980066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70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3537812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>
            <a:extLst>
              <a:ext uri="{FF2B5EF4-FFF2-40B4-BE49-F238E27FC236}">
                <a16:creationId xmlns:a16="http://schemas.microsoft.com/office/drawing/2014/main" id="{826A13F3-794B-B096-6612-4AD44415E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>
            <a:extLst>
              <a:ext uri="{FF2B5EF4-FFF2-40B4-BE49-F238E27FC236}">
                <a16:creationId xmlns:a16="http://schemas.microsoft.com/office/drawing/2014/main" id="{5F52533A-DBE6-110C-AA94-0D44F828E0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0772" name="Slide Number Placeholder 3">
            <a:extLst>
              <a:ext uri="{FF2B5EF4-FFF2-40B4-BE49-F238E27FC236}">
                <a16:creationId xmlns:a16="http://schemas.microsoft.com/office/drawing/2014/main" id="{41EF29E8-24AB-C211-F8D2-AB35917F72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3AA97A-FE44-4D92-B427-0D19594FAC5D}" type="slidenum">
              <a:rPr lang="es-AR" altLang="en-US" sz="1200" smtClean="0"/>
              <a:pPr/>
              <a:t>75</a:t>
            </a:fld>
            <a:endParaRPr lang="es-AR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80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3175045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94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3392389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6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1746144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112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12492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18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160409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680F7C64-67E9-6BEA-540E-87100BCC51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3250F215-BD29-5C92-FA54-2E21595DF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C5224B14-71A7-5705-1848-DE38DA7A68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C17832-5A11-42EA-A961-549E0FCC742D}" type="slidenum">
              <a:rPr lang="es-AR" altLang="en-US" sz="1200" smtClean="0"/>
              <a:pPr/>
              <a:t>20</a:t>
            </a:fld>
            <a:endParaRPr lang="es-AR" altLang="en-US" sz="1200"/>
          </a:p>
        </p:txBody>
      </p:sp>
    </p:spTree>
    <p:extLst>
      <p:ext uri="{BB962C8B-B14F-4D97-AF65-F5344CB8AC3E}">
        <p14:creationId xmlns:p14="http://schemas.microsoft.com/office/powerpoint/2010/main" val="3794454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27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826557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28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3712077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69FCD74C-5478-1F44-1561-53530C43F2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4DF4A68C-3B24-E670-F367-D23ACA191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2C2F7154-9B32-156D-671F-9BC19C0C37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C5A327-A2F2-4D3F-931C-F244D731AA41}" type="slidenum">
              <a:rPr lang="es-AR" altLang="en-US" sz="1200" smtClean="0"/>
              <a:pPr/>
              <a:t>33</a:t>
            </a:fld>
            <a:endParaRPr lang="es-AR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B534F382-CF1B-BF91-2C43-7F92D462C3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D7825930-8D5C-6767-E82E-47AA390E9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DFD11979-7E4C-0806-6059-F349F35434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719708-1538-4E32-AF97-9BFCB9FF4E6E}" type="slidenum">
              <a:rPr lang="es-AR" altLang="en-US" sz="1200" smtClean="0"/>
              <a:pPr/>
              <a:t>35</a:t>
            </a:fld>
            <a:endParaRPr lang="es-AR" altLang="en-US" sz="1200"/>
          </a:p>
        </p:txBody>
      </p:sp>
    </p:spTree>
    <p:extLst>
      <p:ext uri="{BB962C8B-B14F-4D97-AF65-F5344CB8AC3E}">
        <p14:creationId xmlns:p14="http://schemas.microsoft.com/office/powerpoint/2010/main" val="3107864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5CB31-205B-445A-A99F-0B53C225A4E9}" type="slidenum">
              <a:rPr lang="es-AR" altLang="en-US" smtClean="0"/>
              <a:pPr>
                <a:defRPr/>
              </a:pPr>
              <a:t>36</a:t>
            </a:fld>
            <a:endParaRPr lang="es-AR" altLang="en-US"/>
          </a:p>
        </p:txBody>
      </p:sp>
    </p:spTree>
    <p:extLst>
      <p:ext uri="{BB962C8B-B14F-4D97-AF65-F5344CB8AC3E}">
        <p14:creationId xmlns:p14="http://schemas.microsoft.com/office/powerpoint/2010/main" val="78378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AD78-FF51-A714-9BF6-1AC37938A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09976-3788-EC34-626A-2E677DE04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85453-872B-A204-BA1B-637609F1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25A35-58A9-ACF7-0684-43CC1112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3869C-060D-434B-EEEF-628149EA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07472581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F1B76-8CAC-CD04-9060-A08C8AF0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0C8BA1-5EC4-2C50-B3F0-D9583A72A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685F7-0FCC-BC65-1AE9-ECF9B02A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12F4E-1F7C-2303-D372-0B301436F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ED7CB-7C34-6B1C-1CE4-17330EE8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7599360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52DC99-517A-1E85-EF4B-48530DA09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C02E0-624B-9D59-DE4F-0AB9E8FA6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B2C8-4DA9-76C5-464F-21798AF5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1D45A-05DE-552A-8999-209ED3CF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D464D-656D-E276-1881-6A2D14A9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98504132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C58E4-B4E6-3D78-B2D9-D6FF4E42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16950-C87E-7BBC-3B3A-657939FD5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580DA-D238-9F6D-FA3C-1CB3F190B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BD4A-1673-CEED-7E49-7B55FD84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E418D-2150-B426-6163-CD417DDE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05258147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D549-F6E9-4853-4FE5-D178C716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697F4-E20B-CC13-ABFD-29DFA37DE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C898D-E253-50E6-F2CA-A8D8737B3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BFE6-A1AB-BD90-CBC5-A58B5A88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9E7BF-DFD4-6F4E-9DBC-8E69CE73D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60721570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DC6D-433D-7B2F-13C9-139AF45F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A26ED-2A3E-47A8-0945-9052054BC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8D4D7-0B80-0474-D3C2-AB240078E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BE0A7-3B12-8CED-2B7F-791F7DA4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E2E9A-C159-7B6B-88BE-44B69485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19512-D2C6-6621-A08E-B412663F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81995917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E197-2120-16FA-1549-4B9532AF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2AB00-82CB-032A-C103-92F9A3B7B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DD68-6F38-3643-DC4A-DB292604C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4E767-EAEC-FCCA-6A63-BBB66A78E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813B34-75BB-D6A3-E360-3BE2F41EA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8CD56-5208-4A4E-645B-45FBE09B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2096DC-45AA-2BCE-37AD-699CFDF38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0E3A-23F2-1EF6-C2AA-EA703DF6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85044217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22916-4986-DF0A-B5A4-70818217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4A524-21EB-01D3-55E0-39E6B2B5B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882FE-499D-5828-FE98-93ECE6AF4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20E53-2D56-8233-8321-1977B611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41179038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F9C1E-2E17-1D72-1DA8-C63A74E4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ECE26-4689-653C-5C23-C6992ED7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ACEAD-3A6F-46BD-B316-C27F4099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07375766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0EAD1-5BD2-20C6-453A-C2167C084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40ADC-B809-8835-5762-6B818BC84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8B4D3-E480-B88B-97F2-A4D754628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6D8AC-0BA5-A255-C1F1-979362113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9B700-E0B4-1A64-2C98-FCD52CF8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3117B-FAF2-C3A8-F620-38E8FEC3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37069423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25F6-AACD-20C9-A654-D7F18CDC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EE47FD-2940-EF1D-968F-7EC06113D2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E53E6-4660-4F68-A200-315A9637A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8EAA4-AB44-9045-E105-1E3F66DE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ECA77-6EB5-C92F-28F5-D4142A4F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A107F-C915-AD11-C811-2AC52BC3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35245756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93CEE-A849-2DC4-75E9-A2D29B67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3EA59-5AD9-F11C-3ECC-DA4EBC1C4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8B0FB-0308-4868-2012-D76A383DBB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94E79-1A7C-0482-35C2-010D89462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A64B7-9B29-B4F7-245F-177F13AAD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‹#›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63139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6" r:id="rId1"/>
    <p:sldLayoutId id="2147484797" r:id="rId2"/>
    <p:sldLayoutId id="2147484798" r:id="rId3"/>
    <p:sldLayoutId id="2147484799" r:id="rId4"/>
    <p:sldLayoutId id="2147484800" r:id="rId5"/>
    <p:sldLayoutId id="2147484801" r:id="rId6"/>
    <p:sldLayoutId id="2147484802" r:id="rId7"/>
    <p:sldLayoutId id="2147484803" r:id="rId8"/>
    <p:sldLayoutId id="2147484804" r:id="rId9"/>
    <p:sldLayoutId id="2147484805" r:id="rId10"/>
    <p:sldLayoutId id="2147484806" r:id="rId11"/>
  </p:sldLayoutIdLst>
  <p:transition>
    <p:fade thruBlk="1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4" Type="http://schemas.microsoft.com/office/2007/relationships/hdphoto" Target="../media/hdphoto21.wdp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png"/><Relationship Id="rId7" Type="http://schemas.openxmlformats.org/officeDocument/2006/relationships/image" Target="../media/image5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wmf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wmf"/><Relationship Id="rId9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toast.com/timelines/contexto-historico-de-la-radiacion-ionizante-y-del-comite-internacional-de-proteccion-radiologica-836143b3-1731-4b2f-b38a-dbfd24fc5dd9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microsoft.com/office/2007/relationships/hdphoto" Target="../media/hdphoto16.wdp"/><Relationship Id="rId4" Type="http://schemas.openxmlformats.org/officeDocument/2006/relationships/image" Target="../media/image11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microsoft.com/office/2007/relationships/hdphoto" Target="../media/hdphoto19.wdp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microsoft.com/office/2007/relationships/hdphoto" Target="../media/hdphoto18.wdp"/><Relationship Id="rId4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CuadroTexto">
            <a:extLst>
              <a:ext uri="{FF2B5EF4-FFF2-40B4-BE49-F238E27FC236}">
                <a16:creationId xmlns:a16="http://schemas.microsoft.com/office/drawing/2014/main" id="{D5132DAD-5D5B-4EC4-ADFD-728DD9F4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054144"/>
            <a:ext cx="842493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s-AR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Este documento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s-AR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contiene efectos de animación  y debe ser visto en la modalidad “Presentación”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s-AR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 “Pantalla Completa”</a:t>
            </a:r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id="{8FC57355-045C-4491-A928-A1E8B5CF8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300663"/>
            <a:ext cx="30607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68932FCF-9328-2832-9002-B8E375B89D10}"/>
              </a:ext>
            </a:extLst>
          </p:cNvPr>
          <p:cNvSpPr/>
          <p:nvPr/>
        </p:nvSpPr>
        <p:spPr>
          <a:xfrm rot="20177364">
            <a:off x="5641470" y="5423292"/>
            <a:ext cx="2496835" cy="471164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31CFE5-C9A6-3312-46A6-D6A8422B4234}"/>
              </a:ext>
            </a:extLst>
          </p:cNvPr>
          <p:cNvSpPr txBox="1"/>
          <p:nvPr/>
        </p:nvSpPr>
        <p:spPr>
          <a:xfrm>
            <a:off x="3059832" y="177379"/>
            <a:ext cx="32403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4800" b="1" dirty="0"/>
              <a:t>ATENCION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18088130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5613E-0EF5-BD4C-32C6-0CBE7D831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800" y="211258"/>
            <a:ext cx="4768399" cy="4626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FC53F-2EE2-99FB-8783-ACADCE630C44}"/>
              </a:ext>
            </a:extLst>
          </p:cNvPr>
          <p:cNvSpPr txBox="1"/>
          <p:nvPr/>
        </p:nvSpPr>
        <p:spPr>
          <a:xfrm>
            <a:off x="1260763" y="5193206"/>
            <a:ext cx="63912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3200" b="1" dirty="0"/>
              <a:t>Ing. Luis U. Jauregui</a:t>
            </a:r>
          </a:p>
          <a:p>
            <a:pPr algn="ctr"/>
            <a:r>
              <a:rPr lang="es-AR" sz="3200" b="1" dirty="0"/>
              <a:t>Director de Saneamiento Ambiental.</a:t>
            </a:r>
          </a:p>
          <a:p>
            <a:pPr algn="ctr"/>
            <a:r>
              <a:rPr lang="es-AR" sz="3200" b="1" dirty="0"/>
              <a:t>Ministerio de Salud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346579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CDDF8-BD7B-B370-B91F-5D9DF2743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90" y="136524"/>
            <a:ext cx="8712968" cy="1492276"/>
          </a:xfrm>
          <a:solidFill>
            <a:srgbClr val="FFFFEB"/>
          </a:solidFill>
        </p:spPr>
        <p:txBody>
          <a:bodyPr/>
          <a:lstStyle/>
          <a:p>
            <a:pPr marL="0" indent="0">
              <a:buNone/>
            </a:pPr>
            <a:endParaRPr lang="es-AR" dirty="0"/>
          </a:p>
          <a:p>
            <a:pPr marL="0" indent="0" algn="ctr">
              <a:buNone/>
            </a:pPr>
            <a:r>
              <a:rPr lang="es-AR" sz="3200" b="1" dirty="0"/>
              <a:t>LIMITES DE DOSIS RECOMENDADOS POR LA ICRP</a:t>
            </a:r>
          </a:p>
          <a:p>
            <a:pPr marL="0" indent="0" algn="ctr">
              <a:buNone/>
            </a:pPr>
            <a:r>
              <a:rPr lang="es-AR" sz="3200" b="1" dirty="0"/>
              <a:t>Y ADOPTADOS POR ARGENTINA  (ARN)</a:t>
            </a: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6AAC6-3AD6-6348-0A90-447AAF91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100</a:t>
            </a:fld>
            <a:endParaRPr lang="es-ES" altLang="es-A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6FE6A-21AA-D906-4430-A5221DCFCEB2}"/>
              </a:ext>
            </a:extLst>
          </p:cNvPr>
          <p:cNvSpPr txBox="1"/>
          <p:nvPr/>
        </p:nvSpPr>
        <p:spPr>
          <a:xfrm>
            <a:off x="107504" y="2060848"/>
            <a:ext cx="4200894" cy="1908215"/>
          </a:xfrm>
          <a:prstGeom prst="rect">
            <a:avLst/>
          </a:prstGeom>
          <a:solidFill>
            <a:srgbClr val="FFFFDD"/>
          </a:solidFill>
          <a:ln w="762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2600" b="1" dirty="0"/>
              <a:t>TRABAJADORES</a:t>
            </a:r>
          </a:p>
          <a:p>
            <a:pPr algn="ctr"/>
            <a:r>
              <a:rPr lang="es-AR" sz="2600" b="1" dirty="0"/>
              <a:t>(EXPOSICIÓN OCUPACIONAL)</a:t>
            </a:r>
          </a:p>
          <a:p>
            <a:pPr algn="ctr"/>
            <a:endParaRPr lang="es-AR" sz="2600" b="1" dirty="0"/>
          </a:p>
          <a:p>
            <a:pPr algn="ctr"/>
            <a:r>
              <a:rPr lang="es-AR" sz="4000" b="1" dirty="0"/>
              <a:t>20 mSv /año</a:t>
            </a:r>
            <a:endParaRPr lang="en-US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3DEC8-3EF1-1795-275E-B3366EC607D5}"/>
              </a:ext>
            </a:extLst>
          </p:cNvPr>
          <p:cNvSpPr txBox="1"/>
          <p:nvPr/>
        </p:nvSpPr>
        <p:spPr>
          <a:xfrm>
            <a:off x="4572000" y="2060848"/>
            <a:ext cx="4368058" cy="1908215"/>
          </a:xfrm>
          <a:prstGeom prst="rect">
            <a:avLst/>
          </a:prstGeom>
          <a:solidFill>
            <a:srgbClr val="FFFFEB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/>
              <a:t>MIEMBROS DE LA POBLACIÓN</a:t>
            </a:r>
          </a:p>
          <a:p>
            <a:pPr algn="ctr"/>
            <a:r>
              <a:rPr lang="es-AR" sz="2600" b="1" dirty="0"/>
              <a:t>(EXPOSICIÓN PUBLICA)</a:t>
            </a:r>
          </a:p>
          <a:p>
            <a:pPr algn="ctr"/>
            <a:endParaRPr lang="es-AR" sz="2600" b="1" dirty="0"/>
          </a:p>
          <a:p>
            <a:pPr algn="ctr"/>
            <a:r>
              <a:rPr lang="es-AR" sz="4000" b="1" dirty="0"/>
              <a:t>1 mSv /año</a:t>
            </a:r>
            <a:endParaRPr lang="en-US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0732A-1BB9-4686-4FE9-BF2AB9312A01}"/>
              </a:ext>
            </a:extLst>
          </p:cNvPr>
          <p:cNvSpPr txBox="1"/>
          <p:nvPr/>
        </p:nvSpPr>
        <p:spPr>
          <a:xfrm>
            <a:off x="85470" y="4393122"/>
            <a:ext cx="9001000" cy="2492990"/>
          </a:xfrm>
          <a:prstGeom prst="rect">
            <a:avLst/>
          </a:prstGeom>
          <a:solidFill>
            <a:srgbClr val="FFFFE5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/>
              <a:t>PACIENTES</a:t>
            </a:r>
          </a:p>
          <a:p>
            <a:pPr algn="ctr"/>
            <a:r>
              <a:rPr lang="es-AR" sz="2600" b="1" dirty="0"/>
              <a:t>(EXPOSICIÓN MEDICA)</a:t>
            </a:r>
          </a:p>
          <a:p>
            <a:pPr algn="ctr"/>
            <a:endParaRPr lang="es-AR" sz="2600" b="1" dirty="0"/>
          </a:p>
          <a:p>
            <a:pPr algn="ctr"/>
            <a:r>
              <a:rPr lang="es-AR" sz="2600" b="1" dirty="0"/>
              <a:t>NO APLICABLE</a:t>
            </a:r>
          </a:p>
          <a:p>
            <a:pPr algn="ctr"/>
            <a:r>
              <a:rPr lang="es-AR" sz="2600" b="1" dirty="0"/>
              <a:t>Un procedimiento Médico Radiante </a:t>
            </a:r>
          </a:p>
          <a:p>
            <a:pPr algn="ctr"/>
            <a:r>
              <a:rPr lang="es-AR" sz="2600" b="1" dirty="0"/>
              <a:t>puede salvar la vida de un paciente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5176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5" name="Slide Number Placeholder 3">
            <a:extLst>
              <a:ext uri="{FF2B5EF4-FFF2-40B4-BE49-F238E27FC236}">
                <a16:creationId xmlns:a16="http://schemas.microsoft.com/office/drawing/2014/main" id="{AC62CD52-804B-3590-2C6E-4B20CCF44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3E8398-7DBB-4962-B5B2-583910701515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101</a:t>
            </a:fld>
            <a:endParaRPr lang="es-ES" altLang="es-AR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E70DD-B91A-85AA-766C-3AFBE8568F20}"/>
              </a:ext>
            </a:extLst>
          </p:cNvPr>
          <p:cNvSpPr txBox="1"/>
          <p:nvPr/>
        </p:nvSpPr>
        <p:spPr>
          <a:xfrm>
            <a:off x="827584" y="1556792"/>
            <a:ext cx="7488832" cy="2862322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AR" sz="3600" b="1" dirty="0"/>
          </a:p>
          <a:p>
            <a:r>
              <a:rPr lang="es-AR" sz="3600" b="1" dirty="0"/>
              <a:t>     FUENTE DE RADIACION EXTERNA</a:t>
            </a:r>
          </a:p>
          <a:p>
            <a:endParaRPr lang="es-AR" sz="3600" b="1" dirty="0"/>
          </a:p>
          <a:p>
            <a:pPr algn="ctr"/>
            <a:r>
              <a:rPr lang="es-AR" sz="3600" b="1" dirty="0"/>
              <a:t>ESTRATEGIAS DE PROTECCION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83316327"/>
      </p:ext>
    </p:extLst>
  </p:cSld>
  <p:clrMapOvr>
    <a:masterClrMapping/>
  </p:clrMapOvr>
  <p:transition>
    <p:fade thruBlk="1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8E4C0B-7CF1-93FC-DCC2-249736B6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03BF3E-A78E-4BFE-8916-A70A849ADB3B}" type="slidenum">
              <a:rPr lang="es-ES" altLang="es-AR" smtClean="0"/>
              <a:pPr>
                <a:defRPr/>
              </a:pPr>
              <a:t>102</a:t>
            </a:fld>
            <a:endParaRPr lang="es-ES" altLang="es-A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CEC3CB-716F-3036-B037-25406D7F8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82" y="2686756"/>
            <a:ext cx="8469497" cy="2118188"/>
          </a:xfrm>
          <a:prstGeom prst="rect">
            <a:avLst/>
          </a:prstGeom>
          <a:solidFill>
            <a:srgbClr val="FFFFF3">
              <a:alpha val="98431"/>
            </a:srgbClr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s-ES" altLang="es-AR" sz="2800" b="1" baseline="0" dirty="0"/>
              <a:t>LIMITE DOSIS TRABAJADORES:   20 mSv / año</a:t>
            </a:r>
          </a:p>
          <a:p>
            <a:pPr algn="ctr" eaLnBrk="1" hangingPunct="1">
              <a:buFontTx/>
              <a:buNone/>
            </a:pPr>
            <a:r>
              <a:rPr lang="es-ES" altLang="es-AR" sz="2800" b="1" dirty="0"/>
              <a:t>Riesgo de </a:t>
            </a:r>
            <a:r>
              <a:rPr lang="es-ES" altLang="es-AR" sz="2800" b="1" baseline="0" dirty="0"/>
              <a:t>Efecto  cancerígeno a largo plazo:</a:t>
            </a:r>
          </a:p>
          <a:p>
            <a:pPr algn="ctr" eaLnBrk="1" hangingPunct="1">
              <a:buFontTx/>
              <a:buNone/>
            </a:pPr>
            <a:r>
              <a:rPr lang="es-ES" altLang="es-AR" sz="2800" b="1" baseline="0" dirty="0"/>
              <a:t>1 cada 1.000 personas por año.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F69AD2-7387-66DB-E7C3-FD9F9F57F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83" y="260649"/>
            <a:ext cx="8469496" cy="2118188"/>
          </a:xfrm>
          <a:prstGeom prst="rect">
            <a:avLst/>
          </a:prstGeom>
          <a:solidFill>
            <a:srgbClr val="FFFFF3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s-ES" altLang="es-AR" sz="2800" b="1" baseline="0" dirty="0"/>
          </a:p>
          <a:p>
            <a:pPr algn="ctr" eaLnBrk="1" hangingPunct="1">
              <a:buFontTx/>
              <a:buNone/>
            </a:pPr>
            <a:r>
              <a:rPr lang="es-ES" altLang="es-AR" sz="2800" b="1" baseline="0" dirty="0"/>
              <a:t>LIMITE DOSIS PUBLICO :        1 mSv / año</a:t>
            </a:r>
          </a:p>
          <a:p>
            <a:pPr algn="ctr">
              <a:buNone/>
            </a:pPr>
            <a:r>
              <a:rPr lang="es-ES" altLang="es-AR" sz="2800" b="1" dirty="0"/>
              <a:t>Riesgo</a:t>
            </a:r>
            <a:r>
              <a:rPr lang="es-ES" altLang="es-AR" sz="2800" b="1" baseline="0" dirty="0"/>
              <a:t> </a:t>
            </a:r>
            <a:r>
              <a:rPr lang="es-ES" altLang="es-AR" sz="2800" b="1" dirty="0"/>
              <a:t>de Efecto Cancerígeno a largo plazo </a:t>
            </a:r>
            <a:r>
              <a:rPr lang="es-ES" altLang="es-AR" sz="2800" b="1" baseline="0" dirty="0"/>
              <a:t>:</a:t>
            </a:r>
          </a:p>
          <a:p>
            <a:pPr algn="ctr" eaLnBrk="1" hangingPunct="1">
              <a:buFontTx/>
              <a:buNone/>
            </a:pPr>
            <a:r>
              <a:rPr lang="es-ES" altLang="es-AR" sz="2800" b="1" baseline="0" dirty="0"/>
              <a:t>5 cada 100.000 personas por año</a:t>
            </a:r>
          </a:p>
          <a:p>
            <a:pPr algn="ctr" eaLnBrk="1" hangingPunct="1">
              <a:buFontTx/>
              <a:buNone/>
            </a:pPr>
            <a:r>
              <a:rPr lang="es-ES" altLang="es-AR" sz="2800" b="1" baseline="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B0E10-DFA6-E7D5-4649-09E8221EB42B}"/>
              </a:ext>
            </a:extLst>
          </p:cNvPr>
          <p:cNvSpPr txBox="1"/>
          <p:nvPr/>
        </p:nvSpPr>
        <p:spPr>
          <a:xfrm>
            <a:off x="467544" y="4967150"/>
            <a:ext cx="830836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i="0" dirty="0">
                <a:solidFill>
                  <a:srgbClr val="2E2E2E"/>
                </a:solidFill>
                <a:effectLst/>
                <a:latin typeface="Noto Sans" panose="020B0502040204020203" pitchFamily="34" charset="0"/>
              </a:rPr>
              <a:t>Incidencia </a:t>
            </a:r>
            <a:r>
              <a:rPr lang="es-ES" sz="2400" b="1" dirty="0">
                <a:solidFill>
                  <a:srgbClr val="2E2E2E"/>
                </a:solidFill>
                <a:latin typeface="Noto Sans" panose="020B0502040204020203" pitchFamily="34" charset="0"/>
              </a:rPr>
              <a:t>N</a:t>
            </a:r>
            <a:r>
              <a:rPr lang="es-ES" sz="2400" b="1" i="0" dirty="0">
                <a:solidFill>
                  <a:srgbClr val="2E2E2E"/>
                </a:solidFill>
                <a:effectLst/>
                <a:latin typeface="Noto Sans" panose="020B0502040204020203" pitchFamily="34" charset="0"/>
              </a:rPr>
              <a:t>atural de Cáncer en la P</a:t>
            </a:r>
            <a:r>
              <a:rPr lang="es-ES" sz="2400" b="1" dirty="0">
                <a:solidFill>
                  <a:srgbClr val="2E2E2E"/>
                </a:solidFill>
                <a:latin typeface="Noto Sans" panose="020B0502040204020203" pitchFamily="34" charset="0"/>
              </a:rPr>
              <a:t>oblación:</a:t>
            </a:r>
          </a:p>
          <a:p>
            <a:pPr algn="ctr"/>
            <a:r>
              <a:rPr lang="es-ES" sz="2400" b="1" i="0" dirty="0">
                <a:solidFill>
                  <a:srgbClr val="2E2E2E"/>
                </a:solidFill>
                <a:effectLst/>
                <a:latin typeface="Noto Sans" panose="020B0502040204020203" pitchFamily="34" charset="0"/>
              </a:rPr>
              <a:t>El 39,5 % de hombres y mujeres reciben </a:t>
            </a:r>
          </a:p>
          <a:p>
            <a:pPr algn="ctr"/>
            <a:r>
              <a:rPr lang="es-ES" sz="2400" b="1" i="0" dirty="0">
                <a:solidFill>
                  <a:srgbClr val="2E2E2E"/>
                </a:solidFill>
                <a:effectLst/>
                <a:latin typeface="Noto Sans" panose="020B0502040204020203" pitchFamily="34" charset="0"/>
              </a:rPr>
              <a:t>un diagnóstico de cáncer durante sus vidas”</a:t>
            </a:r>
          </a:p>
          <a:p>
            <a:pPr algn="ctr"/>
            <a:r>
              <a:rPr lang="es-ES" sz="2400" b="1" i="0" dirty="0">
                <a:solidFill>
                  <a:srgbClr val="2E2E2E"/>
                </a:solidFill>
                <a:effectLst/>
                <a:latin typeface="Noto Sans" panose="020B0502040204020203" pitchFamily="34" charset="0"/>
              </a:rPr>
              <a:t>THE </a:t>
            </a:r>
            <a:r>
              <a:rPr lang="es-ES" sz="2400" b="1" dirty="0">
                <a:solidFill>
                  <a:srgbClr val="2E2E2E"/>
                </a:solidFill>
                <a:latin typeface="Noto Sans" panose="020B0502040204020203" pitchFamily="34" charset="0"/>
              </a:rPr>
              <a:t>CANCER INSTITUTE - USA</a:t>
            </a:r>
            <a:r>
              <a:rPr lang="es-ES" sz="3600" b="1" i="0" dirty="0">
                <a:solidFill>
                  <a:srgbClr val="2E2E2E"/>
                </a:solidFill>
                <a:effectLst/>
                <a:latin typeface="Noto Sans" panose="020B0502040204020203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3BF3F-C6EF-0CEF-AB36-C24EB2C28064}"/>
              </a:ext>
            </a:extLst>
          </p:cNvPr>
          <p:cNvSpPr/>
          <p:nvPr/>
        </p:nvSpPr>
        <p:spPr>
          <a:xfrm>
            <a:off x="403139" y="4967150"/>
            <a:ext cx="8352928" cy="175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02484F-78ED-3D96-7699-4AD315E9E6C4}"/>
              </a:ext>
            </a:extLst>
          </p:cNvPr>
          <p:cNvSpPr/>
          <p:nvPr/>
        </p:nvSpPr>
        <p:spPr>
          <a:xfrm>
            <a:off x="6012160" y="548680"/>
            <a:ext cx="2304256" cy="57606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D0CFA7-5694-FAF0-A7E9-6A693A116C04}"/>
              </a:ext>
            </a:extLst>
          </p:cNvPr>
          <p:cNvSpPr/>
          <p:nvPr/>
        </p:nvSpPr>
        <p:spPr>
          <a:xfrm>
            <a:off x="6315099" y="2996952"/>
            <a:ext cx="2497975" cy="57606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157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B151FC-124E-2143-40A7-72E61B8A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103</a:t>
            </a:fld>
            <a:endParaRPr lang="es-ES" altLang="es-A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A3996-0A01-80FD-D6C0-9AAE4A152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1"/>
            <a:ext cx="9144000" cy="5483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4D85C-0740-9CBD-591D-1549B4527455}"/>
              </a:ext>
            </a:extLst>
          </p:cNvPr>
          <p:cNvSpPr txBox="1"/>
          <p:nvPr/>
        </p:nvSpPr>
        <p:spPr>
          <a:xfrm>
            <a:off x="35496" y="5506071"/>
            <a:ext cx="90399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3400" b="1" dirty="0"/>
              <a:t>EXPOSICION MEDICA (Paciente) </a:t>
            </a:r>
          </a:p>
          <a:p>
            <a:pPr algn="ctr"/>
            <a:r>
              <a:rPr lang="es-AR" sz="3400" b="1" dirty="0"/>
              <a:t>y  EXPOSICION OCUPACIONAL (Personal Médico)</a:t>
            </a:r>
            <a:endParaRPr lang="en-US" sz="3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BB36C-9FBB-32AB-E134-2A847C21D936}"/>
              </a:ext>
            </a:extLst>
          </p:cNvPr>
          <p:cNvSpPr/>
          <p:nvPr/>
        </p:nvSpPr>
        <p:spPr>
          <a:xfrm>
            <a:off x="0" y="5506071"/>
            <a:ext cx="9144000" cy="14513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8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78223-05D0-67F3-F335-88E2654B45F0}"/>
              </a:ext>
            </a:extLst>
          </p:cNvPr>
          <p:cNvSpPr/>
          <p:nvPr/>
        </p:nvSpPr>
        <p:spPr bwMode="auto">
          <a:xfrm>
            <a:off x="35497" y="2103642"/>
            <a:ext cx="9028304" cy="1143001"/>
          </a:xfrm>
          <a:prstGeom prst="rect">
            <a:avLst/>
          </a:prstGeom>
          <a:solidFill>
            <a:srgbClr val="FFFFC9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SITUACIONES ACCIDENTALES: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LIMITACIÓN DE PROBABILIDAD DE OCURRENCIA</a:t>
            </a:r>
            <a:endParaRPr lang="en-US" altLang="en-US" sz="2800" b="1" dirty="0"/>
          </a:p>
        </p:txBody>
      </p:sp>
      <p:sp>
        <p:nvSpPr>
          <p:cNvPr id="284674" name="Title 1">
            <a:extLst>
              <a:ext uri="{FF2B5EF4-FFF2-40B4-BE49-F238E27FC236}">
                <a16:creationId xmlns:a16="http://schemas.microsoft.com/office/drawing/2014/main" id="{1AC173DC-CCDF-6645-B495-A83D44792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502" y="163374"/>
            <a:ext cx="8803578" cy="1143001"/>
          </a:xfrm>
          <a:solidFill>
            <a:srgbClr val="FFFFCC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s-AR" altLang="en-US" sz="2800" b="1" dirty="0">
                <a:latin typeface="+mn-lt"/>
              </a:rPr>
              <a:t>FILOSOFIA DE LA RADIOPROTECCION</a:t>
            </a:r>
            <a:br>
              <a:rPr lang="es-AR" altLang="en-US" sz="2800" b="1" dirty="0">
                <a:latin typeface="+mn-lt"/>
              </a:rPr>
            </a:br>
            <a:r>
              <a:rPr lang="es-AR" altLang="en-US" sz="2800" b="1" dirty="0">
                <a:latin typeface="+mn-lt"/>
              </a:rPr>
              <a:t> 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84675" name="TextBox 4">
            <a:extLst>
              <a:ext uri="{FF2B5EF4-FFF2-40B4-BE49-F238E27FC236}">
                <a16:creationId xmlns:a16="http://schemas.microsoft.com/office/drawing/2014/main" id="{878B37C9-F1EA-0190-A78D-1EFB17FB3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02" y="717864"/>
            <a:ext cx="86398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000" b="1" dirty="0"/>
              <a:t>EQUILIBRIO ENTRE BENEFICIOS Y RIESGOS DE LAS RADIACIONES</a:t>
            </a:r>
            <a:endParaRPr lang="en-US" altLang="en-US" sz="2000" dirty="0"/>
          </a:p>
        </p:txBody>
      </p:sp>
      <p:sp>
        <p:nvSpPr>
          <p:cNvPr id="284676" name="TextBox 2">
            <a:extLst>
              <a:ext uri="{FF2B5EF4-FFF2-40B4-BE49-F238E27FC236}">
                <a16:creationId xmlns:a16="http://schemas.microsoft.com/office/drawing/2014/main" id="{EBDFAB36-A095-CF12-ABFB-86F962B94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422626"/>
            <a:ext cx="7528413" cy="461665"/>
          </a:xfrm>
          <a:prstGeom prst="rect">
            <a:avLst/>
          </a:prstGeom>
          <a:solidFill>
            <a:srgbClr val="FFFFC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 PRINCIPIO DE LIMITACION DE RIESGOS</a:t>
            </a:r>
          </a:p>
        </p:txBody>
      </p:sp>
      <p:pic>
        <p:nvPicPr>
          <p:cNvPr id="284678" name="Picture 4">
            <a:extLst>
              <a:ext uri="{FF2B5EF4-FFF2-40B4-BE49-F238E27FC236}">
                <a16:creationId xmlns:a16="http://schemas.microsoft.com/office/drawing/2014/main" id="{B4982374-A825-593C-CB75-00E648BF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380875"/>
            <a:ext cx="4032447" cy="340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9" name="Graphic 2" descr="Warning with solid fill">
            <a:extLst>
              <a:ext uri="{FF2B5EF4-FFF2-40B4-BE49-F238E27FC236}">
                <a16:creationId xmlns:a16="http://schemas.microsoft.com/office/drawing/2014/main" id="{C5BAFF85-12F1-F632-F74C-F5F1E39B9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08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80" name="TextBox 1">
            <a:extLst>
              <a:ext uri="{FF2B5EF4-FFF2-40B4-BE49-F238E27FC236}">
                <a16:creationId xmlns:a16="http://schemas.microsoft.com/office/drawing/2014/main" id="{08B656E2-FB1A-8C77-199B-F9A6AA780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936" y="3429000"/>
            <a:ext cx="4814865" cy="1569660"/>
          </a:xfrm>
          <a:prstGeom prst="rect">
            <a:avLst/>
          </a:prstGeom>
          <a:solidFill>
            <a:srgbClr val="FFFFC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AR" altLang="en-US" sz="2400" b="1" baseline="0" dirty="0"/>
              <a:t>EVALUACION :</a:t>
            </a:r>
          </a:p>
          <a:p>
            <a:pPr algn="ctr"/>
            <a:endParaRPr lang="es-AR" altLang="en-US" sz="2400" b="1" baseline="0" dirty="0"/>
          </a:p>
          <a:p>
            <a:pPr algn="ctr"/>
            <a:r>
              <a:rPr lang="es-AR" altLang="en-US" sz="2400" b="1" baseline="0" dirty="0"/>
              <a:t>ANALISIS PROBABILISTICO</a:t>
            </a:r>
          </a:p>
          <a:p>
            <a:pPr algn="ctr"/>
            <a:r>
              <a:rPr lang="es-AR" altLang="en-US" sz="2400" b="1" baseline="0" dirty="0"/>
              <a:t>DE SEGURIDAD     </a:t>
            </a:r>
            <a:endParaRPr lang="en-US" altLang="en-US" sz="2400" b="1" baseline="0" dirty="0"/>
          </a:p>
        </p:txBody>
      </p:sp>
      <p:pic>
        <p:nvPicPr>
          <p:cNvPr id="284677" name="Graphic 3" descr="Warning with solid fill">
            <a:extLst>
              <a:ext uri="{FF2B5EF4-FFF2-40B4-BE49-F238E27FC236}">
                <a16:creationId xmlns:a16="http://schemas.microsoft.com/office/drawing/2014/main" id="{98356FB1-69F2-3072-7302-DD77A392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0394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74FFAD8A-1E18-339F-7497-2E8A6B1B8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226" y="5181017"/>
            <a:ext cx="4814866" cy="1569660"/>
          </a:xfrm>
          <a:prstGeom prst="rect">
            <a:avLst/>
          </a:prstGeom>
          <a:solidFill>
            <a:srgbClr val="FFFFC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AR" altLang="en-US" sz="2400" b="1" baseline="0" dirty="0"/>
              <a:t>ESTRATEGIAS REDUNDANTES</a:t>
            </a:r>
          </a:p>
          <a:p>
            <a:pPr algn="ctr"/>
            <a:r>
              <a:rPr lang="en-US" altLang="en-US" sz="2400" b="1" baseline="0" dirty="0"/>
              <a:t>DE SEGURIDAD</a:t>
            </a:r>
          </a:p>
          <a:p>
            <a:pPr algn="ctr"/>
            <a:r>
              <a:rPr lang="en-US" altLang="en-US" sz="2400" b="1" baseline="0" dirty="0"/>
              <a:t>MINIMIZAR INFLUENCIA </a:t>
            </a:r>
          </a:p>
          <a:p>
            <a:pPr algn="ctr"/>
            <a:r>
              <a:rPr lang="en-US" altLang="en-US" sz="2400" b="1" baseline="0" dirty="0"/>
              <a:t>DEL FACTOR HUMANO</a:t>
            </a:r>
            <a:endParaRPr lang="en-US" altLang="en-US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4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4676" grpId="0" animBg="1"/>
      <p:bldP spid="284680" grpId="0" animBg="1"/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9" name="Slide Number Placeholder 3">
            <a:extLst>
              <a:ext uri="{FF2B5EF4-FFF2-40B4-BE49-F238E27FC236}">
                <a16:creationId xmlns:a16="http://schemas.microsoft.com/office/drawing/2014/main" id="{4BD5B9EF-1B2E-6F90-4FB3-E187B1127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9A23D-9AFE-48D0-AAD1-2F8B6E4F545A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105</a:t>
            </a:fld>
            <a:endParaRPr lang="es-ES" altLang="es-AR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DF392-9363-DBF0-56E9-FEBDC327C05C}"/>
              </a:ext>
            </a:extLst>
          </p:cNvPr>
          <p:cNvSpPr txBox="1"/>
          <p:nvPr/>
        </p:nvSpPr>
        <p:spPr>
          <a:xfrm>
            <a:off x="532130" y="2933160"/>
            <a:ext cx="8070488" cy="1077218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s-AR" altLang="en-US" sz="3200" b="1" dirty="0"/>
              <a:t>Siempre es posible mejorar la Protección, </a:t>
            </a:r>
          </a:p>
          <a:p>
            <a:pPr marL="0" indent="0" algn="ctr">
              <a:buFontTx/>
              <a:buNone/>
            </a:pPr>
            <a:r>
              <a:rPr lang="es-AR" altLang="en-US" sz="3200" b="1" dirty="0"/>
              <a:t>a un mayor Costo “hasta donde sea razonable”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C150E-9B45-7814-83FF-B3A42A4090F8}"/>
              </a:ext>
            </a:extLst>
          </p:cNvPr>
          <p:cNvSpPr txBox="1"/>
          <p:nvPr/>
        </p:nvSpPr>
        <p:spPr>
          <a:xfrm>
            <a:off x="1038499" y="4476810"/>
            <a:ext cx="7057750" cy="2062103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s-AR" altLang="en-US" sz="3200" b="1" dirty="0"/>
              <a:t>La ICRP recomienda:</a:t>
            </a:r>
          </a:p>
          <a:p>
            <a:pPr marL="0" indent="0" algn="ctr">
              <a:buFontTx/>
              <a:buNone/>
            </a:pPr>
            <a:endParaRPr lang="es-AR" altLang="en-US" sz="3200" b="1" dirty="0"/>
          </a:p>
          <a:p>
            <a:pPr marL="0" indent="0" algn="ctr">
              <a:buFontTx/>
              <a:buNone/>
            </a:pPr>
            <a:r>
              <a:rPr lang="es-AR" altLang="en-US" sz="3200" b="1" dirty="0"/>
              <a:t> “OPTIMIZAR LA RADIOPROTECCIÓN” </a:t>
            </a:r>
          </a:p>
          <a:p>
            <a:pPr marL="0" indent="0" algn="ctr">
              <a:buFontTx/>
              <a:buNone/>
            </a:pPr>
            <a:endParaRPr lang="es-AR" alt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5A600-70B1-557B-4050-A72B09260558}"/>
              </a:ext>
            </a:extLst>
          </p:cNvPr>
          <p:cNvSpPr txBox="1"/>
          <p:nvPr/>
        </p:nvSpPr>
        <p:spPr>
          <a:xfrm>
            <a:off x="780673" y="330958"/>
            <a:ext cx="7582652" cy="2062103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indent="0" algn="ctr">
              <a:buFontTx/>
              <a:buNone/>
            </a:pPr>
            <a:r>
              <a:rPr lang="es-AR" altLang="en-US" sz="3200" b="1" dirty="0"/>
              <a:t>El cumplimiento de Límites de Dosis</a:t>
            </a:r>
          </a:p>
          <a:p>
            <a:pPr marL="0" indent="0" algn="ctr">
              <a:buFontTx/>
              <a:buNone/>
            </a:pPr>
            <a:r>
              <a:rPr lang="es-AR" altLang="en-US" sz="3200" b="1" dirty="0"/>
              <a:t>y Probabilidad de Accidentes </a:t>
            </a:r>
          </a:p>
          <a:p>
            <a:pPr marL="0" indent="0" algn="ctr">
              <a:buFontTx/>
              <a:buNone/>
            </a:pPr>
            <a:r>
              <a:rPr lang="es-AR" altLang="en-US" sz="3200" b="1" dirty="0"/>
              <a:t>aseguran una Protección Radiológica Básica</a:t>
            </a:r>
          </a:p>
          <a:p>
            <a:pPr marL="0" indent="0" algn="ctr">
              <a:buFontTx/>
              <a:buNone/>
            </a:pPr>
            <a:r>
              <a:rPr lang="es-AR" altLang="en-US" sz="3200" b="1" dirty="0"/>
              <a:t>pero no implican Riesgo Nulo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7BAA46-AEDE-E567-8C17-B98713A926F8}"/>
              </a:ext>
            </a:extLst>
          </p:cNvPr>
          <p:cNvSpPr/>
          <p:nvPr/>
        </p:nvSpPr>
        <p:spPr>
          <a:xfrm>
            <a:off x="650449" y="73018"/>
            <a:ext cx="7712876" cy="23042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562B33-0499-A2D7-F216-F22300027354}"/>
              </a:ext>
            </a:extLst>
          </p:cNvPr>
          <p:cNvSpPr/>
          <p:nvPr/>
        </p:nvSpPr>
        <p:spPr>
          <a:xfrm>
            <a:off x="403460" y="2468619"/>
            <a:ext cx="8208410" cy="15946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4AFF8-E07C-9C69-5C7E-FACC0223E678}"/>
              </a:ext>
            </a:extLst>
          </p:cNvPr>
          <p:cNvSpPr/>
          <p:nvPr/>
        </p:nvSpPr>
        <p:spPr>
          <a:xfrm>
            <a:off x="802474" y="4471718"/>
            <a:ext cx="7712876" cy="23042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Number Placeholder 3">
            <a:extLst>
              <a:ext uri="{FF2B5EF4-FFF2-40B4-BE49-F238E27FC236}">
                <a16:creationId xmlns:a16="http://schemas.microsoft.com/office/drawing/2014/main" id="{E65862EF-79E0-1EE5-FDC9-2ACEC2FA0D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E9179E-CCBA-44A3-AF67-89714500F990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es-ES" altLang="es-AR" sz="1400"/>
          </a:p>
        </p:txBody>
      </p:sp>
      <p:sp>
        <p:nvSpPr>
          <p:cNvPr id="286723" name="TextBox 5">
            <a:extLst>
              <a:ext uri="{FF2B5EF4-FFF2-40B4-BE49-F238E27FC236}">
                <a16:creationId xmlns:a16="http://schemas.microsoft.com/office/drawing/2014/main" id="{06545804-C480-280D-A4C8-FE571FC77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688"/>
            <a:ext cx="9205639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QUE SIGNIFICA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OPTIMIZAR LA RADIOPROTECCIÓN ?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AR" altLang="en-US" sz="20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INCREMENTAR LA PROTECCION A NIVELES SUPERIORES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A LO EXIGIDO POR LOS LIMITES,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0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“TANTO COMO SEA RAZONABLE”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CONSIDERANDO LOS ASPECTOS SOCIALES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Y ECONOMICOS INVOLUCRADOS”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36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PRINCIPO “ALARA”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 err="1"/>
              <a:t>Risks</a:t>
            </a:r>
            <a:r>
              <a:rPr lang="es-AR" altLang="en-US" sz="2400" b="1" dirty="0"/>
              <a:t> </a:t>
            </a:r>
            <a:r>
              <a:rPr lang="es-AR" altLang="en-US" sz="2400" b="1" dirty="0" err="1"/>
              <a:t>should</a:t>
            </a:r>
            <a:r>
              <a:rPr lang="es-AR" altLang="en-US" sz="2400" b="1" dirty="0"/>
              <a:t> be: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 “</a:t>
            </a:r>
            <a:r>
              <a:rPr lang="es-AR" altLang="en-US" sz="5400" b="1" dirty="0"/>
              <a:t>A</a:t>
            </a:r>
            <a:r>
              <a:rPr lang="es-AR" altLang="en-US" sz="2400" b="1" dirty="0"/>
              <a:t>s  </a:t>
            </a:r>
            <a:r>
              <a:rPr lang="es-AR" altLang="en-US" sz="5400" b="1" dirty="0"/>
              <a:t>L</a:t>
            </a:r>
            <a:r>
              <a:rPr lang="es-AR" altLang="en-US" sz="2400" b="1" dirty="0"/>
              <a:t>ow  </a:t>
            </a:r>
            <a:r>
              <a:rPr lang="es-AR" altLang="en-US" sz="5400" b="1" dirty="0"/>
              <a:t>A</a:t>
            </a:r>
            <a:r>
              <a:rPr lang="es-AR" altLang="en-US" sz="2400" b="1" dirty="0"/>
              <a:t>s  </a:t>
            </a:r>
            <a:r>
              <a:rPr lang="es-AR" altLang="en-US" sz="5400" b="1" dirty="0" err="1"/>
              <a:t>R</a:t>
            </a:r>
            <a:r>
              <a:rPr lang="es-AR" altLang="en-US" sz="2400" b="1" dirty="0" err="1"/>
              <a:t>easonably</a:t>
            </a:r>
            <a:r>
              <a:rPr lang="es-AR" altLang="en-US" sz="2400" b="1" dirty="0"/>
              <a:t>  </a:t>
            </a:r>
            <a:r>
              <a:rPr lang="es-AR" altLang="en-US" sz="5400" b="1" dirty="0" err="1"/>
              <a:t>A</a:t>
            </a:r>
            <a:r>
              <a:rPr lang="es-AR" altLang="en-US" sz="2400" b="1" dirty="0" err="1"/>
              <a:t>chievable</a:t>
            </a:r>
            <a:r>
              <a:rPr lang="es-AR" altLang="en-US" sz="2400" b="1" dirty="0"/>
              <a:t>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F80201-F1BA-0811-6101-FECDF20F0145}"/>
              </a:ext>
            </a:extLst>
          </p:cNvPr>
          <p:cNvSpPr/>
          <p:nvPr/>
        </p:nvSpPr>
        <p:spPr>
          <a:xfrm>
            <a:off x="0" y="1772816"/>
            <a:ext cx="9144000" cy="18957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7510A1-86F7-CB2F-B879-880435905D38}"/>
              </a:ext>
            </a:extLst>
          </p:cNvPr>
          <p:cNvSpPr/>
          <p:nvPr/>
        </p:nvSpPr>
        <p:spPr>
          <a:xfrm>
            <a:off x="0" y="3668539"/>
            <a:ext cx="9144000" cy="318946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57D80A-17A2-E461-4531-563242211DC9}"/>
              </a:ext>
            </a:extLst>
          </p:cNvPr>
          <p:cNvSpPr/>
          <p:nvPr/>
        </p:nvSpPr>
        <p:spPr>
          <a:xfrm>
            <a:off x="971600" y="5517232"/>
            <a:ext cx="7344816" cy="120424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Content Placeholder 2">
            <a:extLst>
              <a:ext uri="{FF2B5EF4-FFF2-40B4-BE49-F238E27FC236}">
                <a16:creationId xmlns:a16="http://schemas.microsoft.com/office/drawing/2014/main" id="{98940FF9-0C4E-01FC-47BD-A7A56679BA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0" y="188640"/>
            <a:ext cx="9144000" cy="6597650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s-AR" altLang="en-US" sz="2800" b="1" dirty="0"/>
              <a:t>EN ESTE PRINCIPIO SE PUEDE ADVERTIR LA INFLUENCIA DE LA LEY ECONOMICA DE LOS RENDIMIENTOS DECRECIENTES</a:t>
            </a:r>
            <a:endParaRPr lang="es-AR" altLang="en-US" sz="2000" b="1" dirty="0"/>
          </a:p>
          <a:p>
            <a:pPr marL="0" indent="0" algn="ctr">
              <a:buFontTx/>
              <a:buNone/>
            </a:pPr>
            <a:endParaRPr lang="es-AR" altLang="en-US" sz="2000" b="1" dirty="0"/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400" b="1" dirty="0"/>
              <a:t>UN INCREMENTO IRRESTRICTO Y EXCESIVO EN LA ASIGNACION</a:t>
            </a:r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400" b="1" dirty="0"/>
              <a:t>DE RECURSOS ECONOMICOS PARA LOGRAR </a:t>
            </a:r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400" b="1" dirty="0"/>
              <a:t>UNA MAYOR PROTECCION RADIOLOGICA </a:t>
            </a:r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400" b="1" dirty="0"/>
              <a:t>PODRIA DEVENIR EN UNA CRECIENTE INEFICIENCIA</a:t>
            </a:r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400" b="1" dirty="0"/>
              <a:t>EN EL USO DE TALES RECURSOS </a:t>
            </a:r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400" b="1" dirty="0"/>
              <a:t>Y A LA VEZ PRIVAR A LA SOCIEDAD </a:t>
            </a:r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400" b="1" dirty="0"/>
              <a:t>DE LA POSIBILIDAD DE SATISFACER PLENAMENTE </a:t>
            </a:r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400" b="1" dirty="0"/>
              <a:t>OTRAS NECESIDADES COMO SALUD, TRANSPORTE, EDUCACION, ETC.</a:t>
            </a:r>
          </a:p>
          <a:p>
            <a:pPr marL="0" indent="0" algn="ctr">
              <a:buFontTx/>
              <a:buNone/>
            </a:pPr>
            <a:endParaRPr lang="es-AR" altLang="en-US" sz="2400" b="1" dirty="0"/>
          </a:p>
          <a:p>
            <a:pPr marL="0" indent="0" algn="ctr">
              <a:buFontTx/>
              <a:buNone/>
            </a:pPr>
            <a:r>
              <a:rPr lang="es-AR" altLang="en-US" sz="2400" b="1" dirty="0"/>
              <a:t>EN TODA SOCIEDAD LOS RECURSOS SON LIMITADOS.</a:t>
            </a:r>
          </a:p>
          <a:p>
            <a:pPr marL="0" indent="0" algn="ctr">
              <a:lnSpc>
                <a:spcPct val="150000"/>
              </a:lnSpc>
              <a:buFontTx/>
              <a:buNone/>
            </a:pPr>
            <a:endParaRPr lang="es-AR" altLang="en-US" sz="2400" b="1" dirty="0"/>
          </a:p>
        </p:txBody>
      </p:sp>
      <p:sp>
        <p:nvSpPr>
          <p:cNvPr id="287747" name="Slide Number Placeholder 3">
            <a:extLst>
              <a:ext uri="{FF2B5EF4-FFF2-40B4-BE49-F238E27FC236}">
                <a16:creationId xmlns:a16="http://schemas.microsoft.com/office/drawing/2014/main" id="{2980791A-BE1A-473A-02EE-E275AB8B6C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FBFE67-2F45-4FF7-B756-331E017DAC9C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107</a:t>
            </a:fld>
            <a:endParaRPr lang="es-ES" altLang="es-AR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0A942B-FE4C-2562-105C-6423A61BE1B0}"/>
              </a:ext>
            </a:extLst>
          </p:cNvPr>
          <p:cNvSpPr/>
          <p:nvPr/>
        </p:nvSpPr>
        <p:spPr>
          <a:xfrm>
            <a:off x="-45752" y="1185500"/>
            <a:ext cx="9178317" cy="40324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82DA85-780D-3DF7-BCA0-8C78ABF8F847}"/>
              </a:ext>
            </a:extLst>
          </p:cNvPr>
          <p:cNvSpPr/>
          <p:nvPr/>
        </p:nvSpPr>
        <p:spPr>
          <a:xfrm>
            <a:off x="-11435" y="5185940"/>
            <a:ext cx="9144000" cy="16720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Number Placeholder 1">
            <a:extLst>
              <a:ext uri="{FF2B5EF4-FFF2-40B4-BE49-F238E27FC236}">
                <a16:creationId xmlns:a16="http://schemas.microsoft.com/office/drawing/2014/main" id="{709D76FE-40F0-8F0D-763D-589E99C0AA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D547A6-A23E-4700-AE7C-5FDFFB49363A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108</a:t>
            </a:fld>
            <a:endParaRPr lang="es-ES" altLang="es-AR" sz="1400"/>
          </a:p>
        </p:txBody>
      </p:sp>
      <p:pic>
        <p:nvPicPr>
          <p:cNvPr id="289795" name="Picture 3">
            <a:extLst>
              <a:ext uri="{FF2B5EF4-FFF2-40B4-BE49-F238E27FC236}">
                <a16:creationId xmlns:a16="http://schemas.microsoft.com/office/drawing/2014/main" id="{5733A450-C341-73C5-292F-9A5EB0E9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3" y="0"/>
            <a:ext cx="8027987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6" name="TextBox 1">
            <a:extLst>
              <a:ext uri="{FF2B5EF4-FFF2-40B4-BE49-F238E27FC236}">
                <a16:creationId xmlns:a16="http://schemas.microsoft.com/office/drawing/2014/main" id="{2FD4150A-ABCD-C24E-64D9-F86F416D7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859213"/>
            <a:ext cx="28082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rgbClr val="FFFF00"/>
                </a:solidFill>
              </a:rPr>
              <a:t>PRINCIPIOS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rgbClr val="FFFF00"/>
                </a:solidFill>
              </a:rPr>
              <a:t>DE PROTECCION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rgbClr val="FFFF00"/>
                </a:solidFill>
              </a:rPr>
              <a:t>RADIOLOGICA</a:t>
            </a:r>
            <a:endParaRPr lang="es-AR" altLang="en-US" b="1" dirty="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rgbClr val="FFFF00"/>
                </a:solidFill>
              </a:rPr>
              <a:t>ANALISIS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rgbClr val="FFFF00"/>
                </a:solidFill>
              </a:rPr>
              <a:t>EN EL VATICANO</a:t>
            </a:r>
            <a:endParaRPr lang="en-US" altLang="en-US" sz="2000" b="1" dirty="0">
              <a:solidFill>
                <a:srgbClr val="FFFF00"/>
              </a:solidFill>
            </a:endParaRPr>
          </a:p>
        </p:txBody>
      </p:sp>
      <p:sp>
        <p:nvSpPr>
          <p:cNvPr id="289797" name="TextBox 3">
            <a:extLst>
              <a:ext uri="{FF2B5EF4-FFF2-40B4-BE49-F238E27FC236}">
                <a16:creationId xmlns:a16="http://schemas.microsoft.com/office/drawing/2014/main" id="{B4F4DF8E-444B-FEA8-6004-0FCDCB26B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395" y="5949280"/>
            <a:ext cx="8208962" cy="132343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AR" altLang="en-US" sz="2400" b="1" dirty="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rgbClr val="FFFF00"/>
                </a:solidFill>
              </a:rPr>
              <a:t>JUAN PABLO VI   Y  DAN BENINSON  EN 1983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Number Placeholder 1">
            <a:extLst>
              <a:ext uri="{FF2B5EF4-FFF2-40B4-BE49-F238E27FC236}">
                <a16:creationId xmlns:a16="http://schemas.microsoft.com/office/drawing/2014/main" id="{A1A070A7-D051-6709-F779-8A6E638AB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87228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A3B64-8EC4-4B53-88E5-D3F342C45A5E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109</a:t>
            </a:fld>
            <a:endParaRPr lang="es-ES" altLang="es-AR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FAF7B-A513-BCAC-A731-E75DAA5C8C46}"/>
              </a:ext>
            </a:extLst>
          </p:cNvPr>
          <p:cNvSpPr txBox="1"/>
          <p:nvPr/>
        </p:nvSpPr>
        <p:spPr>
          <a:xfrm>
            <a:off x="617537" y="244191"/>
            <a:ext cx="8064500" cy="790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AR" b="1" dirty="0"/>
              <a:t>  </a:t>
            </a:r>
            <a:r>
              <a:rPr lang="es-AR" sz="3600" b="1" dirty="0"/>
              <a:t>INGENIERIA DE LA RADIOPROTECCION</a:t>
            </a:r>
          </a:p>
          <a:p>
            <a:pPr algn="ctr">
              <a:defRPr/>
            </a:pPr>
            <a:r>
              <a:rPr lang="es-AR" b="1" dirty="0"/>
              <a:t> </a:t>
            </a:r>
          </a:p>
        </p:txBody>
      </p:sp>
      <p:sp>
        <p:nvSpPr>
          <p:cNvPr id="166916" name="TextBox 3">
            <a:extLst>
              <a:ext uri="{FF2B5EF4-FFF2-40B4-BE49-F238E27FC236}">
                <a16:creationId xmlns:a16="http://schemas.microsoft.com/office/drawing/2014/main" id="{2062D44A-8EC4-E163-1BCC-2D06CA2E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126" y="1366034"/>
            <a:ext cx="3383747" cy="954107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METROLOGIA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DE LA RADIACION</a:t>
            </a:r>
            <a:endParaRPr lang="es-A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FD1D2-29D4-03A7-9C0E-A44CC11DB757}"/>
              </a:ext>
            </a:extLst>
          </p:cNvPr>
          <p:cNvSpPr txBox="1"/>
          <p:nvPr/>
        </p:nvSpPr>
        <p:spPr>
          <a:xfrm>
            <a:off x="5640023" y="2859613"/>
            <a:ext cx="3383747" cy="1200329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b="1" dirty="0"/>
              <a:t> </a:t>
            </a:r>
            <a:r>
              <a:rPr lang="en-US" sz="3600" b="1" dirty="0"/>
              <a:t>RADIOBIOLOGIA</a:t>
            </a:r>
          </a:p>
          <a:p>
            <a:pPr algn="ctr">
              <a:defRPr/>
            </a:pP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82C5E-09FD-37C8-F804-7FEEB59401A0}"/>
              </a:ext>
            </a:extLst>
          </p:cNvPr>
          <p:cNvSpPr txBox="1"/>
          <p:nvPr/>
        </p:nvSpPr>
        <p:spPr>
          <a:xfrm>
            <a:off x="5120736" y="5014912"/>
            <a:ext cx="3512628" cy="156966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AR" sz="3200" b="1" dirty="0"/>
              <a:t>FILOSOFIA </a:t>
            </a:r>
          </a:p>
          <a:p>
            <a:pPr algn="ctr">
              <a:defRPr/>
            </a:pPr>
            <a:r>
              <a:rPr lang="es-AR" sz="3200" b="1" dirty="0"/>
              <a:t>DE LA </a:t>
            </a:r>
          </a:p>
          <a:p>
            <a:pPr algn="ctr">
              <a:defRPr/>
            </a:pPr>
            <a:r>
              <a:rPr lang="es-AR" sz="3200" b="1" dirty="0"/>
              <a:t>RADIOPROTECCION</a:t>
            </a:r>
            <a:endParaRPr lang="en-US" dirty="0"/>
          </a:p>
        </p:txBody>
      </p:sp>
      <p:sp>
        <p:nvSpPr>
          <p:cNvPr id="166919" name="TextBox 8">
            <a:extLst>
              <a:ext uri="{FF2B5EF4-FFF2-40B4-BE49-F238E27FC236}">
                <a16:creationId xmlns:a16="http://schemas.microsoft.com/office/drawing/2014/main" id="{CA363A8D-24A7-4014-1F98-9DA50FC4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56" y="2863435"/>
            <a:ext cx="3086100" cy="1569660"/>
          </a:xfrm>
          <a:prstGeom prst="rect">
            <a:avLst/>
          </a:prstGeom>
          <a:solidFill>
            <a:schemeClr val="accent4">
              <a:lumMod val="20000"/>
              <a:lumOff val="80000"/>
              <a:alpha val="85097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AR" altLang="en-US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REGULACION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196D0-1784-07BA-A813-34402969551B}"/>
              </a:ext>
            </a:extLst>
          </p:cNvPr>
          <p:cNvSpPr txBox="1"/>
          <p:nvPr/>
        </p:nvSpPr>
        <p:spPr>
          <a:xfrm>
            <a:off x="1084181" y="4991075"/>
            <a:ext cx="3033331" cy="1631216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es-AR" b="1" dirty="0"/>
          </a:p>
          <a:p>
            <a:pPr algn="ctr">
              <a:defRPr/>
            </a:pPr>
            <a:r>
              <a:rPr lang="es-AR" sz="3200" b="1" dirty="0"/>
              <a:t>TECNOLOGIAS </a:t>
            </a:r>
          </a:p>
          <a:p>
            <a:pPr algn="ctr">
              <a:defRPr/>
            </a:pPr>
            <a:r>
              <a:rPr lang="es-AR" sz="3200" b="1" dirty="0"/>
              <a:t>DE PROTECCION 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2BFCE0F-6A0E-2EF2-D435-C0DAAE8A0842}"/>
              </a:ext>
            </a:extLst>
          </p:cNvPr>
          <p:cNvSpPr/>
          <p:nvPr/>
        </p:nvSpPr>
        <p:spPr bwMode="auto">
          <a:xfrm>
            <a:off x="3419872" y="2934040"/>
            <a:ext cx="2166094" cy="1843087"/>
          </a:xfrm>
          <a:prstGeom prst="star5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C408F-4951-4FCD-D750-F75C415EAAA5}"/>
              </a:ext>
            </a:extLst>
          </p:cNvPr>
          <p:cNvSpPr/>
          <p:nvPr/>
        </p:nvSpPr>
        <p:spPr>
          <a:xfrm>
            <a:off x="81508" y="2784355"/>
            <a:ext cx="3338364" cy="177882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98401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C55CB-5F12-1BA8-F88A-9EC09F8C6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896" y="841673"/>
            <a:ext cx="9144000" cy="5973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700E2B-F2F9-ED93-3A5B-580051BE15F3}"/>
              </a:ext>
            </a:extLst>
          </p:cNvPr>
          <p:cNvSpPr txBox="1"/>
          <p:nvPr/>
        </p:nvSpPr>
        <p:spPr>
          <a:xfrm>
            <a:off x="914400" y="42571"/>
            <a:ext cx="7502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/>
              <a:t>CONSEJO TECNICO ASESOR EN RADIACIONES IONIZANTES</a:t>
            </a:r>
          </a:p>
          <a:p>
            <a:pPr algn="ctr"/>
            <a:r>
              <a:rPr lang="es-AR" sz="2400" b="1" dirty="0"/>
              <a:t>MINISTERIO DE SALUD - CNEA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03761-BFC4-3804-B973-535E5FF4A192}"/>
              </a:ext>
            </a:extLst>
          </p:cNvPr>
          <p:cNvSpPr txBox="1"/>
          <p:nvPr/>
        </p:nvSpPr>
        <p:spPr>
          <a:xfrm>
            <a:off x="-1" y="5635437"/>
            <a:ext cx="4253023" cy="1231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AR" b="1" dirty="0"/>
              <a:t>     </a:t>
            </a:r>
          </a:p>
          <a:p>
            <a:pPr marL="0" indent="0">
              <a:buNone/>
            </a:pPr>
            <a:r>
              <a:rPr lang="es-AR" sz="2800" b="1" dirty="0"/>
              <a:t>           Ing. H. </a:t>
            </a:r>
            <a:r>
              <a:rPr lang="es-AR" sz="2800" b="1" dirty="0" err="1"/>
              <a:t>Mugliaroli</a:t>
            </a:r>
            <a:r>
              <a:rPr lang="es-AR" sz="2800" b="1" dirty="0"/>
              <a:t>  </a:t>
            </a:r>
          </a:p>
          <a:p>
            <a:pPr marL="0" indent="0">
              <a:buNone/>
            </a:pPr>
            <a:r>
              <a:rPr lang="es-AR" sz="2800" b="1" dirty="0"/>
              <a:t>                   CNEA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D689B-084D-7CB2-FC79-2377A79DC16D}"/>
              </a:ext>
            </a:extLst>
          </p:cNvPr>
          <p:cNvSpPr txBox="1"/>
          <p:nvPr/>
        </p:nvSpPr>
        <p:spPr>
          <a:xfrm>
            <a:off x="4859081" y="5689746"/>
            <a:ext cx="4253023" cy="1231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AR" b="1" dirty="0"/>
              <a:t>     </a:t>
            </a:r>
          </a:p>
          <a:p>
            <a:pPr marL="0" indent="0">
              <a:buNone/>
            </a:pPr>
            <a:r>
              <a:rPr lang="es-AR" sz="2800" b="1" dirty="0"/>
              <a:t>           Ing. Alejandro Placer   </a:t>
            </a:r>
          </a:p>
          <a:p>
            <a:pPr marL="0" indent="0">
              <a:buNone/>
            </a:pPr>
            <a:r>
              <a:rPr lang="es-AR" sz="2800" b="1" dirty="0"/>
              <a:t>                   CNEA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18968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Content Placeholder 2">
            <a:extLst>
              <a:ext uri="{FF2B5EF4-FFF2-40B4-BE49-F238E27FC236}">
                <a16:creationId xmlns:a16="http://schemas.microsoft.com/office/drawing/2014/main" id="{D99F08AC-375F-FED1-AA63-83F1C1AB3A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284" y="24321"/>
            <a:ext cx="4824413" cy="3528393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s-AR" altLang="en-US" dirty="0"/>
          </a:p>
          <a:p>
            <a:pPr marL="0" indent="0" algn="ctr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REGULACION RAYOS X</a:t>
            </a:r>
          </a:p>
          <a:p>
            <a:pPr marL="0" indent="0" algn="ctr"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LEY 17557</a:t>
            </a:r>
          </a:p>
          <a:p>
            <a:pPr marL="0" indent="0" algn="ctr"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DECRETO 6320 / 68</a:t>
            </a:r>
          </a:p>
          <a:p>
            <a:pPr marL="0" indent="0" algn="ctr"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MINISTERIOS DE SALUD</a:t>
            </a:r>
          </a:p>
          <a:p>
            <a:pPr marL="0" indent="0" algn="ctr"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 NACION Y PROVINCIAS</a:t>
            </a:r>
          </a:p>
          <a:p>
            <a:pPr marL="0" indent="0" algn="ctr">
              <a:buFontTx/>
              <a:buNone/>
            </a:pPr>
            <a:endParaRPr lang="en-US" altLang="en-US" sz="2800" b="1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endParaRPr lang="en-US" altLang="en-US" sz="2800" b="1" dirty="0"/>
          </a:p>
          <a:p>
            <a:pPr marL="0" indent="0" algn="ctr">
              <a:buFontTx/>
              <a:buNone/>
            </a:pPr>
            <a:endParaRPr lang="en-US" altLang="en-US" sz="2800" b="1" dirty="0"/>
          </a:p>
        </p:txBody>
      </p:sp>
      <p:sp>
        <p:nvSpPr>
          <p:cNvPr id="429059" name="Slide Number Placeholder 3">
            <a:extLst>
              <a:ext uri="{FF2B5EF4-FFF2-40B4-BE49-F238E27FC236}">
                <a16:creationId xmlns:a16="http://schemas.microsoft.com/office/drawing/2014/main" id="{1E45C958-17FE-A824-4071-4B01C9530D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FBB660-02F2-4670-ACAE-DC850C3591DC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110</a:t>
            </a:fld>
            <a:endParaRPr lang="es-ES" altLang="es-AR" sz="1400"/>
          </a:p>
        </p:txBody>
      </p:sp>
      <p:pic>
        <p:nvPicPr>
          <p:cNvPr id="429060" name="Picture 3">
            <a:extLst>
              <a:ext uri="{FF2B5EF4-FFF2-40B4-BE49-F238E27FC236}">
                <a16:creationId xmlns:a16="http://schemas.microsoft.com/office/drawing/2014/main" id="{9070F7B0-AA5B-6DF0-C706-DC0B642B8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925" y="173397"/>
            <a:ext cx="3703968" cy="303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4F361-A8B8-9F8F-EFE6-F9F3901E0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0591"/>
            <a:ext cx="4253717" cy="35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94FAD2-7246-4D08-E5E4-AF90E37F1D28}"/>
              </a:ext>
            </a:extLst>
          </p:cNvPr>
          <p:cNvSpPr txBox="1"/>
          <p:nvPr/>
        </p:nvSpPr>
        <p:spPr>
          <a:xfrm>
            <a:off x="4721261" y="3573326"/>
            <a:ext cx="4455790" cy="276998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es-AR" sz="2400" b="1" baseline="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AR" sz="2000" b="1" baseline="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REGULACION  </a:t>
            </a:r>
          </a:p>
          <a:p>
            <a:pPr marL="0" indent="0" algn="ctr">
              <a:buFontTx/>
              <a:buNone/>
              <a:defRPr/>
            </a:pPr>
            <a:r>
              <a:rPr lang="es-AR" sz="2000" b="1" baseline="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INSTALACIONES RADIACTIVAS</a:t>
            </a:r>
            <a:r>
              <a:rPr lang="es-AR" sz="2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AR" sz="2000" b="1" baseline="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NUCLEARES </a:t>
            </a:r>
          </a:p>
          <a:p>
            <a:pPr marL="0" indent="0" algn="ctr">
              <a:buFontTx/>
              <a:buNone/>
              <a:defRPr/>
            </a:pPr>
            <a:r>
              <a:rPr lang="es-AR" sz="2000" b="1" baseline="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 ACELERADORES</a:t>
            </a:r>
          </a:p>
          <a:p>
            <a:pPr marL="0" indent="0" algn="ctr">
              <a:buFontTx/>
              <a:buNone/>
              <a:defRPr/>
            </a:pPr>
            <a:r>
              <a:rPr lang="es-AR" sz="2400" b="1" baseline="0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FontTx/>
              <a:buNone/>
              <a:defRPr/>
            </a:pPr>
            <a:r>
              <a:rPr lang="es-AR" sz="2400" b="1" baseline="0" dirty="0">
                <a:solidFill>
                  <a:schemeClr val="bg1"/>
                </a:solidFill>
              </a:rPr>
              <a:t>Ley Nacional </a:t>
            </a:r>
            <a:r>
              <a:rPr lang="es-AR" sz="2400" b="1" baseline="0" dirty="0" err="1">
                <a:solidFill>
                  <a:schemeClr val="bg1"/>
                </a:solidFill>
              </a:rPr>
              <a:t>Nº</a:t>
            </a:r>
            <a:r>
              <a:rPr lang="es-AR" sz="2400" b="1" baseline="0" dirty="0">
                <a:solidFill>
                  <a:schemeClr val="bg1"/>
                </a:solidFill>
              </a:rPr>
              <a:t> 24804</a:t>
            </a:r>
          </a:p>
          <a:p>
            <a:pPr marL="0" indent="0" algn="ctr">
              <a:buFontTx/>
              <a:buNone/>
              <a:defRPr/>
            </a:pPr>
            <a:r>
              <a:rPr lang="es-AR" sz="2400" b="1" baseline="0" dirty="0">
                <a:solidFill>
                  <a:schemeClr val="bg1"/>
                </a:solidFill>
              </a:rPr>
              <a:t>Decreto 1390 /98</a:t>
            </a:r>
            <a:endParaRPr lang="es-AR" sz="2400" b="1" u="sng" baseline="0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endParaRPr lang="es-AR" b="1" i="1" dirty="0"/>
          </a:p>
        </p:txBody>
      </p:sp>
    </p:spTree>
  </p:cSld>
  <p:clrMapOvr>
    <a:masterClrMapping/>
  </p:clrMapOvr>
  <p:transition>
    <p:fade thruBlk="1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990596-236E-8FCE-1FCA-19ED7872D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007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9509BB-5D1B-A557-8AF7-A0DD815C6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CFC7CA49-D885-4588-B650-54A4C0CF1AD1}" type="slidenum">
              <a:rPr lang="es-ES" altLang="es-AR" smtClean="0"/>
              <a:pPr>
                <a:spcAft>
                  <a:spcPts val="600"/>
                </a:spcAft>
                <a:defRPr/>
              </a:pPr>
              <a:t>111</a:t>
            </a:fld>
            <a:endParaRPr lang="es-ES" altLang="es-A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3A3EE-88BF-A502-8745-C8B21A1BE97E}"/>
              </a:ext>
            </a:extLst>
          </p:cNvPr>
          <p:cNvSpPr txBox="1"/>
          <p:nvPr/>
        </p:nvSpPr>
        <p:spPr>
          <a:xfrm>
            <a:off x="5895976" y="109413"/>
            <a:ext cx="259115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3600" b="1" dirty="0"/>
              <a:t>PLATON </a:t>
            </a:r>
          </a:p>
          <a:p>
            <a:pPr algn="ctr"/>
            <a:r>
              <a:rPr lang="es-AR" sz="2800" b="1" dirty="0"/>
              <a:t>El ser humano </a:t>
            </a:r>
          </a:p>
          <a:p>
            <a:pPr algn="ctr"/>
            <a:r>
              <a:rPr lang="es-AR" sz="2800" b="1" dirty="0"/>
              <a:t>persigue :</a:t>
            </a:r>
          </a:p>
          <a:p>
            <a:pPr algn="ctr"/>
            <a:endParaRPr lang="es-AR" sz="3600" b="1" dirty="0"/>
          </a:p>
          <a:p>
            <a:pPr algn="ctr"/>
            <a:r>
              <a:rPr lang="es-AR" sz="3200" b="1" dirty="0"/>
              <a:t>“LA VERDAD”</a:t>
            </a:r>
          </a:p>
          <a:p>
            <a:pPr algn="ctr"/>
            <a:r>
              <a:rPr lang="es-AR" sz="3200" b="1" dirty="0"/>
              <a:t>“LA BONDAD”</a:t>
            </a:r>
          </a:p>
          <a:p>
            <a:pPr algn="ctr"/>
            <a:r>
              <a:rPr lang="es-AR" sz="3200" b="1" dirty="0"/>
              <a:t>“LA BELLEZA”</a:t>
            </a:r>
          </a:p>
          <a:p>
            <a:pPr algn="ctr"/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0A4B5-42D1-7B39-ECE3-E50D129FBAA5}"/>
              </a:ext>
            </a:extLst>
          </p:cNvPr>
          <p:cNvSpPr txBox="1"/>
          <p:nvPr/>
        </p:nvSpPr>
        <p:spPr>
          <a:xfrm>
            <a:off x="5307957" y="3769983"/>
            <a:ext cx="3767196" cy="2677656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La Ciencia indaga </a:t>
            </a:r>
          </a:p>
          <a:p>
            <a:pPr algn="ctr"/>
            <a:r>
              <a:rPr lang="es-AR" sz="2800" b="1" dirty="0"/>
              <a:t>sobre la </a:t>
            </a:r>
          </a:p>
          <a:p>
            <a:pPr algn="ctr"/>
            <a:r>
              <a:rPr lang="es-AR" sz="2800" b="1" dirty="0">
                <a:solidFill>
                  <a:srgbClr val="FFFF00"/>
                </a:solidFill>
              </a:rPr>
              <a:t>VERDAD </a:t>
            </a:r>
            <a:r>
              <a:rPr lang="es-AR" sz="2800" b="1" dirty="0"/>
              <a:t>del UNIVERSO, </a:t>
            </a:r>
          </a:p>
          <a:p>
            <a:pPr algn="ctr"/>
            <a:r>
              <a:rPr lang="es-AR" sz="2800" b="1" dirty="0"/>
              <a:t>descubre su </a:t>
            </a:r>
            <a:r>
              <a:rPr lang="es-AR" sz="2800" b="1" dirty="0">
                <a:solidFill>
                  <a:srgbClr val="FFFF00"/>
                </a:solidFill>
              </a:rPr>
              <a:t>BELLEZA, </a:t>
            </a:r>
          </a:p>
          <a:p>
            <a:pPr algn="ctr"/>
            <a:r>
              <a:rPr lang="es-AR" sz="2800" b="1" dirty="0"/>
              <a:t>y la</a:t>
            </a:r>
            <a:r>
              <a:rPr lang="es-AR" sz="2800" b="1" dirty="0">
                <a:solidFill>
                  <a:srgbClr val="FFFF00"/>
                </a:solidFill>
              </a:rPr>
              <a:t> BONDAD </a:t>
            </a:r>
            <a:r>
              <a:rPr lang="es-AR" sz="2800" b="1" dirty="0"/>
              <a:t>de la </a:t>
            </a:r>
          </a:p>
          <a:p>
            <a:pPr algn="ctr"/>
            <a:r>
              <a:rPr lang="es-AR" sz="2800" b="1" dirty="0"/>
              <a:t>INGENIERÍA CÓSMICA</a:t>
            </a:r>
          </a:p>
        </p:txBody>
      </p:sp>
    </p:spTree>
    <p:extLst>
      <p:ext uri="{BB962C8B-B14F-4D97-AF65-F5344CB8AC3E}">
        <p14:creationId xmlns:p14="http://schemas.microsoft.com/office/powerpoint/2010/main" val="84850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B3C82-DE8F-E06D-2BA0-C730292B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112</a:t>
            </a:fld>
            <a:endParaRPr lang="es-ES" altLang="es-A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C8E8A-3C27-0708-42C1-1C6248077F35}"/>
              </a:ext>
            </a:extLst>
          </p:cNvPr>
          <p:cNvSpPr txBox="1"/>
          <p:nvPr/>
        </p:nvSpPr>
        <p:spPr>
          <a:xfrm>
            <a:off x="-102326" y="4969253"/>
            <a:ext cx="3515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    LAS RADIACIONES    NOS OFRECEN </a:t>
            </a:r>
          </a:p>
          <a:p>
            <a:pPr algn="ctr"/>
            <a:r>
              <a:rPr lang="es-AR" sz="4000" b="1" dirty="0"/>
              <a:t>  BELLEZA </a:t>
            </a:r>
            <a:r>
              <a:rPr lang="es-AR" sz="28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2052C-D852-4DA6-B58F-72FFCF066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14" y="85770"/>
            <a:ext cx="5220072" cy="341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D8C964-7D3A-88B2-803F-ED7E13DD9F60}"/>
              </a:ext>
            </a:extLst>
          </p:cNvPr>
          <p:cNvSpPr txBox="1"/>
          <p:nvPr/>
        </p:nvSpPr>
        <p:spPr>
          <a:xfrm>
            <a:off x="198553" y="85770"/>
            <a:ext cx="358240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/>
              <a:t>LAS RADIACIONES </a:t>
            </a:r>
          </a:p>
          <a:p>
            <a:pPr algn="ctr"/>
            <a:r>
              <a:rPr lang="es-AR" sz="4000" b="1" dirty="0"/>
              <a:t>NOS OFRECEN 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0355D2-C368-B865-349F-8E0A457CADD0}"/>
              </a:ext>
            </a:extLst>
          </p:cNvPr>
          <p:cNvSpPr txBox="1"/>
          <p:nvPr/>
        </p:nvSpPr>
        <p:spPr>
          <a:xfrm>
            <a:off x="344247" y="2364914"/>
            <a:ext cx="350818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latin typeface="Amasis MT Pro Black" panose="02040A04050005020304" pitchFamily="18" charset="0"/>
              </a:rPr>
              <a:t>LO BUENO </a:t>
            </a:r>
          </a:p>
          <a:p>
            <a:pPr algn="ctr"/>
            <a:r>
              <a:rPr lang="es-AR" sz="3200" b="1" dirty="0"/>
              <a:t>DE LA FOTOSINTESIS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A7B56-BDB3-CD21-A911-C48882E7F6D3}"/>
              </a:ext>
            </a:extLst>
          </p:cNvPr>
          <p:cNvSpPr txBox="1"/>
          <p:nvPr/>
        </p:nvSpPr>
        <p:spPr>
          <a:xfrm>
            <a:off x="4882061" y="99404"/>
            <a:ext cx="386640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latin typeface="Amasis MT Pro Black" panose="02040A04050005020304" pitchFamily="18" charset="0"/>
              </a:rPr>
              <a:t>LA VERDAD </a:t>
            </a:r>
          </a:p>
          <a:p>
            <a:pPr algn="ctr"/>
            <a:r>
              <a:rPr lang="es-AR" sz="2800" b="1" dirty="0"/>
              <a:t>SOBRE EL UNIVERSO</a:t>
            </a:r>
          </a:p>
          <a:p>
            <a:pPr algn="ctr"/>
            <a:r>
              <a:rPr lang="es-AR" sz="2800" b="1" dirty="0"/>
              <a:t>Y NUESTRO CUERPO</a:t>
            </a:r>
            <a:endParaRPr lang="en-US" sz="2800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5D39682-B38D-953A-2D68-20729ED8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65" y="4068243"/>
            <a:ext cx="4518225" cy="238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A319CB-3ECB-D6C2-CA34-E4600D243C52}"/>
              </a:ext>
            </a:extLst>
          </p:cNvPr>
          <p:cNvGrpSpPr/>
          <p:nvPr/>
        </p:nvGrpSpPr>
        <p:grpSpPr>
          <a:xfrm>
            <a:off x="305618" y="4039659"/>
            <a:ext cx="3615695" cy="2762462"/>
            <a:chOff x="-57791" y="3344487"/>
            <a:chExt cx="3161116" cy="4193691"/>
          </a:xfrm>
        </p:grpSpPr>
        <p:pic>
          <p:nvPicPr>
            <p:cNvPr id="8" name="Imagen 1">
              <a:extLst>
                <a:ext uri="{FF2B5EF4-FFF2-40B4-BE49-F238E27FC236}">
                  <a16:creationId xmlns:a16="http://schemas.microsoft.com/office/drawing/2014/main" id="{9C01CA81-67A5-C18A-830E-F1A89BFFF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685" y="3344487"/>
              <a:ext cx="3132010" cy="307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99FC31-72D4-2EFA-D013-4BCAA10DE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7791" y="6463537"/>
              <a:ext cx="3100896" cy="107464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000" b="1" dirty="0"/>
                <a:t>FOTOSINTESIS - BIOMASA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000" b="1" dirty="0"/>
                <a:t>CADENA ALIMENTARIA</a:t>
              </a:r>
              <a:endParaRPr lang="en-US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851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09419-00C9-2847-FD90-D2BD16C6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113</a:t>
            </a:fld>
            <a:endParaRPr lang="es-ES" altLang="es-A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386E6-F153-04D8-C929-5990B224E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792" y="0"/>
            <a:ext cx="9685584" cy="7776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FA7443-5951-57F5-35A8-16917ADFB024}"/>
              </a:ext>
            </a:extLst>
          </p:cNvPr>
          <p:cNvSpPr txBox="1"/>
          <p:nvPr/>
        </p:nvSpPr>
        <p:spPr>
          <a:xfrm>
            <a:off x="-3420888" y="3429000"/>
            <a:ext cx="28232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4000" b="1" dirty="0">
                <a:solidFill>
                  <a:schemeClr val="bg1"/>
                </a:solidFill>
              </a:rPr>
              <a:t>LA BELLEZA</a:t>
            </a:r>
          </a:p>
          <a:p>
            <a:pPr algn="ctr"/>
            <a:r>
              <a:rPr lang="es-AR" sz="4000" b="1" dirty="0">
                <a:solidFill>
                  <a:schemeClr val="bg1"/>
                </a:solidFill>
              </a:rPr>
              <a:t>DEL SONIDO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049340-4E65-3747-4733-DC9DC41EEDB9}"/>
              </a:ext>
            </a:extLst>
          </p:cNvPr>
          <p:cNvSpPr txBox="1"/>
          <p:nvPr/>
        </p:nvSpPr>
        <p:spPr>
          <a:xfrm>
            <a:off x="-108520" y="188640"/>
            <a:ext cx="324035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/>
              <a:t>LA BELLEZA </a:t>
            </a:r>
          </a:p>
          <a:p>
            <a:pPr algn="ctr"/>
            <a:r>
              <a:rPr lang="es-AR" sz="3600" b="1" dirty="0"/>
              <a:t>DE UN SONIDO</a:t>
            </a:r>
          </a:p>
        </p:txBody>
      </p:sp>
    </p:spTree>
    <p:extLst>
      <p:ext uri="{BB962C8B-B14F-4D97-AF65-F5344CB8AC3E}">
        <p14:creationId xmlns:p14="http://schemas.microsoft.com/office/powerpoint/2010/main" val="16743243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34497-A950-63F9-7D96-8A9736AD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114</a:t>
            </a:fld>
            <a:endParaRPr lang="es-ES" altLang="es-A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B79447-AFBC-5834-15F2-53B06BC7F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268" y="0"/>
            <a:ext cx="9396536" cy="7128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68C99C-D19B-57BC-35DE-9E91D46C08FA}"/>
              </a:ext>
            </a:extLst>
          </p:cNvPr>
          <p:cNvSpPr txBox="1"/>
          <p:nvPr/>
        </p:nvSpPr>
        <p:spPr>
          <a:xfrm>
            <a:off x="5652120" y="99977"/>
            <a:ext cx="3506416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/>
              <a:t>LA BELLEZA </a:t>
            </a:r>
          </a:p>
          <a:p>
            <a:pPr algn="ctr"/>
            <a:r>
              <a:rPr lang="es-AR" sz="3600" b="1" dirty="0"/>
              <a:t>DE UNA IMAGEN</a:t>
            </a:r>
          </a:p>
        </p:txBody>
      </p:sp>
    </p:spTree>
    <p:extLst>
      <p:ext uri="{BB962C8B-B14F-4D97-AF65-F5344CB8AC3E}">
        <p14:creationId xmlns:p14="http://schemas.microsoft.com/office/powerpoint/2010/main" val="5456195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Number Placeholder 1">
            <a:extLst>
              <a:ext uri="{FF2B5EF4-FFF2-40B4-BE49-F238E27FC236}">
                <a16:creationId xmlns:a16="http://schemas.microsoft.com/office/drawing/2014/main" id="{FE67EA6E-C98C-CF6A-08AE-BA2316537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A81F14-4200-4BF8-BF54-E2EFFD4316BB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115</a:t>
            </a:fld>
            <a:endParaRPr lang="es-ES" altLang="es-AR" sz="1400"/>
          </a:p>
        </p:txBody>
      </p:sp>
      <p:pic>
        <p:nvPicPr>
          <p:cNvPr id="439299" name="Picture 3">
            <a:extLst>
              <a:ext uri="{FF2B5EF4-FFF2-40B4-BE49-F238E27FC236}">
                <a16:creationId xmlns:a16="http://schemas.microsoft.com/office/drawing/2014/main" id="{9363943C-EFDD-803B-6114-1C4AB053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23"/>
            <a:ext cx="9244896" cy="684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F6BB1A-30C2-6008-30D6-5C4DFE07A4E3}"/>
              </a:ext>
            </a:extLst>
          </p:cNvPr>
          <p:cNvSpPr txBox="1"/>
          <p:nvPr/>
        </p:nvSpPr>
        <p:spPr>
          <a:xfrm>
            <a:off x="161828" y="6093296"/>
            <a:ext cx="923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/>
              <a:t>GRACIAS POR VUESTRA PARTICIPACION !!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4FE6E-EA68-BDD1-7B92-A1F559414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2204865"/>
            <a:ext cx="2232248" cy="17683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911A98-F136-6064-C38E-2350C9AF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116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1744556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53B79-E9CE-8291-DBD3-CD56E5D4C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408" y="1183674"/>
            <a:ext cx="3921457" cy="43239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0A5CCD-3692-94F1-69EB-B1E6E27CC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0583" y="1203036"/>
            <a:ext cx="3285460" cy="4430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9055E-F39B-6A21-AF8E-EA1E8F8AFE86}"/>
              </a:ext>
            </a:extLst>
          </p:cNvPr>
          <p:cNvSpPr txBox="1"/>
          <p:nvPr/>
        </p:nvSpPr>
        <p:spPr>
          <a:xfrm>
            <a:off x="914400" y="42571"/>
            <a:ext cx="7502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/>
              <a:t>CONSEJO TECNICO ASESOR EN RADIACIONES IONIZANTES</a:t>
            </a:r>
          </a:p>
          <a:p>
            <a:pPr algn="ctr"/>
            <a:r>
              <a:rPr lang="es-AR" sz="2400" b="1" dirty="0"/>
              <a:t>MINISTERIO DE SALUD - CNEA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8E2CB-85A8-2D4D-5814-57E88813D98B}"/>
              </a:ext>
            </a:extLst>
          </p:cNvPr>
          <p:cNvSpPr txBox="1"/>
          <p:nvPr/>
        </p:nvSpPr>
        <p:spPr>
          <a:xfrm>
            <a:off x="331565" y="5635437"/>
            <a:ext cx="4144742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AR" b="1" dirty="0"/>
              <a:t>          </a:t>
            </a:r>
            <a:r>
              <a:rPr lang="es-AR" sz="2800" b="1" dirty="0"/>
              <a:t>Dr. Noé </a:t>
            </a:r>
            <a:r>
              <a:rPr lang="es-AR" sz="2800" b="1" dirty="0" err="1"/>
              <a:t>Altschuler</a:t>
            </a:r>
            <a:r>
              <a:rPr lang="es-AR" sz="2800" b="1" dirty="0"/>
              <a:t>  </a:t>
            </a:r>
          </a:p>
          <a:p>
            <a:pPr marL="0" indent="0">
              <a:buNone/>
            </a:pPr>
            <a:r>
              <a:rPr lang="es-AR" sz="2800" b="1" dirty="0"/>
              <a:t>                   CNEA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C42C7-61D1-6707-432C-BE17D518FF52}"/>
              </a:ext>
            </a:extLst>
          </p:cNvPr>
          <p:cNvSpPr txBox="1"/>
          <p:nvPr/>
        </p:nvSpPr>
        <p:spPr>
          <a:xfrm>
            <a:off x="5082363" y="5686821"/>
            <a:ext cx="3561907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AR" sz="2800" b="1" dirty="0"/>
              <a:t>Dr. Bernardo </a:t>
            </a:r>
            <a:r>
              <a:rPr lang="es-AR" sz="2800" b="1" dirty="0" err="1"/>
              <a:t>Dosoretz</a:t>
            </a:r>
            <a:endParaRPr lang="es-AR" sz="2800" b="1" dirty="0"/>
          </a:p>
          <a:p>
            <a:pPr marL="0" indent="0" algn="ctr">
              <a:buNone/>
            </a:pPr>
            <a:r>
              <a:rPr lang="es-AR" sz="2800" b="1" dirty="0"/>
              <a:t>hospital Rivadavia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6962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8F439A-EC83-4398-0C3F-953883F9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069" y="242344"/>
            <a:ext cx="4452109" cy="5473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0A93CB-783A-24EC-90A0-91CE533ED486}"/>
              </a:ext>
            </a:extLst>
          </p:cNvPr>
          <p:cNvSpPr txBox="1"/>
          <p:nvPr/>
        </p:nvSpPr>
        <p:spPr>
          <a:xfrm>
            <a:off x="2753833" y="5903893"/>
            <a:ext cx="3867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Dr. Dan </a:t>
            </a:r>
            <a:r>
              <a:rPr lang="es-AR" sz="2800" b="1" dirty="0" err="1"/>
              <a:t>Beninson</a:t>
            </a:r>
            <a:endParaRPr lang="es-AR" sz="2800" b="1" dirty="0"/>
          </a:p>
          <a:p>
            <a:pPr algn="ctr"/>
            <a:r>
              <a:rPr lang="es-AR" sz="2800" b="1" dirty="0"/>
              <a:t>CNEA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42986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82BB6-95D8-9EC5-191D-624C9111F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7625" y="-74428"/>
            <a:ext cx="97873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40360-C8E4-5FE3-0131-333547EDA653}"/>
              </a:ext>
            </a:extLst>
          </p:cNvPr>
          <p:cNvSpPr txBox="1"/>
          <p:nvPr/>
        </p:nvSpPr>
        <p:spPr>
          <a:xfrm>
            <a:off x="894385" y="5663822"/>
            <a:ext cx="692991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AR" sz="3200" b="1" dirty="0"/>
              <a:t>Dr. Gerald Hanson </a:t>
            </a:r>
          </a:p>
          <a:p>
            <a:pPr algn="ctr"/>
            <a:r>
              <a:rPr lang="es-AR" sz="3200" b="1" dirty="0"/>
              <a:t>Organización Panamericana de la Salud</a:t>
            </a:r>
            <a:r>
              <a:rPr lang="es-AR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3567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978B2-EFF0-5A47-71EF-6AFA1D0F0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9609" y="234950"/>
            <a:ext cx="4089118" cy="4921841"/>
          </a:xfrm>
        </p:spPr>
        <p:txBody>
          <a:bodyPr/>
          <a:lstStyle/>
          <a:p>
            <a:pPr marL="0" indent="0">
              <a:buNone/>
            </a:pPr>
            <a:r>
              <a:rPr lang="es-AR" dirty="0"/>
              <a:t>  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83288F-98D6-A68F-8BC1-28A05842A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273" y="402182"/>
            <a:ext cx="4089118" cy="4587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95387-7D0F-EB05-FA52-A95A6684695D}"/>
              </a:ext>
            </a:extLst>
          </p:cNvPr>
          <p:cNvSpPr txBox="1"/>
          <p:nvPr/>
        </p:nvSpPr>
        <p:spPr>
          <a:xfrm>
            <a:off x="2579513" y="5401340"/>
            <a:ext cx="3500638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AR" sz="3200" b="1" dirty="0"/>
              <a:t>Ing. Ernesto </a:t>
            </a:r>
            <a:r>
              <a:rPr lang="es-AR" sz="3200" b="1" dirty="0" err="1"/>
              <a:t>Galloni</a:t>
            </a:r>
            <a:endParaRPr lang="es-AR" sz="3200" b="1" dirty="0"/>
          </a:p>
          <a:p>
            <a:r>
              <a:rPr lang="es-AR" sz="3200" b="1" dirty="0"/>
              <a:t>         F. I.  UBA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03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44F1D-1702-1ECE-B548-6A95F1482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83975D-0928-CBCB-1C6E-C570A205741A}"/>
              </a:ext>
            </a:extLst>
          </p:cNvPr>
          <p:cNvSpPr txBox="1"/>
          <p:nvPr/>
        </p:nvSpPr>
        <p:spPr>
          <a:xfrm rot="10800000" flipV="1">
            <a:off x="359735" y="5288340"/>
            <a:ext cx="813435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latin typeface="Aptos Display" panose="020B0004020202020204" pitchFamily="34" charset="0"/>
                <a:cs typeface="Aharoni" panose="02010803020104030203" pitchFamily="2" charset="-79"/>
              </a:rPr>
              <a:t>         1972 SCHOOL OF MEDICINE</a:t>
            </a:r>
          </a:p>
          <a:p>
            <a:pPr algn="ctr"/>
            <a:r>
              <a:rPr lang="es-AR" sz="3200" b="1" dirty="0">
                <a:latin typeface="Aptos Display" panose="020B0004020202020204" pitchFamily="34" charset="0"/>
                <a:cs typeface="Aharoni" panose="02010803020104030203" pitchFamily="2" charset="-79"/>
              </a:rPr>
              <a:t>UNIVERSITY OF ROCHESTER, NEW YORK</a:t>
            </a:r>
          </a:p>
          <a:p>
            <a:pPr algn="ctr"/>
            <a:r>
              <a:rPr lang="es-AR" sz="3200" b="1" dirty="0">
                <a:latin typeface="Aptos Display" panose="020B0004020202020204" pitchFamily="34" charset="0"/>
                <a:cs typeface="Aharoni" panose="02010803020104030203" pitchFamily="2" charset="-79"/>
              </a:rPr>
              <a:t>GRADUACION  M. Sc </a:t>
            </a:r>
            <a:r>
              <a:rPr lang="es-AR" sz="3200" b="1" dirty="0" err="1">
                <a:latin typeface="Aptos Display" panose="020B0004020202020204" pitchFamily="34" charset="0"/>
                <a:cs typeface="Aharoni" panose="02010803020104030203" pitchFamily="2" charset="-79"/>
              </a:rPr>
              <a:t>on</a:t>
            </a:r>
            <a:r>
              <a:rPr lang="es-AR" sz="3200" b="1" dirty="0">
                <a:latin typeface="Aptos Display" panose="020B0004020202020204" pitchFamily="34" charset="0"/>
                <a:cs typeface="Aharoni" panose="02010803020104030203" pitchFamily="2" charset="-79"/>
              </a:rPr>
              <a:t> </a:t>
            </a:r>
            <a:r>
              <a:rPr lang="es-AR" sz="3200" b="1" dirty="0" err="1">
                <a:latin typeface="Aptos Display" panose="020B0004020202020204" pitchFamily="34" charset="0"/>
                <a:cs typeface="Aharoni" panose="02010803020104030203" pitchFamily="2" charset="-79"/>
              </a:rPr>
              <a:t>Radiation</a:t>
            </a:r>
            <a:r>
              <a:rPr lang="es-AR" sz="3200" b="1" dirty="0">
                <a:latin typeface="Aptos Display" panose="020B0004020202020204" pitchFamily="34" charset="0"/>
                <a:cs typeface="Aharoni" panose="02010803020104030203" pitchFamily="2" charset="-79"/>
              </a:rPr>
              <a:t> </a:t>
            </a:r>
            <a:r>
              <a:rPr lang="es-AR" sz="3200" b="1" dirty="0" err="1">
                <a:latin typeface="Aptos Display" panose="020B0004020202020204" pitchFamily="34" charset="0"/>
                <a:cs typeface="Aharoni" panose="02010803020104030203" pitchFamily="2" charset="-79"/>
              </a:rPr>
              <a:t>Biology</a:t>
            </a:r>
            <a:endParaRPr lang="en-US" sz="3200" b="1" dirty="0">
              <a:latin typeface="Aptos Display" panose="020B0004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2798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51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>
            <a:extLst>
              <a:ext uri="{FF2B5EF4-FFF2-40B4-BE49-F238E27FC236}">
                <a16:creationId xmlns:a16="http://schemas.microsoft.com/office/drawing/2014/main" id="{4CDDE1C1-32D3-62CD-7829-63381FD2F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316982"/>
            <a:ext cx="56302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RADIACIONES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Y  RADIOPROTECCION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EF2CE06C-8002-946C-997A-FA7C155D58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08D1C2-6F11-49A6-B8C2-68072D1B8A5B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s-ES" altLang="es-AR" sz="1400"/>
          </a:p>
        </p:txBody>
      </p:sp>
      <p:pic>
        <p:nvPicPr>
          <p:cNvPr id="11270" name="Picture 4">
            <a:extLst>
              <a:ext uri="{FF2B5EF4-FFF2-40B4-BE49-F238E27FC236}">
                <a16:creationId xmlns:a16="http://schemas.microsoft.com/office/drawing/2014/main" id="{C241468E-624D-61F4-1315-B3AA09CE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5" y="1772816"/>
            <a:ext cx="433228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9AF8D2BA-B57E-FBFB-CF69-1F6636E1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65" y="1772816"/>
            <a:ext cx="451961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6A1EC2-BF5B-FB8C-D314-0D468487CD48}"/>
              </a:ext>
            </a:extLst>
          </p:cNvPr>
          <p:cNvSpPr txBox="1"/>
          <p:nvPr/>
        </p:nvSpPr>
        <p:spPr>
          <a:xfrm>
            <a:off x="6793028" y="5525355"/>
            <a:ext cx="1921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AR" sz="3200" b="1" dirty="0"/>
          </a:p>
          <a:p>
            <a:pPr algn="ctr"/>
            <a:r>
              <a:rPr lang="es-AR" sz="2800" b="1" dirty="0"/>
              <a:t>28- 11- 23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C9E5D-F8DB-0C48-3A2A-2B094E181081}"/>
              </a:ext>
            </a:extLst>
          </p:cNvPr>
          <p:cNvSpPr txBox="1"/>
          <p:nvPr/>
        </p:nvSpPr>
        <p:spPr>
          <a:xfrm>
            <a:off x="8199529" y="24595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/>
              <a:t>100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39D64-B01B-B745-CFFC-36E9FF1456AA}"/>
              </a:ext>
            </a:extLst>
          </p:cNvPr>
          <p:cNvSpPr txBox="1"/>
          <p:nvPr/>
        </p:nvSpPr>
        <p:spPr>
          <a:xfrm>
            <a:off x="2529942" y="5248355"/>
            <a:ext cx="3898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Ing. César F. Arias,  </a:t>
            </a:r>
            <a:r>
              <a:rPr 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M.Sc</a:t>
            </a: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ACADEMIA NACIONAL </a:t>
            </a:r>
          </a:p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DE INGENIERIA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23721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>
            <a:extLst>
              <a:ext uri="{FF2B5EF4-FFF2-40B4-BE49-F238E27FC236}">
                <a16:creationId xmlns:a16="http://schemas.microsoft.com/office/drawing/2014/main" id="{0C392D32-2098-2016-BE69-8DBB6A575D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C3C9B2-C953-4996-89C6-D20BE4817FC4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s-ES" altLang="es-AR" sz="1400"/>
          </a:p>
        </p:txBody>
      </p:sp>
      <p:sp>
        <p:nvSpPr>
          <p:cNvPr id="13315" name="TextBox 2">
            <a:extLst>
              <a:ext uri="{FF2B5EF4-FFF2-40B4-BE49-F238E27FC236}">
                <a16:creationId xmlns:a16="http://schemas.microsoft.com/office/drawing/2014/main" id="{7C46E461-B717-5544-2783-EE600AC8B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68" y="224493"/>
            <a:ext cx="323518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4400" b="1" dirty="0">
                <a:solidFill>
                  <a:srgbClr val="FFFF00"/>
                </a:solidFill>
              </a:rPr>
              <a:t>  </a:t>
            </a:r>
            <a:r>
              <a:rPr lang="es-AR" altLang="en-US" b="1" dirty="0">
                <a:solidFill>
                  <a:srgbClr val="FFFF00"/>
                </a:solidFill>
              </a:rPr>
              <a:t>“RADIACIÓN”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pic>
        <p:nvPicPr>
          <p:cNvPr id="16389" name="Picture 6">
            <a:extLst>
              <a:ext uri="{FF2B5EF4-FFF2-40B4-BE49-F238E27FC236}">
                <a16:creationId xmlns:a16="http://schemas.microsoft.com/office/drawing/2014/main" id="{38C41ABF-7465-5C7A-3F62-AF6C799B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371975"/>
            <a:ext cx="316865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>
            <a:extLst>
              <a:ext uri="{FF2B5EF4-FFF2-40B4-BE49-F238E27FC236}">
                <a16:creationId xmlns:a16="http://schemas.microsoft.com/office/drawing/2014/main" id="{A088E96E-272E-C9A9-B9E3-02A0B1A7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2" y="4371976"/>
            <a:ext cx="4679483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>
            <a:extLst>
              <a:ext uri="{FF2B5EF4-FFF2-40B4-BE49-F238E27FC236}">
                <a16:creationId xmlns:a16="http://schemas.microsoft.com/office/drawing/2014/main" id="{1E93E3D4-1744-7AD1-CB61-14385112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90" y="1495425"/>
            <a:ext cx="2835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B46E711-7899-33C3-E20A-AC08ECD6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8" y="1503363"/>
            <a:ext cx="2782888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5ECE35EC-0343-91FE-0587-BEEFB62C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365" y="1495425"/>
            <a:ext cx="24971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CEE7C4E0-004A-0D48-BAE1-9A748CB2D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379788"/>
            <a:ext cx="15081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8542A4-533C-F64D-9A31-63678AC9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326" y="0"/>
            <a:ext cx="37631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4400" b="1" dirty="0">
                <a:solidFill>
                  <a:srgbClr val="FFFF00"/>
                </a:solidFill>
              </a:rPr>
              <a:t>  </a:t>
            </a:r>
            <a:r>
              <a:rPr lang="es-AR" altLang="en-US" sz="2800" b="1" dirty="0">
                <a:solidFill>
                  <a:srgbClr val="FFFF00"/>
                </a:solidFill>
              </a:rPr>
              <a:t>CONNOTACIONES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>
                <a:solidFill>
                  <a:srgbClr val="FFFF00"/>
                </a:solidFill>
              </a:rPr>
              <a:t>NEGATIVAS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93084B6-1B20-BD06-4A8B-85C7B7051480}"/>
              </a:ext>
            </a:extLst>
          </p:cNvPr>
          <p:cNvSpPr/>
          <p:nvPr/>
        </p:nvSpPr>
        <p:spPr>
          <a:xfrm>
            <a:off x="3770058" y="460175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F6D3461-CF3B-C27E-7D18-B42445B3D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6218238"/>
            <a:ext cx="5217566" cy="584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b="1" dirty="0"/>
              <a:t>Existen motivos para ello.</a:t>
            </a:r>
            <a:endParaRPr lang="en-US" alt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959F9C-9103-AC74-63D2-FE8E1FCE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2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767430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988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>
            <a:extLst>
              <a:ext uri="{FF2B5EF4-FFF2-40B4-BE49-F238E27FC236}">
                <a16:creationId xmlns:a16="http://schemas.microsoft.com/office/drawing/2014/main" id="{C184876D-2D57-66EE-EE33-72B84C685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A51197-148C-4FC4-85A6-4C1F4889FEF8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s-ES" altLang="es-AR" sz="1400"/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5CE1240D-9F95-24AF-F5E7-31DAB399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916"/>
            <a:ext cx="4656033" cy="467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>
            <a:extLst>
              <a:ext uri="{FF2B5EF4-FFF2-40B4-BE49-F238E27FC236}">
                <a16:creationId xmlns:a16="http://schemas.microsoft.com/office/drawing/2014/main" id="{355EF973-E541-2A01-D400-8866B6D31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721" y="4782484"/>
            <a:ext cx="252028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“SUPERMAN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SE ENFRENTA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CON LA KRIPTONITA</a:t>
            </a:r>
            <a:r>
              <a:rPr lang="es-AR" altLang="en-US" sz="2400" b="1" dirty="0">
                <a:solidFill>
                  <a:schemeClr val="bg1"/>
                </a:solidFill>
              </a:rPr>
              <a:t> </a:t>
            </a:r>
            <a:endParaRPr lang="es-AR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RADIACTIVA”</a:t>
            </a:r>
            <a:r>
              <a:rPr lang="es-AR" altLang="en-US" sz="2000" b="1" dirty="0"/>
              <a:t> </a:t>
            </a:r>
            <a:endParaRPr lang="en-US" altLang="en-US" sz="4000" b="1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E96E44C-42A2-DDBA-C6FB-1F97BF440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683596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82BEF706-24D0-7881-1555-CA1771AA8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1528780"/>
            <a:ext cx="3383657" cy="156966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“HOMERO SIMPSON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EN UN DEPOSITO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DE RESIDUOS RADIACTIVOS”</a:t>
            </a:r>
            <a:endParaRPr lang="en-US" altLang="en-US" sz="2400" b="1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BD700FA-E119-24A7-E797-FA61AC5C3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299" y="77723"/>
            <a:ext cx="5453472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 ALGUNAS HISTORIETAS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REFLEJAN ESA CARACTERISTICA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476166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3D0F44-27F6-5174-D3D3-AF1C2514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21</a:t>
            </a:fld>
            <a:endParaRPr lang="es-ES" altLang="es-A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485A6-1E92-DE55-8206-A1EBBA4F8B6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8520" y="714671"/>
            <a:ext cx="9252520" cy="6150672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9B561650-2484-48D3-2044-0DD3C2ABC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01" y="6229034"/>
            <a:ext cx="7964849" cy="49244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600" b="1" dirty="0"/>
              <a:t>Transporte Universal de Energía e Información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46155-57DE-25AF-CD2C-66B584AE9A60}"/>
              </a:ext>
            </a:extLst>
          </p:cNvPr>
          <p:cNvSpPr txBox="1">
            <a:spLocks noChangeArrowheads="1"/>
          </p:cNvSpPr>
          <p:nvPr/>
        </p:nvSpPr>
        <p:spPr>
          <a:xfrm>
            <a:off x="-108520" y="-27384"/>
            <a:ext cx="9252519" cy="1224136"/>
          </a:xfrm>
          <a:prstGeom prst="rect">
            <a:avLst/>
          </a:prstGeom>
          <a:solidFill>
            <a:srgbClr val="CCECFF"/>
          </a:solidFill>
        </p:spPr>
        <p:txBody>
          <a:bodyPr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endParaRPr lang="es-AR" altLang="en-US" sz="12800" b="1" dirty="0"/>
          </a:p>
          <a:p>
            <a:pPr marL="0" indent="0" algn="ctr">
              <a:buFontTx/>
              <a:buNone/>
            </a:pPr>
            <a:r>
              <a:rPr lang="es-AR" altLang="en-US" sz="12800" b="1" dirty="0"/>
              <a:t>NO OBSTANTE, LOS FENÓMENOS RADIANTES NATURALES CUMPLEN FUNCIONES ESENCIALES </a:t>
            </a:r>
          </a:p>
          <a:p>
            <a:pPr marL="0" indent="0" algn="ctr">
              <a:buFontTx/>
              <a:buNone/>
            </a:pPr>
            <a:endParaRPr lang="es-AR" altLang="en-US" sz="2400" b="1" dirty="0"/>
          </a:p>
          <a:p>
            <a:pPr marL="0" indent="0" algn="ctr">
              <a:buFontTx/>
              <a:buNone/>
            </a:pPr>
            <a:endParaRPr lang="es-AR" altLang="en-US" sz="2400" b="1" dirty="0"/>
          </a:p>
          <a:p>
            <a:pPr marL="0" indent="0" algn="ctr">
              <a:buFontTx/>
              <a:buNone/>
            </a:pPr>
            <a:endParaRPr lang="es-A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320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56139C-92BB-695D-FF36-82BDC86B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22</a:t>
            </a:fld>
            <a:endParaRPr lang="es-ES" altLang="es-A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20AB6-5693-243C-86EA-733F553A4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3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49478E-C18A-5C44-2A21-7F6934A19C55}"/>
              </a:ext>
            </a:extLst>
          </p:cNvPr>
          <p:cNvSpPr txBox="1"/>
          <p:nvPr/>
        </p:nvSpPr>
        <p:spPr>
          <a:xfrm>
            <a:off x="2195736" y="5853094"/>
            <a:ext cx="5570282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s-AR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Distribución y Diversificación </a:t>
            </a:r>
          </a:p>
          <a:p>
            <a:pPr algn="ctr"/>
            <a:r>
              <a:rPr lang="es-AR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 Energía en la Tierra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CAF9F2-F76D-ED0E-8B2B-7B1CFBA3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23</a:t>
            </a:fld>
            <a:endParaRPr lang="es-ES" altLang="es-A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DA306-73FB-5EB3-0A18-272A5A68C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BBAA5E-86A8-E9CB-0699-D247469F9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7" y="5787261"/>
            <a:ext cx="6207125" cy="95410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800" b="1" dirty="0"/>
              <a:t>Alimentación de los Seres Vivos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FOTOSINTESIS</a:t>
            </a:r>
          </a:p>
        </p:txBody>
      </p:sp>
    </p:spTree>
    <p:extLst>
      <p:ext uri="{BB962C8B-B14F-4D97-AF65-F5344CB8AC3E}">
        <p14:creationId xmlns:p14="http://schemas.microsoft.com/office/powerpoint/2010/main" val="263684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>
            <a:extLst>
              <a:ext uri="{FF2B5EF4-FFF2-40B4-BE49-F238E27FC236}">
                <a16:creationId xmlns:a16="http://schemas.microsoft.com/office/drawing/2014/main" id="{5FF6D88D-14C1-7845-0ADC-0239A7BA00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2F1B4A-8248-4761-ACCD-23824E564C64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s-ES" altLang="es-AR" sz="1400"/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D9A3FD6E-F991-2476-5A82-A47889B0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4" y="3931782"/>
            <a:ext cx="4243992" cy="345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>
            <a:extLst>
              <a:ext uri="{FF2B5EF4-FFF2-40B4-BE49-F238E27FC236}">
                <a16:creationId xmlns:a16="http://schemas.microsoft.com/office/drawing/2014/main" id="{209ECE5F-0A2F-C85C-B75E-113DA7B8F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925" y="4316903"/>
            <a:ext cx="31550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RADIACION LUMINOSA TECNOLOGICA</a:t>
            </a:r>
            <a:endParaRPr lang="en-US" alt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701" name="TextBox 4">
            <a:extLst>
              <a:ext uri="{FF2B5EF4-FFF2-40B4-BE49-F238E27FC236}">
                <a16:creationId xmlns:a16="http://schemas.microsoft.com/office/drawing/2014/main" id="{D1F32175-923E-4D8D-DE22-1B695DFCD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015" y="4186546"/>
            <a:ext cx="25082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RADIACION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SONORA</a:t>
            </a:r>
            <a:endParaRPr lang="en-US" altLang="en-US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702" name="TextBox 6">
            <a:extLst>
              <a:ext uri="{FF2B5EF4-FFF2-40B4-BE49-F238E27FC236}">
                <a16:creationId xmlns:a16="http://schemas.microsoft.com/office/drawing/2014/main" id="{8DD908F0-4CE5-C050-5D0F-F517EA9D3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25" y="3123128"/>
            <a:ext cx="711835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LOS FENÓMENOS RADIANTES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POSIBILITAN LAS COMUNICACIONES </a:t>
            </a:r>
            <a:endParaRPr lang="en-US" altLang="en-US" sz="2800" dirty="0"/>
          </a:p>
        </p:txBody>
      </p:sp>
      <p:pic>
        <p:nvPicPr>
          <p:cNvPr id="29703" name="Picture 2">
            <a:extLst>
              <a:ext uri="{FF2B5EF4-FFF2-40B4-BE49-F238E27FC236}">
                <a16:creationId xmlns:a16="http://schemas.microsoft.com/office/drawing/2014/main" id="{8E9DF218-691F-128D-9BA6-660D2A76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27384"/>
            <a:ext cx="3839220" cy="304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C1D7D-D298-97F4-DCA3-3E9B8F24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6" y="4077234"/>
            <a:ext cx="4124905" cy="259212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BAF741CC-E16E-C6E0-5E94-6A5F65A8F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46" y="5797713"/>
            <a:ext cx="2776504" cy="1015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RADIACION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ELECTROMAGNETICA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TECNOLOGICA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D94CDF-930C-6CEE-9E66-9C05832C2617}"/>
              </a:ext>
            </a:extLst>
          </p:cNvPr>
          <p:cNvSpPr txBox="1"/>
          <p:nvPr/>
        </p:nvSpPr>
        <p:spPr>
          <a:xfrm>
            <a:off x="5613053" y="2060848"/>
            <a:ext cx="329987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AR" sz="2800" b="1" dirty="0"/>
              <a:t>RADIACION SONORA</a:t>
            </a:r>
          </a:p>
          <a:p>
            <a:pPr algn="ctr"/>
            <a:r>
              <a:rPr lang="es-AR" sz="2800" b="1" dirty="0"/>
              <a:t>TECNOLOGICA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BCD39D-9E3B-4CCE-412B-D33433EAA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84" y="489145"/>
            <a:ext cx="4791384" cy="2579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B39CD0-D629-F2B3-F125-39DE5E3DB9BA}"/>
              </a:ext>
            </a:extLst>
          </p:cNvPr>
          <p:cNvSpPr txBox="1"/>
          <p:nvPr/>
        </p:nvSpPr>
        <p:spPr>
          <a:xfrm>
            <a:off x="107504" y="-27384"/>
            <a:ext cx="353988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/>
              <a:t>RADIACIONES SONORAS  </a:t>
            </a:r>
          </a:p>
          <a:p>
            <a:pPr algn="ctr"/>
            <a:r>
              <a:rPr lang="es-AR" sz="2400" b="1" dirty="0"/>
              <a:t>Y LUMINOSAS NATURALES</a:t>
            </a:r>
            <a:endParaRPr lang="en-US" sz="24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  <p:bldP spid="29702" grpId="0" animBg="1"/>
      <p:bldP spid="4" grpId="0" animBg="1"/>
      <p:bldP spid="5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A7321D-6A33-94BF-F29B-BE0A73D0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25</a:t>
            </a:fld>
            <a:endParaRPr lang="es-ES" altLang="es-AR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4D966B1-83D9-3B36-9B42-3C184C51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" y="2150189"/>
            <a:ext cx="6278736" cy="470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5EEF18-262F-BBEA-731E-B7A8D282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922" y="12328"/>
            <a:ext cx="6071410" cy="40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41A021-59FC-84C8-2F72-77639E6B90EC}"/>
              </a:ext>
            </a:extLst>
          </p:cNvPr>
          <p:cNvSpPr txBox="1"/>
          <p:nvPr/>
        </p:nvSpPr>
        <p:spPr>
          <a:xfrm>
            <a:off x="0" y="19224"/>
            <a:ext cx="5169685" cy="954107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2800" b="1" dirty="0"/>
              <a:t>LOS FENOMENOS RADIANTES</a:t>
            </a:r>
          </a:p>
          <a:p>
            <a:pPr algn="ctr"/>
            <a:r>
              <a:rPr lang="es-AR" sz="2800" b="1" dirty="0"/>
              <a:t>POSIBILITAN LAS ARTES VISUALES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1C9E8-A27D-9392-3411-BE435E7219C5}"/>
              </a:ext>
            </a:extLst>
          </p:cNvPr>
          <p:cNvSpPr txBox="1"/>
          <p:nvPr/>
        </p:nvSpPr>
        <p:spPr>
          <a:xfrm>
            <a:off x="5940152" y="5084450"/>
            <a:ext cx="3229248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 </a:t>
            </a:r>
            <a:r>
              <a:rPr lang="es-AR" sz="3600" b="1" dirty="0">
                <a:solidFill>
                  <a:schemeClr val="bg1"/>
                </a:solidFill>
              </a:rPr>
              <a:t>COLOR:</a:t>
            </a:r>
            <a:r>
              <a:rPr lang="es-AR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AR" sz="2400" b="1" dirty="0">
                <a:solidFill>
                  <a:schemeClr val="bg1"/>
                </a:solidFill>
              </a:rPr>
              <a:t>MANIFESTACION </a:t>
            </a:r>
          </a:p>
          <a:p>
            <a:pPr algn="ctr"/>
            <a:r>
              <a:rPr lang="es-AR" sz="2400" b="1" dirty="0">
                <a:solidFill>
                  <a:schemeClr val="bg1"/>
                </a:solidFill>
              </a:rPr>
              <a:t>DE RADIACIONES</a:t>
            </a:r>
          </a:p>
          <a:p>
            <a:pPr algn="ctr"/>
            <a:r>
              <a:rPr lang="es-AR" sz="2400" b="1" dirty="0">
                <a:solidFill>
                  <a:schemeClr val="bg1"/>
                </a:solidFill>
              </a:rPr>
              <a:t>ELECTROMAGNETICAS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5371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>
            <a:extLst>
              <a:ext uri="{FF2B5EF4-FFF2-40B4-BE49-F238E27FC236}">
                <a16:creationId xmlns:a16="http://schemas.microsoft.com/office/drawing/2014/main" id="{784935D1-752F-A84C-2D77-331147BCD8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433854"/>
              </p:ext>
            </p:extLst>
          </p:nvPr>
        </p:nvGraphicFramePr>
        <p:xfrm>
          <a:off x="-209996" y="852498"/>
          <a:ext cx="9435752" cy="5947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to! ImageFolio LE" r:id="rId2" imgW="9297105" imgH="8392077" progId="Documento.ImgFolio">
                  <p:embed/>
                </p:oleObj>
              </mc:Choice>
              <mc:Fallback>
                <p:oleObj name="Presto! ImageFolio LE" r:id="rId2" imgW="9297105" imgH="8392077" progId="Documento.ImgFolio">
                  <p:embed/>
                  <p:pic>
                    <p:nvPicPr>
                      <p:cNvPr id="47106" name="Object 2">
                        <a:extLst>
                          <a:ext uri="{FF2B5EF4-FFF2-40B4-BE49-F238E27FC236}">
                            <a16:creationId xmlns:a16="http://schemas.microsoft.com/office/drawing/2014/main" id="{784935D1-752F-A84C-2D77-331147BCD8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9996" y="852498"/>
                        <a:ext cx="9435752" cy="5947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7FE3B91-809B-E3D3-B427-543E548A7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024" y="548680"/>
            <a:ext cx="4430496" cy="3647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D50080-2E1C-2F26-FD8A-4586D9B6E06B}"/>
              </a:ext>
            </a:extLst>
          </p:cNvPr>
          <p:cNvSpPr txBox="1"/>
          <p:nvPr/>
        </p:nvSpPr>
        <p:spPr>
          <a:xfrm>
            <a:off x="35496" y="1026602"/>
            <a:ext cx="3229248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 </a:t>
            </a:r>
            <a:r>
              <a:rPr lang="es-AR" sz="3600" b="1" dirty="0">
                <a:solidFill>
                  <a:schemeClr val="bg1"/>
                </a:solidFill>
              </a:rPr>
              <a:t>TONO:</a:t>
            </a:r>
            <a:r>
              <a:rPr lang="es-AR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AR" sz="2400" b="1" dirty="0">
                <a:solidFill>
                  <a:schemeClr val="bg1"/>
                </a:solidFill>
              </a:rPr>
              <a:t>MANIFESTACION </a:t>
            </a:r>
          </a:p>
          <a:p>
            <a:pPr algn="ctr"/>
            <a:r>
              <a:rPr lang="es-AR" sz="2400" b="1" dirty="0">
                <a:solidFill>
                  <a:schemeClr val="bg1"/>
                </a:solidFill>
              </a:rPr>
              <a:t>DE FRECUENCIAS </a:t>
            </a:r>
          </a:p>
          <a:p>
            <a:pPr algn="ctr"/>
            <a:r>
              <a:rPr lang="es-AR" sz="2400" b="1" dirty="0">
                <a:solidFill>
                  <a:schemeClr val="bg1"/>
                </a:solidFill>
              </a:rPr>
              <a:t>ACUSTICAS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C6E03B-AC7C-75A5-191D-B4644264DD78}"/>
              </a:ext>
            </a:extLst>
          </p:cNvPr>
          <p:cNvSpPr txBox="1"/>
          <p:nvPr/>
        </p:nvSpPr>
        <p:spPr>
          <a:xfrm>
            <a:off x="107504" y="116632"/>
            <a:ext cx="5472652" cy="954107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2800" b="1" dirty="0"/>
              <a:t>LOS FENOMENOS RADIANTES</a:t>
            </a:r>
          </a:p>
          <a:p>
            <a:pPr algn="ctr"/>
            <a:r>
              <a:rPr lang="es-AR" sz="2800" b="1" dirty="0"/>
              <a:t>POSIBILITAN LAS ARTES MUSICALES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233314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id="{4B2263A3-72A6-CED0-CE6F-663600A0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" y="136524"/>
            <a:ext cx="9134475" cy="748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>
            <a:extLst>
              <a:ext uri="{FF2B5EF4-FFF2-40B4-BE49-F238E27FC236}">
                <a16:creationId xmlns:a16="http://schemas.microsoft.com/office/drawing/2014/main" id="{25D6D140-DD10-0EE6-3668-1E80CA42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346" y="579537"/>
            <a:ext cx="5629275" cy="100806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18436" name="TextBox 6">
            <a:extLst>
              <a:ext uri="{FF2B5EF4-FFF2-40B4-BE49-F238E27FC236}">
                <a16:creationId xmlns:a16="http://schemas.microsoft.com/office/drawing/2014/main" id="{C7D223A7-20AB-26EE-AD62-293C23215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-198438"/>
            <a:ext cx="18415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18437" name="Slide Number Placeholder 1">
            <a:extLst>
              <a:ext uri="{FF2B5EF4-FFF2-40B4-BE49-F238E27FC236}">
                <a16:creationId xmlns:a16="http://schemas.microsoft.com/office/drawing/2014/main" id="{5249138B-CD49-9FB7-C80E-8B0405AD46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294EF6-9DFD-48D4-9DF5-BD06A7C25892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s-ES" altLang="es-AR" sz="1400"/>
          </a:p>
        </p:txBody>
      </p:sp>
      <p:sp>
        <p:nvSpPr>
          <p:cNvPr id="18438" name="Line 16">
            <a:extLst>
              <a:ext uri="{FF2B5EF4-FFF2-40B4-BE49-F238E27FC236}">
                <a16:creationId xmlns:a16="http://schemas.microsoft.com/office/drawing/2014/main" id="{3E400E9D-75B6-9952-91F1-B93C4D63D3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875" y="3527425"/>
            <a:ext cx="1973263" cy="3536950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Line 16">
            <a:extLst>
              <a:ext uri="{FF2B5EF4-FFF2-40B4-BE49-F238E27FC236}">
                <a16:creationId xmlns:a16="http://schemas.microsoft.com/office/drawing/2014/main" id="{41157A99-852A-4696-E050-E3BEE6BAF0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3" y="3302000"/>
            <a:ext cx="1335087" cy="3762375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Line 16">
            <a:extLst>
              <a:ext uri="{FF2B5EF4-FFF2-40B4-BE49-F238E27FC236}">
                <a16:creationId xmlns:a16="http://schemas.microsoft.com/office/drawing/2014/main" id="{BFAC6BDB-DA7A-738A-839D-0A1BF09C76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800" y="3373438"/>
            <a:ext cx="563563" cy="3943350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16">
            <a:extLst>
              <a:ext uri="{FF2B5EF4-FFF2-40B4-BE49-F238E27FC236}">
                <a16:creationId xmlns:a16="http://schemas.microsoft.com/office/drawing/2014/main" id="{918C6601-4DCA-525B-8BE5-2068FBB38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525" y="3143250"/>
            <a:ext cx="827088" cy="3536950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Line 15">
            <a:extLst>
              <a:ext uri="{FF2B5EF4-FFF2-40B4-BE49-F238E27FC236}">
                <a16:creationId xmlns:a16="http://schemas.microsoft.com/office/drawing/2014/main" id="{97F78F00-A38F-6EB9-5C0E-B60845EE6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375" y="3402013"/>
            <a:ext cx="7386638" cy="3502025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16">
            <a:extLst>
              <a:ext uri="{FF2B5EF4-FFF2-40B4-BE49-F238E27FC236}">
                <a16:creationId xmlns:a16="http://schemas.microsoft.com/office/drawing/2014/main" id="{8DE10896-7189-B14F-0C09-9EC7EC1F0B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1088" y="3617913"/>
            <a:ext cx="5438775" cy="3343275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16">
            <a:extLst>
              <a:ext uri="{FF2B5EF4-FFF2-40B4-BE49-F238E27FC236}">
                <a16:creationId xmlns:a16="http://schemas.microsoft.com/office/drawing/2014/main" id="{23DF10A4-83D3-6E3B-82CA-E2C4AEDD4F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" y="3140075"/>
            <a:ext cx="3935413" cy="4076700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16">
            <a:extLst>
              <a:ext uri="{FF2B5EF4-FFF2-40B4-BE49-F238E27FC236}">
                <a16:creationId xmlns:a16="http://schemas.microsoft.com/office/drawing/2014/main" id="{D0493C53-8EA1-92E3-0D0D-4D702DF124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" y="3455988"/>
            <a:ext cx="4564063" cy="3579812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6">
            <a:extLst>
              <a:ext uri="{FF2B5EF4-FFF2-40B4-BE49-F238E27FC236}">
                <a16:creationId xmlns:a16="http://schemas.microsoft.com/office/drawing/2014/main" id="{365AE6DA-B27A-B4D8-BC5E-0ACEC0702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050" y="3390900"/>
            <a:ext cx="8759825" cy="65088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10">
            <a:extLst>
              <a:ext uri="{FF2B5EF4-FFF2-40B4-BE49-F238E27FC236}">
                <a16:creationId xmlns:a16="http://schemas.microsoft.com/office/drawing/2014/main" id="{7CFBDF09-3131-42D8-4B82-FD9AE89A27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500" y="3416300"/>
            <a:ext cx="8461375" cy="3125788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14">
            <a:extLst>
              <a:ext uri="{FF2B5EF4-FFF2-40B4-BE49-F238E27FC236}">
                <a16:creationId xmlns:a16="http://schemas.microsoft.com/office/drawing/2014/main" id="{93D24A3E-B147-5B70-19E7-E99FE5D4B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768" y="3378201"/>
            <a:ext cx="8951912" cy="890588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16">
            <a:extLst>
              <a:ext uri="{FF2B5EF4-FFF2-40B4-BE49-F238E27FC236}">
                <a16:creationId xmlns:a16="http://schemas.microsoft.com/office/drawing/2014/main" id="{2C397D0D-9F77-0780-F2C9-0A2914BB74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8488" y="1957388"/>
            <a:ext cx="8810625" cy="1368425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51" name="Line 16">
            <a:extLst>
              <a:ext uri="{FF2B5EF4-FFF2-40B4-BE49-F238E27FC236}">
                <a16:creationId xmlns:a16="http://schemas.microsoft.com/office/drawing/2014/main" id="{D1365490-A79C-B5D6-9F30-609E40936C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1188" y="2605088"/>
            <a:ext cx="8655050" cy="825500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17">
            <a:extLst>
              <a:ext uri="{FF2B5EF4-FFF2-40B4-BE49-F238E27FC236}">
                <a16:creationId xmlns:a16="http://schemas.microsoft.com/office/drawing/2014/main" id="{8D2C0422-6F1D-8B61-9FF9-48D34AEF58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9750" y="1293813"/>
            <a:ext cx="8810625" cy="1951037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15">
            <a:extLst>
              <a:ext uri="{FF2B5EF4-FFF2-40B4-BE49-F238E27FC236}">
                <a16:creationId xmlns:a16="http://schemas.microsoft.com/office/drawing/2014/main" id="{330483D3-C30F-4CD3-088D-6319FB1F33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9150" y="-339725"/>
            <a:ext cx="5265738" cy="3652838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16">
            <a:extLst>
              <a:ext uri="{FF2B5EF4-FFF2-40B4-BE49-F238E27FC236}">
                <a16:creationId xmlns:a16="http://schemas.microsoft.com/office/drawing/2014/main" id="{04680E8C-F7E5-7782-E4C6-466DAE0D07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7050" y="-219075"/>
            <a:ext cx="3305175" cy="3659188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17">
            <a:extLst>
              <a:ext uri="{FF2B5EF4-FFF2-40B4-BE49-F238E27FC236}">
                <a16:creationId xmlns:a16="http://schemas.microsoft.com/office/drawing/2014/main" id="{88F5CA0C-320A-760A-4087-1AA00BAE6C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4375" y="-222250"/>
            <a:ext cx="4208463" cy="3475038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16">
            <a:extLst>
              <a:ext uri="{FF2B5EF4-FFF2-40B4-BE49-F238E27FC236}">
                <a16:creationId xmlns:a16="http://schemas.microsoft.com/office/drawing/2014/main" id="{A6575E4C-6DA0-1DE8-7A83-FEA58BDB96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975" y="-220663"/>
            <a:ext cx="8113713" cy="3560763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Line 16">
            <a:extLst>
              <a:ext uri="{FF2B5EF4-FFF2-40B4-BE49-F238E27FC236}">
                <a16:creationId xmlns:a16="http://schemas.microsoft.com/office/drawing/2014/main" id="{F34407D3-ECDE-5423-9636-DBED9D88E7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2588" y="-239713"/>
            <a:ext cx="2555875" cy="3509963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16">
            <a:extLst>
              <a:ext uri="{FF2B5EF4-FFF2-40B4-BE49-F238E27FC236}">
                <a16:creationId xmlns:a16="http://schemas.microsoft.com/office/drawing/2014/main" id="{876EF0C1-0301-D4BF-6DF1-457941C1D6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488" y="-250825"/>
            <a:ext cx="1789112" cy="3344863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Line 16">
            <a:extLst>
              <a:ext uri="{FF2B5EF4-FFF2-40B4-BE49-F238E27FC236}">
                <a16:creationId xmlns:a16="http://schemas.microsoft.com/office/drawing/2014/main" id="{E6631023-276A-85F4-50FC-5352D9CE27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825" y="-187327"/>
            <a:ext cx="657026" cy="3348040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60" name="Line 14">
            <a:extLst>
              <a:ext uri="{FF2B5EF4-FFF2-40B4-BE49-F238E27FC236}">
                <a16:creationId xmlns:a16="http://schemas.microsoft.com/office/drawing/2014/main" id="{5DB0B90F-5BBA-0118-44AD-C7D6CD3E02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875" y="3408363"/>
            <a:ext cx="8636000" cy="2289175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14">
            <a:extLst>
              <a:ext uri="{FF2B5EF4-FFF2-40B4-BE49-F238E27FC236}">
                <a16:creationId xmlns:a16="http://schemas.microsoft.com/office/drawing/2014/main" id="{1CA5A493-B2BA-D181-41C1-B936F49436D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" y="3394075"/>
            <a:ext cx="8450263" cy="1385888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Line 14">
            <a:extLst>
              <a:ext uri="{FF2B5EF4-FFF2-40B4-BE49-F238E27FC236}">
                <a16:creationId xmlns:a16="http://schemas.microsoft.com/office/drawing/2014/main" id="{86375814-467B-6D60-1472-4EE1ADD33D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538" y="3381375"/>
            <a:ext cx="8402637" cy="1952625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3" name="Oval 3">
            <a:extLst>
              <a:ext uri="{FF2B5EF4-FFF2-40B4-BE49-F238E27FC236}">
                <a16:creationId xmlns:a16="http://schemas.microsoft.com/office/drawing/2014/main" id="{7197586D-0644-FC8A-998B-2990AEFBF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4624" y="1228725"/>
            <a:ext cx="2190751" cy="3879850"/>
          </a:xfrm>
          <a:prstGeom prst="ellipse">
            <a:avLst/>
          </a:prstGeom>
          <a:solidFill>
            <a:srgbClr val="F1F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18464" name="Line 17">
            <a:extLst>
              <a:ext uri="{FF2B5EF4-FFF2-40B4-BE49-F238E27FC236}">
                <a16:creationId xmlns:a16="http://schemas.microsoft.com/office/drawing/2014/main" id="{BD7EB136-B458-5D71-A8E0-AC6E51E174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3938" y="565150"/>
            <a:ext cx="8636000" cy="2563813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Oval 5">
            <a:extLst>
              <a:ext uri="{FF2B5EF4-FFF2-40B4-BE49-F238E27FC236}">
                <a16:creationId xmlns:a16="http://schemas.microsoft.com/office/drawing/2014/main" id="{47687CCC-F721-EAFD-845A-EF0E9AF7D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741488"/>
            <a:ext cx="787400" cy="2898775"/>
          </a:xfrm>
          <a:prstGeom prst="ellipse">
            <a:avLst/>
          </a:prstGeom>
          <a:solidFill>
            <a:srgbClr val="DFF3A7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18467" name="TextBox 2">
            <a:extLst>
              <a:ext uri="{FF2B5EF4-FFF2-40B4-BE49-F238E27FC236}">
                <a16:creationId xmlns:a16="http://schemas.microsoft.com/office/drawing/2014/main" id="{A650EA75-FF97-3239-D9D0-F07D268FA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47526"/>
            <a:ext cx="69580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FF00"/>
                </a:solidFill>
              </a:rPr>
              <a:t>SOL:  PRINCIPAL PROVEEDOR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DE ENERGIA A LA TIERRA</a:t>
            </a:r>
          </a:p>
        </p:txBody>
      </p:sp>
      <p:sp>
        <p:nvSpPr>
          <p:cNvPr id="2" name="Line 16">
            <a:extLst>
              <a:ext uri="{FF2B5EF4-FFF2-40B4-BE49-F238E27FC236}">
                <a16:creationId xmlns:a16="http://schemas.microsoft.com/office/drawing/2014/main" id="{7003D3D4-AD60-5AB4-ECA2-AED7E51C7D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80" y="-134940"/>
            <a:ext cx="1153520" cy="3400427"/>
          </a:xfrm>
          <a:prstGeom prst="line">
            <a:avLst/>
          </a:prstGeom>
          <a:noFill/>
          <a:ln w="38100" cap="rnd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77205F-C30C-10EB-5717-55E46C1E2FDD}"/>
              </a:ext>
            </a:extLst>
          </p:cNvPr>
          <p:cNvSpPr/>
          <p:nvPr/>
        </p:nvSpPr>
        <p:spPr>
          <a:xfrm>
            <a:off x="0" y="6127204"/>
            <a:ext cx="9173802" cy="1461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8" name="Rectangle 1">
            <a:extLst>
              <a:ext uri="{FF2B5EF4-FFF2-40B4-BE49-F238E27FC236}">
                <a16:creationId xmlns:a16="http://schemas.microsoft.com/office/drawing/2014/main" id="{57659B84-1D47-E9BA-3D67-D1ED65515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248" y="6070112"/>
            <a:ext cx="9191625" cy="1165159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LA RADIACION ELECTROMAGNETICA TRANSPORTA  </a:t>
            </a:r>
          </a:p>
          <a:p>
            <a:pPr algn="ctr"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LA ENERGIA SOLAR A LA TIERRA Y DEMÁS PLANETAS</a:t>
            </a:r>
          </a:p>
          <a:p>
            <a:pPr algn="ctr">
              <a:buFontTx/>
              <a:buNone/>
            </a:pPr>
            <a:endParaRPr lang="en-US" altLang="en-US" sz="2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en-US" altLang="en-US" sz="2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en-US" altLang="en-US" sz="2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en-US" altLang="en-US" sz="2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en-US" altLang="en-US" sz="2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646E7-61F2-ED9F-86E9-51C47BBC3B32}"/>
              </a:ext>
            </a:extLst>
          </p:cNvPr>
          <p:cNvSpPr txBox="1"/>
          <p:nvPr/>
        </p:nvSpPr>
        <p:spPr>
          <a:xfrm>
            <a:off x="1660358" y="3395931"/>
            <a:ext cx="5419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altLang="en-US" b="1" baseline="0" dirty="0">
                <a:solidFill>
                  <a:schemeClr val="bg1"/>
                </a:solidFill>
              </a:rPr>
              <a:t>3,7x10</a:t>
            </a:r>
            <a:r>
              <a:rPr lang="es-AR" altLang="en-US" b="1" baseline="30000" dirty="0">
                <a:solidFill>
                  <a:schemeClr val="bg1"/>
                </a:solidFill>
              </a:rPr>
              <a:t>20</a:t>
            </a:r>
            <a:r>
              <a:rPr lang="es-AR" altLang="en-US" b="1" baseline="0" dirty="0">
                <a:solidFill>
                  <a:schemeClr val="bg1"/>
                </a:solidFill>
              </a:rPr>
              <a:t> </a:t>
            </a:r>
            <a:r>
              <a:rPr lang="en-US" altLang="en-US" b="1" baseline="0" dirty="0">
                <a:solidFill>
                  <a:schemeClr val="bg1"/>
                </a:solidFill>
              </a:rPr>
              <a:t>MW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913B9-6532-3068-383E-0B100158E22F}"/>
              </a:ext>
            </a:extLst>
          </p:cNvPr>
          <p:cNvSpPr txBox="1"/>
          <p:nvPr/>
        </p:nvSpPr>
        <p:spPr>
          <a:xfrm>
            <a:off x="139730" y="2292965"/>
            <a:ext cx="24160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3200" b="1" dirty="0"/>
              <a:t>POTENCIA</a:t>
            </a:r>
          </a:p>
          <a:p>
            <a:pPr algn="ctr"/>
            <a:r>
              <a:rPr lang="es-AR" sz="3200" b="1" dirty="0"/>
              <a:t>  EMITIDA</a:t>
            </a:r>
          </a:p>
          <a:p>
            <a:pPr algn="ctr"/>
            <a:r>
              <a:rPr lang="es-AR" altLang="en-US" sz="3200" b="1" baseline="0" dirty="0"/>
              <a:t>3,7x10</a:t>
            </a:r>
            <a:r>
              <a:rPr lang="es-AR" altLang="en-US" sz="3200" b="1" baseline="30000" dirty="0"/>
              <a:t>20</a:t>
            </a:r>
            <a:r>
              <a:rPr lang="es-AR" altLang="en-US" sz="3200" b="1" baseline="0" dirty="0"/>
              <a:t> </a:t>
            </a:r>
            <a:r>
              <a:rPr lang="en-US" altLang="en-US" sz="3200" b="1" baseline="0" dirty="0"/>
              <a:t>MW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2BAEB-D7F7-FF01-3A71-82CEB1D73169}"/>
              </a:ext>
            </a:extLst>
          </p:cNvPr>
          <p:cNvSpPr txBox="1"/>
          <p:nvPr/>
        </p:nvSpPr>
        <p:spPr>
          <a:xfrm>
            <a:off x="6228184" y="3970799"/>
            <a:ext cx="2889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dirty="0">
                <a:solidFill>
                  <a:schemeClr val="bg1"/>
                </a:solidFill>
              </a:rPr>
              <a:t>A</a:t>
            </a:r>
            <a:r>
              <a:rPr lang="es-AR" altLang="en-US" sz="3200" b="1" baseline="0" dirty="0">
                <a:solidFill>
                  <a:schemeClr val="bg1"/>
                </a:solidFill>
              </a:rPr>
              <a:t> la Tierra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baseline="0" dirty="0">
                <a:solidFill>
                  <a:schemeClr val="bg1"/>
                </a:solidFill>
              </a:rPr>
              <a:t>solo llega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dirty="0">
                <a:solidFill>
                  <a:schemeClr val="bg1"/>
                </a:solidFill>
              </a:rPr>
              <a:t> menos de 1 </a:t>
            </a:r>
            <a:r>
              <a:rPr lang="es-AR" altLang="en-US" sz="3200" b="1" dirty="0" err="1">
                <a:solidFill>
                  <a:schemeClr val="bg1"/>
                </a:solidFill>
              </a:rPr>
              <a:t>billonesimo</a:t>
            </a:r>
            <a:r>
              <a:rPr lang="es-AR" altLang="en-US" sz="3200" b="1" baseline="0" dirty="0">
                <a:solidFill>
                  <a:schemeClr val="bg1"/>
                </a:solidFill>
              </a:rPr>
              <a:t>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baseline="30000" dirty="0">
                <a:solidFill>
                  <a:schemeClr val="bg1"/>
                </a:solidFill>
              </a:rPr>
              <a:t> 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856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 animBg="1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4">
            <a:extLst>
              <a:ext uri="{FF2B5EF4-FFF2-40B4-BE49-F238E27FC236}">
                <a16:creationId xmlns:a16="http://schemas.microsoft.com/office/drawing/2014/main" id="{7393F3ED-9D8C-8F6A-13EE-C3DB31EAA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15528"/>
            <a:ext cx="6349066" cy="484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BE079-1850-2C99-486A-FA95DE1DDAE6}"/>
              </a:ext>
            </a:extLst>
          </p:cNvPr>
          <p:cNvSpPr txBox="1"/>
          <p:nvPr/>
        </p:nvSpPr>
        <p:spPr>
          <a:xfrm>
            <a:off x="2599531" y="2132856"/>
            <a:ext cx="427672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LA RADIACION ELECROMAGNETICA SOLAR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ALIMENTA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CASI TODAS LAS FUENTES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DE ENERGIA DEL PLANETA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0F54DDB-A5DA-9FFE-017B-495A44809218}"/>
              </a:ext>
            </a:extLst>
          </p:cNvPr>
          <p:cNvGrpSpPr/>
          <p:nvPr/>
        </p:nvGrpSpPr>
        <p:grpSpPr>
          <a:xfrm>
            <a:off x="3107749" y="25455"/>
            <a:ext cx="2976418" cy="3273054"/>
            <a:chOff x="3107749" y="25455"/>
            <a:chExt cx="2976418" cy="3273054"/>
          </a:xfrm>
        </p:grpSpPr>
        <p:pic>
          <p:nvPicPr>
            <p:cNvPr id="22537" name="Picture 2">
              <a:extLst>
                <a:ext uri="{FF2B5EF4-FFF2-40B4-BE49-F238E27FC236}">
                  <a16:creationId xmlns:a16="http://schemas.microsoft.com/office/drawing/2014/main" id="{384900DE-D63A-9622-B253-BE444C986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332656"/>
              <a:ext cx="2952327" cy="2965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300A7C53-A796-1AD4-4752-6BD8D94DC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749" y="25455"/>
              <a:ext cx="2662909" cy="707886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800" b="1" dirty="0"/>
                <a:t> HIDRAULICA</a:t>
              </a:r>
              <a:r>
                <a:rPr lang="es-AR" altLang="en-US" sz="4000" b="1" dirty="0">
                  <a:solidFill>
                    <a:schemeClr val="bg1"/>
                  </a:solidFill>
                </a:rPr>
                <a:t> </a:t>
              </a:r>
              <a:endParaRPr lang="en-US" altLang="en-US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61338C-2D0A-9816-A90F-B81BA5C85E41}"/>
              </a:ext>
            </a:extLst>
          </p:cNvPr>
          <p:cNvGrpSpPr/>
          <p:nvPr/>
        </p:nvGrpSpPr>
        <p:grpSpPr>
          <a:xfrm>
            <a:off x="6012160" y="97128"/>
            <a:ext cx="3156009" cy="2910983"/>
            <a:chOff x="6012160" y="97128"/>
            <a:chExt cx="3156009" cy="2910983"/>
          </a:xfrm>
        </p:grpSpPr>
        <p:pic>
          <p:nvPicPr>
            <p:cNvPr id="22541" name="Picture 2">
              <a:extLst>
                <a:ext uri="{FF2B5EF4-FFF2-40B4-BE49-F238E27FC236}">
                  <a16:creationId xmlns:a16="http://schemas.microsoft.com/office/drawing/2014/main" id="{9DE6BC64-8FC6-2478-7A05-54319C337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02985"/>
              <a:ext cx="3156009" cy="290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39BE5E89-A408-AE5F-2D2C-5DA50179B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4060" y="97128"/>
              <a:ext cx="1944215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AR" altLang="en-US" sz="2800" b="1" dirty="0"/>
                <a:t>EOLICA</a:t>
              </a:r>
              <a:endParaRPr lang="en-US" altLang="en-US" sz="28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F53A75-1F13-EEB5-2CD8-FC1F6C2C5104}"/>
              </a:ext>
            </a:extLst>
          </p:cNvPr>
          <p:cNvGrpSpPr/>
          <p:nvPr/>
        </p:nvGrpSpPr>
        <p:grpSpPr>
          <a:xfrm>
            <a:off x="-41064" y="3111393"/>
            <a:ext cx="3144389" cy="3733517"/>
            <a:chOff x="-41064" y="3111393"/>
            <a:chExt cx="3144389" cy="3733517"/>
          </a:xfrm>
        </p:grpSpPr>
        <p:pic>
          <p:nvPicPr>
            <p:cNvPr id="6" name="Imagen 1">
              <a:extLst>
                <a:ext uri="{FF2B5EF4-FFF2-40B4-BE49-F238E27FC236}">
                  <a16:creationId xmlns:a16="http://schemas.microsoft.com/office/drawing/2014/main" id="{AC6FD553-9090-A6CB-778E-4F6DC9FAF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685" y="3766747"/>
              <a:ext cx="3132010" cy="307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010DB0F1-B72D-413A-3DE3-DCABBE2339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1064" y="3111393"/>
              <a:ext cx="3100896" cy="7078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000" b="1" dirty="0"/>
                <a:t>BIOMASA ACTUAL CADENA ALIMENTARIA</a:t>
              </a:r>
              <a:endParaRPr lang="en-US" altLang="en-US" sz="20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D906C9-309D-E17A-CE9B-6E8316188AA9}"/>
              </a:ext>
            </a:extLst>
          </p:cNvPr>
          <p:cNvGrpSpPr/>
          <p:nvPr/>
        </p:nvGrpSpPr>
        <p:grpSpPr>
          <a:xfrm>
            <a:off x="3066521" y="3239360"/>
            <a:ext cx="2880319" cy="3646024"/>
            <a:chOff x="3066521" y="3147066"/>
            <a:chExt cx="2880319" cy="3646024"/>
          </a:xfrm>
        </p:grpSpPr>
        <p:pic>
          <p:nvPicPr>
            <p:cNvPr id="22535" name="Picture 3">
              <a:extLst>
                <a:ext uri="{FF2B5EF4-FFF2-40B4-BE49-F238E27FC236}">
                  <a16:creationId xmlns:a16="http://schemas.microsoft.com/office/drawing/2014/main" id="{267B2B5E-F112-7A2C-4186-34E9386C7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521" y="3286794"/>
              <a:ext cx="2880319" cy="350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A83A9F34-13CA-7DFF-E0FF-B197E2D9C0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188" y="3147066"/>
              <a:ext cx="2074630" cy="7078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000" b="1" dirty="0"/>
                <a:t>FOTOSINTESIS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000" b="1" dirty="0"/>
                <a:t>BIOMASA</a:t>
              </a:r>
              <a:endParaRPr lang="en-US" altLang="en-US" sz="20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AD62E9-C27E-4A56-7B57-5BB7422C4D59}"/>
              </a:ext>
            </a:extLst>
          </p:cNvPr>
          <p:cNvGrpSpPr/>
          <p:nvPr/>
        </p:nvGrpSpPr>
        <p:grpSpPr>
          <a:xfrm>
            <a:off x="41297" y="0"/>
            <a:ext cx="3018535" cy="3078163"/>
            <a:chOff x="41297" y="0"/>
            <a:chExt cx="3018535" cy="3078163"/>
          </a:xfrm>
        </p:grpSpPr>
        <p:pic>
          <p:nvPicPr>
            <p:cNvPr id="22539" name="Picture 2">
              <a:extLst>
                <a:ext uri="{FF2B5EF4-FFF2-40B4-BE49-F238E27FC236}">
                  <a16:creationId xmlns:a16="http://schemas.microsoft.com/office/drawing/2014/main" id="{C6200832-E119-B708-45CC-71FE5B68B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7" y="0"/>
              <a:ext cx="3018535" cy="307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008B1047-C533-BD8E-2AF1-B91B30D3F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30" y="125338"/>
              <a:ext cx="2757550" cy="52322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800" b="1" dirty="0"/>
                <a:t> </a:t>
              </a:r>
              <a:r>
                <a:rPr lang="es-AR" altLang="en-US" sz="2400" b="1" dirty="0"/>
                <a:t>FOTOVOLTAICA</a:t>
              </a:r>
              <a:r>
                <a:rPr lang="es-AR" altLang="en-US" sz="2800" b="1" dirty="0"/>
                <a:t> </a:t>
              </a:r>
              <a:endParaRPr lang="en-US" altLang="en-US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482FEE-5EFD-3A64-9D87-D303EE2484FD}"/>
              </a:ext>
            </a:extLst>
          </p:cNvPr>
          <p:cNvGrpSpPr/>
          <p:nvPr/>
        </p:nvGrpSpPr>
        <p:grpSpPr>
          <a:xfrm>
            <a:off x="5819405" y="3237782"/>
            <a:ext cx="3409719" cy="3610430"/>
            <a:chOff x="5681176" y="3147066"/>
            <a:chExt cx="3409719" cy="3610430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7465D223-193F-8ECA-6EF9-15E24FB47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312" y="3437464"/>
              <a:ext cx="3132009" cy="33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A3C513C0-1C5D-6DAF-B99F-0EA2773D2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1176" y="3147066"/>
              <a:ext cx="3409719" cy="70788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000" b="1" dirty="0"/>
                <a:t>BIOMASA PRETERITA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000" b="1" dirty="0"/>
                <a:t>COMBUSTIBLES FOSILES</a:t>
              </a:r>
              <a:endParaRPr lang="en-US" altLang="en-US" sz="2000" dirty="0"/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9E69039A-A0AD-E7CC-22F1-2C9D139620A4}"/>
              </a:ext>
            </a:extLst>
          </p:cNvPr>
          <p:cNvSpPr/>
          <p:nvPr/>
        </p:nvSpPr>
        <p:spPr>
          <a:xfrm>
            <a:off x="2411760" y="443711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5BA2C8CD-D3B7-A299-7B73-35E357035B41}"/>
              </a:ext>
            </a:extLst>
          </p:cNvPr>
          <p:cNvSpPr/>
          <p:nvPr/>
        </p:nvSpPr>
        <p:spPr>
          <a:xfrm rot="10800000">
            <a:off x="5537808" y="429309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086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170B95F-11EC-8A6A-5D20-E70DD278A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164" y="576263"/>
            <a:ext cx="6257925" cy="4004866"/>
          </a:xfrm>
          <a:solidFill>
            <a:srgbClr val="A8F8FE"/>
          </a:solidFill>
        </p:spPr>
        <p:txBody>
          <a:bodyPr>
            <a:noAutofit/>
          </a:bodyPr>
          <a:lstStyle/>
          <a:p>
            <a:endParaRPr lang="es-AR" sz="4800" b="1" dirty="0"/>
          </a:p>
          <a:p>
            <a:r>
              <a:rPr lang="es-AR" sz="3200" b="1" dirty="0"/>
              <a:t>ACADEMIA NACIONAL </a:t>
            </a:r>
          </a:p>
          <a:p>
            <a:r>
              <a:rPr lang="es-AR" sz="3200" b="1" dirty="0"/>
              <a:t>DE INGENIERIA</a:t>
            </a:r>
          </a:p>
          <a:p>
            <a:endParaRPr lang="es-AR" sz="4800" b="1" dirty="0"/>
          </a:p>
          <a:p>
            <a:endParaRPr lang="es-AR" sz="4800" b="1" dirty="0"/>
          </a:p>
          <a:p>
            <a:endParaRPr lang="es-AR" sz="4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96FFC1-10C6-B686-312A-CDE7765B666B}"/>
              </a:ext>
            </a:extLst>
          </p:cNvPr>
          <p:cNvSpPr txBox="1"/>
          <p:nvPr/>
        </p:nvSpPr>
        <p:spPr>
          <a:xfrm>
            <a:off x="2675295" y="2852936"/>
            <a:ext cx="38981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INCORPORACION</a:t>
            </a:r>
          </a:p>
          <a:p>
            <a:pPr algn="ctr"/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Ing. César F. Arias,  </a:t>
            </a:r>
            <a:r>
              <a:rPr 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M.Sc</a:t>
            </a:r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D515C-8FDB-E338-C541-234718C8B795}"/>
              </a:ext>
            </a:extLst>
          </p:cNvPr>
          <p:cNvSpPr txBox="1"/>
          <p:nvPr/>
        </p:nvSpPr>
        <p:spPr>
          <a:xfrm>
            <a:off x="3275856" y="5517232"/>
            <a:ext cx="1871025" cy="64633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s-AR" sz="3600" b="1" dirty="0"/>
              <a:t>28-11-23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22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>
            <a:extLst>
              <a:ext uri="{FF2B5EF4-FFF2-40B4-BE49-F238E27FC236}">
                <a16:creationId xmlns:a16="http://schemas.microsoft.com/office/drawing/2014/main" id="{B4A7BC61-C692-3BEE-28A6-BB89A2852B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B8B174-4D0E-443D-86A6-F92774DEB327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s-ES" altLang="es-AR" sz="1400"/>
          </a:p>
        </p:txBody>
      </p:sp>
      <p:sp>
        <p:nvSpPr>
          <p:cNvPr id="26627" name="TextBox 4">
            <a:extLst>
              <a:ext uri="{FF2B5EF4-FFF2-40B4-BE49-F238E27FC236}">
                <a16:creationId xmlns:a16="http://schemas.microsoft.com/office/drawing/2014/main" id="{9851FBCF-735A-B226-FACA-77D15B66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116632"/>
            <a:ext cx="5378450" cy="2800767"/>
          </a:xfrm>
          <a:prstGeom prst="rect">
            <a:avLst/>
          </a:prstGeom>
          <a:solidFill>
            <a:srgbClr val="FFFFD9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AR" altLang="en-US" sz="28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RADIACION 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8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VINCULO ENERGETICO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ENTRE FENOMENOS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NATURALES</a:t>
            </a:r>
            <a:endParaRPr lang="en-US" altLang="en-US" sz="3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3F105-61CD-087E-3F73-EC1DBA7261CE}"/>
              </a:ext>
            </a:extLst>
          </p:cNvPr>
          <p:cNvSpPr txBox="1"/>
          <p:nvPr/>
        </p:nvSpPr>
        <p:spPr>
          <a:xfrm>
            <a:off x="639277" y="3429000"/>
            <a:ext cx="82809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CASUALIDAD O CAUSALIDAD</a:t>
            </a:r>
          </a:p>
          <a:p>
            <a:pPr algn="ctr"/>
            <a:endParaRPr lang="es-AR" sz="4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AR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AZAR O DESTINO  </a:t>
            </a:r>
          </a:p>
          <a:p>
            <a:pPr algn="ctr"/>
            <a:r>
              <a:rPr lang="es-AR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r>
              <a:rPr lang="es-AR" sz="8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8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509171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>
            <a:extLst>
              <a:ext uri="{FF2B5EF4-FFF2-40B4-BE49-F238E27FC236}">
                <a16:creationId xmlns:a16="http://schemas.microsoft.com/office/drawing/2014/main" id="{E5825129-5748-E31A-2174-2418FC162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392FEA-27B1-46AE-ADEE-0E0EA8C851B3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s-ES" altLang="es-AR" sz="1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A85B1C6-5A75-3CB7-4948-1C3A4953F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80" y="4794576"/>
            <a:ext cx="4509020" cy="187881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AR" altLang="en-US" sz="2000" b="1" dirty="0"/>
              <a:t>FENOMENO NATURAL 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0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TRANSFORMACION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DE MATERIA EN ENERGIA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PROTAGONISMO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DE FUERZAS NUCLEARES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000" b="1" dirty="0"/>
          </a:p>
        </p:txBody>
      </p:sp>
      <p:pic>
        <p:nvPicPr>
          <p:cNvPr id="27652" name="Picture 7">
            <a:extLst>
              <a:ext uri="{FF2B5EF4-FFF2-40B4-BE49-F238E27FC236}">
                <a16:creationId xmlns:a16="http://schemas.microsoft.com/office/drawing/2014/main" id="{0CE3DF29-D140-3008-0FBB-3D7F771F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95106"/>
            <a:ext cx="454725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>
            <a:extLst>
              <a:ext uri="{FF2B5EF4-FFF2-40B4-BE49-F238E27FC236}">
                <a16:creationId xmlns:a16="http://schemas.microsoft.com/office/drawing/2014/main" id="{C346CDD6-5436-2427-45B2-67699929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86" y="1017804"/>
            <a:ext cx="4314489" cy="366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1">
            <a:extLst>
              <a:ext uri="{FF2B5EF4-FFF2-40B4-BE49-F238E27FC236}">
                <a16:creationId xmlns:a16="http://schemas.microsoft.com/office/drawing/2014/main" id="{1AD1EB86-0ED2-F48E-1347-A08012A53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4624"/>
            <a:ext cx="3969356" cy="1077218"/>
          </a:xfrm>
          <a:prstGeom prst="rect">
            <a:avLst/>
          </a:prstGeom>
          <a:solidFill>
            <a:srgbClr val="FFFFCC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FUSION  NUCLEAR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EN EL SOL</a:t>
            </a:r>
          </a:p>
        </p:txBody>
      </p:sp>
      <p:sp>
        <p:nvSpPr>
          <p:cNvPr id="27655" name="TextBox 2">
            <a:extLst>
              <a:ext uri="{FF2B5EF4-FFF2-40B4-BE49-F238E27FC236}">
                <a16:creationId xmlns:a16="http://schemas.microsoft.com/office/drawing/2014/main" id="{5A0B4184-862B-A12E-DE10-C9C0A5D2D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408" y="-27384"/>
            <a:ext cx="3186064" cy="1077218"/>
          </a:xfrm>
          <a:prstGeom prst="rect">
            <a:avLst/>
          </a:prstGeom>
          <a:solidFill>
            <a:srgbClr val="FFFFCC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FOTOSINTESIS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EN LA TIERRA</a:t>
            </a:r>
          </a:p>
        </p:txBody>
      </p:sp>
      <p:sp>
        <p:nvSpPr>
          <p:cNvPr id="27656" name="TextBox 2">
            <a:extLst>
              <a:ext uri="{FF2B5EF4-FFF2-40B4-BE49-F238E27FC236}">
                <a16:creationId xmlns:a16="http://schemas.microsoft.com/office/drawing/2014/main" id="{409D1B47-2CC6-517C-ECE6-5D08982E2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758" y="4783533"/>
            <a:ext cx="4336480" cy="193899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FENOMENO NATURAL 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0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TRANSFORMACION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DE ENERGIA EN MATERIA  BIOLOGICA - PROTAGONISMO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DE FUERZAS ELECTRICAS</a:t>
            </a:r>
            <a:endParaRPr lang="en-US" altLang="en-US" sz="2000" b="1" dirty="0"/>
          </a:p>
        </p:txBody>
      </p:sp>
      <p:sp>
        <p:nvSpPr>
          <p:cNvPr id="27657" name="Arrow: Right 7">
            <a:extLst>
              <a:ext uri="{FF2B5EF4-FFF2-40B4-BE49-F238E27FC236}">
                <a16:creationId xmlns:a16="http://schemas.microsoft.com/office/drawing/2014/main" id="{8E7FE4CE-01A4-1C92-93EB-CA560F6F0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746" y="58738"/>
            <a:ext cx="925350" cy="720725"/>
          </a:xfrm>
          <a:prstGeom prst="rightArrow">
            <a:avLst>
              <a:gd name="adj1" fmla="val 50000"/>
              <a:gd name="adj2" fmla="val 49938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27660" name="Rectangle 11">
            <a:extLst>
              <a:ext uri="{FF2B5EF4-FFF2-40B4-BE49-F238E27FC236}">
                <a16:creationId xmlns:a16="http://schemas.microsoft.com/office/drawing/2014/main" id="{9517D8EB-6D03-1EC8-442D-2C6BAEBD0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2744788"/>
            <a:ext cx="1057275" cy="530225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34EE9512-D0CC-3065-DC8A-76274DE16A34}"/>
              </a:ext>
            </a:extLst>
          </p:cNvPr>
          <p:cNvSpPr/>
          <p:nvPr/>
        </p:nvSpPr>
        <p:spPr bwMode="auto">
          <a:xfrm>
            <a:off x="3275856" y="2204864"/>
            <a:ext cx="3312368" cy="1606550"/>
          </a:xfrm>
          <a:prstGeom prst="striped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s-AR" sz="2000" b="1" dirty="0">
                <a:latin typeface="Arial" charset="0"/>
              </a:rPr>
              <a:t>    RADIACION</a:t>
            </a:r>
            <a:endParaRPr lang="es-AR" b="1" dirty="0">
              <a:latin typeface="Arial" charset="0"/>
            </a:endParaRPr>
          </a:p>
          <a:p>
            <a:pPr eaLnBrk="1" hangingPunct="1">
              <a:defRPr/>
            </a:pPr>
            <a:r>
              <a:rPr lang="es-AR" b="1" dirty="0">
                <a:latin typeface="Arial" charset="0"/>
              </a:rPr>
              <a:t>ELECTROMAGNETICA </a:t>
            </a:r>
          </a:p>
          <a:p>
            <a:pPr eaLnBrk="1" hangingPunct="1">
              <a:defRPr/>
            </a:pPr>
            <a:endParaRPr lang="es-AR" sz="2000" b="1" dirty="0">
              <a:latin typeface="Arial" charset="0"/>
            </a:endParaRPr>
          </a:p>
          <a:p>
            <a:pPr eaLnBrk="1" hangingPunct="1"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08406-8C92-B390-FCB7-A0C310701151}"/>
              </a:ext>
            </a:extLst>
          </p:cNvPr>
          <p:cNvSpPr txBox="1"/>
          <p:nvPr/>
        </p:nvSpPr>
        <p:spPr>
          <a:xfrm>
            <a:off x="7380312" y="3645024"/>
            <a:ext cx="16406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AR" sz="2800" b="1" dirty="0"/>
              <a:t>BIOMASA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8A62E-4163-21CB-917B-FC9B1B52C9B6}"/>
              </a:ext>
            </a:extLst>
          </p:cNvPr>
          <p:cNvSpPr txBox="1"/>
          <p:nvPr/>
        </p:nvSpPr>
        <p:spPr>
          <a:xfrm>
            <a:off x="2267744" y="4345940"/>
            <a:ext cx="4950115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</a:rPr>
              <a:t>  CASUALIDAD O CAUSALIDAD  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4" grpId="0" animBg="1"/>
      <p:bldP spid="27655" grpId="0" animBg="1"/>
      <p:bldP spid="27656" grpId="0" animBg="1"/>
      <p:bldP spid="27657" grpId="0" animBg="1"/>
      <p:bldP spid="11" grpId="0" animBg="1"/>
      <p:bldP spid="2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01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>
            <a:extLst>
              <a:ext uri="{FF2B5EF4-FFF2-40B4-BE49-F238E27FC236}">
                <a16:creationId xmlns:a16="http://schemas.microsoft.com/office/drawing/2014/main" id="{B140484F-A9C2-F9AC-560F-C6A083940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718B3F-A517-41AD-B19B-B3F258E7EE97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s-ES" altLang="es-AR" sz="1400"/>
          </a:p>
        </p:txBody>
      </p:sp>
      <p:sp>
        <p:nvSpPr>
          <p:cNvPr id="34819" name="TextBox 1">
            <a:extLst>
              <a:ext uri="{FF2B5EF4-FFF2-40B4-BE49-F238E27FC236}">
                <a16:creationId xmlns:a16="http://schemas.microsoft.com/office/drawing/2014/main" id="{DE08DE28-D40A-A9CC-9224-5DB0B93C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25" y="1628800"/>
            <a:ext cx="6038949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LAS RADIACIONES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NOS BRINDAN INFORMACIÓN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SOBRE EL UNIVERSO</a:t>
            </a:r>
            <a:endParaRPr lang="en-US" altLang="en-US" sz="4400" b="1" dirty="0"/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9215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Content Placeholder 1">
            <a:extLst>
              <a:ext uri="{FF2B5EF4-FFF2-40B4-BE49-F238E27FC236}">
                <a16:creationId xmlns:a16="http://schemas.microsoft.com/office/drawing/2014/main" id="{58EF555C-C5F2-9977-CAF8-DD7E71BDD1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6021388"/>
            <a:ext cx="8229600" cy="4525962"/>
          </a:xfrm>
        </p:spPr>
        <p:txBody>
          <a:bodyPr/>
          <a:lstStyle/>
          <a:p>
            <a:endParaRPr lang="es-AR" altLang="en-US"/>
          </a:p>
          <a:p>
            <a:endParaRPr lang="en-US" altLang="en-US"/>
          </a:p>
          <a:p>
            <a:r>
              <a:rPr lang="en-US" altLang="en-US"/>
              <a:t> </a:t>
            </a:r>
          </a:p>
        </p:txBody>
      </p:sp>
      <p:sp>
        <p:nvSpPr>
          <p:cNvPr id="35842" name="Slide Number Placeholder 3">
            <a:extLst>
              <a:ext uri="{FF2B5EF4-FFF2-40B4-BE49-F238E27FC236}">
                <a16:creationId xmlns:a16="http://schemas.microsoft.com/office/drawing/2014/main" id="{52180962-AE94-2BAC-93AA-AFF02F30CA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A7BF13-A906-4CAC-B83C-2A3D5C800FB1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s-ES" altLang="es-AR" sz="1400"/>
          </a:p>
        </p:txBody>
      </p:sp>
      <p:sp>
        <p:nvSpPr>
          <p:cNvPr id="35843" name="TextBox 8">
            <a:extLst>
              <a:ext uri="{FF2B5EF4-FFF2-40B4-BE49-F238E27FC236}">
                <a16:creationId xmlns:a16="http://schemas.microsoft.com/office/drawing/2014/main" id="{E0B61555-11C2-8C47-1321-09BCC750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-100013"/>
            <a:ext cx="9180513" cy="130516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/>
              <a:t>INFORMACION SOBRE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/>
              <a:t>NUESTRO ENTORNO ACTUAL</a:t>
            </a:r>
          </a:p>
        </p:txBody>
      </p:sp>
      <p:pic>
        <p:nvPicPr>
          <p:cNvPr id="35845" name="Picture 2">
            <a:extLst>
              <a:ext uri="{FF2B5EF4-FFF2-40B4-BE49-F238E27FC236}">
                <a16:creationId xmlns:a16="http://schemas.microsoft.com/office/drawing/2014/main" id="{D7A64A45-98DD-EED4-0A38-EC32E0C9B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341438"/>
            <a:ext cx="9291638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A53DD9FF-936A-E1B4-E125-F3BAF6463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186863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8">
            <a:extLst>
              <a:ext uri="{FF2B5EF4-FFF2-40B4-BE49-F238E27FC236}">
                <a16:creationId xmlns:a16="http://schemas.microsoft.com/office/drawing/2014/main" id="{EED2D043-DC27-27A9-E1AF-AFD7CE3AB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42761"/>
            <a:ext cx="90014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INFORMACION SOBRE EL PASADO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DE LUGARES LEJANOS DEL COSMOS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7892" name="TextBox 2">
            <a:extLst>
              <a:ext uri="{FF2B5EF4-FFF2-40B4-BE49-F238E27FC236}">
                <a16:creationId xmlns:a16="http://schemas.microsoft.com/office/drawing/2014/main" id="{40AB205E-D58A-A456-7BFA-3D2CE350C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594" y="5733256"/>
            <a:ext cx="9180513" cy="120032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LA RADIACION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TRANSPORTA ENERGIA E INFORMACION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A TRAVES DEL ESPACIO COSMICO Y EL TIEMPO</a:t>
            </a: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81C6B-1229-EA5B-08D5-896BC9F18C64}"/>
              </a:ext>
            </a:extLst>
          </p:cNvPr>
          <p:cNvSpPr txBox="1"/>
          <p:nvPr/>
        </p:nvSpPr>
        <p:spPr>
          <a:xfrm>
            <a:off x="251520" y="1772816"/>
            <a:ext cx="8619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3600" b="1" dirty="0">
                <a:solidFill>
                  <a:schemeClr val="bg1"/>
                </a:solidFill>
              </a:rPr>
              <a:t>Una Estrella a 1 millón de años luz la vemos </a:t>
            </a:r>
          </a:p>
          <a:p>
            <a:pPr algn="ctr"/>
            <a:r>
              <a:rPr lang="es-AR" sz="3600" b="1" dirty="0">
                <a:solidFill>
                  <a:schemeClr val="bg1"/>
                </a:solidFill>
              </a:rPr>
              <a:t>como  era 1 millón de años atrás.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7" descr="radio64">
            <a:extLst>
              <a:ext uri="{FF2B5EF4-FFF2-40B4-BE49-F238E27FC236}">
                <a16:creationId xmlns:a16="http://schemas.microsoft.com/office/drawing/2014/main" id="{0B109C20-E75C-5378-E19C-18A41251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687513"/>
            <a:ext cx="2387600" cy="1792287"/>
          </a:xfrm>
          <a:prstGeom prst="rect">
            <a:avLst/>
          </a:prstGeom>
          <a:noFill/>
          <a:ln w="254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885" name="Picture 5" descr="HH01852_">
            <a:extLst>
              <a:ext uri="{FF2B5EF4-FFF2-40B4-BE49-F238E27FC236}">
                <a16:creationId xmlns:a16="http://schemas.microsoft.com/office/drawing/2014/main" id="{562509C0-2082-C66E-F2AD-38CB6204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2070100"/>
            <a:ext cx="191611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883" name="Sound">
            <a:extLst>
              <a:ext uri="{FF2B5EF4-FFF2-40B4-BE49-F238E27FC236}">
                <a16:creationId xmlns:a16="http://schemas.microsoft.com/office/drawing/2014/main" id="{F62BD9C8-107D-058E-BCF5-D6A6078F1F1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046262" y="443235"/>
            <a:ext cx="1809750" cy="838200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34892" name="Picture 12">
            <a:extLst>
              <a:ext uri="{FF2B5EF4-FFF2-40B4-BE49-F238E27FC236}">
                <a16:creationId xmlns:a16="http://schemas.microsoft.com/office/drawing/2014/main" id="{BB8B63F4-DCD2-D908-4D7E-E2A1CEB7A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7" t="12502" r="18753" b="12502"/>
          <a:stretch>
            <a:fillRect/>
          </a:stretch>
        </p:blipFill>
        <p:spPr bwMode="auto">
          <a:xfrm>
            <a:off x="6745288" y="3327400"/>
            <a:ext cx="2305050" cy="1728788"/>
          </a:xfrm>
          <a:prstGeom prst="rect">
            <a:avLst/>
          </a:prstGeom>
          <a:noFill/>
          <a:ln w="25400" cap="rnd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893" name="Picture 13" descr="j0090049">
            <a:extLst>
              <a:ext uri="{FF2B5EF4-FFF2-40B4-BE49-F238E27FC236}">
                <a16:creationId xmlns:a16="http://schemas.microsoft.com/office/drawing/2014/main" id="{F2159D44-BD43-069E-2396-095B62F2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2825"/>
            <a:ext cx="2268538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894" name="Picture 14" descr="BD05030_">
            <a:extLst>
              <a:ext uri="{FF2B5EF4-FFF2-40B4-BE49-F238E27FC236}">
                <a16:creationId xmlns:a16="http://schemas.microsoft.com/office/drawing/2014/main" id="{F3637105-2E0C-B85F-70AA-AF9595BE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863" y="498263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896" name="Picture 16" descr="j0230606">
            <a:extLst>
              <a:ext uri="{FF2B5EF4-FFF2-40B4-BE49-F238E27FC236}">
                <a16:creationId xmlns:a16="http://schemas.microsoft.com/office/drawing/2014/main" id="{FC627468-2B78-A3A0-1E35-F621CA52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149080"/>
            <a:ext cx="33623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882" name="Text Box 2">
            <a:extLst>
              <a:ext uri="{FF2B5EF4-FFF2-40B4-BE49-F238E27FC236}">
                <a16:creationId xmlns:a16="http://schemas.microsoft.com/office/drawing/2014/main" id="{23A694F4-3E24-6F52-1A6E-153B81A2B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813" y="1841500"/>
            <a:ext cx="8008937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43019" name="11 CuadroTexto">
            <a:extLst>
              <a:ext uri="{FF2B5EF4-FFF2-40B4-BE49-F238E27FC236}">
                <a16:creationId xmlns:a16="http://schemas.microsoft.com/office/drawing/2014/main" id="{75E4FD2C-5F91-A0FA-C142-A9F059A7A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599" y="1747647"/>
            <a:ext cx="2795510" cy="193899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FUENTES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DE RADIACION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ANTROPICAS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CIENCIA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Y TECNOLOGIA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139C351-F942-A987-BE21-697A17E0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80963"/>
            <a:ext cx="344963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A9B6DFF-A29E-DDC6-2055-B3A1A12A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4230489"/>
            <a:ext cx="183991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3" name="TextBox 15">
            <a:extLst>
              <a:ext uri="{FF2B5EF4-FFF2-40B4-BE49-F238E27FC236}">
                <a16:creationId xmlns:a16="http://schemas.microsoft.com/office/drawing/2014/main" id="{BE2241AA-D2F8-2C55-64B3-BE3023772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103" y="1679575"/>
            <a:ext cx="1874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800" b="1" dirty="0">
                <a:solidFill>
                  <a:schemeClr val="bg1"/>
                </a:solidFill>
              </a:rPr>
              <a:t>MEDICAS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  <p:sp>
        <p:nvSpPr>
          <p:cNvPr id="43024" name="TextBox 16">
            <a:extLst>
              <a:ext uri="{FF2B5EF4-FFF2-40B4-BE49-F238E27FC236}">
                <a16:creationId xmlns:a16="http://schemas.microsoft.com/office/drawing/2014/main" id="{A2D2A709-8C71-3006-ECEB-1420AE1B6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587" y="2370564"/>
            <a:ext cx="1304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</a:rPr>
              <a:t>MICRO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</a:rPr>
              <a:t>ONDAS</a:t>
            </a:r>
          </a:p>
        </p:txBody>
      </p:sp>
      <p:sp>
        <p:nvSpPr>
          <p:cNvPr id="43025" name="TextBox 17">
            <a:extLst>
              <a:ext uri="{FF2B5EF4-FFF2-40B4-BE49-F238E27FC236}">
                <a16:creationId xmlns:a16="http://schemas.microsoft.com/office/drawing/2014/main" id="{10807045-3E97-D25F-4DB7-EF62F84FD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9" y="6341258"/>
            <a:ext cx="2752751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</a:rPr>
              <a:t>COMUNICACIONES</a:t>
            </a:r>
          </a:p>
        </p:txBody>
      </p:sp>
      <p:sp>
        <p:nvSpPr>
          <p:cNvPr id="43026" name="TextBox 19">
            <a:extLst>
              <a:ext uri="{FF2B5EF4-FFF2-40B4-BE49-F238E27FC236}">
                <a16:creationId xmlns:a16="http://schemas.microsoft.com/office/drawing/2014/main" id="{09CDD794-ABCE-5692-D879-0D17EECE9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619" y="5872193"/>
            <a:ext cx="2030413" cy="89255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sz="2000" b="1" dirty="0">
                <a:solidFill>
                  <a:srgbClr val="FFFF00"/>
                </a:solidFill>
              </a:rPr>
              <a:t>TRASMISION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</a:rPr>
              <a:t>  DE ENERGIA</a:t>
            </a:r>
          </a:p>
        </p:txBody>
      </p:sp>
      <p:sp>
        <p:nvSpPr>
          <p:cNvPr id="43027" name="TextBox 20">
            <a:extLst>
              <a:ext uri="{FF2B5EF4-FFF2-40B4-BE49-F238E27FC236}">
                <a16:creationId xmlns:a16="http://schemas.microsoft.com/office/drawing/2014/main" id="{B816DA44-E993-7A5C-EBA7-7A2A0AD46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6380163"/>
            <a:ext cx="1073943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rgbClr val="FFFF00"/>
                </a:solidFill>
              </a:rPr>
              <a:t>LUZ</a:t>
            </a:r>
            <a:endParaRPr lang="en-US" altLang="en-US" sz="2000" b="1" dirty="0">
              <a:solidFill>
                <a:srgbClr val="FFFF00"/>
              </a:solidFill>
            </a:endParaRPr>
          </a:p>
        </p:txBody>
      </p:sp>
      <p:sp>
        <p:nvSpPr>
          <p:cNvPr id="43028" name="TextBox 21">
            <a:extLst>
              <a:ext uri="{FF2B5EF4-FFF2-40B4-BE49-F238E27FC236}">
                <a16:creationId xmlns:a16="http://schemas.microsoft.com/office/drawing/2014/main" id="{4C98424F-FAC6-3452-3123-BA8B26EA1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715444"/>
            <a:ext cx="187483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800" b="1" dirty="0">
                <a:solidFill>
                  <a:srgbClr val="FFFF00"/>
                </a:solidFill>
              </a:rPr>
              <a:t>SONIDO 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43029" name="TextBox 22">
            <a:extLst>
              <a:ext uri="{FF2B5EF4-FFF2-40B4-BE49-F238E27FC236}">
                <a16:creationId xmlns:a16="http://schemas.microsoft.com/office/drawing/2014/main" id="{96934DA7-D978-C866-E23C-9C41B81D5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6075"/>
            <a:ext cx="1874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800" b="1" dirty="0">
                <a:solidFill>
                  <a:schemeClr val="bg1"/>
                </a:solidFill>
              </a:rPr>
              <a:t>MEDICAS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  <p:sp>
        <p:nvSpPr>
          <p:cNvPr id="43030" name="TextBox 23">
            <a:extLst>
              <a:ext uri="{FF2B5EF4-FFF2-40B4-BE49-F238E27FC236}">
                <a16:creationId xmlns:a16="http://schemas.microsoft.com/office/drawing/2014/main" id="{3AAEB925-14D5-EA65-F5C8-3B8798E65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1" y="5897030"/>
            <a:ext cx="1970087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rgbClr val="FFFF00"/>
                </a:solidFill>
              </a:rPr>
              <a:t>GENERACION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rgbClr val="FFFF00"/>
                </a:solidFill>
              </a:rPr>
              <a:t>NUCLEO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rgbClr val="FFFF00"/>
                </a:solidFill>
              </a:rPr>
              <a:t>ELECTRICA</a:t>
            </a:r>
            <a:endParaRPr lang="en-US" altLang="en-US" sz="2000" b="1" dirty="0">
              <a:solidFill>
                <a:srgbClr val="FFFF00"/>
              </a:solidFill>
            </a:endParaRPr>
          </a:p>
        </p:txBody>
      </p:sp>
      <p:sp>
        <p:nvSpPr>
          <p:cNvPr id="43031" name="TextBox 24">
            <a:extLst>
              <a:ext uri="{FF2B5EF4-FFF2-40B4-BE49-F238E27FC236}">
                <a16:creationId xmlns:a16="http://schemas.microsoft.com/office/drawing/2014/main" id="{FC17B4AC-937C-A81B-69E5-94ABA50FA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288" y="3333491"/>
            <a:ext cx="2390775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rgbClr val="FFFF00"/>
                </a:solidFill>
              </a:rPr>
              <a:t>RADIACTIVIDAD</a:t>
            </a:r>
            <a:endParaRPr lang="en-US" alt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401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634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634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634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 animBg="1"/>
      <p:bldP spid="43023" grpId="0"/>
      <p:bldP spid="43024" grpId="0"/>
      <p:bldP spid="43025" grpId="0" animBg="1"/>
      <p:bldP spid="43026" grpId="0" animBg="1"/>
      <p:bldP spid="43027" grpId="0" animBg="1"/>
      <p:bldP spid="43028" grpId="0"/>
      <p:bldP spid="43029" grpId="0"/>
      <p:bldP spid="43030" grpId="0" animBg="1"/>
      <p:bldP spid="430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2E82F813-D4CB-2EDB-C130-10BA6156C4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6982" y="-27384"/>
            <a:ext cx="8758882" cy="88519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FontTx/>
              <a:buNone/>
            </a:pPr>
            <a:r>
              <a:rPr lang="es-AR" altLang="en-US" sz="3600" b="1" dirty="0"/>
              <a:t>RADIACIONES DE PARTICULAR INTERES: </a:t>
            </a:r>
          </a:p>
          <a:p>
            <a:pPr marL="0" indent="0" algn="ctr">
              <a:lnSpc>
                <a:spcPct val="120000"/>
              </a:lnSpc>
              <a:buFontTx/>
              <a:buNone/>
            </a:pPr>
            <a:r>
              <a:rPr lang="es-AR" altLang="en-US" sz="3600" b="1" dirty="0"/>
              <a:t>“RADIACIONES IONIZANTES”</a:t>
            </a:r>
            <a:endParaRPr lang="en-US" altLang="en-US" sz="3600" b="1" dirty="0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3E4490D-B02C-DDFA-4FA0-07C70887E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8B28D8-EDE5-452A-BE6D-601F6BAC11D5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s-ES" altLang="es-AR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35AE28-D3C1-72B8-DE50-AFD3C800DA81}"/>
              </a:ext>
            </a:extLst>
          </p:cNvPr>
          <p:cNvSpPr txBox="1"/>
          <p:nvPr/>
        </p:nvSpPr>
        <p:spPr>
          <a:xfrm>
            <a:off x="4873625" y="5290391"/>
            <a:ext cx="316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/>
              <a:t> QUE SIGNIFICA </a:t>
            </a:r>
          </a:p>
          <a:p>
            <a:pPr algn="ctr"/>
            <a:r>
              <a:rPr lang="es-AR" sz="3600" b="1" dirty="0"/>
              <a:t>IONIZANTE ?</a:t>
            </a:r>
            <a:endParaRPr lang="en-US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A4706-3325-78B9-8D3A-88EE10C09A40}"/>
              </a:ext>
            </a:extLst>
          </p:cNvPr>
          <p:cNvSpPr txBox="1"/>
          <p:nvPr/>
        </p:nvSpPr>
        <p:spPr>
          <a:xfrm>
            <a:off x="1358360" y="3575918"/>
            <a:ext cx="6014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AR" altLang="en-US" sz="3200" b="1" dirty="0"/>
              <a:t>PROTAGONISMO CRECIENTE</a:t>
            </a:r>
          </a:p>
          <a:p>
            <a:pPr marL="0" indent="0" algn="ctr">
              <a:buNone/>
            </a:pPr>
            <a:r>
              <a:rPr lang="es-AR" altLang="en-US" sz="3200" b="1" dirty="0"/>
              <a:t>DURANTE LOS ULTIMOS 120 AÑOS</a:t>
            </a:r>
            <a:endParaRPr lang="en-US" dirty="0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0A89182-4EC7-00B5-E14F-267016CE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7" y="4523206"/>
            <a:ext cx="3796685" cy="227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43EB57A6-EE2F-BCD6-13F8-EFA7B72B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18" y="1437941"/>
            <a:ext cx="3498905" cy="227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0C4C5A24-95C0-FC57-D237-4278FFDA8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9" y="1395630"/>
            <a:ext cx="3783127" cy="232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9406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>
            <a:extLst>
              <a:ext uri="{FF2B5EF4-FFF2-40B4-BE49-F238E27FC236}">
                <a16:creationId xmlns:a16="http://schemas.microsoft.com/office/drawing/2014/main" id="{DC428B36-0B03-6FFD-009C-67915FB66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004D93-4120-4739-B9DD-A574443E2E56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s-ES" altLang="es-AR" sz="1400"/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B820997C-A567-969C-007C-6F48C255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1" y="1489952"/>
            <a:ext cx="7809139" cy="535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1">
            <a:extLst>
              <a:ext uri="{FF2B5EF4-FFF2-40B4-BE49-F238E27FC236}">
                <a16:creationId xmlns:a16="http://schemas.microsoft.com/office/drawing/2014/main" id="{E0F28139-048F-875A-B2DE-8349021F6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921" y="79712"/>
            <a:ext cx="6857775" cy="14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AR" altLang="en-US" b="1" dirty="0"/>
              <a:t>LAS PARTICULAS SUBATOMICAS EXPERIMENTAN</a:t>
            </a:r>
          </a:p>
          <a:p>
            <a:pPr algn="ctr"/>
            <a:r>
              <a:rPr lang="es-AR" altLang="en-US" b="1" dirty="0"/>
              <a:t>INTERACCIONES ELECTRICAS Y NUCLEARES </a:t>
            </a:r>
          </a:p>
          <a:p>
            <a:pPr algn="ctr"/>
            <a:r>
              <a:rPr lang="es-AR" altLang="en-US" b="1" dirty="0"/>
              <a:t>(REPULSION - ATRACCION)</a:t>
            </a:r>
          </a:p>
          <a:p>
            <a:pPr algn="ctr"/>
            <a:r>
              <a:rPr lang="es-AR" altLang="en-US" b="1" dirty="0"/>
              <a:t> HABITUALMENTE EN EQUILIBRIO</a:t>
            </a:r>
            <a:endParaRPr lang="en-US" alt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8FBFCE-1CBF-4765-DDB5-8C62E1C0CF05}"/>
              </a:ext>
            </a:extLst>
          </p:cNvPr>
          <p:cNvSpPr/>
          <p:nvPr/>
        </p:nvSpPr>
        <p:spPr>
          <a:xfrm>
            <a:off x="0" y="1620586"/>
            <a:ext cx="9144000" cy="52830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0.7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DAD2B-8188-8AA5-F368-C3F296A22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92" y="188640"/>
            <a:ext cx="9148192" cy="2808312"/>
          </a:xfr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A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LA INTERACCION DE UNA RADIACION CON UN ATOMO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A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PUEDE ALTERAR EL EQUILIBRIO ELECTRICO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A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GENERANDO </a:t>
            </a:r>
            <a:r>
              <a:rPr lang="es-AR" sz="3900" b="1" dirty="0">
                <a:latin typeface="Aharoni" panose="02010803020104030203" pitchFamily="2" charset="-79"/>
                <a:cs typeface="Aharoni" panose="02010803020104030203" pitchFamily="2" charset="-79"/>
              </a:rPr>
              <a:t>IONES</a:t>
            </a:r>
            <a:endParaRPr lang="es-A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1CE06-819E-FB0F-146E-36D8EAB9A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D7F36-BC90-4EEE-80EE-A9A0896D607C}" type="slidenum">
              <a:rPr lang="es-ES" altLang="es-AR" smtClean="0"/>
              <a:pPr>
                <a:defRPr/>
              </a:pPr>
              <a:t>38</a:t>
            </a:fld>
            <a:endParaRPr lang="es-ES" altLang="es-A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B238C-5633-50E9-F93D-2249805C6AA4}"/>
              </a:ext>
            </a:extLst>
          </p:cNvPr>
          <p:cNvSpPr txBox="1"/>
          <p:nvPr/>
        </p:nvSpPr>
        <p:spPr>
          <a:xfrm>
            <a:off x="575556" y="3879802"/>
            <a:ext cx="7992888" cy="1977464"/>
          </a:xfrm>
          <a:prstGeom prst="rect">
            <a:avLst/>
          </a:prstGeom>
          <a:solidFill>
            <a:srgbClr val="FFFFEB"/>
          </a:solidFill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s-A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ION: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s-A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ATOMO QUE HA PERDIDO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s-A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LA NEUTRALIDAD ELÉCTRICA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s-A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Y ES QUIMICAMENTE MAS REACTIVO</a:t>
            </a:r>
          </a:p>
        </p:txBody>
      </p:sp>
    </p:spTree>
    <p:extLst>
      <p:ext uri="{BB962C8B-B14F-4D97-AF65-F5344CB8AC3E}">
        <p14:creationId xmlns:p14="http://schemas.microsoft.com/office/powerpoint/2010/main" val="25236539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Oval 2">
            <a:extLst>
              <a:ext uri="{FF2B5EF4-FFF2-40B4-BE49-F238E27FC236}">
                <a16:creationId xmlns:a16="http://schemas.microsoft.com/office/drawing/2014/main" id="{AC52C214-3020-CEBE-C489-59927667E4DA}"/>
              </a:ext>
            </a:extLst>
          </p:cNvPr>
          <p:cNvSpPr>
            <a:spLocks noChangeArrowheads="1"/>
          </p:cNvSpPr>
          <p:nvPr/>
        </p:nvSpPr>
        <p:spPr bwMode="auto">
          <a:xfrm rot="-2264104">
            <a:off x="982663" y="2187575"/>
            <a:ext cx="6667500" cy="3021013"/>
          </a:xfrm>
          <a:prstGeom prst="ellipse">
            <a:avLst/>
          </a:prstGeom>
          <a:noFill/>
          <a:ln w="12700" algn="ctr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11" name="Oval 3">
            <a:extLst>
              <a:ext uri="{FF2B5EF4-FFF2-40B4-BE49-F238E27FC236}">
                <a16:creationId xmlns:a16="http://schemas.microsoft.com/office/drawing/2014/main" id="{EA2C112E-B742-1BF8-DF48-6559D25BDEF7}"/>
              </a:ext>
            </a:extLst>
          </p:cNvPr>
          <p:cNvSpPr>
            <a:spLocks noChangeArrowheads="1"/>
          </p:cNvSpPr>
          <p:nvPr/>
        </p:nvSpPr>
        <p:spPr bwMode="auto">
          <a:xfrm rot="-7943916">
            <a:off x="896937" y="2138363"/>
            <a:ext cx="6824663" cy="2960688"/>
          </a:xfrm>
          <a:prstGeom prst="ellipse">
            <a:avLst/>
          </a:prstGeom>
          <a:noFill/>
          <a:ln w="12700" algn="ctr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12" name="Oval 4">
            <a:extLst>
              <a:ext uri="{FF2B5EF4-FFF2-40B4-BE49-F238E27FC236}">
                <a16:creationId xmlns:a16="http://schemas.microsoft.com/office/drawing/2014/main" id="{52C9BAF7-5D1C-07B3-10C7-C10B89E4A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2152650"/>
            <a:ext cx="6296025" cy="2960688"/>
          </a:xfrm>
          <a:prstGeom prst="ellipse">
            <a:avLst/>
          </a:prstGeom>
          <a:noFill/>
          <a:ln w="12700" algn="ctr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13" name="Oval 5">
            <a:extLst>
              <a:ext uri="{FF2B5EF4-FFF2-40B4-BE49-F238E27FC236}">
                <a16:creationId xmlns:a16="http://schemas.microsoft.com/office/drawing/2014/main" id="{70C0945A-BF97-17E2-3700-B19881B1CF0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447006" y="2112169"/>
            <a:ext cx="5800725" cy="2960688"/>
          </a:xfrm>
          <a:prstGeom prst="ellips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14" name="Oval 6">
            <a:extLst>
              <a:ext uri="{FF2B5EF4-FFF2-40B4-BE49-F238E27FC236}">
                <a16:creationId xmlns:a16="http://schemas.microsoft.com/office/drawing/2014/main" id="{81ACDD4C-03BD-1F1F-752B-B5746DE28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275" y="3213100"/>
            <a:ext cx="261938" cy="2159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15" name="Oval 7">
            <a:extLst>
              <a:ext uri="{FF2B5EF4-FFF2-40B4-BE49-F238E27FC236}">
                <a16:creationId xmlns:a16="http://schemas.microsoft.com/office/drawing/2014/main" id="{C100D3ED-85F2-EA96-9AE4-6A59B5589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5783263"/>
            <a:ext cx="261937" cy="2159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16" name="Oval 8">
            <a:extLst>
              <a:ext uri="{FF2B5EF4-FFF2-40B4-BE49-F238E27FC236}">
                <a16:creationId xmlns:a16="http://schemas.microsoft.com/office/drawing/2014/main" id="{1BB35FD1-5DC6-5921-8358-40826318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1514475"/>
            <a:ext cx="261937" cy="2159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17" name="Oval 10">
            <a:extLst>
              <a:ext uri="{FF2B5EF4-FFF2-40B4-BE49-F238E27FC236}">
                <a16:creationId xmlns:a16="http://schemas.microsoft.com/office/drawing/2014/main" id="{AFD93B23-F0A8-685A-00F7-B49B6FC72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2276475"/>
            <a:ext cx="261937" cy="2159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131081" name="Oval 9">
            <a:extLst>
              <a:ext uri="{FF2B5EF4-FFF2-40B4-BE49-F238E27FC236}">
                <a16:creationId xmlns:a16="http://schemas.microsoft.com/office/drawing/2014/main" id="{44F2C429-DF0E-5753-42CC-1C47B05CB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8" y="1543050"/>
            <a:ext cx="260350" cy="2159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19" name="Oval 11">
            <a:extLst>
              <a:ext uri="{FF2B5EF4-FFF2-40B4-BE49-F238E27FC236}">
                <a16:creationId xmlns:a16="http://schemas.microsoft.com/office/drawing/2014/main" id="{DC13EB6C-E904-01F3-295B-9CACA78B5C37}"/>
              </a:ext>
            </a:extLst>
          </p:cNvPr>
          <p:cNvSpPr>
            <a:spLocks noChangeArrowheads="1"/>
          </p:cNvSpPr>
          <p:nvPr/>
        </p:nvSpPr>
        <p:spPr bwMode="auto">
          <a:xfrm rot="-7943916">
            <a:off x="3209925" y="2195513"/>
            <a:ext cx="2255837" cy="2960688"/>
          </a:xfrm>
          <a:prstGeom prst="ellipse">
            <a:avLst/>
          </a:prstGeom>
          <a:noFill/>
          <a:ln w="12700" algn="ctr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20" name="Oval 12">
            <a:extLst>
              <a:ext uri="{FF2B5EF4-FFF2-40B4-BE49-F238E27FC236}">
                <a16:creationId xmlns:a16="http://schemas.microsoft.com/office/drawing/2014/main" id="{C8AFAA8E-AF74-E7AC-0BAF-61C298D9C244}"/>
              </a:ext>
            </a:extLst>
          </p:cNvPr>
          <p:cNvSpPr>
            <a:spLocks noChangeArrowheads="1"/>
          </p:cNvSpPr>
          <p:nvPr/>
        </p:nvSpPr>
        <p:spPr bwMode="auto">
          <a:xfrm rot="-3631822">
            <a:off x="3153569" y="2323307"/>
            <a:ext cx="2257425" cy="2776537"/>
          </a:xfrm>
          <a:prstGeom prst="ellipse">
            <a:avLst/>
          </a:prstGeom>
          <a:noFill/>
          <a:ln w="12700" algn="ctr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21" name="Oval 13">
            <a:extLst>
              <a:ext uri="{FF2B5EF4-FFF2-40B4-BE49-F238E27FC236}">
                <a16:creationId xmlns:a16="http://schemas.microsoft.com/office/drawing/2014/main" id="{9E5F5A9D-9B1B-0C01-7078-546A62120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075" y="4437063"/>
            <a:ext cx="260350" cy="2159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22" name="Oval 14">
            <a:extLst>
              <a:ext uri="{FF2B5EF4-FFF2-40B4-BE49-F238E27FC236}">
                <a16:creationId xmlns:a16="http://schemas.microsoft.com/office/drawing/2014/main" id="{96980C53-37A9-BC99-691B-7B0A97159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4891088"/>
            <a:ext cx="261937" cy="21748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23" name="Oval 15">
            <a:extLst>
              <a:ext uri="{FF2B5EF4-FFF2-40B4-BE49-F238E27FC236}">
                <a16:creationId xmlns:a16="http://schemas.microsoft.com/office/drawing/2014/main" id="{D0884A68-060E-1E5E-0A34-23A099E2F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2088" y="3327400"/>
            <a:ext cx="282575" cy="317500"/>
          </a:xfrm>
          <a:prstGeom prst="ellipse">
            <a:avLst/>
          </a:prstGeom>
          <a:solidFill>
            <a:schemeClr val="accent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24" name="Oval 16">
            <a:extLst>
              <a:ext uri="{FF2B5EF4-FFF2-40B4-BE49-F238E27FC236}">
                <a16:creationId xmlns:a16="http://schemas.microsoft.com/office/drawing/2014/main" id="{6D453676-DA60-0CE5-EB6E-AB942CD4A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575" y="3581400"/>
            <a:ext cx="217488" cy="2159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25" name="Oval 17">
            <a:extLst>
              <a:ext uri="{FF2B5EF4-FFF2-40B4-BE49-F238E27FC236}">
                <a16:creationId xmlns:a16="http://schemas.microsoft.com/office/drawing/2014/main" id="{2BAC9118-6A4F-1718-AD26-A6E65D4C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3530600"/>
            <a:ext cx="215900" cy="2159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26" name="Oval 18">
            <a:extLst>
              <a:ext uri="{FF2B5EF4-FFF2-40B4-BE49-F238E27FC236}">
                <a16:creationId xmlns:a16="http://schemas.microsoft.com/office/drawing/2014/main" id="{F5BEBF70-49D1-200A-A98A-C0FA46658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438" y="3517900"/>
            <a:ext cx="312737" cy="258763"/>
          </a:xfrm>
          <a:prstGeom prst="ellipse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27" name="Oval 19">
            <a:extLst>
              <a:ext uri="{FF2B5EF4-FFF2-40B4-BE49-F238E27FC236}">
                <a16:creationId xmlns:a16="http://schemas.microsoft.com/office/drawing/2014/main" id="{90EDB558-F924-345B-499D-F4328A559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3559175"/>
            <a:ext cx="330200" cy="301625"/>
          </a:xfrm>
          <a:prstGeom prst="ellipse">
            <a:avLst/>
          </a:prstGeom>
          <a:solidFill>
            <a:schemeClr val="accent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28" name="Oval 20">
            <a:extLst>
              <a:ext uri="{FF2B5EF4-FFF2-40B4-BE49-F238E27FC236}">
                <a16:creationId xmlns:a16="http://schemas.microsoft.com/office/drawing/2014/main" id="{807EF390-8B21-62EB-C03C-63CEA1672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3279775"/>
            <a:ext cx="260350" cy="257175"/>
          </a:xfrm>
          <a:prstGeom prst="ellipse">
            <a:avLst/>
          </a:prstGeom>
          <a:solidFill>
            <a:schemeClr val="accent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29" name="Oval 21">
            <a:extLst>
              <a:ext uri="{FF2B5EF4-FFF2-40B4-BE49-F238E27FC236}">
                <a16:creationId xmlns:a16="http://schemas.microsoft.com/office/drawing/2014/main" id="{0F95885D-B867-AE5D-2021-3D1F8AB7A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3733800"/>
            <a:ext cx="254000" cy="258763"/>
          </a:xfrm>
          <a:prstGeom prst="ellipse">
            <a:avLst/>
          </a:prstGeom>
          <a:solidFill>
            <a:schemeClr val="accent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30" name="Oval 22">
            <a:extLst>
              <a:ext uri="{FF2B5EF4-FFF2-40B4-BE49-F238E27FC236}">
                <a16:creationId xmlns:a16="http://schemas.microsoft.com/office/drawing/2014/main" id="{6B38E92E-E926-FF69-F9B5-6FB6A5D34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25" y="3789363"/>
            <a:ext cx="252413" cy="244475"/>
          </a:xfrm>
          <a:prstGeom prst="ellipse">
            <a:avLst/>
          </a:prstGeom>
          <a:solidFill>
            <a:schemeClr val="accent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8631" name="Oval 23">
            <a:extLst>
              <a:ext uri="{FF2B5EF4-FFF2-40B4-BE49-F238E27FC236}">
                <a16:creationId xmlns:a16="http://schemas.microsoft.com/office/drawing/2014/main" id="{69F5A202-34D0-8A24-04AB-94EC336A1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3336925"/>
            <a:ext cx="312737" cy="258763"/>
          </a:xfrm>
          <a:prstGeom prst="ellipse">
            <a:avLst/>
          </a:prstGeom>
          <a:solidFill>
            <a:schemeClr val="accent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2D8DCDF8-3642-FA32-FF30-CBBF71FA6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063" y="-265113"/>
            <a:ext cx="236538" cy="227013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1 Cruz">
            <a:extLst>
              <a:ext uri="{FF2B5EF4-FFF2-40B4-BE49-F238E27FC236}">
                <a16:creationId xmlns:a16="http://schemas.microsoft.com/office/drawing/2014/main" id="{F609B35F-C575-785C-5E9B-9E62D4C3F784}"/>
              </a:ext>
            </a:extLst>
          </p:cNvPr>
          <p:cNvSpPr/>
          <p:nvPr/>
        </p:nvSpPr>
        <p:spPr bwMode="auto">
          <a:xfrm rot="168123">
            <a:off x="4081463" y="3375025"/>
            <a:ext cx="477837" cy="565150"/>
          </a:xfrm>
          <a:prstGeom prst="pl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s-A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34" name="TextBox 1">
            <a:extLst>
              <a:ext uri="{FF2B5EF4-FFF2-40B4-BE49-F238E27FC236}">
                <a16:creationId xmlns:a16="http://schemas.microsoft.com/office/drawing/2014/main" id="{1B0A5AFB-5A52-846C-EE11-9AEB73644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6107" y="4247234"/>
            <a:ext cx="2299027" cy="523220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800" b="1" dirty="0"/>
              <a:t>IONIZACION</a:t>
            </a:r>
            <a:endParaRPr lang="en-US" altLang="en-US" sz="4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8AE43-01F4-618A-14EA-01250087D1F8}"/>
              </a:ext>
            </a:extLst>
          </p:cNvPr>
          <p:cNvSpPr txBox="1"/>
          <p:nvPr/>
        </p:nvSpPr>
        <p:spPr>
          <a:xfrm>
            <a:off x="3282076" y="0"/>
            <a:ext cx="2170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b="1" dirty="0"/>
              <a:t>ATOMO</a:t>
            </a:r>
            <a:endParaRPr lang="en-US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1E6D4-30C8-0BD4-F8AC-1FD725DB4A07}"/>
              </a:ext>
            </a:extLst>
          </p:cNvPr>
          <p:cNvSpPr txBox="1"/>
          <p:nvPr/>
        </p:nvSpPr>
        <p:spPr>
          <a:xfrm>
            <a:off x="5564447" y="21954"/>
            <a:ext cx="1170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b="1" dirty="0"/>
              <a:t>ION</a:t>
            </a:r>
            <a:endParaRPr lang="en-US" sz="4800" b="1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0CDA436-AED5-8A2A-3618-D2EA0559F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670" y="5291446"/>
            <a:ext cx="2486707" cy="1015663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INCREMENTA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LA REACTIVIDAD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QUIMICA</a:t>
            </a:r>
            <a:endParaRPr lang="en-US" altLang="en-US" sz="20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75434 0.287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49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434 0.28704 L 1.05191 0.6789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19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44000" decel="5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27152 -0.1187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1" grpId="0" animBg="1"/>
      <p:bldP spid="24" grpId="0" animBg="1"/>
      <p:bldP spid="24" grpId="1" animBg="1"/>
      <p:bldP spid="26" grpId="0" animBg="1"/>
      <p:bldP spid="68634" grpId="0" animBg="1"/>
      <p:bldP spid="68634" grpId="1" animBg="1"/>
      <p:bldP spid="2" grpId="0"/>
      <p:bldP spid="3" grpId="0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381FA-9D25-E4A0-E891-8E9BDCC0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4</a:t>
            </a:fld>
            <a:endParaRPr lang="es-ES" altLang="es-A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D47C6A-2A89-B284-8750-1C18D0CB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11" y="476672"/>
            <a:ext cx="4708953" cy="4918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9EB11D-F69C-D0CC-14B6-01A26DF72644}"/>
              </a:ext>
            </a:extLst>
          </p:cNvPr>
          <p:cNvSpPr txBox="1"/>
          <p:nvPr/>
        </p:nvSpPr>
        <p:spPr>
          <a:xfrm>
            <a:off x="1979712" y="5949280"/>
            <a:ext cx="513666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sz="4000" b="1" dirty="0"/>
              <a:t>Ing. Osvaldo </a:t>
            </a:r>
            <a:r>
              <a:rPr lang="es-AR" sz="4000" b="1" dirty="0" err="1"/>
              <a:t>Postiglioni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8472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1CE06-819E-FB0F-146E-36D8EAB9A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D7F36-BC90-4EEE-80EE-A9A0896D607C}" type="slidenum">
              <a:rPr lang="es-ES" altLang="es-AR" smtClean="0"/>
              <a:pPr>
                <a:defRPr/>
              </a:pPr>
              <a:t>40</a:t>
            </a:fld>
            <a:endParaRPr lang="es-ES" altLang="es-A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65CC7-3707-B63E-68B1-ED76586F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208" y="963200"/>
            <a:ext cx="6984448" cy="4698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2F4BB6-E676-D8E0-F4C2-888B73B20E7E}"/>
              </a:ext>
            </a:extLst>
          </p:cNvPr>
          <p:cNvSpPr txBox="1"/>
          <p:nvPr/>
        </p:nvSpPr>
        <p:spPr>
          <a:xfrm>
            <a:off x="5364088" y="3596270"/>
            <a:ext cx="1492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/>
              <a:t>ATOMO</a:t>
            </a:r>
          </a:p>
          <a:p>
            <a:pPr algn="ctr"/>
            <a:r>
              <a:rPr lang="es-AR" sz="2400" b="1" dirty="0"/>
              <a:t>IONIZADO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63869B-A7B6-AFFA-93CC-2C2F869F30B1}"/>
              </a:ext>
            </a:extLst>
          </p:cNvPr>
          <p:cNvSpPr txBox="1"/>
          <p:nvPr/>
        </p:nvSpPr>
        <p:spPr>
          <a:xfrm>
            <a:off x="1814475" y="4305290"/>
            <a:ext cx="2031325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2000" b="1" dirty="0"/>
              <a:t>ACCION DIRECTA </a:t>
            </a:r>
          </a:p>
          <a:p>
            <a:pPr algn="ctr"/>
            <a:r>
              <a:rPr lang="es-AR" sz="2000" b="1" dirty="0"/>
              <a:t>SOBRE ADN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73A1C0-A4C9-B483-60EA-3EA2CCDB99FE}"/>
              </a:ext>
            </a:extLst>
          </p:cNvPr>
          <p:cNvSpPr txBox="1"/>
          <p:nvPr/>
        </p:nvSpPr>
        <p:spPr>
          <a:xfrm>
            <a:off x="1943390" y="776898"/>
            <a:ext cx="2268570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2000" b="1" dirty="0"/>
              <a:t>ACCION INDIRECTA </a:t>
            </a:r>
          </a:p>
          <a:p>
            <a:pPr algn="ctr"/>
            <a:r>
              <a:rPr lang="es-AR" sz="2000" b="1" dirty="0"/>
              <a:t>SOBRE ADN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507CB0-EE79-5486-879D-FE92C687D078}"/>
              </a:ext>
            </a:extLst>
          </p:cNvPr>
          <p:cNvSpPr txBox="1">
            <a:spLocks/>
          </p:cNvSpPr>
          <p:nvPr/>
        </p:nvSpPr>
        <p:spPr bwMode="auto">
          <a:xfrm>
            <a:off x="5252096" y="136524"/>
            <a:ext cx="3723566" cy="2068340"/>
          </a:xfrm>
          <a:prstGeom prst="rect">
            <a:avLst/>
          </a:prstGeom>
          <a:solidFill>
            <a:srgbClr val="FFFFBD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AR" sz="2800" b="1" kern="0" baseline="0" dirty="0"/>
              <a:t>LOS ATOMOS IONIZADOS </a:t>
            </a:r>
          </a:p>
          <a:p>
            <a:pPr marL="0" indent="0" algn="ctr">
              <a:buFontTx/>
              <a:buNone/>
            </a:pPr>
            <a:r>
              <a:rPr lang="es-AR" sz="2800" b="1" kern="0" baseline="0" dirty="0"/>
              <a:t>SON QUIMICAMENTE </a:t>
            </a:r>
          </a:p>
          <a:p>
            <a:pPr marL="0" indent="0" algn="ctr">
              <a:buFontTx/>
              <a:buNone/>
            </a:pPr>
            <a:r>
              <a:rPr lang="es-AR" sz="2800" b="1" kern="0" baseline="0" dirty="0"/>
              <a:t>MAS REACTIVOS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3EDE82-2FA5-E92D-358C-8D28DB289E5A}"/>
              </a:ext>
            </a:extLst>
          </p:cNvPr>
          <p:cNvSpPr txBox="1"/>
          <p:nvPr/>
        </p:nvSpPr>
        <p:spPr>
          <a:xfrm>
            <a:off x="980936" y="5661569"/>
            <a:ext cx="7511544" cy="954107"/>
          </a:xfrm>
          <a:prstGeom prst="rect">
            <a:avLst/>
          </a:prstGeom>
          <a:solidFill>
            <a:srgbClr val="FFFDB7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2800" b="1" dirty="0"/>
              <a:t>UNA MAYOR REACTIVIDAD QUIMICA PUEDE</a:t>
            </a:r>
          </a:p>
          <a:p>
            <a:pPr algn="ctr"/>
            <a:r>
              <a:rPr lang="es-AR" sz="2800" b="1" dirty="0"/>
              <a:t>PROVOCAR EFECTOS ADVERSOS SOBRE LA SALUD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163007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6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>
            <a:extLst>
              <a:ext uri="{FF2B5EF4-FFF2-40B4-BE49-F238E27FC236}">
                <a16:creationId xmlns:a16="http://schemas.microsoft.com/office/drawing/2014/main" id="{16825D80-3759-9415-CF4F-ED6EF7C0E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32656"/>
            <a:ext cx="8964487" cy="642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RADIACION IONIZANTE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b="1" dirty="0"/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CADA UNIDAD ENERGETICA CONSTITUTIVA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 (PARTICULAS O FOTONES)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POSEE SUFICIENTE ENERGIA PARA IONIZAR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(más de 34 Electrón Volt 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1 </a:t>
            </a:r>
            <a:r>
              <a:rPr lang="es-AR" altLang="en-US" b="1" dirty="0" err="1"/>
              <a:t>ev</a:t>
            </a:r>
            <a:r>
              <a:rPr lang="es-AR" altLang="en-US" b="1" dirty="0"/>
              <a:t> = 1,6 . 10 </a:t>
            </a:r>
            <a:r>
              <a:rPr lang="es-AR" altLang="en-US" b="1" baseline="30000" dirty="0"/>
              <a:t>– 19  Joule</a:t>
            </a:r>
            <a:endParaRPr lang="es-AR" altLang="en-US" b="1" dirty="0"/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SON IONIZANTES  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RADIACION ELECTROMAGNETICA   X  y GAMMA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PARTICULAS RADIACTIVAS ALFA y BETA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NEUTRONES  -  PROTONES</a:t>
            </a:r>
            <a:endParaRPr lang="en-US" altLang="en-US" sz="3600" b="1" dirty="0"/>
          </a:p>
        </p:txBody>
      </p:sp>
      <p:sp>
        <p:nvSpPr>
          <p:cNvPr id="49155" name="Slide Number Placeholder 1">
            <a:extLst>
              <a:ext uri="{FF2B5EF4-FFF2-40B4-BE49-F238E27FC236}">
                <a16:creationId xmlns:a16="http://schemas.microsoft.com/office/drawing/2014/main" id="{08332BE6-75D0-E9CE-6144-2BE792F7C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2081CD-A53C-482E-A95C-9C5B6C3DA54F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s-ES" altLang="es-AR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E0C5DA-522A-1E0F-5EF7-26571905B5A4}"/>
              </a:ext>
            </a:extLst>
          </p:cNvPr>
          <p:cNvSpPr/>
          <p:nvPr/>
        </p:nvSpPr>
        <p:spPr>
          <a:xfrm>
            <a:off x="-36512" y="3990931"/>
            <a:ext cx="9289032" cy="28670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3855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3E3B0CB-0C77-D599-22DB-9DD7B48A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1470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4275" name="Group 3">
            <a:extLst>
              <a:ext uri="{FF2B5EF4-FFF2-40B4-BE49-F238E27FC236}">
                <a16:creationId xmlns:a16="http://schemas.microsoft.com/office/drawing/2014/main" id="{FF3BF633-7774-65D0-EC2A-E909D594B621}"/>
              </a:ext>
            </a:extLst>
          </p:cNvPr>
          <p:cNvGrpSpPr>
            <a:grpSpLocks/>
          </p:cNvGrpSpPr>
          <p:nvPr/>
        </p:nvGrpSpPr>
        <p:grpSpPr bwMode="auto">
          <a:xfrm>
            <a:off x="1588" y="1470025"/>
            <a:ext cx="9142412" cy="671513"/>
            <a:chOff x="0" y="0"/>
            <a:chExt cx="5759" cy="423"/>
          </a:xfrm>
        </p:grpSpPr>
        <p:sp>
          <p:nvSpPr>
            <p:cNvPr id="24588" name="Rectangle 4">
              <a:extLst>
                <a:ext uri="{FF2B5EF4-FFF2-40B4-BE49-F238E27FC236}">
                  <a16:creationId xmlns:a16="http://schemas.microsoft.com/office/drawing/2014/main" id="{49C41155-5DC4-DFED-E563-86C1D7994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3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s-ES" i="1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" pitchFamily="34" charset="0"/>
                </a:rPr>
                <a:t>avanzando a la velocidad de la luz.</a:t>
              </a: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" pitchFamily="34" charset="0"/>
              </a:endParaRPr>
            </a:p>
          </p:txBody>
        </p:sp>
        <p:sp>
          <p:nvSpPr>
            <p:cNvPr id="24589" name="Rectangle 5">
              <a:extLst>
                <a:ext uri="{FF2B5EF4-FFF2-40B4-BE49-F238E27FC236}">
                  <a16:creationId xmlns:a16="http://schemas.microsoft.com/office/drawing/2014/main" id="{82F71519-AE7E-9E7A-F4D6-E4D66AF01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" y="0"/>
              <a:ext cx="467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" pitchFamily="34" charset="0"/>
                </a:rPr>
                <a:t>                                                                                                                    </a:t>
              </a:r>
              <a:br>
                <a: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" pitchFamily="34" charset="0"/>
                </a:rPr>
              </a:br>
              <a:r>
                <a:rPr lang="es-ES" i="1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" pitchFamily="34" charset="0"/>
                </a:rPr>
                <a:t>Espectro contínuo de la luz visible (desde el rojo al violeta disminuye la longitud de onda)</a:t>
              </a: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" pitchFamily="34" charset="0"/>
              </a:endParaRPr>
            </a:p>
          </p:txBody>
        </p:sp>
      </p:grpSp>
      <p:sp>
        <p:nvSpPr>
          <p:cNvPr id="24580" name="Rectangle 6">
            <a:extLst>
              <a:ext uri="{FF2B5EF4-FFF2-40B4-BE49-F238E27FC236}">
                <a16:creationId xmlns:a16="http://schemas.microsoft.com/office/drawing/2014/main" id="{4E4496F9-548E-27AE-4D77-AE2811B9E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2141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7" name="Picture 7" descr="espectro_total">
            <a:extLst>
              <a:ext uri="{FF2B5EF4-FFF2-40B4-BE49-F238E27FC236}">
                <a16:creationId xmlns:a16="http://schemas.microsoft.com/office/drawing/2014/main" id="{AC70C457-C8DD-1316-F49F-F63D7F19C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5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4112" name="Rectangle 16">
            <a:extLst>
              <a:ext uri="{FF2B5EF4-FFF2-40B4-BE49-F238E27FC236}">
                <a16:creationId xmlns:a16="http://schemas.microsoft.com/office/drawing/2014/main" id="{EA00DE27-7DAF-A5D4-5E76-A31981217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549275"/>
            <a:ext cx="6192838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4110" name="Text Box 14">
            <a:extLst>
              <a:ext uri="{FF2B5EF4-FFF2-40B4-BE49-F238E27FC236}">
                <a16:creationId xmlns:a16="http://schemas.microsoft.com/office/drawing/2014/main" id="{14A325BB-6E44-4178-107E-673B784D4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60350"/>
            <a:ext cx="3816350" cy="5794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Futura"/>
              </a:rPr>
              <a:t>No Ionizantes</a:t>
            </a:r>
            <a:endParaRPr lang="es-ES" altLang="en-US" b="1">
              <a:solidFill>
                <a:srgbClr val="FFFF00"/>
              </a:solidFill>
              <a:latin typeface="Futura"/>
            </a:endParaRPr>
          </a:p>
        </p:txBody>
      </p:sp>
      <p:sp>
        <p:nvSpPr>
          <p:cNvPr id="644111" name="Line 15">
            <a:extLst>
              <a:ext uri="{FF2B5EF4-FFF2-40B4-BE49-F238E27FC236}">
                <a16:creationId xmlns:a16="http://schemas.microsoft.com/office/drawing/2014/main" id="{F67B6357-231B-C577-E93A-C90AFF43DA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8888" y="1125538"/>
            <a:ext cx="46815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4104" name="Line 8">
            <a:extLst>
              <a:ext uri="{FF2B5EF4-FFF2-40B4-BE49-F238E27FC236}">
                <a16:creationId xmlns:a16="http://schemas.microsoft.com/office/drawing/2014/main" id="{F57129D0-F0B1-4948-6986-7C509BCA02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0"/>
            <a:ext cx="0" cy="6858000"/>
          </a:xfrm>
          <a:prstGeom prst="line">
            <a:avLst/>
          </a:prstGeom>
          <a:noFill/>
          <a:ln w="76200">
            <a:solidFill>
              <a:srgbClr val="003399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4106" name="Text Box 10">
            <a:extLst>
              <a:ext uri="{FF2B5EF4-FFF2-40B4-BE49-F238E27FC236}">
                <a16:creationId xmlns:a16="http://schemas.microsoft.com/office/drawing/2014/main" id="{12C09493-27DB-87C9-3F7D-C963DA1E1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309563"/>
            <a:ext cx="2166938" cy="5794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Futura"/>
              </a:rPr>
              <a:t>Ionizantes</a:t>
            </a:r>
            <a:endParaRPr lang="es-ES" altLang="en-US" b="1">
              <a:solidFill>
                <a:srgbClr val="FFFF00"/>
              </a:solidFill>
              <a:latin typeface="Futura"/>
            </a:endParaRPr>
          </a:p>
        </p:txBody>
      </p:sp>
      <p:sp>
        <p:nvSpPr>
          <p:cNvPr id="644108" name="Line 12">
            <a:extLst>
              <a:ext uri="{FF2B5EF4-FFF2-40B4-BE49-F238E27FC236}">
                <a16:creationId xmlns:a16="http://schemas.microsoft.com/office/drawing/2014/main" id="{8383E376-E936-2BFD-CFD7-32E7061DE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050" y="1125538"/>
            <a:ext cx="1798638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84" name="Slide Number Placeholder 1">
            <a:extLst>
              <a:ext uri="{FF2B5EF4-FFF2-40B4-BE49-F238E27FC236}">
                <a16:creationId xmlns:a16="http://schemas.microsoft.com/office/drawing/2014/main" id="{765FA753-7ADA-913E-D3FB-8E0EF1D71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8FBF71-7497-4540-B403-97C9F1E62AC3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s-ES" altLang="es-AR" sz="14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4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4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4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4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12" grpId="0" animBg="1"/>
      <p:bldP spid="644110" grpId="0" animBg="1"/>
      <p:bldP spid="64410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1">
            <a:extLst>
              <a:ext uri="{FF2B5EF4-FFF2-40B4-BE49-F238E27FC236}">
                <a16:creationId xmlns:a16="http://schemas.microsoft.com/office/drawing/2014/main" id="{32009C9E-6FB7-2992-8399-05EB1A487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052736"/>
            <a:ext cx="7081774" cy="2246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AR" altLang="en-US" sz="28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BREVE HISTORIA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8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DE LAS RADIACIONES IONIZANTES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/>
          </a:p>
        </p:txBody>
      </p:sp>
      <p:sp>
        <p:nvSpPr>
          <p:cNvPr id="73731" name="Slide Number Placeholder 1">
            <a:extLst>
              <a:ext uri="{FF2B5EF4-FFF2-40B4-BE49-F238E27FC236}">
                <a16:creationId xmlns:a16="http://schemas.microsoft.com/office/drawing/2014/main" id="{FF766CD9-AC27-43D7-1998-B9E14A14C9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CD8CB9-44C4-48F6-B121-449DA63E57D3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s-ES" altLang="es-AR" sz="1400"/>
          </a:p>
        </p:txBody>
      </p:sp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6BC38F3-FF88-A8C4-68C9-6E4D1CECA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8509" y="213860"/>
            <a:ext cx="7899796" cy="1889125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 eaLnBrk="1" hangingPunct="1"/>
            <a:br>
              <a:rPr lang="es-ES" altLang="es-AR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br>
              <a:rPr lang="es-ES" altLang="es-AR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s-ES" altLang="es-AR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fines del siglo 19</a:t>
            </a:r>
            <a:br>
              <a:rPr lang="es-ES" altLang="es-AR" sz="40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br>
              <a:rPr lang="es-ES" altLang="es-AR" sz="40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s-ES" altLang="es-AR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6401B11F-84D8-C915-4FAF-09F60EE171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2102" y="2420888"/>
            <a:ext cx="7872610" cy="2016224"/>
          </a:xfrm>
          <a:gradFill rotWithShape="1">
            <a:gsLst>
              <a:gs pos="0">
                <a:srgbClr val="001021"/>
              </a:gs>
              <a:gs pos="50000">
                <a:srgbClr val="0066CC"/>
              </a:gs>
              <a:gs pos="100000">
                <a:srgbClr val="001021"/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s-ES" altLang="es-AR" sz="3600" b="1" dirty="0"/>
              <a:t>   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s-ES" altLang="es-AR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dos descubrimientos</a:t>
            </a:r>
          </a:p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s-ES" altLang="es-AR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sorprendieron al mundo</a:t>
            </a:r>
          </a:p>
        </p:txBody>
      </p:sp>
      <p:sp>
        <p:nvSpPr>
          <p:cNvPr id="80900" name="Slide Number Placeholder 1">
            <a:extLst>
              <a:ext uri="{FF2B5EF4-FFF2-40B4-BE49-F238E27FC236}">
                <a16:creationId xmlns:a16="http://schemas.microsoft.com/office/drawing/2014/main" id="{F351638E-E73E-3DCA-265F-F8D9F0564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49A745-8EC4-4FCE-A6FA-B91C5B402ED9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s-ES" altLang="es-AR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3A274-2795-9CAB-BC54-FA18503667E8}"/>
              </a:ext>
            </a:extLst>
          </p:cNvPr>
          <p:cNvSpPr txBox="1"/>
          <p:nvPr/>
        </p:nvSpPr>
        <p:spPr>
          <a:xfrm>
            <a:off x="1907704" y="5063744"/>
            <a:ext cx="5001594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/>
              <a:t>RAYOS X</a:t>
            </a:r>
          </a:p>
          <a:p>
            <a:pPr algn="ctr"/>
            <a:r>
              <a:rPr lang="es-AR" sz="4000" b="1" dirty="0"/>
              <a:t>RADIACTIVIDAD</a:t>
            </a:r>
            <a:endParaRPr lang="en-US" sz="40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1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 build="p" animBg="1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RONTGE~1">
            <a:extLst>
              <a:ext uri="{FF2B5EF4-FFF2-40B4-BE49-F238E27FC236}">
                <a16:creationId xmlns:a16="http://schemas.microsoft.com/office/drawing/2014/main" id="{92949287-EE1F-6A8F-D15D-CE34DDB9B77F}"/>
              </a:ext>
            </a:extLst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75446"/>
            <a:ext cx="4248150" cy="5289858"/>
          </a:xfrm>
          <a:ln w="57150">
            <a:solidFill>
              <a:srgbClr val="CCFF99"/>
            </a:solidFill>
            <a:miter lim="800000"/>
            <a:headEnd/>
            <a:tailEnd/>
          </a:ln>
        </p:spPr>
      </p:pic>
      <p:sp>
        <p:nvSpPr>
          <p:cNvPr id="81924" name="Slide Number Placeholder 1">
            <a:extLst>
              <a:ext uri="{FF2B5EF4-FFF2-40B4-BE49-F238E27FC236}">
                <a16:creationId xmlns:a16="http://schemas.microsoft.com/office/drawing/2014/main" id="{E076F38B-851F-E9D6-3708-27696B407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B37151-AB35-4AED-BC4D-CE8AA9F41D6B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s-ES" altLang="es-AR" sz="1400"/>
          </a:p>
        </p:txBody>
      </p:sp>
      <p:sp>
        <p:nvSpPr>
          <p:cNvPr id="81925" name="TextBox 1">
            <a:extLst>
              <a:ext uri="{FF2B5EF4-FFF2-40B4-BE49-F238E27FC236}">
                <a16:creationId xmlns:a16="http://schemas.microsoft.com/office/drawing/2014/main" id="{6972359D-9994-BFA3-1610-955B2042F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583" y="349676"/>
            <a:ext cx="3318767" cy="830997"/>
          </a:xfrm>
          <a:prstGeom prst="rect">
            <a:avLst/>
          </a:prstGeom>
          <a:solidFill>
            <a:srgbClr val="CCFFFF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4800" b="1" dirty="0"/>
              <a:t> </a:t>
            </a:r>
            <a:r>
              <a:rPr lang="es-AR" altLang="en-US" sz="4000" b="1" dirty="0"/>
              <a:t>RAYOS  X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477A6-A47D-388D-933B-10754A0E2379}"/>
              </a:ext>
            </a:extLst>
          </p:cNvPr>
          <p:cNvSpPr txBox="1"/>
          <p:nvPr/>
        </p:nvSpPr>
        <p:spPr>
          <a:xfrm>
            <a:off x="4731891" y="1700808"/>
            <a:ext cx="4248150" cy="452431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altLang="es-A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1895</a:t>
            </a:r>
            <a:r>
              <a:rPr lang="es-ES" altLang="es-AR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s-AR" sz="3600" b="1" dirty="0">
                <a:latin typeface="Comic Sans MS" panose="030F0702030302020204" pitchFamily="66" charset="0"/>
              </a:rPr>
              <a:t>-</a:t>
            </a:r>
            <a:r>
              <a:rPr lang="es-ES" altLang="es-AR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AR" altLang="es-A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Wilhelm Conrad </a:t>
            </a:r>
            <a:r>
              <a:rPr lang="es-ES" altLang="es-A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Roentgen, </a:t>
            </a:r>
            <a:br>
              <a:rPr lang="es-ES" altLang="es-A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" altLang="es-A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en Alemania,</a:t>
            </a:r>
            <a:br>
              <a:rPr lang="es-ES" altLang="es-A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" altLang="es-A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descubre </a:t>
            </a:r>
            <a:br>
              <a:rPr lang="es-ES" altLang="es-A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" altLang="es-A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los Rayos x</a:t>
            </a:r>
          </a:p>
          <a:p>
            <a:pPr algn="ctr"/>
            <a:r>
              <a:rPr lang="es-ES" sz="3600" b="1" dirty="0">
                <a:latin typeface="Comic Sans MS" panose="030F0702030302020204" pitchFamily="66" charset="0"/>
              </a:rPr>
              <a:t>y su capacidad</a:t>
            </a:r>
          </a:p>
          <a:p>
            <a:pPr algn="ctr"/>
            <a:r>
              <a:rPr lang="es-ES" sz="3600" b="1" dirty="0">
                <a:latin typeface="Comic Sans MS" panose="030F0702030302020204" pitchFamily="66" charset="0"/>
              </a:rPr>
              <a:t>para atravesar la materia</a:t>
            </a:r>
            <a:endParaRPr lang="en-US" sz="36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22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 build="p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988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3B14EEDA-F864-B164-287A-5C7D7DB3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28082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s-ES" altLang="es-AR" sz="4000"/>
            </a:br>
            <a:r>
              <a:rPr lang="es-ES" altLang="es-AR" sz="4000"/>
              <a:t> </a:t>
            </a:r>
            <a:br>
              <a:rPr lang="es-ES" altLang="es-AR" sz="4000"/>
            </a:br>
            <a:br>
              <a:rPr lang="es-ES" altLang="es-AR" sz="4000"/>
            </a:br>
            <a:br>
              <a:rPr lang="es-ES" altLang="es-AR" sz="4000"/>
            </a:br>
            <a:endParaRPr lang="es-ES" altLang="es-AR" sz="4000"/>
          </a:p>
        </p:txBody>
      </p:sp>
      <p:sp>
        <p:nvSpPr>
          <p:cNvPr id="223237" name="Rectangle 5">
            <a:extLst>
              <a:ext uri="{FF2B5EF4-FFF2-40B4-BE49-F238E27FC236}">
                <a16:creationId xmlns:a16="http://schemas.microsoft.com/office/drawing/2014/main" id="{23F5E268-635F-C182-A358-5C726FC852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92080" y="615649"/>
            <a:ext cx="3223270" cy="1106488"/>
          </a:xfrm>
          <a:solidFill>
            <a:srgbClr val="FFFF99"/>
          </a:solidFill>
        </p:spPr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es-ES" altLang="es-AR" sz="3200" b="1" dirty="0">
                <a:latin typeface="Arial Black" panose="020B0A04020102020204" pitchFamily="34" charset="0"/>
              </a:rPr>
              <a:t>Diagnóstico </a:t>
            </a:r>
          </a:p>
          <a:p>
            <a:pPr algn="ctr" eaLnBrk="1" hangingPunct="1">
              <a:buFontTx/>
              <a:buNone/>
            </a:pPr>
            <a:r>
              <a:rPr lang="es-ES" altLang="es-AR" sz="3200" b="1" dirty="0">
                <a:latin typeface="Arial Black" panose="020B0A04020102020204" pitchFamily="34" charset="0"/>
              </a:rPr>
              <a:t>Médico</a:t>
            </a:r>
          </a:p>
        </p:txBody>
      </p:sp>
      <p:sp>
        <p:nvSpPr>
          <p:cNvPr id="88068" name="Slide Number Placeholder 1">
            <a:extLst>
              <a:ext uri="{FF2B5EF4-FFF2-40B4-BE49-F238E27FC236}">
                <a16:creationId xmlns:a16="http://schemas.microsoft.com/office/drawing/2014/main" id="{A948A9B7-F10A-9EFB-DFE6-86F5B8E840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BD3975-AA77-4F8D-950F-969AF1AEA546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s-ES" altLang="es-AR" sz="1400"/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FB0BEF41-6F5A-6301-4362-41ABF7BAD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403225"/>
            <a:ext cx="421196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Los beneficios </a:t>
            </a:r>
          </a:p>
          <a:p>
            <a:pPr algn="ctr" eaLnBrk="1" hangingPunct="1"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 advirtieron </a:t>
            </a:r>
            <a:b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inmediatamente</a:t>
            </a:r>
          </a:p>
          <a:p>
            <a:pPr algn="ctr" eaLnBrk="1" hangingPunct="1"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en MEDICINA </a:t>
            </a:r>
            <a:b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es-E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8070" name="Picture 6" descr="plan3DpelvicDRR">
            <a:extLst>
              <a:ext uri="{FF2B5EF4-FFF2-40B4-BE49-F238E27FC236}">
                <a16:creationId xmlns:a16="http://schemas.microsoft.com/office/drawing/2014/main" id="{18E6BA5F-6041-645E-FE32-DB358369B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00" y="3068960"/>
            <a:ext cx="3360119" cy="31811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14F8A9D-D044-F0F7-D159-46768124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4" y="3068960"/>
            <a:ext cx="5351743" cy="332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32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3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3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9411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1">
            <a:extLst>
              <a:ext uri="{FF2B5EF4-FFF2-40B4-BE49-F238E27FC236}">
                <a16:creationId xmlns:a16="http://schemas.microsoft.com/office/drawing/2014/main" id="{DACDCA2A-298B-D0B1-2F35-971336421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44EC32-5FC6-45CB-9272-3916EB64D597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s-ES" altLang="es-AR" sz="1400"/>
          </a:p>
        </p:txBody>
      </p:sp>
      <p:pic>
        <p:nvPicPr>
          <p:cNvPr id="93187" name="Picture 3">
            <a:extLst>
              <a:ext uri="{FF2B5EF4-FFF2-40B4-BE49-F238E27FC236}">
                <a16:creationId xmlns:a16="http://schemas.microsoft.com/office/drawing/2014/main" id="{FB7D999E-0755-46D0-36F0-DFAB61CF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0"/>
            <a:ext cx="6838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Arrow: Up 9">
            <a:extLst>
              <a:ext uri="{FF2B5EF4-FFF2-40B4-BE49-F238E27FC236}">
                <a16:creationId xmlns:a16="http://schemas.microsoft.com/office/drawing/2014/main" id="{06282742-686C-8885-15CB-8077F8BABAFD}"/>
              </a:ext>
            </a:extLst>
          </p:cNvPr>
          <p:cNvSpPr>
            <a:spLocks noChangeArrowheads="1"/>
          </p:cNvSpPr>
          <p:nvPr/>
        </p:nvSpPr>
        <p:spPr bwMode="auto">
          <a:xfrm rot="-4780373">
            <a:off x="4772819" y="1566069"/>
            <a:ext cx="288925" cy="719137"/>
          </a:xfrm>
          <a:prstGeom prst="upArrow">
            <a:avLst>
              <a:gd name="adj1" fmla="val 50000"/>
              <a:gd name="adj2" fmla="val 4986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93189" name="Arrow: Up 7">
            <a:extLst>
              <a:ext uri="{FF2B5EF4-FFF2-40B4-BE49-F238E27FC236}">
                <a16:creationId xmlns:a16="http://schemas.microsoft.com/office/drawing/2014/main" id="{9649DED6-7FDA-8F0A-A721-5D082680CD0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852069" y="1404144"/>
            <a:ext cx="288925" cy="719137"/>
          </a:xfrm>
          <a:prstGeom prst="upArrow">
            <a:avLst>
              <a:gd name="adj1" fmla="val 50000"/>
              <a:gd name="adj2" fmla="val 500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7EF4F3-1AC7-6F84-0D97-0F0F7B8BD4F4}"/>
              </a:ext>
            </a:extLst>
          </p:cNvPr>
          <p:cNvSpPr txBox="1"/>
          <p:nvPr/>
        </p:nvSpPr>
        <p:spPr>
          <a:xfrm>
            <a:off x="5998994" y="4813551"/>
            <a:ext cx="2821478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AR" sz="3600" b="1" dirty="0"/>
              <a:t>NACIMIENTO </a:t>
            </a:r>
          </a:p>
          <a:p>
            <a:pPr algn="ctr"/>
            <a:r>
              <a:rPr lang="es-AR" sz="3600" b="1" dirty="0"/>
              <a:t>DE LA </a:t>
            </a:r>
          </a:p>
          <a:p>
            <a:pPr algn="ctr"/>
            <a:r>
              <a:rPr lang="es-AR" sz="3600" b="1" dirty="0"/>
              <a:t>RADIOLOGIA</a:t>
            </a:r>
            <a:endParaRPr lang="en-US" sz="3600" b="1" dirty="0"/>
          </a:p>
        </p:txBody>
      </p:sp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Antiguo Fluoroscopio">
            <a:extLst>
              <a:ext uri="{FF2B5EF4-FFF2-40B4-BE49-F238E27FC236}">
                <a16:creationId xmlns:a16="http://schemas.microsoft.com/office/drawing/2014/main" id="{BF623C60-8D90-CD28-FA51-2FBDF730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89" y="-25653"/>
            <a:ext cx="565212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Slide Number Placeholder 1">
            <a:extLst>
              <a:ext uri="{FF2B5EF4-FFF2-40B4-BE49-F238E27FC236}">
                <a16:creationId xmlns:a16="http://schemas.microsoft.com/office/drawing/2014/main" id="{17F5061D-5DDF-251F-42BC-CC5244FC5E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742A18-0826-452D-80E5-9187D7779C7E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s-ES" altLang="es-AR" sz="1400"/>
          </a:p>
        </p:txBody>
      </p:sp>
      <p:sp>
        <p:nvSpPr>
          <p:cNvPr id="94212" name="Arrow: Up 7">
            <a:extLst>
              <a:ext uri="{FF2B5EF4-FFF2-40B4-BE49-F238E27FC236}">
                <a16:creationId xmlns:a16="http://schemas.microsoft.com/office/drawing/2014/main" id="{8A1D3672-9664-FD10-CEF9-CFCE011EFF21}"/>
              </a:ext>
            </a:extLst>
          </p:cNvPr>
          <p:cNvSpPr>
            <a:spLocks noChangeArrowheads="1"/>
          </p:cNvSpPr>
          <p:nvPr/>
        </p:nvSpPr>
        <p:spPr bwMode="auto">
          <a:xfrm rot="-8127873">
            <a:off x="1191520" y="1281442"/>
            <a:ext cx="400050" cy="790575"/>
          </a:xfrm>
          <a:prstGeom prst="upArrow">
            <a:avLst>
              <a:gd name="adj1" fmla="val 50000"/>
              <a:gd name="adj2" fmla="val 50155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94213" name="Arrow: Up 6">
            <a:extLst>
              <a:ext uri="{FF2B5EF4-FFF2-40B4-BE49-F238E27FC236}">
                <a16:creationId xmlns:a16="http://schemas.microsoft.com/office/drawing/2014/main" id="{867C136D-0C06-ADF5-0AAE-E2CD3879A955}"/>
              </a:ext>
            </a:extLst>
          </p:cNvPr>
          <p:cNvSpPr>
            <a:spLocks noChangeArrowheads="1"/>
          </p:cNvSpPr>
          <p:nvPr/>
        </p:nvSpPr>
        <p:spPr bwMode="auto">
          <a:xfrm rot="-8190526">
            <a:off x="2055813" y="492125"/>
            <a:ext cx="384175" cy="863600"/>
          </a:xfrm>
          <a:prstGeom prst="upArrow">
            <a:avLst>
              <a:gd name="adj1" fmla="val 50000"/>
              <a:gd name="adj2" fmla="val 5021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718A1-F47A-169D-BB7F-BB399AC74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791" y="856587"/>
            <a:ext cx="2869695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INSTALACION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HISTORICA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DE RADIOSCOPIA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1234">
            <a:extLst>
              <a:ext uri="{FF2B5EF4-FFF2-40B4-BE49-F238E27FC236}">
                <a16:creationId xmlns:a16="http://schemas.microsoft.com/office/drawing/2014/main" id="{083FDB05-5195-9133-A480-5B3F1F475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996" r="8333" b="2437"/>
          <a:stretch>
            <a:fillRect/>
          </a:stretch>
        </p:blipFill>
        <p:spPr bwMode="auto">
          <a:xfrm>
            <a:off x="3995936" y="3080223"/>
            <a:ext cx="5138539" cy="379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3AE3A6-DE55-6DEC-9B30-E485C8C3A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20" y="4593114"/>
            <a:ext cx="2869696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INSTALACION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MODERNA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DE RADIOSCOPIA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B1DE03D5-486C-6EDF-B89D-B2D31A8C69CE}"/>
              </a:ext>
            </a:extLst>
          </p:cNvPr>
          <p:cNvSpPr>
            <a:spLocks noChangeArrowheads="1"/>
          </p:cNvSpPr>
          <p:nvPr/>
        </p:nvSpPr>
        <p:spPr bwMode="auto">
          <a:xfrm rot="-1987930">
            <a:off x="6930654" y="5318051"/>
            <a:ext cx="471487" cy="1377823"/>
          </a:xfrm>
          <a:prstGeom prst="upArrow">
            <a:avLst>
              <a:gd name="adj1" fmla="val 50000"/>
              <a:gd name="adj2" fmla="val 5015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CDBB359A-0337-C202-899B-433BEAE206D8}"/>
              </a:ext>
            </a:extLst>
          </p:cNvPr>
          <p:cNvSpPr>
            <a:spLocks noChangeArrowheads="1"/>
          </p:cNvSpPr>
          <p:nvPr/>
        </p:nvSpPr>
        <p:spPr bwMode="auto">
          <a:xfrm rot="8948809" flipH="1" flipV="1">
            <a:off x="6195764" y="4356566"/>
            <a:ext cx="436230" cy="930457"/>
          </a:xfrm>
          <a:prstGeom prst="upArrow">
            <a:avLst>
              <a:gd name="adj1" fmla="val 50000"/>
              <a:gd name="adj2" fmla="val 50155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C8255-24B8-F516-6A63-83F00B6DF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427" y="6239053"/>
            <a:ext cx="1651093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1800" b="1" dirty="0">
                <a:solidFill>
                  <a:schemeClr val="bg1"/>
                </a:solidFill>
              </a:rPr>
              <a:t>EMISION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1800" b="1" dirty="0">
                <a:solidFill>
                  <a:schemeClr val="bg1"/>
                </a:solidFill>
              </a:rPr>
              <a:t>DE RAYOS X 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1">
            <a:extLst>
              <a:ext uri="{FF2B5EF4-FFF2-40B4-BE49-F238E27FC236}">
                <a16:creationId xmlns:a16="http://schemas.microsoft.com/office/drawing/2014/main" id="{1F942277-1F42-9058-0432-B848F310AB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5042A0-64D0-4002-B448-4ED6D8A4D377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s-ES" altLang="es-AR" sz="1400"/>
          </a:p>
        </p:txBody>
      </p:sp>
      <p:sp>
        <p:nvSpPr>
          <p:cNvPr id="96259" name="TextBox 2">
            <a:extLst>
              <a:ext uri="{FF2B5EF4-FFF2-40B4-BE49-F238E27FC236}">
                <a16:creationId xmlns:a16="http://schemas.microsoft.com/office/drawing/2014/main" id="{81381D58-62FC-86E1-7E53-914AC1682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243" y="1412875"/>
            <a:ext cx="710963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5400" b="1" dirty="0">
                <a:solidFill>
                  <a:schemeClr val="bg1"/>
                </a:solidFill>
              </a:rPr>
              <a:t>COMO SE GENERAN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5400" b="1" dirty="0">
                <a:solidFill>
                  <a:schemeClr val="bg1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5400" b="1" dirty="0">
                <a:solidFill>
                  <a:schemeClr val="bg1"/>
                </a:solidFill>
              </a:rPr>
              <a:t>LOS RAYOS X  ?</a:t>
            </a:r>
            <a:endParaRPr lang="en-US" altLang="en-US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941A8-C4A1-B225-D612-798987BFF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602" y="349250"/>
            <a:ext cx="7803126" cy="746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b="1" dirty="0"/>
              <a:t>      </a:t>
            </a:r>
            <a:r>
              <a:rPr lang="es-AR" sz="3500" b="1" dirty="0">
                <a:solidFill>
                  <a:schemeClr val="bg1"/>
                </a:solidFill>
              </a:rPr>
              <a:t> Duda :  INGENIERIA o MEDICINA    ? </a:t>
            </a:r>
            <a:r>
              <a:rPr lang="es-AR" b="1" dirty="0"/>
              <a:t>?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9FBA7-0F0C-6DAA-BC26-F82FAE2F7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2" y="1489522"/>
            <a:ext cx="4636165" cy="3244403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3BDFF8B7-6CBC-B595-AF8D-49C4BD43FD00}"/>
              </a:ext>
            </a:extLst>
          </p:cNvPr>
          <p:cNvSpPr/>
          <p:nvPr/>
        </p:nvSpPr>
        <p:spPr>
          <a:xfrm rot="5400000">
            <a:off x="-217487" y="1707010"/>
            <a:ext cx="1274945" cy="839972"/>
          </a:xfrm>
          <a:prstGeom prst="rtTriangl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----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A19F5B-91C9-9959-C8D8-0DA11FB6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90" y="2679700"/>
            <a:ext cx="4290236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9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20BB52F3-831A-4E1E-4E35-76B55AE9E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1365250"/>
            <a:ext cx="4470400" cy="1600200"/>
          </a:xfrm>
          <a:prstGeom prst="rect">
            <a:avLst/>
          </a:prstGeom>
          <a:solidFill>
            <a:srgbClr val="66CCFF"/>
          </a:solidFill>
          <a:ln w="1270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AR" sz="1800"/>
          </a:p>
        </p:txBody>
      </p:sp>
      <p:sp>
        <p:nvSpPr>
          <p:cNvPr id="935939" name="Line 3">
            <a:extLst>
              <a:ext uri="{FF2B5EF4-FFF2-40B4-BE49-F238E27FC236}">
                <a16:creationId xmlns:a16="http://schemas.microsoft.com/office/drawing/2014/main" id="{15D5C1FF-0419-3335-8589-27384D14D5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9800" y="2946400"/>
            <a:ext cx="1308100" cy="0"/>
          </a:xfrm>
          <a:prstGeom prst="line">
            <a:avLst/>
          </a:prstGeom>
          <a:noFill/>
          <a:ln w="127000">
            <a:solidFill>
              <a:srgbClr val="66CC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0" name="Line 4">
            <a:extLst>
              <a:ext uri="{FF2B5EF4-FFF2-40B4-BE49-F238E27FC236}">
                <a16:creationId xmlns:a16="http://schemas.microsoft.com/office/drawing/2014/main" id="{B23046A2-BCAA-FB74-2A50-F6D207B076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3700" y="1689100"/>
            <a:ext cx="1562100" cy="355600"/>
          </a:xfrm>
          <a:prstGeom prst="line">
            <a:avLst/>
          </a:prstGeom>
          <a:noFill/>
          <a:ln w="76200" cap="rnd">
            <a:solidFill>
              <a:srgbClr val="0000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1" name="Line 5">
            <a:extLst>
              <a:ext uri="{FF2B5EF4-FFF2-40B4-BE49-F238E27FC236}">
                <a16:creationId xmlns:a16="http://schemas.microsoft.com/office/drawing/2014/main" id="{B734BB36-C960-86C1-0AB4-A2D9FAAB3F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4950" y="1860550"/>
            <a:ext cx="1739900" cy="279400"/>
          </a:xfrm>
          <a:prstGeom prst="line">
            <a:avLst/>
          </a:prstGeom>
          <a:noFill/>
          <a:ln w="76200" cap="rnd">
            <a:solidFill>
              <a:srgbClr val="0000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2" name="Line 6">
            <a:extLst>
              <a:ext uri="{FF2B5EF4-FFF2-40B4-BE49-F238E27FC236}">
                <a16:creationId xmlns:a16="http://schemas.microsoft.com/office/drawing/2014/main" id="{3F22B364-027D-0991-B96B-FFC8CF91E8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3500" y="1993900"/>
            <a:ext cx="1905000" cy="215900"/>
          </a:xfrm>
          <a:prstGeom prst="line">
            <a:avLst/>
          </a:prstGeom>
          <a:noFill/>
          <a:ln w="76200" cap="rnd">
            <a:solidFill>
              <a:srgbClr val="0000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3" name="Line 7">
            <a:extLst>
              <a:ext uri="{FF2B5EF4-FFF2-40B4-BE49-F238E27FC236}">
                <a16:creationId xmlns:a16="http://schemas.microsoft.com/office/drawing/2014/main" id="{FA89CB01-AFC0-6E5A-E514-3776954B5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2139950"/>
            <a:ext cx="1968500" cy="190500"/>
          </a:xfrm>
          <a:prstGeom prst="line">
            <a:avLst/>
          </a:prstGeom>
          <a:noFill/>
          <a:ln w="76200" cap="rnd">
            <a:solidFill>
              <a:srgbClr val="0000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4" name="Line 8">
            <a:extLst>
              <a:ext uri="{FF2B5EF4-FFF2-40B4-BE49-F238E27FC236}">
                <a16:creationId xmlns:a16="http://schemas.microsoft.com/office/drawing/2014/main" id="{2D2E1B48-56B4-079B-71D5-23AACC0F0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0" y="2336800"/>
            <a:ext cx="2146300" cy="25400"/>
          </a:xfrm>
          <a:prstGeom prst="line">
            <a:avLst/>
          </a:prstGeom>
          <a:noFill/>
          <a:ln w="76200" cap="rnd">
            <a:solidFill>
              <a:srgbClr val="0000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5" name="Line 9">
            <a:extLst>
              <a:ext uri="{FF2B5EF4-FFF2-40B4-BE49-F238E27FC236}">
                <a16:creationId xmlns:a16="http://schemas.microsoft.com/office/drawing/2014/main" id="{B776813D-6249-E0A7-5281-F98B67AE5E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6950" y="2432050"/>
            <a:ext cx="2247900" cy="203200"/>
          </a:xfrm>
          <a:prstGeom prst="line">
            <a:avLst/>
          </a:prstGeom>
          <a:noFill/>
          <a:ln w="76200" cap="rnd">
            <a:solidFill>
              <a:srgbClr val="0000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6" name="Line 10">
            <a:extLst>
              <a:ext uri="{FF2B5EF4-FFF2-40B4-BE49-F238E27FC236}">
                <a16:creationId xmlns:a16="http://schemas.microsoft.com/office/drawing/2014/main" id="{FB5F1EB4-A998-5DF2-6433-9D40089B9E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2500" y="2400300"/>
            <a:ext cx="2311400" cy="88900"/>
          </a:xfrm>
          <a:prstGeom prst="line">
            <a:avLst/>
          </a:prstGeom>
          <a:noFill/>
          <a:ln w="76200" cap="rnd">
            <a:solidFill>
              <a:srgbClr val="0000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7" name="Rectangle 11">
            <a:extLst>
              <a:ext uri="{FF2B5EF4-FFF2-40B4-BE49-F238E27FC236}">
                <a16:creationId xmlns:a16="http://schemas.microsoft.com/office/drawing/2014/main" id="{34103EDC-7A0D-5278-0957-15E6BA99E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800" y="1879600"/>
            <a:ext cx="1016000" cy="673100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8" name="Line 12">
            <a:extLst>
              <a:ext uri="{FF2B5EF4-FFF2-40B4-BE49-F238E27FC236}">
                <a16:creationId xmlns:a16="http://schemas.microsoft.com/office/drawing/2014/main" id="{53C17BE7-4370-C495-AD4F-BCB386E7C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1638300"/>
            <a:ext cx="2311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9" name="Line 13">
            <a:extLst>
              <a:ext uri="{FF2B5EF4-FFF2-40B4-BE49-F238E27FC236}">
                <a16:creationId xmlns:a16="http://schemas.microsoft.com/office/drawing/2014/main" id="{9B97EC60-7F55-FAC3-6FDD-665A745E20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3800" y="1651000"/>
            <a:ext cx="0" cy="1130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923FC6B0-EFC1-A19E-FD2D-990C0EDBA768}"/>
              </a:ext>
            </a:extLst>
          </p:cNvPr>
          <p:cNvGrpSpPr>
            <a:grpSpLocks/>
          </p:cNvGrpSpPr>
          <p:nvPr/>
        </p:nvGrpSpPr>
        <p:grpSpPr bwMode="auto">
          <a:xfrm>
            <a:off x="3644900" y="1719263"/>
            <a:ext cx="1838325" cy="977900"/>
            <a:chOff x="2368" y="2848"/>
            <a:chExt cx="1392" cy="576"/>
          </a:xfrm>
        </p:grpSpPr>
        <p:sp>
          <p:nvSpPr>
            <p:cNvPr id="935951" name="Rectangle 15">
              <a:extLst>
                <a:ext uri="{FF2B5EF4-FFF2-40B4-BE49-F238E27FC236}">
                  <a16:creationId xmlns:a16="http://schemas.microsoft.com/office/drawing/2014/main" id="{19F166F1-5028-820A-F0D1-B2B52853A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0" y="2848"/>
              <a:ext cx="840" cy="576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5952" name="AutoShape 16">
              <a:extLst>
                <a:ext uri="{FF2B5EF4-FFF2-40B4-BE49-F238E27FC236}">
                  <a16:creationId xmlns:a16="http://schemas.microsoft.com/office/drawing/2014/main" id="{F2515209-B697-1EFC-8183-EA9EC9701D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368" y="2848"/>
              <a:ext cx="576" cy="576"/>
            </a:xfrm>
            <a:prstGeom prst="rtTriangle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5953" name="Line 17">
            <a:extLst>
              <a:ext uri="{FF2B5EF4-FFF2-40B4-BE49-F238E27FC236}">
                <a16:creationId xmlns:a16="http://schemas.microsoft.com/office/drawing/2014/main" id="{F8ADE869-D7F7-A2D5-8D86-56A60DA98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4000" y="2717800"/>
            <a:ext cx="850900" cy="3873500"/>
          </a:xfrm>
          <a:prstGeom prst="line">
            <a:avLst/>
          </a:prstGeom>
          <a:noFill/>
          <a:ln w="57150">
            <a:solidFill>
              <a:srgbClr val="FFFF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54" name="Line 18">
            <a:extLst>
              <a:ext uri="{FF2B5EF4-FFF2-40B4-BE49-F238E27FC236}">
                <a16:creationId xmlns:a16="http://schemas.microsoft.com/office/drawing/2014/main" id="{A3D90E7D-6190-375C-8BE5-B450AD44B1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5150" y="2406650"/>
            <a:ext cx="685800" cy="4203700"/>
          </a:xfrm>
          <a:prstGeom prst="line">
            <a:avLst/>
          </a:prstGeom>
          <a:noFill/>
          <a:ln w="57150">
            <a:solidFill>
              <a:srgbClr val="FFFF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55" name="Line 19">
            <a:extLst>
              <a:ext uri="{FF2B5EF4-FFF2-40B4-BE49-F238E27FC236}">
                <a16:creationId xmlns:a16="http://schemas.microsoft.com/office/drawing/2014/main" id="{3634530D-C477-F28E-D393-E85E07B547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4400" y="2184400"/>
            <a:ext cx="482600" cy="4381500"/>
          </a:xfrm>
          <a:prstGeom prst="line">
            <a:avLst/>
          </a:prstGeom>
          <a:noFill/>
          <a:ln w="57150">
            <a:solidFill>
              <a:srgbClr val="FFFF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56" name="Line 20">
            <a:extLst>
              <a:ext uri="{FF2B5EF4-FFF2-40B4-BE49-F238E27FC236}">
                <a16:creationId xmlns:a16="http://schemas.microsoft.com/office/drawing/2014/main" id="{FDB0FD22-B94F-9E98-CD0D-16A13B652C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9050" y="2070100"/>
            <a:ext cx="241300" cy="4559300"/>
          </a:xfrm>
          <a:prstGeom prst="line">
            <a:avLst/>
          </a:prstGeom>
          <a:noFill/>
          <a:ln w="57150">
            <a:solidFill>
              <a:srgbClr val="FFFF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57" name="Line 21">
            <a:extLst>
              <a:ext uri="{FF2B5EF4-FFF2-40B4-BE49-F238E27FC236}">
                <a16:creationId xmlns:a16="http://schemas.microsoft.com/office/drawing/2014/main" id="{737A3EC4-6A93-88B8-B60E-22B3242E14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936750"/>
            <a:ext cx="63500" cy="4597400"/>
          </a:xfrm>
          <a:prstGeom prst="line">
            <a:avLst/>
          </a:prstGeom>
          <a:noFill/>
          <a:ln w="57150">
            <a:solidFill>
              <a:srgbClr val="FFFF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58" name="Line 22">
            <a:extLst>
              <a:ext uri="{FF2B5EF4-FFF2-40B4-BE49-F238E27FC236}">
                <a16:creationId xmlns:a16="http://schemas.microsoft.com/office/drawing/2014/main" id="{134C59C9-89E4-CBF4-DDC8-85B72DB44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3700" y="2070100"/>
            <a:ext cx="330200" cy="4533900"/>
          </a:xfrm>
          <a:prstGeom prst="line">
            <a:avLst/>
          </a:prstGeom>
          <a:noFill/>
          <a:ln w="57150">
            <a:solidFill>
              <a:srgbClr val="FFFF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59" name="Line 23">
            <a:extLst>
              <a:ext uri="{FF2B5EF4-FFF2-40B4-BE49-F238E27FC236}">
                <a16:creationId xmlns:a16="http://schemas.microsoft.com/office/drawing/2014/main" id="{7333C1AB-602A-7CE3-1C4A-521E3D76A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0850" y="1911350"/>
            <a:ext cx="609600" cy="4699000"/>
          </a:xfrm>
          <a:prstGeom prst="line">
            <a:avLst/>
          </a:prstGeom>
          <a:noFill/>
          <a:ln w="57150">
            <a:solidFill>
              <a:srgbClr val="FFFF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60" name="Line 24">
            <a:extLst>
              <a:ext uri="{FF2B5EF4-FFF2-40B4-BE49-F238E27FC236}">
                <a16:creationId xmlns:a16="http://schemas.microsoft.com/office/drawing/2014/main" id="{3CAA894B-50FB-4329-F711-18EFDE538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8950" y="1746250"/>
            <a:ext cx="889000" cy="4813300"/>
          </a:xfrm>
          <a:prstGeom prst="line">
            <a:avLst/>
          </a:prstGeom>
          <a:noFill/>
          <a:ln w="57150">
            <a:solidFill>
              <a:srgbClr val="FFFF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61" name="Line 25">
            <a:extLst>
              <a:ext uri="{FF2B5EF4-FFF2-40B4-BE49-F238E27FC236}">
                <a16:creationId xmlns:a16="http://schemas.microsoft.com/office/drawing/2014/main" id="{1E151ACC-44FF-3CA1-603C-BC89B4587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4200" y="1727200"/>
            <a:ext cx="1168400" cy="4787900"/>
          </a:xfrm>
          <a:prstGeom prst="line">
            <a:avLst/>
          </a:prstGeom>
          <a:noFill/>
          <a:ln w="57150">
            <a:solidFill>
              <a:srgbClr val="FFFF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62" name="Line 26">
            <a:extLst>
              <a:ext uri="{FF2B5EF4-FFF2-40B4-BE49-F238E27FC236}">
                <a16:creationId xmlns:a16="http://schemas.microsoft.com/office/drawing/2014/main" id="{68196118-FFA3-FECE-6EE2-F1E53FF1C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8050" y="2749550"/>
            <a:ext cx="1346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9353" name="Group 27">
            <a:extLst>
              <a:ext uri="{FF2B5EF4-FFF2-40B4-BE49-F238E27FC236}">
                <a16:creationId xmlns:a16="http://schemas.microsoft.com/office/drawing/2014/main" id="{B382081F-3325-5897-4B88-9A83EB1BC1CB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1638300"/>
            <a:ext cx="2273300" cy="1104900"/>
            <a:chOff x="1544" y="1032"/>
            <a:chExt cx="1256" cy="696"/>
          </a:xfrm>
        </p:grpSpPr>
        <p:sp>
          <p:nvSpPr>
            <p:cNvPr id="935964" name="AutoShape 28">
              <a:extLst>
                <a:ext uri="{FF2B5EF4-FFF2-40B4-BE49-F238E27FC236}">
                  <a16:creationId xmlns:a16="http://schemas.microsoft.com/office/drawing/2014/main" id="{BD8A304D-DD7C-6A5E-4823-FAE1C08DF0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68" y="1088"/>
              <a:ext cx="688" cy="576"/>
            </a:xfrm>
            <a:prstGeom prst="rtTriangle">
              <a:avLst/>
            </a:prstGeom>
            <a:gradFill rotWithShape="1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5965" name="Rectangle 29">
              <a:extLst>
                <a:ext uri="{FF2B5EF4-FFF2-40B4-BE49-F238E27FC236}">
                  <a16:creationId xmlns:a16="http://schemas.microsoft.com/office/drawing/2014/main" id="{ACA01DDB-BFAC-3D69-E3D6-C738646EC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" y="1032"/>
              <a:ext cx="680" cy="696"/>
            </a:xfrm>
            <a:prstGeom prst="rect">
              <a:avLst/>
            </a:prstGeom>
            <a:gradFill rotWithShape="1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5966" name="Rectangle 30">
              <a:extLst>
                <a:ext uri="{FF2B5EF4-FFF2-40B4-BE49-F238E27FC236}">
                  <a16:creationId xmlns:a16="http://schemas.microsoft.com/office/drawing/2014/main" id="{D167341A-880F-5482-4DA4-25559CFB0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1040"/>
              <a:ext cx="43" cy="672"/>
            </a:xfrm>
            <a:prstGeom prst="rect">
              <a:avLst/>
            </a:prstGeom>
            <a:gradFill rotWithShape="1">
              <a:gsLst>
                <a:gs pos="0">
                  <a:srgbClr val="009999">
                    <a:gamma/>
                    <a:shade val="6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6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5967" name="AutoShape 31">
            <a:extLst>
              <a:ext uri="{FF2B5EF4-FFF2-40B4-BE49-F238E27FC236}">
                <a16:creationId xmlns:a16="http://schemas.microsoft.com/office/drawing/2014/main" id="{D1DDF6EC-4674-FDB7-3F91-0608C4853EA3}"/>
              </a:ext>
            </a:extLst>
          </p:cNvPr>
          <p:cNvSpPr>
            <a:spLocks noChangeArrowheads="1"/>
          </p:cNvSpPr>
          <p:nvPr/>
        </p:nvSpPr>
        <p:spPr bwMode="auto">
          <a:xfrm rot="238404">
            <a:off x="3446463" y="1606550"/>
            <a:ext cx="1019175" cy="1168400"/>
          </a:xfrm>
          <a:prstGeom prst="parallelogram">
            <a:avLst>
              <a:gd name="adj" fmla="val 81995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68" name="Rectangle 32">
            <a:extLst>
              <a:ext uri="{FF2B5EF4-FFF2-40B4-BE49-F238E27FC236}">
                <a16:creationId xmlns:a16="http://schemas.microsoft.com/office/drawing/2014/main" id="{7DC79995-DBEF-97C6-C1D8-947BF87BB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600" y="1422400"/>
            <a:ext cx="571500" cy="17780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69" name="Line 33">
            <a:extLst>
              <a:ext uri="{FF2B5EF4-FFF2-40B4-BE49-F238E27FC236}">
                <a16:creationId xmlns:a16="http://schemas.microsoft.com/office/drawing/2014/main" id="{DDA4AAD2-75BE-CF0C-EB06-8C8A933A64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5600" y="1625600"/>
            <a:ext cx="355600" cy="12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0" name="Line 34">
            <a:extLst>
              <a:ext uri="{FF2B5EF4-FFF2-40B4-BE49-F238E27FC236}">
                <a16:creationId xmlns:a16="http://schemas.microsoft.com/office/drawing/2014/main" id="{8C573BDE-EB32-A5E2-F8E9-E00E4529DF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32150" y="2749550"/>
            <a:ext cx="35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1" name="Rectangle 35">
            <a:extLst>
              <a:ext uri="{FF2B5EF4-FFF2-40B4-BE49-F238E27FC236}">
                <a16:creationId xmlns:a16="http://schemas.microsoft.com/office/drawing/2014/main" id="{DAE5A70B-E715-5572-D513-E9844B448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0" y="6324600"/>
            <a:ext cx="3683000" cy="53340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2" name="Line 36">
            <a:extLst>
              <a:ext uri="{FF2B5EF4-FFF2-40B4-BE49-F238E27FC236}">
                <a16:creationId xmlns:a16="http://schemas.microsoft.com/office/drawing/2014/main" id="{B8D41B98-78FE-B2E9-60A9-05EA81A31B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11500" y="2895600"/>
            <a:ext cx="355600" cy="12319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3" name="Line 37">
            <a:extLst>
              <a:ext uri="{FF2B5EF4-FFF2-40B4-BE49-F238E27FC236}">
                <a16:creationId xmlns:a16="http://schemas.microsoft.com/office/drawing/2014/main" id="{14FEBBC9-0BAF-72E8-BD52-954A8E4111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350" y="2901950"/>
            <a:ext cx="368300" cy="12319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4" name="Oval 38">
            <a:extLst>
              <a:ext uri="{FF2B5EF4-FFF2-40B4-BE49-F238E27FC236}">
                <a16:creationId xmlns:a16="http://schemas.microsoft.com/office/drawing/2014/main" id="{81E3AD71-FBFC-0940-6598-F7E5E2DDC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882900"/>
            <a:ext cx="1270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5" name="Oval 39">
            <a:extLst>
              <a:ext uri="{FF2B5EF4-FFF2-40B4-BE49-F238E27FC236}">
                <a16:creationId xmlns:a16="http://schemas.microsoft.com/office/drawing/2014/main" id="{33A8F98A-9BE4-6807-CA4C-E4C4EC8E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2889250"/>
            <a:ext cx="1270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9363" name="Group 40">
            <a:extLst>
              <a:ext uri="{FF2B5EF4-FFF2-40B4-BE49-F238E27FC236}">
                <a16:creationId xmlns:a16="http://schemas.microsoft.com/office/drawing/2014/main" id="{37766941-926F-FF47-2EAC-E36CF2CBA660}"/>
              </a:ext>
            </a:extLst>
          </p:cNvPr>
          <p:cNvGrpSpPr>
            <a:grpSpLocks/>
          </p:cNvGrpSpPr>
          <p:nvPr/>
        </p:nvGrpSpPr>
        <p:grpSpPr bwMode="auto">
          <a:xfrm>
            <a:off x="474663" y="406400"/>
            <a:ext cx="8140700" cy="2243138"/>
            <a:chOff x="299" y="256"/>
            <a:chExt cx="5128" cy="1413"/>
          </a:xfrm>
        </p:grpSpPr>
        <p:sp>
          <p:nvSpPr>
            <p:cNvPr id="99378" name="Text Box 41">
              <a:extLst>
                <a:ext uri="{FF2B5EF4-FFF2-40B4-BE49-F238E27FC236}">
                  <a16:creationId xmlns:a16="http://schemas.microsoft.com/office/drawing/2014/main" id="{8FFEEFB7-4F12-E9AE-74E5-DA580B647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0" y="1227"/>
              <a:ext cx="7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600">
                  <a:solidFill>
                    <a:schemeClr val="bg1"/>
                  </a:solidFill>
                  <a:latin typeface="Arial Black" panose="020B0A04020102020204" pitchFamily="34" charset="0"/>
                </a:rPr>
                <a:t>CATODO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600">
                  <a:solidFill>
                    <a:schemeClr val="bg1"/>
                  </a:solidFill>
                  <a:latin typeface="Arial Black" panose="020B0A04020102020204" pitchFamily="34" charset="0"/>
                </a:rPr>
                <a:t>      </a:t>
              </a:r>
              <a:r>
                <a:rPr lang="es-ES" altLang="es-A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--</a:t>
              </a:r>
            </a:p>
          </p:txBody>
        </p:sp>
        <p:sp>
          <p:nvSpPr>
            <p:cNvPr id="99379" name="Text Box 42">
              <a:extLst>
                <a:ext uri="{FF2B5EF4-FFF2-40B4-BE49-F238E27FC236}">
                  <a16:creationId xmlns:a16="http://schemas.microsoft.com/office/drawing/2014/main" id="{7398DC14-AFC2-5833-F6D9-1B38771B7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6" y="1175"/>
              <a:ext cx="63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600">
                  <a:solidFill>
                    <a:schemeClr val="bg1"/>
                  </a:solidFill>
                  <a:latin typeface="Arial Black" panose="020B0A04020102020204" pitchFamily="34" charset="0"/>
                </a:rPr>
                <a:t>ANODO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600">
                  <a:solidFill>
                    <a:schemeClr val="bg1"/>
                  </a:solidFill>
                  <a:latin typeface="Arial Black" panose="020B0A04020102020204" pitchFamily="34" charset="0"/>
                </a:rPr>
                <a:t>     </a:t>
              </a:r>
              <a:r>
                <a:rPr lang="es-ES" altLang="es-A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  <p:grpSp>
          <p:nvGrpSpPr>
            <p:cNvPr id="99380" name="Group 43">
              <a:extLst>
                <a:ext uri="{FF2B5EF4-FFF2-40B4-BE49-F238E27FC236}">
                  <a16:creationId xmlns:a16="http://schemas.microsoft.com/office/drawing/2014/main" id="{6A97BF35-BA51-C32B-41F8-4A36F1BCAD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" y="256"/>
              <a:ext cx="5128" cy="1172"/>
              <a:chOff x="299" y="256"/>
              <a:chExt cx="5128" cy="1172"/>
            </a:xfrm>
          </p:grpSpPr>
          <p:sp>
            <p:nvSpPr>
              <p:cNvPr id="935980" name="Freeform 44">
                <a:extLst>
                  <a:ext uri="{FF2B5EF4-FFF2-40B4-BE49-F238E27FC236}">
                    <a16:creationId xmlns:a16="http://schemas.microsoft.com/office/drawing/2014/main" id="{26BCE452-0A4D-5C8B-B420-85A1B3FDD67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629">
                <a:off x="3153" y="492"/>
                <a:ext cx="2274" cy="877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1320" y="91"/>
                  </a:cxn>
                  <a:cxn ang="0">
                    <a:pos x="1856" y="619"/>
                  </a:cxn>
                  <a:cxn ang="0">
                    <a:pos x="1288" y="1035"/>
                  </a:cxn>
                  <a:cxn ang="0">
                    <a:pos x="776" y="1099"/>
                  </a:cxn>
                </a:cxnLst>
                <a:rect l="0" t="0" r="r" b="b"/>
                <a:pathLst>
                  <a:path w="1861" h="1115">
                    <a:moveTo>
                      <a:pt x="0" y="75"/>
                    </a:moveTo>
                    <a:cubicBezTo>
                      <a:pt x="505" y="37"/>
                      <a:pt x="1011" y="0"/>
                      <a:pt x="1320" y="91"/>
                    </a:cubicBezTo>
                    <a:cubicBezTo>
                      <a:pt x="1629" y="182"/>
                      <a:pt x="1861" y="462"/>
                      <a:pt x="1856" y="619"/>
                    </a:cubicBezTo>
                    <a:cubicBezTo>
                      <a:pt x="1851" y="776"/>
                      <a:pt x="1468" y="955"/>
                      <a:pt x="1288" y="1035"/>
                    </a:cubicBezTo>
                    <a:cubicBezTo>
                      <a:pt x="1108" y="1115"/>
                      <a:pt x="942" y="1107"/>
                      <a:pt x="776" y="1099"/>
                    </a:cubicBezTo>
                  </a:path>
                </a:pathLst>
              </a:custGeom>
              <a:noFill/>
              <a:ln w="571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35981" name="Freeform 45">
                <a:extLst>
                  <a:ext uri="{FF2B5EF4-FFF2-40B4-BE49-F238E27FC236}">
                    <a16:creationId xmlns:a16="http://schemas.microsoft.com/office/drawing/2014/main" id="{D16DB91F-A10D-1F32-CC10-00E391430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" y="465"/>
                <a:ext cx="2152" cy="963"/>
              </a:xfrm>
              <a:custGeom>
                <a:avLst/>
                <a:gdLst/>
                <a:ahLst/>
                <a:cxnLst>
                  <a:cxn ang="0">
                    <a:pos x="1979" y="0"/>
                  </a:cxn>
                  <a:cxn ang="0">
                    <a:pos x="315" y="144"/>
                  </a:cxn>
                  <a:cxn ang="0">
                    <a:pos x="91" y="624"/>
                  </a:cxn>
                  <a:cxn ang="0">
                    <a:pos x="483" y="1096"/>
                  </a:cxn>
                  <a:cxn ang="0">
                    <a:pos x="1035" y="1104"/>
                  </a:cxn>
                </a:cxnLst>
                <a:rect l="0" t="0" r="r" b="b"/>
                <a:pathLst>
                  <a:path w="1979" h="1176">
                    <a:moveTo>
                      <a:pt x="1979" y="0"/>
                    </a:moveTo>
                    <a:cubicBezTo>
                      <a:pt x="1304" y="20"/>
                      <a:pt x="630" y="40"/>
                      <a:pt x="315" y="144"/>
                    </a:cubicBezTo>
                    <a:cubicBezTo>
                      <a:pt x="0" y="248"/>
                      <a:pt x="63" y="465"/>
                      <a:pt x="91" y="624"/>
                    </a:cubicBezTo>
                    <a:cubicBezTo>
                      <a:pt x="119" y="783"/>
                      <a:pt x="326" y="1016"/>
                      <a:pt x="483" y="1096"/>
                    </a:cubicBezTo>
                    <a:cubicBezTo>
                      <a:pt x="640" y="1176"/>
                      <a:pt x="837" y="1140"/>
                      <a:pt x="1035" y="1104"/>
                    </a:cubicBezTo>
                  </a:path>
                </a:pathLst>
              </a:custGeom>
              <a:noFill/>
              <a:ln w="571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99383" name="Group 46">
                <a:extLst>
                  <a:ext uri="{FF2B5EF4-FFF2-40B4-BE49-F238E27FC236}">
                    <a16:creationId xmlns:a16="http://schemas.microsoft.com/office/drawing/2014/main" id="{0B7A5765-E899-1609-CFC9-412DC42817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08" y="256"/>
                <a:ext cx="1012" cy="384"/>
                <a:chOff x="2308" y="256"/>
                <a:chExt cx="1012" cy="384"/>
              </a:xfrm>
            </p:grpSpPr>
            <p:grpSp>
              <p:nvGrpSpPr>
                <p:cNvPr id="99384" name="Group 47">
                  <a:extLst>
                    <a:ext uri="{FF2B5EF4-FFF2-40B4-BE49-F238E27FC236}">
                      <a16:creationId xmlns:a16="http://schemas.microsoft.com/office/drawing/2014/main" id="{EB410556-7731-0662-68D9-E858807C2B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4" y="256"/>
                  <a:ext cx="704" cy="384"/>
                  <a:chOff x="2464" y="256"/>
                  <a:chExt cx="576" cy="384"/>
                </a:xfrm>
              </p:grpSpPr>
              <p:sp>
                <p:nvSpPr>
                  <p:cNvPr id="935984" name="Rectangle 48">
                    <a:extLst>
                      <a:ext uri="{FF2B5EF4-FFF2-40B4-BE49-F238E27FC236}">
                        <a16:creationId xmlns:a16="http://schemas.microsoft.com/office/drawing/2014/main" id="{DB2BE236-8425-27AC-EB18-9CB1856BE4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64" y="256"/>
                    <a:ext cx="576" cy="384"/>
                  </a:xfrm>
                  <a:prstGeom prst="rect">
                    <a:avLst/>
                  </a:prstGeom>
                  <a:solidFill>
                    <a:srgbClr val="FF6600"/>
                  </a:solidFill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GB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35985" name="Line 49">
                    <a:extLst>
                      <a:ext uri="{FF2B5EF4-FFF2-40B4-BE49-F238E27FC236}">
                        <a16:creationId xmlns:a16="http://schemas.microsoft.com/office/drawing/2014/main" id="{C414E311-BEB8-E646-F633-291CC54239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12" y="336"/>
                    <a:ext cx="0" cy="232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GB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35986" name="Line 50">
                    <a:extLst>
                      <a:ext uri="{FF2B5EF4-FFF2-40B4-BE49-F238E27FC236}">
                        <a16:creationId xmlns:a16="http://schemas.microsoft.com/office/drawing/2014/main" id="{37DDCAE9-B10F-0A82-6511-A0A75215CC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6" y="380"/>
                    <a:ext cx="0" cy="128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GB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935987" name="Rectangle 51">
                  <a:extLst>
                    <a:ext uri="{FF2B5EF4-FFF2-40B4-BE49-F238E27FC236}">
                      <a16:creationId xmlns:a16="http://schemas.microsoft.com/office/drawing/2014/main" id="{CE76F956-D2BD-FA81-9F53-7DB887B2D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400"/>
                  <a:ext cx="176" cy="144"/>
                </a:xfrm>
                <a:prstGeom prst="rect">
                  <a:avLst/>
                </a:prstGeom>
                <a:solidFill>
                  <a:srgbClr val="FF6600"/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35988" name="Rectangle 52">
                  <a:extLst>
                    <a:ext uri="{FF2B5EF4-FFF2-40B4-BE49-F238E27FC236}">
                      <a16:creationId xmlns:a16="http://schemas.microsoft.com/office/drawing/2014/main" id="{862D20D5-2CDD-CA28-19D8-8CE7FC9001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8" y="388"/>
                  <a:ext cx="176" cy="144"/>
                </a:xfrm>
                <a:prstGeom prst="rect">
                  <a:avLst/>
                </a:prstGeom>
                <a:solidFill>
                  <a:srgbClr val="FF6600"/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935989" name="Rectangle 53">
            <a:extLst>
              <a:ext uri="{FF2B5EF4-FFF2-40B4-BE49-F238E27FC236}">
                <a16:creationId xmlns:a16="http://schemas.microsoft.com/office/drawing/2014/main" id="{BBE1D6DF-8270-8244-94A0-D5BFBBA7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2044700"/>
            <a:ext cx="431800" cy="317500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90" name="Rectangle 54">
            <a:extLst>
              <a:ext uri="{FF2B5EF4-FFF2-40B4-BE49-F238E27FC236}">
                <a16:creationId xmlns:a16="http://schemas.microsoft.com/office/drawing/2014/main" id="{A09F60D4-BE63-9703-E0D7-EFAC8CD12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2038350"/>
            <a:ext cx="495300" cy="317500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56">
            <a:extLst>
              <a:ext uri="{FF2B5EF4-FFF2-40B4-BE49-F238E27FC236}">
                <a16:creationId xmlns:a16="http://schemas.microsoft.com/office/drawing/2014/main" id="{D0DA8F2A-FB87-CE6A-6143-8C77166B0D5E}"/>
              </a:ext>
            </a:extLst>
          </p:cNvPr>
          <p:cNvGrpSpPr>
            <a:grpSpLocks/>
          </p:cNvGrpSpPr>
          <p:nvPr/>
        </p:nvGrpSpPr>
        <p:grpSpPr bwMode="auto">
          <a:xfrm>
            <a:off x="5563258" y="3672996"/>
            <a:ext cx="3785276" cy="2564772"/>
            <a:chOff x="3484" y="2162"/>
            <a:chExt cx="2241" cy="1508"/>
          </a:xfrm>
          <a:solidFill>
            <a:srgbClr val="FF0000"/>
          </a:solidFill>
        </p:grpSpPr>
        <p:sp>
          <p:nvSpPr>
            <p:cNvPr id="935993" name="AutoShape 57">
              <a:extLst>
                <a:ext uri="{FF2B5EF4-FFF2-40B4-BE49-F238E27FC236}">
                  <a16:creationId xmlns:a16="http://schemas.microsoft.com/office/drawing/2014/main" id="{02C29A74-C7D4-3748-C744-0D4EEDFB94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84" y="2162"/>
              <a:ext cx="2241" cy="1508"/>
            </a:xfrm>
            <a:prstGeom prst="wedgeEllipseCallout">
              <a:avLst>
                <a:gd name="adj1" fmla="val 89952"/>
                <a:gd name="adj2" fmla="val 119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s-ES" sz="1800"/>
            </a:p>
          </p:txBody>
        </p:sp>
        <p:sp>
          <p:nvSpPr>
            <p:cNvPr id="935994" name="Text Box 58">
              <a:extLst>
                <a:ext uri="{FF2B5EF4-FFF2-40B4-BE49-F238E27FC236}">
                  <a16:creationId xmlns:a16="http://schemas.microsoft.com/office/drawing/2014/main" id="{11D37793-AD5C-E9F7-2101-6D269AEF11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0" y="2314"/>
              <a:ext cx="1795" cy="12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s-ES" sz="1600" dirty="0">
                  <a:solidFill>
                    <a:schemeClr val="bg1"/>
                  </a:solidFill>
                  <a:latin typeface="Arial Black" pitchFamily="34" charset="0"/>
                </a:rPr>
                <a:t>AL COLISIONAR </a:t>
              </a:r>
            </a:p>
            <a:p>
              <a:pPr algn="ctr" eaLnBrk="1" hangingPunct="1">
                <a:defRPr/>
              </a:pPr>
              <a:r>
                <a:rPr lang="es-ES" sz="1600" dirty="0">
                  <a:solidFill>
                    <a:schemeClr val="bg1"/>
                  </a:solidFill>
                  <a:latin typeface="Arial Black" pitchFamily="34" charset="0"/>
                </a:rPr>
                <a:t>CON EL ANODO</a:t>
              </a:r>
            </a:p>
            <a:p>
              <a:pPr algn="ctr">
                <a:defRPr/>
              </a:pPr>
              <a:r>
                <a:rPr lang="es-ES" sz="1600" dirty="0">
                  <a:solidFill>
                    <a:schemeClr val="bg1"/>
                  </a:solidFill>
                  <a:latin typeface="Arial Black" pitchFamily="34" charset="0"/>
                </a:rPr>
                <a:t> LOS ELECTRONES</a:t>
              </a:r>
            </a:p>
            <a:p>
              <a:pPr algn="ctr" eaLnBrk="1" hangingPunct="1">
                <a:defRPr/>
              </a:pPr>
              <a:r>
                <a:rPr lang="es-ES" sz="1600" dirty="0">
                  <a:solidFill>
                    <a:schemeClr val="bg1"/>
                  </a:solidFill>
                  <a:latin typeface="Arial Black" pitchFamily="34" charset="0"/>
                </a:rPr>
                <a:t>CAMBIAN FUERTEMENTE </a:t>
              </a:r>
            </a:p>
            <a:p>
              <a:pPr algn="ctr" eaLnBrk="1" hangingPunct="1">
                <a:defRPr/>
              </a:pPr>
              <a:r>
                <a:rPr lang="es-ES" sz="1600" dirty="0">
                  <a:solidFill>
                    <a:schemeClr val="bg1"/>
                  </a:solidFill>
                  <a:latin typeface="Arial Black" pitchFamily="34" charset="0"/>
                </a:rPr>
                <a:t>SU VELOCIDAD</a:t>
              </a:r>
            </a:p>
            <a:p>
              <a:pPr algn="ctr" eaLnBrk="1" hangingPunct="1">
                <a:defRPr/>
              </a:pPr>
              <a:r>
                <a:rPr lang="es-ES" sz="1600" dirty="0">
                  <a:solidFill>
                    <a:schemeClr val="bg1"/>
                  </a:solidFill>
                  <a:latin typeface="Arial Black" pitchFamily="34" charset="0"/>
                </a:rPr>
                <a:t>GENERANDO RADIACIÓN ELECTROMAGNETICA</a:t>
              </a:r>
            </a:p>
            <a:p>
              <a:pPr algn="ctr" eaLnBrk="1" hangingPunct="1">
                <a:defRPr/>
              </a:pPr>
              <a:r>
                <a:rPr lang="es-ES" sz="1600" dirty="0">
                  <a:solidFill>
                    <a:schemeClr val="bg1"/>
                  </a:solidFill>
                  <a:latin typeface="Arial Black" pitchFamily="34" charset="0"/>
                </a:rPr>
                <a:t>(RAYOS X)</a:t>
              </a:r>
            </a:p>
          </p:txBody>
        </p:sp>
      </p:grpSp>
      <p:grpSp>
        <p:nvGrpSpPr>
          <p:cNvPr id="9" name="Group 59">
            <a:extLst>
              <a:ext uri="{FF2B5EF4-FFF2-40B4-BE49-F238E27FC236}">
                <a16:creationId xmlns:a16="http://schemas.microsoft.com/office/drawing/2014/main" id="{87BD14FB-5800-F2D6-1D51-B287AAD7FAC9}"/>
              </a:ext>
            </a:extLst>
          </p:cNvPr>
          <p:cNvGrpSpPr>
            <a:grpSpLocks/>
          </p:cNvGrpSpPr>
          <p:nvPr/>
        </p:nvGrpSpPr>
        <p:grpSpPr bwMode="auto">
          <a:xfrm>
            <a:off x="15875" y="3644900"/>
            <a:ext cx="2179638" cy="1217613"/>
            <a:chOff x="10" y="2296"/>
            <a:chExt cx="1373" cy="767"/>
          </a:xfrm>
        </p:grpSpPr>
        <p:sp>
          <p:nvSpPr>
            <p:cNvPr id="99376" name="AutoShape 60">
              <a:extLst>
                <a:ext uri="{FF2B5EF4-FFF2-40B4-BE49-F238E27FC236}">
                  <a16:creationId xmlns:a16="http://schemas.microsoft.com/office/drawing/2014/main" id="{E1A3CC19-3F60-5078-4A36-344081432E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2" y="2296"/>
              <a:ext cx="1336" cy="767"/>
            </a:xfrm>
            <a:prstGeom prst="wedgeEllipseCallout">
              <a:avLst>
                <a:gd name="adj1" fmla="val -97009"/>
                <a:gd name="adj2" fmla="val -73338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AR" sz="1800"/>
            </a:p>
          </p:txBody>
        </p:sp>
        <p:sp>
          <p:nvSpPr>
            <p:cNvPr id="99377" name="Text Box 61">
              <a:extLst>
                <a:ext uri="{FF2B5EF4-FFF2-40B4-BE49-F238E27FC236}">
                  <a16:creationId xmlns:a16="http://schemas.microsoft.com/office/drawing/2014/main" id="{D6EBB480-90A4-C73E-CB6D-B586897F7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" y="2349"/>
              <a:ext cx="1373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800" b="1" dirty="0">
                  <a:latin typeface="Arial Black" panose="020B0A04020102020204" pitchFamily="34" charset="0"/>
                </a:rPr>
                <a:t>RAYOS X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800" b="1" dirty="0"/>
                <a:t>Radiación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800" b="1" dirty="0"/>
                <a:t>Electromagnética</a:t>
              </a:r>
            </a:p>
          </p:txBody>
        </p:sp>
      </p:grpSp>
      <p:sp>
        <p:nvSpPr>
          <p:cNvPr id="99368" name="Text Box 62">
            <a:extLst>
              <a:ext uri="{FF2B5EF4-FFF2-40B4-BE49-F238E27FC236}">
                <a16:creationId xmlns:a16="http://schemas.microsoft.com/office/drawing/2014/main" id="{E2AFBD5E-C923-DB74-7FA5-92D323F02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1430338"/>
            <a:ext cx="93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000">
                <a:latin typeface="Arial Black" panose="020B0A04020102020204" pitchFamily="34" charset="0"/>
              </a:rPr>
              <a:t>vacio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F4327-2814-9790-8539-62D9293E6E29}"/>
              </a:ext>
            </a:extLst>
          </p:cNvPr>
          <p:cNvSpPr/>
          <p:nvPr/>
        </p:nvSpPr>
        <p:spPr bwMode="auto">
          <a:xfrm>
            <a:off x="1216025" y="665163"/>
            <a:ext cx="433388" cy="303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2FCFA2A-8156-CAA8-551F-91F73AE53A2C}"/>
              </a:ext>
            </a:extLst>
          </p:cNvPr>
          <p:cNvSpPr/>
          <p:nvPr/>
        </p:nvSpPr>
        <p:spPr bwMode="auto">
          <a:xfrm>
            <a:off x="2457450" y="647700"/>
            <a:ext cx="431800" cy="3032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81A3237-FAF0-F15B-16CE-0944CA2F3F53}"/>
              </a:ext>
            </a:extLst>
          </p:cNvPr>
          <p:cNvSpPr/>
          <p:nvPr/>
        </p:nvSpPr>
        <p:spPr bwMode="auto">
          <a:xfrm>
            <a:off x="1649413" y="695325"/>
            <a:ext cx="787400" cy="26987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1751E3C5-5635-8426-2813-5F335F38F0EC}"/>
              </a:ext>
            </a:extLst>
          </p:cNvPr>
          <p:cNvSpPr/>
          <p:nvPr/>
        </p:nvSpPr>
        <p:spPr bwMode="auto">
          <a:xfrm>
            <a:off x="1530350" y="354013"/>
            <a:ext cx="1096963" cy="914400"/>
          </a:xfrm>
          <a:prstGeom prst="mathMinu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374" name="Slide Number Placeholder 3">
            <a:extLst>
              <a:ext uri="{FF2B5EF4-FFF2-40B4-BE49-F238E27FC236}">
                <a16:creationId xmlns:a16="http://schemas.microsoft.com/office/drawing/2014/main" id="{74B0F5CB-B906-DD26-FAFF-17CDDAA78A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7AC9E0-5814-4C71-A7BA-A4B37F478468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s-ES" altLang="es-AR" sz="1400"/>
          </a:p>
        </p:txBody>
      </p:sp>
      <p:sp>
        <p:nvSpPr>
          <p:cNvPr id="99375" name="TextBox 3">
            <a:extLst>
              <a:ext uri="{FF2B5EF4-FFF2-40B4-BE49-F238E27FC236}">
                <a16:creationId xmlns:a16="http://schemas.microsoft.com/office/drawing/2014/main" id="{7281CF17-4D9B-90D3-F4FD-76F8E4ED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848" y="-58738"/>
            <a:ext cx="3416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FUENTE DE ENERGIA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 Box 55">
            <a:extLst>
              <a:ext uri="{FF2B5EF4-FFF2-40B4-BE49-F238E27FC236}">
                <a16:creationId xmlns:a16="http://schemas.microsoft.com/office/drawing/2014/main" id="{CB8D9E9B-B784-6241-D2B9-8C25CB027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879" y="31509"/>
            <a:ext cx="2995672" cy="707886"/>
          </a:xfrm>
          <a:prstGeom prst="rect">
            <a:avLst/>
          </a:prstGeom>
          <a:solidFill>
            <a:srgbClr val="CC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2000" b="1" dirty="0">
                <a:solidFill>
                  <a:schemeClr val="bg1"/>
                </a:solidFill>
              </a:rPr>
              <a:t>ALTA TENSION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2000" b="1" dirty="0">
                <a:solidFill>
                  <a:schemeClr val="bg1"/>
                </a:solidFill>
              </a:rPr>
              <a:t>20.000 a 150.000 VOLT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39 0.00926 L 0.0 -2.59259E-6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935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46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39 0.00371 L 0.0 -4.81481E-6 " pathEditMode="relative" rAng="0" ptsTypes="AA">
                                      <p:cBhvr>
                                        <p:cTn id="11" dur="200" fill="hold"/>
                                        <p:tgtEl>
                                          <p:spTgt spid="935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185 L -0.02639 -0.00741 " pathEditMode="relative" rAng="0" ptsTypes="AA">
                                      <p:cBhvr>
                                        <p:cTn id="13" dur="200" fill="hold"/>
                                        <p:tgtEl>
                                          <p:spTgt spid="935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02777 -0.00556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935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00278 L -0.04236 -0.00278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935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00277 L -0.0375 0.00463 " pathEditMode="relative" rAng="0" ptsTypes="AA">
                                      <p:cBhvr>
                                        <p:cTn id="19" dur="200" fill="hold"/>
                                        <p:tgtEl>
                                          <p:spTgt spid="9359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00277 L -0.0375 0.00463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935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3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3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3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3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3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3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3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3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3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888 L -4.44444E-6 -4.07407E-6 " pathEditMode="relative" rAng="0" ptsTypes="AA">
                                      <p:cBhvr>
                                        <p:cTn id="58" dur="300" fill="hold"/>
                                        <p:tgtEl>
                                          <p:spTgt spid="9359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94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00278 0.03889 " pathEditMode="relative" rAng="0" ptsTypes="AA">
                                      <p:cBhvr>
                                        <p:cTn id="60" dur="300" fill="hold"/>
                                        <p:tgtEl>
                                          <p:spTgt spid="9359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94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-2.96296E-6 L -0.00416 0.03889 " pathEditMode="relative" rAng="0" ptsTypes="AA">
                                      <p:cBhvr>
                                        <p:cTn id="62" dur="300" fill="hold"/>
                                        <p:tgtEl>
                                          <p:spTgt spid="9359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94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00278 0.03889 " pathEditMode="relative" rAng="0" ptsTypes="AA">
                                      <p:cBhvr>
                                        <p:cTn id="64" dur="300" fill="hold"/>
                                        <p:tgtEl>
                                          <p:spTgt spid="935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9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3889 L 1.11111E-6 -1.48148E-6 " pathEditMode="relative" rAng="0" ptsTypes="AA">
                                      <p:cBhvr>
                                        <p:cTn id="66" dur="300" fill="hold"/>
                                        <p:tgtEl>
                                          <p:spTgt spid="935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94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00278 0.03889 " pathEditMode="relative" rAng="0" ptsTypes="AA">
                                      <p:cBhvr>
                                        <p:cTn id="68" dur="300" fill="hold"/>
                                        <p:tgtEl>
                                          <p:spTgt spid="935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94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00278 0.03889 " pathEditMode="relative" rAng="0" ptsTypes="AA">
                                      <p:cBhvr>
                                        <p:cTn id="70" dur="300" fill="hold"/>
                                        <p:tgtEl>
                                          <p:spTgt spid="935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94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00278 0.03889 " pathEditMode="relative" rAng="0" ptsTypes="AA">
                                      <p:cBhvr>
                                        <p:cTn id="72" dur="300" fill="hold"/>
                                        <p:tgtEl>
                                          <p:spTgt spid="935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94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-0.04444 L 1.11111E-6 -2.59259E-6 " pathEditMode="relative" rAng="0" ptsTypes="AA">
                                      <p:cBhvr>
                                        <p:cTn id="74" dur="300" fill="hold"/>
                                        <p:tgtEl>
                                          <p:spTgt spid="9359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1A20422F-1992-8106-B323-F48C15EEF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1365250"/>
            <a:ext cx="4470400" cy="1600200"/>
          </a:xfrm>
          <a:prstGeom prst="rect">
            <a:avLst/>
          </a:prstGeom>
          <a:solidFill>
            <a:srgbClr val="66CCFF"/>
          </a:solidFill>
          <a:ln w="1270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AR" sz="1800"/>
          </a:p>
        </p:txBody>
      </p:sp>
      <p:sp>
        <p:nvSpPr>
          <p:cNvPr id="935939" name="Line 3">
            <a:extLst>
              <a:ext uri="{FF2B5EF4-FFF2-40B4-BE49-F238E27FC236}">
                <a16:creationId xmlns:a16="http://schemas.microsoft.com/office/drawing/2014/main" id="{4617A7A3-1FAB-4710-E375-E42F13A36D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9800" y="2946400"/>
            <a:ext cx="1308100" cy="0"/>
          </a:xfrm>
          <a:prstGeom prst="line">
            <a:avLst/>
          </a:prstGeom>
          <a:noFill/>
          <a:ln w="127000">
            <a:solidFill>
              <a:srgbClr val="66CC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7" name="Rectangle 11">
            <a:extLst>
              <a:ext uri="{FF2B5EF4-FFF2-40B4-BE49-F238E27FC236}">
                <a16:creationId xmlns:a16="http://schemas.microsoft.com/office/drawing/2014/main" id="{19E10DFE-93CF-1797-A973-DB9DE86C5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800" y="1879600"/>
            <a:ext cx="1016000" cy="673100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8" name="Line 12">
            <a:extLst>
              <a:ext uri="{FF2B5EF4-FFF2-40B4-BE49-F238E27FC236}">
                <a16:creationId xmlns:a16="http://schemas.microsoft.com/office/drawing/2014/main" id="{832AE0D8-66DE-1877-65DB-65DFD5561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1638300"/>
            <a:ext cx="2311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49" name="Line 13">
            <a:extLst>
              <a:ext uri="{FF2B5EF4-FFF2-40B4-BE49-F238E27FC236}">
                <a16:creationId xmlns:a16="http://schemas.microsoft.com/office/drawing/2014/main" id="{04B41031-4780-D6DD-EE45-9B88A340F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3800" y="1651000"/>
            <a:ext cx="0" cy="1130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52" name="AutoShape 16">
            <a:extLst>
              <a:ext uri="{FF2B5EF4-FFF2-40B4-BE49-F238E27FC236}">
                <a16:creationId xmlns:a16="http://schemas.microsoft.com/office/drawing/2014/main" id="{624E8CB3-CF69-A60D-4285-C613C5C79AB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536157" y="1828006"/>
            <a:ext cx="977900" cy="760413"/>
          </a:xfrm>
          <a:prstGeom prst="rtTriangle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62" name="Line 26">
            <a:extLst>
              <a:ext uri="{FF2B5EF4-FFF2-40B4-BE49-F238E27FC236}">
                <a16:creationId xmlns:a16="http://schemas.microsoft.com/office/drawing/2014/main" id="{8592CC68-CBF2-B601-7197-73E94118CA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8050" y="2749550"/>
            <a:ext cx="1346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0361" name="Group 27">
            <a:extLst>
              <a:ext uri="{FF2B5EF4-FFF2-40B4-BE49-F238E27FC236}">
                <a16:creationId xmlns:a16="http://schemas.microsoft.com/office/drawing/2014/main" id="{6AE968F2-1DE8-7182-EFC9-F5819EEDD8D3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1638300"/>
            <a:ext cx="2273300" cy="1104900"/>
            <a:chOff x="1544" y="1032"/>
            <a:chExt cx="1256" cy="696"/>
          </a:xfrm>
        </p:grpSpPr>
        <p:sp>
          <p:nvSpPr>
            <p:cNvPr id="935964" name="AutoShape 28">
              <a:extLst>
                <a:ext uri="{FF2B5EF4-FFF2-40B4-BE49-F238E27FC236}">
                  <a16:creationId xmlns:a16="http://schemas.microsoft.com/office/drawing/2014/main" id="{60E31F19-B6F6-5649-C50C-9B067F7AFA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68" y="1088"/>
              <a:ext cx="688" cy="576"/>
            </a:xfrm>
            <a:prstGeom prst="rtTriangle">
              <a:avLst/>
            </a:prstGeom>
            <a:gradFill rotWithShape="1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5965" name="Rectangle 29">
              <a:extLst>
                <a:ext uri="{FF2B5EF4-FFF2-40B4-BE49-F238E27FC236}">
                  <a16:creationId xmlns:a16="http://schemas.microsoft.com/office/drawing/2014/main" id="{D19DFAC1-8BCE-3329-BC0E-9CFCE9CBE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" y="1032"/>
              <a:ext cx="680" cy="696"/>
            </a:xfrm>
            <a:prstGeom prst="rect">
              <a:avLst/>
            </a:prstGeom>
            <a:gradFill rotWithShape="1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5966" name="Rectangle 30">
              <a:extLst>
                <a:ext uri="{FF2B5EF4-FFF2-40B4-BE49-F238E27FC236}">
                  <a16:creationId xmlns:a16="http://schemas.microsoft.com/office/drawing/2014/main" id="{865E41D2-8DE9-59BC-B46D-B0CED94CB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1040"/>
              <a:ext cx="43" cy="672"/>
            </a:xfrm>
            <a:prstGeom prst="rect">
              <a:avLst/>
            </a:prstGeom>
            <a:gradFill rotWithShape="1">
              <a:gsLst>
                <a:gs pos="0">
                  <a:srgbClr val="009999">
                    <a:gamma/>
                    <a:shade val="6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6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5967" name="AutoShape 31">
            <a:extLst>
              <a:ext uri="{FF2B5EF4-FFF2-40B4-BE49-F238E27FC236}">
                <a16:creationId xmlns:a16="http://schemas.microsoft.com/office/drawing/2014/main" id="{A963AEDC-46C4-2E8C-D839-F69918DDDB53}"/>
              </a:ext>
            </a:extLst>
          </p:cNvPr>
          <p:cNvSpPr>
            <a:spLocks noChangeArrowheads="1"/>
          </p:cNvSpPr>
          <p:nvPr/>
        </p:nvSpPr>
        <p:spPr bwMode="auto">
          <a:xfrm rot="238404">
            <a:off x="3446463" y="1606550"/>
            <a:ext cx="1019175" cy="1168400"/>
          </a:xfrm>
          <a:prstGeom prst="parallelogram">
            <a:avLst>
              <a:gd name="adj" fmla="val 81995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68" name="Rectangle 32">
            <a:extLst>
              <a:ext uri="{FF2B5EF4-FFF2-40B4-BE49-F238E27FC236}">
                <a16:creationId xmlns:a16="http://schemas.microsoft.com/office/drawing/2014/main" id="{3A742DB3-1E05-D514-3775-1DA5F579C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600" y="1422400"/>
            <a:ext cx="571500" cy="17780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69" name="Line 33">
            <a:extLst>
              <a:ext uri="{FF2B5EF4-FFF2-40B4-BE49-F238E27FC236}">
                <a16:creationId xmlns:a16="http://schemas.microsoft.com/office/drawing/2014/main" id="{8130E0C8-3425-1153-CEC6-6D34CE145C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5600" y="1625600"/>
            <a:ext cx="355600" cy="12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0" name="Line 34">
            <a:extLst>
              <a:ext uri="{FF2B5EF4-FFF2-40B4-BE49-F238E27FC236}">
                <a16:creationId xmlns:a16="http://schemas.microsoft.com/office/drawing/2014/main" id="{3B426101-7749-DD82-BB88-6693D43C97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32150" y="2749550"/>
            <a:ext cx="35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1" name="Rectangle 35">
            <a:extLst>
              <a:ext uri="{FF2B5EF4-FFF2-40B4-BE49-F238E27FC236}">
                <a16:creationId xmlns:a16="http://schemas.microsoft.com/office/drawing/2014/main" id="{A7D276D6-4423-894B-8935-61978558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0" y="6324600"/>
            <a:ext cx="3683000" cy="53340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3" name="Line 37">
            <a:extLst>
              <a:ext uri="{FF2B5EF4-FFF2-40B4-BE49-F238E27FC236}">
                <a16:creationId xmlns:a16="http://schemas.microsoft.com/office/drawing/2014/main" id="{5FCD205F-FAA4-E6A3-98FD-EB9ECE071D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350" y="2901950"/>
            <a:ext cx="368300" cy="12319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4" name="Oval 38">
            <a:extLst>
              <a:ext uri="{FF2B5EF4-FFF2-40B4-BE49-F238E27FC236}">
                <a16:creationId xmlns:a16="http://schemas.microsoft.com/office/drawing/2014/main" id="{837B6404-9389-25D2-BBD3-48166675A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882900"/>
            <a:ext cx="1270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75" name="Oval 39">
            <a:extLst>
              <a:ext uri="{FF2B5EF4-FFF2-40B4-BE49-F238E27FC236}">
                <a16:creationId xmlns:a16="http://schemas.microsoft.com/office/drawing/2014/main" id="{235E24E0-D9E0-AC21-BF08-C4345E1E5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2889250"/>
            <a:ext cx="1270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0370" name="Group 40">
            <a:extLst>
              <a:ext uri="{FF2B5EF4-FFF2-40B4-BE49-F238E27FC236}">
                <a16:creationId xmlns:a16="http://schemas.microsoft.com/office/drawing/2014/main" id="{560ABBB3-0EB9-967A-3D2F-0B044BB7DC1E}"/>
              </a:ext>
            </a:extLst>
          </p:cNvPr>
          <p:cNvGrpSpPr>
            <a:grpSpLocks/>
          </p:cNvGrpSpPr>
          <p:nvPr/>
        </p:nvGrpSpPr>
        <p:grpSpPr bwMode="auto">
          <a:xfrm>
            <a:off x="474663" y="406400"/>
            <a:ext cx="8140700" cy="2243138"/>
            <a:chOff x="299" y="256"/>
            <a:chExt cx="5128" cy="1413"/>
          </a:xfrm>
        </p:grpSpPr>
        <p:sp>
          <p:nvSpPr>
            <p:cNvPr id="100382" name="Text Box 41">
              <a:extLst>
                <a:ext uri="{FF2B5EF4-FFF2-40B4-BE49-F238E27FC236}">
                  <a16:creationId xmlns:a16="http://schemas.microsoft.com/office/drawing/2014/main" id="{34DA7DB9-BD89-8ABE-DA27-5A68CA0003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0" y="1227"/>
              <a:ext cx="7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600">
                  <a:solidFill>
                    <a:schemeClr val="bg1"/>
                  </a:solidFill>
                  <a:latin typeface="Arial Black" panose="020B0A04020102020204" pitchFamily="34" charset="0"/>
                </a:rPr>
                <a:t>CATODO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600">
                  <a:solidFill>
                    <a:schemeClr val="bg1"/>
                  </a:solidFill>
                  <a:latin typeface="Arial Black" panose="020B0A04020102020204" pitchFamily="34" charset="0"/>
                </a:rPr>
                <a:t>      </a:t>
              </a:r>
              <a:r>
                <a:rPr lang="es-ES" altLang="es-A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--</a:t>
              </a:r>
            </a:p>
          </p:txBody>
        </p:sp>
        <p:sp>
          <p:nvSpPr>
            <p:cNvPr id="100383" name="Text Box 42">
              <a:extLst>
                <a:ext uri="{FF2B5EF4-FFF2-40B4-BE49-F238E27FC236}">
                  <a16:creationId xmlns:a16="http://schemas.microsoft.com/office/drawing/2014/main" id="{D2C17FC7-4001-1AAF-64E8-1EE92AD1E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6" y="1175"/>
              <a:ext cx="63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600">
                  <a:solidFill>
                    <a:schemeClr val="bg1"/>
                  </a:solidFill>
                  <a:latin typeface="Arial Black" panose="020B0A04020102020204" pitchFamily="34" charset="0"/>
                </a:rPr>
                <a:t>ANODO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1600">
                  <a:solidFill>
                    <a:schemeClr val="bg1"/>
                  </a:solidFill>
                  <a:latin typeface="Arial Black" panose="020B0A04020102020204" pitchFamily="34" charset="0"/>
                </a:rPr>
                <a:t>     </a:t>
              </a:r>
              <a:r>
                <a:rPr lang="es-ES" altLang="es-A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  <p:grpSp>
          <p:nvGrpSpPr>
            <p:cNvPr id="100384" name="Group 43">
              <a:extLst>
                <a:ext uri="{FF2B5EF4-FFF2-40B4-BE49-F238E27FC236}">
                  <a16:creationId xmlns:a16="http://schemas.microsoft.com/office/drawing/2014/main" id="{C9BD8D27-CB25-0827-38D5-EB15719DDD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" y="256"/>
              <a:ext cx="5128" cy="1172"/>
              <a:chOff x="299" y="256"/>
              <a:chExt cx="5128" cy="1172"/>
            </a:xfrm>
          </p:grpSpPr>
          <p:sp>
            <p:nvSpPr>
              <p:cNvPr id="935980" name="Freeform 44">
                <a:extLst>
                  <a:ext uri="{FF2B5EF4-FFF2-40B4-BE49-F238E27FC236}">
                    <a16:creationId xmlns:a16="http://schemas.microsoft.com/office/drawing/2014/main" id="{6E5D5392-AC67-7073-851B-8726E742B35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629">
                <a:off x="3153" y="492"/>
                <a:ext cx="2274" cy="877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1320" y="91"/>
                  </a:cxn>
                  <a:cxn ang="0">
                    <a:pos x="1856" y="619"/>
                  </a:cxn>
                  <a:cxn ang="0">
                    <a:pos x="1288" y="1035"/>
                  </a:cxn>
                  <a:cxn ang="0">
                    <a:pos x="776" y="1099"/>
                  </a:cxn>
                </a:cxnLst>
                <a:rect l="0" t="0" r="r" b="b"/>
                <a:pathLst>
                  <a:path w="1861" h="1115">
                    <a:moveTo>
                      <a:pt x="0" y="75"/>
                    </a:moveTo>
                    <a:cubicBezTo>
                      <a:pt x="505" y="37"/>
                      <a:pt x="1011" y="0"/>
                      <a:pt x="1320" y="91"/>
                    </a:cubicBezTo>
                    <a:cubicBezTo>
                      <a:pt x="1629" y="182"/>
                      <a:pt x="1861" y="462"/>
                      <a:pt x="1856" y="619"/>
                    </a:cubicBezTo>
                    <a:cubicBezTo>
                      <a:pt x="1851" y="776"/>
                      <a:pt x="1468" y="955"/>
                      <a:pt x="1288" y="1035"/>
                    </a:cubicBezTo>
                    <a:cubicBezTo>
                      <a:pt x="1108" y="1115"/>
                      <a:pt x="942" y="1107"/>
                      <a:pt x="776" y="1099"/>
                    </a:cubicBezTo>
                  </a:path>
                </a:pathLst>
              </a:custGeom>
              <a:noFill/>
              <a:ln w="571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35981" name="Freeform 45">
                <a:extLst>
                  <a:ext uri="{FF2B5EF4-FFF2-40B4-BE49-F238E27FC236}">
                    <a16:creationId xmlns:a16="http://schemas.microsoft.com/office/drawing/2014/main" id="{FE6D55DB-F070-3485-AD18-45E9F6DFE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" y="465"/>
                <a:ext cx="2152" cy="963"/>
              </a:xfrm>
              <a:custGeom>
                <a:avLst/>
                <a:gdLst/>
                <a:ahLst/>
                <a:cxnLst>
                  <a:cxn ang="0">
                    <a:pos x="1979" y="0"/>
                  </a:cxn>
                  <a:cxn ang="0">
                    <a:pos x="315" y="144"/>
                  </a:cxn>
                  <a:cxn ang="0">
                    <a:pos x="91" y="624"/>
                  </a:cxn>
                  <a:cxn ang="0">
                    <a:pos x="483" y="1096"/>
                  </a:cxn>
                  <a:cxn ang="0">
                    <a:pos x="1035" y="1104"/>
                  </a:cxn>
                </a:cxnLst>
                <a:rect l="0" t="0" r="r" b="b"/>
                <a:pathLst>
                  <a:path w="1979" h="1176">
                    <a:moveTo>
                      <a:pt x="1979" y="0"/>
                    </a:moveTo>
                    <a:cubicBezTo>
                      <a:pt x="1304" y="20"/>
                      <a:pt x="630" y="40"/>
                      <a:pt x="315" y="144"/>
                    </a:cubicBezTo>
                    <a:cubicBezTo>
                      <a:pt x="0" y="248"/>
                      <a:pt x="63" y="465"/>
                      <a:pt x="91" y="624"/>
                    </a:cubicBezTo>
                    <a:cubicBezTo>
                      <a:pt x="119" y="783"/>
                      <a:pt x="326" y="1016"/>
                      <a:pt x="483" y="1096"/>
                    </a:cubicBezTo>
                    <a:cubicBezTo>
                      <a:pt x="640" y="1176"/>
                      <a:pt x="837" y="1140"/>
                      <a:pt x="1035" y="1104"/>
                    </a:cubicBezTo>
                  </a:path>
                </a:pathLst>
              </a:custGeom>
              <a:noFill/>
              <a:ln w="571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00387" name="Group 46">
                <a:extLst>
                  <a:ext uri="{FF2B5EF4-FFF2-40B4-BE49-F238E27FC236}">
                    <a16:creationId xmlns:a16="http://schemas.microsoft.com/office/drawing/2014/main" id="{B2D69FD1-24FF-4F99-1BFE-D81952E827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08" y="256"/>
                <a:ext cx="1012" cy="384"/>
                <a:chOff x="2308" y="256"/>
                <a:chExt cx="1012" cy="384"/>
              </a:xfrm>
            </p:grpSpPr>
            <p:grpSp>
              <p:nvGrpSpPr>
                <p:cNvPr id="100388" name="Group 47">
                  <a:extLst>
                    <a:ext uri="{FF2B5EF4-FFF2-40B4-BE49-F238E27FC236}">
                      <a16:creationId xmlns:a16="http://schemas.microsoft.com/office/drawing/2014/main" id="{A0308576-86CC-4DBD-F70D-F67F34C7DD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4" y="256"/>
                  <a:ext cx="704" cy="384"/>
                  <a:chOff x="2464" y="256"/>
                  <a:chExt cx="576" cy="384"/>
                </a:xfrm>
              </p:grpSpPr>
              <p:sp>
                <p:nvSpPr>
                  <p:cNvPr id="935984" name="Rectangle 48">
                    <a:extLst>
                      <a:ext uri="{FF2B5EF4-FFF2-40B4-BE49-F238E27FC236}">
                        <a16:creationId xmlns:a16="http://schemas.microsoft.com/office/drawing/2014/main" id="{2E319F84-FE88-FF13-E2E4-46CF775692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64" y="256"/>
                    <a:ext cx="576" cy="384"/>
                  </a:xfrm>
                  <a:prstGeom prst="rect">
                    <a:avLst/>
                  </a:prstGeom>
                  <a:solidFill>
                    <a:srgbClr val="FF6600"/>
                  </a:solidFill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GB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35985" name="Line 49">
                    <a:extLst>
                      <a:ext uri="{FF2B5EF4-FFF2-40B4-BE49-F238E27FC236}">
                        <a16:creationId xmlns:a16="http://schemas.microsoft.com/office/drawing/2014/main" id="{98C48822-63A3-5544-1CD0-D43AC898BC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12" y="336"/>
                    <a:ext cx="0" cy="232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GB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35986" name="Line 50">
                    <a:extLst>
                      <a:ext uri="{FF2B5EF4-FFF2-40B4-BE49-F238E27FC236}">
                        <a16:creationId xmlns:a16="http://schemas.microsoft.com/office/drawing/2014/main" id="{9A2FCF7E-8568-0E7A-CD6A-68059764DD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6" y="380"/>
                    <a:ext cx="0" cy="128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GB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935987" name="Rectangle 51">
                  <a:extLst>
                    <a:ext uri="{FF2B5EF4-FFF2-40B4-BE49-F238E27FC236}">
                      <a16:creationId xmlns:a16="http://schemas.microsoft.com/office/drawing/2014/main" id="{E8C26D00-3C29-640A-EA50-94B17D7657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400"/>
                  <a:ext cx="176" cy="144"/>
                </a:xfrm>
                <a:prstGeom prst="rect">
                  <a:avLst/>
                </a:prstGeom>
                <a:solidFill>
                  <a:srgbClr val="FF6600"/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35988" name="Rectangle 52">
                  <a:extLst>
                    <a:ext uri="{FF2B5EF4-FFF2-40B4-BE49-F238E27FC236}">
                      <a16:creationId xmlns:a16="http://schemas.microsoft.com/office/drawing/2014/main" id="{FF883380-3070-F647-6A13-41C4AE3BF3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8" y="388"/>
                  <a:ext cx="176" cy="144"/>
                </a:xfrm>
                <a:prstGeom prst="rect">
                  <a:avLst/>
                </a:prstGeom>
                <a:solidFill>
                  <a:srgbClr val="FF6600"/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935989" name="Rectangle 53">
            <a:extLst>
              <a:ext uri="{FF2B5EF4-FFF2-40B4-BE49-F238E27FC236}">
                <a16:creationId xmlns:a16="http://schemas.microsoft.com/office/drawing/2014/main" id="{2583AC33-04A3-DFD6-F22B-3F1BB5CAE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2044700"/>
            <a:ext cx="431800" cy="317500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5990" name="Rectangle 54">
            <a:extLst>
              <a:ext uri="{FF2B5EF4-FFF2-40B4-BE49-F238E27FC236}">
                <a16:creationId xmlns:a16="http://schemas.microsoft.com/office/drawing/2014/main" id="{E7617661-DE6C-6004-DE0A-C116D47CE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2038350"/>
            <a:ext cx="495300" cy="317500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373" name="Text Box 62">
            <a:extLst>
              <a:ext uri="{FF2B5EF4-FFF2-40B4-BE49-F238E27FC236}">
                <a16:creationId xmlns:a16="http://schemas.microsoft.com/office/drawing/2014/main" id="{EC8CE702-EF5E-4627-297D-D11F4FDA9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1430338"/>
            <a:ext cx="93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000">
                <a:latin typeface="Arial Black" panose="020B0A04020102020204" pitchFamily="34" charset="0"/>
              </a:rPr>
              <a:t>vacio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F79B11-1E91-1ABD-7F04-029BA2DC6274}"/>
              </a:ext>
            </a:extLst>
          </p:cNvPr>
          <p:cNvSpPr/>
          <p:nvPr/>
        </p:nvSpPr>
        <p:spPr bwMode="auto">
          <a:xfrm>
            <a:off x="1216025" y="665163"/>
            <a:ext cx="433388" cy="303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7322A7A-2A30-7A4D-ED0B-76A6BC7CE5D5}"/>
              </a:ext>
            </a:extLst>
          </p:cNvPr>
          <p:cNvSpPr/>
          <p:nvPr/>
        </p:nvSpPr>
        <p:spPr bwMode="auto">
          <a:xfrm>
            <a:off x="2457450" y="647700"/>
            <a:ext cx="431800" cy="3032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F0CBE9-BF8C-A507-5EAF-1B2E00B5A369}"/>
              </a:ext>
            </a:extLst>
          </p:cNvPr>
          <p:cNvSpPr/>
          <p:nvPr/>
        </p:nvSpPr>
        <p:spPr bwMode="auto">
          <a:xfrm>
            <a:off x="1649413" y="695325"/>
            <a:ext cx="787400" cy="26987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7A508277-47D8-72DB-A84E-5EDB7B36DA53}"/>
              </a:ext>
            </a:extLst>
          </p:cNvPr>
          <p:cNvSpPr/>
          <p:nvPr/>
        </p:nvSpPr>
        <p:spPr bwMode="auto">
          <a:xfrm rot="18646770">
            <a:off x="1270794" y="169069"/>
            <a:ext cx="1096962" cy="914400"/>
          </a:xfrm>
          <a:prstGeom prst="mathMinu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378" name="Slide Number Placeholder 1">
            <a:extLst>
              <a:ext uri="{FF2B5EF4-FFF2-40B4-BE49-F238E27FC236}">
                <a16:creationId xmlns:a16="http://schemas.microsoft.com/office/drawing/2014/main" id="{51E89341-E546-73B5-6359-0D505BEBF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272220-C3B5-4FDA-A0DF-B11839518486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s-ES" altLang="es-AR" sz="1400"/>
          </a:p>
        </p:txBody>
      </p:sp>
      <p:sp>
        <p:nvSpPr>
          <p:cNvPr id="100379" name="TextBox 3">
            <a:extLst>
              <a:ext uri="{FF2B5EF4-FFF2-40B4-BE49-F238E27FC236}">
                <a16:creationId xmlns:a16="http://schemas.microsoft.com/office/drawing/2014/main" id="{52A36384-E56E-9F33-744A-64B4257F9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802" y="3987801"/>
            <a:ext cx="3556295" cy="132343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chemeClr val="bg1"/>
                </a:solidFill>
              </a:rPr>
              <a:t>DESCONECTANDO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chemeClr val="bg1"/>
                </a:solidFill>
              </a:rPr>
              <a:t>LA FUENTE DE ENERGIA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chemeClr val="bg1"/>
                </a:solidFill>
              </a:rPr>
              <a:t>SE INTERRUMPE LA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chemeClr val="bg1"/>
                </a:solidFill>
              </a:rPr>
              <a:t>GENERACION DE RAYOS X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sp>
        <p:nvSpPr>
          <p:cNvPr id="100380" name="Arrow: Left 1">
            <a:extLst>
              <a:ext uri="{FF2B5EF4-FFF2-40B4-BE49-F238E27FC236}">
                <a16:creationId xmlns:a16="http://schemas.microsoft.com/office/drawing/2014/main" id="{FE598A3E-6032-6259-1CDE-67303EE7A488}"/>
              </a:ext>
            </a:extLst>
          </p:cNvPr>
          <p:cNvSpPr>
            <a:spLocks noChangeArrowheads="1"/>
          </p:cNvSpPr>
          <p:nvPr/>
        </p:nvSpPr>
        <p:spPr bwMode="auto">
          <a:xfrm rot="-1014914">
            <a:off x="2357234" y="113646"/>
            <a:ext cx="660400" cy="338138"/>
          </a:xfrm>
          <a:prstGeom prst="leftArrow">
            <a:avLst>
              <a:gd name="adj1" fmla="val 50000"/>
              <a:gd name="adj2" fmla="val 49875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100381" name="TextBox 1">
            <a:extLst>
              <a:ext uri="{FF2B5EF4-FFF2-40B4-BE49-F238E27FC236}">
                <a16:creationId xmlns:a16="http://schemas.microsoft.com/office/drawing/2014/main" id="{F8760196-993C-AA03-FD21-FDDE0A5B2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5" y="-58738"/>
            <a:ext cx="39533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800" b="1" dirty="0">
                <a:solidFill>
                  <a:schemeClr val="bg1"/>
                </a:solidFill>
              </a:rPr>
              <a:t>FUENTE DE ENERGIA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8">
            <a:extLst>
              <a:ext uri="{FF2B5EF4-FFF2-40B4-BE49-F238E27FC236}">
                <a16:creationId xmlns:a16="http://schemas.microsoft.com/office/drawing/2014/main" id="{26DE5251-1CF9-0CB9-C175-C2437F6F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21" y="2945507"/>
            <a:ext cx="5076056" cy="380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Slide Number Placeholder 1">
            <a:extLst>
              <a:ext uri="{FF2B5EF4-FFF2-40B4-BE49-F238E27FC236}">
                <a16:creationId xmlns:a16="http://schemas.microsoft.com/office/drawing/2014/main" id="{378E3A59-5B70-3B0F-2A3A-4DE9952CF4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28B10B-6628-4AE7-98E8-BD6CD65510D5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s-ES" altLang="es-AR" sz="1400"/>
          </a:p>
        </p:txBody>
      </p:sp>
      <p:sp>
        <p:nvSpPr>
          <p:cNvPr id="104453" name="TextBox 1">
            <a:extLst>
              <a:ext uri="{FF2B5EF4-FFF2-40B4-BE49-F238E27FC236}">
                <a16:creationId xmlns:a16="http://schemas.microsoft.com/office/drawing/2014/main" id="{3144FE06-8D21-290B-56B5-4CB48ED6B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60" y="5907764"/>
            <a:ext cx="2288062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chemeClr val="bg1"/>
                </a:solidFill>
              </a:rPr>
              <a:t>Y NACIO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solidFill>
                  <a:schemeClr val="bg1"/>
                </a:solidFill>
              </a:rPr>
              <a:t>LA RADIOLOGIA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708F77-85C2-8C66-4118-A9A9049D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72" y="3284984"/>
            <a:ext cx="4383884" cy="3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44751D-4915-5F2C-CB49-CC8B90596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4718"/>
            <a:ext cx="4316148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044FB-6051-9CC7-C09B-9DF0D809350A}"/>
              </a:ext>
            </a:extLst>
          </p:cNvPr>
          <p:cNvSpPr txBox="1"/>
          <p:nvPr/>
        </p:nvSpPr>
        <p:spPr>
          <a:xfrm>
            <a:off x="706952" y="439313"/>
            <a:ext cx="3453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/>
              <a:t>CON LOS RAYOS X TODO SE TORNO TRANSPARENTE</a:t>
            </a:r>
            <a:endParaRPr lang="en-US" sz="3200" b="1" dirty="0"/>
          </a:p>
        </p:txBody>
      </p:sp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500AF-D952-D124-1FF3-BAB0D7E5A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337097"/>
            <a:ext cx="6696744" cy="194421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AR" sz="3600" b="1" dirty="0"/>
          </a:p>
          <a:p>
            <a:pPr marL="0" indent="0" algn="ctr">
              <a:buNone/>
            </a:pPr>
            <a:r>
              <a:rPr lang="es-AR" sz="3600" b="1" dirty="0"/>
              <a:t>POCO DESPUES SE DESCUBRE </a:t>
            </a:r>
          </a:p>
          <a:p>
            <a:pPr marL="0" indent="0" algn="ctr">
              <a:buNone/>
            </a:pPr>
            <a:r>
              <a:rPr lang="es-AR" sz="3600" b="1" dirty="0"/>
              <a:t>OTRO FENOMENO INESPERADO :</a:t>
            </a:r>
          </a:p>
          <a:p>
            <a:pPr marL="0" indent="0" algn="ctr">
              <a:buNone/>
            </a:pPr>
            <a:endParaRPr lang="es-AR" sz="3600" b="1" dirty="0"/>
          </a:p>
          <a:p>
            <a:pPr marL="0" indent="0" algn="ctr">
              <a:buNone/>
            </a:pPr>
            <a:endParaRPr lang="en-US" sz="3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3A37E-EC14-21D5-1C59-6C390027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53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0030571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9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1" name="Picture 3">
            <a:extLst>
              <a:ext uri="{FF2B5EF4-FFF2-40B4-BE49-F238E27FC236}">
                <a16:creationId xmlns:a16="http://schemas.microsoft.com/office/drawing/2014/main" id="{1FA23142-9A53-135C-4BEF-2FE89CEFEAD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89313"/>
            <a:ext cx="3167906" cy="334853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2" name="Text Box 4">
            <a:extLst>
              <a:ext uri="{FF2B5EF4-FFF2-40B4-BE49-F238E27FC236}">
                <a16:creationId xmlns:a16="http://schemas.microsoft.com/office/drawing/2014/main" id="{0B2B845D-08A3-C3E2-2E5D-379710BBA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76" y="984250"/>
            <a:ext cx="342786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1896</a:t>
            </a:r>
          </a:p>
          <a:p>
            <a:pPr algn="ctr" eaLnBrk="1" hangingPunct="1">
              <a:defRPr/>
            </a:pP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Antoine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H. Becquerel </a:t>
            </a:r>
          </a:p>
          <a:p>
            <a:pPr algn="ctr" eaLnBrk="1" hangingPunct="1"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descubre en Francia</a:t>
            </a:r>
          </a:p>
          <a:p>
            <a:pPr algn="ctr" eaLnBrk="1" hangingPunct="1"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Radiactividad</a:t>
            </a:r>
          </a:p>
          <a:p>
            <a:pPr algn="ctr" eaLnBrk="1" hangingPunct="1"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Uranio</a:t>
            </a:r>
            <a:b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FA6A59-D8F8-12B2-D6CE-4A5FAAE48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775" y="1008699"/>
            <a:ext cx="3593292" cy="230832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AR" altLang="es-AR" sz="2800" dirty="0">
                <a:solidFill>
                  <a:schemeClr val="bg1"/>
                </a:solidFill>
                <a:latin typeface="JazzTextExtended" pitchFamily="2" charset="2"/>
              </a:rPr>
              <a:t>  </a:t>
            </a:r>
            <a:r>
              <a:rPr lang="es-AR" altLang="es-AR" sz="2800" b="1" dirty="0">
                <a:solidFill>
                  <a:schemeClr val="bg1"/>
                </a:solidFill>
                <a:latin typeface="+mn-lt"/>
              </a:rPr>
              <a:t>1898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AR" altLang="es-AR" sz="2800" b="1" dirty="0">
                <a:solidFill>
                  <a:schemeClr val="bg1"/>
                </a:solidFill>
                <a:latin typeface="+mn-lt"/>
              </a:rPr>
              <a:t>Pierre y Marie Curie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AR" altLang="es-AR" sz="2800" b="1" dirty="0">
                <a:solidFill>
                  <a:schemeClr val="bg1"/>
                </a:solidFill>
                <a:latin typeface="+mn-lt"/>
              </a:rPr>
              <a:t>Descubren en Francia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AR" altLang="es-AR" sz="2800" b="1" dirty="0">
                <a:solidFill>
                  <a:schemeClr val="bg1"/>
                </a:solidFill>
                <a:latin typeface="+mn-lt"/>
              </a:rPr>
              <a:t>la Radiactividad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AR" altLang="es-AR" sz="2800" b="1" dirty="0">
                <a:solidFill>
                  <a:schemeClr val="bg1"/>
                </a:solidFill>
                <a:latin typeface="+mn-lt"/>
              </a:rPr>
              <a:t>del Polonio y el Radio</a:t>
            </a:r>
            <a:r>
              <a:rPr lang="es-AR" altLang="es-AR" dirty="0">
                <a:solidFill>
                  <a:schemeClr val="bg1"/>
                </a:solidFill>
                <a:latin typeface="JazzTextExtended" pitchFamily="2" charset="2"/>
              </a:rPr>
              <a:t>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AC4021-60CD-CA94-B5FC-DA639A031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434855"/>
            <a:ext cx="2578100" cy="33385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C4B0A8D-DBB7-C3AA-EE87-2576C138C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890" y="3414599"/>
            <a:ext cx="2733675" cy="33385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2" name="Slide Number Placeholder 1">
            <a:extLst>
              <a:ext uri="{FF2B5EF4-FFF2-40B4-BE49-F238E27FC236}">
                <a16:creationId xmlns:a16="http://schemas.microsoft.com/office/drawing/2014/main" id="{053333FF-E6D9-591D-F625-3B12673972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8632" y="6208195"/>
            <a:ext cx="2057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022EB8-4AD6-4692-B677-BEED17727AE6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s-ES" altLang="es-AR" sz="1400"/>
          </a:p>
        </p:txBody>
      </p:sp>
      <p:sp>
        <p:nvSpPr>
          <p:cNvPr id="82953" name="TextBox 11">
            <a:extLst>
              <a:ext uri="{FF2B5EF4-FFF2-40B4-BE49-F238E27FC236}">
                <a16:creationId xmlns:a16="http://schemas.microsoft.com/office/drawing/2014/main" id="{28D21229-3804-FBDC-B8DA-6F1685EE5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115888"/>
            <a:ext cx="5191968" cy="83099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4800" b="1" dirty="0">
                <a:solidFill>
                  <a:schemeClr val="bg1"/>
                </a:solidFill>
              </a:rPr>
              <a:t> RADIACTIVIDAD</a:t>
            </a:r>
            <a:endParaRPr lang="en-US" altLang="en-US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2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E5BA3FA-DF6D-E917-DB8C-3DFCC29E2990}"/>
              </a:ext>
            </a:extLst>
          </p:cNvPr>
          <p:cNvGrpSpPr>
            <a:grpSpLocks/>
          </p:cNvGrpSpPr>
          <p:nvPr/>
        </p:nvGrpSpPr>
        <p:grpSpPr bwMode="auto">
          <a:xfrm rot="-992426">
            <a:off x="2822575" y="247650"/>
            <a:ext cx="6978650" cy="1820863"/>
            <a:chOff x="1960" y="1637"/>
            <a:chExt cx="3834" cy="758"/>
          </a:xfrm>
        </p:grpSpPr>
        <p:sp>
          <p:nvSpPr>
            <p:cNvPr id="874499" name="Freeform 3">
              <a:extLst>
                <a:ext uri="{FF2B5EF4-FFF2-40B4-BE49-F238E27FC236}">
                  <a16:creationId xmlns:a16="http://schemas.microsoft.com/office/drawing/2014/main" id="{515B7636-0DAA-9E09-B218-5971BB07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" y="1635"/>
              <a:ext cx="3768" cy="533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00" name="Freeform 4">
              <a:extLst>
                <a:ext uri="{FF2B5EF4-FFF2-40B4-BE49-F238E27FC236}">
                  <a16:creationId xmlns:a16="http://schemas.microsoft.com/office/drawing/2014/main" id="{91080AE5-15DE-1C65-1338-53A6EBAC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1863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CE1BAF15-99A2-3B14-983D-5346A5FF31D9}"/>
              </a:ext>
            </a:extLst>
          </p:cNvPr>
          <p:cNvGrpSpPr>
            <a:grpSpLocks/>
          </p:cNvGrpSpPr>
          <p:nvPr/>
        </p:nvGrpSpPr>
        <p:grpSpPr bwMode="auto">
          <a:xfrm rot="-651325">
            <a:off x="3063875" y="1890713"/>
            <a:ext cx="6816725" cy="1535112"/>
            <a:chOff x="1960" y="1637"/>
            <a:chExt cx="3834" cy="758"/>
          </a:xfrm>
        </p:grpSpPr>
        <p:sp>
          <p:nvSpPr>
            <p:cNvPr id="874502" name="Freeform 6">
              <a:extLst>
                <a:ext uri="{FF2B5EF4-FFF2-40B4-BE49-F238E27FC236}">
                  <a16:creationId xmlns:a16="http://schemas.microsoft.com/office/drawing/2014/main" id="{B0A16D91-B54C-ADCC-3BA1-328BC25ED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" y="1637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03" name="Freeform 7">
              <a:extLst>
                <a:ext uri="{FF2B5EF4-FFF2-40B4-BE49-F238E27FC236}">
                  <a16:creationId xmlns:a16="http://schemas.microsoft.com/office/drawing/2014/main" id="{20050EE9-7183-9915-DB48-FD0571450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1862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929E74DE-D55B-72B2-45F2-D3AEBBD3B6B0}"/>
              </a:ext>
            </a:extLst>
          </p:cNvPr>
          <p:cNvGrpSpPr>
            <a:grpSpLocks/>
          </p:cNvGrpSpPr>
          <p:nvPr/>
        </p:nvGrpSpPr>
        <p:grpSpPr bwMode="auto">
          <a:xfrm rot="1276439">
            <a:off x="2228850" y="4068763"/>
            <a:ext cx="7450138" cy="2336800"/>
            <a:chOff x="1977" y="1750"/>
            <a:chExt cx="3778" cy="758"/>
          </a:xfrm>
        </p:grpSpPr>
        <p:sp>
          <p:nvSpPr>
            <p:cNvPr id="874505" name="Freeform 9">
              <a:extLst>
                <a:ext uri="{FF2B5EF4-FFF2-40B4-BE49-F238E27FC236}">
                  <a16:creationId xmlns:a16="http://schemas.microsoft.com/office/drawing/2014/main" id="{AB3F1560-D98A-62C2-6A1D-DE099549F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750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06" name="Freeform 10">
              <a:extLst>
                <a:ext uri="{FF2B5EF4-FFF2-40B4-BE49-F238E27FC236}">
                  <a16:creationId xmlns:a16="http://schemas.microsoft.com/office/drawing/2014/main" id="{071945FF-88C7-9632-CCD1-CBB498E1F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" y="1976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8E6DB257-75CA-26E8-F4E8-98EB7E169DC4}"/>
              </a:ext>
            </a:extLst>
          </p:cNvPr>
          <p:cNvGrpSpPr>
            <a:grpSpLocks/>
          </p:cNvGrpSpPr>
          <p:nvPr/>
        </p:nvGrpSpPr>
        <p:grpSpPr bwMode="auto">
          <a:xfrm rot="625552">
            <a:off x="1231177" y="4416425"/>
            <a:ext cx="6942137" cy="1660525"/>
            <a:chOff x="1960" y="1637"/>
            <a:chExt cx="3834" cy="758"/>
          </a:xfrm>
        </p:grpSpPr>
        <p:sp>
          <p:nvSpPr>
            <p:cNvPr id="874508" name="Freeform 12">
              <a:extLst>
                <a:ext uri="{FF2B5EF4-FFF2-40B4-BE49-F238E27FC236}">
                  <a16:creationId xmlns:a16="http://schemas.microsoft.com/office/drawing/2014/main" id="{F401237F-632F-0D1F-EC8A-18505974D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" y="1636"/>
              <a:ext cx="3766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09" name="Freeform 13">
              <a:extLst>
                <a:ext uri="{FF2B5EF4-FFF2-40B4-BE49-F238E27FC236}">
                  <a16:creationId xmlns:a16="http://schemas.microsoft.com/office/drawing/2014/main" id="{ADBA453C-626D-30E6-1F7D-A271C63C7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1863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68" name="Oval 2">
            <a:extLst>
              <a:ext uri="{FF2B5EF4-FFF2-40B4-BE49-F238E27FC236}">
                <a16:creationId xmlns:a16="http://schemas.microsoft.com/office/drawing/2014/main" id="{5B030AEC-E0E9-ED05-D881-778D11FEC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700" y="3454400"/>
            <a:ext cx="317500" cy="2921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67209D8A-1431-F41D-EE7F-7B9EC511A780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2781300"/>
            <a:ext cx="1119188" cy="1166813"/>
            <a:chOff x="3224" y="1793"/>
            <a:chExt cx="705" cy="735"/>
          </a:xfrm>
        </p:grpSpPr>
        <p:sp>
          <p:nvSpPr>
            <p:cNvPr id="71" name="Oval 3">
              <a:extLst>
                <a:ext uri="{FF2B5EF4-FFF2-40B4-BE49-F238E27FC236}">
                  <a16:creationId xmlns:a16="http://schemas.microsoft.com/office/drawing/2014/main" id="{6187109E-C62E-7BAF-B03B-6FAD6AE8C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2120"/>
              <a:ext cx="396" cy="378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72" name="Oval 4">
              <a:extLst>
                <a:ext uri="{FF2B5EF4-FFF2-40B4-BE49-F238E27FC236}">
                  <a16:creationId xmlns:a16="http://schemas.microsoft.com/office/drawing/2014/main" id="{48F3A7D2-B05A-D55F-7ACE-210A0539F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4" y="1835"/>
              <a:ext cx="412" cy="378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64" name="Text Box 5">
              <a:extLst>
                <a:ext uri="{FF2B5EF4-FFF2-40B4-BE49-F238E27FC236}">
                  <a16:creationId xmlns:a16="http://schemas.microsoft.com/office/drawing/2014/main" id="{292AF36E-70C8-F169-888E-6CA02A68D2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4" y="1793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4" name="Oval 6">
              <a:extLst>
                <a:ext uri="{FF2B5EF4-FFF2-40B4-BE49-F238E27FC236}">
                  <a16:creationId xmlns:a16="http://schemas.microsoft.com/office/drawing/2014/main" id="{2491B14C-2A01-71E3-080B-0FFC9BD7E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2127"/>
              <a:ext cx="412" cy="378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66" name="Text Box 7">
              <a:extLst>
                <a:ext uri="{FF2B5EF4-FFF2-40B4-BE49-F238E27FC236}">
                  <a16:creationId xmlns:a16="http://schemas.microsoft.com/office/drawing/2014/main" id="{916792CA-D3C8-A704-7A9B-43304B47BA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" y="2085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6" name="Oval 8">
              <a:extLst>
                <a:ext uri="{FF2B5EF4-FFF2-40B4-BE49-F238E27FC236}">
                  <a16:creationId xmlns:a16="http://schemas.microsoft.com/office/drawing/2014/main" id="{486B7F3A-92A5-6591-A1F9-A7239069B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842"/>
              <a:ext cx="396" cy="378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69" name="Oval 3">
            <a:extLst>
              <a:ext uri="{FF2B5EF4-FFF2-40B4-BE49-F238E27FC236}">
                <a16:creationId xmlns:a16="http://schemas.microsoft.com/office/drawing/2014/main" id="{08475EDE-0E6D-223F-F200-A862AE58D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550" y="3155950"/>
            <a:ext cx="304800" cy="3048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6DA3C59A-BE40-BB74-7293-F22792925C05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2566988"/>
            <a:ext cx="1119187" cy="1166812"/>
            <a:chOff x="3224" y="1793"/>
            <a:chExt cx="705" cy="735"/>
          </a:xfrm>
        </p:grpSpPr>
        <p:sp>
          <p:nvSpPr>
            <p:cNvPr id="110656" name="Text Box 14">
              <a:extLst>
                <a:ext uri="{FF2B5EF4-FFF2-40B4-BE49-F238E27FC236}">
                  <a16:creationId xmlns:a16="http://schemas.microsoft.com/office/drawing/2014/main" id="{CF1EA9ED-E2FA-35C3-AC20-3D9B81547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" y="2085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8" name="Oval 10">
              <a:extLst>
                <a:ext uri="{FF2B5EF4-FFF2-40B4-BE49-F238E27FC236}">
                  <a16:creationId xmlns:a16="http://schemas.microsoft.com/office/drawing/2014/main" id="{68359DFF-27E5-18BB-F757-598DCE5BE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2120"/>
              <a:ext cx="396" cy="378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79" name="Oval 11">
              <a:extLst>
                <a:ext uri="{FF2B5EF4-FFF2-40B4-BE49-F238E27FC236}">
                  <a16:creationId xmlns:a16="http://schemas.microsoft.com/office/drawing/2014/main" id="{1FFC9F45-3045-253F-4D73-3E3408F01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4" y="1835"/>
              <a:ext cx="412" cy="378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59" name="Text Box 12">
              <a:extLst>
                <a:ext uri="{FF2B5EF4-FFF2-40B4-BE49-F238E27FC236}">
                  <a16:creationId xmlns:a16="http://schemas.microsoft.com/office/drawing/2014/main" id="{6CBEBE86-89FC-5166-C362-CC8C6083F5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4" y="1793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1" name="Oval 13">
              <a:extLst>
                <a:ext uri="{FF2B5EF4-FFF2-40B4-BE49-F238E27FC236}">
                  <a16:creationId xmlns:a16="http://schemas.microsoft.com/office/drawing/2014/main" id="{A75F47A2-1765-AC50-2FC5-45360DF95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2127"/>
              <a:ext cx="412" cy="378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3" name="Oval 15">
              <a:extLst>
                <a:ext uri="{FF2B5EF4-FFF2-40B4-BE49-F238E27FC236}">
                  <a16:creationId xmlns:a16="http://schemas.microsoft.com/office/drawing/2014/main" id="{1789BF57-8C5C-0A63-3EB6-8603E9AA6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842"/>
              <a:ext cx="396" cy="378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8" name="Group 17">
            <a:extLst>
              <a:ext uri="{FF2B5EF4-FFF2-40B4-BE49-F238E27FC236}">
                <a16:creationId xmlns:a16="http://schemas.microsoft.com/office/drawing/2014/main" id="{6E094CA4-FA3E-2C78-A15D-DD2D73E2FD5B}"/>
              </a:ext>
            </a:extLst>
          </p:cNvPr>
          <p:cNvGrpSpPr>
            <a:grpSpLocks/>
          </p:cNvGrpSpPr>
          <p:nvPr/>
        </p:nvGrpSpPr>
        <p:grpSpPr bwMode="auto">
          <a:xfrm>
            <a:off x="574675" y="1300163"/>
            <a:ext cx="2852738" cy="2760662"/>
            <a:chOff x="314" y="1107"/>
            <a:chExt cx="1797" cy="1739"/>
          </a:xfrm>
        </p:grpSpPr>
        <p:grpSp>
          <p:nvGrpSpPr>
            <p:cNvPr id="110608" name="Group 18">
              <a:extLst>
                <a:ext uri="{FF2B5EF4-FFF2-40B4-BE49-F238E27FC236}">
                  <a16:creationId xmlns:a16="http://schemas.microsoft.com/office/drawing/2014/main" id="{001FA027-6C47-F19D-BF9F-20868D436B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" y="1693"/>
              <a:ext cx="478" cy="515"/>
              <a:chOff x="1998" y="1905"/>
              <a:chExt cx="210" cy="247"/>
            </a:xfrm>
          </p:grpSpPr>
          <p:sp>
            <p:nvSpPr>
              <p:cNvPr id="874515" name="Oval 19">
                <a:extLst>
                  <a:ext uri="{FF2B5EF4-FFF2-40B4-BE49-F238E27FC236}">
                    <a16:creationId xmlns:a16="http://schemas.microsoft.com/office/drawing/2014/main" id="{85646D95-766E-B20E-0619-0A2C84266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55" name="Text Box 20">
                <a:extLst>
                  <a:ext uri="{FF2B5EF4-FFF2-40B4-BE49-F238E27FC236}">
                    <a16:creationId xmlns:a16="http://schemas.microsoft.com/office/drawing/2014/main" id="{60F7DAFA-90B0-AFE4-122A-7A841B049C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grpSp>
          <p:nvGrpSpPr>
            <p:cNvPr id="110609" name="Group 21">
              <a:extLst>
                <a:ext uri="{FF2B5EF4-FFF2-40B4-BE49-F238E27FC236}">
                  <a16:creationId xmlns:a16="http://schemas.microsoft.com/office/drawing/2014/main" id="{3B46593F-727F-7D6A-34D2-F337F67E3A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" y="1478"/>
              <a:ext cx="479" cy="516"/>
              <a:chOff x="1998" y="1905"/>
              <a:chExt cx="210" cy="247"/>
            </a:xfrm>
          </p:grpSpPr>
          <p:sp>
            <p:nvSpPr>
              <p:cNvPr id="874518" name="Oval 22">
                <a:extLst>
                  <a:ext uri="{FF2B5EF4-FFF2-40B4-BE49-F238E27FC236}">
                    <a16:creationId xmlns:a16="http://schemas.microsoft.com/office/drawing/2014/main" id="{0F5EFBBF-6E59-60C7-4764-4650AE8C7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53" name="Text Box 23">
                <a:extLst>
                  <a:ext uri="{FF2B5EF4-FFF2-40B4-BE49-F238E27FC236}">
                    <a16:creationId xmlns:a16="http://schemas.microsoft.com/office/drawing/2014/main" id="{AA5FBC89-1988-D814-1E19-032FCE09AF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grpSp>
          <p:nvGrpSpPr>
            <p:cNvPr id="110610" name="Group 24">
              <a:extLst>
                <a:ext uri="{FF2B5EF4-FFF2-40B4-BE49-F238E27FC236}">
                  <a16:creationId xmlns:a16="http://schemas.microsoft.com/office/drawing/2014/main" id="{F01C779B-21F9-26A5-D9CF-EEDC3CD30A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6" y="2080"/>
              <a:ext cx="478" cy="516"/>
              <a:chOff x="1998" y="1905"/>
              <a:chExt cx="210" cy="247"/>
            </a:xfrm>
          </p:grpSpPr>
          <p:sp>
            <p:nvSpPr>
              <p:cNvPr id="874521" name="Oval 25">
                <a:extLst>
                  <a:ext uri="{FF2B5EF4-FFF2-40B4-BE49-F238E27FC236}">
                    <a16:creationId xmlns:a16="http://schemas.microsoft.com/office/drawing/2014/main" id="{EC8062B2-FA9A-B61E-269F-3B1E10F09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51" name="Text Box 26">
                <a:extLst>
                  <a:ext uri="{FF2B5EF4-FFF2-40B4-BE49-F238E27FC236}">
                    <a16:creationId xmlns:a16="http://schemas.microsoft.com/office/drawing/2014/main" id="{DB83DDC2-A5B4-988A-C764-562470E673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grpSp>
          <p:nvGrpSpPr>
            <p:cNvPr id="110611" name="Group 27">
              <a:extLst>
                <a:ext uri="{FF2B5EF4-FFF2-40B4-BE49-F238E27FC236}">
                  <a16:creationId xmlns:a16="http://schemas.microsoft.com/office/drawing/2014/main" id="{AD8D470F-1B36-85F7-149E-FA97908765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1" y="2050"/>
              <a:ext cx="479" cy="516"/>
              <a:chOff x="1998" y="1905"/>
              <a:chExt cx="210" cy="247"/>
            </a:xfrm>
          </p:grpSpPr>
          <p:sp>
            <p:nvSpPr>
              <p:cNvPr id="874524" name="Oval 28">
                <a:extLst>
                  <a:ext uri="{FF2B5EF4-FFF2-40B4-BE49-F238E27FC236}">
                    <a16:creationId xmlns:a16="http://schemas.microsoft.com/office/drawing/2014/main" id="{A486607F-2EDE-5CB1-8019-74764406E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49" name="Text Box 29">
                <a:extLst>
                  <a:ext uri="{FF2B5EF4-FFF2-40B4-BE49-F238E27FC236}">
                    <a16:creationId xmlns:a16="http://schemas.microsoft.com/office/drawing/2014/main" id="{7F568A08-66A5-C83A-B8A8-7F2F1BAF45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grpSp>
          <p:nvGrpSpPr>
            <p:cNvPr id="110612" name="Group 30">
              <a:extLst>
                <a:ext uri="{FF2B5EF4-FFF2-40B4-BE49-F238E27FC236}">
                  <a16:creationId xmlns:a16="http://schemas.microsoft.com/office/drawing/2014/main" id="{E67C662A-8DA8-C319-ECEE-9FB910AD3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1501"/>
              <a:ext cx="478" cy="516"/>
              <a:chOff x="1998" y="1905"/>
              <a:chExt cx="210" cy="247"/>
            </a:xfrm>
          </p:grpSpPr>
          <p:sp>
            <p:nvSpPr>
              <p:cNvPr id="874527" name="Oval 31">
                <a:extLst>
                  <a:ext uri="{FF2B5EF4-FFF2-40B4-BE49-F238E27FC236}">
                    <a16:creationId xmlns:a16="http://schemas.microsoft.com/office/drawing/2014/main" id="{198E2B6A-756A-6FBA-9A44-0A19E0B78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47" name="Text Box 32">
                <a:extLst>
                  <a:ext uri="{FF2B5EF4-FFF2-40B4-BE49-F238E27FC236}">
                    <a16:creationId xmlns:a16="http://schemas.microsoft.com/office/drawing/2014/main" id="{9C8DAF02-7BD8-95A6-A5D5-BF666E4AC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sp>
          <p:nvSpPr>
            <p:cNvPr id="874529" name="Oval 33">
              <a:extLst>
                <a:ext uri="{FF2B5EF4-FFF2-40B4-BE49-F238E27FC236}">
                  <a16:creationId xmlns:a16="http://schemas.microsoft.com/office/drawing/2014/main" id="{44718613-9A6D-EFF5-1C5F-AE348939A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" y="1858"/>
              <a:ext cx="456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30" name="Oval 34">
              <a:extLst>
                <a:ext uri="{FF2B5EF4-FFF2-40B4-BE49-F238E27FC236}">
                  <a16:creationId xmlns:a16="http://schemas.microsoft.com/office/drawing/2014/main" id="{F045BF1E-3259-3C75-0E07-63C9923F8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2077"/>
              <a:ext cx="455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31" name="Oval 35">
              <a:extLst>
                <a:ext uri="{FF2B5EF4-FFF2-40B4-BE49-F238E27FC236}">
                  <a16:creationId xmlns:a16="http://schemas.microsoft.com/office/drawing/2014/main" id="{7F8527DE-5582-ADA0-F4C8-C1533BEF3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" y="1330"/>
              <a:ext cx="456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32" name="Oval 36">
              <a:extLst>
                <a:ext uri="{FF2B5EF4-FFF2-40B4-BE49-F238E27FC236}">
                  <a16:creationId xmlns:a16="http://schemas.microsoft.com/office/drawing/2014/main" id="{3B8B0793-35DF-240C-7C63-A5BD7D3D9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" y="1899"/>
              <a:ext cx="455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33" name="Oval 37">
              <a:extLst>
                <a:ext uri="{FF2B5EF4-FFF2-40B4-BE49-F238E27FC236}">
                  <a16:creationId xmlns:a16="http://schemas.microsoft.com/office/drawing/2014/main" id="{02B5C426-3F5E-4558-68D6-57CF164E7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1895"/>
              <a:ext cx="473" cy="401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18" name="Text Box 38">
              <a:extLst>
                <a:ext uri="{FF2B5EF4-FFF2-40B4-BE49-F238E27FC236}">
                  <a16:creationId xmlns:a16="http://schemas.microsoft.com/office/drawing/2014/main" id="{EAA00A9D-0982-B29F-704A-B4A9F9428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" y="1535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grpSp>
          <p:nvGrpSpPr>
            <p:cNvPr id="110619" name="Group 39">
              <a:extLst>
                <a:ext uri="{FF2B5EF4-FFF2-40B4-BE49-F238E27FC236}">
                  <a16:creationId xmlns:a16="http://schemas.microsoft.com/office/drawing/2014/main" id="{498FF9FB-8FC9-291E-7466-60B5D8A2D1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5" y="1993"/>
              <a:ext cx="478" cy="515"/>
              <a:chOff x="1998" y="1905"/>
              <a:chExt cx="210" cy="247"/>
            </a:xfrm>
          </p:grpSpPr>
          <p:sp>
            <p:nvSpPr>
              <p:cNvPr id="874536" name="Oval 40">
                <a:extLst>
                  <a:ext uri="{FF2B5EF4-FFF2-40B4-BE49-F238E27FC236}">
                    <a16:creationId xmlns:a16="http://schemas.microsoft.com/office/drawing/2014/main" id="{41B84C8C-AAA6-CF14-CAE5-D44A2ADFA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45" name="Text Box 41">
                <a:extLst>
                  <a:ext uri="{FF2B5EF4-FFF2-40B4-BE49-F238E27FC236}">
                    <a16:creationId xmlns:a16="http://schemas.microsoft.com/office/drawing/2014/main" id="{21498168-78D7-5ED4-3226-5DA9F12DED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sp>
          <p:nvSpPr>
            <p:cNvPr id="874538" name="Oval 42">
              <a:extLst>
                <a:ext uri="{FF2B5EF4-FFF2-40B4-BE49-F238E27FC236}">
                  <a16:creationId xmlns:a16="http://schemas.microsoft.com/office/drawing/2014/main" id="{3BADC216-BC2A-B5B9-D383-A13D08857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" y="1282"/>
              <a:ext cx="474" cy="400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21" name="Text Box 43">
              <a:extLst>
                <a:ext uri="{FF2B5EF4-FFF2-40B4-BE49-F238E27FC236}">
                  <a16:creationId xmlns:a16="http://schemas.microsoft.com/office/drawing/2014/main" id="{A27A0F05-3F05-B2C7-75C0-144798C53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" y="1243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74540" name="Oval 44">
              <a:extLst>
                <a:ext uri="{FF2B5EF4-FFF2-40B4-BE49-F238E27FC236}">
                  <a16:creationId xmlns:a16="http://schemas.microsoft.com/office/drawing/2014/main" id="{B7E9F96F-B278-4B8C-FF8A-6A3D36B47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2329"/>
              <a:ext cx="456" cy="40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41" name="Oval 45">
              <a:extLst>
                <a:ext uri="{FF2B5EF4-FFF2-40B4-BE49-F238E27FC236}">
                  <a16:creationId xmlns:a16="http://schemas.microsoft.com/office/drawing/2014/main" id="{D64F03DB-CBDD-157B-010C-34B551262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" y="1961"/>
              <a:ext cx="456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42" name="Oval 46">
              <a:extLst>
                <a:ext uri="{FF2B5EF4-FFF2-40B4-BE49-F238E27FC236}">
                  <a16:creationId xmlns:a16="http://schemas.microsoft.com/office/drawing/2014/main" id="{6931F543-C3DD-6DE4-6EE5-D1D2531EB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" y="1494"/>
              <a:ext cx="456" cy="40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43" name="Oval 47">
              <a:extLst>
                <a:ext uri="{FF2B5EF4-FFF2-40B4-BE49-F238E27FC236}">
                  <a16:creationId xmlns:a16="http://schemas.microsoft.com/office/drawing/2014/main" id="{04A8B18F-92EF-212E-ADFD-7FA088281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0" y="1289"/>
              <a:ext cx="456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44" name="Oval 48">
              <a:extLst>
                <a:ext uri="{FF2B5EF4-FFF2-40B4-BE49-F238E27FC236}">
                  <a16:creationId xmlns:a16="http://schemas.microsoft.com/office/drawing/2014/main" id="{23DFE588-1103-2AD1-14F5-95C003EE9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1844"/>
              <a:ext cx="473" cy="401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27" name="Text Box 49">
              <a:extLst>
                <a:ext uri="{FF2B5EF4-FFF2-40B4-BE49-F238E27FC236}">
                  <a16:creationId xmlns:a16="http://schemas.microsoft.com/office/drawing/2014/main" id="{A0F46FC9-49C7-0073-8D70-E52599A4F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7" y="1812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74546" name="Oval 50">
              <a:extLst>
                <a:ext uri="{FF2B5EF4-FFF2-40B4-BE49-F238E27FC236}">
                  <a16:creationId xmlns:a16="http://schemas.microsoft.com/office/drawing/2014/main" id="{45E0A360-AD2B-157B-9D8F-D4072F8EC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" y="1139"/>
              <a:ext cx="474" cy="401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29" name="Text Box 51">
              <a:extLst>
                <a:ext uri="{FF2B5EF4-FFF2-40B4-BE49-F238E27FC236}">
                  <a16:creationId xmlns:a16="http://schemas.microsoft.com/office/drawing/2014/main" id="{A98843EB-BAD3-6C0A-B38F-D4325F8A9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" y="1107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74548" name="Oval 52">
              <a:extLst>
                <a:ext uri="{FF2B5EF4-FFF2-40B4-BE49-F238E27FC236}">
                  <a16:creationId xmlns:a16="http://schemas.microsoft.com/office/drawing/2014/main" id="{AFD7A0CB-99A6-9443-5A61-620BB6E29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9" y="2440"/>
              <a:ext cx="474" cy="400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31" name="Text Box 53">
              <a:extLst>
                <a:ext uri="{FF2B5EF4-FFF2-40B4-BE49-F238E27FC236}">
                  <a16:creationId xmlns:a16="http://schemas.microsoft.com/office/drawing/2014/main" id="{9AAC00E3-F749-CD18-888B-24251D60D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4" y="2112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0632" name="Text Box 54">
              <a:extLst>
                <a:ext uri="{FF2B5EF4-FFF2-40B4-BE49-F238E27FC236}">
                  <a16:creationId xmlns:a16="http://schemas.microsoft.com/office/drawing/2014/main" id="{E6D74D25-9B3D-BAF1-1A43-A128E2BDA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6" y="2076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grpSp>
          <p:nvGrpSpPr>
            <p:cNvPr id="110633" name="Group 55">
              <a:extLst>
                <a:ext uri="{FF2B5EF4-FFF2-40B4-BE49-F238E27FC236}">
                  <a16:creationId xmlns:a16="http://schemas.microsoft.com/office/drawing/2014/main" id="{2CC93FA2-8AAC-40CC-C1A9-3EC686AA5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1508"/>
              <a:ext cx="479" cy="522"/>
              <a:chOff x="2520" y="1268"/>
              <a:chExt cx="479" cy="522"/>
            </a:xfrm>
          </p:grpSpPr>
          <p:grpSp>
            <p:nvGrpSpPr>
              <p:cNvPr id="110640" name="Group 56">
                <a:extLst>
                  <a:ext uri="{FF2B5EF4-FFF2-40B4-BE49-F238E27FC236}">
                    <a16:creationId xmlns:a16="http://schemas.microsoft.com/office/drawing/2014/main" id="{67B8236A-70FE-16E9-0991-507059B88B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0" y="1268"/>
                <a:ext cx="479" cy="516"/>
                <a:chOff x="1998" y="1905"/>
                <a:chExt cx="210" cy="247"/>
              </a:xfrm>
            </p:grpSpPr>
            <p:sp>
              <p:nvSpPr>
                <p:cNvPr id="874553" name="Oval 57">
                  <a:extLst>
                    <a:ext uri="{FF2B5EF4-FFF2-40B4-BE49-F238E27FC236}">
                      <a16:creationId xmlns:a16="http://schemas.microsoft.com/office/drawing/2014/main" id="{17B85621-7790-D348-7795-859236A58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0" y="1960"/>
                  <a:ext cx="208" cy="19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6600"/>
                    </a:gs>
                    <a:gs pos="100000">
                      <a:srgbClr val="CC66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10643" name="Text Box 58">
                  <a:extLst>
                    <a:ext uri="{FF2B5EF4-FFF2-40B4-BE49-F238E27FC236}">
                      <a16:creationId xmlns:a16="http://schemas.microsoft.com/office/drawing/2014/main" id="{56360226-6D81-D0C5-78E5-DFCE01D7C9B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98" y="1905"/>
                  <a:ext cx="5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s-ES" altLang="es-AR" sz="24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0641" name="Text Box 59">
                <a:extLst>
                  <a:ext uri="{FF2B5EF4-FFF2-40B4-BE49-F238E27FC236}">
                    <a16:creationId xmlns:a16="http://schemas.microsoft.com/office/drawing/2014/main" id="{F0BAF1CB-BA77-FA7E-7F68-690A27F3AA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2" y="1348"/>
                <a:ext cx="30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40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sp>
          <p:nvSpPr>
            <p:cNvPr id="110634" name="Text Box 60">
              <a:extLst>
                <a:ext uri="{FF2B5EF4-FFF2-40B4-BE49-F238E27FC236}">
                  <a16:creationId xmlns:a16="http://schemas.microsoft.com/office/drawing/2014/main" id="{FB9A3630-1B46-57A7-DECB-5E1C5269E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6" y="2404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0635" name="Text Box 61">
              <a:extLst>
                <a:ext uri="{FF2B5EF4-FFF2-40B4-BE49-F238E27FC236}">
                  <a16:creationId xmlns:a16="http://schemas.microsoft.com/office/drawing/2014/main" id="{02F0AA12-F4A5-A278-F21B-5A2A37B4F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" y="1756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0636" name="Text Box 62">
              <a:extLst>
                <a:ext uri="{FF2B5EF4-FFF2-40B4-BE49-F238E27FC236}">
                  <a16:creationId xmlns:a16="http://schemas.microsoft.com/office/drawing/2014/main" id="{831FB0AF-AC79-E728-02F8-C9682517CC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" y="1876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0637" name="Text Box 63">
              <a:extLst>
                <a:ext uri="{FF2B5EF4-FFF2-40B4-BE49-F238E27FC236}">
                  <a16:creationId xmlns:a16="http://schemas.microsoft.com/office/drawing/2014/main" id="{A7654214-9EFF-7D9D-1F9A-963E66568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6" y="1580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74560" name="Oval 64">
              <a:extLst>
                <a:ext uri="{FF2B5EF4-FFF2-40B4-BE49-F238E27FC236}">
                  <a16:creationId xmlns:a16="http://schemas.microsoft.com/office/drawing/2014/main" id="{4414975C-150D-B4AA-E036-643F70532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2300"/>
              <a:ext cx="455" cy="402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61" name="Oval 65">
              <a:extLst>
                <a:ext uri="{FF2B5EF4-FFF2-40B4-BE49-F238E27FC236}">
                  <a16:creationId xmlns:a16="http://schemas.microsoft.com/office/drawing/2014/main" id="{0D85A3F3-F284-22BE-FC86-6FDDE66D5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" y="1510"/>
              <a:ext cx="456" cy="402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85" name="Text Box 4">
            <a:extLst>
              <a:ext uri="{FF2B5EF4-FFF2-40B4-BE49-F238E27FC236}">
                <a16:creationId xmlns:a16="http://schemas.microsoft.com/office/drawing/2014/main" id="{A8F0C868-644B-477F-8772-B790768A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2575" y="58559"/>
            <a:ext cx="489654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RADIACTIVIDAD</a:t>
            </a:r>
            <a:b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6" name="2 Marcador de contenido">
            <a:extLst>
              <a:ext uri="{FF2B5EF4-FFF2-40B4-BE49-F238E27FC236}">
                <a16:creationId xmlns:a16="http://schemas.microsoft.com/office/drawing/2014/main" id="{E0BE6D07-0B23-68C2-EA28-D3D3EBA59468}"/>
              </a:ext>
            </a:extLst>
          </p:cNvPr>
          <p:cNvSpPr txBox="1">
            <a:spLocks/>
          </p:cNvSpPr>
          <p:nvPr/>
        </p:nvSpPr>
        <p:spPr>
          <a:xfrm>
            <a:off x="3762314" y="3155950"/>
            <a:ext cx="6917328" cy="1757363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A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átomos Radiactivos </a:t>
            </a:r>
          </a:p>
          <a:p>
            <a:pPr marL="342900" indent="-342900"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A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emiten espontáneamente </a:t>
            </a:r>
          </a:p>
          <a:p>
            <a:pPr marL="342900" indent="-342900"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A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Partículas y  Energía  </a:t>
            </a:r>
          </a:p>
          <a:p>
            <a:pPr marL="342900" indent="-342900"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A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su propia estructura</a:t>
            </a:r>
          </a:p>
        </p:txBody>
      </p:sp>
      <p:sp>
        <p:nvSpPr>
          <p:cNvPr id="87" name="86 Rectángulo">
            <a:extLst>
              <a:ext uri="{FF2B5EF4-FFF2-40B4-BE49-F238E27FC236}">
                <a16:creationId xmlns:a16="http://schemas.microsoft.com/office/drawing/2014/main" id="{C8559A41-08B0-28B9-D07A-C7D425E0541A}"/>
              </a:ext>
            </a:extLst>
          </p:cNvPr>
          <p:cNvSpPr/>
          <p:nvPr/>
        </p:nvSpPr>
        <p:spPr>
          <a:xfrm>
            <a:off x="468313" y="6742113"/>
            <a:ext cx="2303462" cy="1698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110607" name="Slide Number Placeholder 8">
            <a:extLst>
              <a:ext uri="{FF2B5EF4-FFF2-40B4-BE49-F238E27FC236}">
                <a16:creationId xmlns:a16="http://schemas.microsoft.com/office/drawing/2014/main" id="{A17F613E-EA77-5C71-F5D0-7B8B9C06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034231-27AF-4E36-AEC3-B76D38245AF3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s-ES" altLang="es-AR" sz="1400"/>
          </a:p>
        </p:txBody>
      </p:sp>
      <p:pic>
        <p:nvPicPr>
          <p:cNvPr id="84" name="Picture 3">
            <a:extLst>
              <a:ext uri="{FF2B5EF4-FFF2-40B4-BE49-F238E27FC236}">
                <a16:creationId xmlns:a16="http://schemas.microsoft.com/office/drawing/2014/main" id="{9200BD8E-63C5-6E63-2356-C1465A517E1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740275"/>
            <a:ext cx="16589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3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85" grpId="0"/>
      <p:bldP spid="8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445F5E-9CAC-D7E6-802A-37689B55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56</a:t>
            </a:fld>
            <a:endParaRPr lang="es-ES" altLang="es-A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22714-E98A-ADDC-F082-719C7845DD36}"/>
              </a:ext>
            </a:extLst>
          </p:cNvPr>
          <p:cNvSpPr txBox="1"/>
          <p:nvPr/>
        </p:nvSpPr>
        <p:spPr>
          <a:xfrm>
            <a:off x="859278" y="1272701"/>
            <a:ext cx="7425444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Fenómeno de Desintegración </a:t>
            </a:r>
          </a:p>
          <a:p>
            <a:pPr algn="ctr"/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Natural Espontáneo </a:t>
            </a:r>
          </a:p>
          <a:p>
            <a:pPr algn="ctr"/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que experimentan algunos Núcleos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5083F-D57A-456A-06C3-479680B500A4}"/>
              </a:ext>
            </a:extLst>
          </p:cNvPr>
          <p:cNvSpPr txBox="1"/>
          <p:nvPr/>
        </p:nvSpPr>
        <p:spPr>
          <a:xfrm>
            <a:off x="859278" y="3230810"/>
            <a:ext cx="7425444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Cada </a:t>
            </a:r>
            <a:r>
              <a:rPr lang="es-E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Núcleo Radiactivo</a:t>
            </a:r>
            <a:br>
              <a:rPr lang="es-E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posee modalidades </a:t>
            </a:r>
            <a:b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 desintegración diferentes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746CA-8B7D-791A-6A8D-2FB7D2581723}"/>
              </a:ext>
            </a:extLst>
          </p:cNvPr>
          <p:cNvSpPr txBox="1"/>
          <p:nvPr/>
        </p:nvSpPr>
        <p:spPr>
          <a:xfrm>
            <a:off x="859278" y="5279133"/>
            <a:ext cx="7425444" cy="107721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Se pueden Mensurar</a:t>
            </a:r>
            <a:b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s-E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pero N</a:t>
            </a:r>
            <a:r>
              <a:rPr lang="es-E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 se pueden Modificar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20D60-6510-2EE6-39A5-2C1F22BF938E}"/>
              </a:ext>
            </a:extLst>
          </p:cNvPr>
          <p:cNvSpPr txBox="1"/>
          <p:nvPr/>
        </p:nvSpPr>
        <p:spPr>
          <a:xfrm>
            <a:off x="2602262" y="207353"/>
            <a:ext cx="3939476" cy="76944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s-AR" sz="4400" b="1" dirty="0"/>
              <a:t>RADIACTIVIDAD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51960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1CACC8-2727-EB49-0B47-607C0BF2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57</a:t>
            </a:fld>
            <a:endParaRPr lang="es-ES" altLang="es-AR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1573167-F45B-1A41-5424-BD104DFA5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2" y="61312"/>
            <a:ext cx="9144000" cy="36009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La INTENSIDAD del </a:t>
            </a:r>
            <a:r>
              <a:rPr lang="en-US" altLang="en-US" sz="2800" b="1" dirty="0" err="1"/>
              <a:t>Fenómeno</a:t>
            </a:r>
            <a:endParaRPr lang="en-US" altLang="en-US" sz="28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se </a:t>
            </a:r>
            <a:r>
              <a:rPr lang="en-US" altLang="en-US" sz="2800" b="1" dirty="0" err="1"/>
              <a:t>mide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por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su</a:t>
            </a:r>
            <a:r>
              <a:rPr lang="en-US" altLang="en-US" sz="2800" b="1" dirty="0"/>
              <a:t> “ACTIVIDAD”: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i="1" dirty="0" err="1"/>
              <a:t>Número</a:t>
            </a:r>
            <a:r>
              <a:rPr lang="en-US" altLang="en-US" sz="2800" b="1" i="1" dirty="0"/>
              <a:t> de </a:t>
            </a:r>
            <a:r>
              <a:rPr lang="en-US" altLang="en-US" sz="2800" b="1" i="1" dirty="0" err="1"/>
              <a:t>Desintegraciones</a:t>
            </a:r>
            <a:r>
              <a:rPr lang="en-US" altLang="en-US" sz="2800" b="1" i="1" dirty="0"/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i="1" dirty="0" err="1"/>
              <a:t>por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unidad</a:t>
            </a:r>
            <a:r>
              <a:rPr lang="en-US" altLang="en-US" sz="2800" b="1" i="1" dirty="0"/>
              <a:t> de </a:t>
            </a:r>
            <a:r>
              <a:rPr lang="en-US" altLang="en-US" sz="2800" b="1" i="1" dirty="0" err="1"/>
              <a:t>Tiempo</a:t>
            </a:r>
            <a:r>
              <a:rPr lang="en-US" altLang="en-US" sz="2800" b="1" i="1" dirty="0"/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pic>
        <p:nvPicPr>
          <p:cNvPr id="4" name="Graphic 3" descr="Atom with solid fill">
            <a:extLst>
              <a:ext uri="{FF2B5EF4-FFF2-40B4-BE49-F238E27FC236}">
                <a16:creationId xmlns:a16="http://schemas.microsoft.com/office/drawing/2014/main" id="{AA27F278-F8EA-69AE-26F9-61905C3A2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6342" y="916846"/>
            <a:ext cx="1623174" cy="162317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9DEC19A-BB02-2FED-EB8E-DA56EF24A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4984"/>
            <a:ext cx="9144000" cy="36009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     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El RITMO del </a:t>
            </a:r>
            <a:r>
              <a:rPr lang="en-US" altLang="en-US" sz="2800" b="1" dirty="0" err="1">
                <a:solidFill>
                  <a:schemeClr val="bg1"/>
                </a:solidFill>
              </a:rPr>
              <a:t>Fenómeno</a:t>
            </a:r>
            <a:r>
              <a:rPr lang="en-US" altLang="en-US" sz="2800" b="1" dirty="0">
                <a:solidFill>
                  <a:schemeClr val="bg1"/>
                </a:solidFill>
              </a:rPr>
              <a:t> se </a:t>
            </a:r>
            <a:r>
              <a:rPr lang="en-US" altLang="en-US" sz="2800" b="1" dirty="0" err="1">
                <a:solidFill>
                  <a:schemeClr val="bg1"/>
                </a:solidFill>
              </a:rPr>
              <a:t>mide</a:t>
            </a:r>
            <a:endParaRPr lang="en-US" altLang="en-US" sz="28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              </a:t>
            </a:r>
            <a:r>
              <a:rPr lang="en-US" altLang="en-US" sz="2800" b="1" dirty="0" err="1">
                <a:solidFill>
                  <a:schemeClr val="bg1"/>
                </a:solidFill>
              </a:rPr>
              <a:t>por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el</a:t>
            </a:r>
            <a:r>
              <a:rPr lang="en-US" altLang="en-US" sz="2800" b="1" dirty="0">
                <a:solidFill>
                  <a:schemeClr val="bg1"/>
                </a:solidFill>
              </a:rPr>
              <a:t> “TIEMPO DE SEMIDESINTEGRACIÓN”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</a:rPr>
              <a:t>Tiempo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en</a:t>
            </a:r>
            <a:r>
              <a:rPr lang="en-US" altLang="en-US" sz="2800" b="1" dirty="0">
                <a:solidFill>
                  <a:schemeClr val="bg1"/>
                </a:solidFill>
              </a:rPr>
              <a:t> que la ACTIVIDAD </a:t>
            </a:r>
            <a:r>
              <a:rPr lang="en-US" altLang="en-US" sz="2800" b="1" dirty="0" err="1">
                <a:solidFill>
                  <a:schemeClr val="bg1"/>
                </a:solidFill>
              </a:rPr>
              <a:t>disminuye</a:t>
            </a:r>
            <a:r>
              <a:rPr lang="en-US" altLang="en-US" sz="2800" b="1" dirty="0">
                <a:solidFill>
                  <a:schemeClr val="bg1"/>
                </a:solidFill>
              </a:rPr>
              <a:t> a la </a:t>
            </a:r>
            <a:r>
              <a:rPr lang="en-US" altLang="en-US" sz="2800" b="1" dirty="0" err="1">
                <a:solidFill>
                  <a:schemeClr val="bg1"/>
                </a:solidFill>
              </a:rPr>
              <a:t>mitad</a:t>
            </a:r>
            <a:endParaRPr lang="en-US" altLang="en-US" sz="28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(</a:t>
            </a:r>
            <a:r>
              <a:rPr lang="en-US" altLang="en-US" sz="2800" b="1" dirty="0" err="1">
                <a:solidFill>
                  <a:schemeClr val="bg1"/>
                </a:solidFill>
              </a:rPr>
              <a:t>Propiedad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característica</a:t>
            </a:r>
            <a:r>
              <a:rPr lang="en-US" altLang="en-US" sz="2800" b="1" dirty="0">
                <a:solidFill>
                  <a:schemeClr val="bg1"/>
                </a:solidFill>
              </a:rPr>
              <a:t> de </a:t>
            </a:r>
            <a:r>
              <a:rPr lang="en-US" altLang="en-US" sz="2800" b="1" dirty="0" err="1">
                <a:solidFill>
                  <a:schemeClr val="bg1"/>
                </a:solidFill>
              </a:rPr>
              <a:t>cada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radioisótopo</a:t>
            </a:r>
            <a:r>
              <a:rPr lang="en-US" altLang="en-US" sz="2800" b="1" dirty="0">
                <a:solidFill>
                  <a:schemeClr val="bg1"/>
                </a:solidFill>
              </a:rPr>
              <a:t>).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pic>
        <p:nvPicPr>
          <p:cNvPr id="7" name="Graphic 6" descr="Clock with solid fill">
            <a:extLst>
              <a:ext uri="{FF2B5EF4-FFF2-40B4-BE49-F238E27FC236}">
                <a16:creationId xmlns:a16="http://schemas.microsoft.com/office/drawing/2014/main" id="{CD5DBBB5-4E55-2BD0-E932-EE0DE7F0A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456973"/>
            <a:ext cx="1465312" cy="14653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61C38CC-0E7C-48D9-2095-3C7D6EDADB3F}"/>
              </a:ext>
            </a:extLst>
          </p:cNvPr>
          <p:cNvGrpSpPr/>
          <p:nvPr/>
        </p:nvGrpSpPr>
        <p:grpSpPr>
          <a:xfrm>
            <a:off x="3995936" y="5949280"/>
            <a:ext cx="1368152" cy="1323439"/>
            <a:chOff x="5222540" y="6688574"/>
            <a:chExt cx="1189695" cy="1323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A52E1E-6FBA-24EE-D063-FDDEB666F77F}"/>
                </a:ext>
              </a:extLst>
            </p:cNvPr>
            <p:cNvSpPr/>
            <p:nvPr/>
          </p:nvSpPr>
          <p:spPr>
            <a:xfrm>
              <a:off x="5246365" y="6688574"/>
              <a:ext cx="1165870" cy="908720"/>
            </a:xfrm>
            <a:prstGeom prst="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400" b="1" dirty="0"/>
                <a:t>T</a:t>
              </a:r>
              <a:r>
                <a:rPr lang="en-US" altLang="en-US" sz="4400" b="1" baseline="-25000" dirty="0"/>
                <a:t>1/2</a:t>
              </a:r>
              <a:endParaRPr lang="en-US" altLang="en-US" sz="44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228F50-BF20-AC67-895A-792FCF63B6D2}"/>
                </a:ext>
              </a:extLst>
            </p:cNvPr>
            <p:cNvSpPr txBox="1"/>
            <p:nvPr/>
          </p:nvSpPr>
          <p:spPr>
            <a:xfrm>
              <a:off x="5222540" y="6688574"/>
              <a:ext cx="11658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T</a:t>
              </a:r>
              <a:r>
                <a:rPr lang="en-US" altLang="en-US" sz="4000" b="1" baseline="-25000" dirty="0">
                  <a:latin typeface="Amasis MT Pro Black" panose="02040A04050005020304" pitchFamily="18" charset="0"/>
                  <a:cs typeface="Aharoni" panose="02010803020104030203" pitchFamily="2" charset="-79"/>
                </a:rPr>
                <a:t>1/2</a:t>
              </a:r>
              <a:endParaRPr lang="en-US" altLang="en-US" sz="4000" b="1" dirty="0">
                <a:latin typeface="Amasis MT Pro Black" panose="02040A04050005020304" pitchFamily="18" charset="0"/>
                <a:cs typeface="Aharoni" panose="02010803020104030203" pitchFamily="2" charset="-79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7EA34FC-2604-C47E-2E85-47A8C11A497B}"/>
              </a:ext>
            </a:extLst>
          </p:cNvPr>
          <p:cNvSpPr txBox="1"/>
          <p:nvPr/>
        </p:nvSpPr>
        <p:spPr>
          <a:xfrm>
            <a:off x="615559" y="1085921"/>
            <a:ext cx="864248" cy="83099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sz="4800" b="1" dirty="0"/>
              <a:t> A</a:t>
            </a:r>
            <a:endParaRPr lang="en-US" sz="4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1ED806-440A-1FC1-79A4-148AA432AEC2}"/>
              </a:ext>
            </a:extLst>
          </p:cNvPr>
          <p:cNvSpPr/>
          <p:nvPr/>
        </p:nvSpPr>
        <p:spPr>
          <a:xfrm>
            <a:off x="-30234" y="3372903"/>
            <a:ext cx="9164156" cy="3556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E5BA3FA-DF6D-E917-DB8C-3DFCC29E2990}"/>
              </a:ext>
            </a:extLst>
          </p:cNvPr>
          <p:cNvGrpSpPr>
            <a:grpSpLocks/>
          </p:cNvGrpSpPr>
          <p:nvPr/>
        </p:nvGrpSpPr>
        <p:grpSpPr bwMode="auto">
          <a:xfrm rot="-992426">
            <a:off x="2822575" y="247650"/>
            <a:ext cx="6978650" cy="1820863"/>
            <a:chOff x="1960" y="1637"/>
            <a:chExt cx="3834" cy="758"/>
          </a:xfrm>
        </p:grpSpPr>
        <p:sp>
          <p:nvSpPr>
            <p:cNvPr id="874499" name="Freeform 3">
              <a:extLst>
                <a:ext uri="{FF2B5EF4-FFF2-40B4-BE49-F238E27FC236}">
                  <a16:creationId xmlns:a16="http://schemas.microsoft.com/office/drawing/2014/main" id="{515B7636-0DAA-9E09-B218-5971BB07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" y="1635"/>
              <a:ext cx="3768" cy="533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00" name="Freeform 4">
              <a:extLst>
                <a:ext uri="{FF2B5EF4-FFF2-40B4-BE49-F238E27FC236}">
                  <a16:creationId xmlns:a16="http://schemas.microsoft.com/office/drawing/2014/main" id="{91080AE5-15DE-1C65-1338-53A6EBAC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1863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CE1BAF15-99A2-3B14-983D-5346A5FF31D9}"/>
              </a:ext>
            </a:extLst>
          </p:cNvPr>
          <p:cNvGrpSpPr>
            <a:grpSpLocks/>
          </p:cNvGrpSpPr>
          <p:nvPr/>
        </p:nvGrpSpPr>
        <p:grpSpPr bwMode="auto">
          <a:xfrm rot="-651325">
            <a:off x="3063875" y="1890713"/>
            <a:ext cx="6816725" cy="1535112"/>
            <a:chOff x="1960" y="1637"/>
            <a:chExt cx="3834" cy="758"/>
          </a:xfrm>
        </p:grpSpPr>
        <p:sp>
          <p:nvSpPr>
            <p:cNvPr id="874502" name="Freeform 6">
              <a:extLst>
                <a:ext uri="{FF2B5EF4-FFF2-40B4-BE49-F238E27FC236}">
                  <a16:creationId xmlns:a16="http://schemas.microsoft.com/office/drawing/2014/main" id="{B0A16D91-B54C-ADCC-3BA1-328BC25ED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" y="1637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03" name="Freeform 7">
              <a:extLst>
                <a:ext uri="{FF2B5EF4-FFF2-40B4-BE49-F238E27FC236}">
                  <a16:creationId xmlns:a16="http://schemas.microsoft.com/office/drawing/2014/main" id="{20050EE9-7183-9915-DB48-FD0571450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1862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929E74DE-D55B-72B2-45F2-D3AEBBD3B6B0}"/>
              </a:ext>
            </a:extLst>
          </p:cNvPr>
          <p:cNvGrpSpPr>
            <a:grpSpLocks/>
          </p:cNvGrpSpPr>
          <p:nvPr/>
        </p:nvGrpSpPr>
        <p:grpSpPr bwMode="auto">
          <a:xfrm rot="1276439">
            <a:off x="2228850" y="4068763"/>
            <a:ext cx="7450138" cy="2336800"/>
            <a:chOff x="1977" y="1750"/>
            <a:chExt cx="3778" cy="758"/>
          </a:xfrm>
        </p:grpSpPr>
        <p:sp>
          <p:nvSpPr>
            <p:cNvPr id="874505" name="Freeform 9">
              <a:extLst>
                <a:ext uri="{FF2B5EF4-FFF2-40B4-BE49-F238E27FC236}">
                  <a16:creationId xmlns:a16="http://schemas.microsoft.com/office/drawing/2014/main" id="{AB3F1560-D98A-62C2-6A1D-DE099549F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750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06" name="Freeform 10">
              <a:extLst>
                <a:ext uri="{FF2B5EF4-FFF2-40B4-BE49-F238E27FC236}">
                  <a16:creationId xmlns:a16="http://schemas.microsoft.com/office/drawing/2014/main" id="{071945FF-88C7-9632-CCD1-CBB498E1F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" y="1976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8E6DB257-75CA-26E8-F4E8-98EB7E169DC4}"/>
              </a:ext>
            </a:extLst>
          </p:cNvPr>
          <p:cNvGrpSpPr>
            <a:grpSpLocks/>
          </p:cNvGrpSpPr>
          <p:nvPr/>
        </p:nvGrpSpPr>
        <p:grpSpPr bwMode="auto">
          <a:xfrm rot="625552">
            <a:off x="1231177" y="4416425"/>
            <a:ext cx="6942137" cy="1660525"/>
            <a:chOff x="1960" y="1637"/>
            <a:chExt cx="3834" cy="758"/>
          </a:xfrm>
        </p:grpSpPr>
        <p:sp>
          <p:nvSpPr>
            <p:cNvPr id="874508" name="Freeform 12">
              <a:extLst>
                <a:ext uri="{FF2B5EF4-FFF2-40B4-BE49-F238E27FC236}">
                  <a16:creationId xmlns:a16="http://schemas.microsoft.com/office/drawing/2014/main" id="{F401237F-632F-0D1F-EC8A-18505974D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" y="1636"/>
              <a:ext cx="3766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09" name="Freeform 13">
              <a:extLst>
                <a:ext uri="{FF2B5EF4-FFF2-40B4-BE49-F238E27FC236}">
                  <a16:creationId xmlns:a16="http://schemas.microsoft.com/office/drawing/2014/main" id="{ADBA453C-626D-30E6-1F7D-A271C63C7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1863"/>
              <a:ext cx="3768" cy="532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176" y="35"/>
                </a:cxn>
                <a:cxn ang="0">
                  <a:pos x="280" y="395"/>
                </a:cxn>
                <a:cxn ang="0">
                  <a:pos x="472" y="27"/>
                </a:cxn>
                <a:cxn ang="0">
                  <a:pos x="568" y="419"/>
                </a:cxn>
                <a:cxn ang="0">
                  <a:pos x="696" y="75"/>
                </a:cxn>
                <a:cxn ang="0">
                  <a:pos x="832" y="427"/>
                </a:cxn>
                <a:cxn ang="0">
                  <a:pos x="952" y="11"/>
                </a:cxn>
                <a:cxn ang="0">
                  <a:pos x="1056" y="427"/>
                </a:cxn>
                <a:cxn ang="0">
                  <a:pos x="1176" y="107"/>
                </a:cxn>
                <a:cxn ang="0">
                  <a:pos x="1328" y="443"/>
                </a:cxn>
                <a:cxn ang="0">
                  <a:pos x="1440" y="163"/>
                </a:cxn>
                <a:cxn ang="0">
                  <a:pos x="1560" y="467"/>
                </a:cxn>
                <a:cxn ang="0">
                  <a:pos x="1696" y="115"/>
                </a:cxn>
                <a:cxn ang="0">
                  <a:pos x="1784" y="475"/>
                </a:cxn>
                <a:cxn ang="0">
                  <a:pos x="1920" y="171"/>
                </a:cxn>
                <a:cxn ang="0">
                  <a:pos x="2040" y="483"/>
                </a:cxn>
                <a:cxn ang="0">
                  <a:pos x="2104" y="171"/>
                </a:cxn>
                <a:cxn ang="0">
                  <a:pos x="2224" y="507"/>
                </a:cxn>
                <a:cxn ang="0">
                  <a:pos x="2344" y="187"/>
                </a:cxn>
                <a:cxn ang="0">
                  <a:pos x="2472" y="499"/>
                </a:cxn>
                <a:cxn ang="0">
                  <a:pos x="2544" y="171"/>
                </a:cxn>
                <a:cxn ang="0">
                  <a:pos x="2680" y="531"/>
                </a:cxn>
                <a:cxn ang="0">
                  <a:pos x="2800" y="179"/>
                </a:cxn>
                <a:cxn ang="0">
                  <a:pos x="2904" y="467"/>
                </a:cxn>
                <a:cxn ang="0">
                  <a:pos x="3040" y="259"/>
                </a:cxn>
                <a:cxn ang="0">
                  <a:pos x="3112" y="491"/>
                </a:cxn>
                <a:cxn ang="0">
                  <a:pos x="3176" y="115"/>
                </a:cxn>
                <a:cxn ang="0">
                  <a:pos x="3288" y="507"/>
                </a:cxn>
                <a:cxn ang="0">
                  <a:pos x="3400" y="147"/>
                </a:cxn>
                <a:cxn ang="0">
                  <a:pos x="3504" y="451"/>
                </a:cxn>
                <a:cxn ang="0">
                  <a:pos x="3616" y="91"/>
                </a:cxn>
                <a:cxn ang="0">
                  <a:pos x="3768" y="499"/>
                </a:cxn>
              </a:cxnLst>
              <a:rect l="0" t="0" r="r" b="b"/>
              <a:pathLst>
                <a:path w="3768" h="532">
                  <a:moveTo>
                    <a:pt x="0" y="187"/>
                  </a:moveTo>
                  <a:cubicBezTo>
                    <a:pt x="64" y="93"/>
                    <a:pt x="129" y="0"/>
                    <a:pt x="176" y="35"/>
                  </a:cubicBezTo>
                  <a:cubicBezTo>
                    <a:pt x="223" y="70"/>
                    <a:pt x="231" y="396"/>
                    <a:pt x="280" y="395"/>
                  </a:cubicBezTo>
                  <a:cubicBezTo>
                    <a:pt x="329" y="394"/>
                    <a:pt x="424" y="23"/>
                    <a:pt x="472" y="27"/>
                  </a:cubicBezTo>
                  <a:cubicBezTo>
                    <a:pt x="520" y="31"/>
                    <a:pt x="531" y="411"/>
                    <a:pt x="568" y="419"/>
                  </a:cubicBezTo>
                  <a:cubicBezTo>
                    <a:pt x="605" y="427"/>
                    <a:pt x="652" y="74"/>
                    <a:pt x="696" y="75"/>
                  </a:cubicBezTo>
                  <a:cubicBezTo>
                    <a:pt x="740" y="76"/>
                    <a:pt x="789" y="438"/>
                    <a:pt x="832" y="427"/>
                  </a:cubicBezTo>
                  <a:cubicBezTo>
                    <a:pt x="875" y="416"/>
                    <a:pt x="915" y="11"/>
                    <a:pt x="952" y="11"/>
                  </a:cubicBezTo>
                  <a:cubicBezTo>
                    <a:pt x="989" y="11"/>
                    <a:pt x="1019" y="411"/>
                    <a:pt x="1056" y="427"/>
                  </a:cubicBezTo>
                  <a:cubicBezTo>
                    <a:pt x="1093" y="443"/>
                    <a:pt x="1131" y="104"/>
                    <a:pt x="1176" y="107"/>
                  </a:cubicBezTo>
                  <a:cubicBezTo>
                    <a:pt x="1221" y="110"/>
                    <a:pt x="1284" y="434"/>
                    <a:pt x="1328" y="443"/>
                  </a:cubicBezTo>
                  <a:cubicBezTo>
                    <a:pt x="1372" y="452"/>
                    <a:pt x="1401" y="159"/>
                    <a:pt x="1440" y="163"/>
                  </a:cubicBezTo>
                  <a:cubicBezTo>
                    <a:pt x="1479" y="167"/>
                    <a:pt x="1517" y="475"/>
                    <a:pt x="1560" y="467"/>
                  </a:cubicBezTo>
                  <a:cubicBezTo>
                    <a:pt x="1603" y="459"/>
                    <a:pt x="1659" y="114"/>
                    <a:pt x="1696" y="115"/>
                  </a:cubicBezTo>
                  <a:cubicBezTo>
                    <a:pt x="1733" y="116"/>
                    <a:pt x="1747" y="466"/>
                    <a:pt x="1784" y="475"/>
                  </a:cubicBezTo>
                  <a:cubicBezTo>
                    <a:pt x="1821" y="484"/>
                    <a:pt x="1877" y="170"/>
                    <a:pt x="1920" y="171"/>
                  </a:cubicBezTo>
                  <a:cubicBezTo>
                    <a:pt x="1963" y="172"/>
                    <a:pt x="2009" y="483"/>
                    <a:pt x="2040" y="483"/>
                  </a:cubicBezTo>
                  <a:cubicBezTo>
                    <a:pt x="2071" y="483"/>
                    <a:pt x="2073" y="167"/>
                    <a:pt x="2104" y="171"/>
                  </a:cubicBezTo>
                  <a:cubicBezTo>
                    <a:pt x="2135" y="175"/>
                    <a:pt x="2184" y="504"/>
                    <a:pt x="2224" y="507"/>
                  </a:cubicBezTo>
                  <a:cubicBezTo>
                    <a:pt x="2264" y="510"/>
                    <a:pt x="2303" y="188"/>
                    <a:pt x="2344" y="187"/>
                  </a:cubicBezTo>
                  <a:cubicBezTo>
                    <a:pt x="2385" y="186"/>
                    <a:pt x="2439" y="502"/>
                    <a:pt x="2472" y="499"/>
                  </a:cubicBezTo>
                  <a:cubicBezTo>
                    <a:pt x="2505" y="496"/>
                    <a:pt x="2509" y="166"/>
                    <a:pt x="2544" y="171"/>
                  </a:cubicBezTo>
                  <a:cubicBezTo>
                    <a:pt x="2579" y="176"/>
                    <a:pt x="2637" y="530"/>
                    <a:pt x="2680" y="531"/>
                  </a:cubicBezTo>
                  <a:cubicBezTo>
                    <a:pt x="2723" y="532"/>
                    <a:pt x="2763" y="190"/>
                    <a:pt x="2800" y="179"/>
                  </a:cubicBezTo>
                  <a:cubicBezTo>
                    <a:pt x="2837" y="168"/>
                    <a:pt x="2864" y="454"/>
                    <a:pt x="2904" y="467"/>
                  </a:cubicBezTo>
                  <a:cubicBezTo>
                    <a:pt x="2944" y="480"/>
                    <a:pt x="3005" y="255"/>
                    <a:pt x="3040" y="259"/>
                  </a:cubicBezTo>
                  <a:cubicBezTo>
                    <a:pt x="3075" y="263"/>
                    <a:pt x="3089" y="515"/>
                    <a:pt x="3112" y="491"/>
                  </a:cubicBezTo>
                  <a:cubicBezTo>
                    <a:pt x="3135" y="467"/>
                    <a:pt x="3147" y="112"/>
                    <a:pt x="3176" y="115"/>
                  </a:cubicBezTo>
                  <a:cubicBezTo>
                    <a:pt x="3205" y="118"/>
                    <a:pt x="3251" y="502"/>
                    <a:pt x="3288" y="507"/>
                  </a:cubicBezTo>
                  <a:cubicBezTo>
                    <a:pt x="3325" y="512"/>
                    <a:pt x="3364" y="156"/>
                    <a:pt x="3400" y="147"/>
                  </a:cubicBezTo>
                  <a:cubicBezTo>
                    <a:pt x="3436" y="138"/>
                    <a:pt x="3468" y="460"/>
                    <a:pt x="3504" y="451"/>
                  </a:cubicBezTo>
                  <a:cubicBezTo>
                    <a:pt x="3540" y="442"/>
                    <a:pt x="3572" y="83"/>
                    <a:pt x="3616" y="91"/>
                  </a:cubicBezTo>
                  <a:cubicBezTo>
                    <a:pt x="3660" y="99"/>
                    <a:pt x="3740" y="432"/>
                    <a:pt x="3768" y="499"/>
                  </a:cubicBez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68" name="Oval 2">
            <a:extLst>
              <a:ext uri="{FF2B5EF4-FFF2-40B4-BE49-F238E27FC236}">
                <a16:creationId xmlns:a16="http://schemas.microsoft.com/office/drawing/2014/main" id="{5B030AEC-E0E9-ED05-D881-778D11FEC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700" y="3454400"/>
            <a:ext cx="317500" cy="2921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67209D8A-1431-F41D-EE7F-7B9EC511A780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2781300"/>
            <a:ext cx="1119188" cy="1166813"/>
            <a:chOff x="3224" y="1793"/>
            <a:chExt cx="705" cy="735"/>
          </a:xfrm>
        </p:grpSpPr>
        <p:sp>
          <p:nvSpPr>
            <p:cNvPr id="71" name="Oval 3">
              <a:extLst>
                <a:ext uri="{FF2B5EF4-FFF2-40B4-BE49-F238E27FC236}">
                  <a16:creationId xmlns:a16="http://schemas.microsoft.com/office/drawing/2014/main" id="{6187109E-C62E-7BAF-B03B-6FAD6AE8C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2120"/>
              <a:ext cx="396" cy="378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72" name="Oval 4">
              <a:extLst>
                <a:ext uri="{FF2B5EF4-FFF2-40B4-BE49-F238E27FC236}">
                  <a16:creationId xmlns:a16="http://schemas.microsoft.com/office/drawing/2014/main" id="{48F3A7D2-B05A-D55F-7ACE-210A0539F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4" y="1835"/>
              <a:ext cx="412" cy="378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64" name="Text Box 5">
              <a:extLst>
                <a:ext uri="{FF2B5EF4-FFF2-40B4-BE49-F238E27FC236}">
                  <a16:creationId xmlns:a16="http://schemas.microsoft.com/office/drawing/2014/main" id="{292AF36E-70C8-F169-888E-6CA02A68D2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4" y="1793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4" name="Oval 6">
              <a:extLst>
                <a:ext uri="{FF2B5EF4-FFF2-40B4-BE49-F238E27FC236}">
                  <a16:creationId xmlns:a16="http://schemas.microsoft.com/office/drawing/2014/main" id="{2491B14C-2A01-71E3-080B-0FFC9BD7E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2127"/>
              <a:ext cx="412" cy="378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66" name="Text Box 7">
              <a:extLst>
                <a:ext uri="{FF2B5EF4-FFF2-40B4-BE49-F238E27FC236}">
                  <a16:creationId xmlns:a16="http://schemas.microsoft.com/office/drawing/2014/main" id="{916792CA-D3C8-A704-7A9B-43304B47BA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" y="2085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6" name="Oval 8">
              <a:extLst>
                <a:ext uri="{FF2B5EF4-FFF2-40B4-BE49-F238E27FC236}">
                  <a16:creationId xmlns:a16="http://schemas.microsoft.com/office/drawing/2014/main" id="{486B7F3A-92A5-6591-A1F9-A7239069B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842"/>
              <a:ext cx="396" cy="378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69" name="Oval 3">
            <a:extLst>
              <a:ext uri="{FF2B5EF4-FFF2-40B4-BE49-F238E27FC236}">
                <a16:creationId xmlns:a16="http://schemas.microsoft.com/office/drawing/2014/main" id="{08475EDE-0E6D-223F-F200-A862AE58D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550" y="3155950"/>
            <a:ext cx="304800" cy="3048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6DA3C59A-BE40-BB74-7293-F22792925C05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2566988"/>
            <a:ext cx="1119187" cy="1166812"/>
            <a:chOff x="3224" y="1793"/>
            <a:chExt cx="705" cy="735"/>
          </a:xfrm>
        </p:grpSpPr>
        <p:sp>
          <p:nvSpPr>
            <p:cNvPr id="110656" name="Text Box 14">
              <a:extLst>
                <a:ext uri="{FF2B5EF4-FFF2-40B4-BE49-F238E27FC236}">
                  <a16:creationId xmlns:a16="http://schemas.microsoft.com/office/drawing/2014/main" id="{CF1EA9ED-E2FA-35C3-AC20-3D9B81547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" y="2085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8" name="Oval 10">
              <a:extLst>
                <a:ext uri="{FF2B5EF4-FFF2-40B4-BE49-F238E27FC236}">
                  <a16:creationId xmlns:a16="http://schemas.microsoft.com/office/drawing/2014/main" id="{68359DFF-27E5-18BB-F757-598DCE5BE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2120"/>
              <a:ext cx="396" cy="378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79" name="Oval 11">
              <a:extLst>
                <a:ext uri="{FF2B5EF4-FFF2-40B4-BE49-F238E27FC236}">
                  <a16:creationId xmlns:a16="http://schemas.microsoft.com/office/drawing/2014/main" id="{1FFC9F45-3045-253F-4D73-3E3408F01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4" y="1835"/>
              <a:ext cx="412" cy="378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59" name="Text Box 12">
              <a:extLst>
                <a:ext uri="{FF2B5EF4-FFF2-40B4-BE49-F238E27FC236}">
                  <a16:creationId xmlns:a16="http://schemas.microsoft.com/office/drawing/2014/main" id="{6CBEBE86-89FC-5166-C362-CC8C6083F5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4" y="1793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1" name="Oval 13">
              <a:extLst>
                <a:ext uri="{FF2B5EF4-FFF2-40B4-BE49-F238E27FC236}">
                  <a16:creationId xmlns:a16="http://schemas.microsoft.com/office/drawing/2014/main" id="{A75F47A2-1765-AC50-2FC5-45360DF95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2127"/>
              <a:ext cx="412" cy="378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3" name="Oval 15">
              <a:extLst>
                <a:ext uri="{FF2B5EF4-FFF2-40B4-BE49-F238E27FC236}">
                  <a16:creationId xmlns:a16="http://schemas.microsoft.com/office/drawing/2014/main" id="{1789BF57-8C5C-0A63-3EB6-8603E9AA6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842"/>
              <a:ext cx="396" cy="378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8" name="Group 17">
            <a:extLst>
              <a:ext uri="{FF2B5EF4-FFF2-40B4-BE49-F238E27FC236}">
                <a16:creationId xmlns:a16="http://schemas.microsoft.com/office/drawing/2014/main" id="{6E094CA4-FA3E-2C78-A15D-DD2D73E2FD5B}"/>
              </a:ext>
            </a:extLst>
          </p:cNvPr>
          <p:cNvGrpSpPr>
            <a:grpSpLocks/>
          </p:cNvGrpSpPr>
          <p:nvPr/>
        </p:nvGrpSpPr>
        <p:grpSpPr bwMode="auto">
          <a:xfrm>
            <a:off x="0" y="1473186"/>
            <a:ext cx="3427413" cy="3179950"/>
            <a:chOff x="314" y="1107"/>
            <a:chExt cx="1797" cy="1739"/>
          </a:xfrm>
        </p:grpSpPr>
        <p:grpSp>
          <p:nvGrpSpPr>
            <p:cNvPr id="110608" name="Group 18">
              <a:extLst>
                <a:ext uri="{FF2B5EF4-FFF2-40B4-BE49-F238E27FC236}">
                  <a16:creationId xmlns:a16="http://schemas.microsoft.com/office/drawing/2014/main" id="{001FA027-6C47-F19D-BF9F-20868D436B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" y="1693"/>
              <a:ext cx="478" cy="515"/>
              <a:chOff x="1998" y="1905"/>
              <a:chExt cx="210" cy="247"/>
            </a:xfrm>
          </p:grpSpPr>
          <p:sp>
            <p:nvSpPr>
              <p:cNvPr id="874515" name="Oval 19">
                <a:extLst>
                  <a:ext uri="{FF2B5EF4-FFF2-40B4-BE49-F238E27FC236}">
                    <a16:creationId xmlns:a16="http://schemas.microsoft.com/office/drawing/2014/main" id="{85646D95-766E-B20E-0619-0A2C84266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55" name="Text Box 20">
                <a:extLst>
                  <a:ext uri="{FF2B5EF4-FFF2-40B4-BE49-F238E27FC236}">
                    <a16:creationId xmlns:a16="http://schemas.microsoft.com/office/drawing/2014/main" id="{60F7DAFA-90B0-AFE4-122A-7A841B049C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grpSp>
          <p:nvGrpSpPr>
            <p:cNvPr id="110609" name="Group 21">
              <a:extLst>
                <a:ext uri="{FF2B5EF4-FFF2-40B4-BE49-F238E27FC236}">
                  <a16:creationId xmlns:a16="http://schemas.microsoft.com/office/drawing/2014/main" id="{3B46593F-727F-7D6A-34D2-F337F67E3A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" y="1478"/>
              <a:ext cx="479" cy="516"/>
              <a:chOff x="1998" y="1905"/>
              <a:chExt cx="210" cy="247"/>
            </a:xfrm>
          </p:grpSpPr>
          <p:sp>
            <p:nvSpPr>
              <p:cNvPr id="874518" name="Oval 22">
                <a:extLst>
                  <a:ext uri="{FF2B5EF4-FFF2-40B4-BE49-F238E27FC236}">
                    <a16:creationId xmlns:a16="http://schemas.microsoft.com/office/drawing/2014/main" id="{0F5EFBBF-6E59-60C7-4764-4650AE8C7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53" name="Text Box 23">
                <a:extLst>
                  <a:ext uri="{FF2B5EF4-FFF2-40B4-BE49-F238E27FC236}">
                    <a16:creationId xmlns:a16="http://schemas.microsoft.com/office/drawing/2014/main" id="{AA5FBC89-1988-D814-1E19-032FCE09AF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grpSp>
          <p:nvGrpSpPr>
            <p:cNvPr id="110610" name="Group 24">
              <a:extLst>
                <a:ext uri="{FF2B5EF4-FFF2-40B4-BE49-F238E27FC236}">
                  <a16:creationId xmlns:a16="http://schemas.microsoft.com/office/drawing/2014/main" id="{F01C779B-21F9-26A5-D9CF-EEDC3CD30A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6" y="2080"/>
              <a:ext cx="478" cy="516"/>
              <a:chOff x="1998" y="1905"/>
              <a:chExt cx="210" cy="247"/>
            </a:xfrm>
          </p:grpSpPr>
          <p:sp>
            <p:nvSpPr>
              <p:cNvPr id="874521" name="Oval 25">
                <a:extLst>
                  <a:ext uri="{FF2B5EF4-FFF2-40B4-BE49-F238E27FC236}">
                    <a16:creationId xmlns:a16="http://schemas.microsoft.com/office/drawing/2014/main" id="{EC8062B2-FA9A-B61E-269F-3B1E10F09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51" name="Text Box 26">
                <a:extLst>
                  <a:ext uri="{FF2B5EF4-FFF2-40B4-BE49-F238E27FC236}">
                    <a16:creationId xmlns:a16="http://schemas.microsoft.com/office/drawing/2014/main" id="{DB83DDC2-A5B4-988A-C764-562470E673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grpSp>
          <p:nvGrpSpPr>
            <p:cNvPr id="110611" name="Group 27">
              <a:extLst>
                <a:ext uri="{FF2B5EF4-FFF2-40B4-BE49-F238E27FC236}">
                  <a16:creationId xmlns:a16="http://schemas.microsoft.com/office/drawing/2014/main" id="{AD8D470F-1B36-85F7-149E-FA97908765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1" y="2050"/>
              <a:ext cx="479" cy="516"/>
              <a:chOff x="1998" y="1905"/>
              <a:chExt cx="210" cy="247"/>
            </a:xfrm>
          </p:grpSpPr>
          <p:sp>
            <p:nvSpPr>
              <p:cNvPr id="874524" name="Oval 28">
                <a:extLst>
                  <a:ext uri="{FF2B5EF4-FFF2-40B4-BE49-F238E27FC236}">
                    <a16:creationId xmlns:a16="http://schemas.microsoft.com/office/drawing/2014/main" id="{A486607F-2EDE-5CB1-8019-74764406E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49" name="Text Box 29">
                <a:extLst>
                  <a:ext uri="{FF2B5EF4-FFF2-40B4-BE49-F238E27FC236}">
                    <a16:creationId xmlns:a16="http://schemas.microsoft.com/office/drawing/2014/main" id="{7F568A08-66A5-C83A-B8A8-7F2F1BAF45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grpSp>
          <p:nvGrpSpPr>
            <p:cNvPr id="110612" name="Group 30">
              <a:extLst>
                <a:ext uri="{FF2B5EF4-FFF2-40B4-BE49-F238E27FC236}">
                  <a16:creationId xmlns:a16="http://schemas.microsoft.com/office/drawing/2014/main" id="{E67C662A-8DA8-C319-ECEE-9FB910AD3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1501"/>
              <a:ext cx="478" cy="516"/>
              <a:chOff x="1998" y="1905"/>
              <a:chExt cx="210" cy="247"/>
            </a:xfrm>
          </p:grpSpPr>
          <p:sp>
            <p:nvSpPr>
              <p:cNvPr id="874527" name="Oval 31">
                <a:extLst>
                  <a:ext uri="{FF2B5EF4-FFF2-40B4-BE49-F238E27FC236}">
                    <a16:creationId xmlns:a16="http://schemas.microsoft.com/office/drawing/2014/main" id="{198E2B6A-756A-6FBA-9A44-0A19E0B78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47" name="Text Box 32">
                <a:extLst>
                  <a:ext uri="{FF2B5EF4-FFF2-40B4-BE49-F238E27FC236}">
                    <a16:creationId xmlns:a16="http://schemas.microsoft.com/office/drawing/2014/main" id="{9C8DAF02-7BD8-95A6-A5D5-BF666E4AC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sp>
          <p:nvSpPr>
            <p:cNvPr id="874529" name="Oval 33">
              <a:extLst>
                <a:ext uri="{FF2B5EF4-FFF2-40B4-BE49-F238E27FC236}">
                  <a16:creationId xmlns:a16="http://schemas.microsoft.com/office/drawing/2014/main" id="{44718613-9A6D-EFF5-1C5F-AE348939A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" y="1858"/>
              <a:ext cx="456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30" name="Oval 34">
              <a:extLst>
                <a:ext uri="{FF2B5EF4-FFF2-40B4-BE49-F238E27FC236}">
                  <a16:creationId xmlns:a16="http://schemas.microsoft.com/office/drawing/2014/main" id="{F045BF1E-3259-3C75-0E07-63C9923F8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" y="2077"/>
              <a:ext cx="455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31" name="Oval 35">
              <a:extLst>
                <a:ext uri="{FF2B5EF4-FFF2-40B4-BE49-F238E27FC236}">
                  <a16:creationId xmlns:a16="http://schemas.microsoft.com/office/drawing/2014/main" id="{7F8527DE-5582-ADA0-F4C8-C1533BEF3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" y="1330"/>
              <a:ext cx="456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32" name="Oval 36">
              <a:extLst>
                <a:ext uri="{FF2B5EF4-FFF2-40B4-BE49-F238E27FC236}">
                  <a16:creationId xmlns:a16="http://schemas.microsoft.com/office/drawing/2014/main" id="{3B8B0793-35DF-240C-7C63-A5BD7D3D9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" y="1899"/>
              <a:ext cx="455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33" name="Oval 37">
              <a:extLst>
                <a:ext uri="{FF2B5EF4-FFF2-40B4-BE49-F238E27FC236}">
                  <a16:creationId xmlns:a16="http://schemas.microsoft.com/office/drawing/2014/main" id="{02B5C426-3F5E-4558-68D6-57CF164E7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1895"/>
              <a:ext cx="473" cy="401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18" name="Text Box 38">
              <a:extLst>
                <a:ext uri="{FF2B5EF4-FFF2-40B4-BE49-F238E27FC236}">
                  <a16:creationId xmlns:a16="http://schemas.microsoft.com/office/drawing/2014/main" id="{EAA00A9D-0982-B29F-704A-B4A9F9428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" y="1535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grpSp>
          <p:nvGrpSpPr>
            <p:cNvPr id="110619" name="Group 39">
              <a:extLst>
                <a:ext uri="{FF2B5EF4-FFF2-40B4-BE49-F238E27FC236}">
                  <a16:creationId xmlns:a16="http://schemas.microsoft.com/office/drawing/2014/main" id="{498FF9FB-8FC9-291E-7466-60B5D8A2D1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5" y="1993"/>
              <a:ext cx="478" cy="515"/>
              <a:chOff x="1998" y="1905"/>
              <a:chExt cx="210" cy="247"/>
            </a:xfrm>
          </p:grpSpPr>
          <p:sp>
            <p:nvSpPr>
              <p:cNvPr id="874536" name="Oval 40">
                <a:extLst>
                  <a:ext uri="{FF2B5EF4-FFF2-40B4-BE49-F238E27FC236}">
                    <a16:creationId xmlns:a16="http://schemas.microsoft.com/office/drawing/2014/main" id="{41B84C8C-AAA6-CF14-CAE5-D44A2ADFA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960"/>
                <a:ext cx="208" cy="19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645" name="Text Box 41">
                <a:extLst>
                  <a:ext uri="{FF2B5EF4-FFF2-40B4-BE49-F238E27FC236}">
                    <a16:creationId xmlns:a16="http://schemas.microsoft.com/office/drawing/2014/main" id="{21498168-78D7-5ED4-3226-5DA9F12DED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" y="1905"/>
                <a:ext cx="100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4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sp>
          <p:nvSpPr>
            <p:cNvPr id="874538" name="Oval 42">
              <a:extLst>
                <a:ext uri="{FF2B5EF4-FFF2-40B4-BE49-F238E27FC236}">
                  <a16:creationId xmlns:a16="http://schemas.microsoft.com/office/drawing/2014/main" id="{3BADC216-BC2A-B5B9-D383-A13D08857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" y="1282"/>
              <a:ext cx="474" cy="400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21" name="Text Box 43">
              <a:extLst>
                <a:ext uri="{FF2B5EF4-FFF2-40B4-BE49-F238E27FC236}">
                  <a16:creationId xmlns:a16="http://schemas.microsoft.com/office/drawing/2014/main" id="{A27A0F05-3F05-B2C7-75C0-144798C53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" y="1243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74540" name="Oval 44">
              <a:extLst>
                <a:ext uri="{FF2B5EF4-FFF2-40B4-BE49-F238E27FC236}">
                  <a16:creationId xmlns:a16="http://schemas.microsoft.com/office/drawing/2014/main" id="{B7E9F96F-B278-4B8C-FF8A-6A3D36B47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2329"/>
              <a:ext cx="456" cy="40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41" name="Oval 45">
              <a:extLst>
                <a:ext uri="{FF2B5EF4-FFF2-40B4-BE49-F238E27FC236}">
                  <a16:creationId xmlns:a16="http://schemas.microsoft.com/office/drawing/2014/main" id="{D64F03DB-CBDD-157B-010C-34B551262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" y="1961"/>
              <a:ext cx="456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42" name="Oval 46">
              <a:extLst>
                <a:ext uri="{FF2B5EF4-FFF2-40B4-BE49-F238E27FC236}">
                  <a16:creationId xmlns:a16="http://schemas.microsoft.com/office/drawing/2014/main" id="{6931F543-C3DD-6DE4-6EE5-D1D2531EB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" y="1494"/>
              <a:ext cx="456" cy="40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43" name="Oval 47">
              <a:extLst>
                <a:ext uri="{FF2B5EF4-FFF2-40B4-BE49-F238E27FC236}">
                  <a16:creationId xmlns:a16="http://schemas.microsoft.com/office/drawing/2014/main" id="{04A8B18F-92EF-212E-ADFD-7FA088281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0" y="1289"/>
              <a:ext cx="456" cy="401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44" name="Oval 48">
              <a:extLst>
                <a:ext uri="{FF2B5EF4-FFF2-40B4-BE49-F238E27FC236}">
                  <a16:creationId xmlns:a16="http://schemas.microsoft.com/office/drawing/2014/main" id="{23DFE588-1103-2AD1-14F5-95C003EE9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1844"/>
              <a:ext cx="473" cy="401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27" name="Text Box 49">
              <a:extLst>
                <a:ext uri="{FF2B5EF4-FFF2-40B4-BE49-F238E27FC236}">
                  <a16:creationId xmlns:a16="http://schemas.microsoft.com/office/drawing/2014/main" id="{A0F46FC9-49C7-0073-8D70-E52599A4F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7" y="1812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74546" name="Oval 50">
              <a:extLst>
                <a:ext uri="{FF2B5EF4-FFF2-40B4-BE49-F238E27FC236}">
                  <a16:creationId xmlns:a16="http://schemas.microsoft.com/office/drawing/2014/main" id="{45E0A360-AD2B-157B-9D8F-D4072F8EC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" y="1139"/>
              <a:ext cx="474" cy="401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29" name="Text Box 51">
              <a:extLst>
                <a:ext uri="{FF2B5EF4-FFF2-40B4-BE49-F238E27FC236}">
                  <a16:creationId xmlns:a16="http://schemas.microsoft.com/office/drawing/2014/main" id="{A98843EB-BAD3-6C0A-B38F-D4325F8A9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" y="1107"/>
              <a:ext cx="30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74548" name="Oval 52">
              <a:extLst>
                <a:ext uri="{FF2B5EF4-FFF2-40B4-BE49-F238E27FC236}">
                  <a16:creationId xmlns:a16="http://schemas.microsoft.com/office/drawing/2014/main" id="{AFD7A0CB-99A6-9443-5A61-620BB6E29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9" y="2440"/>
              <a:ext cx="474" cy="400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0631" name="Text Box 53">
              <a:extLst>
                <a:ext uri="{FF2B5EF4-FFF2-40B4-BE49-F238E27FC236}">
                  <a16:creationId xmlns:a16="http://schemas.microsoft.com/office/drawing/2014/main" id="{9AAC00E3-F749-CD18-888B-24251D60D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4" y="2112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0632" name="Text Box 54">
              <a:extLst>
                <a:ext uri="{FF2B5EF4-FFF2-40B4-BE49-F238E27FC236}">
                  <a16:creationId xmlns:a16="http://schemas.microsoft.com/office/drawing/2014/main" id="{E6D74D25-9B3D-BAF1-1A43-A128E2BDA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6" y="2076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grpSp>
          <p:nvGrpSpPr>
            <p:cNvPr id="110633" name="Group 55">
              <a:extLst>
                <a:ext uri="{FF2B5EF4-FFF2-40B4-BE49-F238E27FC236}">
                  <a16:creationId xmlns:a16="http://schemas.microsoft.com/office/drawing/2014/main" id="{2CC93FA2-8AAC-40CC-C1A9-3EC686AA5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1508"/>
              <a:ext cx="479" cy="522"/>
              <a:chOff x="2520" y="1268"/>
              <a:chExt cx="479" cy="522"/>
            </a:xfrm>
          </p:grpSpPr>
          <p:grpSp>
            <p:nvGrpSpPr>
              <p:cNvPr id="110640" name="Group 56">
                <a:extLst>
                  <a:ext uri="{FF2B5EF4-FFF2-40B4-BE49-F238E27FC236}">
                    <a16:creationId xmlns:a16="http://schemas.microsoft.com/office/drawing/2014/main" id="{67B8236A-70FE-16E9-0991-507059B88B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0" y="1268"/>
                <a:ext cx="479" cy="516"/>
                <a:chOff x="1998" y="1905"/>
                <a:chExt cx="210" cy="247"/>
              </a:xfrm>
            </p:grpSpPr>
            <p:sp>
              <p:nvSpPr>
                <p:cNvPr id="874553" name="Oval 57">
                  <a:extLst>
                    <a:ext uri="{FF2B5EF4-FFF2-40B4-BE49-F238E27FC236}">
                      <a16:creationId xmlns:a16="http://schemas.microsoft.com/office/drawing/2014/main" id="{17B85621-7790-D348-7795-859236A58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0" y="1960"/>
                  <a:ext cx="208" cy="19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6600"/>
                    </a:gs>
                    <a:gs pos="100000">
                      <a:srgbClr val="CC66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10643" name="Text Box 58">
                  <a:extLst>
                    <a:ext uri="{FF2B5EF4-FFF2-40B4-BE49-F238E27FC236}">
                      <a16:creationId xmlns:a16="http://schemas.microsoft.com/office/drawing/2014/main" id="{56360226-6D81-D0C5-78E5-DFCE01D7C9B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98" y="1905"/>
                  <a:ext cx="5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s-ES" altLang="es-AR" sz="24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0641" name="Text Box 59">
                <a:extLst>
                  <a:ext uri="{FF2B5EF4-FFF2-40B4-BE49-F238E27FC236}">
                    <a16:creationId xmlns:a16="http://schemas.microsoft.com/office/drawing/2014/main" id="{F0BAF1CB-BA77-FA7E-7F68-690A27F3AA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2" y="1348"/>
                <a:ext cx="30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40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sp>
          <p:nvSpPr>
            <p:cNvPr id="110634" name="Text Box 60">
              <a:extLst>
                <a:ext uri="{FF2B5EF4-FFF2-40B4-BE49-F238E27FC236}">
                  <a16:creationId xmlns:a16="http://schemas.microsoft.com/office/drawing/2014/main" id="{FB9A3630-1B46-57A7-DECB-5E1C5269E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6" y="2404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0635" name="Text Box 61">
              <a:extLst>
                <a:ext uri="{FF2B5EF4-FFF2-40B4-BE49-F238E27FC236}">
                  <a16:creationId xmlns:a16="http://schemas.microsoft.com/office/drawing/2014/main" id="{02F0AA12-F4A5-A278-F21B-5A2A37B4F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" y="1756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0636" name="Text Box 62">
              <a:extLst>
                <a:ext uri="{FF2B5EF4-FFF2-40B4-BE49-F238E27FC236}">
                  <a16:creationId xmlns:a16="http://schemas.microsoft.com/office/drawing/2014/main" id="{831FB0AF-AC79-E728-02F8-C9682517CC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" y="1876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0637" name="Text Box 63">
              <a:extLst>
                <a:ext uri="{FF2B5EF4-FFF2-40B4-BE49-F238E27FC236}">
                  <a16:creationId xmlns:a16="http://schemas.microsoft.com/office/drawing/2014/main" id="{A7654214-9EFF-7D9D-1F9A-963E66568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6" y="1580"/>
              <a:ext cx="3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4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74560" name="Oval 64">
              <a:extLst>
                <a:ext uri="{FF2B5EF4-FFF2-40B4-BE49-F238E27FC236}">
                  <a16:creationId xmlns:a16="http://schemas.microsoft.com/office/drawing/2014/main" id="{4414975C-150D-B4AA-E036-643F70532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2300"/>
              <a:ext cx="455" cy="402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74561" name="Oval 65">
              <a:extLst>
                <a:ext uri="{FF2B5EF4-FFF2-40B4-BE49-F238E27FC236}">
                  <a16:creationId xmlns:a16="http://schemas.microsoft.com/office/drawing/2014/main" id="{0D85A3F3-F284-22BE-FC86-6FDDE66D5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" y="1510"/>
              <a:ext cx="456" cy="402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87" name="86 Rectángulo">
            <a:extLst>
              <a:ext uri="{FF2B5EF4-FFF2-40B4-BE49-F238E27FC236}">
                <a16:creationId xmlns:a16="http://schemas.microsoft.com/office/drawing/2014/main" id="{C8559A41-08B0-28B9-D07A-C7D425E0541A}"/>
              </a:ext>
            </a:extLst>
          </p:cNvPr>
          <p:cNvSpPr/>
          <p:nvPr/>
        </p:nvSpPr>
        <p:spPr>
          <a:xfrm>
            <a:off x="468313" y="6742113"/>
            <a:ext cx="2303462" cy="1698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110607" name="Slide Number Placeholder 8">
            <a:extLst>
              <a:ext uri="{FF2B5EF4-FFF2-40B4-BE49-F238E27FC236}">
                <a16:creationId xmlns:a16="http://schemas.microsoft.com/office/drawing/2014/main" id="{A17F613E-EA77-5C71-F5D0-7B8B9C06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034231-27AF-4E36-AEC3-B76D38245AF3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s-ES" altLang="es-AR" sz="1400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F69E59C2-2AAD-A548-DC93-DB26A39AB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13" y="3904804"/>
            <a:ext cx="8123280" cy="646331"/>
          </a:xfrm>
          <a:prstGeom prst="rect">
            <a:avLst/>
          </a:prstGeom>
          <a:gradFill flip="none" rotWithShape="1">
            <a:gsLst>
              <a:gs pos="0">
                <a:srgbClr val="FFDDBB">
                  <a:shade val="30000"/>
                  <a:satMod val="115000"/>
                  <a:alpha val="66000"/>
                </a:srgbClr>
              </a:gs>
              <a:gs pos="50000">
                <a:srgbClr val="FFDDBB">
                  <a:shade val="67500"/>
                  <a:satMod val="115000"/>
                </a:srgbClr>
              </a:gs>
              <a:gs pos="100000">
                <a:srgbClr val="FFDDBB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s-AR" sz="3600" b="1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1 </a:t>
            </a:r>
            <a:r>
              <a:rPr lang="en-GB" altLang="es-AR" sz="3600" b="1" dirty="0" err="1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Bq</a:t>
            </a:r>
            <a:r>
              <a:rPr lang="en-GB" altLang="es-AR" sz="3600" b="1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 1 </a:t>
            </a:r>
            <a:r>
              <a:rPr lang="en-GB" altLang="es-AR" sz="3600" b="1" dirty="0" err="1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Desintegracion</a:t>
            </a:r>
            <a:r>
              <a:rPr lang="en-GB" altLang="es-AR" sz="3600" b="1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en-GB" altLang="es-AR" sz="3600" b="1" baseline="0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s-AR" sz="3600" b="1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Segundo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0788DA6E-3719-86D9-DC8F-C1AB0580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8812" y="-15697"/>
            <a:ext cx="29523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rte" pitchFamily="66" charset="0"/>
              </a:rPr>
              <a:t>Actividad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orte" pitchFamily="66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3C337000-B5EB-0169-DF8D-7717938DE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25" y="802894"/>
            <a:ext cx="7969467" cy="1766637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45000">
                <a:srgbClr val="FFFFFF">
                  <a:shade val="67500"/>
                  <a:satMod val="115000"/>
                  <a:alpha val="80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</a:t>
            </a:r>
            <a:r>
              <a:rPr lang="en-GB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Desintegraciones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por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Unidad de 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Tiempo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     Unidad Antigua:    Curie  (Ci)                   </a:t>
            </a:r>
          </a:p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Unidad Actual:       Becquerel   (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Bq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90BFB8-E5DC-7930-9843-68C57B6ED122}"/>
              </a:ext>
            </a:extLst>
          </p:cNvPr>
          <p:cNvGrpSpPr>
            <a:grpSpLocks/>
          </p:cNvGrpSpPr>
          <p:nvPr/>
        </p:nvGrpSpPr>
        <p:grpSpPr bwMode="auto">
          <a:xfrm>
            <a:off x="528114" y="5637177"/>
            <a:ext cx="3864887" cy="716687"/>
            <a:chOff x="343207" y="4918975"/>
            <a:chExt cx="8636504" cy="2436430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B683C1C7-E6DA-E1E8-935E-02B6A7A67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07" y="4918975"/>
              <a:ext cx="8636504" cy="2436430"/>
            </a:xfrm>
            <a:prstGeom prst="rect">
              <a:avLst/>
            </a:prstGeom>
            <a:grpFill/>
            <a:ln w="5715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s-ES" sz="36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6E76FEE4-BE74-374E-4A54-C58403002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830" y="5196705"/>
              <a:ext cx="8459881" cy="93374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s-AR" sz="32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 Ci  =  3,7 . 10</a:t>
              </a:r>
              <a:r>
                <a:rPr lang="es-AR" sz="3200" b="1" baseline="3000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10 </a:t>
              </a:r>
              <a:r>
                <a:rPr lang="es-AR" sz="32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Bq</a:t>
              </a:r>
              <a:endPara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3361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3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9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02040BB9-C019-8FC7-9B4E-3A71F097CE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599" y="313561"/>
            <a:ext cx="8928347" cy="838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AR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Condensed" panose="020B0502040204020203" pitchFamily="34" charset="0"/>
              </a:rPr>
              <a:t>Actividades  Típicas de Fuentes Radiactivas</a:t>
            </a:r>
            <a:br>
              <a:rPr lang="es-AR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Condensed" panose="020B0502040204020203" pitchFamily="34" charset="0"/>
              </a:rPr>
            </a:br>
            <a:r>
              <a:rPr lang="es-AR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Condensed" panose="020B0502040204020203" pitchFamily="34" charset="0"/>
              </a:rPr>
              <a:t>en la Naturaleza y diversas aplicaciones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7CD1C809-EE62-9038-8E04-2131141EBF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504" y="1772817"/>
            <a:ext cx="8136904" cy="491684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s-A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Radiaci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ón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Natural         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0,01 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Ci/kg 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370    Bq/ kg</a:t>
            </a:r>
            <a:endParaRPr lang="es-A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Medicina Nuclear:            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0,01 Ci     3,7 . 10 </a:t>
            </a:r>
            <a:r>
              <a:rPr lang="es-A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Bq</a:t>
            </a:r>
          </a:p>
          <a:p>
            <a:pPr eaLnBrk="1" hangingPunct="1">
              <a:lnSpc>
                <a:spcPct val="80000"/>
              </a:lnSpc>
              <a:defRPr/>
            </a:pPr>
            <a:endParaRPr lang="es-A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Radiografía Industrial:      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 Ci     3,7 . 10 </a:t>
            </a:r>
            <a:r>
              <a:rPr lang="es-A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Bq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Radioterapia:                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10.000 Ci     3,7 . 10 </a:t>
            </a:r>
            <a:r>
              <a:rPr lang="es-A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Bq</a:t>
            </a:r>
          </a:p>
          <a:p>
            <a:pPr eaLnBrk="1" hangingPunct="1">
              <a:lnSpc>
                <a:spcPct val="80000"/>
              </a:lnSpc>
              <a:defRPr/>
            </a:pPr>
            <a:endParaRPr lang="es-A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Irradiación Industrial:       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s-A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Ci     3,7 . 10</a:t>
            </a:r>
            <a:r>
              <a:rPr lang="es-A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Bq</a:t>
            </a:r>
          </a:p>
          <a:p>
            <a:pPr eaLnBrk="1" hangingPunct="1">
              <a:lnSpc>
                <a:spcPct val="80000"/>
              </a:lnSpc>
              <a:defRPr/>
            </a:pPr>
            <a:endParaRPr lang="es-A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Residuos Nucleares:         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s-A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Ci     3,7 . 10 </a:t>
            </a:r>
            <a:r>
              <a:rPr lang="es-A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  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Bq</a:t>
            </a:r>
          </a:p>
          <a:p>
            <a:pPr eaLnBrk="1" hangingPunct="1">
              <a:lnSpc>
                <a:spcPct val="90000"/>
              </a:lnSpc>
              <a:defRPr/>
            </a:pPr>
            <a:endParaRPr lang="es-AR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s-AR" sz="2800" dirty="0"/>
          </a:p>
          <a:p>
            <a:pPr eaLnBrk="1" hangingPunct="1">
              <a:lnSpc>
                <a:spcPct val="90000"/>
              </a:lnSpc>
              <a:defRPr/>
            </a:pPr>
            <a:endParaRPr lang="en-US" sz="2800" dirty="0"/>
          </a:p>
        </p:txBody>
      </p:sp>
      <p:sp>
        <p:nvSpPr>
          <p:cNvPr id="115716" name="Slide Number Placeholder 1">
            <a:extLst>
              <a:ext uri="{FF2B5EF4-FFF2-40B4-BE49-F238E27FC236}">
                <a16:creationId xmlns:a16="http://schemas.microsoft.com/office/drawing/2014/main" id="{721FA8D0-FDE9-2D29-8C0A-D7DC30C04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5128A6-944B-418B-810F-22D6A0CB9860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s-ES" altLang="es-AR" sz="1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86118D-A28B-47C0-53C9-A423BADCF489}"/>
              </a:ext>
            </a:extLst>
          </p:cNvPr>
          <p:cNvGrpSpPr/>
          <p:nvPr/>
        </p:nvGrpSpPr>
        <p:grpSpPr>
          <a:xfrm>
            <a:off x="7514874" y="3645024"/>
            <a:ext cx="1632178" cy="2880320"/>
            <a:chOff x="7514874" y="3645024"/>
            <a:chExt cx="1632178" cy="2880320"/>
          </a:xfrm>
        </p:grpSpPr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2E8EF900-DD28-FC09-8F3E-92B4CE87CA2A}"/>
                </a:ext>
              </a:extLst>
            </p:cNvPr>
            <p:cNvSpPr/>
            <p:nvPr/>
          </p:nvSpPr>
          <p:spPr>
            <a:xfrm>
              <a:off x="7975219" y="3645024"/>
              <a:ext cx="700656" cy="288032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32A177-A7BE-B9CD-D240-A91E2EF375B5}"/>
                </a:ext>
              </a:extLst>
            </p:cNvPr>
            <p:cNvSpPr txBox="1"/>
            <p:nvPr/>
          </p:nvSpPr>
          <p:spPr>
            <a:xfrm>
              <a:off x="7514874" y="3861048"/>
              <a:ext cx="1632178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b="1" dirty="0">
                  <a:latin typeface="Aharoni" panose="02010803020104030203" pitchFamily="2" charset="-79"/>
                  <a:cs typeface="Aharoni" panose="02010803020104030203" pitchFamily="2" charset="-79"/>
                </a:rPr>
                <a:t>POSIBLES</a:t>
              </a:r>
            </a:p>
            <a:p>
              <a:pPr algn="ctr"/>
              <a:r>
                <a:rPr lang="es-AR" b="1" dirty="0">
                  <a:latin typeface="Aharoni" panose="02010803020104030203" pitchFamily="2" charset="-79"/>
                  <a:cs typeface="Aharoni" panose="02010803020104030203" pitchFamily="2" charset="-79"/>
                </a:rPr>
                <a:t> ACCIDENTES </a:t>
              </a:r>
            </a:p>
            <a:p>
              <a:pPr algn="ctr"/>
              <a:r>
                <a:rPr lang="es-AR" b="1" dirty="0">
                  <a:latin typeface="Aharoni" panose="02010803020104030203" pitchFamily="2" charset="-79"/>
                  <a:cs typeface="Aharoni" panose="02010803020104030203" pitchFamily="2" charset="-79"/>
                </a:rPr>
                <a:t>MORTALES</a:t>
              </a:r>
              <a:endParaRPr lang="en-US" b="1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1BACC-283C-DFAD-24CC-36C63036E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938" y="1794013"/>
            <a:ext cx="4805044" cy="301452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AR" dirty="0"/>
          </a:p>
          <a:p>
            <a:pPr marL="0" indent="0" algn="ctr">
              <a:buNone/>
            </a:pPr>
            <a:r>
              <a:rPr lang="en-US" b="1" dirty="0"/>
              <a:t>Carl Sagan, “COSMOS” : 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800" b="1" dirty="0"/>
              <a:t>Cuerpo Humano:  10</a:t>
            </a:r>
            <a:r>
              <a:rPr lang="en-US" sz="2800" b="1" baseline="30000" dirty="0"/>
              <a:t>28  </a:t>
            </a:r>
            <a:r>
              <a:rPr lang="en-US" sz="2800" b="1" dirty="0"/>
              <a:t>Atomos</a:t>
            </a:r>
          </a:p>
          <a:p>
            <a:pPr marL="0" indent="0" algn="ctr">
              <a:buNone/>
            </a:pPr>
            <a:r>
              <a:rPr lang="en-US" sz="2800" b="1" dirty="0"/>
              <a:t>En continuo </a:t>
            </a:r>
            <a:r>
              <a:rPr lang="en-US" sz="2800" b="1" dirty="0" err="1"/>
              <a:t>intercambio</a:t>
            </a:r>
            <a:r>
              <a:rPr lang="en-US" sz="2800" b="1" dirty="0"/>
              <a:t> </a:t>
            </a:r>
          </a:p>
          <a:p>
            <a:pPr marL="0" indent="0" algn="ctr">
              <a:buNone/>
            </a:pPr>
            <a:r>
              <a:rPr lang="en-US" sz="2800" b="1" dirty="0"/>
              <a:t>con </a:t>
            </a:r>
            <a:r>
              <a:rPr lang="en-US" sz="2800" b="1" dirty="0" err="1"/>
              <a:t>el</a:t>
            </a:r>
            <a:r>
              <a:rPr lang="en-US" sz="2800" b="1" dirty="0"/>
              <a:t> medio</a:t>
            </a:r>
            <a:r>
              <a:rPr lang="en-US" b="1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		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D1789-A6AD-1398-3F69-BE3332190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75" y="1794013"/>
            <a:ext cx="2556285" cy="3466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76D7D0-3586-BDE2-E6B0-917C7CD6CFAC}"/>
              </a:ext>
            </a:extLst>
          </p:cNvPr>
          <p:cNvSpPr txBox="1"/>
          <p:nvPr/>
        </p:nvSpPr>
        <p:spPr>
          <a:xfrm>
            <a:off x="2235708" y="5368985"/>
            <a:ext cx="604837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 </a:t>
            </a:r>
            <a:r>
              <a:rPr lang="en-US" sz="2400" b="1" dirty="0"/>
              <a:t>!! ORGANIZACION !!</a:t>
            </a:r>
          </a:p>
          <a:p>
            <a:pPr marL="0" indent="0">
              <a:buNone/>
            </a:pPr>
            <a:r>
              <a:rPr lang="en-US" sz="2400" b="1" dirty="0"/>
              <a:t>                                SORPRENDENTE DISEÑO</a:t>
            </a:r>
          </a:p>
          <a:p>
            <a:pPr marL="0" indent="0">
              <a:buNone/>
            </a:pPr>
            <a:r>
              <a:rPr lang="en-US" sz="2400" b="1" dirty="0"/>
              <a:t>                             DE INGENIERIA BIOLOGICA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01494-057D-2789-C947-D01AE3564BBF}"/>
              </a:ext>
            </a:extLst>
          </p:cNvPr>
          <p:cNvSpPr txBox="1"/>
          <p:nvPr/>
        </p:nvSpPr>
        <p:spPr>
          <a:xfrm>
            <a:off x="2235708" y="157618"/>
            <a:ext cx="6218938" cy="13542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AR" sz="3200" b="1" dirty="0"/>
              <a:t>INGENIERIA  O MEDICINA :</a:t>
            </a:r>
            <a:r>
              <a:rPr lang="en-US" sz="3200" b="1" dirty="0"/>
              <a:t>   </a:t>
            </a:r>
          </a:p>
          <a:p>
            <a:pPr marL="0" indent="0" algn="ctr">
              <a:buNone/>
            </a:pPr>
            <a:r>
              <a:rPr lang="en-US" sz="3200" b="1" dirty="0"/>
              <a:t>SON TAN  DIFERENTES ?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42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>
            <a:extLst>
              <a:ext uri="{FF2B5EF4-FFF2-40B4-BE49-F238E27FC236}">
                <a16:creationId xmlns:a16="http://schemas.microsoft.com/office/drawing/2014/main" id="{5F9F8DC6-D428-37AA-6841-226179363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4"/>
            <a:ext cx="9144000" cy="6955750"/>
          </a:xfrm>
          <a:prstGeom prst="rect">
            <a:avLst/>
          </a:prstGeom>
          <a:solidFill>
            <a:srgbClr val="FFFFB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Los Materiales Radiactivos espontáneamente</a:t>
            </a:r>
          </a:p>
          <a:p>
            <a:pPr algn="ctr" eaLnBrk="1" hangingPunct="1"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emiten Radiación, o sea Energía </a:t>
            </a:r>
          </a:p>
          <a:p>
            <a:pPr algn="ctr" eaLnBrk="1" hangingPunct="1">
              <a:defRPr/>
            </a:pP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requieren para ello una fuente </a:t>
            </a:r>
          </a:p>
          <a:p>
            <a:pPr algn="ctr" eaLnBrk="1" hangingPunct="1"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 energía externa.</a:t>
            </a:r>
          </a:p>
          <a:p>
            <a:pPr algn="ctr" eaLnBrk="1" hangingPunct="1"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Energía proviene de la Materia misma.</a:t>
            </a:r>
          </a:p>
          <a:p>
            <a:pPr algn="ctr" eaLnBrk="1" hangingPunct="1">
              <a:defRPr/>
            </a:pP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eaLnBrk="1" hangingPunct="1">
              <a:defRPr/>
            </a:pP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Radiactividad NO SE PUEDE DESCONECTAR</a:t>
            </a:r>
            <a:endParaRPr lang="es-ES" sz="28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eaLnBrk="1" hangingPunct="1">
              <a:defRPr/>
            </a:pP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Esta característica de autonomía energética </a:t>
            </a:r>
          </a:p>
          <a:p>
            <a:pPr algn="ctr" eaLnBrk="1" hangingPunct="1"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puede ser de utilidad en ciertas aplicaciones.</a:t>
            </a:r>
          </a:p>
          <a:p>
            <a:pPr algn="ctr" eaLnBrk="1" hangingPunct="1">
              <a:defRPr/>
            </a:pP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Pero es una característica 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PELIGROSA</a:t>
            </a: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 eaLnBrk="1" hangingPunct="1"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desde el punto de vista de la Seguridad</a:t>
            </a:r>
          </a:p>
          <a:p>
            <a:pPr algn="ctr" eaLnBrk="1" hangingPunct="1">
              <a:defRPr/>
            </a:pP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6739" name="Slide Number Placeholder 1">
            <a:extLst>
              <a:ext uri="{FF2B5EF4-FFF2-40B4-BE49-F238E27FC236}">
                <a16:creationId xmlns:a16="http://schemas.microsoft.com/office/drawing/2014/main" id="{E63B4C0C-9094-0C8D-7DC6-A82C2EECF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36ACEA-1CA7-40AF-B71D-BCB5FECFF142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s-ES" altLang="es-AR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FFE3F-D9B6-FDA1-3757-F491DF38AD64}"/>
              </a:ext>
            </a:extLst>
          </p:cNvPr>
          <p:cNvSpPr/>
          <p:nvPr/>
        </p:nvSpPr>
        <p:spPr>
          <a:xfrm>
            <a:off x="-19572" y="0"/>
            <a:ext cx="9144000" cy="3429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C1E564-2D9C-E9D3-DC0D-E52BABCD5D78}"/>
              </a:ext>
            </a:extLst>
          </p:cNvPr>
          <p:cNvSpPr/>
          <p:nvPr/>
        </p:nvSpPr>
        <p:spPr>
          <a:xfrm>
            <a:off x="-20659" y="3362756"/>
            <a:ext cx="9144000" cy="34952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1">
            <a:extLst>
              <a:ext uri="{FF2B5EF4-FFF2-40B4-BE49-F238E27FC236}">
                <a16:creationId xmlns:a16="http://schemas.microsoft.com/office/drawing/2014/main" id="{00417C57-6B82-22BF-771F-E518956CDD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13E3DC-51B5-4D2C-A368-CBD524AB52C9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s-ES" altLang="es-AR" sz="1400"/>
          </a:p>
        </p:txBody>
      </p:sp>
      <p:pic>
        <p:nvPicPr>
          <p:cNvPr id="119811" name="Picture 3">
            <a:extLst>
              <a:ext uri="{FF2B5EF4-FFF2-40B4-BE49-F238E27FC236}">
                <a16:creationId xmlns:a16="http://schemas.microsoft.com/office/drawing/2014/main" id="{3410046E-A18A-C252-8F43-D3075EDE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196975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Box 4">
            <a:extLst>
              <a:ext uri="{FF2B5EF4-FFF2-40B4-BE49-F238E27FC236}">
                <a16:creationId xmlns:a16="http://schemas.microsoft.com/office/drawing/2014/main" id="{D16D77C1-C127-C5AF-1914-19205806D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79" y="1588"/>
            <a:ext cx="73848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1987 -  FUENTE RADIACTIVA DE USO MEDICO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ABANDONADA PROVOCA 4 VICTIMAS FATALES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Y GRAVES DAÑOS EN LA POBLACION</a:t>
            </a:r>
            <a:endParaRPr lang="en-US" altLang="en-US" sz="2400" b="1" dirty="0"/>
          </a:p>
        </p:txBody>
      </p:sp>
    </p:spTree>
  </p:cSld>
  <p:clrMapOvr>
    <a:masterClrMapping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16FC0C6C-0CB6-EC36-E8C4-F4EB387F6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46464" y="1509986"/>
            <a:ext cx="4817536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Espontáneamente la Actividad </a:t>
            </a:r>
            <a:br>
              <a:rPr lang="es-E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</a:br>
            <a:r>
              <a:rPr lang="es-E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disminuye exponencialmente </a:t>
            </a:r>
            <a:br>
              <a:rPr lang="es-E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</a:br>
            <a:r>
              <a:rPr lang="es-E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con el tiempo. Cada radioisótopo con su ritmo.</a:t>
            </a:r>
          </a:p>
        </p:txBody>
      </p:sp>
      <p:sp>
        <p:nvSpPr>
          <p:cNvPr id="41987" name="Freeform 3">
            <a:extLst>
              <a:ext uri="{FF2B5EF4-FFF2-40B4-BE49-F238E27FC236}">
                <a16:creationId xmlns:a16="http://schemas.microsoft.com/office/drawing/2014/main" id="{FDCC6290-C432-90DA-571E-47B83288CF60}"/>
              </a:ext>
            </a:extLst>
          </p:cNvPr>
          <p:cNvSpPr>
            <a:spLocks/>
          </p:cNvSpPr>
          <p:nvPr/>
        </p:nvSpPr>
        <p:spPr bwMode="auto">
          <a:xfrm rot="-266118">
            <a:off x="1914525" y="2998788"/>
            <a:ext cx="4608513" cy="2881312"/>
          </a:xfrm>
          <a:custGeom>
            <a:avLst/>
            <a:gdLst>
              <a:gd name="T0" fmla="*/ 0 w 2767"/>
              <a:gd name="T1" fmla="*/ 0 h 1633"/>
              <a:gd name="T2" fmla="*/ 151563 w 2767"/>
              <a:gd name="T3" fmla="*/ 719887 h 1633"/>
              <a:gd name="T4" fmla="*/ 906047 w 2767"/>
              <a:gd name="T5" fmla="*/ 1679736 h 1633"/>
              <a:gd name="T6" fmla="*/ 2341731 w 2767"/>
              <a:gd name="T7" fmla="*/ 2401388 h 1633"/>
              <a:gd name="T8" fmla="*/ 4608513 w 2767"/>
              <a:gd name="T9" fmla="*/ 2881312 h 16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67"/>
              <a:gd name="T16" fmla="*/ 0 h 1633"/>
              <a:gd name="T17" fmla="*/ 2767 w 2767"/>
              <a:gd name="T18" fmla="*/ 1633 h 16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67" h="1633">
                <a:moveTo>
                  <a:pt x="0" y="0"/>
                </a:moveTo>
                <a:cubicBezTo>
                  <a:pt x="0" y="124"/>
                  <a:pt x="0" y="249"/>
                  <a:pt x="91" y="408"/>
                </a:cubicBezTo>
                <a:cubicBezTo>
                  <a:pt x="182" y="567"/>
                  <a:pt x="325" y="793"/>
                  <a:pt x="544" y="952"/>
                </a:cubicBezTo>
                <a:cubicBezTo>
                  <a:pt x="763" y="1111"/>
                  <a:pt x="1036" y="1248"/>
                  <a:pt x="1406" y="1361"/>
                </a:cubicBezTo>
                <a:cubicBezTo>
                  <a:pt x="1776" y="1474"/>
                  <a:pt x="2271" y="1553"/>
                  <a:pt x="2767" y="1633"/>
                </a:cubicBezTo>
              </a:path>
            </a:pathLst>
          </a:custGeom>
          <a:noFill/>
          <a:ln w="762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8" name="Line 4">
            <a:extLst>
              <a:ext uri="{FF2B5EF4-FFF2-40B4-BE49-F238E27FC236}">
                <a16:creationId xmlns:a16="http://schemas.microsoft.com/office/drawing/2014/main" id="{FC47D5A9-D4A8-F67B-CBF7-B58702743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9750" y="5805488"/>
            <a:ext cx="56880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9" name="Line 5">
            <a:extLst>
              <a:ext uri="{FF2B5EF4-FFF2-40B4-BE49-F238E27FC236}">
                <a16:creationId xmlns:a16="http://schemas.microsoft.com/office/drawing/2014/main" id="{CE86B7E8-512E-9664-A9F9-E3FDA13091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9750" y="1679575"/>
            <a:ext cx="0" cy="41259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0886" name="Text Box 6">
            <a:extLst>
              <a:ext uri="{FF2B5EF4-FFF2-40B4-BE49-F238E27FC236}">
                <a16:creationId xmlns:a16="http://schemas.microsoft.com/office/drawing/2014/main" id="{786197C4-A801-DAC7-523E-D18ACBD75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1160463"/>
            <a:ext cx="20272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Actividad</a:t>
            </a:r>
            <a:endParaRPr lang="es-ES" sz="28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250887" name="Text Box 7">
            <a:extLst>
              <a:ext uri="{FF2B5EF4-FFF2-40B4-BE49-F238E27FC236}">
                <a16:creationId xmlns:a16="http://schemas.microsoft.com/office/drawing/2014/main" id="{A451B084-1697-5E9A-7E6D-842B6705B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838" y="5892800"/>
            <a:ext cx="1630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Tiempo</a:t>
            </a:r>
            <a:endParaRPr lang="es-ES" sz="28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250888" name="Rectangle 8">
            <a:extLst>
              <a:ext uri="{FF2B5EF4-FFF2-40B4-BE49-F238E27FC236}">
                <a16:creationId xmlns:a16="http://schemas.microsoft.com/office/drawing/2014/main" id="{72E7E6A6-FE65-7616-F52F-31A2E6AC9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0" y="2955925"/>
            <a:ext cx="4862513" cy="2795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3" name="Line 9">
            <a:extLst>
              <a:ext uri="{FF2B5EF4-FFF2-40B4-BE49-F238E27FC236}">
                <a16:creationId xmlns:a16="http://schemas.microsoft.com/office/drawing/2014/main" id="{F959AD2B-FF6A-CFC1-EC8E-48F19D070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4625" y="3117850"/>
            <a:ext cx="4365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4" name="Text Box 10">
            <a:extLst>
              <a:ext uri="{FF2B5EF4-FFF2-40B4-BE49-F238E27FC236}">
                <a16:creationId xmlns:a16="http://schemas.microsoft.com/office/drawing/2014/main" id="{8FFF2D10-DA69-417A-7FEE-61AC5F678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" y="2652986"/>
            <a:ext cx="1509713" cy="708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Actividad</a:t>
            </a:r>
          </a:p>
          <a:p>
            <a:pPr algn="ctr" eaLnBrk="1" hangingPunct="1">
              <a:defRPr/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Inicial</a:t>
            </a:r>
          </a:p>
        </p:txBody>
      </p:sp>
      <p:sp>
        <p:nvSpPr>
          <p:cNvPr id="41995" name="Text Box 11">
            <a:extLst>
              <a:ext uri="{FF2B5EF4-FFF2-40B4-BE49-F238E27FC236}">
                <a16:creationId xmlns:a16="http://schemas.microsoft.com/office/drawing/2014/main" id="{CD4745C0-448B-017B-80C4-3067EB17B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225" y="277813"/>
            <a:ext cx="2690813" cy="8223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DECAIMIENTO </a:t>
            </a:r>
          </a:p>
          <a:p>
            <a:pPr algn="ctr" eaLnBrk="1" hangingPunct="1">
              <a:defRPr/>
            </a:pPr>
            <a:r>
              <a:rPr lang="es-E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RADIACTIVO</a:t>
            </a: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5F6A43B2-51F6-ABF7-D53E-7D9CB6A77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905" y="3360681"/>
            <a:ext cx="2692400" cy="708025"/>
          </a:xfrm>
          <a:prstGeom prst="rect">
            <a:avLst/>
          </a:prstGeom>
          <a:solidFill>
            <a:srgbClr val="FFFF66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s-AR" b="1" dirty="0">
                <a:latin typeface="Arial" panose="020B0604020202020204" pitchFamily="34" charset="0"/>
                <a:cs typeface="Arial" panose="020B0604020202020204" pitchFamily="34" charset="0"/>
              </a:rPr>
              <a:t>A = </a:t>
            </a:r>
            <a:r>
              <a:rPr lang="en-GB" altLang="es-AR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s-AR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s-AR" b="1" dirty="0">
                <a:latin typeface="Arial" panose="020B0604020202020204" pitchFamily="34" charset="0"/>
                <a:cs typeface="Arial" panose="020B0604020202020204" pitchFamily="34" charset="0"/>
              </a:rPr>
              <a:t> . e </a:t>
            </a:r>
            <a:r>
              <a:rPr lang="en-GB" altLang="es-A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altLang="es-AR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k t</a:t>
            </a:r>
            <a:endParaRPr lang="en-GB" altLang="es-A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8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>
            <a:extLst>
              <a:ext uri="{FF2B5EF4-FFF2-40B4-BE49-F238E27FC236}">
                <a16:creationId xmlns:a16="http://schemas.microsoft.com/office/drawing/2014/main" id="{71A5B0FF-D4A0-BEFF-915F-E85CD772734B}"/>
              </a:ext>
            </a:extLst>
          </p:cNvPr>
          <p:cNvSpPr>
            <a:spLocks/>
          </p:cNvSpPr>
          <p:nvPr/>
        </p:nvSpPr>
        <p:spPr bwMode="auto">
          <a:xfrm rot="-266118">
            <a:off x="1935163" y="3149600"/>
            <a:ext cx="4646612" cy="2735263"/>
          </a:xfrm>
          <a:custGeom>
            <a:avLst/>
            <a:gdLst>
              <a:gd name="T0" fmla="*/ 0 w 2767"/>
              <a:gd name="T1" fmla="*/ 0 h 1633"/>
              <a:gd name="T2" fmla="*/ 152816 w 2767"/>
              <a:gd name="T3" fmla="*/ 683397 h 1633"/>
              <a:gd name="T4" fmla="*/ 913537 w 2767"/>
              <a:gd name="T5" fmla="*/ 1594593 h 1633"/>
              <a:gd name="T6" fmla="*/ 2361090 w 2767"/>
              <a:gd name="T7" fmla="*/ 2279665 h 1633"/>
              <a:gd name="T8" fmla="*/ 4646612 w 2767"/>
              <a:gd name="T9" fmla="*/ 2735263 h 16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67"/>
              <a:gd name="T16" fmla="*/ 0 h 1633"/>
              <a:gd name="T17" fmla="*/ 2767 w 2767"/>
              <a:gd name="T18" fmla="*/ 1633 h 16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67" h="1633">
                <a:moveTo>
                  <a:pt x="0" y="0"/>
                </a:moveTo>
                <a:cubicBezTo>
                  <a:pt x="0" y="124"/>
                  <a:pt x="0" y="249"/>
                  <a:pt x="91" y="408"/>
                </a:cubicBezTo>
                <a:cubicBezTo>
                  <a:pt x="182" y="567"/>
                  <a:pt x="325" y="793"/>
                  <a:pt x="544" y="952"/>
                </a:cubicBezTo>
                <a:cubicBezTo>
                  <a:pt x="763" y="1111"/>
                  <a:pt x="1036" y="1248"/>
                  <a:pt x="1406" y="1361"/>
                </a:cubicBezTo>
                <a:cubicBezTo>
                  <a:pt x="1776" y="1474"/>
                  <a:pt x="2271" y="1553"/>
                  <a:pt x="2767" y="1633"/>
                </a:cubicBezTo>
              </a:path>
            </a:pathLst>
          </a:custGeom>
          <a:noFill/>
          <a:ln w="7620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1" name="Line 3">
            <a:extLst>
              <a:ext uri="{FF2B5EF4-FFF2-40B4-BE49-F238E27FC236}">
                <a16:creationId xmlns:a16="http://schemas.microsoft.com/office/drawing/2014/main" id="{9F8FA6B6-78B0-EF95-114F-D2D8A515EB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5805488"/>
            <a:ext cx="56880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2" name="Line 4">
            <a:extLst>
              <a:ext uri="{FF2B5EF4-FFF2-40B4-BE49-F238E27FC236}">
                <a16:creationId xmlns:a16="http://schemas.microsoft.com/office/drawing/2014/main" id="{9BDF74EF-7A00-C11F-E9A9-FB4DC6E5A6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2565400"/>
            <a:ext cx="0" cy="32400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1909" name="Text Box 5">
            <a:extLst>
              <a:ext uri="{FF2B5EF4-FFF2-40B4-BE49-F238E27FC236}">
                <a16:creationId xmlns:a16="http://schemas.microsoft.com/office/drawing/2014/main" id="{02C3A75E-47C5-BBD5-E0D4-AD3A85C27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8" y="1889125"/>
            <a:ext cx="2027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Actividad</a:t>
            </a:r>
            <a:endParaRPr lang="es-ES" sz="28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251910" name="Text Box 6">
            <a:extLst>
              <a:ext uri="{FF2B5EF4-FFF2-40B4-BE49-F238E27FC236}">
                <a16:creationId xmlns:a16="http://schemas.microsoft.com/office/drawing/2014/main" id="{B74C21AF-A5E2-E6A8-F4E2-B7D4C8046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138" y="5984875"/>
            <a:ext cx="1630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Tiempo</a:t>
            </a:r>
            <a:endParaRPr lang="es-ES" sz="28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43015" name="Line 7">
            <a:extLst>
              <a:ext uri="{FF2B5EF4-FFF2-40B4-BE49-F238E27FC236}">
                <a16:creationId xmlns:a16="http://schemas.microsoft.com/office/drawing/2014/main" id="{CC688178-566A-F564-E04B-7C55478D2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6075" y="3365500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6" name="Line 8">
            <a:extLst>
              <a:ext uri="{FF2B5EF4-FFF2-40B4-BE49-F238E27FC236}">
                <a16:creationId xmlns:a16="http://schemas.microsoft.com/office/drawing/2014/main" id="{629D9763-6D0A-8A4A-3334-630D1875F1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4581525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7" name="Line 9">
            <a:extLst>
              <a:ext uri="{FF2B5EF4-FFF2-40B4-BE49-F238E27FC236}">
                <a16:creationId xmlns:a16="http://schemas.microsoft.com/office/drawing/2014/main" id="{9576957E-631C-A1FC-423F-745F00244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4581525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8" name="Line 10">
            <a:extLst>
              <a:ext uri="{FF2B5EF4-FFF2-40B4-BE49-F238E27FC236}">
                <a16:creationId xmlns:a16="http://schemas.microsoft.com/office/drawing/2014/main" id="{E6977C49-EE0C-54EA-4BCA-8BD13547FC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438" y="4581525"/>
            <a:ext cx="0" cy="122396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1915" name="Text Box 11">
            <a:extLst>
              <a:ext uri="{FF2B5EF4-FFF2-40B4-BE49-F238E27FC236}">
                <a16:creationId xmlns:a16="http://schemas.microsoft.com/office/drawing/2014/main" id="{183583C1-3A6C-37AC-8F5C-5DAB5566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80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s-A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51916" name="Text Box 12">
            <a:extLst>
              <a:ext uri="{FF2B5EF4-FFF2-40B4-BE49-F238E27FC236}">
                <a16:creationId xmlns:a16="http://schemas.microsoft.com/office/drawing/2014/main" id="{9EC43B69-1054-AD78-76F5-CCF5F3DD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3100388"/>
            <a:ext cx="55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A</a:t>
            </a:r>
            <a:r>
              <a:rPr lang="es-ES" sz="2400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0</a:t>
            </a:r>
          </a:p>
        </p:txBody>
      </p:sp>
      <p:grpSp>
        <p:nvGrpSpPr>
          <p:cNvPr id="122893" name="Group 13">
            <a:extLst>
              <a:ext uri="{FF2B5EF4-FFF2-40B4-BE49-F238E27FC236}">
                <a16:creationId xmlns:a16="http://schemas.microsoft.com/office/drawing/2014/main" id="{1F86C639-1382-2024-E35C-03F26948F1F5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4116388"/>
            <a:ext cx="555625" cy="968375"/>
            <a:chOff x="2426" y="1570"/>
            <a:chExt cx="350" cy="610"/>
          </a:xfrm>
        </p:grpSpPr>
        <p:sp>
          <p:nvSpPr>
            <p:cNvPr id="251918" name="Text Box 14">
              <a:extLst>
                <a:ext uri="{FF2B5EF4-FFF2-40B4-BE49-F238E27FC236}">
                  <a16:creationId xmlns:a16="http://schemas.microsoft.com/office/drawing/2014/main" id="{2D83EEA1-B17C-1838-CE44-C6DDCF1E3C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" y="1570"/>
              <a:ext cx="350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20000"/>
                </a:lnSpc>
                <a:defRPr/>
              </a:pPr>
              <a:r>
                <a:rPr lang="es-E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pitchFamily="34" charset="0"/>
                </a:rPr>
                <a:t>A</a:t>
              </a:r>
              <a:r>
                <a:rPr lang="es-ES" sz="2400" baseline="-25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pitchFamily="34" charset="0"/>
                </a:rPr>
                <a:t>0</a:t>
              </a:r>
            </a:p>
            <a:p>
              <a:pPr eaLnBrk="1" hangingPunct="1">
                <a:lnSpc>
                  <a:spcPct val="120000"/>
                </a:lnSpc>
                <a:defRPr/>
              </a:pPr>
              <a:r>
                <a:rPr lang="es-E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pitchFamily="34" charset="0"/>
                </a:rPr>
                <a:t>2</a:t>
              </a:r>
            </a:p>
          </p:txBody>
        </p:sp>
        <p:sp>
          <p:nvSpPr>
            <p:cNvPr id="43026" name="Line 15">
              <a:extLst>
                <a:ext uri="{FF2B5EF4-FFF2-40B4-BE49-F238E27FC236}">
                  <a16:creationId xmlns:a16="http://schemas.microsoft.com/office/drawing/2014/main" id="{B38DE71F-F1EB-DCFF-E043-CD6F63159F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6" y="1834"/>
              <a:ext cx="22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1920" name="Text Box 16">
            <a:extLst>
              <a:ext uri="{FF2B5EF4-FFF2-40B4-BE49-F238E27FC236}">
                <a16:creationId xmlns:a16="http://schemas.microsoft.com/office/drawing/2014/main" id="{E4D712A3-E637-D7D5-85B1-1672ACA34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6021388"/>
            <a:ext cx="920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AR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T½</a:t>
            </a:r>
            <a:endParaRPr lang="es-ES" sz="2800" dirty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43023" name="Text Box 17">
            <a:extLst>
              <a:ext uri="{FF2B5EF4-FFF2-40B4-BE49-F238E27FC236}">
                <a16:creationId xmlns:a16="http://schemas.microsoft.com/office/drawing/2014/main" id="{E512151A-5ABA-8E59-564B-78FFF1A08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97" y="385773"/>
            <a:ext cx="4271367" cy="1754326"/>
          </a:xfrm>
          <a:prstGeom prst="rect">
            <a:avLst/>
          </a:prstGeom>
          <a:solidFill>
            <a:srgbClr val="E4FDCD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TIEMPO DE </a:t>
            </a:r>
          </a:p>
          <a:p>
            <a:pPr eaLnBrk="1" hangingPunct="1"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SEMIDESINTEGRACIÓN</a:t>
            </a:r>
          </a:p>
          <a:p>
            <a:pPr eaLnBrk="1" hangingPunct="1">
              <a:defRPr/>
            </a:pP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3024" name="Text Box 18">
            <a:extLst>
              <a:ext uri="{FF2B5EF4-FFF2-40B4-BE49-F238E27FC236}">
                <a16:creationId xmlns:a16="http://schemas.microsoft.com/office/drawing/2014/main" id="{4C06E614-287C-BDA9-85FF-EA7B1352A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89" y="1390799"/>
            <a:ext cx="377348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Tiempo en que la Actividad</a:t>
            </a:r>
          </a:p>
          <a:p>
            <a:pPr algn="ctr" eaLnBrk="1" hangingPunct="1">
              <a:defRPr/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 reduce a la mitad</a:t>
            </a:r>
          </a:p>
        </p:txBody>
      </p:sp>
      <p:sp>
        <p:nvSpPr>
          <p:cNvPr id="122897" name="Slide Number Placeholder 1">
            <a:extLst>
              <a:ext uri="{FF2B5EF4-FFF2-40B4-BE49-F238E27FC236}">
                <a16:creationId xmlns:a16="http://schemas.microsoft.com/office/drawing/2014/main" id="{4D4BCF0D-2EF0-6BC4-487C-0C3F19046F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892FD7-5E5F-4A03-8630-0B403DD6E169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s-ES" altLang="es-AR" sz="1400"/>
          </a:p>
        </p:txBody>
      </p:sp>
    </p:spTree>
  </p:cSld>
  <p:clrMapOvr>
    <a:masterClrMapping/>
  </p:clrMapOvr>
  <p:transition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>
            <a:extLst>
              <a:ext uri="{FF2B5EF4-FFF2-40B4-BE49-F238E27FC236}">
                <a16:creationId xmlns:a16="http://schemas.microsoft.com/office/drawing/2014/main" id="{B9401863-E33A-8B87-116A-DB42DB34E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-27384"/>
            <a:ext cx="850938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4400" dirty="0">
                <a:solidFill>
                  <a:srgbClr val="000099"/>
                </a:solidFill>
                <a:latin typeface="Forte" panose="03060902040502070203" pitchFamily="66" charset="0"/>
              </a:rPr>
              <a:t>     Tiempos de Semidesintegración</a:t>
            </a:r>
            <a:endParaRPr lang="en-US" altLang="es-AR" sz="4400" dirty="0">
              <a:solidFill>
                <a:srgbClr val="000099"/>
              </a:solidFill>
              <a:latin typeface="Forte" panose="03060902040502070203" pitchFamily="66" charset="0"/>
            </a:endParaRP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906695F5-4F54-A653-6CEB-B1B232977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278415"/>
            <a:ext cx="7200900" cy="568585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Radionucleido</a:t>
            </a:r>
            <a:r>
              <a:rPr lang="en-GB" sz="2400" b="1" dirty="0"/>
              <a:t>                            2,07  </a:t>
            </a:r>
            <a:r>
              <a:rPr lang="en-GB" sz="2400" b="1" dirty="0" err="1"/>
              <a:t>minutos</a:t>
            </a:r>
            <a:r>
              <a:rPr lang="en-GB" sz="2400" b="1" dirty="0"/>
              <a:t>                        </a:t>
            </a:r>
          </a:p>
          <a:p>
            <a:pPr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 err="1"/>
              <a:t>Nitrógeno</a:t>
            </a:r>
            <a:r>
              <a:rPr lang="en-GB" sz="2400" b="1" dirty="0"/>
              <a:t> -13                             9,96  </a:t>
            </a:r>
            <a:r>
              <a:rPr lang="en-GB" sz="2400" b="1" dirty="0" err="1"/>
              <a:t>minutos</a:t>
            </a:r>
            <a:endParaRPr lang="en-GB" sz="2400" b="1" dirty="0"/>
          </a:p>
          <a:p>
            <a:pPr>
              <a:lnSpc>
                <a:spcPct val="110000"/>
              </a:lnSpc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/>
              <a:t>Fluor -18                                 109,7    </a:t>
            </a:r>
            <a:r>
              <a:rPr lang="en-GB" sz="2400" b="1" dirty="0" err="1"/>
              <a:t>minutos</a:t>
            </a:r>
            <a:endParaRPr lang="en-GB" sz="2400" b="1" dirty="0"/>
          </a:p>
          <a:p>
            <a:pPr>
              <a:lnSpc>
                <a:spcPct val="110000"/>
              </a:lnSpc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/>
              <a:t>Tecnecio-99m                             8       </a:t>
            </a:r>
            <a:r>
              <a:rPr lang="en-GB" sz="2400" b="1" dirty="0" err="1"/>
              <a:t>horas</a:t>
            </a:r>
            <a:endParaRPr lang="en-GB" sz="2400" b="1" dirty="0"/>
          </a:p>
          <a:p>
            <a:pPr>
              <a:lnSpc>
                <a:spcPct val="110000"/>
              </a:lnSpc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/>
              <a:t>Iodo-132                                      8       </a:t>
            </a:r>
            <a:r>
              <a:rPr lang="en-GB" sz="2400" b="1" dirty="0" err="1"/>
              <a:t>días</a:t>
            </a:r>
            <a:endParaRPr lang="en-GB" sz="2400" b="1" dirty="0"/>
          </a:p>
          <a:p>
            <a:pPr>
              <a:lnSpc>
                <a:spcPct val="110000"/>
              </a:lnSpc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/>
              <a:t>Fósforo-32                                14.3    </a:t>
            </a:r>
            <a:r>
              <a:rPr lang="en-GB" sz="2400" b="1" dirty="0" err="1"/>
              <a:t>dias</a:t>
            </a:r>
            <a:endParaRPr lang="en-GB" sz="2400" b="1" dirty="0"/>
          </a:p>
          <a:p>
            <a:pPr>
              <a:lnSpc>
                <a:spcPct val="110000"/>
              </a:lnSpc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/>
              <a:t>Iridio-192                                  74       </a:t>
            </a:r>
            <a:r>
              <a:rPr lang="en-GB" sz="2400" b="1" dirty="0" err="1"/>
              <a:t>dias</a:t>
            </a:r>
            <a:endParaRPr lang="en-GB" sz="2400" b="1" dirty="0"/>
          </a:p>
          <a:p>
            <a:pPr>
              <a:lnSpc>
                <a:spcPct val="110000"/>
              </a:lnSpc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/>
              <a:t>Cobalto-60                                  5.25  </a:t>
            </a:r>
            <a:r>
              <a:rPr lang="en-GB" sz="2400" b="1" dirty="0" err="1"/>
              <a:t>años</a:t>
            </a:r>
            <a:endParaRPr lang="en-GB" sz="2400" b="1" dirty="0"/>
          </a:p>
          <a:p>
            <a:pPr>
              <a:lnSpc>
                <a:spcPct val="110000"/>
              </a:lnSpc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/>
              <a:t>Cesio-137                                  30        </a:t>
            </a:r>
            <a:r>
              <a:rPr lang="en-GB" sz="2400" b="1" dirty="0" err="1"/>
              <a:t>años</a:t>
            </a:r>
            <a:endParaRPr lang="en-GB" sz="2400" b="1" dirty="0"/>
          </a:p>
          <a:p>
            <a:pPr>
              <a:lnSpc>
                <a:spcPct val="110000"/>
              </a:lnSpc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/>
              <a:t>Carbono-14                          5.760       </a:t>
            </a:r>
            <a:r>
              <a:rPr lang="en-GB" sz="2400" b="1" dirty="0" err="1"/>
              <a:t>años</a:t>
            </a:r>
            <a:endParaRPr lang="en-GB" sz="2400" b="1" dirty="0"/>
          </a:p>
          <a:p>
            <a:pPr>
              <a:lnSpc>
                <a:spcPct val="110000"/>
              </a:lnSpc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 err="1"/>
              <a:t>Plutonio</a:t>
            </a:r>
            <a:r>
              <a:rPr lang="en-GB" sz="2400" b="1" dirty="0"/>
              <a:t> 239                       24.100      </a:t>
            </a:r>
            <a:r>
              <a:rPr lang="en-GB" sz="2400" b="1" dirty="0" err="1"/>
              <a:t>años</a:t>
            </a:r>
            <a:endParaRPr lang="en-GB" sz="2400" b="1" dirty="0"/>
          </a:p>
          <a:p>
            <a:pPr>
              <a:lnSpc>
                <a:spcPct val="110000"/>
              </a:lnSpc>
              <a:spcBef>
                <a:spcPct val="20000"/>
              </a:spcBef>
              <a:tabLst>
                <a:tab pos="4292600" algn="l"/>
              </a:tabLst>
              <a:defRPr/>
            </a:pPr>
            <a:r>
              <a:rPr lang="en-GB" sz="2400" b="1" dirty="0"/>
              <a:t>Uranio-238                       4.5 x 10</a:t>
            </a:r>
            <a:r>
              <a:rPr lang="en-GB" sz="2400" b="1" baseline="30000" dirty="0"/>
              <a:t>9</a:t>
            </a:r>
            <a:r>
              <a:rPr lang="en-GB" sz="2400" b="1" dirty="0"/>
              <a:t>      </a:t>
            </a:r>
            <a:r>
              <a:rPr lang="en-GB" sz="2400" b="1" dirty="0" err="1"/>
              <a:t>años</a:t>
            </a:r>
            <a:endParaRPr lang="en-US" sz="2400" b="1" dirty="0"/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F4FE403A-A46E-A53F-3FA7-ABBD3CD465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331" y="762930"/>
            <a:ext cx="850938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45" name="Line 5">
            <a:extLst>
              <a:ext uri="{FF2B5EF4-FFF2-40B4-BE49-F238E27FC236}">
                <a16:creationId xmlns:a16="http://schemas.microsoft.com/office/drawing/2014/main" id="{87575182-1786-7DE6-62AD-FF1A08B2C5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5816" y="869950"/>
            <a:ext cx="0" cy="5851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35" name="Slide Number Placeholder 2">
            <a:extLst>
              <a:ext uri="{FF2B5EF4-FFF2-40B4-BE49-F238E27FC236}">
                <a16:creationId xmlns:a16="http://schemas.microsoft.com/office/drawing/2014/main" id="{D6104F79-94A3-055C-BC2D-18B7A9817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AR" sz="1400"/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24F17F76-B977-62D2-0548-FC0BD6BC5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139" y="762929"/>
            <a:ext cx="920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AR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T½</a:t>
            </a:r>
            <a:endParaRPr lang="es-ES" sz="2800" dirty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6500D7B-49AE-6023-BB68-9D3BAE69AC55}"/>
              </a:ext>
            </a:extLst>
          </p:cNvPr>
          <p:cNvSpPr/>
          <p:nvPr/>
        </p:nvSpPr>
        <p:spPr>
          <a:xfrm>
            <a:off x="6300192" y="1484784"/>
            <a:ext cx="484632" cy="2448272"/>
          </a:xfrm>
          <a:prstGeom prst="down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A3818-6B4B-17C1-F563-1C4C9B784699}"/>
              </a:ext>
            </a:extLst>
          </p:cNvPr>
          <p:cNvSpPr txBox="1"/>
          <p:nvPr/>
        </p:nvSpPr>
        <p:spPr>
          <a:xfrm>
            <a:off x="7109706" y="1943814"/>
            <a:ext cx="1513556" cy="83099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/>
              <a:t>MEDICINA</a:t>
            </a:r>
          </a:p>
          <a:p>
            <a:pPr algn="ctr"/>
            <a:r>
              <a:rPr lang="es-AR" sz="2400" b="1" dirty="0"/>
              <a:t>NUCLEAR</a:t>
            </a:r>
            <a:endParaRPr lang="en-US" sz="24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4239D5-FFCD-E20B-E61E-FBDC7CFA5F59}"/>
              </a:ext>
            </a:extLst>
          </p:cNvPr>
          <p:cNvGrpSpPr/>
          <p:nvPr/>
        </p:nvGrpSpPr>
        <p:grpSpPr>
          <a:xfrm>
            <a:off x="6300192" y="4210199"/>
            <a:ext cx="2701858" cy="1163017"/>
            <a:chOff x="6300192" y="4210199"/>
            <a:chExt cx="2701858" cy="1163017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31D3417C-8FA1-9726-7B99-E3FE27115EAC}"/>
                </a:ext>
              </a:extLst>
            </p:cNvPr>
            <p:cNvSpPr/>
            <p:nvPr/>
          </p:nvSpPr>
          <p:spPr>
            <a:xfrm>
              <a:off x="6300192" y="4210199"/>
              <a:ext cx="484632" cy="1163017"/>
            </a:xfrm>
            <a:prstGeom prst="downArrow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5315E0-8B55-CC4A-DE3E-999A55503450}"/>
                </a:ext>
              </a:extLst>
            </p:cNvPr>
            <p:cNvSpPr txBox="1"/>
            <p:nvPr/>
          </p:nvSpPr>
          <p:spPr>
            <a:xfrm>
              <a:off x="6887690" y="4433642"/>
              <a:ext cx="2114360" cy="461665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2400" b="1" dirty="0"/>
                <a:t>RADIOTERAPIA</a:t>
              </a:r>
              <a:endParaRPr lang="en-US" sz="24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177A36-C456-D41D-90D1-CE6BFC03EC28}"/>
              </a:ext>
            </a:extLst>
          </p:cNvPr>
          <p:cNvGrpSpPr/>
          <p:nvPr/>
        </p:nvGrpSpPr>
        <p:grpSpPr>
          <a:xfrm>
            <a:off x="6300192" y="5373216"/>
            <a:ext cx="2291474" cy="662398"/>
            <a:chOff x="6300192" y="5373216"/>
            <a:chExt cx="2291474" cy="662398"/>
          </a:xfrm>
        </p:grpSpPr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7ADEF809-3C4D-69C7-C5D1-8A9C11A74814}"/>
                </a:ext>
              </a:extLst>
            </p:cNvPr>
            <p:cNvSpPr/>
            <p:nvPr/>
          </p:nvSpPr>
          <p:spPr>
            <a:xfrm>
              <a:off x="6300192" y="5445224"/>
              <a:ext cx="484632" cy="590390"/>
            </a:xfrm>
            <a:prstGeom prst="downArrow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6BCC2B-1CF8-9DB2-88D4-ABAA792E074E}"/>
                </a:ext>
              </a:extLst>
            </p:cNvPr>
            <p:cNvSpPr txBox="1"/>
            <p:nvPr/>
          </p:nvSpPr>
          <p:spPr>
            <a:xfrm>
              <a:off x="7092280" y="5373216"/>
              <a:ext cx="1499386" cy="461665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2400" b="1" dirty="0"/>
                <a:t>DATACION</a:t>
              </a:r>
              <a:endParaRPr lang="en-US" sz="24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B2E859-B64F-263A-97FA-AE178F14A147}"/>
              </a:ext>
            </a:extLst>
          </p:cNvPr>
          <p:cNvGrpSpPr/>
          <p:nvPr/>
        </p:nvGrpSpPr>
        <p:grpSpPr>
          <a:xfrm>
            <a:off x="6300192" y="5949280"/>
            <a:ext cx="2221457" cy="830997"/>
            <a:chOff x="6300192" y="5949280"/>
            <a:chExt cx="2221457" cy="830997"/>
          </a:xfrm>
        </p:grpSpPr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24273DA7-DBDA-B1A7-80D4-2B1F19EA0267}"/>
                </a:ext>
              </a:extLst>
            </p:cNvPr>
            <p:cNvSpPr/>
            <p:nvPr/>
          </p:nvSpPr>
          <p:spPr>
            <a:xfrm>
              <a:off x="6300192" y="6165304"/>
              <a:ext cx="484632" cy="590390"/>
            </a:xfrm>
            <a:prstGeom prst="downArrow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EC0547-E4DB-3FFD-39ED-C6F1537A872A}"/>
                </a:ext>
              </a:extLst>
            </p:cNvPr>
            <p:cNvSpPr txBox="1"/>
            <p:nvPr/>
          </p:nvSpPr>
          <p:spPr>
            <a:xfrm>
              <a:off x="7130755" y="5949280"/>
              <a:ext cx="1390894" cy="830997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2400" b="1" dirty="0"/>
                <a:t>ENERGIA </a:t>
              </a:r>
            </a:p>
            <a:p>
              <a:pPr algn="ctr"/>
              <a:r>
                <a:rPr lang="es-AR" sz="2400" b="1" dirty="0"/>
                <a:t>NUCLEAR</a:t>
              </a:r>
              <a:endParaRPr lang="en-US" sz="2400" b="1" dirty="0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1">
            <a:extLst>
              <a:ext uri="{FF2B5EF4-FFF2-40B4-BE49-F238E27FC236}">
                <a16:creationId xmlns:a16="http://schemas.microsoft.com/office/drawing/2014/main" id="{7619E836-2F88-6088-2D59-42B53D072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AEB0F2-569E-4AC6-AAB9-D7F0C5C1B9AE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s-ES" altLang="es-AR" sz="1400"/>
          </a:p>
        </p:txBody>
      </p:sp>
      <p:pic>
        <p:nvPicPr>
          <p:cNvPr id="117763" name="Picture 5">
            <a:extLst>
              <a:ext uri="{FF2B5EF4-FFF2-40B4-BE49-F238E27FC236}">
                <a16:creationId xmlns:a16="http://schemas.microsoft.com/office/drawing/2014/main" id="{21D9905B-D34B-C205-8926-928883F4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9144001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3">
            <a:extLst>
              <a:ext uri="{FF2B5EF4-FFF2-40B4-BE49-F238E27FC236}">
                <a16:creationId xmlns:a16="http://schemas.microsoft.com/office/drawing/2014/main" id="{BB52D424-1056-D7F5-9398-9E546A7D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6" y="5085184"/>
            <a:ext cx="1269351" cy="111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TextBox 2">
            <a:extLst>
              <a:ext uri="{FF2B5EF4-FFF2-40B4-BE49-F238E27FC236}">
                <a16:creationId xmlns:a16="http://schemas.microsoft.com/office/drawing/2014/main" id="{697058DF-A0A5-E503-C786-995DF1947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705" y="6016893"/>
            <a:ext cx="9144001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rgbClr val="FFFF00"/>
                </a:solidFill>
              </a:rPr>
              <a:t>PILETA PARA DECAIMIENTO RADIACTIVO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rgbClr val="FFFF00"/>
                </a:solidFill>
              </a:rPr>
              <a:t>DE ELEMENTOS COMBUSTIBLES NUCLEARES USADOS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>
            <a:extLst>
              <a:ext uri="{FF2B5EF4-FFF2-40B4-BE49-F238E27FC236}">
                <a16:creationId xmlns:a16="http://schemas.microsoft.com/office/drawing/2014/main" id="{0CA7E91C-34A3-1AE5-5FFA-34BF72BAE6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76915" y="5927479"/>
            <a:ext cx="3683307" cy="94978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Tx/>
              <a:buNone/>
            </a:pPr>
            <a:r>
              <a:rPr lang="es-AR" altLang="en-US" sz="2400" b="1" dirty="0"/>
              <a:t>FUENTES NUCLEARES AUTONOMAS </a:t>
            </a:r>
          </a:p>
          <a:p>
            <a:pPr marL="0" indent="0" algn="ctr">
              <a:buFontTx/>
              <a:buNone/>
            </a:pPr>
            <a:r>
              <a:rPr lang="es-AR" altLang="en-US" sz="2400" b="1" dirty="0"/>
              <a:t>DE ENERGIA ELECTRICA</a:t>
            </a:r>
          </a:p>
        </p:txBody>
      </p:sp>
      <p:sp>
        <p:nvSpPr>
          <p:cNvPr id="125955" name="Slide Number Placeholder 1">
            <a:extLst>
              <a:ext uri="{FF2B5EF4-FFF2-40B4-BE49-F238E27FC236}">
                <a16:creationId xmlns:a16="http://schemas.microsoft.com/office/drawing/2014/main" id="{BD6EDDB3-2F4C-406D-01C6-D6AAD67891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B0A90D-A67F-41A1-A638-84CDA2CB99C8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s-ES" altLang="es-AR" sz="1400"/>
          </a:p>
        </p:txBody>
      </p:sp>
      <p:pic>
        <p:nvPicPr>
          <p:cNvPr id="125956" name="Picture 2">
            <a:extLst>
              <a:ext uri="{FF2B5EF4-FFF2-40B4-BE49-F238E27FC236}">
                <a16:creationId xmlns:a16="http://schemas.microsoft.com/office/drawing/2014/main" id="{1DADC2E8-A875-896D-C495-05A88CF6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115" y="812451"/>
            <a:ext cx="297180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2">
            <a:extLst>
              <a:ext uri="{FF2B5EF4-FFF2-40B4-BE49-F238E27FC236}">
                <a16:creationId xmlns:a16="http://schemas.microsoft.com/office/drawing/2014/main" id="{CDBB9B1B-2A7D-967B-D548-3F250B72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51" y="4260366"/>
            <a:ext cx="3268200" cy="244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3">
            <a:extLst>
              <a:ext uri="{FF2B5EF4-FFF2-40B4-BE49-F238E27FC236}">
                <a16:creationId xmlns:a16="http://schemas.microsoft.com/office/drawing/2014/main" id="{A4CB9A70-683A-D367-F193-89A3663DF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72031"/>
            <a:ext cx="2215158" cy="203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9" name="Picture 2">
            <a:extLst>
              <a:ext uri="{FF2B5EF4-FFF2-40B4-BE49-F238E27FC236}">
                <a16:creationId xmlns:a16="http://schemas.microsoft.com/office/drawing/2014/main" id="{6E6CA4C0-BC8A-0BB8-5B07-B03DEC437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56434"/>
            <a:ext cx="3740150" cy="2765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D5D443-E3C8-EFE6-E634-E3154D4CBD1C}"/>
              </a:ext>
            </a:extLst>
          </p:cNvPr>
          <p:cNvSpPr txBox="1"/>
          <p:nvPr/>
        </p:nvSpPr>
        <p:spPr>
          <a:xfrm>
            <a:off x="422390" y="1172700"/>
            <a:ext cx="2057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/>
              <a:t>ANTIGUO </a:t>
            </a:r>
          </a:p>
          <a:p>
            <a:pPr algn="ctr"/>
            <a:r>
              <a:rPr lang="es-AR" sz="2400" b="1" dirty="0"/>
              <a:t>MARCAPASOS </a:t>
            </a:r>
          </a:p>
          <a:p>
            <a:pPr algn="ctr"/>
            <a:r>
              <a:rPr lang="es-AR" sz="2400" b="1" dirty="0"/>
              <a:t>RADIACTIVO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DC6D4-01F2-835D-64D0-52E379AC5F65}"/>
              </a:ext>
            </a:extLst>
          </p:cNvPr>
          <p:cNvSpPr txBox="1"/>
          <p:nvPr/>
        </p:nvSpPr>
        <p:spPr>
          <a:xfrm>
            <a:off x="931988" y="2970545"/>
            <a:ext cx="3107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/>
              <a:t>FUENTES RADIACTIVAS</a:t>
            </a:r>
          </a:p>
          <a:p>
            <a:pPr algn="ctr"/>
            <a:r>
              <a:rPr lang="es-AR" sz="2400" b="1" dirty="0"/>
              <a:t> DE RADIOGRAFIA </a:t>
            </a:r>
          </a:p>
          <a:p>
            <a:pPr algn="ctr"/>
            <a:r>
              <a:rPr lang="es-AR" sz="2400" b="1" dirty="0"/>
              <a:t>INDUSTRIAL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CDF11-2914-FE1E-0785-E5B5BDC98C9A}"/>
              </a:ext>
            </a:extLst>
          </p:cNvPr>
          <p:cNvSpPr txBox="1"/>
          <p:nvPr/>
        </p:nvSpPr>
        <p:spPr>
          <a:xfrm>
            <a:off x="928751" y="162719"/>
            <a:ext cx="7704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Radiactividad NO SE PUEDE DESCONECTAR  !</a:t>
            </a:r>
            <a:endParaRPr lang="es-ES" sz="24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Content Placeholder 2">
            <a:extLst>
              <a:ext uri="{FF2B5EF4-FFF2-40B4-BE49-F238E27FC236}">
                <a16:creationId xmlns:a16="http://schemas.microsoft.com/office/drawing/2014/main" id="{AA3F711A-D7A6-2572-23F0-F51CDE8896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714" y="262391"/>
            <a:ext cx="8692761" cy="2754312"/>
          </a:xfrm>
        </p:spPr>
        <p:txBody>
          <a:bodyPr/>
          <a:lstStyle/>
          <a:p>
            <a:pPr marL="0" indent="0">
              <a:buNone/>
            </a:pPr>
            <a:r>
              <a:rPr lang="es-AR" altLang="en-US" dirty="0"/>
              <a:t>                         </a:t>
            </a:r>
            <a:endParaRPr lang="es-AR" altLang="en-US" b="1" dirty="0"/>
          </a:p>
        </p:txBody>
      </p:sp>
      <p:sp>
        <p:nvSpPr>
          <p:cNvPr id="129032" name="TextBox 1">
            <a:extLst>
              <a:ext uri="{FF2B5EF4-FFF2-40B4-BE49-F238E27FC236}">
                <a16:creationId xmlns:a16="http://schemas.microsoft.com/office/drawing/2014/main" id="{A87E9E80-7557-999D-C602-1E9A3EA5A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7468"/>
            <a:ext cx="8733416" cy="523220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800" b="1" dirty="0"/>
              <a:t>PROCEDIMIENTOS MEDICOS CON RADIACIONES</a:t>
            </a:r>
            <a:endParaRPr lang="en-US" altLang="en-US" b="1" dirty="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30F9486-CCE9-862C-5C3F-79C7D3F7D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02" y="764704"/>
            <a:ext cx="4036793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AR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itchFamily="34" charset="0"/>
              </a:rPr>
              <a:t>DIAGNOSTICO</a:t>
            </a:r>
            <a:endParaRPr lang="es-AR" sz="2800" dirty="0">
              <a:effectLst>
                <a:outerShdw blurRad="38100" dist="38100" dir="2700000" algn="tl">
                  <a:srgbClr val="FFFFFF"/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FADD6-439D-8A64-612D-86346658B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4" y="1412776"/>
            <a:ext cx="4422176" cy="2865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1B3719-8DCE-886B-CAD0-3F170622F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1" y="4256348"/>
            <a:ext cx="4473179" cy="260165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69E6DA1-7FF7-888B-D7C6-13F63D6B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74" y="1295223"/>
            <a:ext cx="4281531" cy="320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EBB1115B-9210-76C7-B73F-040B77E93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220" y="764704"/>
            <a:ext cx="4036793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AR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itchFamily="34" charset="0"/>
              </a:rPr>
              <a:t>TRATAMIENTO</a:t>
            </a:r>
            <a:endParaRPr lang="es-AR" sz="2800" dirty="0">
              <a:effectLst>
                <a:outerShdw blurRad="38100" dist="38100" dir="2700000" algn="tl">
                  <a:srgbClr val="FFFFFF"/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8325693-E0A2-462A-2FB3-5C581C3A2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74" y="4525217"/>
            <a:ext cx="4281531" cy="223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AD95A-7608-B49E-3BA1-6FCEFB7B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6969"/>
            <a:ext cx="8784976" cy="4392488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s-AR" dirty="0"/>
              <a:t> </a:t>
            </a:r>
            <a:r>
              <a:rPr lang="es-A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LOS NUEVOS HALLAZGOS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A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PROVOCARON CURIOSIDAD Y ENTUSIASMO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3E790-9B16-D8CF-A02E-89EF7D6C9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68</a:t>
            </a:fld>
            <a:endParaRPr lang="es-ES" altLang="es-AR"/>
          </a:p>
        </p:txBody>
      </p:sp>
      <p:pic>
        <p:nvPicPr>
          <p:cNvPr id="2" name="Picture 4" descr="The new Roentgen Photography">
            <a:extLst>
              <a:ext uri="{FF2B5EF4-FFF2-40B4-BE49-F238E27FC236}">
                <a16:creationId xmlns:a16="http://schemas.microsoft.com/office/drawing/2014/main" id="{7163F5FC-E380-879F-7037-A2C171C8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2807"/>
            <a:ext cx="4114948" cy="406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4CD6F-6B3A-FE1C-3462-6ECE978B6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822139"/>
            <a:ext cx="3456384" cy="4094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65544-2042-6559-22BD-C514A7A1E43A}"/>
              </a:ext>
            </a:extLst>
          </p:cNvPr>
          <p:cNvSpPr txBox="1"/>
          <p:nvPr/>
        </p:nvSpPr>
        <p:spPr>
          <a:xfrm>
            <a:off x="251520" y="6062968"/>
            <a:ext cx="8316416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A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POSTERIORMENTE SURGIRIAN TEMORES</a:t>
            </a:r>
            <a:endParaRPr 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3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Box 1">
            <a:extLst>
              <a:ext uri="{FF2B5EF4-FFF2-40B4-BE49-F238E27FC236}">
                <a16:creationId xmlns:a16="http://schemas.microsoft.com/office/drawing/2014/main" id="{D500F0AB-E580-B32C-43DE-51CC8B839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424" y="6074132"/>
            <a:ext cx="9292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>
                <a:solidFill>
                  <a:schemeClr val="bg1"/>
                </a:solidFill>
              </a:rPr>
              <a:t>EUFORIA POR LOS RECIENTES DESCUBRIMIENTOS </a:t>
            </a:r>
          </a:p>
        </p:txBody>
      </p:sp>
      <p:pic>
        <p:nvPicPr>
          <p:cNvPr id="143363" name="Picture 2" descr="Anuncio Rx cura cancer">
            <a:extLst>
              <a:ext uri="{FF2B5EF4-FFF2-40B4-BE49-F238E27FC236}">
                <a16:creationId xmlns:a16="http://schemas.microsoft.com/office/drawing/2014/main" id="{9D2DC928-39DD-CF01-7D31-A4D6ACC6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52388"/>
            <a:ext cx="4167187" cy="56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3">
            <a:extLst>
              <a:ext uri="{FF2B5EF4-FFF2-40B4-BE49-F238E27FC236}">
                <a16:creationId xmlns:a16="http://schemas.microsoft.com/office/drawing/2014/main" id="{0D8E5431-32CF-F14C-995D-707BBFD7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7" y="260648"/>
            <a:ext cx="418872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2663A-2E5F-BE7C-CE07-FC6C0D89F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68"/>
            <a:ext cx="9144000" cy="5963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5309ED-F3BA-A408-3CFA-BE63956941CE}"/>
              </a:ext>
            </a:extLst>
          </p:cNvPr>
          <p:cNvSpPr txBox="1"/>
          <p:nvPr/>
        </p:nvSpPr>
        <p:spPr>
          <a:xfrm>
            <a:off x="593155" y="6013353"/>
            <a:ext cx="72619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800" b="1" dirty="0"/>
              <a:t>1968 – GRADUACION FACULTAD DE INGENIERIA </a:t>
            </a:r>
          </a:p>
          <a:p>
            <a:pPr algn="ctr"/>
            <a:r>
              <a:rPr lang="es-AR" sz="2800" b="1" dirty="0"/>
              <a:t> UNIVERSIDAD DE BUENOS AIRES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025522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Content Placeholder 2">
            <a:extLst>
              <a:ext uri="{FF2B5EF4-FFF2-40B4-BE49-F238E27FC236}">
                <a16:creationId xmlns:a16="http://schemas.microsoft.com/office/drawing/2014/main" id="{9E19648E-DE53-A12B-3A6D-3629805267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260350"/>
            <a:ext cx="8785225" cy="6048375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s-AR" altLang="en-US" sz="3200" b="1" dirty="0"/>
          </a:p>
          <a:p>
            <a:pPr marL="0" indent="0" algn="ctr">
              <a:buFontTx/>
              <a:buNone/>
            </a:pPr>
            <a:endParaRPr lang="es-AR" altLang="en-US" sz="3200" b="1" dirty="0"/>
          </a:p>
          <a:p>
            <a:pPr marL="0" indent="0" algn="ctr">
              <a:buFontTx/>
              <a:buNone/>
            </a:pPr>
            <a:endParaRPr lang="es-AR" altLang="en-US" sz="3200" b="1" dirty="0"/>
          </a:p>
          <a:p>
            <a:pPr marL="0" indent="0" algn="ctr">
              <a:buFontTx/>
              <a:buNone/>
            </a:pPr>
            <a:endParaRPr lang="en-US" altLang="en-US" sz="2400" b="1" dirty="0"/>
          </a:p>
        </p:txBody>
      </p:sp>
      <p:sp>
        <p:nvSpPr>
          <p:cNvPr id="147459" name="Slide Number Placeholder 3">
            <a:extLst>
              <a:ext uri="{FF2B5EF4-FFF2-40B4-BE49-F238E27FC236}">
                <a16:creationId xmlns:a16="http://schemas.microsoft.com/office/drawing/2014/main" id="{4A045C83-ECD9-81E3-72C0-EF5BE9488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1FBD43-9219-4C66-A524-341E59D54793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s-ES" altLang="es-AR" sz="1400"/>
          </a:p>
        </p:txBody>
      </p:sp>
      <p:sp>
        <p:nvSpPr>
          <p:cNvPr id="147460" name="TextBox 4">
            <a:extLst>
              <a:ext uri="{FF2B5EF4-FFF2-40B4-BE49-F238E27FC236}">
                <a16:creationId xmlns:a16="http://schemas.microsoft.com/office/drawing/2014/main" id="{C02B0A72-4FF6-6E1D-8BD7-96CC91D95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07" y="1844824"/>
            <a:ext cx="3599954" cy="4154984"/>
          </a:xfrm>
          <a:prstGeom prst="rect">
            <a:avLst/>
          </a:prstGeom>
          <a:solidFill>
            <a:srgbClr val="6600FF">
              <a:alpha val="98824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CREMAS DE BELLEZA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DENTIFRICOS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n-US" sz="2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PRODUCTOS PARA COMBATIR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NEURALGIAS Y REUMATISMO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    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FUENTES LUMINOSAS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ENERGETICAMENTE AUTONOMAS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ADFE6C-834A-F1BE-CAEE-9BF219D50A32}"/>
              </a:ext>
            </a:extLst>
          </p:cNvPr>
          <p:cNvSpPr txBox="1"/>
          <p:nvPr/>
        </p:nvSpPr>
        <p:spPr>
          <a:xfrm>
            <a:off x="1134442" y="244003"/>
            <a:ext cx="673224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s-AR" altLang="en-US" sz="2800" b="1" dirty="0"/>
              <a:t>RAPIDAMENTE SE DIFUNDIO EL EMPLEO </a:t>
            </a:r>
          </a:p>
          <a:p>
            <a:pPr marL="0" indent="0" algn="ctr">
              <a:buFontTx/>
              <a:buNone/>
            </a:pPr>
            <a:r>
              <a:rPr lang="es-AR" altLang="en-US" sz="2800" b="1" dirty="0"/>
              <a:t>DE SUSTANCIAS RADIACTIVAS </a:t>
            </a:r>
          </a:p>
          <a:p>
            <a:pPr marL="0" indent="0" algn="ctr">
              <a:buFontTx/>
              <a:buNone/>
            </a:pPr>
            <a:r>
              <a:rPr lang="es-AR" altLang="en-US" sz="2800" b="1" dirty="0"/>
              <a:t>CON VARIADOS PROPOSITOS: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6FDE02-5A12-9A1B-75C6-82E66467807B}"/>
              </a:ext>
            </a:extLst>
          </p:cNvPr>
          <p:cNvSpPr/>
          <p:nvPr/>
        </p:nvSpPr>
        <p:spPr>
          <a:xfrm>
            <a:off x="-684584" y="2132856"/>
            <a:ext cx="413222" cy="48691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F1334-A1A9-A51D-104B-8A2AFB535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7" y="3235600"/>
            <a:ext cx="2795373" cy="327006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4BBF2808-C1C2-A375-36F5-1724E1B56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048" y="1825933"/>
            <a:ext cx="4930784" cy="1200329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CC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POCO DESPUES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SE OBSERVARON EFECTOS NEGATIVOS </a:t>
            </a:r>
          </a:p>
        </p:txBody>
      </p:sp>
    </p:spTree>
    <p:extLst>
      <p:ext uri="{BB962C8B-B14F-4D97-AF65-F5344CB8AC3E}">
        <p14:creationId xmlns:p14="http://schemas.microsoft.com/office/powerpoint/2010/main" val="18366186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animBg="1"/>
      <p:bldP spid="3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F6C7CB-D089-22EA-D14C-AD4AFA61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71</a:t>
            </a:fld>
            <a:endParaRPr lang="es-ES" altLang="es-AR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0F70231-6484-EFF6-4642-4DDD20BA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5790091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46479-EC4E-B863-3CA3-3734F808C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" y="3068961"/>
            <a:ext cx="5286035" cy="381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158B7F6-1A13-E580-CD9F-F3EE5D80D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484" y="30557"/>
            <a:ext cx="3719388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3E3E3E"/>
                </a:solidFill>
                <a:latin typeface="Open Sans" panose="020B0606030504020204" pitchFamily="34" charset="0"/>
              </a:rPr>
              <a:t>“Chicas del Radio”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3E3E3E"/>
                </a:solidFill>
                <a:latin typeface="Open Sans" panose="020B0606030504020204" pitchFamily="34" charset="0"/>
              </a:rPr>
              <a:t>trabajando para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3E3E3E"/>
                </a:solidFill>
                <a:latin typeface="Open Sans" panose="020B0606030504020204" pitchFamily="34" charset="0"/>
              </a:rPr>
              <a:t>U.S.  </a:t>
            </a:r>
            <a:r>
              <a:rPr lang="es-ES" altLang="en-US" sz="2800" b="1" dirty="0" err="1">
                <a:solidFill>
                  <a:srgbClr val="3E3E3E"/>
                </a:solidFill>
                <a:latin typeface="Open Sans" panose="020B0606030504020204" pitchFamily="34" charset="0"/>
              </a:rPr>
              <a:t>Radium</a:t>
            </a:r>
            <a:r>
              <a:rPr lang="es-ES" altLang="en-US" sz="2800" b="1" dirty="0">
                <a:solidFill>
                  <a:srgbClr val="3E3E3E"/>
                </a:solidFill>
                <a:latin typeface="Open Sans" panose="020B0606030504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 err="1">
                <a:solidFill>
                  <a:srgbClr val="3E3E3E"/>
                </a:solidFill>
                <a:latin typeface="Open Sans" panose="020B0606030504020204" pitchFamily="34" charset="0"/>
              </a:rPr>
              <a:t>Corporation</a:t>
            </a:r>
            <a:r>
              <a:rPr lang="es-ES" altLang="en-US" sz="2800" b="1" dirty="0">
                <a:solidFill>
                  <a:srgbClr val="3E3E3E"/>
                </a:solidFill>
                <a:latin typeface="Open Sans" panose="020B0606030504020204" pitchFamily="34" charset="0"/>
              </a:rPr>
              <a:t> – 1922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202122"/>
                </a:solidFill>
              </a:rPr>
              <a:t>Afinaban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202122"/>
                </a:solidFill>
              </a:rPr>
              <a:t>los pinceles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202122"/>
                </a:solidFill>
              </a:rPr>
              <a:t>con sus labios.</a:t>
            </a:r>
            <a:endParaRPr lang="en-US" alt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430A1-5092-BD45-ABFF-96ED8E866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4149080"/>
            <a:ext cx="3485835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3E3E3E"/>
                </a:solidFill>
                <a:latin typeface="Open Sans" panose="020B0606030504020204" pitchFamily="34" charset="0"/>
              </a:rPr>
              <a:t>Pintaban esferas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3E3E3E"/>
                </a:solidFill>
                <a:latin typeface="Open Sans" panose="020B0606030504020204" pitchFamily="34" charset="0"/>
              </a:rPr>
              <a:t>de reloj con sustancias radiactivas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3E3E3E"/>
                </a:solidFill>
                <a:latin typeface="Open Sans" panose="020B0606030504020204" pitchFamily="34" charset="0"/>
              </a:rPr>
              <a:t>que brillaban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3E3E3E"/>
                </a:solidFill>
                <a:latin typeface="Open Sans" panose="020B0606030504020204" pitchFamily="34" charset="0"/>
              </a:rPr>
              <a:t> en la oscuridad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428221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Number Placeholder 1">
            <a:extLst>
              <a:ext uri="{FF2B5EF4-FFF2-40B4-BE49-F238E27FC236}">
                <a16:creationId xmlns:a16="http://schemas.microsoft.com/office/drawing/2014/main" id="{CC29EF1F-C1FD-E49B-FB2A-3E74FD4353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C8DA53-FF71-45AC-907B-F7BD886964C0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s-ES" altLang="es-AR" sz="1400"/>
          </a:p>
        </p:txBody>
      </p:sp>
      <p:pic>
        <p:nvPicPr>
          <p:cNvPr id="152579" name="Picture 3">
            <a:extLst>
              <a:ext uri="{FF2B5EF4-FFF2-40B4-BE49-F238E27FC236}">
                <a16:creationId xmlns:a16="http://schemas.microsoft.com/office/drawing/2014/main" id="{D15E0B52-E8FF-A2B3-016E-D91AB335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988840"/>
            <a:ext cx="8964488" cy="443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TextBox 1">
            <a:extLst>
              <a:ext uri="{FF2B5EF4-FFF2-40B4-BE49-F238E27FC236}">
                <a16:creationId xmlns:a16="http://schemas.microsoft.com/office/drawing/2014/main" id="{69DB3FDA-4512-036B-F44A-D1778D9EA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476672"/>
            <a:ext cx="6268383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4000" b="1" dirty="0"/>
              <a:t> EFECTOS INDESEADOS</a:t>
            </a:r>
            <a:endParaRPr lang="en-US" altLang="en-US" sz="4000" b="1" dirty="0"/>
          </a:p>
        </p:txBody>
      </p:sp>
      <p:sp>
        <p:nvSpPr>
          <p:cNvPr id="152581" name="Rectangle 2">
            <a:extLst>
              <a:ext uri="{FF2B5EF4-FFF2-40B4-BE49-F238E27FC236}">
                <a16:creationId xmlns:a16="http://schemas.microsoft.com/office/drawing/2014/main" id="{424D09A5-302E-E89C-ED03-C3B79E847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3" y="6334125"/>
            <a:ext cx="1373187" cy="5111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</p:cSld>
  <p:clrMapOvr>
    <a:masterClrMapping/>
  </p:clrMapOvr>
  <p:transition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E84D169-2C9F-4F8B-2EE2-0A77BEDFC0DE}"/>
              </a:ext>
            </a:extLst>
          </p:cNvPr>
          <p:cNvGrpSpPr/>
          <p:nvPr/>
        </p:nvGrpSpPr>
        <p:grpSpPr>
          <a:xfrm>
            <a:off x="611560" y="1334626"/>
            <a:ext cx="7641656" cy="2880221"/>
            <a:chOff x="611188" y="2132856"/>
            <a:chExt cx="7641656" cy="2880221"/>
          </a:xfrm>
        </p:grpSpPr>
        <p:pic>
          <p:nvPicPr>
            <p:cNvPr id="346117" name="Graphic 4" descr="Man with solid fill">
              <a:extLst>
                <a:ext uri="{FF2B5EF4-FFF2-40B4-BE49-F238E27FC236}">
                  <a16:creationId xmlns:a16="http://schemas.microsoft.com/office/drawing/2014/main" id="{3652541A-67D4-F416-1448-5ABD95AB89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3638" y="2411165"/>
              <a:ext cx="1814512" cy="2154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6118" name="Sun 6">
              <a:extLst>
                <a:ext uri="{FF2B5EF4-FFF2-40B4-BE49-F238E27FC236}">
                  <a16:creationId xmlns:a16="http://schemas.microsoft.com/office/drawing/2014/main" id="{04211BE4-24F8-35A6-CBD3-FAB3513F8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2852490"/>
              <a:ext cx="914400" cy="9144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cxnSp>
          <p:nvCxnSpPr>
            <p:cNvPr id="346119" name="Straight Connector 8">
              <a:extLst>
                <a:ext uri="{FF2B5EF4-FFF2-40B4-BE49-F238E27FC236}">
                  <a16:creationId xmlns:a16="http://schemas.microsoft.com/office/drawing/2014/main" id="{6952A8CB-3C9A-83B2-DD04-14EE70C4A8E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58888" y="2925515"/>
              <a:ext cx="3744912" cy="320675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6120" name="Straight Connector 9">
              <a:extLst>
                <a:ext uri="{FF2B5EF4-FFF2-40B4-BE49-F238E27FC236}">
                  <a16:creationId xmlns:a16="http://schemas.microsoft.com/office/drawing/2014/main" id="{D6493694-81A8-C251-A4A1-933E05BF278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58888" y="3140968"/>
              <a:ext cx="6993956" cy="178247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6121" name="Straight Connector 10">
              <a:extLst>
                <a:ext uri="{FF2B5EF4-FFF2-40B4-BE49-F238E27FC236}">
                  <a16:creationId xmlns:a16="http://schemas.microsoft.com/office/drawing/2014/main" id="{15DC0F9C-251C-5BFE-016A-6D647ECF9D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58888" y="3379540"/>
              <a:ext cx="3744912" cy="193675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6122" name="Straight Connector 11">
              <a:extLst>
                <a:ext uri="{FF2B5EF4-FFF2-40B4-BE49-F238E27FC236}">
                  <a16:creationId xmlns:a16="http://schemas.microsoft.com/office/drawing/2014/main" id="{5FC0F0E8-BD8A-74CF-6155-DC0AB39563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58888" y="3428752"/>
              <a:ext cx="6993956" cy="720328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6123" name="Straight Connector 12">
              <a:extLst>
                <a:ext uri="{FF2B5EF4-FFF2-40B4-BE49-F238E27FC236}">
                  <a16:creationId xmlns:a16="http://schemas.microsoft.com/office/drawing/2014/main" id="{9365AA31-793D-84FB-7983-ADB74FA238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5688" y="3428752"/>
              <a:ext cx="3948112" cy="647700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6124" name="Straight Connector 13">
              <a:extLst>
                <a:ext uri="{FF2B5EF4-FFF2-40B4-BE49-F238E27FC236}">
                  <a16:creationId xmlns:a16="http://schemas.microsoft.com/office/drawing/2014/main" id="{5C9D8875-EFCC-E8F6-0947-F2D2E40298E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03325" y="2132856"/>
              <a:ext cx="6969075" cy="1079996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6125" name="Straight Connector 30">
              <a:extLst>
                <a:ext uri="{FF2B5EF4-FFF2-40B4-BE49-F238E27FC236}">
                  <a16:creationId xmlns:a16="http://schemas.microsoft.com/office/drawing/2014/main" id="{FFA2DF6A-4837-3602-2AAE-84695AA636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5850" y="3462090"/>
              <a:ext cx="6942138" cy="1550987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6135" name="Straight Connector 8">
              <a:extLst>
                <a:ext uri="{FF2B5EF4-FFF2-40B4-BE49-F238E27FC236}">
                  <a16:creationId xmlns:a16="http://schemas.microsoft.com/office/drawing/2014/main" id="{6C79EBE9-1CCC-EEAA-C9F3-F72335A05A6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07932" y="2663061"/>
              <a:ext cx="3744912" cy="320675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6136" name="Straight Connector 10">
              <a:extLst>
                <a:ext uri="{FF2B5EF4-FFF2-40B4-BE49-F238E27FC236}">
                  <a16:creationId xmlns:a16="http://schemas.microsoft.com/office/drawing/2014/main" id="{E5C182D7-D30F-1B4C-D162-0685A2262B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07932" y="3552577"/>
              <a:ext cx="3744912" cy="193675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6137" name="Straight Connector 30">
              <a:extLst>
                <a:ext uri="{FF2B5EF4-FFF2-40B4-BE49-F238E27FC236}">
                  <a16:creationId xmlns:a16="http://schemas.microsoft.com/office/drawing/2014/main" id="{3F5ECEC1-FF00-06F9-B0D5-7AA876D297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28331" y="3999718"/>
              <a:ext cx="3624513" cy="619660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B1A463F-E612-1242-690A-10DC0A01B76F}"/>
              </a:ext>
            </a:extLst>
          </p:cNvPr>
          <p:cNvSpPr txBox="1"/>
          <p:nvPr/>
        </p:nvSpPr>
        <p:spPr>
          <a:xfrm>
            <a:off x="541794" y="585860"/>
            <a:ext cx="2756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>
                <a:solidFill>
                  <a:schemeClr val="bg1"/>
                </a:solidFill>
              </a:rPr>
              <a:t>RADIACION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3C559B-1C44-C7CB-4D59-0AF942AB398C}"/>
              </a:ext>
            </a:extLst>
          </p:cNvPr>
          <p:cNvSpPr txBox="1"/>
          <p:nvPr/>
        </p:nvSpPr>
        <p:spPr>
          <a:xfrm>
            <a:off x="1146905" y="3982625"/>
            <a:ext cx="64501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chemeClr val="bg1"/>
                </a:solidFill>
              </a:rPr>
              <a:t> </a:t>
            </a:r>
            <a:r>
              <a:rPr lang="es-AR" sz="4000" b="1" dirty="0">
                <a:solidFill>
                  <a:schemeClr val="bg1"/>
                </a:solidFill>
              </a:rPr>
              <a:t>ES POSIBLE  COMPATIBILIZAR</a:t>
            </a:r>
          </a:p>
          <a:p>
            <a:pPr algn="ctr"/>
            <a:r>
              <a:rPr lang="es-AR" sz="4000" b="1" dirty="0">
                <a:solidFill>
                  <a:schemeClr val="bg1"/>
                </a:solidFill>
              </a:rPr>
              <a:t>RIESGOS Y BENEFICIOS  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7CB73-1840-5E2E-A93D-BBECB167E034}"/>
              </a:ext>
            </a:extLst>
          </p:cNvPr>
          <p:cNvSpPr txBox="1"/>
          <p:nvPr/>
        </p:nvSpPr>
        <p:spPr>
          <a:xfrm>
            <a:off x="-113982" y="5733256"/>
            <a:ext cx="9354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4000" b="1" dirty="0">
                <a:solidFill>
                  <a:srgbClr val="FFFF00"/>
                </a:solidFill>
              </a:rPr>
              <a:t>LOS RADIOLOGOS ENCARARON EL DESAFIO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026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>
            <a:extLst>
              <a:ext uri="{FF2B5EF4-FFF2-40B4-BE49-F238E27FC236}">
                <a16:creationId xmlns:a16="http://schemas.microsoft.com/office/drawing/2014/main" id="{A97A3DF9-34AA-D6A0-1834-87504B6D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1" y="0"/>
            <a:ext cx="4664819" cy="52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Slide Number Placeholder 1">
            <a:extLst>
              <a:ext uri="{FF2B5EF4-FFF2-40B4-BE49-F238E27FC236}">
                <a16:creationId xmlns:a16="http://schemas.microsoft.com/office/drawing/2014/main" id="{7BCADC96-14FC-A2B9-CC21-5038AF297C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87228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ABE470-3687-4240-A0A6-EF053C3084AB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s-ES" altLang="es-AR" sz="1400"/>
          </a:p>
        </p:txBody>
      </p:sp>
      <p:sp>
        <p:nvSpPr>
          <p:cNvPr id="169989" name="TextBox 7">
            <a:extLst>
              <a:ext uri="{FF2B5EF4-FFF2-40B4-BE49-F238E27FC236}">
                <a16:creationId xmlns:a16="http://schemas.microsoft.com/office/drawing/2014/main" id="{05504AF1-014F-4CA9-A9E2-88D24CFFD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406" y="5288340"/>
            <a:ext cx="4644008" cy="156966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CREACION DE LA COMISION INTERNACIONAL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DE MAGNITUDES Y UNIDADES DE RADIACION - ICRU</a:t>
            </a:r>
            <a:endParaRPr lang="en-US" altLang="en-US" sz="2400" dirty="0"/>
          </a:p>
        </p:txBody>
      </p:sp>
      <p:sp>
        <p:nvSpPr>
          <p:cNvPr id="169990" name="TextBox 8">
            <a:extLst>
              <a:ext uri="{FF2B5EF4-FFF2-40B4-BE49-F238E27FC236}">
                <a16:creationId xmlns:a16="http://schemas.microsoft.com/office/drawing/2014/main" id="{92CF98CA-59A8-8D15-2DB6-664E21B4B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968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    LONDRES </a:t>
            </a:r>
            <a:r>
              <a:rPr lang="es-AR" alt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1925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    PRIMER CONGRESO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 INTERNACIONAL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/>
              <a:t>DE RADIOLOGIA</a:t>
            </a:r>
            <a:endParaRPr lang="en-US" alt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39C929E-E716-65B7-52C4-C8012FF33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13" y="1"/>
            <a:ext cx="4484825" cy="52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D17E70D2-099C-5401-7F65-60754CC7A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413" y="5290575"/>
            <a:ext cx="4489588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CREACION DE LA COMISION INTERNACIONAL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DE PROTECCION RADIOLOGICA - ICRP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ED4E9-2F74-AEA6-4E24-C33D79EFFAA3}"/>
              </a:ext>
            </a:extLst>
          </p:cNvPr>
          <p:cNvSpPr txBox="1"/>
          <p:nvPr/>
        </p:nvSpPr>
        <p:spPr>
          <a:xfrm>
            <a:off x="3999614" y="-171400"/>
            <a:ext cx="46411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ESTOCOLMO </a:t>
            </a:r>
            <a:r>
              <a:rPr lang="es-AR" alt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1928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SEGUNDO CONGRESO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INTERNACIONAL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 RADIOLOGIA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2D10D1-5420-D85C-82F1-BC258D9D0083}"/>
              </a:ext>
            </a:extLst>
          </p:cNvPr>
          <p:cNvSpPr/>
          <p:nvPr/>
        </p:nvSpPr>
        <p:spPr>
          <a:xfrm>
            <a:off x="-20811" y="0"/>
            <a:ext cx="4675224" cy="52762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AA5F33-F6BC-23A8-94DC-2A3D69D1B2CD}"/>
              </a:ext>
            </a:extLst>
          </p:cNvPr>
          <p:cNvSpPr/>
          <p:nvPr/>
        </p:nvSpPr>
        <p:spPr>
          <a:xfrm>
            <a:off x="4633602" y="12053"/>
            <a:ext cx="4641112" cy="52762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708C13-01DB-D727-720E-A87FE61A5B45}"/>
              </a:ext>
            </a:extLst>
          </p:cNvPr>
          <p:cNvSpPr/>
          <p:nvPr/>
        </p:nvSpPr>
        <p:spPr>
          <a:xfrm>
            <a:off x="4654413" y="5288340"/>
            <a:ext cx="4489587" cy="15839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48582-8456-0FFC-3CB6-6218D12663AF}"/>
              </a:ext>
            </a:extLst>
          </p:cNvPr>
          <p:cNvSpPr/>
          <p:nvPr/>
        </p:nvSpPr>
        <p:spPr>
          <a:xfrm>
            <a:off x="-10406" y="5301208"/>
            <a:ext cx="4675224" cy="1569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288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59D72-FE07-B788-9174-260B28E5D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7950" y="44624"/>
            <a:ext cx="9432925" cy="1525587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s-AR" altLang="en-US" sz="2400" b="1" dirty="0"/>
              <a:t> 1928 ESTOCOLMO </a:t>
            </a:r>
          </a:p>
          <a:p>
            <a:pPr marL="0" indent="0" algn="ctr">
              <a:buFontTx/>
              <a:buNone/>
              <a:defRPr/>
            </a:pPr>
            <a:r>
              <a:rPr lang="es-AR" altLang="en-US" sz="2400" b="1" dirty="0"/>
              <a:t>SEGUNDO CONGRESO INTERNACIONAL DE RADIOLOGIA.</a:t>
            </a:r>
            <a:r>
              <a:rPr lang="es-AR" altLang="en-US" b="1" dirty="0"/>
              <a:t>            </a:t>
            </a:r>
          </a:p>
          <a:p>
            <a:pPr marL="0" indent="0">
              <a:buFontTx/>
              <a:buNone/>
              <a:defRPr/>
            </a:pPr>
            <a:endParaRPr lang="en-US" sz="2000" b="1" dirty="0">
              <a:hlinkClick r:id="rId3"/>
            </a:endParaRPr>
          </a:p>
          <a:p>
            <a:pPr marL="0" indent="0">
              <a:buFontTx/>
              <a:buNone/>
              <a:defRPr/>
            </a:pPr>
            <a:endParaRPr lang="en-US" sz="2000" b="1" dirty="0">
              <a:solidFill>
                <a:srgbClr val="99CC00"/>
              </a:solidFill>
              <a:hlinkClick r:id="rId3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59746" name="Slide Number Placeholder 3">
            <a:extLst>
              <a:ext uri="{FF2B5EF4-FFF2-40B4-BE49-F238E27FC236}">
                <a16:creationId xmlns:a16="http://schemas.microsoft.com/office/drawing/2014/main" id="{0B4D7738-9F4D-1EE3-48B0-9C06E9D1A3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0C4DCC-76E4-46B0-B6A6-09A86D9CE05D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s-ES" altLang="es-AR" sz="1400"/>
          </a:p>
        </p:txBody>
      </p:sp>
      <p:pic>
        <p:nvPicPr>
          <p:cNvPr id="159748" name="Picture 3">
            <a:extLst>
              <a:ext uri="{FF2B5EF4-FFF2-40B4-BE49-F238E27FC236}">
                <a16:creationId xmlns:a16="http://schemas.microsoft.com/office/drawing/2014/main" id="{02276B95-B813-FCFB-52D2-F06A0755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" y="872332"/>
            <a:ext cx="8713788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TextBox 3">
            <a:extLst>
              <a:ext uri="{FF2B5EF4-FFF2-40B4-BE49-F238E27FC236}">
                <a16:creationId xmlns:a16="http://schemas.microsoft.com/office/drawing/2014/main" id="{7BF16F5C-F3B8-8EF4-A2D8-4DDB636BF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96" y="1085835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CREACION DE LA COMISION INTERNACIONAL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DE PROTECCION RADIOLOGICA - ICRP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7B03C-C965-35BD-6371-72B2E2D9DEF1}"/>
              </a:ext>
            </a:extLst>
          </p:cNvPr>
          <p:cNvSpPr txBox="1"/>
          <p:nvPr/>
        </p:nvSpPr>
        <p:spPr>
          <a:xfrm>
            <a:off x="233802" y="6287286"/>
            <a:ext cx="8846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/>
              <a:t>NACE LA INGENIERIA DE RADIOPROTECCION</a:t>
            </a:r>
            <a:endParaRPr lang="en-US" sz="36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9" grpId="0" animBg="1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Number Placeholder 1">
            <a:extLst>
              <a:ext uri="{FF2B5EF4-FFF2-40B4-BE49-F238E27FC236}">
                <a16:creationId xmlns:a16="http://schemas.microsoft.com/office/drawing/2014/main" id="{A1A070A7-D051-6709-F779-8A6E638AB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87228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A3B64-8EC4-4B53-88E5-D3F342C45A5E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s-ES" altLang="es-AR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FAF7B-A513-BCAC-A731-E75DAA5C8C46}"/>
              </a:ext>
            </a:extLst>
          </p:cNvPr>
          <p:cNvSpPr txBox="1"/>
          <p:nvPr/>
        </p:nvSpPr>
        <p:spPr>
          <a:xfrm>
            <a:off x="617537" y="244191"/>
            <a:ext cx="8064500" cy="790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AR" b="1" dirty="0"/>
              <a:t>  </a:t>
            </a:r>
            <a:r>
              <a:rPr lang="es-AR" sz="3600" b="1" dirty="0"/>
              <a:t>INGENIERIA DE LA RADIOPROTECCION</a:t>
            </a:r>
          </a:p>
          <a:p>
            <a:pPr algn="ctr">
              <a:defRPr/>
            </a:pPr>
            <a:r>
              <a:rPr lang="es-AR" b="1" dirty="0"/>
              <a:t> </a:t>
            </a:r>
          </a:p>
        </p:txBody>
      </p:sp>
      <p:sp>
        <p:nvSpPr>
          <p:cNvPr id="166916" name="TextBox 3">
            <a:extLst>
              <a:ext uri="{FF2B5EF4-FFF2-40B4-BE49-F238E27FC236}">
                <a16:creationId xmlns:a16="http://schemas.microsoft.com/office/drawing/2014/main" id="{2062D44A-8EC4-E163-1BCC-2D06CA2E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823" y="2422629"/>
            <a:ext cx="2964273" cy="584775"/>
          </a:xfrm>
          <a:prstGeom prst="rect">
            <a:avLst/>
          </a:prstGeom>
          <a:solidFill>
            <a:srgbClr val="F8FDC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METROLOGIA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FD1D2-29D4-03A7-9C0E-A44CC11DB757}"/>
              </a:ext>
            </a:extLst>
          </p:cNvPr>
          <p:cNvSpPr txBox="1"/>
          <p:nvPr/>
        </p:nvSpPr>
        <p:spPr>
          <a:xfrm>
            <a:off x="5580113" y="3972546"/>
            <a:ext cx="356388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RADIOBIOLOGIA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82C5E-09FD-37C8-F804-7FEEB59401A0}"/>
              </a:ext>
            </a:extLst>
          </p:cNvPr>
          <p:cNvSpPr txBox="1"/>
          <p:nvPr/>
        </p:nvSpPr>
        <p:spPr>
          <a:xfrm>
            <a:off x="547087" y="3861048"/>
            <a:ext cx="265676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sz="3200" b="1" dirty="0"/>
              <a:t>FILOSOFIA</a:t>
            </a:r>
            <a:endParaRPr lang="es-AR" sz="3600" b="1" dirty="0"/>
          </a:p>
        </p:txBody>
      </p:sp>
      <p:sp>
        <p:nvSpPr>
          <p:cNvPr id="166919" name="TextBox 8">
            <a:extLst>
              <a:ext uri="{FF2B5EF4-FFF2-40B4-BE49-F238E27FC236}">
                <a16:creationId xmlns:a16="http://schemas.microsoft.com/office/drawing/2014/main" id="{CA363A8D-24A7-4014-1F98-9DA50FC4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420888"/>
            <a:ext cx="3313729" cy="584775"/>
          </a:xfrm>
          <a:prstGeom prst="rect">
            <a:avLst/>
          </a:prstGeom>
          <a:solidFill>
            <a:srgbClr val="FFFFCC">
              <a:alpha val="89020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REGULACION</a:t>
            </a:r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196D0-1784-07BA-A813-34402969551B}"/>
              </a:ext>
            </a:extLst>
          </p:cNvPr>
          <p:cNvSpPr txBox="1"/>
          <p:nvPr/>
        </p:nvSpPr>
        <p:spPr>
          <a:xfrm>
            <a:off x="2843808" y="5422417"/>
            <a:ext cx="338374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endParaRPr lang="es-AR" sz="3200" b="1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D28AA862-2A9C-EC8D-2DEF-46A21A5506F6}"/>
              </a:ext>
            </a:extLst>
          </p:cNvPr>
          <p:cNvSpPr/>
          <p:nvPr/>
        </p:nvSpPr>
        <p:spPr bwMode="auto">
          <a:xfrm rot="2204452">
            <a:off x="3522005" y="2729546"/>
            <a:ext cx="2166094" cy="1843087"/>
          </a:xfrm>
          <a:prstGeom prst="star5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 animBg="1"/>
      <p:bldP spid="7" grpId="0" animBg="1"/>
      <p:bldP spid="8" grpId="0" animBg="1"/>
      <p:bldP spid="166919" grpId="0" animBg="1"/>
      <p:bldP spid="10" grpId="0" animBg="1"/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200D4B-0F75-EBEC-588B-F0FD2A367AD2}"/>
              </a:ext>
            </a:extLst>
          </p:cNvPr>
          <p:cNvSpPr/>
          <p:nvPr/>
        </p:nvSpPr>
        <p:spPr>
          <a:xfrm>
            <a:off x="2897764" y="1273873"/>
            <a:ext cx="3600400" cy="12185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914" name="Slide Number Placeholder 1">
            <a:extLst>
              <a:ext uri="{FF2B5EF4-FFF2-40B4-BE49-F238E27FC236}">
                <a16:creationId xmlns:a16="http://schemas.microsoft.com/office/drawing/2014/main" id="{A1A070A7-D051-6709-F779-8A6E638AB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87228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A3B64-8EC4-4B53-88E5-D3F342C45A5E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s-ES" altLang="es-AR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FAF7B-A513-BCAC-A731-E75DAA5C8C46}"/>
              </a:ext>
            </a:extLst>
          </p:cNvPr>
          <p:cNvSpPr txBox="1"/>
          <p:nvPr/>
        </p:nvSpPr>
        <p:spPr>
          <a:xfrm>
            <a:off x="617537" y="244191"/>
            <a:ext cx="8064500" cy="790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AR" b="1" dirty="0"/>
              <a:t>  </a:t>
            </a:r>
            <a:r>
              <a:rPr lang="es-AR" sz="3600" b="1" dirty="0"/>
              <a:t>INGENIERIA DE LA RADIOPROTECCION</a:t>
            </a:r>
          </a:p>
          <a:p>
            <a:pPr algn="ctr">
              <a:defRPr/>
            </a:pPr>
            <a:r>
              <a:rPr lang="es-AR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FD1D2-29D4-03A7-9C0E-A44CC11DB757}"/>
              </a:ext>
            </a:extLst>
          </p:cNvPr>
          <p:cNvSpPr txBox="1"/>
          <p:nvPr/>
        </p:nvSpPr>
        <p:spPr>
          <a:xfrm>
            <a:off x="5656845" y="2863435"/>
            <a:ext cx="3383747" cy="1200329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b="1" dirty="0"/>
              <a:t> </a:t>
            </a:r>
            <a:r>
              <a:rPr lang="en-US" sz="3600" b="1" dirty="0"/>
              <a:t>RADIOBIOLOGIA</a:t>
            </a:r>
          </a:p>
          <a:p>
            <a:pPr algn="ctr">
              <a:defRPr/>
            </a:pP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82C5E-09FD-37C8-F804-7FEEB59401A0}"/>
              </a:ext>
            </a:extLst>
          </p:cNvPr>
          <p:cNvSpPr txBox="1"/>
          <p:nvPr/>
        </p:nvSpPr>
        <p:spPr>
          <a:xfrm>
            <a:off x="683568" y="5044149"/>
            <a:ext cx="3512628" cy="156966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AR" sz="3200" b="1" dirty="0"/>
              <a:t>FILOSOFIA </a:t>
            </a:r>
          </a:p>
          <a:p>
            <a:pPr algn="ctr">
              <a:defRPr/>
            </a:pPr>
            <a:r>
              <a:rPr lang="es-AR" sz="3200" b="1" dirty="0"/>
              <a:t>DE LA </a:t>
            </a:r>
          </a:p>
          <a:p>
            <a:pPr algn="ctr">
              <a:defRPr/>
            </a:pPr>
            <a:r>
              <a:rPr lang="es-AR" sz="3200" b="1" dirty="0"/>
              <a:t>RADIOPROTECCION</a:t>
            </a:r>
            <a:endParaRPr lang="en-US" dirty="0"/>
          </a:p>
        </p:txBody>
      </p:sp>
      <p:sp>
        <p:nvSpPr>
          <p:cNvPr id="166916" name="TextBox 3">
            <a:extLst>
              <a:ext uri="{FF2B5EF4-FFF2-40B4-BE49-F238E27FC236}">
                <a16:creationId xmlns:a16="http://schemas.microsoft.com/office/drawing/2014/main" id="{2062D44A-8EC4-E163-1BCC-2D06CA2E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091" y="1400375"/>
            <a:ext cx="338374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METROLOGIA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DE LA RADIACION</a:t>
            </a:r>
            <a:endParaRPr lang="es-AR" altLang="en-US" b="1" dirty="0"/>
          </a:p>
        </p:txBody>
      </p:sp>
      <p:sp>
        <p:nvSpPr>
          <p:cNvPr id="166919" name="TextBox 8">
            <a:extLst>
              <a:ext uri="{FF2B5EF4-FFF2-40B4-BE49-F238E27FC236}">
                <a16:creationId xmlns:a16="http://schemas.microsoft.com/office/drawing/2014/main" id="{CA363A8D-24A7-4014-1F98-9DA50FC4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73" y="2888988"/>
            <a:ext cx="3086100" cy="156966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AR" altLang="en-US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REGULACION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196D0-1784-07BA-A813-34402969551B}"/>
              </a:ext>
            </a:extLst>
          </p:cNvPr>
          <p:cNvSpPr txBox="1"/>
          <p:nvPr/>
        </p:nvSpPr>
        <p:spPr>
          <a:xfrm>
            <a:off x="4860032" y="5013371"/>
            <a:ext cx="3033331" cy="1631216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es-AR" b="1" dirty="0"/>
          </a:p>
          <a:p>
            <a:pPr algn="ctr">
              <a:defRPr/>
            </a:pPr>
            <a:r>
              <a:rPr lang="es-AR" sz="3200" b="1" dirty="0"/>
              <a:t>TECNOLOGIAS </a:t>
            </a:r>
          </a:p>
          <a:p>
            <a:pPr algn="ctr">
              <a:defRPr/>
            </a:pPr>
            <a:r>
              <a:rPr lang="es-AR" sz="3200" b="1" dirty="0"/>
              <a:t>DE PROTECCION 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2BFCE0F-6A0E-2EF2-D435-C0DAAE8A0842}"/>
              </a:ext>
            </a:extLst>
          </p:cNvPr>
          <p:cNvSpPr/>
          <p:nvPr/>
        </p:nvSpPr>
        <p:spPr bwMode="auto">
          <a:xfrm>
            <a:off x="3347864" y="2720092"/>
            <a:ext cx="2166094" cy="1843087"/>
          </a:xfrm>
          <a:prstGeom prst="star5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29547"/>
      </p:ext>
    </p:extLst>
  </p:cSld>
  <p:clrMapOvr>
    <a:masterClrMapping/>
  </p:clrMapOvr>
  <p:transition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Number Placeholder 1">
            <a:extLst>
              <a:ext uri="{FF2B5EF4-FFF2-40B4-BE49-F238E27FC236}">
                <a16:creationId xmlns:a16="http://schemas.microsoft.com/office/drawing/2014/main" id="{C04E8085-8CE2-E4FB-48FF-84290B7923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88981" y="6361118"/>
            <a:ext cx="2057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3D3D55-5529-4679-BF64-200A9F20ED1C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s-ES" altLang="es-AR" sz="1400"/>
          </a:p>
        </p:txBody>
      </p:sp>
      <p:sp>
        <p:nvSpPr>
          <p:cNvPr id="167939" name="Explosion: 8 Points 3">
            <a:extLst>
              <a:ext uri="{FF2B5EF4-FFF2-40B4-BE49-F238E27FC236}">
                <a16:creationId xmlns:a16="http://schemas.microsoft.com/office/drawing/2014/main" id="{BB825FF2-B439-15DC-6B11-9F8CF189E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4544" y="1040561"/>
            <a:ext cx="11161713" cy="7608887"/>
          </a:xfrm>
          <a:prstGeom prst="irregularSeal1">
            <a:avLst/>
          </a:prstGeom>
          <a:solidFill>
            <a:srgbClr val="FFFF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167950" name="TextBox 23">
            <a:extLst>
              <a:ext uri="{FF2B5EF4-FFF2-40B4-BE49-F238E27FC236}">
                <a16:creationId xmlns:a16="http://schemas.microsoft.com/office/drawing/2014/main" id="{BB04069A-30AC-535F-A587-FE5FBF0AD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48" y="210901"/>
            <a:ext cx="8878303" cy="954107"/>
          </a:xfrm>
          <a:prstGeom prst="rect">
            <a:avLst/>
          </a:pr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AR" altLang="en-US" sz="2800" b="1" dirty="0"/>
              <a:t>LOS RIESGOS AMBIENTALES</a:t>
            </a:r>
          </a:p>
          <a:p>
            <a:pPr algn="ctr">
              <a:spcBef>
                <a:spcPct val="0"/>
              </a:spcBef>
              <a:buNone/>
            </a:pPr>
            <a:r>
              <a:rPr lang="es-AR" altLang="en-US" sz="2800" b="1" dirty="0"/>
              <a:t>DEBEN CUANTIFICARSE  Y MENSURARSE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79024-4D51-8573-C6F8-461F848D7D7C}"/>
              </a:ext>
            </a:extLst>
          </p:cNvPr>
          <p:cNvSpPr txBox="1"/>
          <p:nvPr/>
        </p:nvSpPr>
        <p:spPr>
          <a:xfrm>
            <a:off x="341783" y="5946831"/>
            <a:ext cx="8460432" cy="523220"/>
          </a:xfrm>
          <a:prstGeom prst="rect">
            <a:avLst/>
          </a:prstGeom>
          <a:solidFill>
            <a:srgbClr val="FFFFCC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s-AR" altLang="en-US" sz="2800" b="1" dirty="0"/>
              <a:t>MAGNITUDES Y UNIDADES de Exposición a Radiación</a:t>
            </a:r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A07FCF44-5619-1AB2-33B8-C69D2531D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18" y="3003929"/>
            <a:ext cx="2607257" cy="148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TextBox 6">
            <a:extLst>
              <a:ext uri="{FF2B5EF4-FFF2-40B4-BE49-F238E27FC236}">
                <a16:creationId xmlns:a16="http://schemas.microsoft.com/office/drawing/2014/main" id="{AC4D59ED-6240-EC55-5B38-C390FF287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2763810"/>
            <a:ext cx="2856872" cy="1384995"/>
          </a:xfrm>
          <a:prstGeom prst="rect">
            <a:avLst/>
          </a:prstGeom>
          <a:solidFill>
            <a:schemeClr val="bg1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IMPACTO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RADIOLOGICO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AMBIENTAL</a:t>
            </a:r>
            <a:endParaRPr lang="en-US" altLang="en-US" sz="2800" b="1" dirty="0"/>
          </a:p>
        </p:txBody>
      </p:sp>
      <p:pic>
        <p:nvPicPr>
          <p:cNvPr id="5" name="Picture 6" descr="ion c 2">
            <a:extLst>
              <a:ext uri="{FF2B5EF4-FFF2-40B4-BE49-F238E27FC236}">
                <a16:creationId xmlns:a16="http://schemas.microsoft.com/office/drawing/2014/main" id="{EE711E22-C955-2819-FE65-037ECEA6A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9776">
            <a:off x="1154842" y="2792447"/>
            <a:ext cx="1118809" cy="1911668"/>
          </a:xfrm>
          <a:prstGeom prst="rect">
            <a:avLst/>
          </a:prstGeom>
          <a:noFill/>
          <a:ln w="254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03C7F0C1-4BA7-E385-6431-5E38297845F3}"/>
              </a:ext>
            </a:extLst>
          </p:cNvPr>
          <p:cNvSpPr/>
          <p:nvPr/>
        </p:nvSpPr>
        <p:spPr>
          <a:xfrm>
            <a:off x="4029928" y="4365093"/>
            <a:ext cx="916680" cy="14887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70B0C40-AF2C-FEED-6E9A-4D066E6CA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996" y="1553511"/>
            <a:ext cx="338374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METROLOGIA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DE LA RADIACION</a:t>
            </a:r>
            <a:endParaRPr lang="es-AR" altLang="en-US" b="1" dirty="0"/>
          </a:p>
        </p:txBody>
      </p:sp>
    </p:spTree>
    <p:extLst>
      <p:ext uri="{BB962C8B-B14F-4D97-AF65-F5344CB8AC3E}">
        <p14:creationId xmlns:p14="http://schemas.microsoft.com/office/powerpoint/2010/main" val="26192413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7942" grpId="0" animBg="1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Line 2">
            <a:extLst>
              <a:ext uri="{FF2B5EF4-FFF2-40B4-BE49-F238E27FC236}">
                <a16:creationId xmlns:a16="http://schemas.microsoft.com/office/drawing/2014/main" id="{2C4E01F8-1968-03CB-FD2A-2C60313DD9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1363" y="1987550"/>
            <a:ext cx="5753100" cy="530225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1" name="Line 3">
            <a:extLst>
              <a:ext uri="{FF2B5EF4-FFF2-40B4-BE49-F238E27FC236}">
                <a16:creationId xmlns:a16="http://schemas.microsoft.com/office/drawing/2014/main" id="{CB2EB800-FBF7-A84C-BF1D-40322CB326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5563" y="2849563"/>
            <a:ext cx="5327650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2" name="Line 4">
            <a:extLst>
              <a:ext uri="{FF2B5EF4-FFF2-40B4-BE49-F238E27FC236}">
                <a16:creationId xmlns:a16="http://schemas.microsoft.com/office/drawing/2014/main" id="{E0328DF2-C17D-D551-2850-767089C8349A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488" y="2968625"/>
            <a:ext cx="5456237" cy="290513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3" name="Line 5">
            <a:extLst>
              <a:ext uri="{FF2B5EF4-FFF2-40B4-BE49-F238E27FC236}">
                <a16:creationId xmlns:a16="http://schemas.microsoft.com/office/drawing/2014/main" id="{509E070A-C0D3-2339-D045-D5111EB6FA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1400" y="2244725"/>
            <a:ext cx="5421313" cy="3048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4" name="Line 6">
            <a:extLst>
              <a:ext uri="{FF2B5EF4-FFF2-40B4-BE49-F238E27FC236}">
                <a16:creationId xmlns:a16="http://schemas.microsoft.com/office/drawing/2014/main" id="{A54E7ED3-B77A-87F7-2839-AECAC26B3F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6000" y="2474913"/>
            <a:ext cx="5461000" cy="131762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5" name="Line 7">
            <a:extLst>
              <a:ext uri="{FF2B5EF4-FFF2-40B4-BE49-F238E27FC236}">
                <a16:creationId xmlns:a16="http://schemas.microsoft.com/office/drawing/2014/main" id="{B1567CB5-E2DF-045A-07CA-507A6D5A99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575" y="2887663"/>
            <a:ext cx="5659438" cy="250825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6" name="Line 8">
            <a:extLst>
              <a:ext uri="{FF2B5EF4-FFF2-40B4-BE49-F238E27FC236}">
                <a16:creationId xmlns:a16="http://schemas.microsoft.com/office/drawing/2014/main" id="{AC1FF3F7-60F9-58CB-F558-C98232459F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2025" y="2673350"/>
            <a:ext cx="5553075" cy="1588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7" name="Line 9">
            <a:extLst>
              <a:ext uri="{FF2B5EF4-FFF2-40B4-BE49-F238E27FC236}">
                <a16:creationId xmlns:a16="http://schemas.microsoft.com/office/drawing/2014/main" id="{53E88277-FCB0-99BE-0E55-4FDF2C9AD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965200" y="2740025"/>
            <a:ext cx="5522913" cy="104775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8" name="Line 10">
            <a:extLst>
              <a:ext uri="{FF2B5EF4-FFF2-40B4-BE49-F238E27FC236}">
                <a16:creationId xmlns:a16="http://schemas.microsoft.com/office/drawing/2014/main" id="{C71C257F-3877-1B33-4245-A6FAA1106B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863" y="2833688"/>
            <a:ext cx="5670550" cy="147637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9" name="Rectangle 11">
            <a:extLst>
              <a:ext uri="{FF2B5EF4-FFF2-40B4-BE49-F238E27FC236}">
                <a16:creationId xmlns:a16="http://schemas.microsoft.com/office/drawing/2014/main" id="{494A0A51-5BFE-B125-B403-A0E710840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920875"/>
            <a:ext cx="3114675" cy="14843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s-AR" sz="1800"/>
          </a:p>
        </p:txBody>
      </p:sp>
      <p:sp>
        <p:nvSpPr>
          <p:cNvPr id="181260" name="Rectangle 12">
            <a:extLst>
              <a:ext uri="{FF2B5EF4-FFF2-40B4-BE49-F238E27FC236}">
                <a16:creationId xmlns:a16="http://schemas.microsoft.com/office/drawing/2014/main" id="{D45027C5-B193-A05C-CA51-F71982010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813" y="1630363"/>
            <a:ext cx="676275" cy="1762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s-AR" sz="1800"/>
          </a:p>
        </p:txBody>
      </p:sp>
      <p:sp>
        <p:nvSpPr>
          <p:cNvPr id="181261" name="Rectangle 13">
            <a:extLst>
              <a:ext uri="{FF2B5EF4-FFF2-40B4-BE49-F238E27FC236}">
                <a16:creationId xmlns:a16="http://schemas.microsoft.com/office/drawing/2014/main" id="{629B83B7-9F7A-4852-4A8E-0C790125B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855788"/>
            <a:ext cx="1419225" cy="14573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s-AR" sz="1800"/>
          </a:p>
        </p:txBody>
      </p:sp>
      <p:grpSp>
        <p:nvGrpSpPr>
          <p:cNvPr id="181262" name="Group 21">
            <a:extLst>
              <a:ext uri="{FF2B5EF4-FFF2-40B4-BE49-F238E27FC236}">
                <a16:creationId xmlns:a16="http://schemas.microsoft.com/office/drawing/2014/main" id="{AEF584D6-2986-DCA4-4C3B-1AF9DAB47F3E}"/>
              </a:ext>
            </a:extLst>
          </p:cNvPr>
          <p:cNvGrpSpPr>
            <a:grpSpLocks/>
          </p:cNvGrpSpPr>
          <p:nvPr/>
        </p:nvGrpSpPr>
        <p:grpSpPr bwMode="auto">
          <a:xfrm>
            <a:off x="4902200" y="388938"/>
            <a:ext cx="1471613" cy="5932487"/>
            <a:chOff x="3080" y="267"/>
            <a:chExt cx="927" cy="3737"/>
          </a:xfrm>
        </p:grpSpPr>
        <p:sp>
          <p:nvSpPr>
            <p:cNvPr id="181283" name="Rectangle 22">
              <a:extLst>
                <a:ext uri="{FF2B5EF4-FFF2-40B4-BE49-F238E27FC236}">
                  <a16:creationId xmlns:a16="http://schemas.microsoft.com/office/drawing/2014/main" id="{E00459E0-9CEA-2C5F-FF74-8BFF633C1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" y="1068"/>
              <a:ext cx="927" cy="1653"/>
            </a:xfrm>
            <a:prstGeom prst="rect">
              <a:avLst/>
            </a:prstGeom>
            <a:gradFill rotWithShape="1">
              <a:gsLst>
                <a:gs pos="0">
                  <a:srgbClr val="3366FF"/>
                </a:gs>
                <a:gs pos="50000">
                  <a:srgbClr val="1D3B93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s-AR" sz="1800"/>
            </a:p>
          </p:txBody>
        </p:sp>
        <p:sp>
          <p:nvSpPr>
            <p:cNvPr id="181284" name="Oval 23">
              <a:extLst>
                <a:ext uri="{FF2B5EF4-FFF2-40B4-BE49-F238E27FC236}">
                  <a16:creationId xmlns:a16="http://schemas.microsoft.com/office/drawing/2014/main" id="{C84E80F8-9B28-4C72-7989-DC52EC454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1" y="267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50000">
                  <a:srgbClr val="1D3B93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s-AR" sz="1800"/>
            </a:p>
          </p:txBody>
        </p:sp>
        <p:sp>
          <p:nvSpPr>
            <p:cNvPr id="181285" name="Rectangle 24">
              <a:extLst>
                <a:ext uri="{FF2B5EF4-FFF2-40B4-BE49-F238E27FC236}">
                  <a16:creationId xmlns:a16="http://schemas.microsoft.com/office/drawing/2014/main" id="{0165971B-CFE5-E8FE-F469-3A787ADFC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0" y="827"/>
              <a:ext cx="217" cy="233"/>
            </a:xfrm>
            <a:prstGeom prst="rect">
              <a:avLst/>
            </a:prstGeom>
            <a:gradFill rotWithShape="1">
              <a:gsLst>
                <a:gs pos="0">
                  <a:srgbClr val="3366FF"/>
                </a:gs>
                <a:gs pos="50000">
                  <a:srgbClr val="1D3B93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s-AR" sz="1800"/>
            </a:p>
          </p:txBody>
        </p:sp>
        <p:sp>
          <p:nvSpPr>
            <p:cNvPr id="181286" name="Rectangle 25">
              <a:extLst>
                <a:ext uri="{FF2B5EF4-FFF2-40B4-BE49-F238E27FC236}">
                  <a16:creationId xmlns:a16="http://schemas.microsoft.com/office/drawing/2014/main" id="{A832371E-FB64-5552-6FEE-F8C5F3600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2" y="2721"/>
              <a:ext cx="217" cy="1277"/>
            </a:xfrm>
            <a:prstGeom prst="rect">
              <a:avLst/>
            </a:prstGeom>
            <a:gradFill rotWithShape="1">
              <a:gsLst>
                <a:gs pos="0">
                  <a:srgbClr val="3366FF"/>
                </a:gs>
                <a:gs pos="50000">
                  <a:srgbClr val="1D3B93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s-AR" sz="1800"/>
            </a:p>
          </p:txBody>
        </p:sp>
        <p:sp>
          <p:nvSpPr>
            <p:cNvPr id="181287" name="Rectangle 26">
              <a:extLst>
                <a:ext uri="{FF2B5EF4-FFF2-40B4-BE49-F238E27FC236}">
                  <a16:creationId xmlns:a16="http://schemas.microsoft.com/office/drawing/2014/main" id="{7D2B99A9-3CAE-99B9-6C75-AEFD639F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6" y="2720"/>
              <a:ext cx="234" cy="1284"/>
            </a:xfrm>
            <a:prstGeom prst="rect">
              <a:avLst/>
            </a:prstGeom>
            <a:gradFill rotWithShape="1">
              <a:gsLst>
                <a:gs pos="0">
                  <a:srgbClr val="3366FF"/>
                </a:gs>
                <a:gs pos="50000">
                  <a:srgbClr val="1D3B93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s-AR" sz="1800"/>
            </a:p>
          </p:txBody>
        </p:sp>
      </p:grpSp>
      <p:sp>
        <p:nvSpPr>
          <p:cNvPr id="181275" name="AutoShape 27">
            <a:extLst>
              <a:ext uri="{FF2B5EF4-FFF2-40B4-BE49-F238E27FC236}">
                <a16:creationId xmlns:a16="http://schemas.microsoft.com/office/drawing/2014/main" id="{29445DD2-FEAD-7267-00E9-D54BFF49001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10138" y="1901825"/>
            <a:ext cx="1425575" cy="14827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60 w 21600"/>
              <a:gd name="T13" fmla="*/ 2960 h 21600"/>
              <a:gd name="T14" fmla="*/ 18640 w 21600"/>
              <a:gd name="T15" fmla="*/ 186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320" y="21600"/>
                </a:lnTo>
                <a:lnTo>
                  <a:pt x="1928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4D4D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8">
            <a:extLst>
              <a:ext uri="{FF2B5EF4-FFF2-40B4-BE49-F238E27FC236}">
                <a16:creationId xmlns:a16="http://schemas.microsoft.com/office/drawing/2014/main" id="{351F1D82-4671-7627-A63B-E9E765BB5F5D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1560513"/>
            <a:ext cx="7205663" cy="2266950"/>
            <a:chOff x="257" y="886"/>
            <a:chExt cx="4539" cy="1629"/>
          </a:xfrm>
        </p:grpSpPr>
        <p:grpSp>
          <p:nvGrpSpPr>
            <p:cNvPr id="181277" name="Group 29">
              <a:extLst>
                <a:ext uri="{FF2B5EF4-FFF2-40B4-BE49-F238E27FC236}">
                  <a16:creationId xmlns:a16="http://schemas.microsoft.com/office/drawing/2014/main" id="{ED85C1CF-CC26-09B5-5AD7-A1DD01D85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886"/>
              <a:ext cx="837" cy="1629"/>
              <a:chOff x="201" y="886"/>
              <a:chExt cx="837" cy="1554"/>
            </a:xfrm>
          </p:grpSpPr>
          <p:sp>
            <p:nvSpPr>
              <p:cNvPr id="181281" name="AutoShape 30">
                <a:extLst>
                  <a:ext uri="{FF2B5EF4-FFF2-40B4-BE49-F238E27FC236}">
                    <a16:creationId xmlns:a16="http://schemas.microsoft.com/office/drawing/2014/main" id="{0B47C861-8D73-930E-648E-8F39FC463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52" y="1507"/>
                <a:ext cx="587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084 w 21600"/>
                  <a:gd name="T13" fmla="*/ 4106 h 21600"/>
                  <a:gd name="T14" fmla="*/ 17516 w 21600"/>
                  <a:gd name="T15" fmla="*/ 1749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586" y="21600"/>
                    </a:lnTo>
                    <a:lnTo>
                      <a:pt x="1701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828"/>
                  </a:gs>
                  <a:gs pos="50000">
                    <a:srgbClr val="009999"/>
                  </a:gs>
                  <a:gs pos="100000">
                    <a:srgbClr val="002828"/>
                  </a:gs>
                </a:gsLst>
                <a:lin ang="0" scaled="1"/>
              </a:gradFill>
              <a:ln w="127000" cmpd="tri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82" name="Rectangle 31">
                <a:extLst>
                  <a:ext uri="{FF2B5EF4-FFF2-40B4-BE49-F238E27FC236}">
                    <a16:creationId xmlns:a16="http://schemas.microsoft.com/office/drawing/2014/main" id="{4649CF03-81A6-1F5A-C489-02BAC8EAF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" y="886"/>
                <a:ext cx="447" cy="1554"/>
              </a:xfrm>
              <a:prstGeom prst="rect">
                <a:avLst/>
              </a:prstGeom>
              <a:gradFill rotWithShape="1">
                <a:gsLst>
                  <a:gs pos="0">
                    <a:srgbClr val="002828"/>
                  </a:gs>
                  <a:gs pos="50000">
                    <a:srgbClr val="009999"/>
                  </a:gs>
                  <a:gs pos="100000">
                    <a:srgbClr val="002828"/>
                  </a:gs>
                </a:gsLst>
                <a:lin ang="0" scaled="1"/>
              </a:gradFill>
              <a:ln w="127000" cmpd="tri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s-AR" sz="1800"/>
              </a:p>
            </p:txBody>
          </p:sp>
        </p:grpSp>
        <p:grpSp>
          <p:nvGrpSpPr>
            <p:cNvPr id="181278" name="Group 32">
              <a:extLst>
                <a:ext uri="{FF2B5EF4-FFF2-40B4-BE49-F238E27FC236}">
                  <a16:creationId xmlns:a16="http://schemas.microsoft.com/office/drawing/2014/main" id="{E20DDF60-A020-6298-4964-92BB3F1745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4" y="951"/>
              <a:ext cx="782" cy="1536"/>
              <a:chOff x="4014" y="951"/>
              <a:chExt cx="782" cy="1536"/>
            </a:xfrm>
          </p:grpSpPr>
          <p:sp>
            <p:nvSpPr>
              <p:cNvPr id="181279" name="Rectangle 33">
                <a:extLst>
                  <a:ext uri="{FF2B5EF4-FFF2-40B4-BE49-F238E27FC236}">
                    <a16:creationId xmlns:a16="http://schemas.microsoft.com/office/drawing/2014/main" id="{DE101F1C-7302-460C-4C91-D75CDCF1C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" y="951"/>
                <a:ext cx="335" cy="1536"/>
              </a:xfrm>
              <a:prstGeom prst="rect">
                <a:avLst/>
              </a:prstGeom>
              <a:gradFill rotWithShape="1">
                <a:gsLst>
                  <a:gs pos="0">
                    <a:srgbClr val="002E2E"/>
                  </a:gs>
                  <a:gs pos="50000">
                    <a:srgbClr val="008080"/>
                  </a:gs>
                  <a:gs pos="100000">
                    <a:srgbClr val="002E2E"/>
                  </a:gs>
                </a:gsLst>
                <a:lin ang="0" scaled="1"/>
              </a:gradFill>
              <a:ln w="127000" cmpd="tri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s-AR" sz="1800"/>
              </a:p>
            </p:txBody>
          </p:sp>
          <p:sp>
            <p:nvSpPr>
              <p:cNvPr id="181280" name="Rectangle 34">
                <a:extLst>
                  <a:ext uri="{FF2B5EF4-FFF2-40B4-BE49-F238E27FC236}">
                    <a16:creationId xmlns:a16="http://schemas.microsoft.com/office/drawing/2014/main" id="{510F2EFB-8D7A-6F2D-040B-7C9BC0B67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115"/>
                <a:ext cx="543" cy="1152"/>
              </a:xfrm>
              <a:prstGeom prst="rect">
                <a:avLst/>
              </a:prstGeom>
              <a:gradFill rotWithShape="1">
                <a:gsLst>
                  <a:gs pos="0">
                    <a:srgbClr val="002E2E"/>
                  </a:gs>
                  <a:gs pos="50000">
                    <a:srgbClr val="008080"/>
                  </a:gs>
                  <a:gs pos="100000">
                    <a:srgbClr val="002E2E"/>
                  </a:gs>
                </a:gsLst>
                <a:lin ang="0" scaled="1"/>
              </a:gradFill>
              <a:ln w="127000" cmpd="tri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s-AR" sz="1800"/>
              </a:p>
            </p:txBody>
          </p:sp>
        </p:grpSp>
      </p:grpSp>
      <p:grpSp>
        <p:nvGrpSpPr>
          <p:cNvPr id="6" name="57 Grupo">
            <a:extLst>
              <a:ext uri="{FF2B5EF4-FFF2-40B4-BE49-F238E27FC236}">
                <a16:creationId xmlns:a16="http://schemas.microsoft.com/office/drawing/2014/main" id="{95606D77-D155-892C-5072-9450B6E25F6B}"/>
              </a:ext>
            </a:extLst>
          </p:cNvPr>
          <p:cNvGrpSpPr>
            <a:grpSpLocks/>
          </p:cNvGrpSpPr>
          <p:nvPr/>
        </p:nvGrpSpPr>
        <p:grpSpPr bwMode="auto">
          <a:xfrm>
            <a:off x="174625" y="4435475"/>
            <a:ext cx="3028950" cy="1027791"/>
            <a:chOff x="356215" y="69776"/>
            <a:chExt cx="3029803" cy="1026545"/>
          </a:xfrm>
        </p:grpSpPr>
        <p:sp>
          <p:nvSpPr>
            <p:cNvPr id="2" name="AutoShape 35">
              <a:extLst>
                <a:ext uri="{FF2B5EF4-FFF2-40B4-BE49-F238E27FC236}">
                  <a16:creationId xmlns:a16="http://schemas.microsoft.com/office/drawing/2014/main" id="{326A8E76-4764-985F-560B-9047897AE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15" y="69776"/>
              <a:ext cx="3029803" cy="978301"/>
            </a:xfrm>
            <a:prstGeom prst="wedgeEllipseCallout">
              <a:avLst>
                <a:gd name="adj1" fmla="val 2741"/>
                <a:gd name="adj2" fmla="val -21784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AR" altLang="es-AR" sz="1800"/>
            </a:p>
          </p:txBody>
        </p:sp>
        <p:sp>
          <p:nvSpPr>
            <p:cNvPr id="181276" name="Text Box 40">
              <a:extLst>
                <a:ext uri="{FF2B5EF4-FFF2-40B4-BE49-F238E27FC236}">
                  <a16:creationId xmlns:a16="http://schemas.microsoft.com/office/drawing/2014/main" id="{759DEE36-825E-2893-A277-CACA988E79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47" y="143370"/>
              <a:ext cx="2674938" cy="952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s-ES" altLang="es-AR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Emisión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de Energía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s-ES" altLang="es-A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44">
            <a:extLst>
              <a:ext uri="{FF2B5EF4-FFF2-40B4-BE49-F238E27FC236}">
                <a16:creationId xmlns:a16="http://schemas.microsoft.com/office/drawing/2014/main" id="{96808E47-7402-C78A-6FD2-7362060FF590}"/>
              </a:ext>
            </a:extLst>
          </p:cNvPr>
          <p:cNvGrpSpPr>
            <a:grpSpLocks/>
          </p:cNvGrpSpPr>
          <p:nvPr/>
        </p:nvGrpSpPr>
        <p:grpSpPr bwMode="auto">
          <a:xfrm>
            <a:off x="2635250" y="5179660"/>
            <a:ext cx="2314575" cy="2038350"/>
            <a:chOff x="201" y="3070"/>
            <a:chExt cx="2354" cy="1544"/>
          </a:xfrm>
        </p:grpSpPr>
        <p:sp>
          <p:nvSpPr>
            <p:cNvPr id="181273" name="AutoShape 45">
              <a:extLst>
                <a:ext uri="{FF2B5EF4-FFF2-40B4-BE49-F238E27FC236}">
                  <a16:creationId xmlns:a16="http://schemas.microsoft.com/office/drawing/2014/main" id="{27615201-B400-7725-8113-ECD3BE176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" y="3070"/>
              <a:ext cx="2354" cy="1231"/>
            </a:xfrm>
            <a:prstGeom prst="wedgeEllipseCallout">
              <a:avLst>
                <a:gd name="adj1" fmla="val 68750"/>
                <a:gd name="adj2" fmla="val -226792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AR" altLang="es-AR" sz="1800"/>
            </a:p>
          </p:txBody>
        </p:sp>
        <p:sp>
          <p:nvSpPr>
            <p:cNvPr id="181274" name="Text Box 47">
              <a:extLst>
                <a:ext uri="{FF2B5EF4-FFF2-40B4-BE49-F238E27FC236}">
                  <a16:creationId xmlns:a16="http://schemas.microsoft.com/office/drawing/2014/main" id="{FBEEA410-1BF1-B96A-977D-7F2708BB2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" y="3364"/>
              <a:ext cx="2022" cy="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400" b="1" dirty="0">
                  <a:latin typeface="Arial Black" panose="020B0A04020102020204" pitchFamily="34" charset="0"/>
                </a:rPr>
                <a:t>Absorción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400" b="1" dirty="0">
                  <a:latin typeface="Arial Black" panose="020B0A04020102020204" pitchFamily="34" charset="0"/>
                </a:rPr>
                <a:t>de Energía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s-ES" altLang="es-AR" sz="2800" b="1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s-ES" altLang="es-AR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61">
            <a:extLst>
              <a:ext uri="{FF2B5EF4-FFF2-40B4-BE49-F238E27FC236}">
                <a16:creationId xmlns:a16="http://schemas.microsoft.com/office/drawing/2014/main" id="{F806E570-B57E-6A7C-1B96-2EF93CBEA760}"/>
              </a:ext>
            </a:extLst>
          </p:cNvPr>
          <p:cNvGrpSpPr>
            <a:grpSpLocks/>
          </p:cNvGrpSpPr>
          <p:nvPr/>
        </p:nvGrpSpPr>
        <p:grpSpPr bwMode="auto">
          <a:xfrm>
            <a:off x="6468077" y="4744616"/>
            <a:ext cx="2676295" cy="1636712"/>
            <a:chOff x="4231" y="3050"/>
            <a:chExt cx="1275" cy="1394"/>
          </a:xfrm>
        </p:grpSpPr>
        <p:sp>
          <p:nvSpPr>
            <p:cNvPr id="181271" name="AutoShape 62">
              <a:extLst>
                <a:ext uri="{FF2B5EF4-FFF2-40B4-BE49-F238E27FC236}">
                  <a16:creationId xmlns:a16="http://schemas.microsoft.com/office/drawing/2014/main" id="{FCE84BE3-266E-C839-C827-4C6237B3C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" y="3050"/>
              <a:ext cx="1275" cy="1394"/>
            </a:xfrm>
            <a:prstGeom prst="wedgeEllipseCallout">
              <a:avLst>
                <a:gd name="adj1" fmla="val -76111"/>
                <a:gd name="adj2" fmla="val -17908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AR" altLang="es-AR" sz="1800"/>
            </a:p>
          </p:txBody>
        </p:sp>
        <p:sp>
          <p:nvSpPr>
            <p:cNvPr id="181272" name="Text Box 64">
              <a:extLst>
                <a:ext uri="{FF2B5EF4-FFF2-40B4-BE49-F238E27FC236}">
                  <a16:creationId xmlns:a16="http://schemas.microsoft.com/office/drawing/2014/main" id="{E5CECC3C-C8F0-C7DB-43ED-B249C5615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203"/>
              <a:ext cx="1008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Distribución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heterogénea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de la Energía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Absorbida</a:t>
              </a:r>
            </a:p>
          </p:txBody>
        </p:sp>
      </p:grpSp>
      <p:grpSp>
        <p:nvGrpSpPr>
          <p:cNvPr id="37" name="57 Grupo">
            <a:extLst>
              <a:ext uri="{FF2B5EF4-FFF2-40B4-BE49-F238E27FC236}">
                <a16:creationId xmlns:a16="http://schemas.microsoft.com/office/drawing/2014/main" id="{C3D0FF0A-9BEB-C56F-47BE-8472AF005517}"/>
              </a:ext>
            </a:extLst>
          </p:cNvPr>
          <p:cNvGrpSpPr>
            <a:grpSpLocks/>
          </p:cNvGrpSpPr>
          <p:nvPr/>
        </p:nvGrpSpPr>
        <p:grpSpPr bwMode="auto">
          <a:xfrm>
            <a:off x="1511300" y="350880"/>
            <a:ext cx="3028950" cy="1143312"/>
            <a:chOff x="142259" y="354031"/>
            <a:chExt cx="3029803" cy="1291005"/>
          </a:xfrm>
        </p:grpSpPr>
        <p:sp>
          <p:nvSpPr>
            <p:cNvPr id="181269" name="AutoShape 35">
              <a:extLst>
                <a:ext uri="{FF2B5EF4-FFF2-40B4-BE49-F238E27FC236}">
                  <a16:creationId xmlns:a16="http://schemas.microsoft.com/office/drawing/2014/main" id="{87B0AF28-8BBC-032B-A5B4-FFE0C0D18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59" y="354031"/>
              <a:ext cx="3029803" cy="1179513"/>
            </a:xfrm>
            <a:prstGeom prst="wedgeEllipseCallout">
              <a:avLst>
                <a:gd name="adj1" fmla="val 12204"/>
                <a:gd name="adj2" fmla="val 167972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AR" altLang="es-AR" sz="1800"/>
            </a:p>
          </p:txBody>
        </p:sp>
        <p:sp>
          <p:nvSpPr>
            <p:cNvPr id="181270" name="Text Box 40">
              <a:extLst>
                <a:ext uri="{FF2B5EF4-FFF2-40B4-BE49-F238E27FC236}">
                  <a16:creationId xmlns:a16="http://schemas.microsoft.com/office/drawing/2014/main" id="{38A38E6F-EEBF-5BE5-F1BF-C1CC8481F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75" y="414763"/>
              <a:ext cx="2674938" cy="1230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800" b="1" dirty="0">
                  <a:solidFill>
                    <a:schemeClr val="bg1"/>
                  </a:solidFill>
                </a:rPr>
                <a:t> </a:t>
              </a:r>
              <a:r>
                <a:rPr lang="es-ES" altLang="es-AR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Transporte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AR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de Energía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s-ES" altLang="es-A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336DA8A-FF8E-950E-781E-2C3D8BFE0E8C}"/>
              </a:ext>
            </a:extLst>
          </p:cNvPr>
          <p:cNvSpPr/>
          <p:nvPr/>
        </p:nvSpPr>
        <p:spPr>
          <a:xfrm>
            <a:off x="2831700" y="5333288"/>
            <a:ext cx="1985402" cy="1343737"/>
          </a:xfrm>
          <a:prstGeom prst="ellipse">
            <a:avLst/>
          </a:prstGeom>
          <a:noFill/>
          <a:ln w="130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01946E-6 L 0.05416 -0.0069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3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9.82391E-7 L 0.05417 -0.005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2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62373E-6 L 0.05417 -0.0032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0116 L 0.06042 0.00371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8712E-6 L 0.05416 0.0009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4 -3.29008E-6 L 0.071 0.000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-0.00093 L 0.02622 0.0018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96478E-6 L 0.04722 0.004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8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9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1DB18-3524-848E-8D52-E5F3E7ABF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06" y="1580817"/>
            <a:ext cx="3856295" cy="49903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AR" sz="4100" b="1" dirty="0"/>
              <a:t>Aprobación </a:t>
            </a:r>
          </a:p>
          <a:p>
            <a:pPr marL="0" indent="0">
              <a:buNone/>
            </a:pPr>
            <a:r>
              <a:rPr lang="es-AR" sz="4100" b="1" dirty="0"/>
              <a:t>Ultima Materia</a:t>
            </a:r>
          </a:p>
          <a:p>
            <a:pPr marL="0" indent="0">
              <a:buNone/>
            </a:pPr>
            <a:r>
              <a:rPr lang="es-AR" sz="4100" b="1" dirty="0"/>
              <a:t>FI  -  UBA</a:t>
            </a:r>
          </a:p>
          <a:p>
            <a:pPr marL="0" indent="0">
              <a:buNone/>
            </a:pPr>
            <a:endParaRPr lang="es-AR" sz="4100" b="1" dirty="0"/>
          </a:p>
          <a:p>
            <a:pPr marL="0" indent="0">
              <a:buNone/>
            </a:pPr>
            <a:r>
              <a:rPr lang="es-AR" sz="4100" b="1" dirty="0"/>
              <a:t>Entrevista </a:t>
            </a:r>
          </a:p>
          <a:p>
            <a:pPr marL="0" indent="0">
              <a:buNone/>
            </a:pPr>
            <a:r>
              <a:rPr lang="es-AR" sz="4100" b="1" dirty="0"/>
              <a:t>Ministerio de Salud</a:t>
            </a:r>
          </a:p>
          <a:p>
            <a:pPr marL="0" indent="0">
              <a:buNone/>
            </a:pPr>
            <a:r>
              <a:rPr lang="es-AR" sz="4100" b="1" dirty="0"/>
              <a:t>de la Nación.</a:t>
            </a:r>
          </a:p>
          <a:p>
            <a:pPr marL="0" indent="0">
              <a:buNone/>
            </a:pPr>
            <a:endParaRPr lang="es-AR" sz="4100" b="1" dirty="0"/>
          </a:p>
          <a:p>
            <a:pPr marL="0" indent="0">
              <a:buNone/>
            </a:pPr>
            <a:r>
              <a:rPr lang="es-AR" sz="4100" b="1" dirty="0"/>
              <a:t>Invitado por </a:t>
            </a:r>
          </a:p>
          <a:p>
            <a:pPr marL="0" indent="0">
              <a:buNone/>
            </a:pPr>
            <a:r>
              <a:rPr lang="es-AR" sz="4100" b="1" dirty="0"/>
              <a:t>Ing. Eduardo </a:t>
            </a:r>
            <a:r>
              <a:rPr lang="es-AR" sz="4100" b="1" dirty="0" err="1"/>
              <a:t>Pedace</a:t>
            </a:r>
            <a:r>
              <a:rPr lang="es-AR" sz="4100" b="1" dirty="0"/>
              <a:t>  </a:t>
            </a:r>
          </a:p>
          <a:p>
            <a:pPr marL="0" indent="0">
              <a:buNone/>
            </a:pPr>
            <a:endParaRPr lang="es-AR" sz="4100" b="1" dirty="0"/>
          </a:p>
          <a:p>
            <a:pPr marL="0" indent="0">
              <a:buNone/>
            </a:pPr>
            <a:endParaRPr lang="es-AR" sz="4100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CCF374-43C7-D8B4-9DE3-69E0CFA1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5553" y="1761571"/>
            <a:ext cx="4922876" cy="4809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2FA0C-33BD-4E4A-6D67-73EE2BA47A84}"/>
              </a:ext>
            </a:extLst>
          </p:cNvPr>
          <p:cNvSpPr txBox="1"/>
          <p:nvPr/>
        </p:nvSpPr>
        <p:spPr>
          <a:xfrm>
            <a:off x="960514" y="285054"/>
            <a:ext cx="6537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s-AR" sz="3600" b="1" dirty="0"/>
              <a:t>   Lunes 11 de Diciembre de 1967</a:t>
            </a:r>
            <a:endParaRPr lang="es-AR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713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Line 3">
            <a:extLst>
              <a:ext uri="{FF2B5EF4-FFF2-40B4-BE49-F238E27FC236}">
                <a16:creationId xmlns:a16="http://schemas.microsoft.com/office/drawing/2014/main" id="{CB2EB800-FBF7-A84C-BF1D-40322CB326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5563" y="2849563"/>
            <a:ext cx="5327650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9" name="Rectangle 11">
            <a:extLst>
              <a:ext uri="{FF2B5EF4-FFF2-40B4-BE49-F238E27FC236}">
                <a16:creationId xmlns:a16="http://schemas.microsoft.com/office/drawing/2014/main" id="{494A0A51-5BFE-B125-B403-A0E710840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962" y="1589809"/>
            <a:ext cx="3114675" cy="14843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s-AR" sz="1800" dirty="0"/>
              <a:t>EEE</a:t>
            </a:r>
          </a:p>
        </p:txBody>
      </p:sp>
      <p:sp>
        <p:nvSpPr>
          <p:cNvPr id="181260" name="Rectangle 12">
            <a:extLst>
              <a:ext uri="{FF2B5EF4-FFF2-40B4-BE49-F238E27FC236}">
                <a16:creationId xmlns:a16="http://schemas.microsoft.com/office/drawing/2014/main" id="{D45027C5-B193-A05C-CA51-F71982010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813" y="1700808"/>
            <a:ext cx="676275" cy="1762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s-AR" sz="1800"/>
          </a:p>
        </p:txBody>
      </p:sp>
      <p:sp>
        <p:nvSpPr>
          <p:cNvPr id="181261" name="Rectangle 13">
            <a:extLst>
              <a:ext uri="{FF2B5EF4-FFF2-40B4-BE49-F238E27FC236}">
                <a16:creationId xmlns:a16="http://schemas.microsoft.com/office/drawing/2014/main" id="{629B83B7-9F7A-4852-4A8E-0C790125B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855788"/>
            <a:ext cx="1419225" cy="14573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s-AR" sz="180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08E4C2E0-AFC8-C977-8EA0-48812717C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60648"/>
            <a:ext cx="8280920" cy="646331"/>
          </a:xfrm>
          <a:prstGeom prst="rect">
            <a:avLst/>
          </a:prstGeom>
          <a:solidFill>
            <a:srgbClr val="00009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Magnitudes Dosimétricas Básicas</a:t>
            </a:r>
          </a:p>
        </p:txBody>
      </p:sp>
      <p:sp>
        <p:nvSpPr>
          <p:cNvPr id="10" name="Line 4">
            <a:extLst>
              <a:ext uri="{FF2B5EF4-FFF2-40B4-BE49-F238E27FC236}">
                <a16:creationId xmlns:a16="http://schemas.microsoft.com/office/drawing/2014/main" id="{EBAEDF6A-6734-4B0C-7C97-99FBC39C4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760" y="4414959"/>
            <a:ext cx="3165324" cy="0"/>
          </a:xfrm>
          <a:prstGeom prst="line">
            <a:avLst/>
          </a:prstGeom>
          <a:solidFill>
            <a:srgbClr val="FFFFCC">
              <a:alpha val="50196"/>
            </a:srgbClr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0BDA276E-9B15-63F3-8792-A6D1AE74A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104" y="1124744"/>
            <a:ext cx="3561384" cy="1643527"/>
          </a:xfrm>
          <a:prstGeom prst="rect">
            <a:avLst/>
          </a:prstGeom>
          <a:solidFill>
            <a:srgbClr val="000099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A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ES" altLang="es-AR" sz="2400" b="1" dirty="0">
                <a:solidFill>
                  <a:schemeClr val="bg1"/>
                </a:solidFill>
              </a:rPr>
              <a:t>Unidad:</a:t>
            </a:r>
            <a:r>
              <a:rPr lang="es-ES" altLang="es-A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Joule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Gray  (Gy)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        kg</a:t>
            </a:r>
            <a:endParaRPr lang="es-ES" altLang="es-AR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6EBAAE98-5659-62AB-90DE-AB2302C2C3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96336" y="2276871"/>
            <a:ext cx="1080120" cy="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s-AR" dirty="0"/>
              <a:t>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BDB314-56B3-AFD5-6232-74E79A181175}"/>
              </a:ext>
            </a:extLst>
          </p:cNvPr>
          <p:cNvSpPr txBox="1"/>
          <p:nvPr/>
        </p:nvSpPr>
        <p:spPr>
          <a:xfrm>
            <a:off x="5782965" y="5373216"/>
            <a:ext cx="2292763" cy="83099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CONCEPTO </a:t>
            </a:r>
          </a:p>
          <a:p>
            <a:pPr algn="ctr"/>
            <a:r>
              <a:rPr lang="es-AR" sz="2400" b="1" dirty="0">
                <a:solidFill>
                  <a:schemeClr val="bg1"/>
                </a:solidFill>
              </a:rPr>
              <a:t>BIOFISICO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38913B-CB2A-5B4C-1C15-13660872349B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8486011" y="583814"/>
            <a:ext cx="190445" cy="1176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F17B89-48BF-C7D8-B81A-C10CF95FD119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235317" y="2252531"/>
            <a:ext cx="955423" cy="729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7207FF9-62B2-08E4-7283-A8F0939230A3}"/>
              </a:ext>
            </a:extLst>
          </p:cNvPr>
          <p:cNvGrpSpPr/>
          <p:nvPr/>
        </p:nvGrpSpPr>
        <p:grpSpPr>
          <a:xfrm>
            <a:off x="235317" y="1300347"/>
            <a:ext cx="4940320" cy="1904367"/>
            <a:chOff x="163635" y="1308609"/>
            <a:chExt cx="5143164" cy="1035526"/>
          </a:xfrm>
        </p:grpSpPr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1852932A-19D5-E685-0D61-C0650DC0F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635" y="1308609"/>
              <a:ext cx="5143164" cy="1035526"/>
            </a:xfrm>
            <a:prstGeom prst="rect">
              <a:avLst/>
            </a:prstGeom>
            <a:solidFill>
              <a:srgbClr val="000099"/>
            </a:solidFill>
            <a:ln w="762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s-ES" altLang="es-AR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                                                                                                                      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s-ES" altLang="es-AR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                         ENERGIA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s-ES" altLang="es-AR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       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s-ES" altLang="es-AR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                            MASA</a:t>
              </a:r>
              <a:endParaRPr lang="es-ES" altLang="es-AR" sz="28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70EFB3-F13A-C5F8-B47C-5FDF03F79628}"/>
                </a:ext>
              </a:extLst>
            </p:cNvPr>
            <p:cNvCxnSpPr>
              <a:cxnSpLocks/>
            </p:cNvCxnSpPr>
            <p:nvPr/>
          </p:nvCxnSpPr>
          <p:spPr>
            <a:xfrm>
              <a:off x="2429440" y="1878764"/>
              <a:ext cx="23988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4">
            <a:extLst>
              <a:ext uri="{FF2B5EF4-FFF2-40B4-BE49-F238E27FC236}">
                <a16:creationId xmlns:a16="http://schemas.microsoft.com/office/drawing/2014/main" id="{1B5C0C7C-8343-90D9-4A88-7DB8D9DC3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4792935"/>
            <a:ext cx="2049462" cy="1876425"/>
          </a:xfrm>
          <a:prstGeom prst="rect">
            <a:avLst/>
          </a:prstGeom>
          <a:solidFill>
            <a:srgbClr val="CC6600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AR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DOSIS</a:t>
            </a:r>
          </a:p>
          <a:p>
            <a:pPr algn="ctr" eaLnBrk="1" hangingPunct="1">
              <a:defRPr/>
            </a:pPr>
            <a:r>
              <a:rPr lang="es-AR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EFECTIVA</a:t>
            </a:r>
          </a:p>
          <a:p>
            <a:pPr algn="ctr" eaLnBrk="1" hangingPunct="1">
              <a:defRPr/>
            </a:pPr>
            <a:r>
              <a:rPr lang="es-AR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“E”</a:t>
            </a:r>
          </a:p>
          <a:p>
            <a:pPr algn="ctr" eaLnBrk="1" hangingPunct="1">
              <a:defRPr/>
            </a:pPr>
            <a:r>
              <a:rPr lang="es-AR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CONCEPTO</a:t>
            </a:r>
          </a:p>
          <a:p>
            <a:pPr algn="ctr" eaLnBrk="1" hangingPunct="1">
              <a:defRPr/>
            </a:pPr>
            <a:r>
              <a:rPr lang="es-AR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BIOFISICO</a:t>
            </a:r>
          </a:p>
          <a:p>
            <a:pPr algn="ctr" eaLnBrk="1" hangingPunct="1"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FA17E5F5-50AE-C05D-C111-D72E3AA4A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372" y="4730368"/>
            <a:ext cx="2378683" cy="1938992"/>
          </a:xfrm>
          <a:prstGeom prst="rect">
            <a:avLst/>
          </a:prstGeom>
          <a:solidFill>
            <a:srgbClr val="CC6600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AR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PONDERACION</a:t>
            </a:r>
          </a:p>
          <a:p>
            <a:pPr algn="ctr" eaLnBrk="1" hangingPunct="1">
              <a:defRPr/>
            </a:pPr>
            <a:r>
              <a:rPr lang="es-A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POR TIPO DE RADIACION</a:t>
            </a:r>
          </a:p>
          <a:p>
            <a:pPr algn="ctr" eaLnBrk="1" hangingPunct="1">
              <a:defRPr/>
            </a:pPr>
            <a:r>
              <a:rPr lang="es-A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Y POR  </a:t>
            </a:r>
          </a:p>
          <a:p>
            <a:pPr algn="ctr" eaLnBrk="1" hangingPunct="1">
              <a:defRPr/>
            </a:pPr>
            <a:r>
              <a:rPr lang="es-A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ORGANO EXPUESTO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74DDA863-130A-05F0-C365-6910910B8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875" y="4283204"/>
            <a:ext cx="1800493" cy="954107"/>
          </a:xfrm>
          <a:prstGeom prst="rect">
            <a:avLst/>
          </a:prstGeom>
          <a:solidFill>
            <a:srgbClr val="CC6600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AR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Unidad  </a:t>
            </a:r>
          </a:p>
          <a:p>
            <a:pPr algn="ctr" eaLnBrk="1" hangingPunct="1">
              <a:defRPr/>
            </a:pPr>
            <a:r>
              <a:rPr lang="es-AR" sz="2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Sievert</a:t>
            </a:r>
            <a:endParaRPr lang="en-US" sz="28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D8755C-C16D-32A6-9EB1-2C5DC71F7F22}"/>
              </a:ext>
            </a:extLst>
          </p:cNvPr>
          <p:cNvSpPr txBox="1"/>
          <p:nvPr/>
        </p:nvSpPr>
        <p:spPr>
          <a:xfrm>
            <a:off x="5843633" y="3030051"/>
            <a:ext cx="2292763" cy="83099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CONCEPTO </a:t>
            </a:r>
          </a:p>
          <a:p>
            <a:pPr algn="ctr"/>
            <a:r>
              <a:rPr lang="es-AR" sz="2400" b="1" dirty="0">
                <a:solidFill>
                  <a:schemeClr val="bg1"/>
                </a:solidFill>
              </a:rPr>
              <a:t>FISICO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7945C-88E3-CDD8-DD76-5A0248DAB9AF}"/>
              </a:ext>
            </a:extLst>
          </p:cNvPr>
          <p:cNvSpPr txBox="1"/>
          <p:nvPr/>
        </p:nvSpPr>
        <p:spPr>
          <a:xfrm>
            <a:off x="279094" y="3379007"/>
            <a:ext cx="4896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bg1"/>
                </a:solidFill>
              </a:rPr>
              <a:t>Los efectos de la radiación dependen también del Tipo de Radiación y el tipo de Órgano o Tejido expuesto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3726FB-ABA2-0C18-9459-79F2B1198E96}"/>
              </a:ext>
            </a:extLst>
          </p:cNvPr>
          <p:cNvSpPr txBox="1"/>
          <p:nvPr/>
        </p:nvSpPr>
        <p:spPr>
          <a:xfrm>
            <a:off x="539552" y="1988840"/>
            <a:ext cx="178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chemeClr val="bg1"/>
                </a:solidFill>
              </a:rPr>
              <a:t>DOSIS =</a:t>
            </a:r>
            <a:r>
              <a:rPr lang="es-AR" sz="3600" b="1" dirty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52936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9" grpId="0" animBg="1"/>
      <p:bldP spid="11" grpId="0" animBg="1"/>
      <p:bldP spid="12" grpId="0" animBg="1"/>
      <p:bldP spid="20" grpId="0" animBg="1"/>
      <p:bldP spid="16" grpId="0" animBg="1"/>
      <p:bldP spid="23" grpId="0" animBg="1"/>
      <p:bldP spid="24" grpId="0" animBg="1"/>
      <p:bldP spid="25" grpId="0" animBg="1"/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3" name="Text Box 7">
            <a:extLst>
              <a:ext uri="{FF2B5EF4-FFF2-40B4-BE49-F238E27FC236}">
                <a16:creationId xmlns:a16="http://schemas.microsoft.com/office/drawing/2014/main" id="{43A8A377-61E8-68BB-1CB8-E1280884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86531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s-AR" b="1">
              <a:effectLst>
                <a:outerShdw blurRad="38100" dist="38100" dir="2700000" algn="tl">
                  <a:srgbClr val="FFFFFF"/>
                </a:outerShdw>
              </a:effectLst>
              <a:latin typeface="Eras Bold ITC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5B22594-1F2C-544B-D787-8BAE95A89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41" y="712580"/>
            <a:ext cx="2535524" cy="346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148B92-FE90-F6B6-1C57-E6AB111D8EB1}"/>
              </a:ext>
            </a:extLst>
          </p:cNvPr>
          <p:cNvSpPr txBox="1"/>
          <p:nvPr/>
        </p:nvSpPr>
        <p:spPr>
          <a:xfrm>
            <a:off x="5710639" y="4630375"/>
            <a:ext cx="2792929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3200" b="1" dirty="0" err="1"/>
              <a:t>Rolf</a:t>
            </a:r>
            <a:r>
              <a:rPr lang="es-AR" altLang="es-AR" sz="3200" b="1" dirty="0"/>
              <a:t> M. Sievert-1966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3200" b="1" dirty="0"/>
              <a:t>Físico Médico Sueco</a:t>
            </a:r>
            <a:r>
              <a:rPr lang="es-AR" altLang="es-AR" sz="3200" dirty="0"/>
              <a:t> </a:t>
            </a:r>
            <a:r>
              <a:rPr lang="es-AR" altLang="es-AR" sz="2400" dirty="0"/>
              <a:t>    </a:t>
            </a:r>
            <a:endParaRPr lang="es-AR" altLang="es-AR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42952-D15E-F86A-FDA8-0CC35970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50" y="116960"/>
            <a:ext cx="2471053" cy="311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6D926-4205-DDB9-7ED4-870625D0EAC1}"/>
              </a:ext>
            </a:extLst>
          </p:cNvPr>
          <p:cNvSpPr txBox="1"/>
          <p:nvPr/>
        </p:nvSpPr>
        <p:spPr>
          <a:xfrm>
            <a:off x="1475656" y="3861048"/>
            <a:ext cx="2963059" cy="156966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3200" b="1" dirty="0"/>
              <a:t>Louis H. Gray-1965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AR" sz="3200" b="1" dirty="0" err="1"/>
              <a:t>Físico</a:t>
            </a:r>
            <a:r>
              <a:rPr lang="en-US" altLang="es-AR" sz="3200" b="1" dirty="0"/>
              <a:t> </a:t>
            </a:r>
            <a:r>
              <a:rPr lang="en-US" altLang="es-AR" sz="3200" b="1" dirty="0" err="1"/>
              <a:t>Británico</a:t>
            </a:r>
            <a:r>
              <a:rPr lang="en-US" altLang="es-AR" sz="3200" b="1" dirty="0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E6DD2-1FCF-CC53-EA26-E4EE117F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82</a:t>
            </a:fld>
            <a:endParaRPr lang="es-ES" altLang="es-A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A22DBF-92EF-7602-44D9-9A06D519E90C}"/>
              </a:ext>
            </a:extLst>
          </p:cNvPr>
          <p:cNvSpPr txBox="1"/>
          <p:nvPr/>
        </p:nvSpPr>
        <p:spPr>
          <a:xfrm>
            <a:off x="311348" y="764704"/>
            <a:ext cx="8406934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DOSIS EFECTIVA DE ORIGEN NATURAL </a:t>
            </a:r>
          </a:p>
          <a:p>
            <a:pPr algn="ctr"/>
            <a:r>
              <a:rPr lang="es-AR" sz="3600" b="1" dirty="0"/>
              <a:t>2,4   mSv / Año</a:t>
            </a:r>
            <a:endParaRPr lang="es-AR" sz="2800" b="1" dirty="0"/>
          </a:p>
          <a:p>
            <a:pPr algn="ctr"/>
            <a:r>
              <a:rPr lang="es-AR" sz="2800" b="1" dirty="0"/>
              <a:t>(Promedio de valores según áreas geográficas)</a:t>
            </a:r>
          </a:p>
          <a:p>
            <a:pPr algn="ctr"/>
            <a:endParaRPr lang="es-AR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72A63D-67C5-28BC-C52F-8645786A79E4}"/>
              </a:ext>
            </a:extLst>
          </p:cNvPr>
          <p:cNvSpPr txBox="1"/>
          <p:nvPr/>
        </p:nvSpPr>
        <p:spPr>
          <a:xfrm>
            <a:off x="500369" y="3604729"/>
            <a:ext cx="8028892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DOSIS EFECTIVA QUE RECIBE UN PACIENTE</a:t>
            </a:r>
          </a:p>
          <a:p>
            <a:pPr algn="ctr"/>
            <a:r>
              <a:rPr lang="es-AR" sz="2800" b="1" dirty="0"/>
              <a:t>EN ESTUDIOS MEDICOS:</a:t>
            </a:r>
          </a:p>
          <a:p>
            <a:endParaRPr lang="es-AR" sz="2800" b="1" dirty="0"/>
          </a:p>
          <a:p>
            <a:pPr lvl="1"/>
            <a:r>
              <a:rPr lang="es-AR" sz="2800" b="1" dirty="0" err="1"/>
              <a:t>Radiografia</a:t>
            </a:r>
            <a:r>
              <a:rPr lang="es-AR" sz="2800" b="1" dirty="0"/>
              <a:t> de </a:t>
            </a:r>
            <a:r>
              <a:rPr lang="es-AR" sz="2800" b="1" dirty="0" err="1"/>
              <a:t>torax</a:t>
            </a:r>
            <a:r>
              <a:rPr lang="es-AR" sz="2800" b="1" dirty="0"/>
              <a:t>:               0,1  mSv</a:t>
            </a:r>
          </a:p>
          <a:p>
            <a:pPr lvl="1"/>
            <a:r>
              <a:rPr lang="es-AR" sz="2800" b="1" dirty="0" err="1"/>
              <a:t>Tomografia</a:t>
            </a:r>
            <a:r>
              <a:rPr lang="es-AR" sz="2800" b="1" dirty="0"/>
              <a:t> computada:    1  a 10  mSv</a:t>
            </a:r>
          </a:p>
          <a:p>
            <a:pPr lvl="1"/>
            <a:r>
              <a:rPr lang="es-AR" sz="2800" b="1" dirty="0"/>
              <a:t>Medicina nuclear:               1  a 10  mSv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286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Number Placeholder 1">
            <a:extLst>
              <a:ext uri="{FF2B5EF4-FFF2-40B4-BE49-F238E27FC236}">
                <a16:creationId xmlns:a16="http://schemas.microsoft.com/office/drawing/2014/main" id="{A1A070A7-D051-6709-F779-8A6E638AB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87228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A3B64-8EC4-4B53-88E5-D3F342C45A5E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s-ES" altLang="es-AR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FAF7B-A513-BCAC-A731-E75DAA5C8C46}"/>
              </a:ext>
            </a:extLst>
          </p:cNvPr>
          <p:cNvSpPr txBox="1"/>
          <p:nvPr/>
        </p:nvSpPr>
        <p:spPr>
          <a:xfrm>
            <a:off x="617537" y="244191"/>
            <a:ext cx="8064500" cy="790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AR" b="1" dirty="0"/>
              <a:t>  </a:t>
            </a:r>
            <a:r>
              <a:rPr lang="es-AR" sz="3600" b="1" dirty="0"/>
              <a:t>INGENIERIA DE LA RADIOPROTECCION</a:t>
            </a:r>
          </a:p>
          <a:p>
            <a:pPr algn="ctr">
              <a:defRPr/>
            </a:pPr>
            <a:r>
              <a:rPr lang="es-AR" b="1" dirty="0"/>
              <a:t> </a:t>
            </a:r>
          </a:p>
        </p:txBody>
      </p:sp>
      <p:sp>
        <p:nvSpPr>
          <p:cNvPr id="166916" name="TextBox 3">
            <a:extLst>
              <a:ext uri="{FF2B5EF4-FFF2-40B4-BE49-F238E27FC236}">
                <a16:creationId xmlns:a16="http://schemas.microsoft.com/office/drawing/2014/main" id="{2062D44A-8EC4-E163-1BCC-2D06CA2E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126" y="1366034"/>
            <a:ext cx="3383747" cy="954107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METROLOGIA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DE LA RADIACION</a:t>
            </a:r>
            <a:endParaRPr lang="es-A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FD1D2-29D4-03A7-9C0E-A44CC11DB757}"/>
              </a:ext>
            </a:extLst>
          </p:cNvPr>
          <p:cNvSpPr txBox="1"/>
          <p:nvPr/>
        </p:nvSpPr>
        <p:spPr>
          <a:xfrm>
            <a:off x="5640023" y="2859613"/>
            <a:ext cx="338374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b="1" dirty="0"/>
              <a:t> </a:t>
            </a:r>
            <a:r>
              <a:rPr lang="en-US" sz="3600" b="1" dirty="0"/>
              <a:t>RADIOBIOLOGIA</a:t>
            </a:r>
          </a:p>
          <a:p>
            <a:pPr algn="ctr">
              <a:defRPr/>
            </a:pP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82C5E-09FD-37C8-F804-7FEEB59401A0}"/>
              </a:ext>
            </a:extLst>
          </p:cNvPr>
          <p:cNvSpPr txBox="1"/>
          <p:nvPr/>
        </p:nvSpPr>
        <p:spPr>
          <a:xfrm>
            <a:off x="683568" y="5044149"/>
            <a:ext cx="3512628" cy="156966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AR" sz="3200" b="1" dirty="0"/>
              <a:t>FILOSOFIA </a:t>
            </a:r>
          </a:p>
          <a:p>
            <a:pPr algn="ctr">
              <a:defRPr/>
            </a:pPr>
            <a:r>
              <a:rPr lang="es-AR" sz="3200" b="1" dirty="0"/>
              <a:t>DE LA </a:t>
            </a:r>
          </a:p>
          <a:p>
            <a:pPr algn="ctr">
              <a:defRPr/>
            </a:pPr>
            <a:r>
              <a:rPr lang="es-AR" sz="3200" b="1" dirty="0"/>
              <a:t>RADIOPROTECCION</a:t>
            </a:r>
            <a:endParaRPr lang="en-US" dirty="0"/>
          </a:p>
        </p:txBody>
      </p:sp>
      <p:sp>
        <p:nvSpPr>
          <p:cNvPr id="166919" name="TextBox 8">
            <a:extLst>
              <a:ext uri="{FF2B5EF4-FFF2-40B4-BE49-F238E27FC236}">
                <a16:creationId xmlns:a16="http://schemas.microsoft.com/office/drawing/2014/main" id="{CA363A8D-24A7-4014-1F98-9DA50FC4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2863435"/>
            <a:ext cx="3086100" cy="156966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AR" altLang="en-US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REGULACION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196D0-1784-07BA-A813-34402969551B}"/>
              </a:ext>
            </a:extLst>
          </p:cNvPr>
          <p:cNvSpPr txBox="1"/>
          <p:nvPr/>
        </p:nvSpPr>
        <p:spPr>
          <a:xfrm>
            <a:off x="4860032" y="5013371"/>
            <a:ext cx="3033331" cy="1631216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es-AR" b="1" dirty="0"/>
          </a:p>
          <a:p>
            <a:pPr algn="ctr">
              <a:defRPr/>
            </a:pPr>
            <a:r>
              <a:rPr lang="es-AR" sz="3200" b="1" dirty="0"/>
              <a:t>TECNOLOGIAS </a:t>
            </a:r>
          </a:p>
          <a:p>
            <a:pPr algn="ctr">
              <a:defRPr/>
            </a:pPr>
            <a:r>
              <a:rPr lang="es-AR" sz="3200" b="1" dirty="0"/>
              <a:t>DE PROTECCION 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2BFCE0F-6A0E-2EF2-D435-C0DAAE8A0842}"/>
              </a:ext>
            </a:extLst>
          </p:cNvPr>
          <p:cNvSpPr/>
          <p:nvPr/>
        </p:nvSpPr>
        <p:spPr bwMode="auto">
          <a:xfrm>
            <a:off x="3347864" y="2720092"/>
            <a:ext cx="2166094" cy="1843087"/>
          </a:xfrm>
          <a:prstGeom prst="star5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10C0BE-3C3C-A71B-A66D-82DA826C7296}"/>
              </a:ext>
            </a:extLst>
          </p:cNvPr>
          <p:cNvSpPr/>
          <p:nvPr/>
        </p:nvSpPr>
        <p:spPr>
          <a:xfrm>
            <a:off x="5540400" y="2761640"/>
            <a:ext cx="3600400" cy="140014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87464"/>
      </p:ext>
    </p:extLst>
  </p:cSld>
  <p:clrMapOvr>
    <a:masterClrMapping/>
  </p:clrMapOvr>
  <p:transition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>
            <a:extLst>
              <a:ext uri="{FF2B5EF4-FFF2-40B4-BE49-F238E27FC236}">
                <a16:creationId xmlns:a16="http://schemas.microsoft.com/office/drawing/2014/main" id="{169D7731-35C6-7D71-FD2A-A0869D95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448" y="491860"/>
            <a:ext cx="6851104" cy="1007281"/>
          </a:xfrm>
          <a:solidFill>
            <a:srgbClr val="CCFFCC"/>
          </a:solidFill>
          <a:ln w="28575"/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s-AR" altLang="es-AR" sz="31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AR" altLang="es-AR" sz="3100" b="1" dirty="0">
                <a:latin typeface="Aharoni" panose="02010803020104030203" pitchFamily="2" charset="-79"/>
                <a:cs typeface="Aharoni" panose="02010803020104030203" pitchFamily="2" charset="-79"/>
              </a:rPr>
              <a:t>POSIBLES EFECTOS DE LA RADIACION</a:t>
            </a:r>
            <a:br>
              <a:rPr lang="es-AR" altLang="es-AR" sz="31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AR" altLang="es-AR" sz="3100" b="1" dirty="0">
                <a:latin typeface="Aharoni" panose="02010803020104030203" pitchFamily="2" charset="-79"/>
                <a:cs typeface="Aharoni" panose="02010803020104030203" pitchFamily="2" charset="-79"/>
              </a:rPr>
              <a:t>SOBRE LAS PERSONAS </a:t>
            </a:r>
            <a:br>
              <a:rPr lang="es-AR" altLang="es-AR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AR" altLang="es-AR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73E45-B4B3-79F2-D916-DBAA5C13057D}"/>
              </a:ext>
            </a:extLst>
          </p:cNvPr>
          <p:cNvSpPr txBox="1"/>
          <p:nvPr/>
        </p:nvSpPr>
        <p:spPr>
          <a:xfrm>
            <a:off x="289351" y="4217020"/>
            <a:ext cx="2659579" cy="230832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La GRAVEDAD</a:t>
            </a:r>
          </a:p>
          <a:p>
            <a:pPr algn="ctr"/>
            <a:r>
              <a:rPr lang="es-AR" sz="2400" b="1" dirty="0"/>
              <a:t>del efecto </a:t>
            </a:r>
          </a:p>
          <a:p>
            <a:pPr algn="ctr"/>
            <a:r>
              <a:rPr lang="es-AR" sz="2400" b="1" dirty="0"/>
              <a:t>es función de la </a:t>
            </a:r>
          </a:p>
          <a:p>
            <a:pPr algn="ctr"/>
            <a:r>
              <a:rPr lang="es-AR" sz="2400" b="1" dirty="0"/>
              <a:t>DOSIS ABSORBIDA</a:t>
            </a:r>
          </a:p>
          <a:p>
            <a:pPr algn="ctr"/>
            <a:r>
              <a:rPr lang="es-AR" sz="2400" b="1" dirty="0"/>
              <a:t>y el tejido u órgano afectado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AB793-C110-FB18-37E1-A7053B970A89}"/>
              </a:ext>
            </a:extLst>
          </p:cNvPr>
          <p:cNvSpPr txBox="1"/>
          <p:nvPr/>
        </p:nvSpPr>
        <p:spPr>
          <a:xfrm>
            <a:off x="6093029" y="4370328"/>
            <a:ext cx="2819618" cy="193899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La PROBABILIDAD</a:t>
            </a:r>
          </a:p>
          <a:p>
            <a:pPr algn="ctr"/>
            <a:r>
              <a:rPr lang="es-AR" sz="2400" b="1" dirty="0"/>
              <a:t>del efecto </a:t>
            </a:r>
          </a:p>
          <a:p>
            <a:pPr algn="ctr"/>
            <a:r>
              <a:rPr lang="es-AR" sz="2400" b="1" dirty="0"/>
              <a:t>es proporcional </a:t>
            </a:r>
          </a:p>
          <a:p>
            <a:pPr algn="ctr"/>
            <a:r>
              <a:rPr lang="es-AR" sz="2400" b="1" dirty="0"/>
              <a:t>a la </a:t>
            </a:r>
          </a:p>
          <a:p>
            <a:pPr algn="ctr"/>
            <a:r>
              <a:rPr lang="es-AR" sz="2400" b="1" dirty="0"/>
              <a:t>DOSIS EFECTIVA</a:t>
            </a:r>
          </a:p>
        </p:txBody>
      </p:sp>
      <p:pic>
        <p:nvPicPr>
          <p:cNvPr id="7" name="Graphic 6" descr="Confused person outline">
            <a:extLst>
              <a:ext uri="{FF2B5EF4-FFF2-40B4-BE49-F238E27FC236}">
                <a16:creationId xmlns:a16="http://schemas.microsoft.com/office/drawing/2014/main" id="{B11D4319-0B5B-781F-0F6C-4645053FF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1369" y="2815224"/>
            <a:ext cx="1809290" cy="244827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AB1FE1-7156-3CD1-B3A4-078DC9761D21}"/>
              </a:ext>
            </a:extLst>
          </p:cNvPr>
          <p:cNvCxnSpPr>
            <a:cxnSpLocks/>
          </p:cNvCxnSpPr>
          <p:nvPr/>
        </p:nvCxnSpPr>
        <p:spPr bwMode="auto">
          <a:xfrm>
            <a:off x="2889344" y="2591928"/>
            <a:ext cx="1074978" cy="81208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03840C-A21F-CBBF-1AA2-5FD60E4CFB39}"/>
              </a:ext>
            </a:extLst>
          </p:cNvPr>
          <p:cNvCxnSpPr>
            <a:cxnSpLocks/>
          </p:cNvCxnSpPr>
          <p:nvPr/>
        </p:nvCxnSpPr>
        <p:spPr bwMode="auto">
          <a:xfrm>
            <a:off x="2585260" y="3138938"/>
            <a:ext cx="1156885" cy="51942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B44C69-5854-6097-A86A-335743A1C3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64498" y="4305760"/>
            <a:ext cx="882407" cy="48262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2C3A9A-C91D-98AD-5756-0BB4D7822B59}"/>
              </a:ext>
            </a:extLst>
          </p:cNvPr>
          <p:cNvCxnSpPr>
            <a:cxnSpLocks/>
          </p:cNvCxnSpPr>
          <p:nvPr/>
        </p:nvCxnSpPr>
        <p:spPr bwMode="auto">
          <a:xfrm>
            <a:off x="3709213" y="2173415"/>
            <a:ext cx="603368" cy="87382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966480-1CB3-573F-A3B2-25A4455E1551}"/>
              </a:ext>
            </a:extLst>
          </p:cNvPr>
          <p:cNvCxnSpPr>
            <a:cxnSpLocks/>
          </p:cNvCxnSpPr>
          <p:nvPr/>
        </p:nvCxnSpPr>
        <p:spPr bwMode="auto">
          <a:xfrm flipV="1">
            <a:off x="3563888" y="4309496"/>
            <a:ext cx="749479" cy="5720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338AB1-FD5F-7ABD-D32C-B029CE760A10}"/>
              </a:ext>
            </a:extLst>
          </p:cNvPr>
          <p:cNvCxnSpPr>
            <a:cxnSpLocks/>
          </p:cNvCxnSpPr>
          <p:nvPr/>
        </p:nvCxnSpPr>
        <p:spPr bwMode="auto">
          <a:xfrm flipV="1">
            <a:off x="3810353" y="4731366"/>
            <a:ext cx="548923" cy="7554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755CA0-BB43-4FD0-DF83-8A25734624D8}"/>
              </a:ext>
            </a:extLst>
          </p:cNvPr>
          <p:cNvCxnSpPr>
            <a:cxnSpLocks/>
          </p:cNvCxnSpPr>
          <p:nvPr/>
        </p:nvCxnSpPr>
        <p:spPr bwMode="auto">
          <a:xfrm flipH="1">
            <a:off x="5600659" y="3121075"/>
            <a:ext cx="1073495" cy="45194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06498B-74FC-532F-B9A3-066042D2D9B0}"/>
              </a:ext>
            </a:extLst>
          </p:cNvPr>
          <p:cNvCxnSpPr>
            <a:cxnSpLocks/>
          </p:cNvCxnSpPr>
          <p:nvPr/>
        </p:nvCxnSpPr>
        <p:spPr bwMode="auto">
          <a:xfrm flipH="1">
            <a:off x="5100755" y="2240665"/>
            <a:ext cx="549128" cy="7505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2C692E-24E3-144C-C045-A0F1AFF64C08}"/>
              </a:ext>
            </a:extLst>
          </p:cNvPr>
          <p:cNvCxnSpPr>
            <a:cxnSpLocks/>
          </p:cNvCxnSpPr>
          <p:nvPr/>
        </p:nvCxnSpPr>
        <p:spPr bwMode="auto">
          <a:xfrm flipH="1">
            <a:off x="5346770" y="2552240"/>
            <a:ext cx="953422" cy="6607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1D7A242-1EA9-ACD5-4679-910D1445FE0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83507" y="4746814"/>
            <a:ext cx="715955" cy="8206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62F0859-7EDD-27D8-9A8C-6EA2C39A50D2}"/>
              </a:ext>
            </a:extLst>
          </p:cNvPr>
          <p:cNvSpPr txBox="1"/>
          <p:nvPr/>
        </p:nvSpPr>
        <p:spPr>
          <a:xfrm>
            <a:off x="175692" y="2054367"/>
            <a:ext cx="2924454" cy="1815882"/>
          </a:xfrm>
          <a:prstGeom prst="rect">
            <a:avLst/>
          </a:prstGeom>
          <a:solidFill>
            <a:srgbClr val="FFFFCC">
              <a:alpha val="95686"/>
            </a:srgb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2800" b="1" dirty="0"/>
              <a:t>EFECTOS </a:t>
            </a:r>
          </a:p>
          <a:p>
            <a:pPr algn="ctr"/>
            <a:r>
              <a:rPr lang="es-AR" sz="2800" b="1" dirty="0"/>
              <a:t>DETERMINISTICOS</a:t>
            </a:r>
          </a:p>
          <a:p>
            <a:pPr algn="ctr"/>
            <a:r>
              <a:rPr lang="es-AR" sz="2800" b="1" dirty="0"/>
              <a:t>A CORTO PLAZO</a:t>
            </a:r>
          </a:p>
          <a:p>
            <a:pPr algn="ctr"/>
            <a:r>
              <a:rPr lang="es-AR" sz="2800" b="1" dirty="0" err="1"/>
              <a:t>Ej</a:t>
            </a:r>
            <a:r>
              <a:rPr lang="es-AR" sz="2800" b="1" dirty="0"/>
              <a:t>: Muerte 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E185A2-1B10-F1C0-FAFD-6C9838DB2213}"/>
              </a:ext>
            </a:extLst>
          </p:cNvPr>
          <p:cNvSpPr txBox="1"/>
          <p:nvPr/>
        </p:nvSpPr>
        <p:spPr>
          <a:xfrm>
            <a:off x="6215617" y="2114874"/>
            <a:ext cx="2819618" cy="1815882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2800" b="1" dirty="0"/>
              <a:t>EFECTOS </a:t>
            </a:r>
          </a:p>
          <a:p>
            <a:pPr algn="ctr"/>
            <a:r>
              <a:rPr lang="es-AR" sz="2800" b="1" dirty="0"/>
              <a:t>PROBABILISTICOS</a:t>
            </a:r>
          </a:p>
          <a:p>
            <a:pPr algn="ctr"/>
            <a:r>
              <a:rPr lang="es-AR" sz="2800" b="1" dirty="0"/>
              <a:t>A LARGO PLAZO</a:t>
            </a:r>
          </a:p>
          <a:p>
            <a:pPr algn="ctr"/>
            <a:r>
              <a:rPr lang="es-AR" sz="2800" b="1" dirty="0" err="1"/>
              <a:t>Ej</a:t>
            </a:r>
            <a:r>
              <a:rPr lang="es-AR" sz="2800" b="1" dirty="0"/>
              <a:t>: Cáncer</a:t>
            </a:r>
            <a:endParaRPr lang="en-US" sz="40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Number Placeholder 1">
            <a:extLst>
              <a:ext uri="{FF2B5EF4-FFF2-40B4-BE49-F238E27FC236}">
                <a16:creationId xmlns:a16="http://schemas.microsoft.com/office/drawing/2014/main" id="{A7A5CE47-1981-2145-A64A-6130946CA2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9A3A2D-FFAE-48C8-ADF9-AE5FC28152C1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s-ES" altLang="es-AR" sz="1400"/>
          </a:p>
        </p:txBody>
      </p:sp>
      <p:pic>
        <p:nvPicPr>
          <p:cNvPr id="259075" name="Picture 2">
            <a:extLst>
              <a:ext uri="{FF2B5EF4-FFF2-40B4-BE49-F238E27FC236}">
                <a16:creationId xmlns:a16="http://schemas.microsoft.com/office/drawing/2014/main" id="{EEEA0721-EAAD-6C01-AA28-1E7A3DD1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2899"/>
            <a:ext cx="9180513" cy="57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7" name="TextBox 6">
            <a:extLst>
              <a:ext uri="{FF2B5EF4-FFF2-40B4-BE49-F238E27FC236}">
                <a16:creationId xmlns:a16="http://schemas.microsoft.com/office/drawing/2014/main" id="{8562EB13-EE54-7462-731F-0CD6E4153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2414" y="5715253"/>
            <a:ext cx="93964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Estudios efectuados en Poblaciones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de Hiroshima y Nagasaki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604AB-1EAD-0A08-CE37-F064BC0D2B03}"/>
              </a:ext>
            </a:extLst>
          </p:cNvPr>
          <p:cNvSpPr txBox="1"/>
          <p:nvPr/>
        </p:nvSpPr>
        <p:spPr>
          <a:xfrm>
            <a:off x="-1" y="12899"/>
            <a:ext cx="91805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dirty="0"/>
              <a:t>Para Dosis Efectivas superiores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dirty="0"/>
              <a:t>a 200 mSv existen ESTADÍSTICAS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dirty="0"/>
              <a:t>sobre PROBABILIDADES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dirty="0"/>
              <a:t>de efectos </a:t>
            </a:r>
            <a:r>
              <a:rPr lang="es-AR" altLang="en-US" sz="3200" b="1" dirty="0" err="1"/>
              <a:t>cancerÍgenos</a:t>
            </a:r>
            <a:r>
              <a:rPr lang="es-AR" altLang="en-US" sz="3200" b="1" dirty="0"/>
              <a:t> </a:t>
            </a:r>
          </a:p>
        </p:txBody>
      </p:sp>
    </p:spTree>
  </p:cSld>
  <p:clrMapOvr>
    <a:masterClrMapping/>
  </p:clrMapOvr>
  <p:transition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Number Placeholder 1">
            <a:extLst>
              <a:ext uri="{FF2B5EF4-FFF2-40B4-BE49-F238E27FC236}">
                <a16:creationId xmlns:a16="http://schemas.microsoft.com/office/drawing/2014/main" id="{A1A070A7-D051-6709-F779-8A6E638AB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87228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A3B64-8EC4-4B53-88E5-D3F342C45A5E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s-ES" altLang="es-AR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FAF7B-A513-BCAC-A731-E75DAA5C8C46}"/>
              </a:ext>
            </a:extLst>
          </p:cNvPr>
          <p:cNvSpPr txBox="1"/>
          <p:nvPr/>
        </p:nvSpPr>
        <p:spPr>
          <a:xfrm>
            <a:off x="617537" y="244191"/>
            <a:ext cx="8064500" cy="790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AR" b="1" dirty="0"/>
              <a:t>  </a:t>
            </a:r>
            <a:r>
              <a:rPr lang="es-AR" sz="3600" b="1" dirty="0"/>
              <a:t>INGENIERIA DE LA RADIOPROTECCION</a:t>
            </a:r>
          </a:p>
          <a:p>
            <a:pPr algn="ctr">
              <a:defRPr/>
            </a:pPr>
            <a:r>
              <a:rPr lang="es-AR" b="1" dirty="0"/>
              <a:t> </a:t>
            </a:r>
          </a:p>
        </p:txBody>
      </p:sp>
      <p:sp>
        <p:nvSpPr>
          <p:cNvPr id="166916" name="TextBox 3">
            <a:extLst>
              <a:ext uri="{FF2B5EF4-FFF2-40B4-BE49-F238E27FC236}">
                <a16:creationId xmlns:a16="http://schemas.microsoft.com/office/drawing/2014/main" id="{2062D44A-8EC4-E163-1BCC-2D06CA2E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126" y="1366034"/>
            <a:ext cx="3383747" cy="954107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METROLOGIA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DE LA RADIACION</a:t>
            </a:r>
            <a:endParaRPr lang="es-A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FD1D2-29D4-03A7-9C0E-A44CC11DB757}"/>
              </a:ext>
            </a:extLst>
          </p:cNvPr>
          <p:cNvSpPr txBox="1"/>
          <p:nvPr/>
        </p:nvSpPr>
        <p:spPr>
          <a:xfrm>
            <a:off x="5640023" y="2859613"/>
            <a:ext cx="3383747" cy="1200329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b="1" dirty="0"/>
              <a:t> </a:t>
            </a:r>
            <a:r>
              <a:rPr lang="en-US" sz="3600" b="1" dirty="0"/>
              <a:t>RADIOBIOLOGIA</a:t>
            </a:r>
          </a:p>
          <a:p>
            <a:pPr algn="ctr">
              <a:defRPr/>
            </a:pP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82C5E-09FD-37C8-F804-7FEEB59401A0}"/>
              </a:ext>
            </a:extLst>
          </p:cNvPr>
          <p:cNvSpPr txBox="1"/>
          <p:nvPr/>
        </p:nvSpPr>
        <p:spPr>
          <a:xfrm>
            <a:off x="827584" y="5072431"/>
            <a:ext cx="3512628" cy="156966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AR" sz="3200" b="1" dirty="0"/>
              <a:t>FILOSOFIA </a:t>
            </a:r>
          </a:p>
          <a:p>
            <a:pPr algn="ctr">
              <a:defRPr/>
            </a:pPr>
            <a:r>
              <a:rPr lang="es-AR" sz="3200" b="1" dirty="0"/>
              <a:t>DE LA </a:t>
            </a:r>
          </a:p>
          <a:p>
            <a:pPr algn="ctr">
              <a:defRPr/>
            </a:pPr>
            <a:r>
              <a:rPr lang="es-AR" sz="3200" b="1" dirty="0"/>
              <a:t>RADIOPROTECCION</a:t>
            </a:r>
            <a:endParaRPr lang="en-US" dirty="0"/>
          </a:p>
        </p:txBody>
      </p:sp>
      <p:sp>
        <p:nvSpPr>
          <p:cNvPr id="166919" name="TextBox 8">
            <a:extLst>
              <a:ext uri="{FF2B5EF4-FFF2-40B4-BE49-F238E27FC236}">
                <a16:creationId xmlns:a16="http://schemas.microsoft.com/office/drawing/2014/main" id="{CA363A8D-24A7-4014-1F98-9DA50FC4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2863435"/>
            <a:ext cx="3086100" cy="1569660"/>
          </a:xfrm>
          <a:prstGeom prst="rect">
            <a:avLst/>
          </a:prstGeom>
          <a:solidFill>
            <a:srgbClr val="00B0F0">
              <a:alpha val="85097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AR" altLang="en-US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REGULACION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196D0-1784-07BA-A813-34402969551B}"/>
              </a:ext>
            </a:extLst>
          </p:cNvPr>
          <p:cNvSpPr txBox="1"/>
          <p:nvPr/>
        </p:nvSpPr>
        <p:spPr>
          <a:xfrm>
            <a:off x="5036533" y="5013176"/>
            <a:ext cx="3033331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es-AR" b="1" dirty="0"/>
          </a:p>
          <a:p>
            <a:pPr algn="ctr">
              <a:defRPr/>
            </a:pPr>
            <a:r>
              <a:rPr lang="es-AR" sz="3200" b="1" dirty="0"/>
              <a:t>TECNOLOGIAS</a:t>
            </a:r>
          </a:p>
          <a:p>
            <a:pPr algn="ctr">
              <a:defRPr/>
            </a:pPr>
            <a:r>
              <a:rPr lang="es-AR" sz="3200" b="1" dirty="0"/>
              <a:t>DE PROTECCION 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2BFCE0F-6A0E-2EF2-D435-C0DAAE8A0842}"/>
              </a:ext>
            </a:extLst>
          </p:cNvPr>
          <p:cNvSpPr/>
          <p:nvPr/>
        </p:nvSpPr>
        <p:spPr bwMode="auto">
          <a:xfrm>
            <a:off x="3347864" y="2720092"/>
            <a:ext cx="2166094" cy="1843087"/>
          </a:xfrm>
          <a:prstGeom prst="star5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B5262-04E0-B580-5831-507DD4FA0F3C}"/>
              </a:ext>
            </a:extLst>
          </p:cNvPr>
          <p:cNvSpPr/>
          <p:nvPr/>
        </p:nvSpPr>
        <p:spPr>
          <a:xfrm>
            <a:off x="4933019" y="4907660"/>
            <a:ext cx="3240361" cy="18430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06508"/>
      </p:ext>
    </p:extLst>
  </p:cSld>
  <p:clrMapOvr>
    <a:masterClrMapping/>
  </p:clrMapOvr>
  <p:transition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Content Placeholder 2">
            <a:extLst>
              <a:ext uri="{FF2B5EF4-FFF2-40B4-BE49-F238E27FC236}">
                <a16:creationId xmlns:a16="http://schemas.microsoft.com/office/drawing/2014/main" id="{4A7C54C5-DC4C-736B-BFC0-FD5A38EE1B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260350"/>
            <a:ext cx="8785225" cy="6192838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s-AR" altLang="en-US" b="1" dirty="0"/>
          </a:p>
          <a:p>
            <a:pPr marL="0" indent="0" algn="ctr">
              <a:buFontTx/>
              <a:buNone/>
            </a:pPr>
            <a:r>
              <a:rPr lang="es-AR" altLang="en-US" sz="3200" b="1" dirty="0">
                <a:solidFill>
                  <a:schemeClr val="bg1"/>
                </a:solidFill>
              </a:rPr>
              <a:t>Cómo conciliar </a:t>
            </a:r>
          </a:p>
          <a:p>
            <a:pPr marL="0" indent="0" algn="ctr">
              <a:buFontTx/>
              <a:buNone/>
            </a:pPr>
            <a:r>
              <a:rPr lang="es-AR" altLang="en-US" sz="3200" b="1" dirty="0">
                <a:solidFill>
                  <a:schemeClr val="bg1"/>
                </a:solidFill>
              </a:rPr>
              <a:t>el empleo de Fuentes de Radiación </a:t>
            </a:r>
          </a:p>
          <a:p>
            <a:pPr marL="0" indent="0" algn="ctr">
              <a:buFontTx/>
              <a:buNone/>
            </a:pPr>
            <a:r>
              <a:rPr lang="es-AR" altLang="en-US" sz="3200" b="1" dirty="0">
                <a:solidFill>
                  <a:schemeClr val="bg1"/>
                </a:solidFill>
              </a:rPr>
              <a:t>en la Sociedad con las Recomendaciones </a:t>
            </a:r>
          </a:p>
          <a:p>
            <a:pPr marL="0" indent="0" algn="ctr">
              <a:buFontTx/>
              <a:buNone/>
            </a:pPr>
            <a:r>
              <a:rPr lang="es-AR" altLang="en-US" sz="3200" b="1" dirty="0">
                <a:solidFill>
                  <a:schemeClr val="bg1"/>
                </a:solidFill>
              </a:rPr>
              <a:t>y Normas de </a:t>
            </a:r>
            <a:r>
              <a:rPr lang="es-AR" altLang="en-US" sz="3200" b="1" dirty="0" err="1">
                <a:solidFill>
                  <a:schemeClr val="bg1"/>
                </a:solidFill>
              </a:rPr>
              <a:t>Radioprotección</a:t>
            </a:r>
            <a:r>
              <a:rPr lang="es-AR" altLang="en-US" sz="3200" b="1" dirty="0">
                <a:solidFill>
                  <a:schemeClr val="bg1"/>
                </a:solidFill>
              </a:rPr>
              <a:t> ?</a:t>
            </a:r>
          </a:p>
          <a:p>
            <a:pPr marL="0" indent="0" algn="ctr">
              <a:buFontTx/>
              <a:buNone/>
            </a:pPr>
            <a:endParaRPr lang="es-AR" altLang="en-US" sz="3200" b="1" dirty="0"/>
          </a:p>
          <a:p>
            <a:pPr marL="0" indent="0" algn="ctr">
              <a:buFontTx/>
              <a:buNone/>
            </a:pPr>
            <a:endParaRPr lang="es-AR" altLang="en-US" sz="3200" b="1" dirty="0"/>
          </a:p>
          <a:p>
            <a:pPr marL="0" indent="0" algn="ctr">
              <a:buFontTx/>
              <a:buNone/>
            </a:pPr>
            <a:r>
              <a:rPr lang="es-AR" altLang="en-US" sz="3200" b="1" dirty="0">
                <a:solidFill>
                  <a:schemeClr val="bg1"/>
                </a:solidFill>
              </a:rPr>
              <a:t>Mediante Estrategias y Tecnologías </a:t>
            </a:r>
          </a:p>
          <a:p>
            <a:pPr marL="0" indent="0" algn="ctr">
              <a:buFontTx/>
              <a:buNone/>
            </a:pPr>
            <a:r>
              <a:rPr lang="es-AR" altLang="en-US" sz="3200" b="1" dirty="0">
                <a:solidFill>
                  <a:schemeClr val="bg1"/>
                </a:solidFill>
              </a:rPr>
              <a:t>de </a:t>
            </a:r>
            <a:r>
              <a:rPr lang="es-AR" altLang="en-US" sz="3200" b="1" dirty="0" err="1">
                <a:solidFill>
                  <a:schemeClr val="bg1"/>
                </a:solidFill>
              </a:rPr>
              <a:t>Radioprotección</a:t>
            </a:r>
            <a:r>
              <a:rPr lang="es-AR" altLang="en-US" sz="3200" b="1" dirty="0">
                <a:solidFill>
                  <a:schemeClr val="bg1"/>
                </a:solidFill>
              </a:rPr>
              <a:t> y Seguridad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sp>
        <p:nvSpPr>
          <p:cNvPr id="338947" name="Slide Number Placeholder 3">
            <a:extLst>
              <a:ext uri="{FF2B5EF4-FFF2-40B4-BE49-F238E27FC236}">
                <a16:creationId xmlns:a16="http://schemas.microsoft.com/office/drawing/2014/main" id="{31B47CA3-0AB9-535B-C682-02A43CEF2B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6B8973-DF59-42C8-BF39-1780A1805251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s-ES" altLang="es-AR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9CE07B-2E3A-535E-306C-E22F25DA6A5A}"/>
              </a:ext>
            </a:extLst>
          </p:cNvPr>
          <p:cNvSpPr/>
          <p:nvPr/>
        </p:nvSpPr>
        <p:spPr>
          <a:xfrm>
            <a:off x="0" y="3409900"/>
            <a:ext cx="9144000" cy="3429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4" name="Content Placeholder 8">
            <a:extLst>
              <a:ext uri="{FF2B5EF4-FFF2-40B4-BE49-F238E27FC236}">
                <a16:creationId xmlns:a16="http://schemas.microsoft.com/office/drawing/2014/main" id="{EE099EAA-3E3A-E760-8C07-A7FC76041C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12" y="1538287"/>
            <a:ext cx="3233738" cy="225075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800" b="1" dirty="0">
                <a:solidFill>
                  <a:srgbClr val="FFFF00"/>
                </a:solidFill>
              </a:rPr>
              <a:t>FUENTE </a:t>
            </a:r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800" b="1" dirty="0">
                <a:solidFill>
                  <a:srgbClr val="FFFF00"/>
                </a:solidFill>
              </a:rPr>
              <a:t>DE RADIACIÓN </a:t>
            </a:r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800" b="1" dirty="0">
                <a:solidFill>
                  <a:srgbClr val="FFFF00"/>
                </a:solidFill>
              </a:rPr>
              <a:t>EXTERNA</a:t>
            </a:r>
          </a:p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s-AR" altLang="en-US" sz="2800" b="1" dirty="0">
                <a:solidFill>
                  <a:srgbClr val="FFFF00"/>
                </a:solidFill>
              </a:rPr>
              <a:t>AL CUERPO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339970" name="Slide Number Placeholder 3">
            <a:extLst>
              <a:ext uri="{FF2B5EF4-FFF2-40B4-BE49-F238E27FC236}">
                <a16:creationId xmlns:a16="http://schemas.microsoft.com/office/drawing/2014/main" id="{489B974E-9F8D-C3F7-E50E-A4D9699BF8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CE5D3D-9396-4209-8222-C7FEC0B71A2D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s-ES" altLang="es-AR" sz="1400"/>
          </a:p>
        </p:txBody>
      </p:sp>
      <p:sp>
        <p:nvSpPr>
          <p:cNvPr id="339971" name="TextBox 5">
            <a:extLst>
              <a:ext uri="{FF2B5EF4-FFF2-40B4-BE49-F238E27FC236}">
                <a16:creationId xmlns:a16="http://schemas.microsoft.com/office/drawing/2014/main" id="{3ABCD5AF-4885-8BD0-0A0D-F108F41FD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5900" y="7938"/>
            <a:ext cx="9575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AR" altLang="en-US" sz="28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>
                <a:solidFill>
                  <a:schemeClr val="bg1"/>
                </a:solidFill>
              </a:rPr>
              <a:t> SITUACIONES  HABITUALES DE EXPOSICION </a:t>
            </a:r>
          </a:p>
        </p:txBody>
      </p:sp>
      <p:pic>
        <p:nvPicPr>
          <p:cNvPr id="339972" name="Graphic 6" descr="Group outline">
            <a:extLst>
              <a:ext uri="{FF2B5EF4-FFF2-40B4-BE49-F238E27FC236}">
                <a16:creationId xmlns:a16="http://schemas.microsoft.com/office/drawing/2014/main" id="{61F10BB8-6672-2508-C047-10E37EC7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620713"/>
            <a:ext cx="3579812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69" name="TextBox 7">
            <a:extLst>
              <a:ext uri="{FF2B5EF4-FFF2-40B4-BE49-F238E27FC236}">
                <a16:creationId xmlns:a16="http://schemas.microsoft.com/office/drawing/2014/main" id="{86C45AC3-E13D-3D67-B054-8C67752E1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31" y="4076700"/>
            <a:ext cx="2471126" cy="218521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AR" altLang="en-US" sz="2800" b="1" baseline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AR" altLang="en-US" sz="2800" b="1" baseline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RADIACTIVO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AR" altLang="en-US" sz="2800" b="1" baseline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INCORPORADO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AR" altLang="en-US" sz="2800" b="1" baseline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CUERPO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400" baseline="0" dirty="0">
              <a:solidFill>
                <a:srgbClr val="FFFF00"/>
              </a:solidFill>
            </a:endParaRPr>
          </a:p>
        </p:txBody>
      </p:sp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10B40DA2-1839-1337-2319-40B2093EA4EC}"/>
              </a:ext>
            </a:extLst>
          </p:cNvPr>
          <p:cNvSpPr/>
          <p:nvPr/>
        </p:nvSpPr>
        <p:spPr bwMode="auto">
          <a:xfrm>
            <a:off x="3706813" y="2286000"/>
            <a:ext cx="658812" cy="642938"/>
          </a:xfrm>
          <a:prstGeom prst="star7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cxnSp>
        <p:nvCxnSpPr>
          <p:cNvPr id="339976" name="Straight Connector 13">
            <a:extLst>
              <a:ext uri="{FF2B5EF4-FFF2-40B4-BE49-F238E27FC236}">
                <a16:creationId xmlns:a16="http://schemas.microsoft.com/office/drawing/2014/main" id="{BAD5BC96-3F9D-B4FE-D93C-9029E6A31F77}"/>
              </a:ext>
            </a:extLst>
          </p:cNvPr>
          <p:cNvCxnSpPr>
            <a:cxnSpLocks/>
          </p:cNvCxnSpPr>
          <p:nvPr/>
        </p:nvCxnSpPr>
        <p:spPr bwMode="auto">
          <a:xfrm flipV="1">
            <a:off x="4110038" y="1035050"/>
            <a:ext cx="4422775" cy="1449388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9977" name="Straight Connector 14">
            <a:extLst>
              <a:ext uri="{FF2B5EF4-FFF2-40B4-BE49-F238E27FC236}">
                <a16:creationId xmlns:a16="http://schemas.microsoft.com/office/drawing/2014/main" id="{8F149FD3-1127-48F1-CD09-17E16022B97B}"/>
              </a:ext>
            </a:extLst>
          </p:cNvPr>
          <p:cNvCxnSpPr>
            <a:cxnSpLocks/>
          </p:cNvCxnSpPr>
          <p:nvPr/>
        </p:nvCxnSpPr>
        <p:spPr bwMode="auto">
          <a:xfrm flipV="1">
            <a:off x="4225925" y="1354138"/>
            <a:ext cx="4306888" cy="1154112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9978" name="Straight Connector 15">
            <a:extLst>
              <a:ext uri="{FF2B5EF4-FFF2-40B4-BE49-F238E27FC236}">
                <a16:creationId xmlns:a16="http://schemas.microsoft.com/office/drawing/2014/main" id="{980ED13A-9C99-5624-086F-AB974415126F}"/>
              </a:ext>
            </a:extLst>
          </p:cNvPr>
          <p:cNvCxnSpPr>
            <a:cxnSpLocks/>
          </p:cNvCxnSpPr>
          <p:nvPr/>
        </p:nvCxnSpPr>
        <p:spPr bwMode="auto">
          <a:xfrm flipV="1">
            <a:off x="4333875" y="1952625"/>
            <a:ext cx="4352925" cy="642938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9979" name="Straight Connector 16">
            <a:extLst>
              <a:ext uri="{FF2B5EF4-FFF2-40B4-BE49-F238E27FC236}">
                <a16:creationId xmlns:a16="http://schemas.microsoft.com/office/drawing/2014/main" id="{FAF76174-03D4-8B1C-5B86-CA63E2AA1019}"/>
              </a:ext>
            </a:extLst>
          </p:cNvPr>
          <p:cNvCxnSpPr>
            <a:cxnSpLocks/>
          </p:cNvCxnSpPr>
          <p:nvPr/>
        </p:nvCxnSpPr>
        <p:spPr bwMode="auto">
          <a:xfrm flipV="1">
            <a:off x="4333875" y="2601913"/>
            <a:ext cx="4352925" cy="82550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9980" name="Straight Connector 17">
            <a:extLst>
              <a:ext uri="{FF2B5EF4-FFF2-40B4-BE49-F238E27FC236}">
                <a16:creationId xmlns:a16="http://schemas.microsoft.com/office/drawing/2014/main" id="{8837B394-9DC7-C2AA-9724-54FE5252BBD5}"/>
              </a:ext>
            </a:extLst>
          </p:cNvPr>
          <p:cNvCxnSpPr>
            <a:cxnSpLocks/>
          </p:cNvCxnSpPr>
          <p:nvPr/>
        </p:nvCxnSpPr>
        <p:spPr bwMode="auto">
          <a:xfrm>
            <a:off x="4302125" y="2767013"/>
            <a:ext cx="4384675" cy="330200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9981" name="Straight Connector 18">
            <a:extLst>
              <a:ext uri="{FF2B5EF4-FFF2-40B4-BE49-F238E27FC236}">
                <a16:creationId xmlns:a16="http://schemas.microsoft.com/office/drawing/2014/main" id="{084868C8-D506-54E4-D028-C98EE7E72631}"/>
              </a:ext>
            </a:extLst>
          </p:cNvPr>
          <p:cNvCxnSpPr>
            <a:cxnSpLocks/>
          </p:cNvCxnSpPr>
          <p:nvPr/>
        </p:nvCxnSpPr>
        <p:spPr bwMode="auto">
          <a:xfrm>
            <a:off x="4225925" y="2859088"/>
            <a:ext cx="4384675" cy="849312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6029" name="Star: 7 Points 426028">
            <a:extLst>
              <a:ext uri="{FF2B5EF4-FFF2-40B4-BE49-F238E27FC236}">
                <a16:creationId xmlns:a16="http://schemas.microsoft.com/office/drawing/2014/main" id="{1D0A2047-037A-6067-C607-8EB9E2FC02E8}"/>
              </a:ext>
            </a:extLst>
          </p:cNvPr>
          <p:cNvSpPr/>
          <p:nvPr/>
        </p:nvSpPr>
        <p:spPr bwMode="auto">
          <a:xfrm>
            <a:off x="5719763" y="4564063"/>
            <a:ext cx="390525" cy="439737"/>
          </a:xfrm>
          <a:prstGeom prst="star7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39983" name="Graphic 6" descr="Group outline">
            <a:extLst>
              <a:ext uri="{FF2B5EF4-FFF2-40B4-BE49-F238E27FC236}">
                <a16:creationId xmlns:a16="http://schemas.microsoft.com/office/drawing/2014/main" id="{4C8D9D84-8AFE-06AB-4EC1-6B4480B5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3284538"/>
            <a:ext cx="3579812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ar: 7 Points 2">
            <a:extLst>
              <a:ext uri="{FF2B5EF4-FFF2-40B4-BE49-F238E27FC236}">
                <a16:creationId xmlns:a16="http://schemas.microsoft.com/office/drawing/2014/main" id="{7BC3EBDF-B1F7-C570-6632-46B097818DE3}"/>
              </a:ext>
            </a:extLst>
          </p:cNvPr>
          <p:cNvSpPr/>
          <p:nvPr/>
        </p:nvSpPr>
        <p:spPr bwMode="auto">
          <a:xfrm>
            <a:off x="6553200" y="4564063"/>
            <a:ext cx="390525" cy="439737"/>
          </a:xfrm>
          <a:prstGeom prst="star7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Star: 7 Points 3">
            <a:extLst>
              <a:ext uri="{FF2B5EF4-FFF2-40B4-BE49-F238E27FC236}">
                <a16:creationId xmlns:a16="http://schemas.microsoft.com/office/drawing/2014/main" id="{096C381A-2B28-E59C-962D-DB609136B897}"/>
              </a:ext>
            </a:extLst>
          </p:cNvPr>
          <p:cNvSpPr/>
          <p:nvPr/>
        </p:nvSpPr>
        <p:spPr bwMode="auto">
          <a:xfrm>
            <a:off x="7369175" y="4529138"/>
            <a:ext cx="390525" cy="439737"/>
          </a:xfrm>
          <a:prstGeom prst="star7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A574D353-1972-5B92-01FC-6D2B51DF4C8B}"/>
              </a:ext>
            </a:extLst>
          </p:cNvPr>
          <p:cNvSpPr/>
          <p:nvPr/>
        </p:nvSpPr>
        <p:spPr bwMode="auto">
          <a:xfrm>
            <a:off x="8220075" y="4564063"/>
            <a:ext cx="390525" cy="439737"/>
          </a:xfrm>
          <a:prstGeom prst="star7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39987" name="TextBox 7">
            <a:extLst>
              <a:ext uri="{FF2B5EF4-FFF2-40B4-BE49-F238E27FC236}">
                <a16:creationId xmlns:a16="http://schemas.microsoft.com/office/drawing/2014/main" id="{21092434-786D-1C4D-57CD-8BDFB1BB4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450" y="5846415"/>
            <a:ext cx="32337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1800" b="1" baseline="0" dirty="0">
                <a:solidFill>
                  <a:srgbClr val="FFFF00"/>
                </a:solidFill>
              </a:rPr>
              <a:t>INGESTION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1800" b="1" baseline="0" dirty="0">
                <a:solidFill>
                  <a:srgbClr val="FFFF00"/>
                </a:solidFill>
              </a:rPr>
              <a:t>INHALACION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1800" b="1" dirty="0">
                <a:solidFill>
                  <a:srgbClr val="FFFF00"/>
                </a:solidFill>
              </a:rPr>
              <a:t>INOCULACIÓN</a:t>
            </a:r>
            <a:endParaRPr lang="en-US" altLang="en-US" sz="1800" b="1" baseline="0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A5535F-A773-1BC2-2982-EBC11DFEC8A0}"/>
              </a:ext>
            </a:extLst>
          </p:cNvPr>
          <p:cNvSpPr/>
          <p:nvPr/>
        </p:nvSpPr>
        <p:spPr>
          <a:xfrm>
            <a:off x="36512" y="1002878"/>
            <a:ext cx="9107488" cy="2810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BBBAC-E81F-7BBE-9812-F0A74F195019}"/>
              </a:ext>
            </a:extLst>
          </p:cNvPr>
          <p:cNvSpPr/>
          <p:nvPr/>
        </p:nvSpPr>
        <p:spPr>
          <a:xfrm>
            <a:off x="-11002" y="4039244"/>
            <a:ext cx="9107488" cy="2810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5" name="Slide Number Placeholder 3">
            <a:extLst>
              <a:ext uri="{FF2B5EF4-FFF2-40B4-BE49-F238E27FC236}">
                <a16:creationId xmlns:a16="http://schemas.microsoft.com/office/drawing/2014/main" id="{AC62CD52-804B-3590-2C6E-4B20CCF44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3E8398-7DBB-4962-B5B2-583910701515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s-ES" altLang="es-AR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E70DD-B91A-85AA-766C-3AFBE8568F20}"/>
              </a:ext>
            </a:extLst>
          </p:cNvPr>
          <p:cNvSpPr txBox="1"/>
          <p:nvPr/>
        </p:nvSpPr>
        <p:spPr>
          <a:xfrm>
            <a:off x="755576" y="1556792"/>
            <a:ext cx="7848872" cy="2862322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AR" sz="3600" b="1" dirty="0"/>
          </a:p>
          <a:p>
            <a:r>
              <a:rPr lang="es-AR" sz="3600" b="1" dirty="0"/>
              <a:t>     </a:t>
            </a:r>
            <a:r>
              <a:rPr lang="es-AR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FUENTE DE RADIACION EXTERNA</a:t>
            </a:r>
          </a:p>
          <a:p>
            <a:endParaRPr lang="es-AR" sz="3600" b="1" dirty="0"/>
          </a:p>
          <a:p>
            <a:pPr algn="ctr"/>
            <a:r>
              <a:rPr lang="es-AR" sz="3600" b="1" dirty="0"/>
              <a:t>ESTRATEGIAS DE PROTECCION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50990494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1C569A-A6B1-0943-C605-330B03641E07}"/>
              </a:ext>
            </a:extLst>
          </p:cNvPr>
          <p:cNvSpPr txBox="1"/>
          <p:nvPr/>
        </p:nvSpPr>
        <p:spPr>
          <a:xfrm>
            <a:off x="489084" y="507751"/>
            <a:ext cx="8021235" cy="5842497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sz="2800" b="1" dirty="0"/>
              <a:t>BUSQUEDA DE PROFESIONAL </a:t>
            </a:r>
          </a:p>
          <a:p>
            <a:pPr algn="ctr">
              <a:lnSpc>
                <a:spcPct val="150000"/>
              </a:lnSpc>
            </a:pPr>
            <a:r>
              <a:rPr lang="es-AR" sz="2800" b="1" dirty="0"/>
              <a:t>PARA ENCARAR  </a:t>
            </a:r>
          </a:p>
          <a:p>
            <a:pPr algn="ctr">
              <a:lnSpc>
                <a:spcPct val="150000"/>
              </a:lnSpc>
            </a:pPr>
            <a:r>
              <a:rPr lang="es-AR" sz="2800" b="1" dirty="0"/>
              <a:t>PROGRAMA DE PROTECCION </a:t>
            </a:r>
          </a:p>
          <a:p>
            <a:pPr algn="ctr">
              <a:lnSpc>
                <a:spcPct val="150000"/>
              </a:lnSpc>
            </a:pPr>
            <a:r>
              <a:rPr lang="es-AR" sz="2800" b="1" dirty="0"/>
              <a:t>CONTRA RADIACIONES IONIZANTES</a:t>
            </a:r>
          </a:p>
          <a:p>
            <a:pPr algn="ctr">
              <a:lnSpc>
                <a:spcPct val="150000"/>
              </a:lnSpc>
            </a:pPr>
            <a:r>
              <a:rPr lang="es-AR" sz="2800" b="1" dirty="0"/>
              <a:t>EN EL CAMPO DE LOS RAYOS X </a:t>
            </a:r>
          </a:p>
          <a:p>
            <a:pPr algn="ctr">
              <a:lnSpc>
                <a:spcPct val="150000"/>
              </a:lnSpc>
            </a:pPr>
            <a:endParaRPr lang="es-AR" sz="2800" b="1" dirty="0"/>
          </a:p>
          <a:p>
            <a:pPr algn="ctr">
              <a:lnSpc>
                <a:spcPct val="150000"/>
              </a:lnSpc>
            </a:pPr>
            <a:r>
              <a:rPr lang="es-AR" sz="2800" b="1" dirty="0"/>
              <a:t>CON LA COOPERACION </a:t>
            </a:r>
          </a:p>
          <a:p>
            <a:pPr algn="ctr">
              <a:lnSpc>
                <a:spcPct val="150000"/>
              </a:lnSpc>
            </a:pPr>
            <a:r>
              <a:rPr lang="es-AR" sz="2800" b="1" dirty="0"/>
              <a:t>DE LA COMISION NACIONAL DE ENERÍA ATOMICA</a:t>
            </a:r>
          </a:p>
          <a:p>
            <a:pPr algn="ctr">
              <a:lnSpc>
                <a:spcPct val="150000"/>
              </a:lnSpc>
            </a:pPr>
            <a:r>
              <a:rPr lang="es-AR" sz="2800" b="1" dirty="0"/>
              <a:t>Y LA ORGANIZACIÓN PANAMERICANA DE LAS SALUD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329581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Content Placeholder 2">
            <a:extLst>
              <a:ext uri="{FF2B5EF4-FFF2-40B4-BE49-F238E27FC236}">
                <a16:creationId xmlns:a16="http://schemas.microsoft.com/office/drawing/2014/main" id="{D9FC9959-E349-FB68-FBE8-92EB8D4B55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241300" y="798513"/>
            <a:ext cx="8496300" cy="1008062"/>
          </a:xfrm>
        </p:spPr>
        <p:txBody>
          <a:bodyPr/>
          <a:lstStyle/>
          <a:p>
            <a:pPr marL="0" indent="0">
              <a:buFontTx/>
              <a:buNone/>
            </a:pPr>
            <a:endParaRPr lang="es-AR" altLang="en-US" sz="2000" b="1" dirty="0"/>
          </a:p>
          <a:p>
            <a:pPr marL="0" indent="0">
              <a:buFontTx/>
              <a:buNone/>
            </a:pPr>
            <a:r>
              <a:rPr lang="es-AR" altLang="en-US" sz="2000" b="1" dirty="0"/>
              <a:t>	a al cuerpo	</a:t>
            </a:r>
            <a:endParaRPr lang="en-US" altLang="en-US" sz="2000" b="1" dirty="0"/>
          </a:p>
        </p:txBody>
      </p:sp>
      <p:sp>
        <p:nvSpPr>
          <p:cNvPr id="346116" name="Slide Number Placeholder 3">
            <a:extLst>
              <a:ext uri="{FF2B5EF4-FFF2-40B4-BE49-F238E27FC236}">
                <a16:creationId xmlns:a16="http://schemas.microsoft.com/office/drawing/2014/main" id="{AEA92EB6-E19E-B2A6-4E56-BE263ECD82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9AB48C-9F0C-4977-AB9F-E476C8399ED4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s-ES" altLang="es-AR" sz="1400"/>
          </a:p>
        </p:txBody>
      </p:sp>
      <p:pic>
        <p:nvPicPr>
          <p:cNvPr id="346117" name="Graphic 4" descr="Man with solid fill">
            <a:extLst>
              <a:ext uri="{FF2B5EF4-FFF2-40B4-BE49-F238E27FC236}">
                <a16:creationId xmlns:a16="http://schemas.microsoft.com/office/drawing/2014/main" id="{3652541A-67D4-F416-1448-5ABD95AB8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2843213"/>
            <a:ext cx="1814512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18" name="Sun 6">
            <a:extLst>
              <a:ext uri="{FF2B5EF4-FFF2-40B4-BE49-F238E27FC236}">
                <a16:creationId xmlns:a16="http://schemas.microsoft.com/office/drawing/2014/main" id="{04211BE4-24F8-35A6-CBD3-FAB3513F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284538"/>
            <a:ext cx="914400" cy="914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cxnSp>
        <p:nvCxnSpPr>
          <p:cNvPr id="346119" name="Straight Connector 8">
            <a:extLst>
              <a:ext uri="{FF2B5EF4-FFF2-40B4-BE49-F238E27FC236}">
                <a16:creationId xmlns:a16="http://schemas.microsoft.com/office/drawing/2014/main" id="{6952A8CB-3C9A-83B2-DD04-14EE70C4A8E6}"/>
              </a:ext>
            </a:extLst>
          </p:cNvPr>
          <p:cNvCxnSpPr>
            <a:cxnSpLocks/>
          </p:cNvCxnSpPr>
          <p:nvPr/>
        </p:nvCxnSpPr>
        <p:spPr bwMode="auto">
          <a:xfrm flipV="1">
            <a:off x="1258888" y="3357563"/>
            <a:ext cx="3744912" cy="320675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6120" name="Straight Connector 9">
            <a:extLst>
              <a:ext uri="{FF2B5EF4-FFF2-40B4-BE49-F238E27FC236}">
                <a16:creationId xmlns:a16="http://schemas.microsoft.com/office/drawing/2014/main" id="{D6493694-81A8-C251-A4A1-933E05BF2789}"/>
              </a:ext>
            </a:extLst>
          </p:cNvPr>
          <p:cNvCxnSpPr>
            <a:cxnSpLocks/>
          </p:cNvCxnSpPr>
          <p:nvPr/>
        </p:nvCxnSpPr>
        <p:spPr bwMode="auto">
          <a:xfrm flipV="1">
            <a:off x="1258888" y="3573463"/>
            <a:ext cx="6769100" cy="177800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6121" name="Straight Connector 10">
            <a:extLst>
              <a:ext uri="{FF2B5EF4-FFF2-40B4-BE49-F238E27FC236}">
                <a16:creationId xmlns:a16="http://schemas.microsoft.com/office/drawing/2014/main" id="{15DC0F9C-251C-5BFE-016A-6D647ECF9D91}"/>
              </a:ext>
            </a:extLst>
          </p:cNvPr>
          <p:cNvCxnSpPr>
            <a:cxnSpLocks/>
          </p:cNvCxnSpPr>
          <p:nvPr/>
        </p:nvCxnSpPr>
        <p:spPr bwMode="auto">
          <a:xfrm>
            <a:off x="1258888" y="3811588"/>
            <a:ext cx="3744912" cy="193675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6122" name="Straight Connector 11">
            <a:extLst>
              <a:ext uri="{FF2B5EF4-FFF2-40B4-BE49-F238E27FC236}">
                <a16:creationId xmlns:a16="http://schemas.microsoft.com/office/drawing/2014/main" id="{5FC0F0E8-BD8A-74CF-6155-DC0AB39563F8}"/>
              </a:ext>
            </a:extLst>
          </p:cNvPr>
          <p:cNvCxnSpPr>
            <a:cxnSpLocks/>
          </p:cNvCxnSpPr>
          <p:nvPr/>
        </p:nvCxnSpPr>
        <p:spPr bwMode="auto">
          <a:xfrm>
            <a:off x="1258888" y="3860800"/>
            <a:ext cx="6708775" cy="692150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6123" name="Straight Connector 12">
            <a:extLst>
              <a:ext uri="{FF2B5EF4-FFF2-40B4-BE49-F238E27FC236}">
                <a16:creationId xmlns:a16="http://schemas.microsoft.com/office/drawing/2014/main" id="{9365AA31-793D-84FB-7983-ADB74FA238EF}"/>
              </a:ext>
            </a:extLst>
          </p:cNvPr>
          <p:cNvCxnSpPr>
            <a:cxnSpLocks/>
          </p:cNvCxnSpPr>
          <p:nvPr/>
        </p:nvCxnSpPr>
        <p:spPr bwMode="auto">
          <a:xfrm>
            <a:off x="1055688" y="3860800"/>
            <a:ext cx="3948112" cy="647700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6124" name="Straight Connector 13">
            <a:extLst>
              <a:ext uri="{FF2B5EF4-FFF2-40B4-BE49-F238E27FC236}">
                <a16:creationId xmlns:a16="http://schemas.microsoft.com/office/drawing/2014/main" id="{5C9D8875-EFCC-E8F6-0947-F2D2E40298E5}"/>
              </a:ext>
            </a:extLst>
          </p:cNvPr>
          <p:cNvCxnSpPr>
            <a:cxnSpLocks/>
          </p:cNvCxnSpPr>
          <p:nvPr/>
        </p:nvCxnSpPr>
        <p:spPr bwMode="auto">
          <a:xfrm flipV="1">
            <a:off x="1203325" y="2568575"/>
            <a:ext cx="6824663" cy="1076325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6125" name="Straight Connector 30">
            <a:extLst>
              <a:ext uri="{FF2B5EF4-FFF2-40B4-BE49-F238E27FC236}">
                <a16:creationId xmlns:a16="http://schemas.microsoft.com/office/drawing/2014/main" id="{FFA2DF6A-4837-3602-2AAE-84695AA6363C}"/>
              </a:ext>
            </a:extLst>
          </p:cNvPr>
          <p:cNvCxnSpPr>
            <a:cxnSpLocks/>
          </p:cNvCxnSpPr>
          <p:nvPr/>
        </p:nvCxnSpPr>
        <p:spPr bwMode="auto">
          <a:xfrm>
            <a:off x="1085850" y="3894138"/>
            <a:ext cx="6942138" cy="1550987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6126" name="Straight Connector 43">
            <a:extLst>
              <a:ext uri="{FF2B5EF4-FFF2-40B4-BE49-F238E27FC236}">
                <a16:creationId xmlns:a16="http://schemas.microsoft.com/office/drawing/2014/main" id="{DC50220B-A237-FC30-D963-217B7BC398F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55688" y="4868863"/>
            <a:ext cx="0" cy="647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6130" name="Picture 15">
            <a:extLst>
              <a:ext uri="{FF2B5EF4-FFF2-40B4-BE49-F238E27FC236}">
                <a16:creationId xmlns:a16="http://schemas.microsoft.com/office/drawing/2014/main" id="{C4F77E45-7DBB-D56E-2C79-01A94F2E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84" y="1074651"/>
            <a:ext cx="936104" cy="91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DFFF7E-A144-ECE4-C23C-207B0F9BBE72}"/>
              </a:ext>
            </a:extLst>
          </p:cNvPr>
          <p:cNvCxnSpPr>
            <a:cxnSpLocks/>
          </p:cNvCxnSpPr>
          <p:nvPr/>
        </p:nvCxnSpPr>
        <p:spPr>
          <a:xfrm>
            <a:off x="1068388" y="5445224"/>
            <a:ext cx="608250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6134" name="Group 346133">
            <a:extLst>
              <a:ext uri="{FF2B5EF4-FFF2-40B4-BE49-F238E27FC236}">
                <a16:creationId xmlns:a16="http://schemas.microsoft.com/office/drawing/2014/main" id="{2959901C-24D4-56FF-6B53-17602CF27228}"/>
              </a:ext>
            </a:extLst>
          </p:cNvPr>
          <p:cNvGrpSpPr/>
          <p:nvPr/>
        </p:nvGrpSpPr>
        <p:grpSpPr>
          <a:xfrm>
            <a:off x="1069083" y="4198938"/>
            <a:ext cx="6095205" cy="1493279"/>
            <a:chOff x="1068388" y="4198938"/>
            <a:chExt cx="6095205" cy="149327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0838D2-DBE5-E48B-7826-AD3DA24A454B}"/>
                </a:ext>
              </a:extLst>
            </p:cNvPr>
            <p:cNvCxnSpPr>
              <a:cxnSpLocks/>
              <a:stCxn id="346118" idx="2"/>
            </p:cNvCxnSpPr>
            <p:nvPr/>
          </p:nvCxnSpPr>
          <p:spPr>
            <a:xfrm>
              <a:off x="1068388" y="4198938"/>
              <a:ext cx="8732" cy="1493279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A973316-DC2E-A597-7941-CED22C77A0C5}"/>
                </a:ext>
              </a:extLst>
            </p:cNvPr>
            <p:cNvCxnSpPr>
              <a:cxnSpLocks/>
            </p:cNvCxnSpPr>
            <p:nvPr/>
          </p:nvCxnSpPr>
          <p:spPr>
            <a:xfrm>
              <a:off x="7154974" y="5023243"/>
              <a:ext cx="8619" cy="638005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6132" name="Group 346131">
            <a:extLst>
              <a:ext uri="{FF2B5EF4-FFF2-40B4-BE49-F238E27FC236}">
                <a16:creationId xmlns:a16="http://schemas.microsoft.com/office/drawing/2014/main" id="{45CD8FD7-F5DD-078E-B243-3F0D8624C178}"/>
              </a:ext>
            </a:extLst>
          </p:cNvPr>
          <p:cNvGrpSpPr/>
          <p:nvPr/>
        </p:nvGrpSpPr>
        <p:grpSpPr>
          <a:xfrm>
            <a:off x="-123176" y="2044295"/>
            <a:ext cx="3856209" cy="1123842"/>
            <a:chOff x="81585" y="1549701"/>
            <a:chExt cx="3856209" cy="1299272"/>
          </a:xfrm>
        </p:grpSpPr>
        <p:sp>
          <p:nvSpPr>
            <p:cNvPr id="14" name="TextBox 50">
              <a:extLst>
                <a:ext uri="{FF2B5EF4-FFF2-40B4-BE49-F238E27FC236}">
                  <a16:creationId xmlns:a16="http://schemas.microsoft.com/office/drawing/2014/main" id="{216E49C3-79F2-D70C-6349-9D7C2F452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85" y="1594963"/>
              <a:ext cx="385620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000" b="1" dirty="0">
                  <a:solidFill>
                    <a:schemeClr val="bg1"/>
                  </a:solidFill>
                </a:rPr>
                <a:t>LA DOSIS DISMINUYE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000" b="1" dirty="0">
                  <a:solidFill>
                    <a:schemeClr val="bg1"/>
                  </a:solidFill>
                </a:rPr>
                <a:t>CON EL BLINDAJE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000" b="1" dirty="0">
                  <a:solidFill>
                    <a:schemeClr val="bg1"/>
                  </a:solidFill>
                </a:rPr>
                <a:t>INTERPUESTO</a:t>
              </a:r>
              <a:endParaRPr lang="en-US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417378E8-0DDC-EBAB-5982-190BAB30960C}"/>
                </a:ext>
              </a:extLst>
            </p:cNvPr>
            <p:cNvSpPr/>
            <p:nvPr/>
          </p:nvSpPr>
          <p:spPr>
            <a:xfrm>
              <a:off x="254786" y="1549701"/>
              <a:ext cx="3582028" cy="1299272"/>
            </a:xfrm>
            <a:prstGeom prst="wedgeRoundRectCallout">
              <a:avLst>
                <a:gd name="adj1" fmla="val 72969"/>
                <a:gd name="adj2" fmla="val 33751"/>
                <a:gd name="adj3" fmla="val 16667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50">
            <a:extLst>
              <a:ext uri="{FF2B5EF4-FFF2-40B4-BE49-F238E27FC236}">
                <a16:creationId xmlns:a16="http://schemas.microsoft.com/office/drawing/2014/main" id="{48A64AF1-3A1C-C9B7-5915-CF1D21FD6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953716"/>
            <a:ext cx="7785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LA DOSIS DISMINUYE CUADRATICAMENTE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>
                <a:solidFill>
                  <a:schemeClr val="bg1"/>
                </a:solidFill>
              </a:rPr>
              <a:t>CON LA DISTANCIA A LA FUENTE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346112" name="Speech Bubble: Rectangle with Corners Rounded 346111">
            <a:extLst>
              <a:ext uri="{FF2B5EF4-FFF2-40B4-BE49-F238E27FC236}">
                <a16:creationId xmlns:a16="http://schemas.microsoft.com/office/drawing/2014/main" id="{112FCE06-0568-8E71-6062-B680145707A1}"/>
              </a:ext>
            </a:extLst>
          </p:cNvPr>
          <p:cNvSpPr/>
          <p:nvPr/>
        </p:nvSpPr>
        <p:spPr>
          <a:xfrm>
            <a:off x="969444" y="5836333"/>
            <a:ext cx="6683837" cy="930010"/>
          </a:xfrm>
          <a:prstGeom prst="wedgeRoundRectCallout">
            <a:avLst>
              <a:gd name="adj1" fmla="val 39041"/>
              <a:gd name="adj2" fmla="val -72393"/>
              <a:gd name="adj3" fmla="val 1666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6131" name="Group 346130">
            <a:extLst>
              <a:ext uri="{FF2B5EF4-FFF2-40B4-BE49-F238E27FC236}">
                <a16:creationId xmlns:a16="http://schemas.microsoft.com/office/drawing/2014/main" id="{8221C1EA-FB37-0963-5ABE-170ADA4F54FF}"/>
              </a:ext>
            </a:extLst>
          </p:cNvPr>
          <p:cNvGrpSpPr/>
          <p:nvPr/>
        </p:nvGrpSpPr>
        <p:grpSpPr>
          <a:xfrm>
            <a:off x="0" y="44624"/>
            <a:ext cx="5563382" cy="936004"/>
            <a:chOff x="0" y="116632"/>
            <a:chExt cx="5563382" cy="936004"/>
          </a:xfrm>
        </p:grpSpPr>
        <p:sp>
          <p:nvSpPr>
            <p:cNvPr id="346128" name="TextBox 50">
              <a:extLst>
                <a:ext uri="{FF2B5EF4-FFF2-40B4-BE49-F238E27FC236}">
                  <a16:creationId xmlns:a16="http://schemas.microsoft.com/office/drawing/2014/main" id="{E933FF57-D795-BECC-B68F-A2F2B0F4A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21639"/>
              <a:ext cx="556338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400" b="1" dirty="0">
                  <a:solidFill>
                    <a:schemeClr val="bg1"/>
                  </a:solidFill>
                </a:rPr>
                <a:t>LA DOSIS AUMENTA LINEALMENTE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n-US" sz="2400" b="1" dirty="0">
                  <a:solidFill>
                    <a:schemeClr val="bg1"/>
                  </a:solidFill>
                </a:rPr>
                <a:t>CON EL TIEMPO DE EXPOSICION</a:t>
              </a:r>
              <a:endParaRPr lang="en-US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46113" name="Speech Bubble: Rectangle with Corners Rounded 346112">
              <a:extLst>
                <a:ext uri="{FF2B5EF4-FFF2-40B4-BE49-F238E27FC236}">
                  <a16:creationId xmlns:a16="http://schemas.microsoft.com/office/drawing/2014/main" id="{FD24F256-7DF6-E508-D9E0-778E28B52B94}"/>
                </a:ext>
              </a:extLst>
            </p:cNvPr>
            <p:cNvSpPr/>
            <p:nvPr/>
          </p:nvSpPr>
          <p:spPr>
            <a:xfrm>
              <a:off x="35496" y="116632"/>
              <a:ext cx="5407093" cy="905353"/>
            </a:xfrm>
            <a:prstGeom prst="wedgeRoundRectCallout">
              <a:avLst>
                <a:gd name="adj1" fmla="val -13752"/>
                <a:gd name="adj2" fmla="val 65776"/>
                <a:gd name="adj3" fmla="val 16667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6135" name="Straight Connector 8">
            <a:extLst>
              <a:ext uri="{FF2B5EF4-FFF2-40B4-BE49-F238E27FC236}">
                <a16:creationId xmlns:a16="http://schemas.microsoft.com/office/drawing/2014/main" id="{6C79EBE9-1CCC-EEAA-C9F3-F72335A05A6A}"/>
              </a:ext>
            </a:extLst>
          </p:cNvPr>
          <p:cNvCxnSpPr>
            <a:cxnSpLocks/>
          </p:cNvCxnSpPr>
          <p:nvPr/>
        </p:nvCxnSpPr>
        <p:spPr bwMode="auto">
          <a:xfrm flipV="1">
            <a:off x="4507932" y="3095109"/>
            <a:ext cx="3744912" cy="320675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6136" name="Straight Connector 10">
            <a:extLst>
              <a:ext uri="{FF2B5EF4-FFF2-40B4-BE49-F238E27FC236}">
                <a16:creationId xmlns:a16="http://schemas.microsoft.com/office/drawing/2014/main" id="{E5C182D7-D30F-1B4C-D162-0685A2262B0B}"/>
              </a:ext>
            </a:extLst>
          </p:cNvPr>
          <p:cNvCxnSpPr>
            <a:cxnSpLocks/>
          </p:cNvCxnSpPr>
          <p:nvPr/>
        </p:nvCxnSpPr>
        <p:spPr bwMode="auto">
          <a:xfrm>
            <a:off x="4507932" y="3984625"/>
            <a:ext cx="3744912" cy="193675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6137" name="Straight Connector 30">
            <a:extLst>
              <a:ext uri="{FF2B5EF4-FFF2-40B4-BE49-F238E27FC236}">
                <a16:creationId xmlns:a16="http://schemas.microsoft.com/office/drawing/2014/main" id="{3F5ECEC1-FF00-06F9-B0D5-7AA876D297F4}"/>
              </a:ext>
            </a:extLst>
          </p:cNvPr>
          <p:cNvCxnSpPr>
            <a:cxnSpLocks/>
          </p:cNvCxnSpPr>
          <p:nvPr/>
        </p:nvCxnSpPr>
        <p:spPr bwMode="auto">
          <a:xfrm>
            <a:off x="4628331" y="4431766"/>
            <a:ext cx="3962426" cy="599022"/>
          </a:xfrm>
          <a:prstGeom prst="line">
            <a:avLst/>
          </a:prstGeom>
          <a:noFill/>
          <a:ln w="3810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6129" name="Rectangle 1">
            <a:extLst>
              <a:ext uri="{FF2B5EF4-FFF2-40B4-BE49-F238E27FC236}">
                <a16:creationId xmlns:a16="http://schemas.microsoft.com/office/drawing/2014/main" id="{FED4DCD4-BC96-338F-AC3C-AB66C33BE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060575"/>
            <a:ext cx="547687" cy="31781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4D3A1-1E1F-B795-6D1B-5763188225A2}"/>
              </a:ext>
            </a:extLst>
          </p:cNvPr>
          <p:cNvSpPr txBox="1"/>
          <p:nvPr/>
        </p:nvSpPr>
        <p:spPr>
          <a:xfrm>
            <a:off x="6026322" y="235687"/>
            <a:ext cx="2651687" cy="1200329"/>
          </a:xfrm>
          <a:prstGeom prst="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3600" b="1" dirty="0"/>
              <a:t>EXPOSICION </a:t>
            </a:r>
          </a:p>
          <a:p>
            <a:pPr algn="ctr"/>
            <a:r>
              <a:rPr lang="es-AR" sz="3600" b="1" dirty="0"/>
              <a:t>EXTERNA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410776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6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46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6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6112" grpId="0" animBg="1"/>
      <p:bldP spid="34612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5" name="Slide Number Placeholder 3">
            <a:extLst>
              <a:ext uri="{FF2B5EF4-FFF2-40B4-BE49-F238E27FC236}">
                <a16:creationId xmlns:a16="http://schemas.microsoft.com/office/drawing/2014/main" id="{AC62CD52-804B-3590-2C6E-4B20CCF44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3E8398-7DBB-4962-B5B2-583910701515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s-ES" altLang="es-AR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E70DD-B91A-85AA-766C-3AFBE8568F20}"/>
              </a:ext>
            </a:extLst>
          </p:cNvPr>
          <p:cNvSpPr txBox="1"/>
          <p:nvPr/>
        </p:nvSpPr>
        <p:spPr>
          <a:xfrm>
            <a:off x="827584" y="836712"/>
            <a:ext cx="7687766" cy="4524315"/>
          </a:xfrm>
          <a:prstGeom prst="rect">
            <a:avLst/>
          </a:prstGeom>
          <a:solidFill>
            <a:srgbClr val="FFFFFF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AR" sz="3600" b="1" dirty="0"/>
          </a:p>
          <a:p>
            <a:r>
              <a:rPr lang="es-AR" sz="3600" b="1" dirty="0"/>
              <a:t>  </a:t>
            </a:r>
            <a:r>
              <a:rPr lang="es-AR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FUENTE DE RADIACION INTERNA</a:t>
            </a:r>
          </a:p>
          <a:p>
            <a:endParaRPr lang="es-AR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AR" sz="3600" b="1" dirty="0"/>
              <a:t>ESTRATEGIAS DE PROTECCION:</a:t>
            </a:r>
          </a:p>
          <a:p>
            <a:pPr algn="ctr"/>
            <a:endParaRPr lang="es-AR" sz="3600" b="1" dirty="0"/>
          </a:p>
          <a:p>
            <a:pPr algn="ctr"/>
            <a:r>
              <a:rPr lang="es-AR" sz="3600" b="1" dirty="0"/>
              <a:t>CONTROL DE INCORPORACION</a:t>
            </a:r>
          </a:p>
          <a:p>
            <a:pPr algn="ctr"/>
            <a:r>
              <a:rPr lang="es-AR" sz="3600" b="1" dirty="0"/>
              <a:t>DE MATERIAL RADIACTIVO</a:t>
            </a:r>
          </a:p>
          <a:p>
            <a:endParaRPr lang="en-US" sz="3600" b="1" dirty="0"/>
          </a:p>
        </p:txBody>
      </p:sp>
    </p:spTree>
  </p:cSld>
  <p:clrMapOvr>
    <a:masterClrMapping/>
  </p:clrMapOvr>
  <p:transition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Number Placeholder 1">
            <a:extLst>
              <a:ext uri="{FF2B5EF4-FFF2-40B4-BE49-F238E27FC236}">
                <a16:creationId xmlns:a16="http://schemas.microsoft.com/office/drawing/2014/main" id="{A1A070A7-D051-6709-F779-8A6E638AB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87228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8A3B64-8EC4-4B53-88E5-D3F342C45A5E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92</a:t>
            </a:fld>
            <a:endParaRPr lang="es-ES" altLang="es-AR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FAF7B-A513-BCAC-A731-E75DAA5C8C46}"/>
              </a:ext>
            </a:extLst>
          </p:cNvPr>
          <p:cNvSpPr txBox="1"/>
          <p:nvPr/>
        </p:nvSpPr>
        <p:spPr>
          <a:xfrm>
            <a:off x="617537" y="244191"/>
            <a:ext cx="8064500" cy="790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AR" b="1" dirty="0"/>
              <a:t>  </a:t>
            </a:r>
            <a:r>
              <a:rPr lang="es-AR" sz="3600" b="1" dirty="0"/>
              <a:t>INGENIERIA DE LA RADIOPROTECCION</a:t>
            </a:r>
          </a:p>
          <a:p>
            <a:pPr algn="ctr">
              <a:defRPr/>
            </a:pPr>
            <a:r>
              <a:rPr lang="es-AR" b="1" dirty="0"/>
              <a:t> </a:t>
            </a:r>
          </a:p>
        </p:txBody>
      </p:sp>
      <p:sp>
        <p:nvSpPr>
          <p:cNvPr id="166916" name="TextBox 3">
            <a:extLst>
              <a:ext uri="{FF2B5EF4-FFF2-40B4-BE49-F238E27FC236}">
                <a16:creationId xmlns:a16="http://schemas.microsoft.com/office/drawing/2014/main" id="{2062D44A-8EC4-E163-1BCC-2D06CA2E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126" y="1366034"/>
            <a:ext cx="3383747" cy="954107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METROLOGIA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800" b="1" dirty="0"/>
              <a:t>DE LA RADIACION</a:t>
            </a:r>
            <a:endParaRPr lang="es-A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FD1D2-29D4-03A7-9C0E-A44CC11DB757}"/>
              </a:ext>
            </a:extLst>
          </p:cNvPr>
          <p:cNvSpPr txBox="1"/>
          <p:nvPr/>
        </p:nvSpPr>
        <p:spPr>
          <a:xfrm>
            <a:off x="5640023" y="2859613"/>
            <a:ext cx="3383747" cy="1200329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b="1" dirty="0"/>
              <a:t> </a:t>
            </a:r>
            <a:r>
              <a:rPr lang="en-US" sz="3600" b="1" dirty="0"/>
              <a:t>RADIOBIOLOGIA</a:t>
            </a:r>
          </a:p>
          <a:p>
            <a:pPr algn="ctr">
              <a:defRPr/>
            </a:pP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82C5E-09FD-37C8-F804-7FEEB59401A0}"/>
              </a:ext>
            </a:extLst>
          </p:cNvPr>
          <p:cNvSpPr txBox="1"/>
          <p:nvPr/>
        </p:nvSpPr>
        <p:spPr>
          <a:xfrm>
            <a:off x="617537" y="5106473"/>
            <a:ext cx="3512628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AR" sz="3200" b="1" dirty="0"/>
              <a:t>FILOSOFIA </a:t>
            </a:r>
          </a:p>
          <a:p>
            <a:pPr algn="ctr">
              <a:defRPr/>
            </a:pPr>
            <a:r>
              <a:rPr lang="es-AR" sz="3200" b="1" dirty="0"/>
              <a:t>DE LA </a:t>
            </a:r>
          </a:p>
          <a:p>
            <a:pPr algn="ctr">
              <a:defRPr/>
            </a:pPr>
            <a:r>
              <a:rPr lang="es-AR" sz="3200" b="1" dirty="0"/>
              <a:t>RADIOPROTECCION</a:t>
            </a:r>
            <a:endParaRPr lang="en-US" dirty="0"/>
          </a:p>
        </p:txBody>
      </p:sp>
      <p:sp>
        <p:nvSpPr>
          <p:cNvPr id="166919" name="TextBox 8">
            <a:extLst>
              <a:ext uri="{FF2B5EF4-FFF2-40B4-BE49-F238E27FC236}">
                <a16:creationId xmlns:a16="http://schemas.microsoft.com/office/drawing/2014/main" id="{CA363A8D-24A7-4014-1F98-9DA50FC4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2863435"/>
            <a:ext cx="3086100" cy="1569660"/>
          </a:xfrm>
          <a:prstGeom prst="rect">
            <a:avLst/>
          </a:prstGeom>
          <a:solidFill>
            <a:srgbClr val="00B0F0">
              <a:alpha val="85097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AR" altLang="en-US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REGULACION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196D0-1784-07BA-A813-34402969551B}"/>
              </a:ext>
            </a:extLst>
          </p:cNvPr>
          <p:cNvSpPr txBox="1"/>
          <p:nvPr/>
        </p:nvSpPr>
        <p:spPr>
          <a:xfrm>
            <a:off x="4788024" y="5075695"/>
            <a:ext cx="3033331" cy="1631216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es-AR" b="1" dirty="0"/>
          </a:p>
          <a:p>
            <a:pPr algn="ctr">
              <a:defRPr/>
            </a:pPr>
            <a:r>
              <a:rPr lang="es-AR" sz="3200" b="1" dirty="0"/>
              <a:t>TECNOLOGIAS </a:t>
            </a:r>
          </a:p>
          <a:p>
            <a:pPr algn="ctr">
              <a:defRPr/>
            </a:pPr>
            <a:r>
              <a:rPr lang="es-AR" sz="3200" b="1" dirty="0"/>
              <a:t>DE PROTECCION 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2BFCE0F-6A0E-2EF2-D435-C0DAAE8A0842}"/>
              </a:ext>
            </a:extLst>
          </p:cNvPr>
          <p:cNvSpPr/>
          <p:nvPr/>
        </p:nvSpPr>
        <p:spPr bwMode="auto">
          <a:xfrm>
            <a:off x="3347864" y="2720092"/>
            <a:ext cx="2166094" cy="1843087"/>
          </a:xfrm>
          <a:prstGeom prst="star5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5A6DA8-1112-F23D-6F3D-FA437B4DD62D}"/>
              </a:ext>
            </a:extLst>
          </p:cNvPr>
          <p:cNvSpPr/>
          <p:nvPr/>
        </p:nvSpPr>
        <p:spPr>
          <a:xfrm>
            <a:off x="486794" y="4970290"/>
            <a:ext cx="3757116" cy="18430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27661"/>
      </p:ext>
    </p:extLst>
  </p:cSld>
  <p:clrMapOvr>
    <a:masterClrMapping/>
  </p:clrMapOvr>
  <p:transition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Number Placeholder 1">
            <a:extLst>
              <a:ext uri="{FF2B5EF4-FFF2-40B4-BE49-F238E27FC236}">
                <a16:creationId xmlns:a16="http://schemas.microsoft.com/office/drawing/2014/main" id="{6F7F8F9E-A1B5-FD54-1DB7-C7CF563203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DBD1E7-E67E-482A-9E7C-FD74B0484C70}" type="slidenum">
              <a:rPr lang="es-ES" altLang="es-AR" sz="1400" smtClean="0"/>
              <a:pPr>
                <a:spcBef>
                  <a:spcPct val="0"/>
                </a:spcBef>
                <a:buFontTx/>
                <a:buNone/>
              </a:pPr>
              <a:t>93</a:t>
            </a:fld>
            <a:endParaRPr lang="es-ES" altLang="es-AR" sz="1400"/>
          </a:p>
        </p:txBody>
      </p:sp>
      <p:sp>
        <p:nvSpPr>
          <p:cNvPr id="268291" name="TextBox 4">
            <a:extLst>
              <a:ext uri="{FF2B5EF4-FFF2-40B4-BE49-F238E27FC236}">
                <a16:creationId xmlns:a16="http://schemas.microsoft.com/office/drawing/2014/main" id="{B71AFA78-653C-7A75-411E-25F8348E2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18299"/>
            <a:ext cx="8064500" cy="584775"/>
          </a:xfrm>
          <a:prstGeom prst="rect">
            <a:avLst/>
          </a:prstGeom>
          <a:solidFill>
            <a:srgbClr val="FFFFCC"/>
          </a:solidFill>
          <a:ln w="7620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b="1" dirty="0"/>
              <a:t>FILOSOFIA DE LA RADIOPROTECCION </a:t>
            </a:r>
          </a:p>
        </p:txBody>
      </p:sp>
      <p:sp>
        <p:nvSpPr>
          <p:cNvPr id="268292" name="TextBox 5">
            <a:extLst>
              <a:ext uri="{FF2B5EF4-FFF2-40B4-BE49-F238E27FC236}">
                <a16:creationId xmlns:a16="http://schemas.microsoft.com/office/drawing/2014/main" id="{EB725DBF-CFA1-AB60-5E74-5540AF4B5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1495835"/>
            <a:ext cx="3003566" cy="350974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¿ COMO EMPLEAR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FUENTES DE RADIACION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Y EVITAR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DAÑOS EN LA SALUD ?</a:t>
            </a:r>
            <a:r>
              <a:rPr lang="es-AR" altLang="en-US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2A8B9-6645-84A4-C9E3-C569B9A4B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3" y="1484784"/>
            <a:ext cx="2750414" cy="3520794"/>
          </a:xfrm>
          <a:prstGeom prst="rect">
            <a:avLst/>
          </a:prstGeom>
          <a:solidFill>
            <a:srgbClr val="FFFFCC"/>
          </a:solidFill>
          <a:effectLst>
            <a:glow rad="1016000">
              <a:schemeClr val="accent1">
                <a:alpha val="67000"/>
              </a:schemeClr>
            </a:glow>
            <a:softEdge rad="12700"/>
          </a:effectLst>
        </p:spPr>
      </p:pic>
      <p:pic>
        <p:nvPicPr>
          <p:cNvPr id="2" name="Graphic 3" descr="Scales of justice with solid fill">
            <a:extLst>
              <a:ext uri="{FF2B5EF4-FFF2-40B4-BE49-F238E27FC236}">
                <a16:creationId xmlns:a16="http://schemas.microsoft.com/office/drawing/2014/main" id="{519D6634-4B97-1D1C-D305-899D5D4B0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27" y="2097360"/>
            <a:ext cx="2845440" cy="327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660C62E8-7F91-964A-DB98-7291C3F52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994" y="5752092"/>
            <a:ext cx="5178201" cy="1015663"/>
          </a:xfrm>
          <a:prstGeom prst="rect">
            <a:avLst/>
          </a:prstGeom>
          <a:solidFill>
            <a:srgbClr val="CCFFFF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6000" b="1" dirty="0"/>
              <a:t>  </a:t>
            </a:r>
            <a:r>
              <a:rPr lang="es-AR" altLang="en-US" b="1" dirty="0"/>
              <a:t>RADIOPROTECCION</a:t>
            </a:r>
            <a:r>
              <a:rPr lang="es-AR" altLang="en-US" sz="6000" b="1" dirty="0"/>
              <a:t>   </a:t>
            </a:r>
            <a:endParaRPr lang="en-US" altLang="en-US" sz="6000" b="1" dirty="0"/>
          </a:p>
        </p:txBody>
      </p:sp>
      <p:pic>
        <p:nvPicPr>
          <p:cNvPr id="5" name="Graphic 9" descr="Help with solid fill">
            <a:extLst>
              <a:ext uri="{FF2B5EF4-FFF2-40B4-BE49-F238E27FC236}">
                <a16:creationId xmlns:a16="http://schemas.microsoft.com/office/drawing/2014/main" id="{12C85671-7E5F-B49D-77FF-7DBE6178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0" detail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32" y="903074"/>
            <a:ext cx="1427230" cy="142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804E3C-A85F-9912-C82B-4ADF56D69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54" y="689050"/>
            <a:ext cx="8640960" cy="1191224"/>
          </a:xfrm>
          <a:solidFill>
            <a:schemeClr val="bg1">
              <a:alpha val="46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buFontTx/>
              <a:buNone/>
              <a:defRPr/>
            </a:pPr>
            <a:endParaRPr lang="es-AR" dirty="0"/>
          </a:p>
          <a:p>
            <a:pPr marL="0" indent="0" algn="ctr">
              <a:buFontTx/>
              <a:buNone/>
              <a:defRPr/>
            </a:pPr>
            <a:r>
              <a:rPr lang="es-AR" sz="14400" b="1" dirty="0"/>
              <a:t>        </a:t>
            </a:r>
            <a:r>
              <a:rPr lang="es-AR" sz="14400" b="1" dirty="0">
                <a:solidFill>
                  <a:schemeClr val="bg1"/>
                </a:solidFill>
              </a:rPr>
              <a:t>FILOSOFÍA DE LA RADIOPROTECCION</a:t>
            </a:r>
          </a:p>
          <a:p>
            <a:pPr marL="0" indent="0" algn="ctr">
              <a:buFontTx/>
              <a:buNone/>
              <a:defRPr/>
            </a:pPr>
            <a:r>
              <a:rPr lang="es-AR" sz="14400" b="1" dirty="0">
                <a:solidFill>
                  <a:schemeClr val="bg1"/>
                </a:solidFill>
              </a:rPr>
              <a:t>    ¿ A QUIENES SE DEBE PROTEGER ?</a:t>
            </a:r>
            <a:endParaRPr lang="es-AR" sz="9600" b="1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  <a:defRPr/>
            </a:pPr>
            <a:endParaRPr lang="es-AR" sz="9600" b="1" dirty="0"/>
          </a:p>
          <a:p>
            <a:pPr marL="0" indent="0" algn="ctr">
              <a:buFontTx/>
              <a:buNone/>
              <a:defRPr/>
            </a:pPr>
            <a:r>
              <a:rPr lang="es-AR" sz="9600" b="1" dirty="0"/>
              <a:t>           </a:t>
            </a:r>
            <a:endParaRPr lang="es-AR" sz="12800" b="1" dirty="0"/>
          </a:p>
          <a:p>
            <a:pPr marL="0" indent="0" algn="ctr">
              <a:buFontTx/>
              <a:buNone/>
              <a:defRPr/>
            </a:pPr>
            <a:r>
              <a:rPr lang="es-AR" sz="12800" b="1" dirty="0"/>
              <a:t> </a:t>
            </a:r>
          </a:p>
          <a:p>
            <a:pPr marL="0" indent="0" algn="ctr">
              <a:buNone/>
              <a:defRPr/>
            </a:pPr>
            <a:r>
              <a:rPr lang="es-AR" sz="8600" b="1" dirty="0"/>
              <a:t>       </a:t>
            </a:r>
            <a:endParaRPr lang="es-AR" sz="13400" b="1" dirty="0"/>
          </a:p>
          <a:p>
            <a:pPr marL="114300" indent="0" algn="ctr">
              <a:buNone/>
              <a:defRPr/>
            </a:pPr>
            <a:endParaRPr lang="es-AR" sz="13400" b="1" dirty="0"/>
          </a:p>
          <a:p>
            <a:pPr marL="114300" indent="0" algn="ctr">
              <a:buNone/>
              <a:defRPr/>
            </a:pPr>
            <a:r>
              <a:rPr lang="es-AR" sz="8600" b="1" dirty="0"/>
              <a:t>    </a:t>
            </a:r>
          </a:p>
          <a:p>
            <a:pPr marL="114300" indent="0" algn="ctr">
              <a:buNone/>
              <a:defRPr/>
            </a:pPr>
            <a:r>
              <a:rPr lang="es-AR" sz="8600" b="1" dirty="0"/>
              <a:t>          </a:t>
            </a:r>
          </a:p>
          <a:p>
            <a:pPr marL="114300" indent="0" algn="ctr">
              <a:buNone/>
              <a:defRPr/>
            </a:pPr>
            <a:endParaRPr lang="es-AR" sz="13400" b="1" dirty="0"/>
          </a:p>
          <a:p>
            <a:pPr marL="114300" indent="0" algn="ctr">
              <a:buNone/>
              <a:defRPr/>
            </a:pPr>
            <a:endParaRPr lang="es-AR" sz="13400" b="1" dirty="0"/>
          </a:p>
          <a:p>
            <a:pPr marL="114300" indent="0" algn="ctr">
              <a:buNone/>
              <a:defRPr/>
            </a:pPr>
            <a:endParaRPr lang="es-AR" sz="13400" b="1" dirty="0"/>
          </a:p>
          <a:p>
            <a:pPr marL="114300" indent="0" algn="ctr">
              <a:buNone/>
              <a:defRPr/>
            </a:pPr>
            <a:endParaRPr lang="es-AR" sz="13400" b="1" dirty="0"/>
          </a:p>
          <a:p>
            <a:pPr marL="114300" indent="0" algn="ctr">
              <a:buNone/>
              <a:defRPr/>
            </a:pPr>
            <a:endParaRPr lang="es-AR" sz="13400" b="1" dirty="0"/>
          </a:p>
          <a:p>
            <a:pPr marL="114300" indent="0" algn="ctr">
              <a:buNone/>
              <a:defRPr/>
            </a:pPr>
            <a:endParaRPr lang="es-AR" sz="13400" b="1" dirty="0"/>
          </a:p>
          <a:p>
            <a:pPr marL="800100" lvl="2" indent="0">
              <a:buFontTx/>
              <a:buNone/>
              <a:defRPr/>
            </a:pPr>
            <a:endParaRPr lang="es-AR" sz="10400" b="1" dirty="0"/>
          </a:p>
          <a:p>
            <a:pPr marL="800100" lvl="2" indent="0">
              <a:buFontTx/>
              <a:buNone/>
              <a:defRPr/>
            </a:pPr>
            <a:endParaRPr lang="es-AR" sz="10400" b="1" dirty="0"/>
          </a:p>
          <a:p>
            <a:pPr marL="800100" lvl="2" indent="0">
              <a:buFontTx/>
              <a:buNone/>
              <a:defRPr/>
            </a:pPr>
            <a:endParaRPr lang="es-AR" sz="10400" b="1" dirty="0"/>
          </a:p>
          <a:p>
            <a:pPr marL="800100" lvl="2" indent="0">
              <a:buFontTx/>
              <a:buNone/>
              <a:defRPr/>
            </a:pPr>
            <a:r>
              <a:rPr lang="es-AR" sz="10400" b="1" dirty="0"/>
              <a:t>RELACIONES RIESGO - BENEFICIO DIFERENTES</a:t>
            </a:r>
          </a:p>
          <a:p>
            <a:pPr marL="0" indent="0" algn="ctr">
              <a:buFontTx/>
              <a:buNone/>
              <a:defRPr/>
            </a:pPr>
            <a:r>
              <a:rPr lang="es-AR" sz="11200" b="1" dirty="0"/>
              <a:t> </a:t>
            </a:r>
          </a:p>
          <a:p>
            <a:pPr>
              <a:defRPr/>
            </a:pPr>
            <a:endParaRPr lang="es-A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99DB3-6606-1927-9D62-1311840911A4}"/>
              </a:ext>
            </a:extLst>
          </p:cNvPr>
          <p:cNvSpPr txBox="1"/>
          <p:nvPr/>
        </p:nvSpPr>
        <p:spPr>
          <a:xfrm>
            <a:off x="5028797" y="2714144"/>
            <a:ext cx="40285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4000" b="1" dirty="0">
                <a:solidFill>
                  <a:schemeClr val="bg1"/>
                </a:solidFill>
              </a:rPr>
              <a:t>RELACIONES </a:t>
            </a:r>
          </a:p>
          <a:p>
            <a:pPr algn="ctr"/>
            <a:r>
              <a:rPr lang="es-AR" sz="4000" b="1" dirty="0">
                <a:solidFill>
                  <a:schemeClr val="bg1"/>
                </a:solidFill>
              </a:rPr>
              <a:t>COSTO-BENEFICIO</a:t>
            </a:r>
          </a:p>
          <a:p>
            <a:pPr algn="ctr"/>
            <a:r>
              <a:rPr lang="es-AR" sz="4000" b="1" dirty="0">
                <a:solidFill>
                  <a:schemeClr val="bg1"/>
                </a:solidFill>
              </a:rPr>
              <a:t>DIFERENTES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6B6D7F-6B9A-237F-8FE0-83CE6847FA5A}"/>
              </a:ext>
            </a:extLst>
          </p:cNvPr>
          <p:cNvSpPr/>
          <p:nvPr/>
        </p:nvSpPr>
        <p:spPr>
          <a:xfrm>
            <a:off x="1403648" y="5454468"/>
            <a:ext cx="4862230" cy="11075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9253B0-A5B5-8C84-A42B-401951817905}"/>
              </a:ext>
            </a:extLst>
          </p:cNvPr>
          <p:cNvSpPr/>
          <p:nvPr/>
        </p:nvSpPr>
        <p:spPr>
          <a:xfrm>
            <a:off x="251520" y="2034394"/>
            <a:ext cx="4680520" cy="1394606"/>
          </a:xfrm>
          <a:prstGeom prst="rect">
            <a:avLst/>
          </a:prstGeom>
          <a:solidFill>
            <a:srgbClr val="FFFF99">
              <a:alpha val="32941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>
                <a:solidFill>
                  <a:schemeClr val="bg1"/>
                </a:solidFill>
              </a:rPr>
              <a:t>TRABAJADORES</a:t>
            </a:r>
          </a:p>
          <a:p>
            <a:pPr algn="ctr"/>
            <a:r>
              <a:rPr lang="es-AR" sz="3200" b="1" dirty="0">
                <a:solidFill>
                  <a:schemeClr val="bg1"/>
                </a:solidFill>
              </a:rPr>
              <a:t>EN AMBITOS LABORALES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FFF29-6CBC-5579-1579-3E1EE40FDE8E}"/>
              </a:ext>
            </a:extLst>
          </p:cNvPr>
          <p:cNvSpPr/>
          <p:nvPr/>
        </p:nvSpPr>
        <p:spPr>
          <a:xfrm>
            <a:off x="179512" y="3870292"/>
            <a:ext cx="4680520" cy="1107504"/>
          </a:xfrm>
          <a:prstGeom prst="rect">
            <a:avLst/>
          </a:prstGeom>
          <a:solidFill>
            <a:srgbClr val="FFFF99">
              <a:alpha val="3568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>
                <a:solidFill>
                  <a:schemeClr val="bg1"/>
                </a:solidFill>
              </a:rPr>
              <a:t>POBLACION</a:t>
            </a:r>
          </a:p>
          <a:p>
            <a:pPr algn="ctr"/>
            <a:r>
              <a:rPr lang="es-AR" sz="3200" b="1" dirty="0">
                <a:solidFill>
                  <a:schemeClr val="bg1"/>
                </a:solidFill>
              </a:rPr>
              <a:t>EN AMBITOS PUBLICOS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15B5E-F565-FFD8-4D42-178B89B9E6F3}"/>
              </a:ext>
            </a:extLst>
          </p:cNvPr>
          <p:cNvSpPr/>
          <p:nvPr/>
        </p:nvSpPr>
        <p:spPr>
          <a:xfrm>
            <a:off x="35496" y="1949424"/>
            <a:ext cx="4968552" cy="15841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637E93-AAF2-67A2-F928-81CE51A41758}"/>
              </a:ext>
            </a:extLst>
          </p:cNvPr>
          <p:cNvSpPr/>
          <p:nvPr/>
        </p:nvSpPr>
        <p:spPr>
          <a:xfrm>
            <a:off x="277066" y="5168904"/>
            <a:ext cx="4680520" cy="1476788"/>
          </a:xfrm>
          <a:prstGeom prst="rect">
            <a:avLst/>
          </a:prstGeom>
          <a:solidFill>
            <a:srgbClr val="FFFF99">
              <a:alpha val="3568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>
                <a:solidFill>
                  <a:schemeClr val="bg1"/>
                </a:solidFill>
              </a:rPr>
              <a:t>PACIENTES</a:t>
            </a:r>
          </a:p>
          <a:p>
            <a:pPr algn="ctr"/>
            <a:r>
              <a:rPr lang="es-AR" sz="3200" b="1" dirty="0">
                <a:solidFill>
                  <a:schemeClr val="bg1"/>
                </a:solidFill>
              </a:rPr>
              <a:t>EN PROCEDIMIENTOS MEDICOS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3EA907-3220-AE06-2E14-840E0DD86CFA}"/>
              </a:ext>
            </a:extLst>
          </p:cNvPr>
          <p:cNvSpPr/>
          <p:nvPr/>
        </p:nvSpPr>
        <p:spPr>
          <a:xfrm>
            <a:off x="-10966" y="3640988"/>
            <a:ext cx="4968552" cy="15841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B6D267-9EE0-06C2-C15B-D4A706FF2A20}"/>
              </a:ext>
            </a:extLst>
          </p:cNvPr>
          <p:cNvSpPr/>
          <p:nvPr/>
        </p:nvSpPr>
        <p:spPr>
          <a:xfrm>
            <a:off x="205855" y="5187361"/>
            <a:ext cx="4705269" cy="156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379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 animBg="1"/>
      <p:bldP spid="13" grpId="0" animBg="1"/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8090B1-E2BF-078E-00E2-C29D5752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7CA49-D885-4588-B650-54A4C0CF1AD1}" type="slidenum">
              <a:rPr lang="es-ES" altLang="es-AR" smtClean="0"/>
              <a:pPr>
                <a:defRPr/>
              </a:pPr>
              <a:t>95</a:t>
            </a:fld>
            <a:endParaRPr lang="es-ES" altLang="es-A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BECAC-E1AB-9254-5132-FF7324AFCCC4}"/>
              </a:ext>
            </a:extLst>
          </p:cNvPr>
          <p:cNvSpPr txBox="1"/>
          <p:nvPr/>
        </p:nvSpPr>
        <p:spPr>
          <a:xfrm>
            <a:off x="-217040" y="-201908"/>
            <a:ext cx="936104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es-AR" sz="3600" b="1" dirty="0"/>
              <a:t> FILOSOFÍA DE LA RADIOPROTECCION</a:t>
            </a:r>
          </a:p>
          <a:p>
            <a:pPr marL="0" indent="0" algn="ctr">
              <a:buFontTx/>
              <a:buNone/>
              <a:defRPr/>
            </a:pPr>
            <a:endParaRPr lang="es-AR" sz="2400" b="1" dirty="0"/>
          </a:p>
          <a:p>
            <a:pPr marL="0" indent="0" algn="ctr">
              <a:buFontTx/>
              <a:buNone/>
              <a:defRPr/>
            </a:pPr>
            <a:endParaRPr lang="es-AR" sz="2400" b="1" dirty="0"/>
          </a:p>
          <a:p>
            <a:pPr marL="0" indent="0" algn="ctr">
              <a:buFontTx/>
              <a:buNone/>
              <a:defRPr/>
            </a:pPr>
            <a:r>
              <a:rPr lang="es-AR" sz="2800" b="1" dirty="0"/>
              <a:t>EQUILIBRIO ENTRE BENEFICIOS Y RIESGOS DE LA RADIACION</a:t>
            </a:r>
          </a:p>
          <a:p>
            <a:pPr marL="0" indent="0" algn="ctr">
              <a:buFontTx/>
              <a:buNone/>
              <a:defRPr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11799-A384-3934-E157-13CEC821B45E}"/>
              </a:ext>
            </a:extLst>
          </p:cNvPr>
          <p:cNvSpPr txBox="1"/>
          <p:nvPr/>
        </p:nvSpPr>
        <p:spPr>
          <a:xfrm>
            <a:off x="971600" y="2179887"/>
            <a:ext cx="7308588" cy="3970318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/>
              <a:t>PRINCIPIOS DE PROTECCIÓN RADIOLÓGICA</a:t>
            </a:r>
          </a:p>
          <a:p>
            <a:pPr algn="ctr"/>
            <a:endParaRPr lang="es-AR" sz="28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AR" sz="2800" b="1" dirty="0"/>
              <a:t>    JUSTIFICACION DE LAS PRACTICAS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AR" sz="2800" b="1" dirty="0"/>
              <a:t>    LIMITACION DE LOS RIESGOS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AR" sz="2800" b="1" dirty="0"/>
              <a:t>    OPTIMIZACION DE LA RADIOPROTECCION</a:t>
            </a:r>
          </a:p>
          <a:p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8383ABA-CDA0-0E65-F32F-9818E91D5FA6}"/>
              </a:ext>
            </a:extLst>
          </p:cNvPr>
          <p:cNvSpPr/>
          <p:nvPr/>
        </p:nvSpPr>
        <p:spPr>
          <a:xfrm>
            <a:off x="4050264" y="727742"/>
            <a:ext cx="484632" cy="685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50CD31-14D4-503E-792F-96B86602FF51}"/>
              </a:ext>
            </a:extLst>
          </p:cNvPr>
          <p:cNvSpPr/>
          <p:nvPr/>
        </p:nvSpPr>
        <p:spPr>
          <a:xfrm>
            <a:off x="946572" y="3951688"/>
            <a:ext cx="7308588" cy="6450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729A99-E054-FE68-3722-CE2C8FE9CA35}"/>
              </a:ext>
            </a:extLst>
          </p:cNvPr>
          <p:cNvSpPr/>
          <p:nvPr/>
        </p:nvSpPr>
        <p:spPr>
          <a:xfrm>
            <a:off x="964704" y="4570805"/>
            <a:ext cx="7308588" cy="7145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010E7-D50D-C2F8-D66F-7F093B994F20}"/>
              </a:ext>
            </a:extLst>
          </p:cNvPr>
          <p:cNvSpPr/>
          <p:nvPr/>
        </p:nvSpPr>
        <p:spPr>
          <a:xfrm>
            <a:off x="996628" y="5267738"/>
            <a:ext cx="7308588" cy="8551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5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itle 1">
            <a:extLst>
              <a:ext uri="{FF2B5EF4-FFF2-40B4-BE49-F238E27FC236}">
                <a16:creationId xmlns:a16="http://schemas.microsoft.com/office/drawing/2014/main" id="{B982298F-928D-ABBC-D739-0968EDBCA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2" y="-171450"/>
            <a:ext cx="8578850" cy="1143000"/>
          </a:xfrm>
        </p:spPr>
        <p:txBody>
          <a:bodyPr/>
          <a:lstStyle/>
          <a:p>
            <a:r>
              <a:rPr lang="es-AR" altLang="en-US" sz="2800" b="1" dirty="0">
                <a:latin typeface="+mn-lt"/>
              </a:rPr>
              <a:t>                  </a:t>
            </a:r>
            <a:r>
              <a:rPr lang="es-AR" altLang="en-US" sz="3200" b="1" dirty="0">
                <a:latin typeface="+mn-lt"/>
              </a:rPr>
              <a:t>FILOSOFIA DE LA RADIOPROTECCION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0579" name="TextBox 4">
            <a:extLst>
              <a:ext uri="{FF2B5EF4-FFF2-40B4-BE49-F238E27FC236}">
                <a16:creationId xmlns:a16="http://schemas.microsoft.com/office/drawing/2014/main" id="{34FF4A0B-C261-2FEC-450F-59689557B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8560" y="909881"/>
            <a:ext cx="100091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200" b="1" dirty="0"/>
              <a:t>EQUILIBRIO ENTRE BENEFICIOS Y RIESGOS DE LA RADIACION</a:t>
            </a:r>
            <a:endParaRPr lang="en-US" altLang="en-US" sz="2200" dirty="0"/>
          </a:p>
        </p:txBody>
      </p:sp>
      <p:sp>
        <p:nvSpPr>
          <p:cNvPr id="280580" name="TextBox 1">
            <a:extLst>
              <a:ext uri="{FF2B5EF4-FFF2-40B4-BE49-F238E27FC236}">
                <a16:creationId xmlns:a16="http://schemas.microsoft.com/office/drawing/2014/main" id="{27A6AA2D-104E-BB38-CE8E-3BD02BA10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2776741"/>
            <a:ext cx="8785225" cy="1685846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“Son aceptables las Prácticas con Fuentes de Radiación Ionizante que contribuyan al logro de Beneficios mayores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400" b="1" dirty="0"/>
              <a:t>que los Detrimentos que puedan causar”. </a:t>
            </a:r>
            <a:endParaRPr lang="en-US" altLang="en-US" sz="2400" b="1" dirty="0"/>
          </a:p>
        </p:txBody>
      </p:sp>
      <p:pic>
        <p:nvPicPr>
          <p:cNvPr id="2" name="Picture 6" descr="EN00294_">
            <a:extLst>
              <a:ext uri="{FF2B5EF4-FFF2-40B4-BE49-F238E27FC236}">
                <a16:creationId xmlns:a16="http://schemas.microsoft.com/office/drawing/2014/main" id="{6AB4720F-D7C5-48B1-4D00-D9B81D47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950429"/>
            <a:ext cx="31242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2" name="TextBox 3">
            <a:extLst>
              <a:ext uri="{FF2B5EF4-FFF2-40B4-BE49-F238E27FC236}">
                <a16:creationId xmlns:a16="http://schemas.microsoft.com/office/drawing/2014/main" id="{D648A4C0-20DA-876F-45BC-694081046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396335"/>
            <a:ext cx="1859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400" b="1" dirty="0"/>
              <a:t>BENEFICIO</a:t>
            </a:r>
            <a:endParaRPr lang="en-US" altLang="en-US" sz="2400" b="1" dirty="0"/>
          </a:p>
        </p:txBody>
      </p:sp>
      <p:sp>
        <p:nvSpPr>
          <p:cNvPr id="280583" name="TextBox 4">
            <a:extLst>
              <a:ext uri="{FF2B5EF4-FFF2-40B4-BE49-F238E27FC236}">
                <a16:creationId xmlns:a16="http://schemas.microsoft.com/office/drawing/2014/main" id="{D7258A32-B8BC-52C5-5A06-295C654A5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977" y="4658041"/>
            <a:ext cx="23271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400" b="1" dirty="0"/>
              <a:t>DETRIMENTO</a:t>
            </a:r>
            <a:r>
              <a:rPr lang="es-AR" altLang="en-US" b="1" dirty="0"/>
              <a:t> </a:t>
            </a:r>
            <a:endParaRPr lang="en-US" altLang="en-US" b="1" dirty="0"/>
          </a:p>
        </p:txBody>
      </p:sp>
      <p:sp>
        <p:nvSpPr>
          <p:cNvPr id="280584" name="TextBox 5">
            <a:extLst>
              <a:ext uri="{FF2B5EF4-FFF2-40B4-BE49-F238E27FC236}">
                <a16:creationId xmlns:a16="http://schemas.microsoft.com/office/drawing/2014/main" id="{C749A915-8F44-F900-1E90-A2834B428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2058067"/>
            <a:ext cx="5569153" cy="52322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800" b="1" dirty="0"/>
              <a:t>PRINCIPIO DE JUSTIFICACION </a:t>
            </a:r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C8BA17-ADCD-030F-E536-1AE0DCD3F1B1}"/>
              </a:ext>
            </a:extLst>
          </p:cNvPr>
          <p:cNvSpPr/>
          <p:nvPr/>
        </p:nvSpPr>
        <p:spPr>
          <a:xfrm>
            <a:off x="0" y="1772816"/>
            <a:ext cx="9144000" cy="29523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D7F91F-CA3F-1103-B701-60D08ED304BF}"/>
              </a:ext>
            </a:extLst>
          </p:cNvPr>
          <p:cNvSpPr/>
          <p:nvPr/>
        </p:nvSpPr>
        <p:spPr>
          <a:xfrm>
            <a:off x="-1588" y="4725144"/>
            <a:ext cx="9144000" cy="21413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1602" name="Object 4">
            <a:extLst>
              <a:ext uri="{FF2B5EF4-FFF2-40B4-BE49-F238E27FC236}">
                <a16:creationId xmlns:a16="http://schemas.microsoft.com/office/drawing/2014/main" id="{67EF1469-47B9-1855-9535-D588E8632C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684583" y="922464"/>
          <a:ext cx="5218748" cy="5340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3457143" imgH="2924583" progId="Paint.Picture">
                  <p:embed/>
                </p:oleObj>
              </mc:Choice>
              <mc:Fallback>
                <p:oleObj name="Imagen de mapa de bits" r:id="rId2" imgW="3457143" imgH="2924583" progId="Paint.Picture">
                  <p:embed/>
                  <p:pic>
                    <p:nvPicPr>
                      <p:cNvPr id="281602" name="Object 4">
                        <a:extLst>
                          <a:ext uri="{FF2B5EF4-FFF2-40B4-BE49-F238E27FC236}">
                            <a16:creationId xmlns:a16="http://schemas.microsoft.com/office/drawing/2014/main" id="{67EF1469-47B9-1855-9535-D588E8632C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contrast="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84583" y="922464"/>
                        <a:ext cx="5218748" cy="5340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1605" name="CuadroTexto 1">
            <a:extLst>
              <a:ext uri="{FF2B5EF4-FFF2-40B4-BE49-F238E27FC236}">
                <a16:creationId xmlns:a16="http://schemas.microsoft.com/office/drawing/2014/main" id="{29D561D4-9ADF-E48C-E294-D004AB9A1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8" y="24994"/>
            <a:ext cx="4513897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2400" b="1" dirty="0">
                <a:solidFill>
                  <a:schemeClr val="bg1"/>
                </a:solidFill>
                <a:cs typeface="Arial" panose="020B0604020202020204" pitchFamily="34" charset="0"/>
              </a:rPr>
              <a:t>RAYOS X EN ZAPATERÍAS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2400" b="1" dirty="0">
                <a:solidFill>
                  <a:schemeClr val="bg1"/>
                </a:solidFill>
                <a:cs typeface="Arial" panose="020B0604020202020204" pitchFamily="34" charset="0"/>
              </a:rPr>
              <a:t>(1938 – 1940</a:t>
            </a:r>
            <a:r>
              <a:rPr lang="es-AR" altLang="es-AR" sz="2000" b="1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446A3C-3DFE-D6FD-23E2-BF670140F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160" y="6246715"/>
            <a:ext cx="9252520" cy="646331"/>
          </a:xfrm>
          <a:prstGeom prst="rect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AR" sz="3600" b="1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INJUSTIFICABLE</a:t>
            </a:r>
          </a:p>
        </p:txBody>
      </p:sp>
      <p:sp>
        <p:nvSpPr>
          <p:cNvPr id="9" name="CuadroTexto 1">
            <a:extLst>
              <a:ext uri="{FF2B5EF4-FFF2-40B4-BE49-F238E27FC236}">
                <a16:creationId xmlns:a16="http://schemas.microsoft.com/office/drawing/2014/main" id="{9EA83B03-65D8-388A-0885-FF10BD5C2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9835" y="2837"/>
            <a:ext cx="4513897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2400" b="1" dirty="0">
                <a:solidFill>
                  <a:schemeClr val="bg1"/>
                </a:solidFill>
                <a:cs typeface="Arial" panose="020B0604020202020204" pitchFamily="34" charset="0"/>
              </a:rPr>
              <a:t>PARARAYOS RADIACTIVOS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2400" b="1" dirty="0">
                <a:solidFill>
                  <a:schemeClr val="bg1"/>
                </a:solidFill>
                <a:cs typeface="Arial" panose="020B0604020202020204" pitchFamily="34" charset="0"/>
              </a:rPr>
              <a:t>(1950 – 1988</a:t>
            </a:r>
            <a:r>
              <a:rPr lang="es-AR" altLang="es-AR" sz="2000" b="1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6B4A74-DE2B-CC1C-D451-869874DD5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2744" y="922463"/>
            <a:ext cx="4398060" cy="5340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00940-041D-4F24-F00F-AE2B3B5DC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680" y="1987428"/>
            <a:ext cx="1877544" cy="21616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3B8C35-7596-BABB-08ED-DD090A3311C6}"/>
              </a:ext>
            </a:extLst>
          </p:cNvPr>
          <p:cNvSpPr/>
          <p:nvPr/>
        </p:nvSpPr>
        <p:spPr>
          <a:xfrm>
            <a:off x="-64160" y="878149"/>
            <a:ext cx="4636996" cy="53962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D7B810-DDE9-844A-207F-FD45C58B21B1}"/>
              </a:ext>
            </a:extLst>
          </p:cNvPr>
          <p:cNvSpPr/>
          <p:nvPr/>
        </p:nvSpPr>
        <p:spPr>
          <a:xfrm>
            <a:off x="4586149" y="894391"/>
            <a:ext cx="4538980" cy="53962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4410F-BA49-DF98-24AA-0CF489CF7F87}"/>
              </a:ext>
            </a:extLst>
          </p:cNvPr>
          <p:cNvSpPr/>
          <p:nvPr/>
        </p:nvSpPr>
        <p:spPr>
          <a:xfrm>
            <a:off x="-64160" y="6230080"/>
            <a:ext cx="9252520" cy="6463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4A97BC-A0AD-88E3-60C9-30751D2D0A0A}"/>
              </a:ext>
            </a:extLst>
          </p:cNvPr>
          <p:cNvCxnSpPr/>
          <p:nvPr/>
        </p:nvCxnSpPr>
        <p:spPr>
          <a:xfrm>
            <a:off x="20268" y="1052736"/>
            <a:ext cx="4335708" cy="4927115"/>
          </a:xfrm>
          <a:prstGeom prst="line">
            <a:avLst/>
          </a:prstGeom>
          <a:ln w="76200">
            <a:solidFill>
              <a:srgbClr val="FF8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41FB87-F38C-88D3-3A8E-FA0CA60C5DE8}"/>
              </a:ext>
            </a:extLst>
          </p:cNvPr>
          <p:cNvCxnSpPr>
            <a:cxnSpLocks/>
          </p:cNvCxnSpPr>
          <p:nvPr/>
        </p:nvCxnSpPr>
        <p:spPr>
          <a:xfrm flipH="1">
            <a:off x="179512" y="1052736"/>
            <a:ext cx="4032448" cy="4927115"/>
          </a:xfrm>
          <a:prstGeom prst="line">
            <a:avLst/>
          </a:prstGeom>
          <a:ln w="76200">
            <a:solidFill>
              <a:srgbClr val="FF8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2BC786-EA6D-0373-3000-7394E37D55B2}"/>
              </a:ext>
            </a:extLst>
          </p:cNvPr>
          <p:cNvCxnSpPr>
            <a:cxnSpLocks/>
          </p:cNvCxnSpPr>
          <p:nvPr/>
        </p:nvCxnSpPr>
        <p:spPr>
          <a:xfrm flipH="1">
            <a:off x="4746161" y="1120965"/>
            <a:ext cx="4032448" cy="4927115"/>
          </a:xfrm>
          <a:prstGeom prst="line">
            <a:avLst/>
          </a:prstGeom>
          <a:ln w="76200">
            <a:solidFill>
              <a:srgbClr val="FF8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5B2EF3-5212-7C33-09F0-7415A82D7EAB}"/>
              </a:ext>
            </a:extLst>
          </p:cNvPr>
          <p:cNvCxnSpPr/>
          <p:nvPr/>
        </p:nvCxnSpPr>
        <p:spPr>
          <a:xfrm>
            <a:off x="4721415" y="1088733"/>
            <a:ext cx="4335708" cy="4927115"/>
          </a:xfrm>
          <a:prstGeom prst="line">
            <a:avLst/>
          </a:prstGeom>
          <a:ln w="76200">
            <a:solidFill>
              <a:srgbClr val="FF8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9955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5" grpId="0" animBg="1"/>
      <p:bldP spid="9" grpId="0" animBg="1"/>
      <p:bldP spid="7" grpId="0" animBg="1"/>
      <p:bldP spid="11" grpId="0" animBg="1"/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itle 1">
            <a:extLst>
              <a:ext uri="{FF2B5EF4-FFF2-40B4-BE49-F238E27FC236}">
                <a16:creationId xmlns:a16="http://schemas.microsoft.com/office/drawing/2014/main" id="{7B72E817-FD75-C615-02BB-0D9EB3D3EF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8578850" cy="1143000"/>
          </a:xfrm>
        </p:spPr>
        <p:txBody>
          <a:bodyPr/>
          <a:lstStyle/>
          <a:p>
            <a:pPr algn="ctr"/>
            <a:r>
              <a:rPr lang="es-AR" altLang="en-US" sz="2800" b="1" dirty="0">
                <a:latin typeface="+mn-lt"/>
              </a:rPr>
              <a:t>FILOSOFIA DE LA RADIOPROTECCION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82627" name="TextBox 4">
            <a:extLst>
              <a:ext uri="{FF2B5EF4-FFF2-40B4-BE49-F238E27FC236}">
                <a16:creationId xmlns:a16="http://schemas.microsoft.com/office/drawing/2014/main" id="{B1CB5FFF-4506-D253-E7B2-2D91E36D2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49" y="917205"/>
            <a:ext cx="8753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000" b="1" dirty="0"/>
              <a:t>EQUILIBRIO ENTRE BENEFICIOS Y RIESGOS DE LA RADIACION</a:t>
            </a:r>
            <a:endParaRPr lang="en-US" altLang="en-US" sz="2000" dirty="0"/>
          </a:p>
        </p:txBody>
      </p:sp>
      <p:sp>
        <p:nvSpPr>
          <p:cNvPr id="282628" name="TextBox 2">
            <a:extLst>
              <a:ext uri="{FF2B5EF4-FFF2-40B4-BE49-F238E27FC236}">
                <a16:creationId xmlns:a16="http://schemas.microsoft.com/office/drawing/2014/main" id="{3B0DC2C4-7CDC-16D4-7A00-F35386E28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" y="1630429"/>
            <a:ext cx="9036050" cy="18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000" b="1" dirty="0"/>
              <a:t>DEBE LIMITARSE LA EXPOSICIÓN A RADIACIONES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000" b="1" dirty="0"/>
              <a:t>DEL PUBLICO Y TRABAJADORES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000" b="1" dirty="0"/>
              <a:t>A FIN DE ACOTAR LA PROBABILIDAD DE INDUCCIÓN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n-US" sz="2000" b="1" dirty="0"/>
              <a:t>DE AFECCIONES GRAVES</a:t>
            </a:r>
          </a:p>
        </p:txBody>
      </p:sp>
      <p:pic>
        <p:nvPicPr>
          <p:cNvPr id="282629" name="Picture 2">
            <a:extLst>
              <a:ext uri="{FF2B5EF4-FFF2-40B4-BE49-F238E27FC236}">
                <a16:creationId xmlns:a16="http://schemas.microsoft.com/office/drawing/2014/main" id="{7CFF0559-393F-F03C-A0D0-C907023E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802188"/>
            <a:ext cx="3168650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0" name="Picture 4">
            <a:extLst>
              <a:ext uri="{FF2B5EF4-FFF2-40B4-BE49-F238E27FC236}">
                <a16:creationId xmlns:a16="http://schemas.microsoft.com/office/drawing/2014/main" id="{F96FD694-35A1-CD55-8751-547804E61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802188"/>
            <a:ext cx="2022475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1" name="TextBox 5">
            <a:extLst>
              <a:ext uri="{FF2B5EF4-FFF2-40B4-BE49-F238E27FC236}">
                <a16:creationId xmlns:a16="http://schemas.microsoft.com/office/drawing/2014/main" id="{0C330184-C96F-1543-9B49-A48BDCBF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54" y="3861048"/>
            <a:ext cx="8111516" cy="5847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b="1" dirty="0"/>
              <a:t>PRINCIPIO DE LIMITACION DE RIESGOS</a:t>
            </a:r>
            <a:endParaRPr lang="en-US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0D142-44DC-AF36-9614-DF6AFB633C89}"/>
              </a:ext>
            </a:extLst>
          </p:cNvPr>
          <p:cNvSpPr/>
          <p:nvPr/>
        </p:nvSpPr>
        <p:spPr>
          <a:xfrm>
            <a:off x="0" y="3717032"/>
            <a:ext cx="9144000" cy="31409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>
            <a:extLst>
              <a:ext uri="{FF2B5EF4-FFF2-40B4-BE49-F238E27FC236}">
                <a16:creationId xmlns:a16="http://schemas.microsoft.com/office/drawing/2014/main" id="{12F93B97-1BC5-70ED-FFE3-0AAC56BA3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3999" cy="927772"/>
          </a:xfrm>
          <a:solidFill>
            <a:srgbClr val="FFFFCC"/>
          </a:solidFill>
        </p:spPr>
        <p:txBody>
          <a:bodyPr>
            <a:normAutofit/>
          </a:bodyPr>
          <a:lstStyle/>
          <a:p>
            <a:pPr algn="ctr"/>
            <a:r>
              <a:rPr lang="es-AR" altLang="en-US" sz="3200" b="1" dirty="0">
                <a:latin typeface="+mn-lt"/>
              </a:rPr>
              <a:t>FILOSOFIA DE LA RADIOPROTECCION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651" name="TextBox 4">
            <a:extLst>
              <a:ext uri="{FF2B5EF4-FFF2-40B4-BE49-F238E27FC236}">
                <a16:creationId xmlns:a16="http://schemas.microsoft.com/office/drawing/2014/main" id="{6AC77AF2-85B6-5CD1-CA0E-40DAA66DD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3273"/>
            <a:ext cx="9144000" cy="43088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200" b="1" dirty="0"/>
              <a:t>  EQUILIBRIO ENTRE BENEFICIOS Y RIESGOS DE LA RADIACION</a:t>
            </a:r>
            <a:endParaRPr lang="en-US" altLang="en-US" sz="2200" dirty="0"/>
          </a:p>
        </p:txBody>
      </p:sp>
      <p:sp>
        <p:nvSpPr>
          <p:cNvPr id="283652" name="TextBox 2">
            <a:extLst>
              <a:ext uri="{FF2B5EF4-FFF2-40B4-BE49-F238E27FC236}">
                <a16:creationId xmlns:a16="http://schemas.microsoft.com/office/drawing/2014/main" id="{82482810-362E-A78C-83B2-BF3BCCE2D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40" y="1040765"/>
            <a:ext cx="7452320" cy="46166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 PRINCIPIO DE LIMITACION DE RIESGOS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601CD1-9FE0-07E7-22D6-3CC3E0B19A0E}"/>
              </a:ext>
            </a:extLst>
          </p:cNvPr>
          <p:cNvSpPr/>
          <p:nvPr/>
        </p:nvSpPr>
        <p:spPr bwMode="auto">
          <a:xfrm>
            <a:off x="383923" y="1733263"/>
            <a:ext cx="8376152" cy="1776794"/>
          </a:xfrm>
          <a:prstGeom prst="rect">
            <a:avLst/>
          </a:prstGeom>
          <a:solidFill>
            <a:srgbClr val="FCFFE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dirty="0"/>
              <a:t>SITUACIONES NORMALES: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dirty="0"/>
              <a:t>LIMITACIÓN DE DOSIS DE RADIACION</a:t>
            </a:r>
            <a:r>
              <a:rPr lang="es-AR" altLang="en-US" sz="4400" b="1" dirty="0"/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2400" b="1" dirty="0"/>
              <a:t>(PARA TRABAJADORES Y PARA EL PUBLICO)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2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5F684-3314-5DE6-3A83-0204CDE168F8}"/>
              </a:ext>
            </a:extLst>
          </p:cNvPr>
          <p:cNvSpPr/>
          <p:nvPr/>
        </p:nvSpPr>
        <p:spPr bwMode="auto">
          <a:xfrm>
            <a:off x="383922" y="4149080"/>
            <a:ext cx="8376153" cy="1776794"/>
          </a:xfrm>
          <a:prstGeom prst="rect">
            <a:avLst/>
          </a:prstGeom>
          <a:solidFill>
            <a:srgbClr val="FCFFE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dirty="0"/>
              <a:t>POSIBLES SITUACIONES ACCIDENTALES: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n-US" sz="3200" b="1" dirty="0"/>
              <a:t>LIMITACIÓN DE PROBABILIDAD DE OCURRENCIA </a:t>
            </a:r>
            <a:r>
              <a:rPr lang="es-AR" altLang="en-US" sz="2400" b="1" dirty="0"/>
              <a:t>(PARA TRABAJADORES Y PARA EL PUBLICO)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2" grpId="0" animBg="1"/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AA0B5BD-E8B2-403B-8127-3D0227BA30A4}">
  <we:reference id="wa104178141" version="4.3.3.0" store="en-US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330771</TotalTime>
  <Words>2948</Words>
  <Application>Microsoft Office PowerPoint</Application>
  <PresentationFormat>On-screen Show (4:3)</PresentationFormat>
  <Paragraphs>1077</Paragraphs>
  <Slides>116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116</vt:i4>
      </vt:variant>
    </vt:vector>
  </HeadingPairs>
  <TitlesOfParts>
    <vt:vector size="137" baseType="lpstr">
      <vt:lpstr>Aharoni</vt:lpstr>
      <vt:lpstr>Amasis MT Pro Black</vt:lpstr>
      <vt:lpstr>Aptos Display</vt:lpstr>
      <vt:lpstr>Arial</vt:lpstr>
      <vt:lpstr>Arial Black</vt:lpstr>
      <vt:lpstr>Bahnschrift Condensed</vt:lpstr>
      <vt:lpstr>Calibri</vt:lpstr>
      <vt:lpstr>Calibri Light</vt:lpstr>
      <vt:lpstr>Comic Sans MS</vt:lpstr>
      <vt:lpstr>Copperplate Gothic Bold</vt:lpstr>
      <vt:lpstr>Eras Bold ITC</vt:lpstr>
      <vt:lpstr>Forte</vt:lpstr>
      <vt:lpstr>Futura</vt:lpstr>
      <vt:lpstr>JazzTextExtended</vt:lpstr>
      <vt:lpstr>Monotype Sorts</vt:lpstr>
      <vt:lpstr>Noto Sans</vt:lpstr>
      <vt:lpstr>Open Sans</vt:lpstr>
      <vt:lpstr>Wingdings</vt:lpstr>
      <vt:lpstr>Office Theme</vt:lpstr>
      <vt:lpstr>Presto! ImageFolio LE</vt:lpstr>
      <vt:lpstr>Imagen de mapa de 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A fines del siglo 19  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Actividades  Típicas de Fuentes Radiactivas en la Naturaleza y diversas aplicaciones</vt:lpstr>
      <vt:lpstr>PowerPoint Presentation</vt:lpstr>
      <vt:lpstr>PowerPoint Presentation</vt:lpstr>
      <vt:lpstr>Espontáneamente la Actividad  disminuye exponencialmente  con el tiempo. Cada radioisótopo con su ritmo.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POSIBLES EFECTOS DE LA RADIACION SOBRE LAS PERSONAS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FILOSOFIA DE LA RADIOPROTECCION</vt:lpstr>
      <vt:lpstr>PowerPoint Presentation</vt:lpstr>
      <vt:lpstr>FILOSOFIA DE LA RADIOPROTECCION</vt:lpstr>
      <vt:lpstr>FILOSOFIA DE LA RADIOPROTECCION</vt:lpstr>
      <vt:lpstr>PowerPoint Presentation</vt:lpstr>
      <vt:lpstr>PowerPoint Presentation</vt:lpstr>
      <vt:lpstr>PowerPoint Presentation</vt:lpstr>
      <vt:lpstr>PowerPoint Presentation</vt:lpstr>
      <vt:lpstr>FILOSOFIA DE LA RADIOPROTECCION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Cesar</dc:creator>
  <cp:lastModifiedBy>Cesar Arias</cp:lastModifiedBy>
  <cp:revision>2399</cp:revision>
  <dcterms:created xsi:type="dcterms:W3CDTF">2004-06-28T01:02:47Z</dcterms:created>
  <dcterms:modified xsi:type="dcterms:W3CDTF">2023-11-28T15:20:55Z</dcterms:modified>
</cp:coreProperties>
</file>