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315200" cy="9601200"/>
  <p:embeddedFontLst>
    <p:embeddedFont>
      <p:font typeface="Encode Sans" pitchFamily="2" charset="0"/>
      <p:regular r:id="rId20"/>
      <p:bold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cxCfpk7auxJQLpp98tn5rGw4R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499392" cy="56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564224" y="0"/>
            <a:ext cx="3499392" cy="56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665270"/>
            <a:ext cx="3499392" cy="56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564224" y="10665270"/>
            <a:ext cx="3499392" cy="56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8475" y="1303338"/>
            <a:ext cx="6254750" cy="35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725086" y="5016856"/>
            <a:ext cx="5800683" cy="410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4107140" y="9901595"/>
            <a:ext cx="3142036" cy="52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p12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5" name="Google Shape;505;p13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3:notes"/>
          <p:cNvSpPr txBox="1">
            <a:spLocks noGrp="1"/>
          </p:cNvSpPr>
          <p:nvPr>
            <p:ph type="sldNum" idx="12"/>
          </p:nvPr>
        </p:nvSpPr>
        <p:spPr>
          <a:xfrm>
            <a:off x="4564224" y="10665270"/>
            <a:ext cx="3499392" cy="56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" name="Google Shape;532;p14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4" name="Google Shape;554;p15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1" name="Google Shape;571;p16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7" name="Google Shape;587;p17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4564224" y="10665270"/>
            <a:ext cx="3499392" cy="56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500" b="0" strike="noStrike"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500" b="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4564224" y="10665270"/>
            <a:ext cx="3499392" cy="56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500" b="0" strike="noStrike"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500" b="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 txBox="1">
            <a:spLocks noGrp="1"/>
          </p:cNvSpPr>
          <p:nvPr>
            <p:ph type="sldNum" idx="12"/>
          </p:nvPr>
        </p:nvSpPr>
        <p:spPr>
          <a:xfrm>
            <a:off x="4564224" y="10665270"/>
            <a:ext cx="3499392" cy="56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9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" y="852488"/>
            <a:ext cx="7485063" cy="4210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10:notes"/>
          <p:cNvSpPr txBox="1">
            <a:spLocks noGrp="1"/>
          </p:cNvSpPr>
          <p:nvPr>
            <p:ph type="body" idx="1"/>
          </p:nvPr>
        </p:nvSpPr>
        <p:spPr>
          <a:xfrm>
            <a:off x="806400" y="5332446"/>
            <a:ext cx="6450816" cy="50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4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5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6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3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0" y="5738010"/>
            <a:ext cx="12192000" cy="1119990"/>
          </a:xfrm>
          <a:prstGeom prst="rect">
            <a:avLst/>
          </a:prstGeom>
          <a:solidFill>
            <a:srgbClr val="2FB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752711" y="930054"/>
            <a:ext cx="9728476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400" b="1" i="0" u="none" strike="noStrike" cap="none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Plan Federal de reconstrucción del sistema de salud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Equipamiento, obras y transferencias 2022-2023</a:t>
            </a:r>
            <a:r>
              <a:rPr lang="es-AR" sz="4800" b="1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dirty="0"/>
          </a:p>
        </p:txBody>
      </p:sp>
      <p:sp>
        <p:nvSpPr>
          <p:cNvPr id="71" name="Google Shape;71;p1"/>
          <p:cNvSpPr txBox="1"/>
          <p:nvPr/>
        </p:nvSpPr>
        <p:spPr>
          <a:xfrm>
            <a:off x="7820585" y="6099819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9764" y="5201745"/>
            <a:ext cx="2732237" cy="203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 descr="Previaje | Beneficiari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711" y="3588249"/>
            <a:ext cx="43180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0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0" descr="http://www.primeraedicion.com.ar/wp-content/uploads/2019/09/inst-medicina-tropical.jpg"/>
          <p:cNvPicPr preferRelativeResize="0"/>
          <p:nvPr/>
        </p:nvPicPr>
        <p:blipFill rotWithShape="1">
          <a:blip r:embed="rId4">
            <a:alphaModFix/>
          </a:blip>
          <a:srcRect l="10985" r="11112"/>
          <a:stretch/>
        </p:blipFill>
        <p:spPr>
          <a:xfrm>
            <a:off x="4923982" y="2886708"/>
            <a:ext cx="7059425" cy="3932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10"/>
          <p:cNvGrpSpPr/>
          <p:nvPr/>
        </p:nvGrpSpPr>
        <p:grpSpPr>
          <a:xfrm>
            <a:off x="492205" y="1756046"/>
            <a:ext cx="4088699" cy="3645613"/>
            <a:chOff x="0" y="-27076"/>
            <a:chExt cx="1962101" cy="1356126"/>
          </a:xfrm>
        </p:grpSpPr>
        <p:sp>
          <p:nvSpPr>
            <p:cNvPr id="284" name="Google Shape;284;p10"/>
            <p:cNvSpPr/>
            <p:nvPr/>
          </p:nvSpPr>
          <p:spPr>
            <a:xfrm>
              <a:off x="0" y="0"/>
              <a:ext cx="1962100" cy="1329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600">
                  <a:solidFill>
                    <a:schemeClr val="dk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11466" y="120894"/>
              <a:ext cx="94103" cy="597278"/>
            </a:xfrm>
            <a:prstGeom prst="rect">
              <a:avLst/>
            </a:prstGeom>
            <a:solidFill>
              <a:srgbClr val="EE3D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600">
                  <a:solidFill>
                    <a:srgbClr val="EE3D8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600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175846" y="-27076"/>
              <a:ext cx="1786255" cy="1329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600" dirty="0">
                  <a:solidFill>
                    <a:schemeClr val="dk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600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667" b="1" dirty="0">
                  <a:solidFill>
                    <a:srgbClr val="EE3D8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Ampliación INMET</a:t>
              </a:r>
              <a:endParaRPr dirty="0"/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333" dirty="0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Se culminará en el mes de </a:t>
              </a:r>
              <a:r>
                <a:rPr lang="es-AR" sz="1333" dirty="0" smtClean="0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julio</a:t>
              </a:r>
              <a:r>
                <a:rPr lang="es-AR" sz="1333" dirty="0" smtClean="0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</a:t>
              </a:r>
              <a:r>
                <a:rPr lang="es-AR" sz="1333" dirty="0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la segunda etapa de ampliación del Instituto Nacional de Medicina Tropical en Misiones, con una inversión estimada de </a:t>
              </a:r>
              <a:r>
                <a:rPr lang="es-AR" sz="1333" b="1" dirty="0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7 millones de dólares</a:t>
              </a:r>
              <a:r>
                <a:rPr lang="es-AR" sz="1333" dirty="0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. Incluye </a:t>
              </a:r>
              <a:r>
                <a:rPr lang="es-AR" sz="1333" dirty="0" err="1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bioterios</a:t>
              </a:r>
              <a:r>
                <a:rPr lang="es-AR" sz="1333" dirty="0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y laboratorios de alta complejidad con control.</a:t>
              </a:r>
              <a:endParaRPr sz="1600" dirty="0">
                <a:solidFill>
                  <a:srgbClr val="63666F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492205" y="4178429"/>
            <a:ext cx="3850709" cy="3378167"/>
            <a:chOff x="0" y="0"/>
            <a:chExt cx="1962101" cy="1329055"/>
          </a:xfrm>
        </p:grpSpPr>
        <p:sp>
          <p:nvSpPr>
            <p:cNvPr id="288" name="Google Shape;288;p10"/>
            <p:cNvSpPr/>
            <p:nvPr/>
          </p:nvSpPr>
          <p:spPr>
            <a:xfrm>
              <a:off x="0" y="0"/>
              <a:ext cx="1962100" cy="1329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67">
                  <a:solidFill>
                    <a:schemeClr val="dk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867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1466" y="175046"/>
              <a:ext cx="94103" cy="597278"/>
            </a:xfrm>
            <a:prstGeom prst="rect">
              <a:avLst/>
            </a:prstGeom>
            <a:solidFill>
              <a:srgbClr val="EE3D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67">
                  <a:solidFill>
                    <a:srgbClr val="168DD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867">
                <a:solidFill>
                  <a:srgbClr val="168DD2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175846" y="0"/>
              <a:ext cx="1786255" cy="1329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67">
                  <a:solidFill>
                    <a:schemeClr val="dk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867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b="1">
                  <a:solidFill>
                    <a:srgbClr val="EE3D8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Base de control de Vectores</a:t>
              </a:r>
              <a:endParaRPr/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333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Elaboración de Diseños para obras nuevas y refuncionalización de Bases de Control de Vectores por </a:t>
              </a:r>
              <a:r>
                <a:rPr lang="es-AR" sz="1333" b="1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3 millones de dólares</a:t>
              </a:r>
              <a:r>
                <a:rPr lang="es-AR" sz="1333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.</a:t>
              </a:r>
              <a:endParaRPr sz="1600">
                <a:solidFill>
                  <a:srgbClr val="63666F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pic>
        <p:nvPicPr>
          <p:cNvPr id="291" name="Google Shape;291;p10" descr="C:\Users\marco\Downloads\WhatsApp Image 2021-11-24 at 13.57.45.jpeg"/>
          <p:cNvPicPr preferRelativeResize="0"/>
          <p:nvPr/>
        </p:nvPicPr>
        <p:blipFill rotWithShape="1">
          <a:blip r:embed="rId5">
            <a:alphaModFix/>
          </a:blip>
          <a:srcRect b="8403"/>
          <a:stretch/>
        </p:blipFill>
        <p:spPr>
          <a:xfrm>
            <a:off x="7573914" y="1171880"/>
            <a:ext cx="4409493" cy="26850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2" name="Google Shape;292;p10" descr="C:\Users\marco\Downloads\WhatsApp Image 2021-11-24 at 13.57.33.jpeg"/>
          <p:cNvPicPr preferRelativeResize="0"/>
          <p:nvPr/>
        </p:nvPicPr>
        <p:blipFill rotWithShape="1">
          <a:blip r:embed="rId6">
            <a:alphaModFix/>
          </a:blip>
          <a:srcRect l="13204"/>
          <a:stretch/>
        </p:blipFill>
        <p:spPr>
          <a:xfrm>
            <a:off x="4923980" y="1162842"/>
            <a:ext cx="3506574" cy="26850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3" name="Google Shape;293;p10"/>
          <p:cNvSpPr txBox="1"/>
          <p:nvPr/>
        </p:nvSpPr>
        <p:spPr>
          <a:xfrm>
            <a:off x="380827" y="1319920"/>
            <a:ext cx="6659539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Obras 2022</a:t>
            </a:r>
            <a:endParaRPr sz="2667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82429" y="6345866"/>
            <a:ext cx="46329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>
                <a:solidFill>
                  <a:srgbClr val="63666F"/>
                </a:solidFill>
                <a:latin typeface="Encode Sans"/>
                <a:ea typeface="Encode Sans"/>
                <a:cs typeface="Encode Sans"/>
                <a:sym typeface="Encode Sans"/>
              </a:rPr>
              <a:t>Inversión total : </a:t>
            </a:r>
            <a:r>
              <a:rPr lang="es-AR" sz="1600" b="1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11 millones de dólares</a:t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0" y="-9036"/>
            <a:ext cx="12192000" cy="1119990"/>
          </a:xfrm>
          <a:prstGeom prst="rect">
            <a:avLst/>
          </a:prstGeom>
          <a:solidFill>
            <a:srgbClr val="EE3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7842072" y="331650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97" name="Google Shape;297;p10"/>
          <p:cNvPicPr preferRelativeResize="0"/>
          <p:nvPr/>
        </p:nvPicPr>
        <p:blipFill rotWithShape="1">
          <a:blip r:embed="rId7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0"/>
          <p:cNvSpPr/>
          <p:nvPr/>
        </p:nvSpPr>
        <p:spPr>
          <a:xfrm>
            <a:off x="227776" y="119922"/>
            <a:ext cx="931181" cy="853345"/>
          </a:xfrm>
          <a:prstGeom prst="ellipse">
            <a:avLst/>
          </a:prstGeom>
          <a:solidFill>
            <a:srgbClr val="EE3D8F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99" name="Google Shape;299;p10"/>
          <p:cNvSpPr txBox="1"/>
          <p:nvPr/>
        </p:nvSpPr>
        <p:spPr>
          <a:xfrm>
            <a:off x="1242953" y="300873"/>
            <a:ext cx="61859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Obras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236;p8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11"/>
          <p:cNvGrpSpPr/>
          <p:nvPr/>
        </p:nvGrpSpPr>
        <p:grpSpPr>
          <a:xfrm>
            <a:off x="3620574" y="3712499"/>
            <a:ext cx="2947450" cy="1264422"/>
            <a:chOff x="13091160" y="9029702"/>
            <a:chExt cx="5181600" cy="1915333"/>
          </a:xfrm>
        </p:grpSpPr>
        <p:sp>
          <p:nvSpPr>
            <p:cNvPr id="305" name="Google Shape;305;p11"/>
            <p:cNvSpPr/>
            <p:nvPr/>
          </p:nvSpPr>
          <p:spPr>
            <a:xfrm>
              <a:off x="13091160" y="9029702"/>
              <a:ext cx="5181600" cy="191533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13414397" y="9231739"/>
              <a:ext cx="4419599" cy="12587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800" b="1">
                  <a:solidFill>
                    <a:schemeClr val="dk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90</a:t>
              </a:r>
              <a:endParaRPr sz="4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sp>
        <p:nvSpPr>
          <p:cNvPr id="423" name="Google Shape;423;p11"/>
          <p:cNvSpPr/>
          <p:nvPr/>
        </p:nvSpPr>
        <p:spPr>
          <a:xfrm>
            <a:off x="0" y="0"/>
            <a:ext cx="863600" cy="6858000"/>
          </a:xfrm>
          <a:prstGeom prst="rect">
            <a:avLst/>
          </a:prstGeom>
          <a:solidFill>
            <a:srgbClr val="EE3D8F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1"/>
          <p:cNvSpPr txBox="1"/>
          <p:nvPr/>
        </p:nvSpPr>
        <p:spPr>
          <a:xfrm rot="-5400000">
            <a:off x="-2423100" y="3572441"/>
            <a:ext cx="5689600" cy="43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Nodos de cuidado en Red</a:t>
            </a:r>
            <a:endParaRPr sz="1200" dirty="0"/>
          </a:p>
        </p:txBody>
      </p:sp>
      <p:grpSp>
        <p:nvGrpSpPr>
          <p:cNvPr id="458" name="Google Shape;458;p11"/>
          <p:cNvGrpSpPr/>
          <p:nvPr/>
        </p:nvGrpSpPr>
        <p:grpSpPr>
          <a:xfrm>
            <a:off x="3561259" y="1976281"/>
            <a:ext cx="3066080" cy="1483038"/>
            <a:chOff x="11095849" y="-5221326"/>
            <a:chExt cx="5181600" cy="2590800"/>
          </a:xfrm>
        </p:grpSpPr>
        <p:sp>
          <p:nvSpPr>
            <p:cNvPr id="459" name="Google Shape;459;p11"/>
            <p:cNvSpPr/>
            <p:nvPr/>
          </p:nvSpPr>
          <p:spPr>
            <a:xfrm>
              <a:off x="11095849" y="-5221326"/>
              <a:ext cx="5181600" cy="2590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1"/>
            <p:cNvSpPr txBox="1"/>
            <p:nvPr/>
          </p:nvSpPr>
          <p:spPr>
            <a:xfrm>
              <a:off x="11185276" y="-4973713"/>
              <a:ext cx="5092173" cy="2053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600" b="1">
                  <a:solidFill>
                    <a:schemeClr val="dk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CANTIDAD TOTAL DE LOCACIONES POR PROVINCIA SEGÚN DISTRIBUCIÓN TERRITORIAL FEDERAL</a:t>
              </a:r>
              <a:endParaRPr/>
            </a:p>
          </p:txBody>
        </p:sp>
      </p:grpSp>
      <p:sp>
        <p:nvSpPr>
          <p:cNvPr id="461" name="Google Shape;461;p11"/>
          <p:cNvSpPr/>
          <p:nvPr/>
        </p:nvSpPr>
        <p:spPr>
          <a:xfrm>
            <a:off x="6617520" y="779292"/>
            <a:ext cx="5395700" cy="586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Los Nodos de Cuidado en Red </a:t>
            </a:r>
            <a:r>
              <a:rPr lang="es-AR" sz="14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son centros de salud de atención primaria con una fuerte impronta de </a:t>
            </a: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salud mental.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AR" sz="14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Hablamos de “</a:t>
            </a: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Cuidado</a:t>
            </a:r>
            <a:r>
              <a:rPr lang="es-AR" sz="14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” porque la lógica de estos espacios busca que la población acuda </a:t>
            </a: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no solo a curarse sino  que principalmente a cuidarse.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AR" sz="14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 busca favorecer el acercamiento de la comunidad a la salud para </a:t>
            </a: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recuperar el vínculo con los equipos de salud, </a:t>
            </a:r>
            <a:r>
              <a:rPr lang="es-AR" sz="14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reparando las marcas físicas y subjetivas que ha dejado la pandemia.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AR" sz="14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La lógica de “</a:t>
            </a: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Cuidado</a:t>
            </a:r>
            <a:r>
              <a:rPr lang="es-AR" sz="14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” incluye también a los </a:t>
            </a: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equipos de salud</a:t>
            </a:r>
            <a:r>
              <a:rPr lang="es-AR" sz="14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. El </a:t>
            </a: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Nodo</a:t>
            </a:r>
            <a:r>
              <a:rPr lang="es-AR" sz="14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contempla espacios para la discusión interdisciplinaria, mejorando las condiciones de trabajo de los equipos.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AR" sz="14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Hablamos de </a:t>
            </a: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Nodo </a:t>
            </a:r>
            <a:r>
              <a:rPr lang="es-AR" sz="14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porque hacemos referencia a una </a:t>
            </a: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red de atención</a:t>
            </a:r>
            <a:r>
              <a:rPr lang="es-AR" sz="14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, una red que contiene, sostiene y </a:t>
            </a: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 conecta a su vez con otros niveles de complejidad.</a:t>
            </a:r>
            <a:endParaRPr/>
          </a:p>
          <a:p>
            <a:pPr marL="228600" marR="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0" name="Google Shape;295;p10"/>
          <p:cNvSpPr/>
          <p:nvPr/>
        </p:nvSpPr>
        <p:spPr>
          <a:xfrm>
            <a:off x="0" y="-9036"/>
            <a:ext cx="12192000" cy="1119990"/>
          </a:xfrm>
          <a:prstGeom prst="rect">
            <a:avLst/>
          </a:prstGeom>
          <a:solidFill>
            <a:srgbClr val="EE3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296;p10"/>
          <p:cNvSpPr txBox="1"/>
          <p:nvPr/>
        </p:nvSpPr>
        <p:spPr>
          <a:xfrm>
            <a:off x="7842072" y="331650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62" name="Google Shape;297;p10"/>
          <p:cNvPicPr preferRelativeResize="0"/>
          <p:nvPr/>
        </p:nvPicPr>
        <p:blipFill rotWithShape="1">
          <a:blip r:embed="rId4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298;p10"/>
          <p:cNvSpPr/>
          <p:nvPr/>
        </p:nvSpPr>
        <p:spPr>
          <a:xfrm>
            <a:off x="227776" y="119922"/>
            <a:ext cx="931181" cy="853345"/>
          </a:xfrm>
          <a:prstGeom prst="ellipse">
            <a:avLst/>
          </a:prstGeom>
          <a:solidFill>
            <a:srgbClr val="EE3D8F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4" name="Google Shape;299;p10"/>
          <p:cNvSpPr txBox="1"/>
          <p:nvPr/>
        </p:nvSpPr>
        <p:spPr>
          <a:xfrm>
            <a:off x="1242953" y="300873"/>
            <a:ext cx="61859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Obras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118" y="1283176"/>
            <a:ext cx="2509708" cy="5431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12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23;p11"/>
          <p:cNvSpPr/>
          <p:nvPr/>
        </p:nvSpPr>
        <p:spPr>
          <a:xfrm>
            <a:off x="0" y="0"/>
            <a:ext cx="863600" cy="6858000"/>
          </a:xfrm>
          <a:prstGeom prst="rect">
            <a:avLst/>
          </a:prstGeom>
          <a:solidFill>
            <a:srgbClr val="EE3D8F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2"/>
          <p:cNvSpPr/>
          <p:nvPr/>
        </p:nvSpPr>
        <p:spPr>
          <a:xfrm>
            <a:off x="0" y="-9036"/>
            <a:ext cx="12192000" cy="1119990"/>
          </a:xfrm>
          <a:prstGeom prst="rect">
            <a:avLst/>
          </a:prstGeom>
          <a:solidFill>
            <a:srgbClr val="EE3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2"/>
          <p:cNvSpPr txBox="1"/>
          <p:nvPr/>
        </p:nvSpPr>
        <p:spPr>
          <a:xfrm>
            <a:off x="7842072" y="331650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470" name="Google Shape;470;p12"/>
          <p:cNvPicPr preferRelativeResize="0"/>
          <p:nvPr/>
        </p:nvPicPr>
        <p:blipFill rotWithShape="1">
          <a:blip r:embed="rId4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2"/>
          <p:cNvSpPr/>
          <p:nvPr/>
        </p:nvSpPr>
        <p:spPr>
          <a:xfrm>
            <a:off x="227776" y="119922"/>
            <a:ext cx="931181" cy="853345"/>
          </a:xfrm>
          <a:prstGeom prst="ellipse">
            <a:avLst/>
          </a:prstGeom>
          <a:solidFill>
            <a:srgbClr val="EE3D8F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72" name="Google Shape;472;p12"/>
          <p:cNvSpPr txBox="1"/>
          <p:nvPr/>
        </p:nvSpPr>
        <p:spPr>
          <a:xfrm>
            <a:off x="1242953" y="300873"/>
            <a:ext cx="61859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Obras</a:t>
            </a:r>
            <a:endParaRPr/>
          </a:p>
        </p:txBody>
      </p:sp>
      <p:sp>
        <p:nvSpPr>
          <p:cNvPr id="473" name="Google Shape;473;p12"/>
          <p:cNvSpPr/>
          <p:nvPr/>
        </p:nvSpPr>
        <p:spPr>
          <a:xfrm>
            <a:off x="1055603" y="5721827"/>
            <a:ext cx="226423" cy="226423"/>
          </a:xfrm>
          <a:prstGeom prst="rect">
            <a:avLst/>
          </a:prstGeom>
          <a:solidFill>
            <a:srgbClr val="FF0000">
              <a:alpha val="40784"/>
            </a:srgbClr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74" name="Google Shape;474;p12"/>
          <p:cNvSpPr/>
          <p:nvPr/>
        </p:nvSpPr>
        <p:spPr>
          <a:xfrm>
            <a:off x="4758048" y="5721827"/>
            <a:ext cx="226423" cy="226423"/>
          </a:xfrm>
          <a:prstGeom prst="rect">
            <a:avLst/>
          </a:prstGeom>
          <a:solidFill>
            <a:srgbClr val="00B0F0">
              <a:alpha val="40784"/>
            </a:srgbClr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75" name="Google Shape;475;p12"/>
          <p:cNvSpPr/>
          <p:nvPr/>
        </p:nvSpPr>
        <p:spPr>
          <a:xfrm>
            <a:off x="6209880" y="5721827"/>
            <a:ext cx="226423" cy="226423"/>
          </a:xfrm>
          <a:prstGeom prst="rect">
            <a:avLst/>
          </a:prstGeom>
          <a:solidFill>
            <a:srgbClr val="7030A0">
              <a:alpha val="40784"/>
            </a:srgbClr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76" name="Google Shape;476;p12"/>
          <p:cNvSpPr/>
          <p:nvPr/>
        </p:nvSpPr>
        <p:spPr>
          <a:xfrm>
            <a:off x="7679815" y="5691399"/>
            <a:ext cx="226423" cy="226423"/>
          </a:xfrm>
          <a:prstGeom prst="rect">
            <a:avLst/>
          </a:prstGeom>
          <a:solidFill>
            <a:srgbClr val="FFC000">
              <a:alpha val="40784"/>
            </a:srgbClr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77" name="Google Shape;477;p12"/>
          <p:cNvSpPr/>
          <p:nvPr/>
        </p:nvSpPr>
        <p:spPr>
          <a:xfrm>
            <a:off x="9923578" y="5681132"/>
            <a:ext cx="226423" cy="226423"/>
          </a:xfrm>
          <a:prstGeom prst="rect">
            <a:avLst/>
          </a:prstGeom>
          <a:solidFill>
            <a:srgbClr val="7F7F7F">
              <a:alpha val="40784"/>
            </a:srgbClr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78" name="Google Shape;478;p12"/>
          <p:cNvSpPr txBox="1"/>
          <p:nvPr/>
        </p:nvSpPr>
        <p:spPr>
          <a:xfrm>
            <a:off x="1282026" y="5588820"/>
            <a:ext cx="1748800" cy="49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HALL DE ACCESO RECEPCION</a:t>
            </a:r>
            <a:endParaRPr/>
          </a:p>
        </p:txBody>
      </p:sp>
      <p:sp>
        <p:nvSpPr>
          <p:cNvPr id="479" name="Google Shape;479;p12"/>
          <p:cNvSpPr txBox="1"/>
          <p:nvPr/>
        </p:nvSpPr>
        <p:spPr>
          <a:xfrm>
            <a:off x="4992174" y="5696541"/>
            <a:ext cx="1217706" cy="27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FARMACIA</a:t>
            </a:r>
            <a:endParaRPr/>
          </a:p>
        </p:txBody>
      </p:sp>
      <p:sp>
        <p:nvSpPr>
          <p:cNvPr id="480" name="Google Shape;480;p12"/>
          <p:cNvSpPr txBox="1"/>
          <p:nvPr/>
        </p:nvSpPr>
        <p:spPr>
          <a:xfrm>
            <a:off x="6436303" y="5558392"/>
            <a:ext cx="1574610" cy="49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CONFORT PERSONAL</a:t>
            </a:r>
            <a:endParaRPr/>
          </a:p>
        </p:txBody>
      </p:sp>
      <p:sp>
        <p:nvSpPr>
          <p:cNvPr id="481" name="Google Shape;481;p12"/>
          <p:cNvSpPr txBox="1"/>
          <p:nvPr/>
        </p:nvSpPr>
        <p:spPr>
          <a:xfrm>
            <a:off x="7906238" y="5655846"/>
            <a:ext cx="801189" cy="27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SUM</a:t>
            </a:r>
            <a:endParaRPr/>
          </a:p>
        </p:txBody>
      </p:sp>
      <p:sp>
        <p:nvSpPr>
          <p:cNvPr id="482" name="Google Shape;482;p12"/>
          <p:cNvSpPr txBox="1"/>
          <p:nvPr/>
        </p:nvSpPr>
        <p:spPr>
          <a:xfrm>
            <a:off x="10161636" y="5628617"/>
            <a:ext cx="1970007" cy="27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PATIO DE EQUIPOS</a:t>
            </a:r>
            <a:endParaRPr/>
          </a:p>
        </p:txBody>
      </p:sp>
      <p:sp>
        <p:nvSpPr>
          <p:cNvPr id="483" name="Google Shape;483;p12"/>
          <p:cNvSpPr txBox="1"/>
          <p:nvPr/>
        </p:nvSpPr>
        <p:spPr>
          <a:xfrm>
            <a:off x="3257249" y="5588820"/>
            <a:ext cx="1727222" cy="49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ATENCIÓN AMBULATORIA</a:t>
            </a:r>
            <a:endParaRPr/>
          </a:p>
        </p:txBody>
      </p:sp>
      <p:sp>
        <p:nvSpPr>
          <p:cNvPr id="484" name="Google Shape;484;p12"/>
          <p:cNvSpPr/>
          <p:nvPr/>
        </p:nvSpPr>
        <p:spPr>
          <a:xfrm>
            <a:off x="2965445" y="5709897"/>
            <a:ext cx="226423" cy="226423"/>
          </a:xfrm>
          <a:prstGeom prst="rect">
            <a:avLst/>
          </a:prstGeom>
          <a:solidFill>
            <a:srgbClr val="FFFF00">
              <a:alpha val="40784"/>
            </a:srgbClr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8534313" y="5702396"/>
            <a:ext cx="226423" cy="226423"/>
          </a:xfrm>
          <a:prstGeom prst="rect">
            <a:avLst/>
          </a:prstGeom>
          <a:solidFill>
            <a:srgbClr val="92D050">
              <a:alpha val="40784"/>
            </a:srgbClr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86" name="Google Shape;486;p12"/>
          <p:cNvSpPr txBox="1"/>
          <p:nvPr/>
        </p:nvSpPr>
        <p:spPr>
          <a:xfrm>
            <a:off x="8760736" y="5677112"/>
            <a:ext cx="1128819" cy="27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SERVICIOS</a:t>
            </a:r>
            <a:endParaRPr/>
          </a:p>
        </p:txBody>
      </p:sp>
      <p:pic>
        <p:nvPicPr>
          <p:cNvPr id="487" name="Google Shape;487;p12"/>
          <p:cNvPicPr preferRelativeResize="0"/>
          <p:nvPr/>
        </p:nvPicPr>
        <p:blipFill rotWithShape="1">
          <a:blip r:embed="rId5">
            <a:alphaModFix/>
          </a:blip>
          <a:srcRect t="-4204" b="4203"/>
          <a:stretch/>
        </p:blipFill>
        <p:spPr>
          <a:xfrm>
            <a:off x="820254" y="331650"/>
            <a:ext cx="96543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2"/>
          <p:cNvSpPr txBox="1"/>
          <p:nvPr/>
        </p:nvSpPr>
        <p:spPr>
          <a:xfrm>
            <a:off x="9212137" y="1692119"/>
            <a:ext cx="1262460" cy="49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ESTACION SALUDABLE</a:t>
            </a:r>
            <a:endParaRPr/>
          </a:p>
        </p:txBody>
      </p:sp>
      <p:sp>
        <p:nvSpPr>
          <p:cNvPr id="489" name="Google Shape;489;p12"/>
          <p:cNvSpPr/>
          <p:nvPr/>
        </p:nvSpPr>
        <p:spPr>
          <a:xfrm>
            <a:off x="7505221" y="1594012"/>
            <a:ext cx="1706916" cy="1546392"/>
          </a:xfrm>
          <a:prstGeom prst="rect">
            <a:avLst/>
          </a:prstGeom>
          <a:solidFill>
            <a:srgbClr val="7030A0">
              <a:alpha val="40784"/>
            </a:srgbClr>
          </a:solidFill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0" name="Google Shape;490;p12"/>
          <p:cNvSpPr/>
          <p:nvPr/>
        </p:nvSpPr>
        <p:spPr>
          <a:xfrm>
            <a:off x="7505221" y="3137253"/>
            <a:ext cx="1706917" cy="1873231"/>
          </a:xfrm>
          <a:prstGeom prst="rect">
            <a:avLst/>
          </a:prstGeom>
          <a:solidFill>
            <a:srgbClr val="FFC000">
              <a:alpha val="40784"/>
            </a:srgbClr>
          </a:solidFill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5317755" y="3504637"/>
            <a:ext cx="695239" cy="1505848"/>
          </a:xfrm>
          <a:prstGeom prst="rect">
            <a:avLst/>
          </a:prstGeom>
          <a:solidFill>
            <a:srgbClr val="92D050">
              <a:alpha val="40784"/>
            </a:srgbClr>
          </a:solidFill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2" name="Google Shape;492;p12"/>
          <p:cNvSpPr/>
          <p:nvPr/>
        </p:nvSpPr>
        <p:spPr>
          <a:xfrm>
            <a:off x="5362843" y="1594012"/>
            <a:ext cx="645859" cy="1377703"/>
          </a:xfrm>
          <a:prstGeom prst="rect">
            <a:avLst/>
          </a:prstGeom>
          <a:solidFill>
            <a:srgbClr val="00B0F0">
              <a:alpha val="40784"/>
            </a:srgbClr>
          </a:solidFill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3" name="Google Shape;493;p12"/>
          <p:cNvSpPr/>
          <p:nvPr/>
        </p:nvSpPr>
        <p:spPr>
          <a:xfrm>
            <a:off x="6003683" y="1594012"/>
            <a:ext cx="1487760" cy="3416473"/>
          </a:xfrm>
          <a:prstGeom prst="rect">
            <a:avLst/>
          </a:prstGeom>
          <a:solidFill>
            <a:srgbClr val="FF0000">
              <a:alpha val="40784"/>
            </a:srgbClr>
          </a:solidFill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4" name="Google Shape;494;p12"/>
          <p:cNvSpPr/>
          <p:nvPr/>
        </p:nvSpPr>
        <p:spPr>
          <a:xfrm rot="-5400000">
            <a:off x="9770867" y="3910841"/>
            <a:ext cx="690952" cy="315435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5" name="Google Shape;495;p12"/>
          <p:cNvSpPr/>
          <p:nvPr/>
        </p:nvSpPr>
        <p:spPr>
          <a:xfrm>
            <a:off x="8100053" y="5101834"/>
            <a:ext cx="690952" cy="315435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6" name="Google Shape;496;p12"/>
          <p:cNvSpPr/>
          <p:nvPr/>
        </p:nvSpPr>
        <p:spPr>
          <a:xfrm>
            <a:off x="2071433" y="1594012"/>
            <a:ext cx="1149206" cy="3416473"/>
          </a:xfrm>
          <a:prstGeom prst="rect">
            <a:avLst/>
          </a:prstGeom>
          <a:solidFill>
            <a:srgbClr val="7F7F7F">
              <a:alpha val="40784"/>
            </a:srgbClr>
          </a:solidFill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7" name="Google Shape;497;p12"/>
          <p:cNvSpPr/>
          <p:nvPr/>
        </p:nvSpPr>
        <p:spPr>
          <a:xfrm>
            <a:off x="3220639" y="1594012"/>
            <a:ext cx="2142204" cy="1387035"/>
          </a:xfrm>
          <a:prstGeom prst="rect">
            <a:avLst/>
          </a:prstGeom>
          <a:solidFill>
            <a:srgbClr val="FFFF00">
              <a:alpha val="40784"/>
            </a:srgbClr>
          </a:solidFill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8" name="Google Shape;498;p12"/>
          <p:cNvSpPr/>
          <p:nvPr/>
        </p:nvSpPr>
        <p:spPr>
          <a:xfrm>
            <a:off x="3220638" y="3504637"/>
            <a:ext cx="2097117" cy="1505848"/>
          </a:xfrm>
          <a:prstGeom prst="rect">
            <a:avLst/>
          </a:prstGeom>
          <a:solidFill>
            <a:srgbClr val="FFFF00">
              <a:alpha val="40784"/>
            </a:srgbClr>
          </a:solidFill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9" name="Google Shape;499;p12"/>
          <p:cNvSpPr/>
          <p:nvPr/>
        </p:nvSpPr>
        <p:spPr>
          <a:xfrm>
            <a:off x="3220639" y="2984064"/>
            <a:ext cx="638223" cy="520573"/>
          </a:xfrm>
          <a:prstGeom prst="rect">
            <a:avLst/>
          </a:prstGeom>
          <a:solidFill>
            <a:srgbClr val="FFFF00">
              <a:alpha val="40784"/>
            </a:srgbClr>
          </a:solidFill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00" name="Google Shape;500;p12"/>
          <p:cNvSpPr/>
          <p:nvPr/>
        </p:nvSpPr>
        <p:spPr>
          <a:xfrm>
            <a:off x="9214551" y="1594013"/>
            <a:ext cx="1262460" cy="1234796"/>
          </a:xfrm>
          <a:prstGeom prst="rect">
            <a:avLst/>
          </a:prstGeom>
          <a:solidFill>
            <a:srgbClr val="FFC000">
              <a:alpha val="40784"/>
            </a:srgbClr>
          </a:solidFill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01" name="Google Shape;501;p12"/>
          <p:cNvSpPr txBox="1"/>
          <p:nvPr/>
        </p:nvSpPr>
        <p:spPr>
          <a:xfrm rot="-5400000">
            <a:off x="8279076" y="3827650"/>
            <a:ext cx="2387600" cy="49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ACCESO SUM DESDE CALLE</a:t>
            </a:r>
            <a:endParaRPr/>
          </a:p>
        </p:txBody>
      </p:sp>
      <p:sp>
        <p:nvSpPr>
          <p:cNvPr id="502" name="Google Shape;502;p12"/>
          <p:cNvSpPr txBox="1"/>
          <p:nvPr/>
        </p:nvSpPr>
        <p:spPr>
          <a:xfrm>
            <a:off x="7164879" y="4726020"/>
            <a:ext cx="2387600" cy="27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ACCESO PÚBLICO</a:t>
            </a:r>
            <a:endParaRPr/>
          </a:p>
        </p:txBody>
      </p:sp>
      <p:sp>
        <p:nvSpPr>
          <p:cNvPr id="42" name="Google Shape;424;p11"/>
          <p:cNvSpPr txBox="1"/>
          <p:nvPr/>
        </p:nvSpPr>
        <p:spPr>
          <a:xfrm rot="-5400000">
            <a:off x="-2423100" y="3572441"/>
            <a:ext cx="5689600" cy="43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Nodos de cuidado en Red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13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13"/>
          <p:cNvSpPr/>
          <p:nvPr/>
        </p:nvSpPr>
        <p:spPr>
          <a:xfrm>
            <a:off x="7205395" y="1091856"/>
            <a:ext cx="4485807" cy="5719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3"/>
          <p:cNvSpPr/>
          <p:nvPr/>
        </p:nvSpPr>
        <p:spPr>
          <a:xfrm>
            <a:off x="7162800" y="1803401"/>
            <a:ext cx="4536660" cy="406247"/>
          </a:xfrm>
          <a:prstGeom prst="roundRect">
            <a:avLst>
              <a:gd name="adj" fmla="val 16667"/>
            </a:avLst>
          </a:prstGeom>
          <a:solidFill>
            <a:srgbClr val="D95788"/>
          </a:solidFill>
          <a:ln>
            <a:noFill/>
          </a:ln>
          <a:effectLst>
            <a:outerShdw blurRad="50800" dist="50800" dir="5400000" algn="ctr" rotWithShape="0">
              <a:srgbClr val="ED3C8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3"/>
          <p:cNvSpPr/>
          <p:nvPr/>
        </p:nvSpPr>
        <p:spPr>
          <a:xfrm>
            <a:off x="7193000" y="5406517"/>
            <a:ext cx="4504514" cy="318055"/>
          </a:xfrm>
          <a:prstGeom prst="roundRect">
            <a:avLst>
              <a:gd name="adj" fmla="val 16667"/>
            </a:avLst>
          </a:prstGeom>
          <a:solidFill>
            <a:srgbClr val="37BBED"/>
          </a:solidFill>
          <a:ln>
            <a:noFill/>
          </a:ln>
          <a:effectLst>
            <a:outerShdw blurRad="50800" dist="50800" dir="5400000" algn="ctr" rotWithShape="0">
              <a:srgbClr val="37BBE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3"/>
          <p:cNvSpPr/>
          <p:nvPr/>
        </p:nvSpPr>
        <p:spPr>
          <a:xfrm>
            <a:off x="7193000" y="3567423"/>
            <a:ext cx="4483293" cy="316152"/>
          </a:xfrm>
          <a:prstGeom prst="roundRect">
            <a:avLst>
              <a:gd name="adj" fmla="val 16667"/>
            </a:avLst>
          </a:prstGeom>
          <a:solidFill>
            <a:srgbClr val="F79420"/>
          </a:solidFill>
          <a:ln>
            <a:noFill/>
          </a:ln>
          <a:effectLst>
            <a:outerShdw blurRad="50800" dist="50800" dir="5400000" algn="ctr" rotWithShape="0">
              <a:srgbClr val="F7942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3"/>
          <p:cNvSpPr txBox="1"/>
          <p:nvPr/>
        </p:nvSpPr>
        <p:spPr>
          <a:xfrm>
            <a:off x="7613680" y="2350862"/>
            <a:ext cx="394876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11" marR="0" lvl="0" indent="-2286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CATAMARCA – </a:t>
            </a:r>
            <a:r>
              <a:rPr lang="es-AR" sz="12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La Ciénaga</a:t>
            </a:r>
            <a:endParaRPr sz="12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28611" marR="0" lvl="0" indent="-22861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LA RIOJA - </a:t>
            </a:r>
            <a:r>
              <a:rPr lang="es-AR" sz="12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Anillaco</a:t>
            </a:r>
            <a:endParaRPr sz="1200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28611" marR="0" lvl="0" indent="-22861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SALTA – </a:t>
            </a:r>
            <a:r>
              <a:rPr lang="es-AR" sz="12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Orán</a:t>
            </a:r>
            <a:endParaRPr sz="12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28611" marR="0" lvl="0" indent="-22861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TUCUMAN – </a:t>
            </a:r>
            <a:r>
              <a:rPr lang="es-AR" sz="12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Trancas, Lomas del Tafí, Alderetes, Aguilares, Banda del Río Salí</a:t>
            </a:r>
            <a:endParaRPr sz="1200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14" name="Google Shape;514;p13"/>
          <p:cNvSpPr txBox="1"/>
          <p:nvPr/>
        </p:nvSpPr>
        <p:spPr>
          <a:xfrm>
            <a:off x="7193001" y="5468212"/>
            <a:ext cx="4271259" cy="25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b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 i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REGIÓN PATAGONIA</a:t>
            </a:r>
            <a:endParaRPr sz="2133" b="1" i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15" name="Google Shape;515;p13"/>
          <p:cNvSpPr txBox="1"/>
          <p:nvPr/>
        </p:nvSpPr>
        <p:spPr>
          <a:xfrm>
            <a:off x="7236337" y="3629232"/>
            <a:ext cx="4271259" cy="25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b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 i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REGIÓN CENTRO</a:t>
            </a:r>
            <a:endParaRPr sz="2133" b="1" i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16" name="Google Shape;516;p13"/>
          <p:cNvSpPr txBox="1"/>
          <p:nvPr/>
        </p:nvSpPr>
        <p:spPr>
          <a:xfrm>
            <a:off x="7734081" y="3934361"/>
            <a:ext cx="3895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2613" marR="4657" lvl="0" indent="-2286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CORDOBA – </a:t>
            </a:r>
            <a:r>
              <a:rPr lang="es-AR" sz="12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Villa del Dique, General Paz, Malvinas Argentinas </a:t>
            </a:r>
            <a:r>
              <a:rPr lang="es-A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 sz="1200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37078" marR="4657" lvl="0" indent="-22861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ENTRE RIOS – </a:t>
            </a:r>
            <a:r>
              <a:rPr lang="es-AR" sz="12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Santa Elena</a:t>
            </a:r>
            <a:endParaRPr sz="1200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37078" marR="4657" lvl="0" indent="-22861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CABA (Malbrán)	</a:t>
            </a:r>
            <a:endParaRPr/>
          </a:p>
          <a:p>
            <a:pPr marL="237078" marR="4657" lvl="0" indent="-22861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BUENOS AIRES - </a:t>
            </a:r>
            <a:r>
              <a:rPr lang="es-AR" sz="12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Jose C Paz, Exaltación de la Cruz, Villarino</a:t>
            </a:r>
            <a:endParaRPr sz="1200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17" name="Google Shape;517;p13"/>
          <p:cNvSpPr txBox="1"/>
          <p:nvPr/>
        </p:nvSpPr>
        <p:spPr>
          <a:xfrm>
            <a:off x="7236337" y="1874930"/>
            <a:ext cx="4271259" cy="25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b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 i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REGIÓN NOA</a:t>
            </a:r>
            <a:endParaRPr sz="2133" b="1" i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18" name="Google Shape;518;p13"/>
          <p:cNvSpPr/>
          <p:nvPr/>
        </p:nvSpPr>
        <p:spPr>
          <a:xfrm>
            <a:off x="7182556" y="1129141"/>
            <a:ext cx="4470897" cy="346565"/>
          </a:xfrm>
          <a:prstGeom prst="roundRect">
            <a:avLst>
              <a:gd name="adj" fmla="val 16667"/>
            </a:avLst>
          </a:prstGeom>
          <a:solidFill>
            <a:srgbClr val="32B8B1"/>
          </a:solidFill>
          <a:ln>
            <a:noFill/>
          </a:ln>
          <a:effectLst>
            <a:outerShdw blurRad="50800" dist="50800" dir="5400000" algn="ctr" rotWithShape="0">
              <a:srgbClr val="32B8B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3"/>
          <p:cNvSpPr txBox="1"/>
          <p:nvPr/>
        </p:nvSpPr>
        <p:spPr>
          <a:xfrm>
            <a:off x="7849474" y="1174981"/>
            <a:ext cx="3345819" cy="25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b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 i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REGIÓN NEA</a:t>
            </a:r>
            <a:endParaRPr sz="1333" b="1" i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20" name="Google Shape;520;p13"/>
          <p:cNvSpPr txBox="1"/>
          <p:nvPr/>
        </p:nvSpPr>
        <p:spPr>
          <a:xfrm>
            <a:off x="7639421" y="1506379"/>
            <a:ext cx="3948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11" marR="0" lvl="0" indent="-2286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MISIONES – </a:t>
            </a:r>
            <a:r>
              <a:rPr lang="es-AR" sz="12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Puerto Libertad</a:t>
            </a:r>
            <a:endParaRPr/>
          </a:p>
        </p:txBody>
      </p:sp>
      <p:sp>
        <p:nvSpPr>
          <p:cNvPr id="521" name="Google Shape;521;p13"/>
          <p:cNvSpPr txBox="1"/>
          <p:nvPr/>
        </p:nvSpPr>
        <p:spPr>
          <a:xfrm>
            <a:off x="7718861" y="5864104"/>
            <a:ext cx="3948764" cy="88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11" marR="0" lvl="0" indent="-2286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SANTA CRUZ – </a:t>
            </a:r>
            <a:r>
              <a:rPr lang="es-AR" sz="12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Caleta Olivia, Gobernador Gregores, Pico Truncado, Río Gallegos x 2, 28 de Noviembre</a:t>
            </a:r>
            <a:endParaRPr sz="12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28611" marR="0" lvl="0" indent="-22861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TIERRA DEL FUEGO- </a:t>
            </a:r>
            <a:r>
              <a:rPr lang="es-AR" sz="12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Tolhuin</a:t>
            </a:r>
            <a:endParaRPr sz="1200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22" name="Google Shape;522;p13"/>
          <p:cNvSpPr/>
          <p:nvPr/>
        </p:nvSpPr>
        <p:spPr>
          <a:xfrm>
            <a:off x="3832248" y="3023804"/>
            <a:ext cx="2941954" cy="181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67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de entre 300 y 1200 mts2 abarcan desde locaciones para la atención primaria de la salud hasta hospitales con internación.</a:t>
            </a:r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3"/>
          <p:cNvSpPr/>
          <p:nvPr/>
        </p:nvSpPr>
        <p:spPr>
          <a:xfrm>
            <a:off x="0" y="-9036"/>
            <a:ext cx="12192000" cy="1119990"/>
          </a:xfrm>
          <a:prstGeom prst="rect">
            <a:avLst/>
          </a:prstGeom>
          <a:solidFill>
            <a:srgbClr val="EE3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3"/>
          <p:cNvSpPr txBox="1"/>
          <p:nvPr/>
        </p:nvSpPr>
        <p:spPr>
          <a:xfrm>
            <a:off x="7842072" y="331650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25" name="Google Shape;525;p13"/>
          <p:cNvPicPr preferRelativeResize="0"/>
          <p:nvPr/>
        </p:nvPicPr>
        <p:blipFill rotWithShape="1">
          <a:blip r:embed="rId4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13"/>
          <p:cNvSpPr/>
          <p:nvPr/>
        </p:nvSpPr>
        <p:spPr>
          <a:xfrm>
            <a:off x="227776" y="119922"/>
            <a:ext cx="931181" cy="853345"/>
          </a:xfrm>
          <a:prstGeom prst="ellipse">
            <a:avLst/>
          </a:prstGeom>
          <a:solidFill>
            <a:srgbClr val="EE3D8F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27" name="Google Shape;527;p13"/>
          <p:cNvSpPr txBox="1"/>
          <p:nvPr/>
        </p:nvSpPr>
        <p:spPr>
          <a:xfrm>
            <a:off x="1242953" y="300873"/>
            <a:ext cx="61859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Obras</a:t>
            </a:r>
            <a:endParaRPr/>
          </a:p>
        </p:txBody>
      </p:sp>
      <p:pic>
        <p:nvPicPr>
          <p:cNvPr id="528" name="Google Shape;52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767" y="1219028"/>
            <a:ext cx="2936755" cy="558603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13"/>
          <p:cNvSpPr/>
          <p:nvPr/>
        </p:nvSpPr>
        <p:spPr>
          <a:xfrm>
            <a:off x="3917481" y="2111652"/>
            <a:ext cx="2705499" cy="923330"/>
          </a:xfrm>
          <a:prstGeom prst="rect">
            <a:avLst/>
          </a:prstGeom>
          <a:solidFill>
            <a:srgbClr val="EE3D8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28 Centros Sanitarios Modulares (MOP)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14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4"/>
          <p:cNvSpPr/>
          <p:nvPr/>
        </p:nvSpPr>
        <p:spPr>
          <a:xfrm>
            <a:off x="403647" y="1221108"/>
            <a:ext cx="11582399" cy="10432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4"/>
          <p:cNvSpPr/>
          <p:nvPr/>
        </p:nvSpPr>
        <p:spPr>
          <a:xfrm>
            <a:off x="529654" y="1330061"/>
            <a:ext cx="113764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Implementar de forma integrada </a:t>
            </a:r>
            <a:r>
              <a:rPr lang="es-AR"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las distintas políticas de salud del MSN, con el objetivo de </a:t>
            </a:r>
            <a:r>
              <a:rPr lang="es-AR" sz="16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revertir el daño causado por la pandemia </a:t>
            </a:r>
            <a:r>
              <a:rPr lang="es-AR"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COVID-19. En el seguimiento de otras patologías es necesario </a:t>
            </a:r>
            <a:r>
              <a:rPr lang="es-AR" sz="16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consolidar un abordaje de territorial</a:t>
            </a:r>
            <a:r>
              <a:rPr lang="es-AR"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, con una agenda de trabajo </a:t>
            </a:r>
            <a:r>
              <a:rPr lang="es-AR" sz="16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innovadora y sistemática en el primer nivel de atención</a:t>
            </a:r>
            <a:r>
              <a:rPr lang="es-AR"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. </a:t>
            </a:r>
            <a:endParaRPr/>
          </a:p>
        </p:txBody>
      </p:sp>
      <p:sp>
        <p:nvSpPr>
          <p:cNvPr id="537" name="Google Shape;537;p14"/>
          <p:cNvSpPr txBox="1"/>
          <p:nvPr/>
        </p:nvSpPr>
        <p:spPr>
          <a:xfrm>
            <a:off x="4226154" y="2288500"/>
            <a:ext cx="7759893" cy="448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419792"/>
              </a:buClr>
              <a:buSzPts val="1600"/>
              <a:buFont typeface="Arial"/>
              <a:buChar char="•"/>
            </a:pPr>
            <a:r>
              <a:rPr lang="es-AR" sz="16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Recursos para fortalecer el funcionamiento de los efectores. 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419792"/>
              </a:buClr>
              <a:buSzPts val="1600"/>
              <a:buFont typeface="Arial"/>
              <a:buChar char="•"/>
            </a:pPr>
            <a:r>
              <a:rPr lang="es-AR" sz="16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Herramientas informáticas y Telesalud.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419792"/>
              </a:buClr>
              <a:buSzPts val="1600"/>
              <a:buFont typeface="Arial"/>
              <a:buChar char="•"/>
            </a:pPr>
            <a:r>
              <a:rPr lang="es-AR" sz="16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Monitoreo nominalizado de personas por líneas de cuidado priorizadas.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419792"/>
              </a:buClr>
              <a:buSzPts val="1600"/>
              <a:buFont typeface="Arial"/>
              <a:buChar char="•"/>
            </a:pPr>
            <a:r>
              <a:rPr lang="es-AR" sz="16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Digitalización de áreas de responsabilidad sanitaria de cada centro.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419792"/>
              </a:buClr>
              <a:buSzPts val="1600"/>
              <a:buFont typeface="Arial"/>
              <a:buChar char="•"/>
            </a:pPr>
            <a:r>
              <a:rPr lang="es-AR" sz="16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Planes Maestros de Inversión.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419792"/>
              </a:buClr>
              <a:buSzPts val="1600"/>
              <a:buFont typeface="Arial"/>
              <a:buChar char="•"/>
            </a:pPr>
            <a:r>
              <a:rPr lang="es-AR" sz="16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Fortalecer los circuitos de referencia y contra-referencia.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419792"/>
              </a:buClr>
              <a:buSzPts val="1600"/>
              <a:buFont typeface="Arial"/>
              <a:buChar char="•"/>
            </a:pPr>
            <a:r>
              <a:rPr lang="es-AR" sz="16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Seguimiento de crónicos (diabéticos e hipertensos).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419792"/>
              </a:buClr>
              <a:buSzPts val="1600"/>
              <a:buFont typeface="Arial"/>
              <a:buChar char="•"/>
            </a:pPr>
            <a:r>
              <a:rPr lang="es-AR" sz="16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Guías de práctica clínica.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419792"/>
              </a:buClr>
              <a:buSzPts val="1600"/>
              <a:buFont typeface="Arial"/>
              <a:buChar char="•"/>
            </a:pPr>
            <a:r>
              <a:rPr lang="es-AR" sz="16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Becas para incentivo económico en PNA.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419792"/>
              </a:buClr>
              <a:buSzPts val="1600"/>
              <a:buFont typeface="Arial"/>
              <a:buChar char="•"/>
            </a:pPr>
            <a:r>
              <a:rPr lang="es-AR" sz="16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Diplomaturas en APS y Redes de Salud.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419792"/>
              </a:buClr>
              <a:buSzPts val="1600"/>
              <a:buFont typeface="Arial"/>
              <a:buChar char="•"/>
            </a:pPr>
            <a:r>
              <a:rPr lang="es-AR" sz="16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Municipios Saludables.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419792"/>
              </a:buClr>
              <a:buSzPts val="1600"/>
              <a:buFont typeface="Arial"/>
              <a:buChar char="•"/>
            </a:pPr>
            <a:r>
              <a:rPr lang="es-AR" sz="16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Salud para los Pueblos Indígenas</a:t>
            </a:r>
            <a:r>
              <a:rPr lang="es-AR" sz="1600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Char char="•"/>
            </a:pPr>
            <a:r>
              <a:rPr lang="es-AR" sz="1333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Plan 1.000 días.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Char char="•"/>
            </a:pPr>
            <a:r>
              <a:rPr lang="es-AR" sz="1333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Abordaje Territorial.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Char char="•"/>
            </a:pPr>
            <a:r>
              <a:rPr lang="es-AR" sz="1333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ECNT.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Char char="•"/>
            </a:pPr>
            <a:r>
              <a:rPr lang="es-AR" sz="1333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Botiquines de Remediar.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Char char="•"/>
            </a:pPr>
            <a:r>
              <a:rPr lang="es-AR" sz="1333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Historia Clínica Electrónica.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Char char="•"/>
            </a:pPr>
            <a:r>
              <a:rPr lang="es-AR" sz="1333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Evaluación de calidad.</a:t>
            </a:r>
            <a:endParaRPr/>
          </a:p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Char char="•"/>
            </a:pPr>
            <a:r>
              <a:rPr lang="es-AR" sz="1333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Abordaje de Salud Mental.</a:t>
            </a:r>
            <a:endParaRPr/>
          </a:p>
        </p:txBody>
      </p:sp>
      <p:sp>
        <p:nvSpPr>
          <p:cNvPr id="538" name="Google Shape;538;p14"/>
          <p:cNvSpPr/>
          <p:nvPr/>
        </p:nvSpPr>
        <p:spPr>
          <a:xfrm>
            <a:off x="1217230" y="2459489"/>
            <a:ext cx="2790873" cy="420718"/>
          </a:xfrm>
          <a:prstGeom prst="roundRect">
            <a:avLst>
              <a:gd name="adj" fmla="val 16667"/>
            </a:avLst>
          </a:prstGeom>
          <a:solidFill>
            <a:srgbClr val="419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67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Sumar</a:t>
            </a:r>
            <a:endParaRPr sz="1867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39" name="Google Shape;539;p14"/>
          <p:cNvSpPr/>
          <p:nvPr/>
        </p:nvSpPr>
        <p:spPr>
          <a:xfrm>
            <a:off x="1217230" y="2903721"/>
            <a:ext cx="2790873" cy="420718"/>
          </a:xfrm>
          <a:prstGeom prst="roundRect">
            <a:avLst>
              <a:gd name="adj" fmla="val 16667"/>
            </a:avLst>
          </a:prstGeom>
          <a:solidFill>
            <a:srgbClr val="419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67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Redes</a:t>
            </a:r>
            <a:endParaRPr sz="1867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0" name="Google Shape;540;p14"/>
          <p:cNvSpPr/>
          <p:nvPr/>
        </p:nvSpPr>
        <p:spPr>
          <a:xfrm>
            <a:off x="1217230" y="3356420"/>
            <a:ext cx="2790873" cy="420718"/>
          </a:xfrm>
          <a:prstGeom prst="roundRect">
            <a:avLst>
              <a:gd name="adj" fmla="val 16667"/>
            </a:avLst>
          </a:prstGeom>
          <a:solidFill>
            <a:srgbClr val="419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67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Proteger</a:t>
            </a:r>
            <a:endParaRPr sz="1867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1" name="Google Shape;541;p14"/>
          <p:cNvSpPr/>
          <p:nvPr/>
        </p:nvSpPr>
        <p:spPr>
          <a:xfrm>
            <a:off x="1217230" y="3809118"/>
            <a:ext cx="2790873" cy="420718"/>
          </a:xfrm>
          <a:prstGeom prst="roundRect">
            <a:avLst>
              <a:gd name="adj" fmla="val 16667"/>
            </a:avLst>
          </a:prstGeom>
          <a:solidFill>
            <a:srgbClr val="419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67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Recursos físicos</a:t>
            </a:r>
            <a:endParaRPr sz="1867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2" name="Google Shape;542;p14"/>
          <p:cNvSpPr/>
          <p:nvPr/>
        </p:nvSpPr>
        <p:spPr>
          <a:xfrm>
            <a:off x="477367" y="5623795"/>
            <a:ext cx="3530736" cy="1117205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67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Otros programas del MSN</a:t>
            </a:r>
            <a:endParaRPr/>
          </a:p>
        </p:txBody>
      </p:sp>
      <p:sp>
        <p:nvSpPr>
          <p:cNvPr id="543" name="Google Shape;543;p14"/>
          <p:cNvSpPr/>
          <p:nvPr/>
        </p:nvSpPr>
        <p:spPr>
          <a:xfrm>
            <a:off x="1217230" y="4254005"/>
            <a:ext cx="2790873" cy="390437"/>
          </a:xfrm>
          <a:prstGeom prst="roundRect">
            <a:avLst>
              <a:gd name="adj" fmla="val 16667"/>
            </a:avLst>
          </a:prstGeom>
          <a:solidFill>
            <a:srgbClr val="419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67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Equipos Comunitarios</a:t>
            </a:r>
            <a:endParaRPr sz="1867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4" name="Google Shape;544;p14"/>
          <p:cNvSpPr/>
          <p:nvPr/>
        </p:nvSpPr>
        <p:spPr>
          <a:xfrm>
            <a:off x="1217230" y="4688538"/>
            <a:ext cx="2790873" cy="420718"/>
          </a:xfrm>
          <a:prstGeom prst="roundRect">
            <a:avLst>
              <a:gd name="adj" fmla="val 16667"/>
            </a:avLst>
          </a:prstGeom>
          <a:solidFill>
            <a:srgbClr val="419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67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Salud Digital</a:t>
            </a:r>
            <a:endParaRPr sz="1867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5" name="Google Shape;545;p14"/>
          <p:cNvSpPr/>
          <p:nvPr/>
        </p:nvSpPr>
        <p:spPr>
          <a:xfrm>
            <a:off x="1217230" y="5132005"/>
            <a:ext cx="2790873" cy="434262"/>
          </a:xfrm>
          <a:prstGeom prst="roundRect">
            <a:avLst>
              <a:gd name="adj" fmla="val 16667"/>
            </a:avLst>
          </a:prstGeom>
          <a:solidFill>
            <a:srgbClr val="419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67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Municipios Saludables</a:t>
            </a:r>
            <a:endParaRPr sz="1867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6" name="Google Shape;546;p14"/>
          <p:cNvSpPr/>
          <p:nvPr/>
        </p:nvSpPr>
        <p:spPr>
          <a:xfrm>
            <a:off x="322727" y="2459500"/>
            <a:ext cx="844500" cy="3096900"/>
          </a:xfrm>
          <a:prstGeom prst="rect">
            <a:avLst/>
          </a:prstGeom>
          <a:solidFill>
            <a:srgbClr val="419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1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Equidad</a:t>
            </a:r>
            <a:endParaRPr sz="21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7" name="Google Shape;547;p14"/>
          <p:cNvSpPr/>
          <p:nvPr/>
        </p:nvSpPr>
        <p:spPr>
          <a:xfrm>
            <a:off x="0" y="-9036"/>
            <a:ext cx="12192000" cy="1119990"/>
          </a:xfrm>
          <a:prstGeom prst="rect">
            <a:avLst/>
          </a:prstGeom>
          <a:solidFill>
            <a:srgbClr val="419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4"/>
          <p:cNvSpPr txBox="1"/>
          <p:nvPr/>
        </p:nvSpPr>
        <p:spPr>
          <a:xfrm>
            <a:off x="7842072" y="331650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9" name="Google Shape;549;p14"/>
          <p:cNvSpPr txBox="1"/>
          <p:nvPr/>
        </p:nvSpPr>
        <p:spPr>
          <a:xfrm>
            <a:off x="1217230" y="149667"/>
            <a:ext cx="6258989" cy="74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1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Estrategia para fortalecer el Primer Nivel de Atención y recuperar la cobertura</a:t>
            </a:r>
            <a:endParaRPr/>
          </a:p>
        </p:txBody>
      </p:sp>
      <p:sp>
        <p:nvSpPr>
          <p:cNvPr id="550" name="Google Shape;550;p14"/>
          <p:cNvSpPr/>
          <p:nvPr/>
        </p:nvSpPr>
        <p:spPr>
          <a:xfrm>
            <a:off x="239065" y="131687"/>
            <a:ext cx="844572" cy="811278"/>
          </a:xfrm>
          <a:prstGeom prst="ellipse">
            <a:avLst/>
          </a:prstGeom>
          <a:solidFill>
            <a:srgbClr val="419792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3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51" name="Google Shape;551;p14"/>
          <p:cNvPicPr preferRelativeResize="0"/>
          <p:nvPr/>
        </p:nvPicPr>
        <p:blipFill rotWithShape="1">
          <a:blip r:embed="rId4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15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15"/>
          <p:cNvSpPr txBox="1"/>
          <p:nvPr/>
        </p:nvSpPr>
        <p:spPr>
          <a:xfrm>
            <a:off x="388680" y="1177211"/>
            <a:ext cx="7077549" cy="42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133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Algunos de los Resultados esperados en 2022</a:t>
            </a:r>
            <a:endParaRPr sz="2133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58" name="Google Shape;558;p15"/>
          <p:cNvSpPr txBox="1"/>
          <p:nvPr/>
        </p:nvSpPr>
        <p:spPr>
          <a:xfrm>
            <a:off x="2891358" y="1629940"/>
            <a:ext cx="9005793" cy="17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11" marR="0" lvl="0" indent="-228611" algn="l" rtl="0">
              <a:spcBef>
                <a:spcPts val="0"/>
              </a:spcBef>
              <a:spcAft>
                <a:spcPts val="0"/>
              </a:spcAft>
              <a:buClr>
                <a:srgbClr val="168DD2"/>
              </a:buClr>
              <a:buSzPts val="1333"/>
              <a:buFont typeface="Arial"/>
              <a:buChar char="•"/>
            </a:pPr>
            <a:r>
              <a:rPr lang="es-AR" sz="1333" b="1">
                <a:solidFill>
                  <a:srgbClr val="5AB4E6"/>
                </a:solidFill>
                <a:latin typeface="Encode Sans"/>
                <a:ea typeface="Encode Sans"/>
                <a:cs typeface="Encode Sans"/>
                <a:sym typeface="Encode Sans"/>
              </a:rPr>
              <a:t>Transferencias </a:t>
            </a:r>
            <a:r>
              <a:rPr lang="es-AR" sz="1333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para fortalecer el trabajo de los centros de salud que deberán responder a una demanda contenida de acuerdo a cumplimiento de metas.</a:t>
            </a:r>
            <a:endParaRPr/>
          </a:p>
          <a:p>
            <a:pPr marL="228611" marR="0" lvl="0" indent="-228611" algn="l" rtl="0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333"/>
              <a:buFont typeface="Arial"/>
              <a:buChar char="•"/>
            </a:pPr>
            <a:r>
              <a:rPr lang="es-AR" sz="1333" b="1">
                <a:solidFill>
                  <a:srgbClr val="5AB4E6"/>
                </a:solidFill>
                <a:latin typeface="Encode Sans"/>
                <a:ea typeface="Encode Sans"/>
                <a:cs typeface="Encode Sans"/>
                <a:sym typeface="Encode Sans"/>
              </a:rPr>
              <a:t>10.000 PC </a:t>
            </a:r>
            <a:r>
              <a:rPr lang="es-AR" sz="1333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all in one para digitalizar el trabajo e implementar Historia Clínica Electrónica.</a:t>
            </a:r>
            <a:endParaRPr/>
          </a:p>
          <a:p>
            <a:pPr marL="228611" marR="0" lvl="0" indent="-228611" algn="l" rtl="0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333"/>
              <a:buFont typeface="Arial"/>
              <a:buChar char="•"/>
            </a:pPr>
            <a:r>
              <a:rPr lang="es-AR" sz="1333" b="1">
                <a:solidFill>
                  <a:srgbClr val="5AB4E6"/>
                </a:solidFill>
                <a:latin typeface="Encode Sans"/>
                <a:ea typeface="Encode Sans"/>
                <a:cs typeface="Encode Sans"/>
                <a:sym typeface="Encode Sans"/>
              </a:rPr>
              <a:t>6.000 tablets </a:t>
            </a:r>
            <a:r>
              <a:rPr lang="es-AR" sz="1333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para fortalecer las rondas sanitarias.</a:t>
            </a:r>
            <a:endParaRPr/>
          </a:p>
          <a:p>
            <a:pPr marL="228611" marR="0" lvl="0" indent="-228611" algn="l" rtl="0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333"/>
              <a:buFont typeface="Arial"/>
              <a:buChar char="•"/>
            </a:pPr>
            <a:r>
              <a:rPr lang="es-AR" sz="1333" b="1">
                <a:solidFill>
                  <a:srgbClr val="5AB4E6"/>
                </a:solidFill>
                <a:latin typeface="Encode Sans"/>
                <a:ea typeface="Encode Sans"/>
                <a:cs typeface="Encode Sans"/>
                <a:sym typeface="Encode Sans"/>
              </a:rPr>
              <a:t>800 kits para agentes sanitarios</a:t>
            </a:r>
            <a:r>
              <a:rPr lang="es-AR" sz="1333">
                <a:solidFill>
                  <a:srgbClr val="5AB4E6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1333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(Mochilas, tensiómetros, estetoscopios, termómetros, balanza, óxímetros, etc.)</a:t>
            </a:r>
            <a:endParaRPr sz="1333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333" b="1">
              <a:solidFill>
                <a:srgbClr val="EE3D8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59" name="Google Shape;559;p15"/>
          <p:cNvSpPr/>
          <p:nvPr/>
        </p:nvSpPr>
        <p:spPr>
          <a:xfrm>
            <a:off x="422094" y="1657793"/>
            <a:ext cx="2469264" cy="1340343"/>
          </a:xfrm>
          <a:prstGeom prst="roundRect">
            <a:avLst>
              <a:gd name="adj" fmla="val 16667"/>
            </a:avLst>
          </a:prstGeom>
          <a:solidFill>
            <a:srgbClr val="5AB4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67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Recursos</a:t>
            </a:r>
            <a:endParaRPr sz="1867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60" name="Google Shape;560;p15"/>
          <p:cNvSpPr txBox="1"/>
          <p:nvPr/>
        </p:nvSpPr>
        <p:spPr>
          <a:xfrm>
            <a:off x="2891358" y="3216838"/>
            <a:ext cx="8800970" cy="17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333"/>
              <a:buFont typeface="Arial"/>
              <a:buChar char="•"/>
            </a:pPr>
            <a:r>
              <a:rPr lang="es-AR" sz="1333" b="1">
                <a:solidFill>
                  <a:srgbClr val="7030A0"/>
                </a:solidFill>
                <a:latin typeface="Encode Sans"/>
                <a:ea typeface="Encode Sans"/>
                <a:cs typeface="Encode Sans"/>
                <a:sym typeface="Encode Sans"/>
              </a:rPr>
              <a:t>Guías de práctica clínica</a:t>
            </a:r>
            <a:r>
              <a:rPr lang="es-AR" sz="1333">
                <a:solidFill>
                  <a:srgbClr val="7030A0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  <a:endParaRPr/>
          </a:p>
          <a:p>
            <a:pPr marL="190510" marR="0" lvl="0" indent="-190510" algn="l" rtl="0"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333"/>
              <a:buFont typeface="Arial"/>
              <a:buChar char="•"/>
            </a:pPr>
            <a:r>
              <a:rPr lang="es-AR" sz="1333" b="1">
                <a:solidFill>
                  <a:srgbClr val="7030A0"/>
                </a:solidFill>
                <a:latin typeface="Encode Sans"/>
                <a:ea typeface="Encode Sans"/>
                <a:cs typeface="Encode Sans"/>
                <a:sym typeface="Encode Sans"/>
              </a:rPr>
              <a:t>Historia Clínica Electrónica </a:t>
            </a:r>
            <a:r>
              <a:rPr lang="es-AR" sz="1333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con turnos protegidos, circuitos de referencia y contra-referencia, prescripción y dispensa de medicamentos,</a:t>
            </a:r>
            <a:endParaRPr/>
          </a:p>
          <a:p>
            <a:pPr marL="190510" marR="0" lvl="0" indent="-190510" algn="l" rtl="0"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333"/>
              <a:buFont typeface="Arial"/>
              <a:buChar char="•"/>
            </a:pPr>
            <a:r>
              <a:rPr lang="es-AR" sz="1333" b="1">
                <a:solidFill>
                  <a:srgbClr val="7030A0"/>
                </a:solidFill>
                <a:latin typeface="Encode Sans"/>
                <a:ea typeface="Encode Sans"/>
                <a:cs typeface="Encode Sans"/>
                <a:sym typeface="Encode Sans"/>
              </a:rPr>
              <a:t>Telesalud-Telemedicina. </a:t>
            </a:r>
            <a:endParaRPr/>
          </a:p>
          <a:p>
            <a:pPr marL="190510" marR="0" lvl="0" indent="-190510" algn="l" rtl="0"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333"/>
              <a:buFont typeface="Arial"/>
              <a:buChar char="•"/>
            </a:pPr>
            <a:r>
              <a:rPr lang="es-AR" sz="1333" b="1">
                <a:solidFill>
                  <a:srgbClr val="7030A0"/>
                </a:solidFill>
                <a:latin typeface="Encode Sans"/>
                <a:ea typeface="Encode Sans"/>
                <a:cs typeface="Encode Sans"/>
                <a:sym typeface="Encode Sans"/>
              </a:rPr>
              <a:t>Plan de Servicios de Salud.</a:t>
            </a:r>
            <a:endParaRPr/>
          </a:p>
          <a:p>
            <a:pPr marL="190510" marR="0" lvl="0" indent="-190510" algn="l" rtl="0"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333"/>
              <a:buFont typeface="Arial"/>
              <a:buChar char="•"/>
            </a:pPr>
            <a:r>
              <a:rPr lang="es-AR" sz="1333" b="1">
                <a:solidFill>
                  <a:srgbClr val="7030A0"/>
                </a:solidFill>
                <a:latin typeface="Encode Sans"/>
                <a:ea typeface="Encode Sans"/>
                <a:cs typeface="Encode Sans"/>
                <a:sym typeface="Encode Sans"/>
              </a:rPr>
              <a:t>Planes Maestros de Inversión: </a:t>
            </a:r>
            <a:r>
              <a:rPr lang="es-AR" sz="1333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más de 10.000 establecimientos relevados en infraestructura y equipamiento médico. </a:t>
            </a:r>
            <a:endParaRPr/>
          </a:p>
        </p:txBody>
      </p:sp>
      <p:sp>
        <p:nvSpPr>
          <p:cNvPr id="561" name="Google Shape;561;p15"/>
          <p:cNvSpPr/>
          <p:nvPr/>
        </p:nvSpPr>
        <p:spPr>
          <a:xfrm>
            <a:off x="422095" y="3084279"/>
            <a:ext cx="2485998" cy="1867695"/>
          </a:xfrm>
          <a:prstGeom prst="roundRect">
            <a:avLst>
              <a:gd name="adj" fmla="val 16667"/>
            </a:avLst>
          </a:prstGeom>
          <a:solidFill>
            <a:srgbClr val="938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67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Herramientas</a:t>
            </a:r>
            <a:endParaRPr sz="1867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62" name="Google Shape;562;p15"/>
          <p:cNvSpPr txBox="1"/>
          <p:nvPr/>
        </p:nvSpPr>
        <p:spPr>
          <a:xfrm>
            <a:off x="2908093" y="5142138"/>
            <a:ext cx="8784235" cy="152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10" marR="0" lvl="0" indent="-190510" algn="l" rtl="0">
              <a:spcBef>
                <a:spcPts val="0"/>
              </a:spcBef>
              <a:spcAft>
                <a:spcPts val="0"/>
              </a:spcAft>
              <a:buClr>
                <a:srgbClr val="419792"/>
              </a:buClr>
              <a:buSzPts val="1333"/>
              <a:buFont typeface="Arial"/>
              <a:buChar char="•"/>
            </a:pPr>
            <a:r>
              <a:rPr lang="es-AR" sz="1333" b="1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Definición y digitalización de las áreas de responsabilidad sanitaria</a:t>
            </a:r>
            <a:r>
              <a:rPr lang="es-AR" sz="1333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1333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de cada centro de salud en todo el país. </a:t>
            </a:r>
            <a:endParaRPr/>
          </a:p>
          <a:p>
            <a:pPr marL="190510" marR="0" lvl="0" indent="-190510" algn="l" rtl="0">
              <a:spcBef>
                <a:spcPts val="400"/>
              </a:spcBef>
              <a:spcAft>
                <a:spcPts val="0"/>
              </a:spcAft>
              <a:buClr>
                <a:srgbClr val="419792"/>
              </a:buClr>
              <a:buSzPts val="1333"/>
              <a:buFont typeface="Arial"/>
              <a:buChar char="•"/>
            </a:pPr>
            <a:r>
              <a:rPr lang="es-AR" sz="1333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Identificación y priorización </a:t>
            </a:r>
            <a:r>
              <a:rPr lang="es-AR" sz="1333" b="1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de líneas de cuidado integrales</a:t>
            </a:r>
            <a:r>
              <a:rPr lang="es-AR" sz="1333" b="1">
                <a:solidFill>
                  <a:srgbClr val="D4DF76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  <a:endParaRPr/>
          </a:p>
          <a:p>
            <a:pPr marL="190510" marR="0" lvl="0" indent="-190510" algn="l" rtl="0">
              <a:spcBef>
                <a:spcPts val="400"/>
              </a:spcBef>
              <a:spcAft>
                <a:spcPts val="0"/>
              </a:spcAft>
              <a:buClr>
                <a:srgbClr val="419792"/>
              </a:buClr>
              <a:buSzPts val="1333"/>
              <a:buFont typeface="Arial"/>
              <a:buChar char="•"/>
            </a:pPr>
            <a:r>
              <a:rPr lang="es-AR" sz="1333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Evaluación y mejora de la </a:t>
            </a:r>
            <a:r>
              <a:rPr lang="es-AR" sz="1333" b="1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calidad de atención  en el Primer Nivel</a:t>
            </a:r>
            <a:r>
              <a:rPr lang="es-AR" sz="1333" b="1">
                <a:solidFill>
                  <a:srgbClr val="D4DF76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  <a:endParaRPr/>
          </a:p>
          <a:p>
            <a:pPr marL="190510" marR="0" lvl="0" indent="-190510" algn="l" rtl="0">
              <a:spcBef>
                <a:spcPts val="400"/>
              </a:spcBef>
              <a:spcAft>
                <a:spcPts val="0"/>
              </a:spcAft>
              <a:buClr>
                <a:srgbClr val="419792"/>
              </a:buClr>
              <a:buSzPts val="1333"/>
              <a:buFont typeface="Arial"/>
              <a:buChar char="•"/>
            </a:pPr>
            <a:r>
              <a:rPr lang="es-AR" sz="1333" b="1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Integración y coordinación </a:t>
            </a:r>
            <a:r>
              <a:rPr lang="es-AR" sz="1333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de los establecimientos asistenciales  y los equipos de salud.</a:t>
            </a:r>
            <a:endParaRPr/>
          </a:p>
          <a:p>
            <a:pPr marL="190510" marR="0" lvl="0" indent="-190510" algn="l" rtl="0">
              <a:spcBef>
                <a:spcPts val="400"/>
              </a:spcBef>
              <a:spcAft>
                <a:spcPts val="0"/>
              </a:spcAft>
              <a:buClr>
                <a:srgbClr val="419792"/>
              </a:buClr>
              <a:buSzPts val="1333"/>
              <a:buFont typeface="Arial"/>
              <a:buChar char="•"/>
            </a:pPr>
            <a:r>
              <a:rPr lang="es-AR" sz="1333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Identificación  y </a:t>
            </a:r>
            <a:r>
              <a:rPr lang="es-AR" sz="1333" b="1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georreferenciación de la población  a cargo.</a:t>
            </a:r>
            <a:endParaRPr sz="1333" b="1">
              <a:solidFill>
                <a:srgbClr val="41979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63" name="Google Shape;563;p15"/>
          <p:cNvSpPr/>
          <p:nvPr/>
        </p:nvSpPr>
        <p:spPr>
          <a:xfrm>
            <a:off x="422094" y="5065970"/>
            <a:ext cx="2485999" cy="16096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1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Procesos</a:t>
            </a:r>
            <a:endParaRPr sz="21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64" name="Google Shape;564;p15"/>
          <p:cNvSpPr/>
          <p:nvPr/>
        </p:nvSpPr>
        <p:spPr>
          <a:xfrm>
            <a:off x="0" y="-9036"/>
            <a:ext cx="12192000" cy="1119990"/>
          </a:xfrm>
          <a:prstGeom prst="rect">
            <a:avLst/>
          </a:prstGeom>
          <a:solidFill>
            <a:srgbClr val="419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5"/>
          <p:cNvSpPr txBox="1"/>
          <p:nvPr/>
        </p:nvSpPr>
        <p:spPr>
          <a:xfrm>
            <a:off x="7842072" y="331650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66" name="Google Shape;566;p15"/>
          <p:cNvSpPr txBox="1"/>
          <p:nvPr/>
        </p:nvSpPr>
        <p:spPr>
          <a:xfrm>
            <a:off x="1217230" y="149667"/>
            <a:ext cx="6258989" cy="74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1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Estrategia para fortalecer el Primer Nivel de Atención y recuperar la cobertura</a:t>
            </a:r>
            <a:endParaRPr/>
          </a:p>
        </p:txBody>
      </p:sp>
      <p:sp>
        <p:nvSpPr>
          <p:cNvPr id="567" name="Google Shape;567;p15"/>
          <p:cNvSpPr/>
          <p:nvPr/>
        </p:nvSpPr>
        <p:spPr>
          <a:xfrm>
            <a:off x="239065" y="131687"/>
            <a:ext cx="844572" cy="811278"/>
          </a:xfrm>
          <a:prstGeom prst="ellipse">
            <a:avLst/>
          </a:prstGeom>
          <a:solidFill>
            <a:srgbClr val="419792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3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68" name="Google Shape;568;p15"/>
          <p:cNvPicPr preferRelativeResize="0"/>
          <p:nvPr/>
        </p:nvPicPr>
        <p:blipFill rotWithShape="1">
          <a:blip r:embed="rId4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16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-903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16"/>
          <p:cNvSpPr/>
          <p:nvPr/>
        </p:nvSpPr>
        <p:spPr>
          <a:xfrm>
            <a:off x="0" y="-9036"/>
            <a:ext cx="12192000" cy="1119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6"/>
          <p:cNvSpPr txBox="1"/>
          <p:nvPr/>
        </p:nvSpPr>
        <p:spPr>
          <a:xfrm>
            <a:off x="7842072" y="331650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76" name="Google Shape;576;p16"/>
          <p:cNvSpPr/>
          <p:nvPr/>
        </p:nvSpPr>
        <p:spPr>
          <a:xfrm>
            <a:off x="239065" y="131687"/>
            <a:ext cx="844572" cy="811278"/>
          </a:xfrm>
          <a:prstGeom prst="ellipse">
            <a:avLst/>
          </a:prstGeom>
          <a:solidFill>
            <a:srgbClr val="00B0F0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3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77" name="Google Shape;577;p16"/>
          <p:cNvSpPr/>
          <p:nvPr/>
        </p:nvSpPr>
        <p:spPr>
          <a:xfrm>
            <a:off x="394515" y="1328889"/>
            <a:ext cx="10577255" cy="99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133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Planificar la </a:t>
            </a:r>
            <a:r>
              <a:rPr lang="es-AR" sz="2133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producción de contenidos en etapas</a:t>
            </a:r>
            <a:r>
              <a:rPr lang="es-AR" sz="2133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, aprovechando cada instancia  de comunicación:</a:t>
            </a:r>
            <a:endParaRPr sz="16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EE3D8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78" name="Google Shape;578;p16"/>
          <p:cNvPicPr preferRelativeResize="0"/>
          <p:nvPr/>
        </p:nvPicPr>
        <p:blipFill rotWithShape="1">
          <a:blip r:embed="rId4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16"/>
          <p:cNvSpPr txBox="1"/>
          <p:nvPr/>
        </p:nvSpPr>
        <p:spPr>
          <a:xfrm>
            <a:off x="1149247" y="79948"/>
            <a:ext cx="6405796" cy="91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67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Comunicación federal centrada en las personas</a:t>
            </a:r>
            <a:endParaRPr/>
          </a:p>
        </p:txBody>
      </p:sp>
      <p:sp>
        <p:nvSpPr>
          <p:cNvPr id="580" name="Google Shape;580;p16"/>
          <p:cNvSpPr txBox="1"/>
          <p:nvPr/>
        </p:nvSpPr>
        <p:spPr>
          <a:xfrm>
            <a:off x="2473157" y="5671785"/>
            <a:ext cx="1471749" cy="646331"/>
          </a:xfrm>
          <a:prstGeom prst="rect">
            <a:avLst/>
          </a:prstGeom>
          <a:solidFill>
            <a:srgbClr val="D0009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Elaboración de la planificación de hitos e insumos</a:t>
            </a:r>
            <a:endParaRPr/>
          </a:p>
        </p:txBody>
      </p:sp>
      <p:sp>
        <p:nvSpPr>
          <p:cNvPr id="581" name="Google Shape;581;p16"/>
          <p:cNvSpPr txBox="1"/>
          <p:nvPr/>
        </p:nvSpPr>
        <p:spPr>
          <a:xfrm>
            <a:off x="3704640" y="2449205"/>
            <a:ext cx="2083082" cy="646331"/>
          </a:xfrm>
          <a:prstGeom prst="rect">
            <a:avLst/>
          </a:prstGeom>
          <a:solidFill>
            <a:srgbClr val="58459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Difusión de anuncio de obra o de entrega 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equipamiento</a:t>
            </a:r>
            <a:endParaRPr/>
          </a:p>
        </p:txBody>
      </p:sp>
      <p:sp>
        <p:nvSpPr>
          <p:cNvPr id="582" name="Google Shape;582;p16"/>
          <p:cNvSpPr txBox="1"/>
          <p:nvPr/>
        </p:nvSpPr>
        <p:spPr>
          <a:xfrm>
            <a:off x="5206238" y="5671785"/>
            <a:ext cx="1908143" cy="1015663"/>
          </a:xfrm>
          <a:prstGeom prst="rect">
            <a:avLst/>
          </a:prstGeom>
          <a:solidFill>
            <a:srgbClr val="0487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Anuncio de estado de situación de construcción o de entrega de equipamiento</a:t>
            </a:r>
            <a:endParaRPr/>
          </a:p>
        </p:txBody>
      </p:sp>
      <p:sp>
        <p:nvSpPr>
          <p:cNvPr id="583" name="Google Shape;583;p16"/>
          <p:cNvSpPr txBox="1"/>
          <p:nvPr/>
        </p:nvSpPr>
        <p:spPr>
          <a:xfrm>
            <a:off x="6425800" y="2286179"/>
            <a:ext cx="2821616" cy="646331"/>
          </a:xfrm>
          <a:prstGeom prst="rect">
            <a:avLst/>
          </a:prstGeom>
          <a:solidFill>
            <a:srgbClr val="1B977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Difusión de inauguración y elaboración de insumos que muestren resultados de entrega</a:t>
            </a:r>
            <a:endParaRPr/>
          </a:p>
        </p:txBody>
      </p:sp>
      <p:pic>
        <p:nvPicPr>
          <p:cNvPr id="584" name="Google Shape;584;p16"/>
          <p:cNvPicPr preferRelativeResize="0"/>
          <p:nvPr/>
        </p:nvPicPr>
        <p:blipFill rotWithShape="1">
          <a:blip r:embed="rId5">
            <a:alphaModFix/>
          </a:blip>
          <a:srcRect t="22874" b="22175"/>
          <a:stretch/>
        </p:blipFill>
        <p:spPr>
          <a:xfrm>
            <a:off x="1655754" y="2895817"/>
            <a:ext cx="7821070" cy="286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17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17"/>
          <p:cNvSpPr/>
          <p:nvPr/>
        </p:nvSpPr>
        <p:spPr>
          <a:xfrm>
            <a:off x="0" y="-9036"/>
            <a:ext cx="12192000" cy="1119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7"/>
          <p:cNvSpPr txBox="1"/>
          <p:nvPr/>
        </p:nvSpPr>
        <p:spPr>
          <a:xfrm>
            <a:off x="7842072" y="331650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92" name="Google Shape;592;p17"/>
          <p:cNvSpPr/>
          <p:nvPr/>
        </p:nvSpPr>
        <p:spPr>
          <a:xfrm>
            <a:off x="239065" y="131687"/>
            <a:ext cx="844572" cy="811278"/>
          </a:xfrm>
          <a:prstGeom prst="ellipse">
            <a:avLst/>
          </a:prstGeom>
          <a:solidFill>
            <a:srgbClr val="00B0F0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3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93" name="Google Shape;593;p17"/>
          <p:cNvSpPr/>
          <p:nvPr/>
        </p:nvSpPr>
        <p:spPr>
          <a:xfrm>
            <a:off x="515955" y="1242125"/>
            <a:ext cx="11300203" cy="26870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7"/>
          <p:cNvSpPr/>
          <p:nvPr/>
        </p:nvSpPr>
        <p:spPr>
          <a:xfrm>
            <a:off x="925738" y="1377737"/>
            <a:ext cx="1057725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815" marR="0" lvl="0" indent="-30481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AR" sz="20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Eventos y/o actividades a comunicar:</a:t>
            </a:r>
            <a:r>
              <a:rPr lang="es-AR" sz="14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2000" b="1">
                <a:solidFill>
                  <a:srgbClr val="2FBCED"/>
                </a:solidFill>
                <a:latin typeface="Encode Sans"/>
                <a:ea typeface="Encode Sans"/>
                <a:cs typeface="Encode Sans"/>
                <a:sym typeface="Encode Sans"/>
              </a:rPr>
              <a:t>Inversión</a:t>
            </a:r>
            <a:r>
              <a:rPr lang="es-AR" sz="20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20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en salud, entrega de </a:t>
            </a:r>
            <a:r>
              <a:rPr lang="es-AR" sz="2000" b="1">
                <a:solidFill>
                  <a:srgbClr val="2FBCED"/>
                </a:solidFill>
                <a:latin typeface="Encode Sans"/>
                <a:ea typeface="Encode Sans"/>
                <a:cs typeface="Encode Sans"/>
                <a:sym typeface="Encode Sans"/>
              </a:rPr>
              <a:t>equipamientos</a:t>
            </a:r>
            <a:r>
              <a:rPr lang="es-AR" sz="2000">
                <a:solidFill>
                  <a:srgbClr val="2FBCED"/>
                </a:solidFill>
                <a:latin typeface="Encode Sans"/>
                <a:ea typeface="Encode Sans"/>
                <a:cs typeface="Encode Sans"/>
                <a:sym typeface="Encode Sans"/>
              </a:rPr>
              <a:t>, </a:t>
            </a:r>
            <a:r>
              <a:rPr lang="es-AR" sz="2000" b="1">
                <a:solidFill>
                  <a:srgbClr val="2FBCED"/>
                </a:solidFill>
                <a:latin typeface="Encode Sans"/>
                <a:ea typeface="Encode Sans"/>
                <a:cs typeface="Encode Sans"/>
                <a:sym typeface="Encode Sans"/>
              </a:rPr>
              <a:t>capacitación</a:t>
            </a:r>
            <a:r>
              <a:rPr lang="es-AR" sz="2000">
                <a:solidFill>
                  <a:srgbClr val="2FBCED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20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 equipos de salud, </a:t>
            </a:r>
            <a:r>
              <a:rPr lang="es-AR" sz="2000" b="1">
                <a:solidFill>
                  <a:srgbClr val="2FBCED"/>
                </a:solidFill>
                <a:latin typeface="Encode Sans"/>
                <a:ea typeface="Encode Sans"/>
                <a:cs typeface="Encode Sans"/>
                <a:sym typeface="Encode Sans"/>
              </a:rPr>
              <a:t>casos de éxito </a:t>
            </a:r>
            <a:r>
              <a:rPr lang="es-AR" sz="20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en gestión, visitas a provincias, </a:t>
            </a:r>
            <a:r>
              <a:rPr lang="es-AR" sz="2000" b="1">
                <a:solidFill>
                  <a:srgbClr val="2FBCED"/>
                </a:solidFill>
                <a:latin typeface="Encode Sans"/>
                <a:ea typeface="Encode Sans"/>
                <a:cs typeface="Encode Sans"/>
                <a:sym typeface="Encode Sans"/>
              </a:rPr>
              <a:t>transferencias</a:t>
            </a:r>
            <a:r>
              <a:rPr lang="es-AR" sz="2000">
                <a:solidFill>
                  <a:srgbClr val="419792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20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de recursos, integración con otras políticas públicas y organismos del estado.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342917" marR="0" lvl="1" indent="-342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AR" sz="20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Pero, por sobre todo, </a:t>
            </a:r>
            <a:r>
              <a:rPr lang="es-AR" sz="2000" b="1" i="0" u="none" strike="noStrike" cap="none">
                <a:solidFill>
                  <a:srgbClr val="2FBCED"/>
                </a:solidFill>
                <a:latin typeface="Encode Sans"/>
                <a:ea typeface="Encode Sans"/>
                <a:cs typeface="Encode Sans"/>
                <a:sym typeface="Encode Sans"/>
              </a:rPr>
              <a:t>ponerle cara a la gestión, a partir de las experiencias en primera persona de los usuarios y hacedores del sistema de salud. </a:t>
            </a:r>
            <a:endParaRPr sz="2000" b="0" i="0" u="none" strike="noStrike" cap="none">
              <a:solidFill>
                <a:srgbClr val="2FBC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95" name="Google Shape;595;p17"/>
          <p:cNvPicPr preferRelativeResize="0"/>
          <p:nvPr/>
        </p:nvPicPr>
        <p:blipFill rotWithShape="1">
          <a:blip r:embed="rId4">
            <a:alphaModFix/>
          </a:blip>
          <a:srcRect l="10390" b="8061"/>
          <a:stretch/>
        </p:blipFill>
        <p:spPr>
          <a:xfrm>
            <a:off x="6396558" y="4051291"/>
            <a:ext cx="4641289" cy="267856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96" name="Google Shape;596;p17"/>
          <p:cNvPicPr preferRelativeResize="0"/>
          <p:nvPr/>
        </p:nvPicPr>
        <p:blipFill rotWithShape="1">
          <a:blip r:embed="rId5">
            <a:alphaModFix/>
          </a:blip>
          <a:srcRect r="16736" b="16736"/>
          <a:stretch/>
        </p:blipFill>
        <p:spPr>
          <a:xfrm>
            <a:off x="1083638" y="4051291"/>
            <a:ext cx="4761895" cy="267856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97" name="Google Shape;597;p17"/>
          <p:cNvPicPr preferRelativeResize="0"/>
          <p:nvPr/>
        </p:nvPicPr>
        <p:blipFill rotWithShape="1">
          <a:blip r:embed="rId6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17"/>
          <p:cNvSpPr txBox="1"/>
          <p:nvPr/>
        </p:nvSpPr>
        <p:spPr>
          <a:xfrm>
            <a:off x="1149247" y="79948"/>
            <a:ext cx="6405796" cy="91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67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Comunicación federal centrada en las personas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12192000" cy="6857999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81001" y="3972231"/>
            <a:ext cx="6660056" cy="26270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 dirty="0">
              <a:latin typeface="Encode Sans" pitchFamily="2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81001" y="1356853"/>
            <a:ext cx="6660056" cy="217538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 dirty="0">
              <a:latin typeface="Encode Sans" pitchFamily="2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1036319"/>
          </a:xfrm>
          <a:custGeom>
            <a:avLst/>
            <a:gdLst/>
            <a:ahLst/>
            <a:cxnLst/>
            <a:rect l="l" t="t" r="r" b="b"/>
            <a:pathLst>
              <a:path w="12192000" h="1036319">
                <a:moveTo>
                  <a:pt x="12191999" y="1036302"/>
                </a:moveTo>
                <a:lnTo>
                  <a:pt x="0" y="1036302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036302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>
              <a:latin typeface="Encode Sans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201" y="47322"/>
            <a:ext cx="6668509" cy="8953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800" b="1" spc="-60" dirty="0">
                <a:solidFill>
                  <a:schemeClr val="bg1"/>
                </a:solidFill>
                <a:latin typeface="Encode Sans" pitchFamily="2" charset="0"/>
              </a:rPr>
              <a:t>Plan </a:t>
            </a:r>
            <a:r>
              <a:rPr lang="es-AR" sz="2800" b="1" spc="-60" dirty="0" smtClean="0">
                <a:solidFill>
                  <a:schemeClr val="bg1"/>
                </a:solidFill>
                <a:latin typeface="Encode Sans" pitchFamily="2" charset="0"/>
              </a:rPr>
              <a:t>Federal </a:t>
            </a:r>
            <a:r>
              <a:rPr sz="2800" b="1" spc="-65" dirty="0" smtClean="0">
                <a:solidFill>
                  <a:schemeClr val="bg1"/>
                </a:solidFill>
                <a:latin typeface="Encode Sans" pitchFamily="2" charset="0"/>
              </a:rPr>
              <a:t>de </a:t>
            </a:r>
            <a:r>
              <a:rPr sz="2800" b="1" spc="-75" dirty="0">
                <a:solidFill>
                  <a:schemeClr val="bg1"/>
                </a:solidFill>
                <a:latin typeface="Encode Sans" pitchFamily="2" charset="0"/>
              </a:rPr>
              <a:t>reconstrucción </a:t>
            </a:r>
            <a:r>
              <a:rPr sz="2800" b="1" spc="-65" dirty="0">
                <a:solidFill>
                  <a:schemeClr val="bg1"/>
                </a:solidFill>
                <a:latin typeface="Encode Sans" pitchFamily="2" charset="0"/>
              </a:rPr>
              <a:t>del </a:t>
            </a:r>
            <a:r>
              <a:rPr sz="2800" b="1" spc="-60" dirty="0">
                <a:solidFill>
                  <a:schemeClr val="bg1"/>
                </a:solidFill>
                <a:latin typeface="Encode Sans" pitchFamily="2" charset="0"/>
              </a:rPr>
              <a:t> </a:t>
            </a:r>
            <a:r>
              <a:rPr sz="2800" b="1" spc="-90" dirty="0">
                <a:solidFill>
                  <a:schemeClr val="bg1"/>
                </a:solidFill>
                <a:latin typeface="Encode Sans" pitchFamily="2" charset="0"/>
              </a:rPr>
              <a:t>Si</a:t>
            </a:r>
            <a:r>
              <a:rPr sz="2800" b="1" spc="-114" dirty="0">
                <a:solidFill>
                  <a:schemeClr val="bg1"/>
                </a:solidFill>
                <a:latin typeface="Encode Sans" pitchFamily="2" charset="0"/>
              </a:rPr>
              <a:t>s</a:t>
            </a:r>
            <a:r>
              <a:rPr sz="2800" b="1" dirty="0">
                <a:solidFill>
                  <a:schemeClr val="bg1"/>
                </a:solidFill>
                <a:latin typeface="Encode Sans" pitchFamily="2" charset="0"/>
              </a:rPr>
              <a:t>t</a:t>
            </a:r>
            <a:r>
              <a:rPr sz="2800" b="1" spc="-120" dirty="0">
                <a:solidFill>
                  <a:schemeClr val="bg1"/>
                </a:solidFill>
                <a:latin typeface="Encode Sans" pitchFamily="2" charset="0"/>
              </a:rPr>
              <a:t>em</a:t>
            </a:r>
            <a:r>
              <a:rPr sz="2800" b="1" spc="-90" dirty="0">
                <a:solidFill>
                  <a:schemeClr val="bg1"/>
                </a:solidFill>
                <a:latin typeface="Encode Sans" pitchFamily="2" charset="0"/>
              </a:rPr>
              <a:t>a</a:t>
            </a:r>
            <a:r>
              <a:rPr sz="2800" b="1" spc="-110" dirty="0">
                <a:solidFill>
                  <a:schemeClr val="bg1"/>
                </a:solidFill>
                <a:latin typeface="Encode Sans" pitchFamily="2" charset="0"/>
              </a:rPr>
              <a:t> </a:t>
            </a:r>
            <a:r>
              <a:rPr sz="2800" b="1" spc="-65" dirty="0">
                <a:solidFill>
                  <a:schemeClr val="bg1"/>
                </a:solidFill>
                <a:latin typeface="Encode Sans" pitchFamily="2" charset="0"/>
              </a:rPr>
              <a:t>de</a:t>
            </a:r>
            <a:r>
              <a:rPr sz="2800" b="1" spc="-110" dirty="0">
                <a:solidFill>
                  <a:schemeClr val="bg1"/>
                </a:solidFill>
                <a:latin typeface="Encode Sans" pitchFamily="2" charset="0"/>
              </a:rPr>
              <a:t> </a:t>
            </a:r>
            <a:r>
              <a:rPr sz="2800" b="1" spc="-120" dirty="0">
                <a:solidFill>
                  <a:schemeClr val="bg1"/>
                </a:solidFill>
                <a:latin typeface="Encode Sans" pitchFamily="2" charset="0"/>
              </a:rPr>
              <a:t>S</a:t>
            </a:r>
            <a:r>
              <a:rPr sz="2800" b="1" spc="-70" dirty="0">
                <a:solidFill>
                  <a:schemeClr val="bg1"/>
                </a:solidFill>
                <a:latin typeface="Encode Sans" pitchFamily="2" charset="0"/>
              </a:rPr>
              <a:t>alu</a:t>
            </a:r>
            <a:r>
              <a:rPr sz="2800" b="1" spc="-80" dirty="0">
                <a:solidFill>
                  <a:schemeClr val="bg1"/>
                </a:solidFill>
                <a:latin typeface="Encode Sans" pitchFamily="2" charset="0"/>
              </a:rPr>
              <a:t>d</a:t>
            </a:r>
            <a:r>
              <a:rPr sz="2800" b="1" spc="-110" dirty="0">
                <a:solidFill>
                  <a:schemeClr val="bg1"/>
                </a:solidFill>
                <a:latin typeface="Encode Sans" pitchFamily="2" charset="0"/>
              </a:rPr>
              <a:t> </a:t>
            </a:r>
            <a:r>
              <a:rPr sz="2800" b="1" spc="-160" dirty="0">
                <a:solidFill>
                  <a:schemeClr val="bg1"/>
                </a:solidFill>
                <a:latin typeface="Encode Sans" pitchFamily="2" charset="0"/>
              </a:rPr>
              <a:t>(</a:t>
            </a:r>
            <a:r>
              <a:rPr sz="2800" b="1" spc="-280" dirty="0">
                <a:solidFill>
                  <a:schemeClr val="bg1"/>
                </a:solidFill>
                <a:latin typeface="Encode Sans" pitchFamily="2" charset="0"/>
              </a:rPr>
              <a:t>2</a:t>
            </a:r>
            <a:r>
              <a:rPr sz="2800" b="1" spc="85" dirty="0">
                <a:solidFill>
                  <a:schemeClr val="bg1"/>
                </a:solidFill>
                <a:latin typeface="Encode Sans" pitchFamily="2" charset="0"/>
              </a:rPr>
              <a:t>0</a:t>
            </a:r>
            <a:r>
              <a:rPr sz="2800" b="1" spc="-260" dirty="0">
                <a:solidFill>
                  <a:schemeClr val="bg1"/>
                </a:solidFill>
                <a:latin typeface="Encode Sans" pitchFamily="2" charset="0"/>
              </a:rPr>
              <a:t>2</a:t>
            </a:r>
            <a:r>
              <a:rPr sz="2800" b="1" spc="-290" dirty="0">
                <a:solidFill>
                  <a:schemeClr val="bg1"/>
                </a:solidFill>
                <a:latin typeface="Encode Sans" pitchFamily="2" charset="0"/>
              </a:rPr>
              <a:t>2</a:t>
            </a:r>
            <a:r>
              <a:rPr sz="2800" b="1" spc="50" dirty="0">
                <a:solidFill>
                  <a:schemeClr val="bg1"/>
                </a:solidFill>
                <a:latin typeface="Encode Sans" pitchFamily="2" charset="0"/>
              </a:rPr>
              <a:t>-</a:t>
            </a:r>
            <a:r>
              <a:rPr sz="2800" b="1" spc="-275" dirty="0">
                <a:solidFill>
                  <a:schemeClr val="bg1"/>
                </a:solidFill>
                <a:latin typeface="Encode Sans" pitchFamily="2" charset="0"/>
              </a:rPr>
              <a:t>2</a:t>
            </a:r>
            <a:r>
              <a:rPr sz="2800" b="1" spc="85" dirty="0">
                <a:solidFill>
                  <a:schemeClr val="bg1"/>
                </a:solidFill>
                <a:latin typeface="Encode Sans" pitchFamily="2" charset="0"/>
              </a:rPr>
              <a:t>0</a:t>
            </a:r>
            <a:r>
              <a:rPr sz="2800" b="1" spc="-254" dirty="0">
                <a:solidFill>
                  <a:schemeClr val="bg1"/>
                </a:solidFill>
                <a:latin typeface="Encode Sans" pitchFamily="2" charset="0"/>
              </a:rPr>
              <a:t>2</a:t>
            </a:r>
            <a:r>
              <a:rPr sz="2800" b="1" spc="-250" dirty="0">
                <a:solidFill>
                  <a:schemeClr val="bg1"/>
                </a:solidFill>
                <a:latin typeface="Encode Sans" pitchFamily="2" charset="0"/>
              </a:rPr>
              <a:t>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7652" y="317089"/>
            <a:ext cx="16896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Subsec</a:t>
            </a:r>
            <a:r>
              <a:rPr sz="1200" b="1" spc="-4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r</a:t>
            </a:r>
            <a:r>
              <a:rPr sz="1200" b="1" spc="-6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e</a:t>
            </a:r>
            <a:r>
              <a:rPr sz="1200" b="1" spc="-3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ta</a:t>
            </a:r>
            <a:r>
              <a:rPr sz="1200" b="1" spc="-20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r</a:t>
            </a:r>
            <a:r>
              <a:rPr sz="1200" b="1" spc="-3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í</a:t>
            </a:r>
            <a:r>
              <a:rPr sz="1200" b="1" spc="-5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a </a:t>
            </a:r>
            <a:r>
              <a:rPr sz="1200" b="1" spc="-2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de  </a:t>
            </a:r>
            <a:r>
              <a:rPr sz="1200" b="1" spc="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A</a:t>
            </a:r>
            <a:r>
              <a:rPr sz="1200" b="1" spc="20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r</a:t>
            </a:r>
            <a:r>
              <a:rPr sz="1200" b="1" spc="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t</a:t>
            </a:r>
            <a:r>
              <a:rPr sz="1200" b="1" spc="-50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icula</a:t>
            </a:r>
            <a:r>
              <a:rPr sz="1200" b="1" spc="-4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c</a:t>
            </a:r>
            <a:r>
              <a:rPr sz="1200" b="1" spc="-30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ió</a:t>
            </a:r>
            <a:r>
              <a:rPr sz="1200" b="1" spc="-3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n</a:t>
            </a:r>
            <a:r>
              <a:rPr sz="1200" b="1" spc="-5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F</a:t>
            </a:r>
            <a:r>
              <a:rPr sz="1200" b="1" spc="-4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ede</a:t>
            </a:r>
            <a:r>
              <a:rPr sz="1200" b="1" spc="-5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r</a:t>
            </a:r>
            <a:r>
              <a:rPr sz="1200" b="1" spc="-45" dirty="0">
                <a:solidFill>
                  <a:srgbClr val="FFFFFF"/>
                </a:solidFill>
                <a:latin typeface="Encode Sans" pitchFamily="2" charset="0"/>
                <a:cs typeface="Tahoma"/>
              </a:rPr>
              <a:t>al</a:t>
            </a:r>
            <a:endParaRPr sz="1200" dirty="0">
              <a:latin typeface="Encode Sans" pitchFamily="2" charset="0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5652" y="7673"/>
            <a:ext cx="2746347" cy="97935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8201" y="1582731"/>
            <a:ext cx="6108290" cy="16907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0" algn="just">
              <a:lnSpc>
                <a:spcPct val="100899"/>
              </a:lnSpc>
              <a:spcBef>
                <a:spcPts val="95"/>
              </a:spcBef>
            </a:pPr>
            <a:r>
              <a:rPr sz="1800" spc="25" dirty="0">
                <a:latin typeface="Encode Sans" pitchFamily="2" charset="0"/>
                <a:cs typeface="Tahoma"/>
              </a:rPr>
              <a:t>El </a:t>
            </a:r>
            <a:r>
              <a:rPr sz="1800" spc="10" dirty="0">
                <a:latin typeface="Encode Sans" pitchFamily="2" charset="0"/>
                <a:cs typeface="Tahoma"/>
              </a:rPr>
              <a:t>sistema </a:t>
            </a:r>
            <a:r>
              <a:rPr sz="1800" spc="5" dirty="0">
                <a:latin typeface="Encode Sans" pitchFamily="2" charset="0"/>
                <a:cs typeface="Tahoma"/>
              </a:rPr>
              <a:t>de salud </a:t>
            </a:r>
            <a:r>
              <a:rPr sz="1800" spc="15" dirty="0">
                <a:latin typeface="Encode Sans" pitchFamily="2" charset="0"/>
                <a:cs typeface="Tahoma"/>
              </a:rPr>
              <a:t>argentino enfrenta </a:t>
            </a:r>
            <a:r>
              <a:rPr sz="1800" spc="10" dirty="0">
                <a:latin typeface="Encode Sans" pitchFamily="2" charset="0"/>
                <a:cs typeface="Tahoma"/>
              </a:rPr>
              <a:t>enormes </a:t>
            </a:r>
            <a:r>
              <a:rPr sz="1800" b="1" spc="-30" dirty="0">
                <a:latin typeface="Encode Sans" pitchFamily="2" charset="0"/>
                <a:cs typeface="Tahoma"/>
              </a:rPr>
              <a:t>desafíos </a:t>
            </a:r>
            <a:r>
              <a:rPr sz="1800" b="1" spc="-60" dirty="0">
                <a:latin typeface="Encode Sans" pitchFamily="2" charset="0"/>
                <a:cs typeface="Tahoma"/>
              </a:rPr>
              <a:t>en el </a:t>
            </a:r>
            <a:r>
              <a:rPr sz="1800" b="1" spc="-55" dirty="0">
                <a:latin typeface="Encode Sans" pitchFamily="2" charset="0"/>
                <a:cs typeface="Tahoma"/>
              </a:rPr>
              <a:t> </a:t>
            </a:r>
            <a:r>
              <a:rPr sz="1800" b="1" spc="-45" dirty="0">
                <a:latin typeface="Encode Sans" pitchFamily="2" charset="0"/>
                <a:cs typeface="Tahoma"/>
              </a:rPr>
              <a:t>contexto</a:t>
            </a:r>
            <a:r>
              <a:rPr sz="1800" b="1" spc="-40" dirty="0">
                <a:latin typeface="Encode Sans" pitchFamily="2" charset="0"/>
                <a:cs typeface="Tahoma"/>
              </a:rPr>
              <a:t> de</a:t>
            </a:r>
            <a:r>
              <a:rPr sz="1800" b="1" spc="-35" dirty="0">
                <a:latin typeface="Encode Sans" pitchFamily="2" charset="0"/>
                <a:cs typeface="Tahoma"/>
              </a:rPr>
              <a:t> </a:t>
            </a:r>
            <a:r>
              <a:rPr sz="1800" b="1" spc="-45" dirty="0">
                <a:latin typeface="Encode Sans" pitchFamily="2" charset="0"/>
                <a:cs typeface="Tahoma"/>
              </a:rPr>
              <a:t>salida</a:t>
            </a:r>
            <a:r>
              <a:rPr sz="1800" b="1" spc="-40" dirty="0">
                <a:latin typeface="Encode Sans" pitchFamily="2" charset="0"/>
                <a:cs typeface="Tahoma"/>
              </a:rPr>
              <a:t> de</a:t>
            </a:r>
            <a:r>
              <a:rPr sz="1800" b="1" spc="-35" dirty="0">
                <a:latin typeface="Encode Sans" pitchFamily="2" charset="0"/>
                <a:cs typeface="Tahoma"/>
              </a:rPr>
              <a:t> </a:t>
            </a:r>
            <a:r>
              <a:rPr sz="1800" b="1" spc="-55" dirty="0">
                <a:latin typeface="Encode Sans" pitchFamily="2" charset="0"/>
                <a:cs typeface="Tahoma"/>
              </a:rPr>
              <a:t>la</a:t>
            </a:r>
            <a:r>
              <a:rPr sz="1800" b="1" spc="-50" dirty="0">
                <a:latin typeface="Encode Sans" pitchFamily="2" charset="0"/>
                <a:cs typeface="Tahoma"/>
              </a:rPr>
              <a:t> </a:t>
            </a:r>
            <a:r>
              <a:rPr sz="1800" b="1" spc="-60" dirty="0">
                <a:latin typeface="Encode Sans" pitchFamily="2" charset="0"/>
                <a:cs typeface="Tahoma"/>
              </a:rPr>
              <a:t>pandemia</a:t>
            </a:r>
            <a:r>
              <a:rPr sz="1800" spc="-60" dirty="0">
                <a:latin typeface="Encode Sans" pitchFamily="2" charset="0"/>
                <a:cs typeface="Tahoma"/>
              </a:rPr>
              <a:t>,</a:t>
            </a:r>
            <a:r>
              <a:rPr sz="1800" spc="-55" dirty="0">
                <a:latin typeface="Encode Sans" pitchFamily="2" charset="0"/>
                <a:cs typeface="Tahoma"/>
              </a:rPr>
              <a:t> </a:t>
            </a:r>
            <a:r>
              <a:rPr sz="1800" spc="15" dirty="0">
                <a:latin typeface="Encode Sans" pitchFamily="2" charset="0"/>
                <a:cs typeface="Tahoma"/>
              </a:rPr>
              <a:t>vinculados</a:t>
            </a:r>
            <a:r>
              <a:rPr sz="1800" spc="20" dirty="0">
                <a:latin typeface="Encode Sans" pitchFamily="2" charset="0"/>
                <a:cs typeface="Tahoma"/>
              </a:rPr>
              <a:t> </a:t>
            </a:r>
            <a:r>
              <a:rPr sz="1800" spc="-10" dirty="0">
                <a:latin typeface="Encode Sans" pitchFamily="2" charset="0"/>
                <a:cs typeface="Tahoma"/>
              </a:rPr>
              <a:t>a</a:t>
            </a:r>
            <a:r>
              <a:rPr sz="1800" spc="-5" dirty="0">
                <a:latin typeface="Encode Sans" pitchFamily="2" charset="0"/>
                <a:cs typeface="Tahoma"/>
              </a:rPr>
              <a:t> la </a:t>
            </a:r>
            <a:r>
              <a:rPr sz="1800" dirty="0">
                <a:latin typeface="Encode Sans" pitchFamily="2" charset="0"/>
                <a:cs typeface="Tahoma"/>
              </a:rPr>
              <a:t> </a:t>
            </a:r>
            <a:r>
              <a:rPr sz="1800" b="1" spc="-50" dirty="0">
                <a:latin typeface="Encode Sans" pitchFamily="2" charset="0"/>
                <a:cs typeface="Tahoma"/>
              </a:rPr>
              <a:t>reconstrucción</a:t>
            </a:r>
            <a:r>
              <a:rPr sz="1800" b="1" spc="-45" dirty="0">
                <a:latin typeface="Encode Sans" pitchFamily="2" charset="0"/>
                <a:cs typeface="Tahoma"/>
              </a:rPr>
              <a:t> </a:t>
            </a:r>
            <a:r>
              <a:rPr sz="1800" b="1" spc="-40" dirty="0">
                <a:latin typeface="Encode Sans" pitchFamily="2" charset="0"/>
                <a:cs typeface="Tahoma"/>
              </a:rPr>
              <a:t>del</a:t>
            </a:r>
            <a:r>
              <a:rPr sz="1800" b="1" spc="-35" dirty="0">
                <a:latin typeface="Encode Sans" pitchFamily="2" charset="0"/>
                <a:cs typeface="Tahoma"/>
              </a:rPr>
              <a:t> </a:t>
            </a:r>
            <a:r>
              <a:rPr sz="1800" b="1" spc="-50" dirty="0">
                <a:latin typeface="Encode Sans" pitchFamily="2" charset="0"/>
                <a:cs typeface="Tahoma"/>
              </a:rPr>
              <a:t>sistema</a:t>
            </a:r>
            <a:r>
              <a:rPr sz="1800" b="1" spc="-45" dirty="0">
                <a:latin typeface="Encode Sans" pitchFamily="2" charset="0"/>
                <a:cs typeface="Tahoma"/>
              </a:rPr>
              <a:t> sanitario</a:t>
            </a:r>
            <a:r>
              <a:rPr sz="1800" spc="-45" dirty="0">
                <a:latin typeface="Encode Sans" pitchFamily="2" charset="0"/>
                <a:cs typeface="Tahoma"/>
              </a:rPr>
              <a:t>,</a:t>
            </a:r>
            <a:r>
              <a:rPr sz="1800" spc="490" dirty="0">
                <a:latin typeface="Encode Sans" pitchFamily="2" charset="0"/>
                <a:cs typeface="Tahoma"/>
              </a:rPr>
              <a:t> </a:t>
            </a:r>
            <a:r>
              <a:rPr sz="1800" spc="10" dirty="0">
                <a:latin typeface="Encode Sans" pitchFamily="2" charset="0"/>
                <a:cs typeface="Tahoma"/>
              </a:rPr>
              <a:t>abordando </a:t>
            </a:r>
            <a:r>
              <a:rPr sz="1800" spc="15" dirty="0">
                <a:latin typeface="Encode Sans" pitchFamily="2" charset="0"/>
                <a:cs typeface="Tahoma"/>
              </a:rPr>
              <a:t> </a:t>
            </a:r>
            <a:r>
              <a:rPr sz="1800" spc="10" dirty="0">
                <a:latin typeface="Encode Sans" pitchFamily="2" charset="0"/>
                <a:cs typeface="Tahoma"/>
              </a:rPr>
              <a:t>integralmente </a:t>
            </a:r>
            <a:r>
              <a:rPr sz="1800" dirty="0">
                <a:latin typeface="Encode Sans" pitchFamily="2" charset="0"/>
                <a:cs typeface="Tahoma"/>
              </a:rPr>
              <a:t>las </a:t>
            </a:r>
            <a:r>
              <a:rPr sz="1800" spc="5" dirty="0">
                <a:latin typeface="Encode Sans" pitchFamily="2" charset="0"/>
                <a:cs typeface="Tahoma"/>
              </a:rPr>
              <a:t>inequidades del </a:t>
            </a:r>
            <a:r>
              <a:rPr sz="1800" spc="15" dirty="0">
                <a:latin typeface="Encode Sans" pitchFamily="2" charset="0"/>
                <a:cs typeface="Tahoma"/>
              </a:rPr>
              <a:t>impacto </a:t>
            </a:r>
            <a:r>
              <a:rPr sz="1800" spc="5" dirty="0">
                <a:latin typeface="Encode Sans" pitchFamily="2" charset="0"/>
                <a:cs typeface="Tahoma"/>
              </a:rPr>
              <a:t>de </a:t>
            </a:r>
            <a:r>
              <a:rPr sz="1800" spc="-5" dirty="0">
                <a:latin typeface="Encode Sans" pitchFamily="2" charset="0"/>
                <a:cs typeface="Tahoma"/>
              </a:rPr>
              <a:t>la </a:t>
            </a:r>
            <a:r>
              <a:rPr sz="1800" spc="-20" dirty="0">
                <a:latin typeface="Encode Sans" pitchFamily="2" charset="0"/>
                <a:cs typeface="Tahoma"/>
              </a:rPr>
              <a:t>pandemia; </a:t>
            </a:r>
            <a:r>
              <a:rPr sz="1800" spc="-5" dirty="0">
                <a:latin typeface="Encode Sans" pitchFamily="2" charset="0"/>
                <a:cs typeface="Tahoma"/>
              </a:rPr>
              <a:t>la </a:t>
            </a:r>
            <a:r>
              <a:rPr sz="1800" dirty="0">
                <a:latin typeface="Encode Sans" pitchFamily="2" charset="0"/>
                <a:cs typeface="Tahoma"/>
              </a:rPr>
              <a:t> </a:t>
            </a:r>
            <a:r>
              <a:rPr sz="1800" spc="5" dirty="0">
                <a:latin typeface="Encode Sans" pitchFamily="2" charset="0"/>
                <a:cs typeface="Tahoma"/>
              </a:rPr>
              <a:t>expansión del </a:t>
            </a:r>
            <a:r>
              <a:rPr sz="1800" spc="-15" dirty="0">
                <a:latin typeface="Encode Sans" pitchFamily="2" charset="0"/>
                <a:cs typeface="Tahoma"/>
              </a:rPr>
              <a:t>acceso </a:t>
            </a:r>
            <a:r>
              <a:rPr sz="1800" spc="65" dirty="0">
                <a:latin typeface="Encode Sans" pitchFamily="2" charset="0"/>
                <a:cs typeface="Tahoma"/>
              </a:rPr>
              <a:t>y </a:t>
            </a:r>
            <a:r>
              <a:rPr sz="1800" spc="-5" dirty="0">
                <a:latin typeface="Encode Sans" pitchFamily="2" charset="0"/>
                <a:cs typeface="Tahoma"/>
              </a:rPr>
              <a:t>la </a:t>
            </a:r>
            <a:r>
              <a:rPr sz="1800" spc="10" dirty="0">
                <a:latin typeface="Encode Sans" pitchFamily="2" charset="0"/>
                <a:cs typeface="Tahoma"/>
              </a:rPr>
              <a:t>cobertura </a:t>
            </a:r>
            <a:r>
              <a:rPr sz="1800" spc="5" dirty="0">
                <a:latin typeface="Encode Sans" pitchFamily="2" charset="0"/>
                <a:cs typeface="Tahoma"/>
              </a:rPr>
              <a:t>en salud con </a:t>
            </a:r>
            <a:r>
              <a:rPr sz="1800" spc="20" dirty="0">
                <a:latin typeface="Encode Sans" pitchFamily="2" charset="0"/>
                <a:cs typeface="Tahoma"/>
              </a:rPr>
              <a:t>un enfoque </a:t>
            </a:r>
            <a:r>
              <a:rPr sz="1800" dirty="0">
                <a:latin typeface="Encode Sans" pitchFamily="2" charset="0"/>
                <a:cs typeface="Tahoma"/>
              </a:rPr>
              <a:t>de </a:t>
            </a:r>
            <a:r>
              <a:rPr sz="1800" spc="5" dirty="0">
                <a:latin typeface="Encode Sans" pitchFamily="2" charset="0"/>
                <a:cs typeface="Tahoma"/>
              </a:rPr>
              <a:t> </a:t>
            </a:r>
            <a:r>
              <a:rPr sz="1800" spc="-5" dirty="0" err="1">
                <a:latin typeface="Encode Sans" pitchFamily="2" charset="0"/>
                <a:cs typeface="Tahoma"/>
              </a:rPr>
              <a:t>equidad</a:t>
            </a:r>
            <a:r>
              <a:rPr sz="1800" spc="-5" dirty="0" smtClean="0">
                <a:latin typeface="Encode Sans" pitchFamily="2" charset="0"/>
                <a:cs typeface="Tahoma"/>
              </a:rPr>
              <a:t>.</a:t>
            </a:r>
            <a:endParaRPr sz="1800" dirty="0">
              <a:latin typeface="Encode Sans" pitchFamily="2" charset="0"/>
              <a:cs typeface="Tahoma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58202" y="4141837"/>
            <a:ext cx="6314546" cy="230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899"/>
              </a:lnSpc>
              <a:spcBef>
                <a:spcPts val="5"/>
              </a:spcBef>
            </a:pPr>
            <a:r>
              <a:rPr lang="es-ES" sz="1800" spc="-20" dirty="0" smtClean="0">
                <a:latin typeface="Encode Sans" pitchFamily="2" charset="0"/>
                <a:cs typeface="Tahoma"/>
              </a:rPr>
              <a:t>Se </a:t>
            </a:r>
            <a:r>
              <a:rPr lang="es-ES" sz="1800" spc="15" dirty="0">
                <a:latin typeface="Encode Sans" pitchFamily="2" charset="0"/>
                <a:cs typeface="Tahoma"/>
              </a:rPr>
              <a:t>propone </a:t>
            </a:r>
            <a:r>
              <a:rPr lang="es-ES" sz="1800" spc="-5" dirty="0">
                <a:latin typeface="Encode Sans" pitchFamily="2" charset="0"/>
                <a:cs typeface="Tahoma"/>
              </a:rPr>
              <a:t>la </a:t>
            </a:r>
            <a:r>
              <a:rPr lang="es-ES" sz="1800" spc="-10" dirty="0">
                <a:latin typeface="Encode Sans" pitchFamily="2" charset="0"/>
                <a:cs typeface="Tahoma"/>
              </a:rPr>
              <a:t>creación </a:t>
            </a:r>
            <a:r>
              <a:rPr lang="es-ES" sz="1800" spc="5" dirty="0">
                <a:latin typeface="Encode Sans" pitchFamily="2" charset="0"/>
                <a:cs typeface="Tahoma"/>
              </a:rPr>
              <a:t>de </a:t>
            </a:r>
            <a:r>
              <a:rPr lang="es-ES" sz="1800" spc="20" dirty="0">
                <a:latin typeface="Encode Sans" pitchFamily="2" charset="0"/>
                <a:cs typeface="Tahoma"/>
              </a:rPr>
              <a:t>un </a:t>
            </a:r>
            <a:r>
              <a:rPr lang="es-ES" sz="1800" b="1" spc="-40" dirty="0">
                <a:latin typeface="Encode Sans" pitchFamily="2" charset="0"/>
                <a:cs typeface="Tahoma"/>
              </a:rPr>
              <a:t>Plan</a:t>
            </a:r>
            <a:r>
              <a:rPr lang="es-ES" sz="1800" b="1" spc="-35" dirty="0">
                <a:latin typeface="Encode Sans" pitchFamily="2" charset="0"/>
                <a:cs typeface="Tahoma"/>
              </a:rPr>
              <a:t> </a:t>
            </a:r>
            <a:r>
              <a:rPr lang="es-ES" sz="1800" b="1" spc="-40" dirty="0">
                <a:latin typeface="Encode Sans" pitchFamily="2" charset="0"/>
                <a:cs typeface="Tahoma"/>
              </a:rPr>
              <a:t>de</a:t>
            </a:r>
            <a:r>
              <a:rPr lang="es-ES" sz="1800" b="1" spc="-35" dirty="0">
                <a:latin typeface="Encode Sans" pitchFamily="2" charset="0"/>
                <a:cs typeface="Tahoma"/>
              </a:rPr>
              <a:t> </a:t>
            </a:r>
            <a:r>
              <a:rPr lang="es-ES" sz="1800" b="1" spc="-55" dirty="0">
                <a:latin typeface="Encode Sans" pitchFamily="2" charset="0"/>
                <a:cs typeface="Tahoma"/>
              </a:rPr>
              <a:t>Reconstrucción</a:t>
            </a:r>
            <a:r>
              <a:rPr lang="es-ES" sz="1800" b="1" spc="-50" dirty="0">
                <a:latin typeface="Encode Sans" pitchFamily="2" charset="0"/>
                <a:cs typeface="Tahoma"/>
              </a:rPr>
              <a:t> </a:t>
            </a:r>
            <a:r>
              <a:rPr lang="es-ES" sz="1800" b="1" spc="-40" dirty="0">
                <a:latin typeface="Encode Sans" pitchFamily="2" charset="0"/>
                <a:cs typeface="Tahoma"/>
              </a:rPr>
              <a:t>del </a:t>
            </a:r>
            <a:r>
              <a:rPr lang="es-ES" sz="1800" b="1" spc="-35" dirty="0">
                <a:latin typeface="Encode Sans" pitchFamily="2" charset="0"/>
                <a:cs typeface="Tahoma"/>
              </a:rPr>
              <a:t> </a:t>
            </a:r>
            <a:r>
              <a:rPr lang="es-ES" sz="1800" b="1" spc="-60" dirty="0">
                <a:latin typeface="Encode Sans" pitchFamily="2" charset="0"/>
                <a:cs typeface="Tahoma"/>
              </a:rPr>
              <a:t>Sistema </a:t>
            </a:r>
            <a:r>
              <a:rPr lang="es-ES" sz="1800" b="1" spc="-40" dirty="0">
                <a:latin typeface="Encode Sans" pitchFamily="2" charset="0"/>
                <a:cs typeface="Tahoma"/>
              </a:rPr>
              <a:t>de </a:t>
            </a:r>
            <a:r>
              <a:rPr lang="es-ES" sz="1800" b="1" spc="-55" dirty="0">
                <a:latin typeface="Encode Sans" pitchFamily="2" charset="0"/>
                <a:cs typeface="Tahoma"/>
              </a:rPr>
              <a:t>Salud </a:t>
            </a:r>
            <a:r>
              <a:rPr lang="es-ES" sz="1800" b="1" spc="-105" dirty="0">
                <a:latin typeface="Encode Sans" pitchFamily="2" charset="0"/>
                <a:cs typeface="Tahoma"/>
              </a:rPr>
              <a:t>2022-2023</a:t>
            </a:r>
            <a:r>
              <a:rPr lang="es-ES" sz="1800" b="1" spc="-100" dirty="0">
                <a:latin typeface="Encode Sans" pitchFamily="2" charset="0"/>
                <a:cs typeface="Tahoma"/>
              </a:rPr>
              <a:t> </a:t>
            </a:r>
            <a:r>
              <a:rPr lang="es-ES" sz="1800" spc="10" dirty="0">
                <a:latin typeface="Encode Sans" pitchFamily="2" charset="0"/>
                <a:cs typeface="Tahoma"/>
              </a:rPr>
              <a:t>basado </a:t>
            </a:r>
            <a:r>
              <a:rPr lang="es-ES" sz="1800" spc="5" dirty="0">
                <a:latin typeface="Encode Sans" pitchFamily="2" charset="0"/>
                <a:cs typeface="Tahoma"/>
              </a:rPr>
              <a:t>en </a:t>
            </a:r>
            <a:r>
              <a:rPr lang="es-ES" sz="1800" spc="-5" dirty="0">
                <a:latin typeface="Encode Sans" pitchFamily="2" charset="0"/>
                <a:cs typeface="Tahoma"/>
              </a:rPr>
              <a:t>el </a:t>
            </a:r>
            <a:r>
              <a:rPr lang="es-ES" sz="1800" spc="10" dirty="0">
                <a:latin typeface="Encode Sans" pitchFamily="2" charset="0"/>
                <a:cs typeface="Tahoma"/>
              </a:rPr>
              <a:t>incremento </a:t>
            </a:r>
            <a:r>
              <a:rPr lang="es-ES" sz="1800" spc="5" dirty="0">
                <a:latin typeface="Encode Sans" pitchFamily="2" charset="0"/>
                <a:cs typeface="Tahoma"/>
              </a:rPr>
              <a:t>de </a:t>
            </a:r>
            <a:r>
              <a:rPr lang="es-ES" sz="1800" spc="-5" dirty="0">
                <a:latin typeface="Encode Sans" pitchFamily="2" charset="0"/>
                <a:cs typeface="Tahoma"/>
              </a:rPr>
              <a:t>la </a:t>
            </a:r>
            <a:r>
              <a:rPr lang="es-ES" sz="1800" dirty="0">
                <a:latin typeface="Encode Sans" pitchFamily="2" charset="0"/>
                <a:cs typeface="Tahoma"/>
              </a:rPr>
              <a:t> </a:t>
            </a:r>
            <a:r>
              <a:rPr lang="es-ES" sz="1800" spc="15" dirty="0">
                <a:latin typeface="Encode Sans" pitchFamily="2" charset="0"/>
                <a:cs typeface="Tahoma"/>
              </a:rPr>
              <a:t>inversión </a:t>
            </a:r>
            <a:r>
              <a:rPr lang="es-ES" sz="1800" spc="-10" dirty="0">
                <a:latin typeface="Encode Sans" pitchFamily="2" charset="0"/>
                <a:cs typeface="Tahoma"/>
              </a:rPr>
              <a:t>para </a:t>
            </a:r>
            <a:r>
              <a:rPr lang="es-ES" sz="1800" spc="-5" dirty="0">
                <a:latin typeface="Encode Sans" pitchFamily="2" charset="0"/>
                <a:cs typeface="Tahoma"/>
              </a:rPr>
              <a:t>la </a:t>
            </a:r>
            <a:r>
              <a:rPr lang="es-ES" sz="1800" spc="15" dirty="0">
                <a:latin typeface="Encode Sans" pitchFamily="2" charset="0"/>
                <a:cs typeface="Tahoma"/>
              </a:rPr>
              <a:t>provisión </a:t>
            </a:r>
            <a:r>
              <a:rPr lang="es-ES" sz="1800" spc="5" dirty="0">
                <a:latin typeface="Encode Sans" pitchFamily="2" charset="0"/>
                <a:cs typeface="Tahoma"/>
              </a:rPr>
              <a:t>de </a:t>
            </a:r>
            <a:r>
              <a:rPr lang="es-ES" sz="1800" spc="15" dirty="0">
                <a:latin typeface="Encode Sans" pitchFamily="2" charset="0"/>
                <a:cs typeface="Tahoma"/>
              </a:rPr>
              <a:t>equipamiento </a:t>
            </a:r>
            <a:r>
              <a:rPr lang="es-ES" sz="1800" dirty="0">
                <a:latin typeface="Encode Sans" pitchFamily="2" charset="0"/>
                <a:cs typeface="Tahoma"/>
              </a:rPr>
              <a:t>médico </a:t>
            </a:r>
            <a:r>
              <a:rPr lang="es-ES" sz="1800" spc="65" dirty="0">
                <a:latin typeface="Encode Sans" pitchFamily="2" charset="0"/>
                <a:cs typeface="Tahoma"/>
              </a:rPr>
              <a:t>y </a:t>
            </a:r>
            <a:r>
              <a:rPr lang="es-ES" sz="1800" spc="5" dirty="0">
                <a:latin typeface="Encode Sans" pitchFamily="2" charset="0"/>
                <a:cs typeface="Tahoma"/>
              </a:rPr>
              <a:t>obras </a:t>
            </a:r>
            <a:r>
              <a:rPr lang="es-ES" sz="1800" dirty="0">
                <a:latin typeface="Encode Sans" pitchFamily="2" charset="0"/>
                <a:cs typeface="Tahoma"/>
              </a:rPr>
              <a:t>de </a:t>
            </a:r>
            <a:r>
              <a:rPr lang="es-ES" sz="1800" spc="5" dirty="0">
                <a:latin typeface="Encode Sans" pitchFamily="2" charset="0"/>
                <a:cs typeface="Tahoma"/>
              </a:rPr>
              <a:t> </a:t>
            </a:r>
            <a:r>
              <a:rPr lang="es-ES" sz="1800" spc="10" dirty="0">
                <a:latin typeface="Encode Sans" pitchFamily="2" charset="0"/>
                <a:cs typeface="Tahoma"/>
              </a:rPr>
              <a:t>infraestructura </a:t>
            </a:r>
            <a:r>
              <a:rPr lang="es-ES" sz="1800" spc="5" dirty="0">
                <a:latin typeface="Encode Sans" pitchFamily="2" charset="0"/>
                <a:cs typeface="Tahoma"/>
              </a:rPr>
              <a:t>sanitaria en </a:t>
            </a:r>
            <a:r>
              <a:rPr lang="es-ES" sz="1800" b="1" spc="-25" dirty="0">
                <a:latin typeface="Encode Sans" pitchFamily="2" charset="0"/>
                <a:cs typeface="Tahoma"/>
              </a:rPr>
              <a:t>todas </a:t>
            </a:r>
            <a:r>
              <a:rPr lang="es-ES" sz="1800" b="1" spc="-50" dirty="0">
                <a:latin typeface="Encode Sans" pitchFamily="2" charset="0"/>
                <a:cs typeface="Tahoma"/>
              </a:rPr>
              <a:t>las provincias</a:t>
            </a:r>
            <a:r>
              <a:rPr lang="es-ES" sz="1800" spc="-50" dirty="0">
                <a:latin typeface="Encode Sans" pitchFamily="2" charset="0"/>
                <a:cs typeface="Tahoma"/>
              </a:rPr>
              <a:t>, </a:t>
            </a:r>
            <a:r>
              <a:rPr lang="es-ES" sz="1800" spc="5" dirty="0">
                <a:latin typeface="Encode Sans" pitchFamily="2" charset="0"/>
                <a:cs typeface="Tahoma"/>
              </a:rPr>
              <a:t>con </a:t>
            </a:r>
            <a:r>
              <a:rPr lang="es-ES" sz="1800" spc="-5" dirty="0">
                <a:latin typeface="Encode Sans" pitchFamily="2" charset="0"/>
                <a:cs typeface="Tahoma"/>
              </a:rPr>
              <a:t>el </a:t>
            </a:r>
            <a:r>
              <a:rPr lang="es-ES" sz="1800" spc="45" dirty="0">
                <a:latin typeface="Encode Sans" pitchFamily="2" charset="0"/>
                <a:cs typeface="Tahoma"/>
              </a:rPr>
              <a:t>fin </a:t>
            </a:r>
            <a:r>
              <a:rPr lang="es-ES" sz="1800" dirty="0">
                <a:latin typeface="Encode Sans" pitchFamily="2" charset="0"/>
                <a:cs typeface="Tahoma"/>
              </a:rPr>
              <a:t>de </a:t>
            </a:r>
            <a:r>
              <a:rPr lang="es-ES" sz="1800" spc="5" dirty="0">
                <a:latin typeface="Encode Sans" pitchFamily="2" charset="0"/>
                <a:cs typeface="Tahoma"/>
              </a:rPr>
              <a:t> </a:t>
            </a:r>
            <a:r>
              <a:rPr lang="es-ES" sz="1800" spc="10" dirty="0">
                <a:latin typeface="Encode Sans" pitchFamily="2" charset="0"/>
                <a:cs typeface="Tahoma"/>
              </a:rPr>
              <a:t>fortalecer </a:t>
            </a:r>
            <a:r>
              <a:rPr lang="es-ES" sz="1800" spc="15" dirty="0">
                <a:latin typeface="Encode Sans" pitchFamily="2" charset="0"/>
                <a:cs typeface="Tahoma"/>
              </a:rPr>
              <a:t>los </a:t>
            </a:r>
            <a:r>
              <a:rPr lang="es-ES" sz="1800" spc="10" dirty="0">
                <a:latin typeface="Encode Sans" pitchFamily="2" charset="0"/>
                <a:cs typeface="Tahoma"/>
              </a:rPr>
              <a:t>servicios </a:t>
            </a:r>
            <a:r>
              <a:rPr lang="es-ES" sz="1800" spc="5" dirty="0">
                <a:latin typeface="Encode Sans" pitchFamily="2" charset="0"/>
                <a:cs typeface="Tahoma"/>
              </a:rPr>
              <a:t>de salud </a:t>
            </a:r>
            <a:r>
              <a:rPr lang="es-ES" sz="1800" spc="-10" dirty="0">
                <a:latin typeface="Encode Sans" pitchFamily="2" charset="0"/>
                <a:cs typeface="Tahoma"/>
              </a:rPr>
              <a:t>para</a:t>
            </a:r>
            <a:r>
              <a:rPr lang="es-ES" sz="1800" spc="-5" dirty="0">
                <a:latin typeface="Encode Sans" pitchFamily="2" charset="0"/>
                <a:cs typeface="Tahoma"/>
              </a:rPr>
              <a:t> </a:t>
            </a:r>
            <a:r>
              <a:rPr lang="es-ES" sz="1800" spc="15" dirty="0">
                <a:latin typeface="Encode Sans" pitchFamily="2" charset="0"/>
                <a:cs typeface="Tahoma"/>
              </a:rPr>
              <a:t>atender </a:t>
            </a:r>
            <a:r>
              <a:rPr lang="es-ES" sz="1800" spc="-10" dirty="0">
                <a:latin typeface="Encode Sans" pitchFamily="2" charset="0"/>
                <a:cs typeface="Tahoma"/>
              </a:rPr>
              <a:t>a</a:t>
            </a:r>
            <a:r>
              <a:rPr lang="es-ES" sz="1800" spc="-5" dirty="0">
                <a:latin typeface="Encode Sans" pitchFamily="2" charset="0"/>
                <a:cs typeface="Tahoma"/>
              </a:rPr>
              <a:t> la</a:t>
            </a:r>
            <a:r>
              <a:rPr lang="es-ES" sz="1800" dirty="0">
                <a:latin typeface="Encode Sans" pitchFamily="2" charset="0"/>
                <a:cs typeface="Tahoma"/>
              </a:rPr>
              <a:t> </a:t>
            </a:r>
            <a:r>
              <a:rPr lang="es-ES" sz="1800" spc="5" dirty="0">
                <a:latin typeface="Encode Sans" pitchFamily="2" charset="0"/>
                <a:cs typeface="Tahoma"/>
              </a:rPr>
              <a:t>demanda </a:t>
            </a:r>
            <a:r>
              <a:rPr lang="es-ES" sz="1800" spc="10" dirty="0">
                <a:latin typeface="Encode Sans" pitchFamily="2" charset="0"/>
                <a:cs typeface="Tahoma"/>
              </a:rPr>
              <a:t> </a:t>
            </a:r>
            <a:r>
              <a:rPr lang="es-ES" sz="1800" spc="15" dirty="0">
                <a:latin typeface="Encode Sans" pitchFamily="2" charset="0"/>
                <a:cs typeface="Tahoma"/>
              </a:rPr>
              <a:t>contenida</a:t>
            </a:r>
            <a:r>
              <a:rPr lang="es-ES" sz="1800" spc="20" dirty="0">
                <a:latin typeface="Encode Sans" pitchFamily="2" charset="0"/>
                <a:cs typeface="Tahoma"/>
              </a:rPr>
              <a:t> </a:t>
            </a:r>
            <a:r>
              <a:rPr lang="es-ES" sz="1800" spc="5" dirty="0">
                <a:latin typeface="Encode Sans" pitchFamily="2" charset="0"/>
                <a:cs typeface="Tahoma"/>
              </a:rPr>
              <a:t>en</a:t>
            </a:r>
            <a:r>
              <a:rPr lang="es-ES" sz="1800" spc="10" dirty="0">
                <a:latin typeface="Encode Sans" pitchFamily="2" charset="0"/>
                <a:cs typeface="Tahoma"/>
              </a:rPr>
              <a:t> </a:t>
            </a:r>
            <a:r>
              <a:rPr lang="es-ES" sz="1800" spc="-5" dirty="0">
                <a:latin typeface="Encode Sans" pitchFamily="2" charset="0"/>
                <a:cs typeface="Tahoma"/>
              </a:rPr>
              <a:t>el</a:t>
            </a:r>
            <a:r>
              <a:rPr lang="es-ES" sz="1800" dirty="0">
                <a:latin typeface="Encode Sans" pitchFamily="2" charset="0"/>
                <a:cs typeface="Tahoma"/>
              </a:rPr>
              <a:t> </a:t>
            </a:r>
            <a:r>
              <a:rPr lang="es-ES" sz="1800" spc="20" dirty="0">
                <a:latin typeface="Encode Sans" pitchFamily="2" charset="0"/>
                <a:cs typeface="Tahoma"/>
              </a:rPr>
              <a:t>tratamiento</a:t>
            </a:r>
            <a:r>
              <a:rPr lang="es-ES" sz="1800" spc="25" dirty="0">
                <a:latin typeface="Encode Sans" pitchFamily="2" charset="0"/>
                <a:cs typeface="Tahoma"/>
              </a:rPr>
              <a:t> </a:t>
            </a:r>
            <a:r>
              <a:rPr lang="es-ES" sz="1800" spc="5" dirty="0">
                <a:latin typeface="Encode Sans" pitchFamily="2" charset="0"/>
                <a:cs typeface="Tahoma"/>
              </a:rPr>
              <a:t>de</a:t>
            </a:r>
            <a:r>
              <a:rPr lang="es-ES" sz="1800" spc="10" dirty="0">
                <a:latin typeface="Encode Sans" pitchFamily="2" charset="0"/>
                <a:cs typeface="Tahoma"/>
              </a:rPr>
              <a:t> </a:t>
            </a:r>
            <a:r>
              <a:rPr lang="es-ES" sz="1800" spc="15" dirty="0">
                <a:latin typeface="Encode Sans" pitchFamily="2" charset="0"/>
                <a:cs typeface="Tahoma"/>
              </a:rPr>
              <a:t>patologías</a:t>
            </a:r>
            <a:r>
              <a:rPr lang="es-ES" sz="1800" spc="20" dirty="0">
                <a:latin typeface="Encode Sans" pitchFamily="2" charset="0"/>
                <a:cs typeface="Tahoma"/>
              </a:rPr>
              <a:t> </a:t>
            </a:r>
            <a:r>
              <a:rPr lang="es-ES" sz="1800" spc="5" dirty="0">
                <a:latin typeface="Encode Sans" pitchFamily="2" charset="0"/>
                <a:cs typeface="Tahoma"/>
              </a:rPr>
              <a:t>que</a:t>
            </a:r>
            <a:r>
              <a:rPr lang="es-ES" sz="1800" spc="10" dirty="0">
                <a:latin typeface="Encode Sans" pitchFamily="2" charset="0"/>
                <a:cs typeface="Tahoma"/>
              </a:rPr>
              <a:t> </a:t>
            </a:r>
            <a:r>
              <a:rPr lang="es-ES" sz="1800" spc="-5" dirty="0">
                <a:latin typeface="Encode Sans" pitchFamily="2" charset="0"/>
                <a:cs typeface="Tahoma"/>
              </a:rPr>
              <a:t>se</a:t>
            </a:r>
            <a:r>
              <a:rPr lang="es-ES" sz="1800" dirty="0">
                <a:latin typeface="Encode Sans" pitchFamily="2" charset="0"/>
                <a:cs typeface="Tahoma"/>
              </a:rPr>
              <a:t> </a:t>
            </a:r>
            <a:r>
              <a:rPr lang="es-ES" sz="1800" spc="15" dirty="0">
                <a:latin typeface="Encode Sans" pitchFamily="2" charset="0"/>
                <a:cs typeface="Tahoma"/>
              </a:rPr>
              <a:t>vieron </a:t>
            </a:r>
            <a:r>
              <a:rPr lang="es-ES" sz="1800" spc="20" dirty="0">
                <a:latin typeface="Encode Sans" pitchFamily="2" charset="0"/>
                <a:cs typeface="Tahoma"/>
              </a:rPr>
              <a:t> </a:t>
            </a:r>
            <a:r>
              <a:rPr lang="es-ES" sz="1800" spc="10" dirty="0">
                <a:latin typeface="Encode Sans" pitchFamily="2" charset="0"/>
                <a:cs typeface="Tahoma"/>
              </a:rPr>
              <a:t>postergadas</a:t>
            </a:r>
            <a:r>
              <a:rPr lang="es-ES" sz="1800" spc="-130" dirty="0">
                <a:latin typeface="Encode Sans" pitchFamily="2" charset="0"/>
                <a:cs typeface="Tahoma"/>
              </a:rPr>
              <a:t> </a:t>
            </a:r>
            <a:r>
              <a:rPr lang="es-ES" sz="1800" spc="10" dirty="0">
                <a:latin typeface="Encode Sans" pitchFamily="2" charset="0"/>
                <a:cs typeface="Tahoma"/>
              </a:rPr>
              <a:t>durante</a:t>
            </a:r>
            <a:r>
              <a:rPr lang="es-ES" sz="1800" spc="-125" dirty="0">
                <a:latin typeface="Encode Sans" pitchFamily="2" charset="0"/>
                <a:cs typeface="Tahoma"/>
              </a:rPr>
              <a:t> </a:t>
            </a:r>
            <a:r>
              <a:rPr lang="es-ES" sz="1800" spc="-5" dirty="0">
                <a:latin typeface="Encode Sans" pitchFamily="2" charset="0"/>
                <a:cs typeface="Tahoma"/>
              </a:rPr>
              <a:t>la</a:t>
            </a:r>
            <a:r>
              <a:rPr lang="es-ES" sz="1800" spc="-125" dirty="0">
                <a:latin typeface="Encode Sans" pitchFamily="2" charset="0"/>
                <a:cs typeface="Tahoma"/>
              </a:rPr>
              <a:t> </a:t>
            </a:r>
            <a:r>
              <a:rPr lang="es-ES" sz="1800" spc="-10" dirty="0">
                <a:latin typeface="Encode Sans" pitchFamily="2" charset="0"/>
                <a:cs typeface="Tahoma"/>
              </a:rPr>
              <a:t>pandemia.</a:t>
            </a:r>
            <a:endParaRPr lang="es-ES" sz="1800" dirty="0">
              <a:latin typeface="Encode Sans" pitchFamily="2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20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-767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/>
          <p:nvPr/>
        </p:nvSpPr>
        <p:spPr>
          <a:xfrm>
            <a:off x="0" y="-83688"/>
            <a:ext cx="12192000" cy="1119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485177" y="14581"/>
            <a:ext cx="7564902" cy="1097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67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Plan de reconstrucción del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67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Sistema de Salud (2022-2023)</a:t>
            </a:r>
            <a:endParaRPr sz="12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684628" y="1508374"/>
            <a:ext cx="10447606" cy="235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33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4" name="Google Shape;84;p2"/>
          <p:cNvSpPr txBox="1"/>
          <p:nvPr/>
        </p:nvSpPr>
        <p:spPr>
          <a:xfrm>
            <a:off x="7898517" y="297786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4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/>
          <p:nvPr/>
        </p:nvSpPr>
        <p:spPr>
          <a:xfrm>
            <a:off x="911262" y="5586876"/>
            <a:ext cx="7800119" cy="97427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914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INVERSIÓN TOTAL 2022-2023  </a:t>
            </a:r>
            <a:endParaRPr/>
          </a:p>
          <a:p>
            <a:pPr marL="4914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USD 525 millones de dólares</a:t>
            </a:r>
            <a:endParaRPr sz="8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1345" y="1401074"/>
            <a:ext cx="2384451" cy="4932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93" y="1341761"/>
            <a:ext cx="8118568" cy="41087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10978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4"/>
          <p:cNvCxnSpPr/>
          <p:nvPr/>
        </p:nvCxnSpPr>
        <p:spPr>
          <a:xfrm rot="-5400000" flipH="1">
            <a:off x="3434791" y="4968483"/>
            <a:ext cx="623700" cy="132600"/>
          </a:xfrm>
          <a:prstGeom prst="bentConnector2">
            <a:avLst/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3" name="Google Shape;113;p4"/>
          <p:cNvSpPr/>
          <p:nvPr/>
        </p:nvSpPr>
        <p:spPr>
          <a:xfrm>
            <a:off x="0" y="-83688"/>
            <a:ext cx="12192000" cy="1119990"/>
          </a:xfrm>
          <a:prstGeom prst="rect">
            <a:avLst/>
          </a:prstGeom>
          <a:solidFill>
            <a:srgbClr val="2FB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7898517" y="297786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74144" y="165816"/>
            <a:ext cx="7564902" cy="75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9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Plazos estimados de entrega</a:t>
            </a: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748145" y="3257121"/>
            <a:ext cx="11212946" cy="1696037"/>
          </a:xfrm>
          <a:prstGeom prst="rightArrow">
            <a:avLst>
              <a:gd name="adj1" fmla="val 55776"/>
              <a:gd name="adj2" fmla="val 51155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748145" y="3641082"/>
            <a:ext cx="4082666" cy="936396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8223138" y="5074798"/>
            <a:ext cx="149197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96 Equipos de Digitalización de imágenes (Mediana)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BID-5032</a:t>
            </a:r>
            <a:endParaRPr sz="11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8219757" y="6060623"/>
            <a:ext cx="139969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8 Angiógrafos </a:t>
            </a:r>
            <a:r>
              <a:rPr lang="es-AR" sz="11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BIRF-8853</a:t>
            </a:r>
            <a:endParaRPr sz="11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945090" y="5101742"/>
            <a:ext cx="1674272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344 Ambulancias: 4x4, UTI, traslado 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BID-5032</a:t>
            </a:r>
            <a:endParaRPr sz="11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4022947" y="5074798"/>
            <a:ext cx="1665979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2 Angiógrafos, 1 Tomógrafos y 4 Resonadores 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PROSEPU II y Japón</a:t>
            </a:r>
            <a:endParaRPr sz="11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6383499" y="5046261"/>
            <a:ext cx="1439979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7 Centros Provinciales de Almacenamiento de Vacunas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BID 5032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10197170" y="5107360"/>
            <a:ext cx="1641586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30 Equipos de Digitalización de imágenes (Alta)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PROSEPU II</a:t>
            </a:r>
            <a:endParaRPr sz="11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25" name="Google Shape;125;p4"/>
          <p:cNvCxnSpPr/>
          <p:nvPr/>
        </p:nvCxnSpPr>
        <p:spPr>
          <a:xfrm rot="-5400000" flipH="1">
            <a:off x="1316809" y="4901627"/>
            <a:ext cx="623700" cy="132600"/>
          </a:xfrm>
          <a:prstGeom prst="bentConnector2">
            <a:avLst/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6" name="Google Shape;126;p4"/>
          <p:cNvCxnSpPr>
            <a:stCxn id="127" idx="2"/>
          </p:cNvCxnSpPr>
          <p:nvPr/>
        </p:nvCxnSpPr>
        <p:spPr>
          <a:xfrm flipH="1">
            <a:off x="1576779" y="2895653"/>
            <a:ext cx="251100" cy="544800"/>
          </a:xfrm>
          <a:prstGeom prst="bentConnector2">
            <a:avLst/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8" name="Google Shape;128;p4"/>
          <p:cNvSpPr txBox="1"/>
          <p:nvPr/>
        </p:nvSpPr>
        <p:spPr>
          <a:xfrm>
            <a:off x="2025893" y="2607455"/>
            <a:ext cx="154564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Inauguración Obra INMET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MSAL</a:t>
            </a:r>
            <a:endParaRPr sz="1200"/>
          </a:p>
        </p:txBody>
      </p:sp>
      <p:sp>
        <p:nvSpPr>
          <p:cNvPr id="129" name="Google Shape;129;p4"/>
          <p:cNvSpPr/>
          <p:nvPr/>
        </p:nvSpPr>
        <p:spPr>
          <a:xfrm>
            <a:off x="3545348" y="3545215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1827879" y="2795453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1721715" y="5192977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880084" y="3425642"/>
            <a:ext cx="1394277" cy="1381872"/>
          </a:xfrm>
          <a:prstGeom prst="ellipse">
            <a:avLst/>
          </a:prstGeom>
          <a:solidFill>
            <a:srgbClr val="AFABAB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858806" y="3866612"/>
            <a:ext cx="143983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3° Trimestre 2022</a:t>
            </a:r>
            <a:endParaRPr sz="11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2996227" y="3414203"/>
            <a:ext cx="1394277" cy="1381872"/>
          </a:xfrm>
          <a:prstGeom prst="ellipse">
            <a:avLst/>
          </a:prstGeom>
          <a:solidFill>
            <a:srgbClr val="AFABAB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2962575" y="3861073"/>
            <a:ext cx="143983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4° Trimestre 2022</a:t>
            </a:r>
            <a:endParaRPr sz="11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35" name="Google Shape;135;p4"/>
          <p:cNvCxnSpPr>
            <a:stCxn id="136" idx="2"/>
            <a:endCxn id="133" idx="0"/>
          </p:cNvCxnSpPr>
          <p:nvPr/>
        </p:nvCxnSpPr>
        <p:spPr>
          <a:xfrm flipH="1">
            <a:off x="3693409" y="2713723"/>
            <a:ext cx="119700" cy="700500"/>
          </a:xfrm>
          <a:prstGeom prst="bentConnector2">
            <a:avLst/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6" name="Google Shape;136;p4"/>
          <p:cNvSpPr/>
          <p:nvPr/>
        </p:nvSpPr>
        <p:spPr>
          <a:xfrm>
            <a:off x="3813109" y="2613523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839697" y="5259833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4"/>
          <p:cNvCxnSpPr/>
          <p:nvPr/>
        </p:nvCxnSpPr>
        <p:spPr>
          <a:xfrm rot="-5400000" flipH="1">
            <a:off x="5782802" y="5010041"/>
            <a:ext cx="623700" cy="132600"/>
          </a:xfrm>
          <a:prstGeom prst="bentConnector2">
            <a:avLst/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9" name="Google Shape;139;p4"/>
          <p:cNvSpPr/>
          <p:nvPr/>
        </p:nvSpPr>
        <p:spPr>
          <a:xfrm>
            <a:off x="5344238" y="3455761"/>
            <a:ext cx="1394277" cy="1381872"/>
          </a:xfrm>
          <a:prstGeom prst="ellipse">
            <a:avLst/>
          </a:prstGeom>
          <a:solidFill>
            <a:srgbClr val="7F7F7F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187708" y="5301391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5349466" y="3856799"/>
            <a:ext cx="138901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1° Trimestre 2023</a:t>
            </a:r>
            <a:endParaRPr sz="11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42" name="Google Shape;142;p4"/>
          <p:cNvCxnSpPr/>
          <p:nvPr/>
        </p:nvCxnSpPr>
        <p:spPr>
          <a:xfrm rot="-5400000" flipH="1">
            <a:off x="7608203" y="5034386"/>
            <a:ext cx="623700" cy="132600"/>
          </a:xfrm>
          <a:prstGeom prst="bentConnector2">
            <a:avLst/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3" name="Google Shape;143;p4"/>
          <p:cNvCxnSpPr/>
          <p:nvPr/>
        </p:nvCxnSpPr>
        <p:spPr>
          <a:xfrm rot="-5400000" flipH="1">
            <a:off x="7262005" y="5456486"/>
            <a:ext cx="1314900" cy="138600"/>
          </a:xfrm>
          <a:prstGeom prst="bentConnector2">
            <a:avLst/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4" name="Google Shape;144;p4"/>
          <p:cNvSpPr/>
          <p:nvPr/>
        </p:nvSpPr>
        <p:spPr>
          <a:xfrm>
            <a:off x="7169639" y="3480106"/>
            <a:ext cx="1394277" cy="1381872"/>
          </a:xfrm>
          <a:prstGeom prst="ellipse">
            <a:avLst/>
          </a:prstGeom>
          <a:solidFill>
            <a:srgbClr val="7F7F7F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013109" y="5325736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7986549" y="6091102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7145380" y="3866612"/>
            <a:ext cx="143983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2° Trimestre 2023</a:t>
            </a:r>
            <a:endParaRPr sz="11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48" name="Google Shape;148;p4"/>
          <p:cNvCxnSpPr/>
          <p:nvPr/>
        </p:nvCxnSpPr>
        <p:spPr>
          <a:xfrm rot="-5400000" flipH="1">
            <a:off x="9553258" y="4980011"/>
            <a:ext cx="623700" cy="132600"/>
          </a:xfrm>
          <a:prstGeom prst="bentConnector2">
            <a:avLst/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9" name="Google Shape;149;p4"/>
          <p:cNvSpPr/>
          <p:nvPr/>
        </p:nvSpPr>
        <p:spPr>
          <a:xfrm>
            <a:off x="9114694" y="3425731"/>
            <a:ext cx="1394277" cy="1381872"/>
          </a:xfrm>
          <a:prstGeom prst="ellipse">
            <a:avLst/>
          </a:prstGeom>
          <a:solidFill>
            <a:srgbClr val="7F7F7F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9958164" y="5271361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9067011" y="3863030"/>
            <a:ext cx="143983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3° Trimestre 2023</a:t>
            </a:r>
            <a:endParaRPr sz="11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417263" y="1225801"/>
            <a:ext cx="1504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EE3D8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EE3D8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4020423" y="2546207"/>
            <a:ext cx="164502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4 Centro de Almacenamiento de Vacunas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BCIE</a:t>
            </a:r>
            <a:endParaRPr sz="1200"/>
          </a:p>
        </p:txBody>
      </p:sp>
      <p:cxnSp>
        <p:nvCxnSpPr>
          <p:cNvPr id="154" name="Google Shape;154;p4"/>
          <p:cNvCxnSpPr>
            <a:stCxn id="155" idx="2"/>
          </p:cNvCxnSpPr>
          <p:nvPr/>
        </p:nvCxnSpPr>
        <p:spPr>
          <a:xfrm flipH="1">
            <a:off x="9828240" y="2730575"/>
            <a:ext cx="230700" cy="700500"/>
          </a:xfrm>
          <a:prstGeom prst="bentConnector2">
            <a:avLst/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55" name="Google Shape;155;p4"/>
          <p:cNvSpPr/>
          <p:nvPr/>
        </p:nvSpPr>
        <p:spPr>
          <a:xfrm>
            <a:off x="10058940" y="2630375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8269794" y="2488711"/>
            <a:ext cx="1661693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100 Ecógrafos Doppler Color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BIRF-8853</a:t>
            </a:r>
            <a:endParaRPr sz="1200"/>
          </a:p>
        </p:txBody>
      </p:sp>
      <p:sp>
        <p:nvSpPr>
          <p:cNvPr id="157" name="Google Shape;157;p4"/>
          <p:cNvSpPr txBox="1"/>
          <p:nvPr/>
        </p:nvSpPr>
        <p:spPr>
          <a:xfrm>
            <a:off x="10291509" y="2489480"/>
            <a:ext cx="1659667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5 Centro de Almacenamiento de Vacunas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BCIE</a:t>
            </a:r>
            <a:endParaRPr sz="1200"/>
          </a:p>
        </p:txBody>
      </p:sp>
      <p:sp>
        <p:nvSpPr>
          <p:cNvPr id="158" name="Google Shape;158;p4"/>
          <p:cNvSpPr/>
          <p:nvPr/>
        </p:nvSpPr>
        <p:spPr>
          <a:xfrm>
            <a:off x="6248435" y="2671912"/>
            <a:ext cx="212400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6408134" y="2305905"/>
            <a:ext cx="146887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230 Vehículos para Atención y Cuidado Integral de la Salud 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BIRF-8853</a:t>
            </a:r>
            <a:endParaRPr sz="1200"/>
          </a:p>
        </p:txBody>
      </p:sp>
      <p:cxnSp>
        <p:nvCxnSpPr>
          <p:cNvPr id="160" name="Google Shape;160;p4"/>
          <p:cNvCxnSpPr/>
          <p:nvPr/>
        </p:nvCxnSpPr>
        <p:spPr>
          <a:xfrm rot="5400000">
            <a:off x="7177398" y="2501720"/>
            <a:ext cx="1763100" cy="218100"/>
          </a:xfrm>
          <a:prstGeom prst="bentConnector2">
            <a:avLst/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1" name="Google Shape;161;p4"/>
          <p:cNvSpPr/>
          <p:nvPr/>
        </p:nvSpPr>
        <p:spPr>
          <a:xfrm>
            <a:off x="8165239" y="1628662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8109573" y="2622434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8321902" y="1254353"/>
            <a:ext cx="166169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2 Centros Provinciales de Almacenamiento de Vacunas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BID 5032</a:t>
            </a:r>
            <a:endParaRPr sz="1200"/>
          </a:p>
        </p:txBody>
      </p:sp>
      <p:cxnSp>
        <p:nvCxnSpPr>
          <p:cNvPr id="164" name="Google Shape;164;p4"/>
          <p:cNvCxnSpPr/>
          <p:nvPr/>
        </p:nvCxnSpPr>
        <p:spPr>
          <a:xfrm rot="-5400000" flipH="1">
            <a:off x="1022445" y="5431297"/>
            <a:ext cx="1188600" cy="117900"/>
          </a:xfrm>
          <a:prstGeom prst="bentConnector3">
            <a:avLst>
              <a:gd name="adj1" fmla="val 99736"/>
            </a:avLst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5" name="Google Shape;165;p4"/>
          <p:cNvSpPr/>
          <p:nvPr/>
        </p:nvSpPr>
        <p:spPr>
          <a:xfrm>
            <a:off x="1697569" y="5982728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1897267" y="5821329"/>
            <a:ext cx="167427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5000 PC All in One</a:t>
            </a:r>
            <a:endParaRPr sz="1100" b="1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BIRF-8508</a:t>
            </a:r>
            <a:endParaRPr sz="11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67" name="Google Shape;167;p4"/>
          <p:cNvCxnSpPr/>
          <p:nvPr/>
        </p:nvCxnSpPr>
        <p:spPr>
          <a:xfrm rot="5400000">
            <a:off x="2653657" y="2391923"/>
            <a:ext cx="1864800" cy="210900"/>
          </a:xfrm>
          <a:prstGeom prst="bentConnector2">
            <a:avLst/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8" name="Google Shape;168;p4"/>
          <p:cNvSpPr/>
          <p:nvPr/>
        </p:nvSpPr>
        <p:spPr>
          <a:xfrm>
            <a:off x="3813108" y="1474077"/>
            <a:ext cx="212329" cy="200400"/>
          </a:xfrm>
          <a:prstGeom prst="ellipse">
            <a:avLst/>
          </a:prstGeom>
          <a:solidFill>
            <a:srgbClr val="626468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4016197" y="1288423"/>
            <a:ext cx="132804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9 Angiógrafos, 25 Tomógrafos  15 Resonadores 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BID 5032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EE3D8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EE3D8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70" name="Google Shape;170;p4"/>
          <p:cNvCxnSpPr/>
          <p:nvPr/>
        </p:nvCxnSpPr>
        <p:spPr>
          <a:xfrm flipH="1">
            <a:off x="3693396" y="1524761"/>
            <a:ext cx="119700" cy="700500"/>
          </a:xfrm>
          <a:prstGeom prst="bentConnector2">
            <a:avLst/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71" name="Google Shape;171;p4"/>
          <p:cNvCxnSpPr/>
          <p:nvPr/>
        </p:nvCxnSpPr>
        <p:spPr>
          <a:xfrm flipH="1">
            <a:off x="6112734" y="2762923"/>
            <a:ext cx="119700" cy="700500"/>
          </a:xfrm>
          <a:prstGeom prst="bentConnector2">
            <a:avLst/>
          </a:prstGeom>
          <a:noFill/>
          <a:ln w="28575" cap="flat" cmpd="sng">
            <a:solidFill>
              <a:srgbClr val="626468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-749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/>
          <p:nvPr/>
        </p:nvSpPr>
        <p:spPr>
          <a:xfrm>
            <a:off x="0" y="-83688"/>
            <a:ext cx="12192000" cy="1119990"/>
          </a:xfrm>
          <a:prstGeom prst="rect">
            <a:avLst/>
          </a:prstGeom>
          <a:solidFill>
            <a:srgbClr val="2FB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7898517" y="297786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344054" y="42764"/>
            <a:ext cx="6848764" cy="82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67"/>
              <a:buFont typeface="Encode Sans"/>
              <a:buNone/>
            </a:pPr>
            <a:r>
              <a:rPr lang="es-AR" sz="2667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Distribución equitativa de recursos con variables territoriales federales</a:t>
            </a:r>
            <a:endParaRPr sz="2667"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6245252" y="2854958"/>
            <a:ext cx="3505200" cy="11161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6524652" y="3088042"/>
            <a:ext cx="289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Baja densidad poblacional</a:t>
            </a:r>
            <a:endParaRPr sz="105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6245252" y="1504116"/>
            <a:ext cx="3505200" cy="11161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6499252" y="1582625"/>
            <a:ext cx="2946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Población con cobertura pública exclusiva / población PROVINCIA</a:t>
            </a:r>
            <a:endParaRPr sz="105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2282852" y="1504116"/>
            <a:ext cx="3505200" cy="111611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2536852" y="1591861"/>
            <a:ext cx="2946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Población con cobertura pública exclusiva / población PAÍS</a:t>
            </a:r>
            <a:endParaRPr sz="105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87" name="Google Shape;18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8936" y="4279900"/>
            <a:ext cx="2394527" cy="23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6890" y="4351482"/>
            <a:ext cx="2131291" cy="213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3971" y="4180609"/>
            <a:ext cx="2302164" cy="2302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7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/>
          <p:nvPr/>
        </p:nvSpPr>
        <p:spPr>
          <a:xfrm>
            <a:off x="2310863" y="2851471"/>
            <a:ext cx="3505199" cy="1116112"/>
          </a:xfrm>
          <a:prstGeom prst="roundRect">
            <a:avLst>
              <a:gd name="adj" fmla="val 16667"/>
            </a:avLst>
          </a:prstGeom>
          <a:solidFill>
            <a:srgbClr val="EE3D8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2575525" y="3074858"/>
            <a:ext cx="289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Necesidades Básicas Insatisfechas (NBI)</a:t>
            </a:r>
            <a:endParaRPr sz="105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93" name="Google Shape;19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80170" y="4351482"/>
            <a:ext cx="1050688" cy="21736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6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-2513" y="-474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 rotWithShape="1">
          <a:blip r:embed="rId4">
            <a:alphaModFix/>
          </a:blip>
          <a:srcRect l="42450" r="4080"/>
          <a:stretch/>
        </p:blipFill>
        <p:spPr>
          <a:xfrm>
            <a:off x="10180320" y="55165"/>
            <a:ext cx="1837509" cy="721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"/>
          <p:cNvSpPr/>
          <p:nvPr/>
        </p:nvSpPr>
        <p:spPr>
          <a:xfrm>
            <a:off x="349303" y="2489243"/>
            <a:ext cx="1953606" cy="18700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Resonadores</a:t>
            </a:r>
            <a:endParaRPr/>
          </a:p>
        </p:txBody>
      </p:sp>
      <p:sp>
        <p:nvSpPr>
          <p:cNvPr id="201" name="Google Shape;201;p6"/>
          <p:cNvSpPr/>
          <p:nvPr/>
        </p:nvSpPr>
        <p:spPr>
          <a:xfrm>
            <a:off x="5111286" y="2489243"/>
            <a:ext cx="1969428" cy="18700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Tomógrafos</a:t>
            </a: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2652211" y="2489243"/>
            <a:ext cx="1969428" cy="18700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Angiógrafos</a:t>
            </a:r>
            <a:endParaRPr/>
          </a:p>
        </p:txBody>
      </p:sp>
      <p:sp>
        <p:nvSpPr>
          <p:cNvPr id="203" name="Google Shape;203;p6"/>
          <p:cNvSpPr/>
          <p:nvPr/>
        </p:nvSpPr>
        <p:spPr>
          <a:xfrm>
            <a:off x="7476224" y="2489243"/>
            <a:ext cx="1969428" cy="18700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126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Equip. de Digitalización de imágenes*</a:t>
            </a:r>
            <a:endParaRPr/>
          </a:p>
        </p:txBody>
      </p:sp>
      <p:sp>
        <p:nvSpPr>
          <p:cNvPr id="204" name="Google Shape;204;p6"/>
          <p:cNvSpPr/>
          <p:nvPr/>
        </p:nvSpPr>
        <p:spPr>
          <a:xfrm>
            <a:off x="0" y="-83688"/>
            <a:ext cx="12192000" cy="1119990"/>
          </a:xfrm>
          <a:prstGeom prst="rect">
            <a:avLst/>
          </a:prstGeom>
          <a:solidFill>
            <a:srgbClr val="2FB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7898517" y="297786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06" name="Google Shape;206;p6"/>
          <p:cNvPicPr preferRelativeResize="0"/>
          <p:nvPr/>
        </p:nvPicPr>
        <p:blipFill rotWithShape="1">
          <a:blip r:embed="rId5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"/>
          <p:cNvSpPr txBox="1"/>
          <p:nvPr/>
        </p:nvSpPr>
        <p:spPr>
          <a:xfrm>
            <a:off x="174144" y="165816"/>
            <a:ext cx="7564902" cy="75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9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Red Federal de Bio-imágenes</a:t>
            </a: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495859" y="4986447"/>
            <a:ext cx="106032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*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96 sistemas de mediana productividad: </a:t>
            </a:r>
            <a:r>
              <a:rPr lang="es-AR" sz="11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Equipo de RX Fijo Digital Directo; Mamógrafo</a:t>
            </a:r>
            <a:r>
              <a:rPr lang="es-AR" sz="1100">
                <a:solidFill>
                  <a:srgbClr val="3F3F3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11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Digital Directo;</a:t>
            </a:r>
            <a:r>
              <a:rPr lang="es-AR" sz="1100">
                <a:solidFill>
                  <a:srgbClr val="3F3F3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11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Mini PACS Sistema de Almacenamiento de Imágenes Médicas;</a:t>
            </a:r>
            <a:r>
              <a:rPr lang="es-AR" sz="1100">
                <a:solidFill>
                  <a:srgbClr val="3F3F3F"/>
                </a:solidFill>
                <a:latin typeface="Encode Sans"/>
                <a:ea typeface="Encode Sans"/>
                <a:cs typeface="Encode Sans"/>
                <a:sym typeface="Encode Sans"/>
              </a:rPr>
              <a:t>  </a:t>
            </a:r>
            <a:r>
              <a:rPr lang="es-AR" sz="11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CR + Digitalizador;</a:t>
            </a:r>
            <a:r>
              <a:rPr lang="es-AR" sz="1100">
                <a:solidFill>
                  <a:srgbClr val="3F3F3F"/>
                </a:solidFill>
                <a:latin typeface="Encode Sans"/>
                <a:ea typeface="Encode Sans"/>
                <a:cs typeface="Encode Sans"/>
                <a:sym typeface="Encode Sans"/>
              </a:rPr>
              <a:t>  </a:t>
            </a:r>
            <a:r>
              <a:rPr lang="es-AR" sz="11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Impresora radiográfica laser seco.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30 sistemas de alta productividad</a:t>
            </a:r>
            <a:r>
              <a:rPr lang="es-AR" sz="11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: PACS/RIS: Sistema de Almacenamiento y Comunicación de Imágenes Médicas (PACS) y  Sistema de Información Radiológica (RIS) para la gestión del servicio; Impresora radiográfica: Laser seco; Equipo de RX Fijo Digital Directo; Equipo de RX Rodante Digital Directo; Mamógrafo Digital Directo; CR - Digitalizador: Sistemas de Radiología Computarizada (CR).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9975672" y="2489243"/>
            <a:ext cx="1953606" cy="1870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100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Ecógrafos Doppler Color Institucional</a:t>
            </a:r>
            <a:endParaRPr/>
          </a:p>
        </p:txBody>
      </p:sp>
      <p:pic>
        <p:nvPicPr>
          <p:cNvPr id="210" name="Google Shape;210;p6"/>
          <p:cNvPicPr preferRelativeResize="0"/>
          <p:nvPr/>
        </p:nvPicPr>
        <p:blipFill rotWithShape="1">
          <a:blip r:embed="rId4">
            <a:alphaModFix/>
          </a:blip>
          <a:srcRect l="42450" r="4080"/>
          <a:stretch/>
        </p:blipFill>
        <p:spPr>
          <a:xfrm>
            <a:off x="10180320" y="55165"/>
            <a:ext cx="1837509" cy="721944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sp>
        <p:nvSpPr>
          <p:cNvPr id="211" name="Google Shape;211;p6"/>
          <p:cNvSpPr/>
          <p:nvPr/>
        </p:nvSpPr>
        <p:spPr>
          <a:xfrm>
            <a:off x="0" y="-83688"/>
            <a:ext cx="12192000" cy="11199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1107183" y="191576"/>
            <a:ext cx="7564902" cy="7591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9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Red Federal de Bio-imágenes</a:t>
            </a: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239065" y="57797"/>
            <a:ext cx="844572" cy="811278"/>
          </a:xfrm>
          <a:prstGeom prst="ellipse">
            <a:avLst/>
          </a:prstGeom>
          <a:solidFill>
            <a:srgbClr val="0070C0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7898517" y="297786"/>
            <a:ext cx="2077155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5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7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 t="41464" b="35273"/>
          <a:stretch/>
        </p:blipFill>
        <p:spPr>
          <a:xfrm>
            <a:off x="-2086" y="5268686"/>
            <a:ext cx="12194085" cy="15941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>
            <a:off x="242755" y="1982746"/>
            <a:ext cx="5431276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0070C0"/>
                </a:solidFill>
                <a:latin typeface="Encode Sans"/>
                <a:ea typeface="Encode Sans"/>
                <a:cs typeface="Encode Sans"/>
                <a:sym typeface="Encode Sans"/>
              </a:rPr>
              <a:t>SISTEMAS ACTUALES</a:t>
            </a:r>
            <a:endParaRPr/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AR"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  Tecnología Analógica - Placas Radiográficas.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AR"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Equipos y Líquidos de Revelado.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AR"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Imposibilidad de Almacenamiento.</a:t>
            </a: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6440449" y="1985557"/>
            <a:ext cx="5397864" cy="266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0070C0"/>
                </a:solidFill>
                <a:latin typeface="Encode Sans"/>
                <a:ea typeface="Encode Sans"/>
                <a:cs typeface="Encode Sans"/>
                <a:sym typeface="Encode Sans"/>
              </a:rPr>
              <a:t>PROPUESTA</a:t>
            </a:r>
            <a:endParaRPr/>
          </a:p>
          <a:p>
            <a:pPr marL="0" marR="0" lvl="0" indent="-114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A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s-AR"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Eliminación de placas y líquidos de Revelado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AR"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Disminución de dosis, baja de repetición de estudios.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AR"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Posprocesamiento y almacenamiento de estudios.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AR"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Distribución e Interconsultas.</a:t>
            </a:r>
            <a:endParaRPr/>
          </a:p>
        </p:txBody>
      </p:sp>
      <p:cxnSp>
        <p:nvCxnSpPr>
          <p:cNvPr id="224" name="Google Shape;224;p7"/>
          <p:cNvCxnSpPr/>
          <p:nvPr/>
        </p:nvCxnSpPr>
        <p:spPr>
          <a:xfrm flipH="1">
            <a:off x="6076950" y="1754909"/>
            <a:ext cx="9814" cy="4818973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dot"/>
            <a:miter lim="8000"/>
            <a:headEnd type="none" w="sm" len="sm"/>
            <a:tailEnd type="none" w="sm" len="sm"/>
          </a:ln>
        </p:spPr>
      </p:cxnSp>
      <p:sp>
        <p:nvSpPr>
          <p:cNvPr id="225" name="Google Shape;225;p7"/>
          <p:cNvSpPr/>
          <p:nvPr/>
        </p:nvSpPr>
        <p:spPr>
          <a:xfrm>
            <a:off x="0" y="-83688"/>
            <a:ext cx="12192000" cy="11199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1107183" y="191576"/>
            <a:ext cx="7564902" cy="7591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9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Red Federal de Bio-imágenes</a:t>
            </a:r>
            <a:endParaRPr sz="1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923638" y="1158583"/>
            <a:ext cx="103539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¿Por qué incorporar nueva tecnología a la Red Federal de Bío-imágenes?</a:t>
            </a:r>
            <a:endParaRPr sz="2000" b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239065" y="57797"/>
            <a:ext cx="844572" cy="811278"/>
          </a:xfrm>
          <a:prstGeom prst="ellipse">
            <a:avLst/>
          </a:prstGeom>
          <a:solidFill>
            <a:srgbClr val="0070C0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5">
            <a:alphaModFix/>
          </a:blip>
          <a:srcRect l="42450" r="4080"/>
          <a:stretch/>
        </p:blipFill>
        <p:spPr>
          <a:xfrm>
            <a:off x="10180320" y="55165"/>
            <a:ext cx="1837509" cy="721944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sp>
        <p:nvSpPr>
          <p:cNvPr id="230" name="Google Shape;230;p7"/>
          <p:cNvSpPr txBox="1"/>
          <p:nvPr/>
        </p:nvSpPr>
        <p:spPr>
          <a:xfrm>
            <a:off x="7898517" y="297786"/>
            <a:ext cx="2077155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31" name="Google Shape;231;p7"/>
          <p:cNvPicPr preferRelativeResize="0"/>
          <p:nvPr/>
        </p:nvPicPr>
        <p:blipFill rotWithShape="1">
          <a:blip r:embed="rId6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8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8"/>
          <p:cNvSpPr/>
          <p:nvPr/>
        </p:nvSpPr>
        <p:spPr>
          <a:xfrm>
            <a:off x="0" y="-9036"/>
            <a:ext cx="12192000" cy="1119990"/>
          </a:xfrm>
          <a:prstGeom prst="rect">
            <a:avLst/>
          </a:prstGeom>
          <a:solidFill>
            <a:srgbClr val="EE3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7842072" y="331650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39" name="Google Shape;239;p8"/>
          <p:cNvPicPr preferRelativeResize="0"/>
          <p:nvPr/>
        </p:nvPicPr>
        <p:blipFill rotWithShape="1">
          <a:blip r:embed="rId4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8"/>
          <p:cNvSpPr/>
          <p:nvPr/>
        </p:nvSpPr>
        <p:spPr>
          <a:xfrm>
            <a:off x="227776" y="119922"/>
            <a:ext cx="931181" cy="853345"/>
          </a:xfrm>
          <a:prstGeom prst="ellipse">
            <a:avLst/>
          </a:prstGeom>
          <a:solidFill>
            <a:srgbClr val="EE3D8F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1242953" y="300873"/>
            <a:ext cx="61859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Obras</a:t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3971648" y="2553522"/>
            <a:ext cx="660252" cy="6742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4</a:t>
            </a:r>
            <a:endParaRPr sz="2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4768808" y="2617446"/>
            <a:ext cx="61465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Finalizadas</a:t>
            </a:r>
            <a:r>
              <a:rPr lang="es-AR"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(Mendoza, Chaco, Santiago del Estero y Córdoba)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3971648" y="3485889"/>
            <a:ext cx="660252" cy="6742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4</a:t>
            </a:r>
            <a:endParaRPr sz="2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4768808" y="3549813"/>
            <a:ext cx="61465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>
                <a:solidFill>
                  <a:srgbClr val="92D050"/>
                </a:solidFill>
                <a:latin typeface="Encode Sans"/>
                <a:ea typeface="Encode Sans"/>
                <a:cs typeface="Encode Sans"/>
                <a:sym typeface="Encode Sans"/>
              </a:rPr>
              <a:t>En ejecución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(Entre Ríos, Santa Fe, Tucumán, Formosa)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3966757" y="4389629"/>
            <a:ext cx="660252" cy="6742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9</a:t>
            </a:r>
            <a:endParaRPr sz="2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4763917" y="4453553"/>
            <a:ext cx="61465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>
                <a:solidFill>
                  <a:srgbClr val="FFC000"/>
                </a:solidFill>
                <a:latin typeface="Encode Sans"/>
                <a:ea typeface="Encode Sans"/>
                <a:cs typeface="Encode Sans"/>
                <a:sym typeface="Encode Sans"/>
              </a:rPr>
              <a:t>En proceso licitatorio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(Misiones, Río Negro, Catamarca, Salta, San Luis, La Pampa, Tierra del Fuego, Santa Cruz, Buenos Aires)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3966757" y="5574163"/>
            <a:ext cx="660252" cy="67425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6</a:t>
            </a:r>
            <a:endParaRPr sz="2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4763917" y="5638087"/>
            <a:ext cx="61465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>
                <a:solidFill>
                  <a:srgbClr val="7030A0"/>
                </a:solidFill>
                <a:latin typeface="Encode Sans"/>
                <a:ea typeface="Encode Sans"/>
                <a:cs typeface="Encode Sans"/>
                <a:sym typeface="Encode Sans"/>
              </a:rPr>
              <a:t>En elaboración de pliego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(Corrientes, Chubut, Jujuy, Neuquén, San Juan y La Rioja)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50" name="Google Shape;25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683" y="1230875"/>
            <a:ext cx="2831547" cy="554260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8"/>
          <p:cNvSpPr txBox="1"/>
          <p:nvPr/>
        </p:nvSpPr>
        <p:spPr>
          <a:xfrm>
            <a:off x="3966757" y="1399091"/>
            <a:ext cx="7013825" cy="830997"/>
          </a:xfrm>
          <a:prstGeom prst="rect">
            <a:avLst/>
          </a:prstGeom>
          <a:solidFill>
            <a:srgbClr val="EE3D8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23 Obras de Centros de Almacenamiento provinciales de vacunas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9"/>
          <p:cNvPicPr preferRelativeResize="0"/>
          <p:nvPr/>
        </p:nvPicPr>
        <p:blipFill rotWithShape="1">
          <a:blip r:embed="rId3">
            <a:alphaModFix/>
          </a:blip>
          <a:srcRect b="172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9"/>
          <p:cNvGrpSpPr/>
          <p:nvPr/>
        </p:nvGrpSpPr>
        <p:grpSpPr>
          <a:xfrm>
            <a:off x="494709" y="982304"/>
            <a:ext cx="3824797" cy="3505975"/>
            <a:chOff x="-5011" y="-50288"/>
            <a:chExt cx="2155278" cy="1379338"/>
          </a:xfrm>
        </p:grpSpPr>
        <p:sp>
          <p:nvSpPr>
            <p:cNvPr id="258" name="Google Shape;258;p9"/>
            <p:cNvSpPr/>
            <p:nvPr/>
          </p:nvSpPr>
          <p:spPr>
            <a:xfrm>
              <a:off x="0" y="0"/>
              <a:ext cx="1962100" cy="1329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600">
                  <a:solidFill>
                    <a:schemeClr val="dk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-5011" y="76351"/>
              <a:ext cx="107720" cy="626350"/>
            </a:xfrm>
            <a:prstGeom prst="rect">
              <a:avLst/>
            </a:prstGeom>
            <a:solidFill>
              <a:srgbClr val="EE3D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600">
                  <a:solidFill>
                    <a:srgbClr val="EE3D8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600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158551" y="-50288"/>
              <a:ext cx="1991716" cy="1329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600">
                  <a:solidFill>
                    <a:srgbClr val="EE3D8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600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667" b="1">
                  <a:solidFill>
                    <a:srgbClr val="EE3D8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9 depósitos provinciales</a:t>
              </a:r>
              <a:endParaRPr/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333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Se iniciaron los procesos de contratación para la construcción de 9 centros provinciales de almacenamiento de vacunas </a:t>
              </a:r>
              <a:r>
                <a:rPr lang="es-AR" sz="1333" b="1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por 9.6 millones de dólares</a:t>
              </a:r>
              <a:r>
                <a:rPr lang="es-AR" sz="1333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.</a:t>
              </a:r>
              <a:endParaRPr sz="1600" b="1">
                <a:solidFill>
                  <a:srgbClr val="63666F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grpSp>
        <p:nvGrpSpPr>
          <p:cNvPr id="261" name="Google Shape;261;p9"/>
          <p:cNvGrpSpPr/>
          <p:nvPr/>
        </p:nvGrpSpPr>
        <p:grpSpPr>
          <a:xfrm>
            <a:off x="470797" y="2621118"/>
            <a:ext cx="4091975" cy="3594479"/>
            <a:chOff x="0" y="0"/>
            <a:chExt cx="1962101" cy="1414158"/>
          </a:xfrm>
        </p:grpSpPr>
        <p:sp>
          <p:nvSpPr>
            <p:cNvPr id="262" name="Google Shape;262;p9"/>
            <p:cNvSpPr/>
            <p:nvPr/>
          </p:nvSpPr>
          <p:spPr>
            <a:xfrm>
              <a:off x="0" y="0"/>
              <a:ext cx="1962100" cy="1329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600">
                  <a:solidFill>
                    <a:schemeClr val="dk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11466" y="225330"/>
              <a:ext cx="97993" cy="506116"/>
            </a:xfrm>
            <a:prstGeom prst="rect">
              <a:avLst/>
            </a:prstGeom>
            <a:solidFill>
              <a:srgbClr val="EE3D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600">
                  <a:solidFill>
                    <a:srgbClr val="168DD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600">
                <a:solidFill>
                  <a:srgbClr val="168DD2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175846" y="85103"/>
              <a:ext cx="1786255" cy="1329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600">
                  <a:solidFill>
                    <a:schemeClr val="dk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667" b="1">
                  <a:solidFill>
                    <a:srgbClr val="EE3D8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4 depósitos provinciales</a:t>
              </a:r>
              <a:endParaRPr/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333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Se licitaron obras para culminar 4 centros provinciales de almacenamiento de vacunas </a:t>
              </a:r>
              <a:r>
                <a:rPr lang="es-AR" sz="1333" b="1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por 2.3 millones de dólares.</a:t>
              </a:r>
              <a:endParaRPr sz="1600" b="1">
                <a:solidFill>
                  <a:srgbClr val="63666F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pic>
        <p:nvPicPr>
          <p:cNvPr id="265" name="Google Shape;265;p9" descr="C:\Users\marco\Downloads\WhatsApp Image 2021-11-24 at 14.54.31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6859" y="2488607"/>
            <a:ext cx="5574996" cy="42536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6" name="Google Shape;266;p9" descr="C:\Users\marco\Downloads\WhatsApp Image 2021-11-24 at 14.24.12.jpeg"/>
          <p:cNvPicPr preferRelativeResize="0"/>
          <p:nvPr/>
        </p:nvPicPr>
        <p:blipFill rotWithShape="1">
          <a:blip r:embed="rId5">
            <a:alphaModFix/>
          </a:blip>
          <a:srcRect l="57750"/>
          <a:stretch/>
        </p:blipFill>
        <p:spPr>
          <a:xfrm rot="5400000">
            <a:off x="4823941" y="557749"/>
            <a:ext cx="3204457" cy="41082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67" name="Google Shape;267;p9"/>
          <p:cNvSpPr txBox="1"/>
          <p:nvPr/>
        </p:nvSpPr>
        <p:spPr>
          <a:xfrm>
            <a:off x="247385" y="6444774"/>
            <a:ext cx="4632960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33" b="1">
                <a:solidFill>
                  <a:srgbClr val="63666F"/>
                </a:solidFill>
                <a:latin typeface="Encode Sans"/>
                <a:ea typeface="Encode Sans"/>
                <a:cs typeface="Encode Sans"/>
                <a:sym typeface="Encode Sans"/>
              </a:rPr>
              <a:t>Inversión total : </a:t>
            </a:r>
            <a:r>
              <a:rPr lang="es-AR" sz="1333" b="1">
                <a:solidFill>
                  <a:srgbClr val="EE3D8F"/>
                </a:solidFill>
                <a:latin typeface="Encode Sans"/>
                <a:ea typeface="Encode Sans"/>
                <a:cs typeface="Encode Sans"/>
                <a:sym typeface="Encode Sans"/>
              </a:rPr>
              <a:t>19.1 millones de dólares</a:t>
            </a:r>
            <a:endParaRPr/>
          </a:p>
        </p:txBody>
      </p:sp>
      <p:sp>
        <p:nvSpPr>
          <p:cNvPr id="268" name="Google Shape;268;p9"/>
          <p:cNvSpPr/>
          <p:nvPr/>
        </p:nvSpPr>
        <p:spPr>
          <a:xfrm>
            <a:off x="0" y="-9036"/>
            <a:ext cx="12192000" cy="1119990"/>
          </a:xfrm>
          <a:prstGeom prst="rect">
            <a:avLst/>
          </a:prstGeom>
          <a:solidFill>
            <a:srgbClr val="EE3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9"/>
          <p:cNvSpPr txBox="1"/>
          <p:nvPr/>
        </p:nvSpPr>
        <p:spPr>
          <a:xfrm>
            <a:off x="7842072" y="331650"/>
            <a:ext cx="207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Subsecretaría de Articulación Federal</a:t>
            </a:r>
            <a:endParaRPr sz="1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70" name="Google Shape;270;p9"/>
          <p:cNvPicPr preferRelativeResize="0"/>
          <p:nvPr/>
        </p:nvPicPr>
        <p:blipFill rotWithShape="1">
          <a:blip r:embed="rId6">
            <a:alphaModFix/>
          </a:blip>
          <a:srcRect t="27736" b="26005"/>
          <a:stretch/>
        </p:blipFill>
        <p:spPr>
          <a:xfrm>
            <a:off x="9445652" y="7673"/>
            <a:ext cx="2845448" cy="97935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9"/>
          <p:cNvSpPr/>
          <p:nvPr/>
        </p:nvSpPr>
        <p:spPr>
          <a:xfrm>
            <a:off x="227776" y="119922"/>
            <a:ext cx="931181" cy="853345"/>
          </a:xfrm>
          <a:prstGeom prst="ellipse">
            <a:avLst/>
          </a:prstGeom>
          <a:solidFill>
            <a:srgbClr val="EE3D8F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72" name="Google Shape;272;p9"/>
          <p:cNvSpPr txBox="1"/>
          <p:nvPr/>
        </p:nvSpPr>
        <p:spPr>
          <a:xfrm>
            <a:off x="1242953" y="300873"/>
            <a:ext cx="61859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Obras</a:t>
            </a:r>
            <a:endParaRPr/>
          </a:p>
        </p:txBody>
      </p:sp>
      <p:grpSp>
        <p:nvGrpSpPr>
          <p:cNvPr id="273" name="Google Shape;273;p9"/>
          <p:cNvGrpSpPr/>
          <p:nvPr/>
        </p:nvGrpSpPr>
        <p:grpSpPr>
          <a:xfrm>
            <a:off x="485542" y="4311957"/>
            <a:ext cx="4091975" cy="3594479"/>
            <a:chOff x="0" y="0"/>
            <a:chExt cx="1962101" cy="1414158"/>
          </a:xfrm>
        </p:grpSpPr>
        <p:sp>
          <p:nvSpPr>
            <p:cNvPr id="274" name="Google Shape;274;p9"/>
            <p:cNvSpPr/>
            <p:nvPr/>
          </p:nvSpPr>
          <p:spPr>
            <a:xfrm>
              <a:off x="0" y="0"/>
              <a:ext cx="1962100" cy="1329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600">
                  <a:solidFill>
                    <a:schemeClr val="dk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11466" y="225330"/>
              <a:ext cx="97993" cy="506116"/>
            </a:xfrm>
            <a:prstGeom prst="rect">
              <a:avLst/>
            </a:prstGeom>
            <a:solidFill>
              <a:srgbClr val="EE3D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600">
                  <a:solidFill>
                    <a:srgbClr val="168DD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600">
                <a:solidFill>
                  <a:srgbClr val="168DD2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175846" y="85103"/>
              <a:ext cx="1786255" cy="1329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600">
                  <a:solidFill>
                    <a:schemeClr val="dk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 </a:t>
              </a:r>
              <a:endPara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667" b="1">
                  <a:solidFill>
                    <a:srgbClr val="EE3D8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6 depósitos provinciales</a:t>
              </a:r>
              <a:endParaRPr/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333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Se licitarán obras para 6 nuevos centros provinciales de almacenamiento de vacunas </a:t>
              </a:r>
              <a:r>
                <a:rPr lang="es-AR" sz="1333" b="1">
                  <a:solidFill>
                    <a:srgbClr val="63666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por 6.8 millones de dólares</a:t>
              </a:r>
              <a:endParaRPr sz="1600" b="1">
                <a:solidFill>
                  <a:srgbClr val="63666F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1476</Words>
  <Application>Microsoft Office PowerPoint</Application>
  <PresentationFormat>Panorámica</PresentationFormat>
  <Paragraphs>260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Encode Sans</vt:lpstr>
      <vt:lpstr>Tahoma</vt:lpstr>
      <vt:lpstr>Arial</vt:lpstr>
      <vt:lpstr>Times New Roman</vt:lpstr>
      <vt:lpstr>Calibri</vt:lpstr>
      <vt:lpstr>Office Theme</vt:lpstr>
      <vt:lpstr>Presentación de PowerPoint</vt:lpstr>
      <vt:lpstr>Plan Federal de reconstrucción del  Sistema de Salud (2022-2023)</vt:lpstr>
      <vt:lpstr>Presentación de PowerPoint</vt:lpstr>
      <vt:lpstr>Presentación de PowerPoint</vt:lpstr>
      <vt:lpstr>Distribución equitativa de recursos con variables territoriales federales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Maximiliano Cruz Azcui</dc:creator>
  <cp:lastModifiedBy>marcosmerello@gmail.com</cp:lastModifiedBy>
  <cp:revision>4</cp:revision>
  <dcterms:created xsi:type="dcterms:W3CDTF">2021-02-05T15:41:22Z</dcterms:created>
  <dcterms:modified xsi:type="dcterms:W3CDTF">2022-06-13T12:27:16Z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