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6" r:id="rId1"/>
  </p:sldMasterIdLst>
  <p:notesMasterIdLst>
    <p:notesMasterId r:id="rId30"/>
  </p:notesMasterIdLst>
  <p:handoutMasterIdLst>
    <p:handoutMasterId r:id="rId31"/>
  </p:handoutMasterIdLst>
  <p:sldIdLst>
    <p:sldId id="256" r:id="rId2"/>
    <p:sldId id="328" r:id="rId3"/>
    <p:sldId id="334" r:id="rId4"/>
    <p:sldId id="332" r:id="rId5"/>
    <p:sldId id="333" r:id="rId6"/>
    <p:sldId id="331" r:id="rId7"/>
    <p:sldId id="336" r:id="rId8"/>
    <p:sldId id="312" r:id="rId9"/>
    <p:sldId id="330" r:id="rId10"/>
    <p:sldId id="277" r:id="rId11"/>
    <p:sldId id="305" r:id="rId12"/>
    <p:sldId id="317" r:id="rId13"/>
    <p:sldId id="315" r:id="rId14"/>
    <p:sldId id="309" r:id="rId15"/>
    <p:sldId id="282" r:id="rId16"/>
    <p:sldId id="339" r:id="rId17"/>
    <p:sldId id="342" r:id="rId18"/>
    <p:sldId id="343" r:id="rId19"/>
    <p:sldId id="344" r:id="rId20"/>
    <p:sldId id="338" r:id="rId21"/>
    <p:sldId id="335" r:id="rId22"/>
    <p:sldId id="301" r:id="rId23"/>
    <p:sldId id="259" r:id="rId24"/>
    <p:sldId id="286" r:id="rId25"/>
    <p:sldId id="260" r:id="rId26"/>
    <p:sldId id="265" r:id="rId27"/>
    <p:sldId id="261" r:id="rId28"/>
    <p:sldId id="290" r:id="rId29"/>
  </p:sldIdLst>
  <p:sldSz cx="9144000" cy="6858000" type="screen4x3"/>
  <p:notesSz cx="6797675" cy="9926638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 autoAdjust="0"/>
    <p:restoredTop sz="91543" autoAdjust="0"/>
  </p:normalViewPr>
  <p:slideViewPr>
    <p:cSldViewPr>
      <p:cViewPr varScale="1">
        <p:scale>
          <a:sx n="107" d="100"/>
          <a:sy n="107" d="100"/>
        </p:scale>
        <p:origin x="-17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863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D896-244D-4E53-A717-5FC5C2925DD0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863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881E-EDE0-433B-A9AA-D679E3AE99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931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863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1036-0073-478A-ABD2-2A5D24A49CD4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383" y="4715832"/>
            <a:ext cx="5436909" cy="44666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863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07EE3-142C-4E9D-8479-9A3C6A4A7D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53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9317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96043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96043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6982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4481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90856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35345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11959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819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915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69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142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464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40993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3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298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486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173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8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854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CB17-1997-456A-881D-7A79C07E7F7E}" type="datetimeFigureOut">
              <a:rPr lang="es-AR" smtClean="0"/>
              <a:t>17/12/2019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539D-2D71-43BC-A2BE-A073A1A6499F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0" y="6597352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 userDrawn="1"/>
        </p:nvSpPr>
        <p:spPr>
          <a:xfrm>
            <a:off x="35496" y="6597352"/>
            <a:ext cx="49007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Dirección</a:t>
            </a:r>
            <a:r>
              <a:rPr lang="es-AR" sz="1100" b="1" baseline="0" dirty="0" smtClean="0">
                <a:solidFill>
                  <a:schemeClr val="bg1"/>
                </a:solidFill>
              </a:rPr>
              <a:t> de Análisis e Información Financiera – Contaduría General de la Nación</a:t>
            </a:r>
            <a:endParaRPr lang="es-A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96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  <p:sldLayoutId id="2147484298" r:id="rId12"/>
    <p:sldLayoutId id="2147484299" r:id="rId13"/>
    <p:sldLayoutId id="2147484300" r:id="rId14"/>
    <p:sldLayoutId id="2147484301" r:id="rId15"/>
    <p:sldLayoutId id="2147484302" r:id="rId16"/>
    <p:sldLayoutId id="2147484303" r:id="rId17"/>
    <p:sldLayoutId id="2147484304" r:id="rId18"/>
    <p:sldLayoutId id="2147484305" r:id="rId19"/>
    <p:sldLayoutId id="2147484306" r:id="rId20"/>
    <p:sldLayoutId id="2147484307" r:id="rId21"/>
    <p:sldLayoutId id="2147484308" r:id="rId22"/>
    <p:sldLayoutId id="2147484309" r:id="rId23"/>
    <p:sldLayoutId id="2147484310" r:id="rId24"/>
    <p:sldLayoutId id="2147484311" r:id="rId25"/>
    <p:sldLayoutId id="2147484312" r:id="rId26"/>
    <p:sldLayoutId id="2147484313" r:id="rId27"/>
    <p:sldLayoutId id="2147484314" r:id="rId28"/>
    <p:sldLayoutId id="2147484315" r:id="rId29"/>
    <p:sldLayoutId id="2147484316" r:id="rId30"/>
    <p:sldLayoutId id="2147484317" r:id="rId31"/>
    <p:sldLayoutId id="2147484318" r:id="rId32"/>
    <p:sldLayoutId id="2147484320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322808" y="764704"/>
            <a:ext cx="6121400" cy="12890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800" b="1" cap="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</a:t>
            </a:r>
            <a:r>
              <a:rPr lang="es-AR" sz="4800" b="1" cap="sm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ORNADA DE CIERRE DE EJERCICIO 2019</a:t>
            </a:r>
            <a:endParaRPr lang="es-AR" sz="4800" b="1" cap="small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0" y="3933825"/>
            <a:ext cx="8785225" cy="7191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Organismos de Administración Central</a:t>
            </a:r>
          </a:p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398" y="620688"/>
            <a:ext cx="1807066" cy="1666089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2339752" y="5733256"/>
            <a:ext cx="4065019" cy="7200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18-12-2019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8649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Sólo un Expediente Electrónico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Que contenga un solo Informe Cierre de Cuenta UEPEX (IFCPE), un solo Informe Cierre de Cuenta Administración Central (IFCAC) y un solo Informe Cierre de Cuenta Bienes (IFCAB)</a:t>
            </a:r>
          </a:p>
          <a:p>
            <a:pPr algn="just"/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INCLUIR ARCHIVOS DE TRABAJO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. Solamente tienen validez los archivos EMBEBIDOS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No realizar pase del Expediente en paralelo, solamente a las direcciones indicadas en la disposición.</a:t>
            </a: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Cierre Incompleto:  se adjuntará un documento al EE  con el detalle de la información faltante y se devolverá al remitente.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Para completarlo, se deberá incluir el Informe de Cierre correspondiente que contenga la información faltante.</a:t>
            </a: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Observaciones tras el análisis: </a:t>
            </a:r>
          </a:p>
          <a:p>
            <a:pPr lvl="1"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Se enviará documento en GDE al SAF que será vinculado al EE.</a:t>
            </a:r>
          </a:p>
          <a:p>
            <a:pPr lvl="1"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Las respuestas se recibirán por Nota CCOO con la indicación del Informe debidamente firmado a vincular al EE.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generar nuevo Expediente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52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General del Ministerio de Economía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, en tres fechas distintas:</a:t>
            </a:r>
          </a:p>
          <a:p>
            <a:pPr lvl="1"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Cuadros de Cierre 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Vencimiento  14/2</a:t>
            </a: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Información de Juicios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Vencimiento  2/3</a:t>
            </a:r>
          </a:p>
          <a:p>
            <a:pPr lvl="1"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Estados Financieros UEPEX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  28/2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Mesa del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Ministerio de Economía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la enviará a la Mesa CGN quien la deriva a las Direcciones correspondientes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 :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antes del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2/3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mediante ESIDIF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General del Ministerio de Economía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que hará solo un Expediente Electrónico.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Con hojas sueltas, no anilladas, impresas en buena calidad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Cierre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Incompleto:  se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elaborará Nota en GDE con lo faltante y se remitirá al correo NOTIF.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Para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completarlo, se deberá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presentar en 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Mesa de Entradas de la CGN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la documentación faltante. 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CGN escanea y vincula al Expediente existente.</a:t>
            </a: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NO presentar faltantes en la MESA DEL MINISTERIO, NO GENERAR NUEVO EXPEDIENTE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4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Observaciones tras el análisis: 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Se hará Nota Externa en GDE, se enviará </a:t>
            </a:r>
            <a:r>
              <a:rPr lang="es-AR" sz="2400" dirty="0" err="1">
                <a:solidFill>
                  <a:schemeClr val="accent1">
                    <a:lumMod val="75000"/>
                  </a:schemeClr>
                </a:solidFill>
              </a:rPr>
              <a:t>pdf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 de la NOTA al mail de NOTIF del SAF.  Se vinculará al EE.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Las respuestas se recibirán en la MESA DE ENTRADAS DE LA  CGN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CGN escanea y vincula al Expediente existente.</a:t>
            </a:r>
          </a:p>
          <a:p>
            <a:pPr algn="just"/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NO presentar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nueva información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en la MESA DEL MINISTERIO, NO GENERAR NUEVO EXPEDIENTE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2420888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Cuadros a presentar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100" b="1" dirty="0" smtClean="0">
                <a:solidFill>
                  <a:schemeClr val="accent1">
                    <a:lumMod val="75000"/>
                  </a:schemeClr>
                </a:solidFill>
              </a:rPr>
              <a:t>(Disposición 71/10 CGN y modificatorias)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16024" y="764704"/>
            <a:ext cx="9036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1 – “Movimientos Financieros (Caja y Bancos)” y sus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Anexos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1.a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 Bancos (Cuentas Corrientes y Cajas de Ahorro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1.b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 “Movimientos Financieros (Caja y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Bancos)”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1.c.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“Movimientos de Fondo Rotatorio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2 – “Ingresos por Contribuciones al Tesoro y Remanentes de Ejercicios Anteriores”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3 – “Movimientos de Fondos y Valores de Terceros y en Garantía” y sus Anexos AXT 711, AXT 712 y AXT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725</a:t>
            </a: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4 – “Bienes de Uso y de Consumo”, integrados por: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4.1 – “Movimiento de Bienes de Consumo” y Anexo Existencia Final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4.2 – “Cuadro General de Bienes de Uso” y sus Anexos 4.2.1, 4.2.2, 4.2.3 y 4.2.4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4.3 – “Construcciones en Proceso”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 4.4 – “Existencia de Bienes Inmuebles” 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35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5805" y="981883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7– “Detalle de Créditos y Deudas” integrado por: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7.1 – “Detalle de Créditos y Deudas con Organismos de la Administración Nacional” y sus Anexos “Créditos” y “Deudas”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7.2 - “Detalle de Créditos y Deudas con Otros Entes del Sector Público Nacional”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7.3 - “Detalle de Créditos y Deudas con el Sector Privado” incluyendo: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) Créditos y Deudas con Personas Físicas y Jurídicas del Sector Privado.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) Créditos con Agentes Públicos que por cualquier causa sean declarados “Deudores del Estado Nacional”.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) Subsidios o Aportes a Organizaciones Privadas pendientes de rendición al 31 de diciembre del año que se cierra. 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8 – “Anticipos a Proveedores y Contratistas”, integrados por: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8.1 – “Anticipos a Proveedores y Contratistas a Corto Plazo”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8.2 – “Anticipos a Proveedores y Contratistas a Largo Plazo”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0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5805" y="836712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 – "Préstamos externos y/o transferencias no reembolsables externas – Cuadro Consolidado”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13.1 – “Préstamos externos y/o transferencias no reembolsables externas - Datos Generales”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13.2 – “Préstamos externos y/o transferencias no reembolsables externas – Cuentas Bancarias”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13.3 – “Préstamos externos y/o transferencias no reembolsables externas – Estado Financiero”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0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5805" y="836712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Teléfonos de referencia para consultas:</a:t>
            </a:r>
          </a:p>
          <a:p>
            <a:endParaRPr lang="es-AR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7" y="2046327"/>
            <a:ext cx="849694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DE PROCESAMIENTO CONTABLE: </a:t>
            </a: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4349-6714 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Cuadros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– Anexos a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y b, 3, 4, 6, 7, 8, 9 y 12. 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</a:t>
            </a: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DE ANÁLISIS E INFORMACIÓN FINANCIERA: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4349-6733 </a:t>
            </a:r>
          </a:p>
          <a:p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Cuadros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1-c,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2 y 13</a:t>
            </a:r>
          </a:p>
          <a:p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DIRECCIÓN </a:t>
            </a: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DE NORMAS Y SISTEMAS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4349-6583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53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506662"/>
            <a:ext cx="8229600" cy="92233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Fecha límite para presentar ante ONP solicitudes de modificaciones presupuestarias y de reprogramaciones de cuotas </a:t>
            </a:r>
            <a:b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20-12-2019</a:t>
            </a:r>
            <a:endParaRPr lang="es-A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2420888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Algunos recordatorios 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de registro de operaciones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35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115616" y="1484784"/>
            <a:ext cx="7129462" cy="32400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sz="10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rgbClr val="00B0F0"/>
                </a:solidFill>
              </a:rPr>
              <a:t>Estado de los comprobantes</a:t>
            </a:r>
          </a:p>
          <a:p>
            <a:pPr marL="0" indent="0" algn="ctr">
              <a:buNone/>
            </a:pPr>
            <a:endParaRPr lang="es-AR" sz="1000" b="1" dirty="0">
              <a:solidFill>
                <a:srgbClr val="00B0F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Al </a:t>
            </a:r>
            <a:r>
              <a:rPr lang="es-AR" sz="2800" dirty="0">
                <a:solidFill>
                  <a:schemeClr val="accent1">
                    <a:lumMod val="75000"/>
                  </a:schemeClr>
                </a:solidFill>
              </a:rPr>
              <a:t>cierre del </a:t>
            </a: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ejercicio todos los comprobantes CMR y PG deben estar en estado </a:t>
            </a:r>
            <a:r>
              <a:rPr lang="es-AR" sz="2800" b="1" dirty="0" smtClean="0">
                <a:solidFill>
                  <a:srgbClr val="FF0000"/>
                </a:solidFill>
              </a:rPr>
              <a:t>DEFINITIVO</a:t>
            </a: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, no en proceso de firma</a:t>
            </a: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8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476672"/>
            <a:ext cx="8785225" cy="568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s-AR" sz="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es-AR" sz="2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rgbClr val="00B0F0"/>
                </a:solidFill>
              </a:rPr>
              <a:t>Caducidad de Órdenes de </a:t>
            </a:r>
            <a:r>
              <a:rPr lang="es-AR" sz="3600" b="1" dirty="0" smtClean="0">
                <a:solidFill>
                  <a:srgbClr val="00B0F0"/>
                </a:solidFill>
              </a:rPr>
              <a:t>Pago</a:t>
            </a:r>
          </a:p>
          <a:p>
            <a:pPr marL="0" indent="0" algn="ctr">
              <a:buNone/>
            </a:pPr>
            <a:endParaRPr lang="es-AR" sz="1050" b="1" dirty="0">
              <a:solidFill>
                <a:srgbClr val="00B0F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Al cierre del ejercicio 2019 caducan: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2017 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2018 sin pagos en 2019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OP 2016 y anteriores 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s-A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Deben desafectarse las OP Caducas mediante CMR en el eSIDIF o de corresponder a través del envío de formularios C75 luego de la desafectación en el sistema del SAF o Uepex. </a:t>
            </a: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0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447088" cy="60483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Transferencias a Universidades Nacionales</a:t>
            </a:r>
          </a:p>
          <a:p>
            <a:pPr marL="0" indent="0" algn="ctr">
              <a:buNone/>
            </a:pPr>
            <a:endParaRPr lang="es-AR" sz="11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las partidas </a:t>
            </a:r>
            <a:r>
              <a:rPr lang="es-AR" sz="2200" dirty="0" err="1">
                <a:solidFill>
                  <a:schemeClr val="accent1">
                    <a:lumMod val="75000"/>
                  </a:schemeClr>
                </a:solidFill>
              </a:rPr>
              <a:t>subparciales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 (se carga en el sector de presupuesto del SAF, es indicativa)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Uso de la partida 5.6: usar exclusivamente para transferencias a Universidades Nacionales. Esto excluye los servicios prestados por Universidades a los organismos, que se imputan al inciso 3, y fondos dirigidos a Universidades Privadas, etc.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caso de tratarse de convenios con UUNN, especificar el N° de Resolución en las observaciones de la Orden de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Pago. (Será de gran utilidad además notificar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y enviar documentación de respaldo a la Universidad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receptora).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Se efectúa conciliación entre el </a:t>
            </a:r>
            <a:r>
              <a:rPr lang="es-AR" sz="2200" b="1" dirty="0" err="1" smtClean="0">
                <a:solidFill>
                  <a:schemeClr val="accent1">
                    <a:lumMod val="75000"/>
                  </a:schemeClr>
                </a:solidFill>
              </a:rPr>
              <a:t>Esidif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 y el SIFEP para verificar la consistencia entre registros de UUNN y SAF.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2400" b="1" dirty="0" smtClean="0">
                <a:solidFill>
                  <a:srgbClr val="FF0000"/>
                </a:solidFill>
              </a:rPr>
              <a:t>SE </a:t>
            </a:r>
            <a:r>
              <a:rPr lang="es-AR" sz="2400" b="1" dirty="0">
                <a:solidFill>
                  <a:srgbClr val="FF0000"/>
                </a:solidFill>
              </a:rPr>
              <a:t>REALIZA UN SEGUIMIENTO DETALLADO DE ESTA </a:t>
            </a:r>
            <a:r>
              <a:rPr lang="es-AR" sz="2400" b="1" dirty="0" smtClean="0">
                <a:solidFill>
                  <a:srgbClr val="FF0000"/>
                </a:solidFill>
              </a:rPr>
              <a:t>PARTIDA POR PARTE DE LA CGN Y LOS ORGANISMOS DE CONTROL</a:t>
            </a:r>
            <a:endParaRPr lang="es-A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764704"/>
            <a:ext cx="8424862" cy="54721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Transferencias a Otras entidades del SPN</a:t>
            </a:r>
          </a:p>
          <a:p>
            <a:pPr marL="0" indent="0">
              <a:buNone/>
            </a:pPr>
            <a:endParaRPr lang="es-AR" sz="14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las subparciales (se carga en el sector de presupuesto del SAF, es indicativa) y de los objetos del gasto.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No usar partida 5 si se tratara por ejemplo de la prestación de un servicio.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Se hacen controles con información de los Beneficiarios y con Información Contable y Financiera de los Receptores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2500" b="1" dirty="0" smtClean="0">
                <a:solidFill>
                  <a:srgbClr val="FF0000"/>
                </a:solidFill>
              </a:rPr>
              <a:t>SE REALIZA UN </a:t>
            </a:r>
            <a:r>
              <a:rPr lang="es-AR" sz="2500" b="1" dirty="0">
                <a:solidFill>
                  <a:srgbClr val="FF0000"/>
                </a:solidFill>
              </a:rPr>
              <a:t>SEGUIMIENTO DETALLADO DE ESTA </a:t>
            </a:r>
            <a:r>
              <a:rPr lang="es-AR" sz="2500" b="1" dirty="0" smtClean="0">
                <a:solidFill>
                  <a:srgbClr val="FF0000"/>
                </a:solidFill>
              </a:rPr>
              <a:t>PARTIDA. </a:t>
            </a:r>
          </a:p>
          <a:p>
            <a:pPr marL="0" indent="0" algn="ctr">
              <a:buNone/>
            </a:pPr>
            <a:r>
              <a:rPr lang="es-AR" sz="2500" b="1" dirty="0" smtClean="0">
                <a:solidFill>
                  <a:srgbClr val="FF0000"/>
                </a:solidFill>
              </a:rPr>
              <a:t> SE CONCILIA ESIDIF CON SIFEP</a:t>
            </a:r>
          </a:p>
          <a:p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2400" b="1" u="sng" dirty="0" smtClean="0">
                <a:solidFill>
                  <a:schemeClr val="accent1">
                    <a:lumMod val="75000"/>
                  </a:schemeClr>
                </a:solidFill>
              </a:rPr>
              <a:t>IMPRESCINDIBLE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 PARA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CONSOLIDACIÓN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DEL SECTOR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PÚBLICO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NACIONAL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Y CONSULTAS DE ORGANISMOS DE CONTROL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764704"/>
            <a:ext cx="8291513" cy="51847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Correcta imputación de la Ubicación Geográfica</a:t>
            </a:r>
          </a:p>
          <a:p>
            <a:pPr marL="0" indent="0" algn="ctr">
              <a:buNone/>
            </a:pPr>
            <a:endParaRPr lang="es-AR" sz="1000" b="1" dirty="0" smtClean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Imputación correcta de la UG, debe ser coherente con el lugar de la prestación.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Repasar las pautas de imputación de UG del Clasificador Presupuestario.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Indicativa. Al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momento de elaborar el presupuesto puede desconocerse la UG que se utilizará.  Sin embargo en el momento de la Ejecución debe imputarse donde corresponde (ya se conoce el Beneficiario).</a:t>
            </a:r>
          </a:p>
          <a:p>
            <a:pPr marL="0" indent="0" algn="just">
              <a:buNone/>
            </a:pP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ESPECIAL ATENCIÓN CON TRANSFERENCIAS A PROVINCIAS Y MUNICIPIOS Y ORGANISMOS </a:t>
            </a: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OFICIALES. </a:t>
            </a:r>
          </a:p>
          <a:p>
            <a:pPr marL="0" indent="0" algn="just">
              <a:buNone/>
            </a:pPr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TENER EN CUENTA QUE LAS CONSULTAS POR UG SON HABITUALES Y SE REQUIERE EXACTITUD EN EL REGISTRO.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0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692943"/>
            <a:ext cx="8229600" cy="504031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AR" sz="2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Inconsistencias</a:t>
            </a:r>
          </a:p>
          <a:p>
            <a:pPr marL="0" indent="0" algn="ctr">
              <a:buNone/>
            </a:pPr>
            <a:endParaRPr lang="es-AR" sz="28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Resolver las inconsistencias lo antes posible evita errores en la determinación del remanente.  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Cuando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se trata de una figurativa devengada en ejercicios anteriores,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corresponde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imputar el recurso como Subconcepto 2 (Ejercicios Anteriores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),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ante la duda comuníquese con el Cedente o consulte a la DAIF.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Cuando se carga un comprobante IR o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CMIR de tipo 41, no olvidarse de ingresar el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código de SAF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Cedente.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Comuníquense habitualmente entre Cedentes y Receptores, para evitar errores en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la imputación.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4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280400" cy="43211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b="1" dirty="0" smtClean="0">
                <a:solidFill>
                  <a:srgbClr val="00B0F0"/>
                </a:solidFill>
              </a:rPr>
              <a:t>Fuentes de Financiamiento Externas (21 y 22</a:t>
            </a:r>
            <a:r>
              <a:rPr lang="es-AR" b="1" dirty="0" smtClean="0">
                <a:solidFill>
                  <a:srgbClr val="00B0F0"/>
                </a:solidFill>
              </a:rPr>
              <a:t>)</a:t>
            </a:r>
            <a:endParaRPr lang="es-A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AR" sz="20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Los comprobantes de Fuente 22 SIEMPRE deben tener código de SIGADE distinto de 0.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El comprobante de devengado y de pagado deberá tener el mismo código SIGADE que su compromiso correspondiente.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Cuando asocio una Categoría programática a una UEPEX, sólo ESA UEPEX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 puede ejecutar en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dicha categoría.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(Circular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ONP Nº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4/96)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se carga un comprobante de recurso IR de Fuente 21, previamente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la Coordinación de Recursos y Gastos de la CGN debe dar el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alta de la Donación.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El procedimiento de carga está establecido en la Circular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CGN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N° 11/04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8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3568" y="2132856"/>
            <a:ext cx="7772400" cy="147002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>¡</a:t>
            </a: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Muchas gracias!</a:t>
            </a:r>
            <a:b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600" b="1" dirty="0" smtClean="0">
                <a:solidFill>
                  <a:schemeClr val="tx2">
                    <a:lumMod val="75000"/>
                  </a:schemeClr>
                </a:solidFill>
              </a:rPr>
              <a:t>Pueden contactarnos en </a:t>
            </a:r>
            <a:r>
              <a:rPr lang="es-AR" sz="3200" b="1" dirty="0" smtClean="0">
                <a:solidFill>
                  <a:schemeClr val="tx2">
                    <a:lumMod val="75000"/>
                  </a:schemeClr>
                </a:solidFill>
              </a:rPr>
              <a:t>cierredaif@mecon.gov.ar</a:t>
            </a:r>
            <a:endParaRPr lang="es-A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55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9087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Fechas de presentación de comprobantes</a:t>
            </a: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6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223" y="5512296"/>
            <a:ext cx="90989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(1) no incluye los Formularios/Comprobantes de desafectación.</a:t>
            </a:r>
            <a:endParaRPr kumimoji="0" lang="es-AR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(2) </a:t>
            </a:r>
            <a:r>
              <a:rPr lang="es-ES" altLang="es-AR" sz="1400" dirty="0" smtClean="0">
                <a:latin typeface="+mn-lt"/>
                <a:ea typeface="Times New Roman" pitchFamily="18" charset="0"/>
              </a:rPr>
              <a:t>o último día hábil del año 2019</a:t>
            </a:r>
            <a:endParaRPr kumimoji="0" lang="es-ES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lang="es-ES" altLang="es-AR" sz="1400" dirty="0" smtClean="0">
                <a:latin typeface="+mn-lt"/>
                <a:ea typeface="Times New Roman" pitchFamily="18" charset="0"/>
              </a:rPr>
              <a:t>(3) </a:t>
            </a: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o tercer día hábil del año 2020.</a:t>
            </a:r>
            <a:endParaRPr kumimoji="0" lang="es-AR" alt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(4) Sólo tipo de Registro Devengado. </a:t>
            </a:r>
            <a:r>
              <a:rPr kumimoji="0" lang="es-ES" altLang="es-AR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Compromiso y Devengado simultáneo sólo hasta el 31/12 o último día hábil 2019</a:t>
            </a:r>
            <a:endParaRPr kumimoji="0" lang="es-ES" altLang="es-AR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981348"/>
              </p:ext>
            </p:extLst>
          </p:nvPr>
        </p:nvGraphicFramePr>
        <p:xfrm>
          <a:off x="1115616" y="548680"/>
          <a:ext cx="684076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1542"/>
                <a:gridCol w="16692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dirty="0" err="1" smtClean="0"/>
                        <a:t>Form</a:t>
                      </a:r>
                      <a:r>
                        <a:rPr lang="es-AR" dirty="0" smtClean="0"/>
                        <a:t>/Comprobante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Fecha Límite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C35</a:t>
                      </a:r>
                      <a:r>
                        <a:rPr lang="es-AR" dirty="0" smtClean="0"/>
                        <a:t>/</a:t>
                      </a:r>
                      <a:r>
                        <a:rPr lang="es-AR" dirty="0" err="1" smtClean="0"/>
                        <a:t>Comp</a:t>
                      </a:r>
                      <a:r>
                        <a:rPr lang="es-AR" baseline="0" dirty="0" smtClean="0"/>
                        <a:t> de Compromiso </a:t>
                      </a:r>
                      <a:r>
                        <a:rPr lang="es-AR" b="1" baseline="0" dirty="0" smtClean="0"/>
                        <a:t>CC</a:t>
                      </a:r>
                      <a:r>
                        <a:rPr lang="es-AR" baseline="0" dirty="0" smtClean="0"/>
                        <a:t> y </a:t>
                      </a:r>
                      <a:r>
                        <a:rPr lang="es-AR" baseline="0" dirty="0" err="1" smtClean="0"/>
                        <a:t>Comp</a:t>
                      </a:r>
                      <a:r>
                        <a:rPr lang="es-AR" baseline="0" dirty="0" smtClean="0"/>
                        <a:t> de </a:t>
                      </a:r>
                      <a:r>
                        <a:rPr lang="es-AR" baseline="0" dirty="0" err="1" smtClean="0"/>
                        <a:t>modif</a:t>
                      </a:r>
                      <a:r>
                        <a:rPr lang="es-AR" baseline="0" dirty="0" smtClean="0"/>
                        <a:t> de compromiso </a:t>
                      </a:r>
                      <a:r>
                        <a:rPr lang="es-AR" b="1" baseline="0" dirty="0" smtClean="0"/>
                        <a:t>CMC tipo IC </a:t>
                      </a:r>
                      <a:r>
                        <a:rPr lang="es-AR" b="0" baseline="0" dirty="0" smtClean="0"/>
                        <a:t>(1)</a:t>
                      </a:r>
                      <a:endParaRPr lang="es-A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</a:t>
                      </a:r>
                    </a:p>
                    <a:p>
                      <a:pPr algn="ctr"/>
                      <a:r>
                        <a:rPr lang="es-AR" baseline="0" dirty="0" smtClean="0"/>
                        <a:t>(2)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C35 </a:t>
                      </a:r>
                      <a:r>
                        <a:rPr lang="es-AR" b="0" dirty="0" err="1" smtClean="0"/>
                        <a:t>modif</a:t>
                      </a:r>
                      <a:r>
                        <a:rPr lang="es-AR" b="0" dirty="0" smtClean="0"/>
                        <a:t> de registro</a:t>
                      </a:r>
                      <a:r>
                        <a:rPr lang="es-AR" b="0" baseline="0" dirty="0" smtClean="0"/>
                        <a:t> </a:t>
                      </a:r>
                      <a:r>
                        <a:rPr lang="es-AR" b="0" dirty="0" smtClean="0"/>
                        <a:t>tipo </a:t>
                      </a:r>
                      <a:r>
                        <a:rPr lang="es-AR" b="1" dirty="0" smtClean="0"/>
                        <a:t>Corrección / CMC tipo</a:t>
                      </a:r>
                      <a:r>
                        <a:rPr lang="es-AR" b="1" baseline="0" dirty="0" smtClean="0"/>
                        <a:t> CC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C41</a:t>
                      </a:r>
                      <a:r>
                        <a:rPr lang="es-AR" dirty="0" smtClean="0"/>
                        <a:t>/Orden de Pago Presupuestaria </a:t>
                      </a:r>
                      <a:r>
                        <a:rPr lang="es-AR" b="1" dirty="0" smtClean="0"/>
                        <a:t>PRE</a:t>
                      </a:r>
                    </a:p>
                    <a:p>
                      <a:r>
                        <a:rPr lang="es-AR" b="1" dirty="0" smtClean="0">
                          <a:solidFill>
                            <a:srgbClr val="FF0000"/>
                          </a:solidFill>
                        </a:rPr>
                        <a:t>(4)</a:t>
                      </a:r>
                      <a:endParaRPr lang="es-A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C42</a:t>
                      </a:r>
                      <a:r>
                        <a:rPr lang="es-AR" b="0" dirty="0" smtClean="0"/>
                        <a:t>/Orden de Pago sin imputación presupuestaria</a:t>
                      </a:r>
                      <a:r>
                        <a:rPr lang="es-AR" b="0" baseline="0" dirty="0" smtClean="0"/>
                        <a:t> </a:t>
                      </a:r>
                      <a:r>
                        <a:rPr lang="es-AR" b="1" baseline="0" dirty="0" smtClean="0"/>
                        <a:t>NPR</a:t>
                      </a:r>
                      <a:r>
                        <a:rPr lang="es-AR" b="1" dirty="0" smtClean="0"/>
                        <a:t> 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</a:t>
                      </a:r>
                      <a:br>
                        <a:rPr lang="es-AR" dirty="0" smtClean="0"/>
                      </a:br>
                      <a:r>
                        <a:rPr lang="es-AR" dirty="0" smtClean="0"/>
                        <a:t>(2)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C43</a:t>
                      </a:r>
                      <a:r>
                        <a:rPr lang="es-AR" b="0" dirty="0" smtClean="0"/>
                        <a:t> Ejecución / Rendición </a:t>
                      </a:r>
                      <a:r>
                        <a:rPr lang="es-AR" b="0" dirty="0" err="1" smtClean="0"/>
                        <a:t>Adm</a:t>
                      </a:r>
                      <a:r>
                        <a:rPr lang="es-AR" b="0" dirty="0" smtClean="0"/>
                        <a:t>. de FR  </a:t>
                      </a:r>
                      <a:r>
                        <a:rPr lang="es-AR" b="1" dirty="0" smtClean="0"/>
                        <a:t>RENADM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algn="ctr"/>
                      <a:r>
                        <a:rPr lang="es-AR" dirty="0" smtClean="0"/>
                        <a:t>(3)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C43 </a:t>
                      </a:r>
                      <a:r>
                        <a:rPr lang="es-AR" b="0" dirty="0" smtClean="0"/>
                        <a:t>Reposición</a:t>
                      </a:r>
                      <a:r>
                        <a:rPr lang="es-AR" b="1" dirty="0" smtClean="0"/>
                        <a:t> / OP</a:t>
                      </a:r>
                      <a:r>
                        <a:rPr lang="es-AR" b="1" baseline="0" dirty="0" smtClean="0"/>
                        <a:t> FR subtipo REP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31/12/2019 (2)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b="0" dirty="0" smtClean="0"/>
                        <a:t>Anulación de Rendición</a:t>
                      </a:r>
                      <a:r>
                        <a:rPr lang="es-AR" b="0" baseline="0" dirty="0" smtClean="0"/>
                        <a:t> Administrativa </a:t>
                      </a:r>
                      <a:r>
                        <a:rPr lang="es-AR" b="1" baseline="0" dirty="0" smtClean="0"/>
                        <a:t>ARADM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6/01/2020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 smtClean="0"/>
                        <a:t>(3)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21084" y="5222880"/>
            <a:ext cx="3610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es-AR" altLang="es-A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2/1/2020 o primer día hábil</a:t>
            </a:r>
            <a:r>
              <a:rPr kumimoji="0" lang="es-AR" altLang="es-A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del año 2020</a:t>
            </a:r>
            <a:endParaRPr kumimoji="0" lang="es-AR" altLang="es-A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6/1/2020 o tercer día hábil del año 2020</a:t>
            </a:r>
            <a:endParaRPr kumimoji="0" lang="es-AR" altLang="es-A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9989"/>
              </p:ext>
            </p:extLst>
          </p:nvPr>
        </p:nvGraphicFramePr>
        <p:xfrm>
          <a:off x="971600" y="908723"/>
          <a:ext cx="7272808" cy="396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166"/>
                <a:gridCol w="1774642"/>
              </a:tblGrid>
              <a:tr h="453401">
                <a:tc>
                  <a:txBody>
                    <a:bodyPr/>
                    <a:lstStyle/>
                    <a:p>
                      <a:pPr algn="ctr"/>
                      <a:r>
                        <a:rPr lang="es-AR" dirty="0" err="1" smtClean="0"/>
                        <a:t>Form</a:t>
                      </a:r>
                      <a:r>
                        <a:rPr lang="es-AR" dirty="0" smtClean="0"/>
                        <a:t>/Comprobante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Fecha Límite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 IR  de Recaudación</a:t>
                      </a:r>
                      <a:r>
                        <a:rPr lang="es-AR" b="1" baseline="0" dirty="0" smtClean="0"/>
                        <a:t> CUT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2/1/2020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 IR de Regularización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Informe diario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e</a:t>
                      </a:r>
                      <a:r>
                        <a:rPr lang="es-AR" b="1" baseline="0" dirty="0" smtClean="0"/>
                        <a:t> IR de Recaudación NO CUT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  <a:endParaRPr lang="es-AR" dirty="0"/>
                    </a:p>
                  </a:txBody>
                  <a:tcPr/>
                </a:tc>
              </a:tr>
              <a:tr h="458510">
                <a:tc>
                  <a:txBody>
                    <a:bodyPr/>
                    <a:lstStyle/>
                    <a:p>
                      <a:r>
                        <a:rPr lang="es-AR" b="1" dirty="0" smtClean="0"/>
                        <a:t>IR</a:t>
                      </a:r>
                      <a:r>
                        <a:rPr lang="es-AR" b="1" baseline="0" dirty="0" smtClean="0"/>
                        <a:t> RME de </a:t>
                      </a:r>
                      <a:r>
                        <a:rPr lang="es-AR" b="1" baseline="0" dirty="0" err="1" smtClean="0"/>
                        <a:t>Reexpresión</a:t>
                      </a:r>
                      <a:r>
                        <a:rPr lang="es-AR" b="1" baseline="0" dirty="0" smtClean="0"/>
                        <a:t> por Moneda Extranjera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  <a:tr h="45340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 y CMIR de Corrección</a:t>
                      </a:r>
                      <a:r>
                        <a:rPr lang="es-AR" b="1" baseline="0" dirty="0" smtClean="0"/>
                        <a:t> y Desafectación 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  <a:tr h="781521">
                <a:tc>
                  <a:txBody>
                    <a:bodyPr/>
                    <a:lstStyle/>
                    <a:p>
                      <a:r>
                        <a:rPr lang="es-AR" b="1" dirty="0" smtClean="0"/>
                        <a:t>C10</a:t>
                      </a:r>
                      <a:r>
                        <a:rPr lang="es-AR" b="1" baseline="0" dirty="0" smtClean="0"/>
                        <a:t> Cambio de Medio de Percepción y CMP REC tipo REV, RCH y CMP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6/1/2020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81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Requerimientos sobre fechas límite</a:t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1">
                    <a:lumMod val="75000"/>
                  </a:schemeClr>
                </a:solidFill>
              </a:rPr>
              <a:t>Mediante GDE a CDURO – CGN#MHA</a:t>
            </a:r>
            <a:endParaRPr lang="es-A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2492375"/>
            <a:ext cx="8229600" cy="9223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Pautas de Presentación de cuadros de cierre e información complementaria</a:t>
            </a: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4">
                    <a:lumMod val="75000"/>
                  </a:schemeClr>
                </a:solidFill>
              </a:rPr>
              <a:t>Presentación</a:t>
            </a:r>
            <a:endParaRPr lang="es-AR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7" y="1052513"/>
            <a:ext cx="8429625" cy="504031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Tipo de Trámite: </a:t>
            </a:r>
          </a:p>
          <a:p>
            <a:pPr marL="0" indent="0" algn="ctr"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Gene00188 Presentación Cierre de Cuenta Anual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Informes de Firma Conjunta</a:t>
            </a: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Informe Cierre de Cuenta Sector Público (Mesa de Entradas MH)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612165"/>
              </p:ext>
            </p:extLst>
          </p:nvPr>
        </p:nvGraphicFramePr>
        <p:xfrm>
          <a:off x="1115616" y="2492896"/>
          <a:ext cx="6768752" cy="2059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4796"/>
                <a:gridCol w="1073956"/>
              </a:tblGrid>
              <a:tr h="720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Cuenta, Administración Central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IFCAC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Cuenta, Bienes (con capacidad 100MB)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IFCAB 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Informe Cierre de Cuenta, UEPEX (*)</a:t>
                      </a:r>
                      <a:endParaRPr lang="es-A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IFCPE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>
                          <a:effectLst/>
                        </a:rPr>
                        <a:t>Informe Cierre de Cuenta, Organismos Descentralizados</a:t>
                      </a:r>
                      <a:endParaRPr lang="es-A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IFCOC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Cierre de </a:t>
                      </a:r>
                      <a:r>
                        <a:rPr lang="es-AR" sz="1800" dirty="0" smtClean="0">
                          <a:effectLst/>
                        </a:rPr>
                        <a:t>Cuenta, </a:t>
                      </a:r>
                      <a:r>
                        <a:rPr lang="es-AR" sz="1800" dirty="0">
                          <a:effectLst/>
                        </a:rPr>
                        <a:t>Juicios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IFCJU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Informe Estados Financieros UEPEX (*)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dirty="0">
                          <a:effectLst/>
                        </a:rPr>
                        <a:t>ESTFI</a:t>
                      </a:r>
                      <a:endParaRPr lang="es-A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1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90538"/>
            <a:ext cx="8229600" cy="70643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Presentación con GDE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39" y="1268413"/>
            <a:ext cx="8429625" cy="47815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CUADROS DE CIERRE: generar expediente y dirigirlo a Repartición DAIF#MHA, Sector EDANINFI 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14/2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Juicios: generar expediente y dirigirlo a Repartición DNYS#MHA,  Sector EDNORSIS.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Vencimiento: antes del 2/3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Estados Financieros UEPEX generar expediente y dirigirlo a Repartición DPC#MNA, Sector EDPROCON 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Vencimiento: 28/2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 :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Vencimiento antes del 2/3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 mediante ESIDIF</a:t>
            </a:r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6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</TotalTime>
  <Words>1870</Words>
  <Application>Microsoft Office PowerPoint</Application>
  <PresentationFormat>Presentación en pantalla (4:3)</PresentationFormat>
  <Paragraphs>252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Tema de Office</vt:lpstr>
      <vt:lpstr>JORNADA DE CIERRE DE EJERCICIO 2019</vt:lpstr>
      <vt:lpstr>Fecha límite para presentar ante ONP solicitudes de modificaciones presupuestarias y de reprogramaciones de cuotas   20-12-2019</vt:lpstr>
      <vt:lpstr>Fechas de presentación de comprobantes</vt:lpstr>
      <vt:lpstr>Presentación de PowerPoint</vt:lpstr>
      <vt:lpstr>Presentación de PowerPoint</vt:lpstr>
      <vt:lpstr>Requerimientos sobre fechas límite  Mediante GDE a CDURO – CGN#MHA</vt:lpstr>
      <vt:lpstr>Pautas de Presentación de cuadros de cierre e información complementaria</vt:lpstr>
      <vt:lpstr>Presentación</vt:lpstr>
      <vt:lpstr>Presentación con GDE</vt:lpstr>
      <vt:lpstr>Presentación con GDE</vt:lpstr>
      <vt:lpstr>Presentación con GDE</vt:lpstr>
      <vt:lpstr>Presentación sin GDE</vt:lpstr>
      <vt:lpstr>Presentación sin GDE</vt:lpstr>
      <vt:lpstr>Presentación sin GDE</vt:lpstr>
      <vt:lpstr>Cuadros a presentar (Disposición 71/10 CGN y modificatorias) </vt:lpstr>
      <vt:lpstr>Presentación de PowerPoint</vt:lpstr>
      <vt:lpstr>Presentación de PowerPoint</vt:lpstr>
      <vt:lpstr>Presentación de PowerPoint</vt:lpstr>
      <vt:lpstr>Presentación de PowerPoint</vt:lpstr>
      <vt:lpstr>Algunos recordatorios  de registro de operaciones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¡Muchas gracias!  Pueden contactarnos en cierredaif@mecon.gov.ar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JORNADA DE CONTADURÍAS JURISDICCIONALES</dc:title>
  <cp:lastModifiedBy>Ana Laura Kiezela</cp:lastModifiedBy>
  <cp:revision>196</cp:revision>
  <cp:lastPrinted>2019-12-16T20:02:15Z</cp:lastPrinted>
  <dcterms:created xsi:type="dcterms:W3CDTF">2017-10-18T20:01:29Z</dcterms:created>
  <dcterms:modified xsi:type="dcterms:W3CDTF">2019-12-17T18:17:14Z</dcterms:modified>
</cp:coreProperties>
</file>