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25" r:id="rId1"/>
  </p:sldMasterIdLst>
  <p:notesMasterIdLst>
    <p:notesMasterId r:id="rId65"/>
  </p:notesMasterIdLst>
  <p:handoutMasterIdLst>
    <p:handoutMasterId r:id="rId66"/>
  </p:handoutMasterIdLst>
  <p:sldIdLst>
    <p:sldId id="297" r:id="rId2"/>
    <p:sldId id="367" r:id="rId3"/>
    <p:sldId id="369" r:id="rId4"/>
    <p:sldId id="370" r:id="rId5"/>
    <p:sldId id="372" r:id="rId6"/>
    <p:sldId id="301" r:id="rId7"/>
    <p:sldId id="371" r:id="rId8"/>
    <p:sldId id="373" r:id="rId9"/>
    <p:sldId id="375" r:id="rId10"/>
    <p:sldId id="336" r:id="rId11"/>
    <p:sldId id="348" r:id="rId12"/>
    <p:sldId id="312" r:id="rId13"/>
    <p:sldId id="277" r:id="rId14"/>
    <p:sldId id="305" r:id="rId15"/>
    <p:sldId id="358" r:id="rId16"/>
    <p:sldId id="355" r:id="rId17"/>
    <p:sldId id="356" r:id="rId18"/>
    <p:sldId id="315" r:id="rId19"/>
    <p:sldId id="347" r:id="rId20"/>
    <p:sldId id="345" r:id="rId21"/>
    <p:sldId id="309" r:id="rId22"/>
    <p:sldId id="359" r:id="rId23"/>
    <p:sldId id="346" r:id="rId24"/>
    <p:sldId id="376" r:id="rId25"/>
    <p:sldId id="361" r:id="rId26"/>
    <p:sldId id="362" r:id="rId27"/>
    <p:sldId id="365" r:id="rId28"/>
    <p:sldId id="363" r:id="rId29"/>
    <p:sldId id="364" r:id="rId30"/>
    <p:sldId id="338" r:id="rId31"/>
    <p:sldId id="377" r:id="rId32"/>
    <p:sldId id="378" r:id="rId33"/>
    <p:sldId id="313" r:id="rId34"/>
    <p:sldId id="354" r:id="rId35"/>
    <p:sldId id="350" r:id="rId36"/>
    <p:sldId id="352" r:id="rId37"/>
    <p:sldId id="379" r:id="rId38"/>
    <p:sldId id="380" r:id="rId39"/>
    <p:sldId id="381" r:id="rId40"/>
    <p:sldId id="382" r:id="rId41"/>
    <p:sldId id="383" r:id="rId42"/>
    <p:sldId id="384" r:id="rId43"/>
    <p:sldId id="368" r:id="rId44"/>
    <p:sldId id="357" r:id="rId45"/>
    <p:sldId id="385" r:id="rId46"/>
    <p:sldId id="386" r:id="rId47"/>
    <p:sldId id="387" r:id="rId48"/>
    <p:sldId id="388" r:id="rId49"/>
    <p:sldId id="389" r:id="rId50"/>
    <p:sldId id="366" r:id="rId51"/>
    <p:sldId id="390" r:id="rId52"/>
    <p:sldId id="360" r:id="rId53"/>
    <p:sldId id="353" r:id="rId54"/>
    <p:sldId id="391" r:id="rId55"/>
    <p:sldId id="392" r:id="rId56"/>
    <p:sldId id="393" r:id="rId57"/>
    <p:sldId id="351" r:id="rId58"/>
    <p:sldId id="394" r:id="rId59"/>
    <p:sldId id="399" r:id="rId60"/>
    <p:sldId id="395" r:id="rId61"/>
    <p:sldId id="397" r:id="rId62"/>
    <p:sldId id="398" r:id="rId63"/>
    <p:sldId id="349" r:id="rId64"/>
  </p:sldIdLst>
  <p:sldSz cx="9906000" cy="6858000" type="A4"/>
  <p:notesSz cx="6797675" cy="9926638"/>
  <p:defaultTextStyle>
    <a:defPPr>
      <a:defRPr lang="es-AR"/>
    </a:defPPr>
    <a:lvl1pPr marL="0" algn="l" defTabSz="1072866" rtl="0" eaLnBrk="1" latinLnBrk="0" hangingPunct="1">
      <a:defRPr sz="2112" kern="1200">
        <a:solidFill>
          <a:schemeClr val="tx1"/>
        </a:solidFill>
        <a:latin typeface="+mn-lt"/>
        <a:ea typeface="+mn-ea"/>
        <a:cs typeface="+mn-cs"/>
      </a:defRPr>
    </a:lvl1pPr>
    <a:lvl2pPr marL="536433" algn="l" defTabSz="1072866" rtl="0" eaLnBrk="1" latinLnBrk="0" hangingPunct="1">
      <a:defRPr sz="2112" kern="1200">
        <a:solidFill>
          <a:schemeClr val="tx1"/>
        </a:solidFill>
        <a:latin typeface="+mn-lt"/>
        <a:ea typeface="+mn-ea"/>
        <a:cs typeface="+mn-cs"/>
      </a:defRPr>
    </a:lvl2pPr>
    <a:lvl3pPr marL="1072866" algn="l" defTabSz="1072866" rtl="0" eaLnBrk="1" latinLnBrk="0" hangingPunct="1">
      <a:defRPr sz="2112" kern="1200">
        <a:solidFill>
          <a:schemeClr val="tx1"/>
        </a:solidFill>
        <a:latin typeface="+mn-lt"/>
        <a:ea typeface="+mn-ea"/>
        <a:cs typeface="+mn-cs"/>
      </a:defRPr>
    </a:lvl3pPr>
    <a:lvl4pPr marL="1609298" algn="l" defTabSz="1072866" rtl="0" eaLnBrk="1" latinLnBrk="0" hangingPunct="1">
      <a:defRPr sz="2112" kern="1200">
        <a:solidFill>
          <a:schemeClr val="tx1"/>
        </a:solidFill>
        <a:latin typeface="+mn-lt"/>
        <a:ea typeface="+mn-ea"/>
        <a:cs typeface="+mn-cs"/>
      </a:defRPr>
    </a:lvl4pPr>
    <a:lvl5pPr marL="2145731" algn="l" defTabSz="1072866" rtl="0" eaLnBrk="1" latinLnBrk="0" hangingPunct="1">
      <a:defRPr sz="2112" kern="1200">
        <a:solidFill>
          <a:schemeClr val="tx1"/>
        </a:solidFill>
        <a:latin typeface="+mn-lt"/>
        <a:ea typeface="+mn-ea"/>
        <a:cs typeface="+mn-cs"/>
      </a:defRPr>
    </a:lvl5pPr>
    <a:lvl6pPr marL="2682164" algn="l" defTabSz="1072866" rtl="0" eaLnBrk="1" latinLnBrk="0" hangingPunct="1">
      <a:defRPr sz="2112" kern="1200">
        <a:solidFill>
          <a:schemeClr val="tx1"/>
        </a:solidFill>
        <a:latin typeface="+mn-lt"/>
        <a:ea typeface="+mn-ea"/>
        <a:cs typeface="+mn-cs"/>
      </a:defRPr>
    </a:lvl6pPr>
    <a:lvl7pPr marL="3218597" algn="l" defTabSz="1072866" rtl="0" eaLnBrk="1" latinLnBrk="0" hangingPunct="1">
      <a:defRPr sz="2112" kern="1200">
        <a:solidFill>
          <a:schemeClr val="tx1"/>
        </a:solidFill>
        <a:latin typeface="+mn-lt"/>
        <a:ea typeface="+mn-ea"/>
        <a:cs typeface="+mn-cs"/>
      </a:defRPr>
    </a:lvl7pPr>
    <a:lvl8pPr marL="3755029" algn="l" defTabSz="1072866" rtl="0" eaLnBrk="1" latinLnBrk="0" hangingPunct="1">
      <a:defRPr sz="2112" kern="1200">
        <a:solidFill>
          <a:schemeClr val="tx1"/>
        </a:solidFill>
        <a:latin typeface="+mn-lt"/>
        <a:ea typeface="+mn-ea"/>
        <a:cs typeface="+mn-cs"/>
      </a:defRPr>
    </a:lvl8pPr>
    <a:lvl9pPr marL="4291462" algn="l" defTabSz="1072866" rtl="0" eaLnBrk="1" latinLnBrk="0" hangingPunct="1">
      <a:defRPr sz="211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3120" userDrawn="1">
          <p15:clr>
            <a:srgbClr val="A4A3A4"/>
          </p15:clr>
        </p15:guide>
        <p15:guide id="3" orient="horz" pos="216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B7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34" autoAdjust="0"/>
    <p:restoredTop sz="86400" autoAdjust="0"/>
  </p:normalViewPr>
  <p:slideViewPr>
    <p:cSldViewPr>
      <p:cViewPr varScale="1">
        <p:scale>
          <a:sx n="112" d="100"/>
          <a:sy n="112" d="100"/>
        </p:scale>
        <p:origin x="1698" y="108"/>
      </p:cViewPr>
      <p:guideLst>
        <p:guide orient="horz" pos="2880"/>
        <p:guide pos="312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8" d="100"/>
          <a:sy n="78" d="100"/>
        </p:scale>
        <p:origin x="4062" y="11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A569B9-EFDB-48A9-996F-F8FCAD022011}" type="doc">
      <dgm:prSet loTypeId="urn:microsoft.com/office/officeart/2005/8/layout/process1" loCatId="process" qsTypeId="urn:microsoft.com/office/officeart/2005/8/quickstyle/simple1" qsCatId="simple" csTypeId="urn:microsoft.com/office/officeart/2005/8/colors/accent1_2" csCatId="accent1" phldr="1"/>
      <dgm:spPr/>
    </dgm:pt>
    <dgm:pt modelId="{F5D4D7E6-2C62-4DBA-9B59-4135D94C9677}">
      <dgm:prSet phldrT="[Texto]" custT="1"/>
      <dgm:spPr>
        <a:xfrm>
          <a:off x="6951" y="1528606"/>
          <a:ext cx="2595135" cy="1345454"/>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s-AR" sz="2400" dirty="0">
              <a:solidFill>
                <a:sysClr val="window" lastClr="FFFFFF"/>
              </a:solidFill>
              <a:latin typeface="Calibri"/>
              <a:ea typeface="+mn-ea"/>
              <a:cs typeface="+mn-cs"/>
            </a:rPr>
            <a:t>Registrar operaciones pendientes</a:t>
          </a:r>
        </a:p>
      </dgm:t>
    </dgm:pt>
    <dgm:pt modelId="{7DD35642-97C5-46B6-8302-48225280E649}" type="parTrans" cxnId="{44AC2368-9B8E-4486-86D8-C4543430DD22}">
      <dgm:prSet/>
      <dgm:spPr/>
      <dgm:t>
        <a:bodyPr/>
        <a:lstStyle/>
        <a:p>
          <a:endParaRPr lang="es-AR"/>
        </a:p>
      </dgm:t>
    </dgm:pt>
    <dgm:pt modelId="{7F58C25C-2212-4F8F-BA4E-09D57809BC78}" type="sibTrans" cxnId="{44AC2368-9B8E-4486-86D8-C4543430DD22}">
      <dgm:prSet/>
      <dgm:spPr>
        <a:xfrm>
          <a:off x="2360492" y="1672277"/>
          <a:ext cx="454910" cy="484657"/>
        </a:xfrm>
        <a:solidFill>
          <a:srgbClr val="4F81BD">
            <a:tint val="60000"/>
            <a:hueOff val="0"/>
            <a:satOff val="0"/>
            <a:lumOff val="0"/>
            <a:alphaOff val="0"/>
          </a:srgbClr>
        </a:solidFill>
        <a:ln>
          <a:noFill/>
        </a:ln>
        <a:effectLst/>
      </dgm:spPr>
      <dgm:t>
        <a:bodyPr/>
        <a:lstStyle/>
        <a:p>
          <a:endParaRPr lang="es-AR">
            <a:solidFill>
              <a:sysClr val="window" lastClr="FFFFFF"/>
            </a:solidFill>
            <a:latin typeface="Calibri"/>
            <a:ea typeface="+mn-ea"/>
            <a:cs typeface="+mn-cs"/>
          </a:endParaRPr>
        </a:p>
      </dgm:t>
    </dgm:pt>
    <dgm:pt modelId="{13F79ACB-01B6-4404-8C87-757E6C88C328}">
      <dgm:prSet phldrT="[Texto]" custT="1"/>
      <dgm:spPr>
        <a:xfrm>
          <a:off x="2809730" y="1528606"/>
          <a:ext cx="2851563" cy="1345454"/>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s-AR" sz="2000" dirty="0">
              <a:solidFill>
                <a:sysClr val="window" lastClr="FFFFFF"/>
              </a:solidFill>
              <a:latin typeface="Calibri"/>
              <a:ea typeface="+mn-ea"/>
              <a:cs typeface="+mn-cs"/>
            </a:rPr>
            <a:t>Rendir administrativamente</a:t>
          </a:r>
        </a:p>
      </dgm:t>
    </dgm:pt>
    <dgm:pt modelId="{C6D3E516-76E5-410B-B374-49FA5F6B99D3}" type="parTrans" cxnId="{50BAC0E0-FD62-49D9-91CA-E075373C5189}">
      <dgm:prSet/>
      <dgm:spPr/>
      <dgm:t>
        <a:bodyPr/>
        <a:lstStyle/>
        <a:p>
          <a:endParaRPr lang="es-AR"/>
        </a:p>
      </dgm:t>
    </dgm:pt>
    <dgm:pt modelId="{93E1705B-BDD5-4366-9642-D861FB8D1E86}" type="sibTrans" cxnId="{50BAC0E0-FD62-49D9-91CA-E075373C5189}">
      <dgm:prSet/>
      <dgm:spPr>
        <a:xfrm>
          <a:off x="5395289" y="1672278"/>
          <a:ext cx="469325" cy="484659"/>
        </a:xfrm>
        <a:solidFill>
          <a:srgbClr val="4F81BD">
            <a:tint val="60000"/>
            <a:hueOff val="0"/>
            <a:satOff val="0"/>
            <a:lumOff val="0"/>
            <a:alphaOff val="0"/>
          </a:srgbClr>
        </a:solidFill>
        <a:ln>
          <a:noFill/>
        </a:ln>
        <a:effectLst/>
      </dgm:spPr>
      <dgm:t>
        <a:bodyPr/>
        <a:lstStyle/>
        <a:p>
          <a:endParaRPr lang="es-AR">
            <a:solidFill>
              <a:sysClr val="window" lastClr="FFFFFF"/>
            </a:solidFill>
            <a:latin typeface="Calibri"/>
            <a:ea typeface="+mn-ea"/>
            <a:cs typeface="+mn-cs"/>
          </a:endParaRPr>
        </a:p>
      </dgm:t>
    </dgm:pt>
    <dgm:pt modelId="{89CC11B8-015C-4444-9CBF-04ADDE971F77}" type="pres">
      <dgm:prSet presAssocID="{29A569B9-EFDB-48A9-996F-F8FCAD022011}" presName="Name0" presStyleCnt="0">
        <dgm:presLayoutVars>
          <dgm:dir/>
          <dgm:resizeHandles val="exact"/>
        </dgm:presLayoutVars>
      </dgm:prSet>
      <dgm:spPr/>
    </dgm:pt>
    <dgm:pt modelId="{5375AB42-33A1-4A30-8B41-92DAE96BDA9A}" type="pres">
      <dgm:prSet presAssocID="{F5D4D7E6-2C62-4DBA-9B59-4135D94C9677}" presName="node" presStyleLbl="node1" presStyleIdx="0" presStyleCnt="2" custScaleX="499922" custLinFactNeighborX="-30496">
        <dgm:presLayoutVars>
          <dgm:bulletEnabled val="1"/>
        </dgm:presLayoutVars>
      </dgm:prSet>
      <dgm:spPr>
        <a:prstGeom prst="roundRect">
          <a:avLst>
            <a:gd name="adj" fmla="val 10000"/>
          </a:avLst>
        </a:prstGeom>
      </dgm:spPr>
    </dgm:pt>
    <dgm:pt modelId="{111E67A9-E103-4315-B6A3-8D379820E671}" type="pres">
      <dgm:prSet presAssocID="{7F58C25C-2212-4F8F-BA4E-09D57809BC78}" presName="sibTrans" presStyleLbl="sibTrans2D1" presStyleIdx="0" presStyleCnt="1" custScaleX="413364" custScaleY="376466" custLinFactY="-100000" custLinFactNeighborX="-92243" custLinFactNeighborY="-122720"/>
      <dgm:spPr>
        <a:prstGeom prst="rightArrow">
          <a:avLst>
            <a:gd name="adj1" fmla="val 60000"/>
            <a:gd name="adj2" fmla="val 50000"/>
          </a:avLst>
        </a:prstGeom>
      </dgm:spPr>
    </dgm:pt>
    <dgm:pt modelId="{90327B0E-6416-467D-BC11-9C3524B39D2F}" type="pres">
      <dgm:prSet presAssocID="{7F58C25C-2212-4F8F-BA4E-09D57809BC78}" presName="connectorText" presStyleLbl="sibTrans2D1" presStyleIdx="0" presStyleCnt="1"/>
      <dgm:spPr/>
    </dgm:pt>
    <dgm:pt modelId="{8DEBA28E-9010-4E89-AB11-40AE0FBCA9A2}" type="pres">
      <dgm:prSet presAssocID="{13F79ACB-01B6-4404-8C87-757E6C88C328}" presName="node" presStyleLbl="node1" presStyleIdx="1" presStyleCnt="2" custScaleX="549320">
        <dgm:presLayoutVars>
          <dgm:bulletEnabled val="1"/>
        </dgm:presLayoutVars>
      </dgm:prSet>
      <dgm:spPr>
        <a:prstGeom prst="roundRect">
          <a:avLst>
            <a:gd name="adj" fmla="val 10000"/>
          </a:avLst>
        </a:prstGeom>
      </dgm:spPr>
    </dgm:pt>
  </dgm:ptLst>
  <dgm:cxnLst>
    <dgm:cxn modelId="{8AD0645F-2AF7-41D4-ADF3-5D0147C419D7}" type="presOf" srcId="{F5D4D7E6-2C62-4DBA-9B59-4135D94C9677}" destId="{5375AB42-33A1-4A30-8B41-92DAE96BDA9A}" srcOrd="0" destOrd="0" presId="urn:microsoft.com/office/officeart/2005/8/layout/process1"/>
    <dgm:cxn modelId="{44AC2368-9B8E-4486-86D8-C4543430DD22}" srcId="{29A569B9-EFDB-48A9-996F-F8FCAD022011}" destId="{F5D4D7E6-2C62-4DBA-9B59-4135D94C9677}" srcOrd="0" destOrd="0" parTransId="{7DD35642-97C5-46B6-8302-48225280E649}" sibTransId="{7F58C25C-2212-4F8F-BA4E-09D57809BC78}"/>
    <dgm:cxn modelId="{ABA6C14A-7678-4286-B71D-31359A0E124F}" type="presOf" srcId="{7F58C25C-2212-4F8F-BA4E-09D57809BC78}" destId="{90327B0E-6416-467D-BC11-9C3524B39D2F}" srcOrd="1" destOrd="0" presId="urn:microsoft.com/office/officeart/2005/8/layout/process1"/>
    <dgm:cxn modelId="{A8D1B57E-A058-4673-9049-5A023652173B}" type="presOf" srcId="{13F79ACB-01B6-4404-8C87-757E6C88C328}" destId="{8DEBA28E-9010-4E89-AB11-40AE0FBCA9A2}" srcOrd="0" destOrd="0" presId="urn:microsoft.com/office/officeart/2005/8/layout/process1"/>
    <dgm:cxn modelId="{9AD75EC4-F9D2-401D-B97D-E88ED428D519}" type="presOf" srcId="{7F58C25C-2212-4F8F-BA4E-09D57809BC78}" destId="{111E67A9-E103-4315-B6A3-8D379820E671}" srcOrd="0" destOrd="0" presId="urn:microsoft.com/office/officeart/2005/8/layout/process1"/>
    <dgm:cxn modelId="{2A1FDBC6-F7FA-45F6-A240-DA637764344F}" type="presOf" srcId="{29A569B9-EFDB-48A9-996F-F8FCAD022011}" destId="{89CC11B8-015C-4444-9CBF-04ADDE971F77}" srcOrd="0" destOrd="0" presId="urn:microsoft.com/office/officeart/2005/8/layout/process1"/>
    <dgm:cxn modelId="{50BAC0E0-FD62-49D9-91CA-E075373C5189}" srcId="{29A569B9-EFDB-48A9-996F-F8FCAD022011}" destId="{13F79ACB-01B6-4404-8C87-757E6C88C328}" srcOrd="1" destOrd="0" parTransId="{C6D3E516-76E5-410B-B374-49FA5F6B99D3}" sibTransId="{93E1705B-BDD5-4366-9642-D861FB8D1E86}"/>
    <dgm:cxn modelId="{E40E1A2E-266A-438E-8F8B-04FF90DD7D3A}" type="presParOf" srcId="{89CC11B8-015C-4444-9CBF-04ADDE971F77}" destId="{5375AB42-33A1-4A30-8B41-92DAE96BDA9A}" srcOrd="0" destOrd="0" presId="urn:microsoft.com/office/officeart/2005/8/layout/process1"/>
    <dgm:cxn modelId="{C0C0B6F6-2301-441A-8B81-5941DD113861}" type="presParOf" srcId="{89CC11B8-015C-4444-9CBF-04ADDE971F77}" destId="{111E67A9-E103-4315-B6A3-8D379820E671}" srcOrd="1" destOrd="0" presId="urn:microsoft.com/office/officeart/2005/8/layout/process1"/>
    <dgm:cxn modelId="{D6081D97-AA7E-4A10-B5B2-E45D578CEB44}" type="presParOf" srcId="{111E67A9-E103-4315-B6A3-8D379820E671}" destId="{90327B0E-6416-467D-BC11-9C3524B39D2F}" srcOrd="0" destOrd="0" presId="urn:microsoft.com/office/officeart/2005/8/layout/process1"/>
    <dgm:cxn modelId="{37F4D865-B3B8-41DD-A0E2-25126C2E4281}" type="presParOf" srcId="{89CC11B8-015C-4444-9CBF-04ADDE971F77}" destId="{8DEBA28E-9010-4E89-AB11-40AE0FBCA9A2}" srcOrd="2"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ADCB35-A9AC-41E6-8B7D-F887A3667C98}" type="doc">
      <dgm:prSet loTypeId="urn:microsoft.com/office/officeart/2005/8/layout/hierarchy1" loCatId="hierarchy" qsTypeId="urn:microsoft.com/office/officeart/2005/8/quickstyle/simple1#3" qsCatId="simple" csTypeId="urn:microsoft.com/office/officeart/2005/8/colors/accent1_2#3" csCatId="accent1" phldr="1"/>
      <dgm:spPr/>
      <dgm:t>
        <a:bodyPr/>
        <a:lstStyle/>
        <a:p>
          <a:endParaRPr lang="es-AR"/>
        </a:p>
      </dgm:t>
    </dgm:pt>
    <dgm:pt modelId="{C37B16F3-2916-474A-90F5-D9233813BE50}">
      <dgm:prSet phldrT="[Texto]"/>
      <dgm:spPr>
        <a:xfrm>
          <a:off x="1312112" y="116959"/>
          <a:ext cx="982917" cy="624152"/>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s-AR" dirty="0">
              <a:solidFill>
                <a:sysClr val="windowText" lastClr="000000">
                  <a:hueOff val="0"/>
                  <a:satOff val="0"/>
                  <a:lumOff val="0"/>
                  <a:alphaOff val="0"/>
                </a:sysClr>
              </a:solidFill>
              <a:latin typeface="Calibri"/>
              <a:ea typeface="+mn-ea"/>
              <a:cs typeface="+mn-cs"/>
            </a:rPr>
            <a:t>FR</a:t>
          </a:r>
        </a:p>
      </dgm:t>
    </dgm:pt>
    <dgm:pt modelId="{DED2076E-FDFD-458F-BE65-8ACB86FC91D2}" type="parTrans" cxnId="{2F445111-C9D9-4475-A276-12C382B21C7E}">
      <dgm:prSet/>
      <dgm:spPr/>
      <dgm:t>
        <a:bodyPr/>
        <a:lstStyle/>
        <a:p>
          <a:endParaRPr lang="es-AR"/>
        </a:p>
      </dgm:t>
    </dgm:pt>
    <dgm:pt modelId="{6269C0DC-C05C-4F78-BB36-C70F55E03417}" type="sibTrans" cxnId="{2F445111-C9D9-4475-A276-12C382B21C7E}">
      <dgm:prSet/>
      <dgm:spPr/>
      <dgm:t>
        <a:bodyPr/>
        <a:lstStyle/>
        <a:p>
          <a:endParaRPr lang="es-AR"/>
        </a:p>
      </dgm:t>
    </dgm:pt>
    <dgm:pt modelId="{19DE24AF-94CF-4A9F-9229-4F89D5A36FDD}">
      <dgm:prSet phldrT="[Texto]"/>
      <dgm:spPr>
        <a:xfrm>
          <a:off x="711440" y="1026976"/>
          <a:ext cx="982917" cy="624152"/>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s-AR" dirty="0">
              <a:solidFill>
                <a:sysClr val="windowText" lastClr="000000">
                  <a:hueOff val="0"/>
                  <a:satOff val="0"/>
                  <a:lumOff val="0"/>
                  <a:alphaOff val="0"/>
                </a:sysClr>
              </a:solidFill>
              <a:latin typeface="Calibri"/>
              <a:ea typeface="+mn-ea"/>
              <a:cs typeface="+mn-cs"/>
            </a:rPr>
            <a:t>FRI</a:t>
          </a:r>
        </a:p>
      </dgm:t>
    </dgm:pt>
    <dgm:pt modelId="{06E551E9-DCDD-4708-817D-5F6811A34D57}" type="parTrans" cxnId="{75FD944F-E093-4309-A76C-A135BC08C90D}">
      <dgm:prSet/>
      <dgm:spPr>
        <a:xfrm>
          <a:off x="1093686" y="637359"/>
          <a:ext cx="600671" cy="285865"/>
        </a:xfrm>
        <a:noFill/>
        <a:ln w="25400" cap="flat" cmpd="sng" algn="ctr">
          <a:solidFill>
            <a:srgbClr val="4F81BD">
              <a:shade val="60000"/>
              <a:hueOff val="0"/>
              <a:satOff val="0"/>
              <a:lumOff val="0"/>
              <a:alphaOff val="0"/>
            </a:srgbClr>
          </a:solidFill>
          <a:prstDash val="solid"/>
        </a:ln>
        <a:effectLst/>
      </dgm:spPr>
      <dgm:t>
        <a:bodyPr/>
        <a:lstStyle/>
        <a:p>
          <a:endParaRPr lang="es-AR"/>
        </a:p>
      </dgm:t>
    </dgm:pt>
    <dgm:pt modelId="{C1DB42EB-27CF-4B3F-A94B-B8801763B6B4}" type="sibTrans" cxnId="{75FD944F-E093-4309-A76C-A135BC08C90D}">
      <dgm:prSet/>
      <dgm:spPr/>
      <dgm:t>
        <a:bodyPr/>
        <a:lstStyle/>
        <a:p>
          <a:endParaRPr lang="es-AR"/>
        </a:p>
      </dgm:t>
    </dgm:pt>
    <dgm:pt modelId="{7E025565-194A-4814-B43D-B5AE0459E9C1}">
      <dgm:prSet phldrT="[Texto]"/>
      <dgm:spPr>
        <a:xfrm>
          <a:off x="110769" y="1936994"/>
          <a:ext cx="982917" cy="624152"/>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s-AR" dirty="0">
              <a:solidFill>
                <a:sysClr val="windowText" lastClr="000000">
                  <a:hueOff val="0"/>
                  <a:satOff val="0"/>
                  <a:lumOff val="0"/>
                  <a:alphaOff val="0"/>
                </a:sysClr>
              </a:solidFill>
              <a:latin typeface="Calibri"/>
              <a:ea typeface="+mn-ea"/>
              <a:cs typeface="+mn-cs"/>
            </a:rPr>
            <a:t>CC</a:t>
          </a:r>
        </a:p>
      </dgm:t>
    </dgm:pt>
    <dgm:pt modelId="{101CE8B5-D1C0-4D2D-A907-9DF3448677EA}" type="parTrans" cxnId="{4555DCF9-6F90-4112-918B-6A3FA1715083}">
      <dgm:prSet/>
      <dgm:spPr>
        <a:xfrm>
          <a:off x="493014" y="1547377"/>
          <a:ext cx="600671" cy="285865"/>
        </a:xfrm>
        <a:noFill/>
        <a:ln w="25400" cap="flat" cmpd="sng" algn="ctr">
          <a:solidFill>
            <a:srgbClr val="4F81BD">
              <a:shade val="80000"/>
              <a:hueOff val="0"/>
              <a:satOff val="0"/>
              <a:lumOff val="0"/>
              <a:alphaOff val="0"/>
            </a:srgbClr>
          </a:solidFill>
          <a:prstDash val="solid"/>
        </a:ln>
        <a:effectLst/>
      </dgm:spPr>
      <dgm:t>
        <a:bodyPr/>
        <a:lstStyle/>
        <a:p>
          <a:endParaRPr lang="es-AR"/>
        </a:p>
      </dgm:t>
    </dgm:pt>
    <dgm:pt modelId="{B1625049-0054-45CE-BE04-DA39FDD2A70B}" type="sibTrans" cxnId="{4555DCF9-6F90-4112-918B-6A3FA1715083}">
      <dgm:prSet/>
      <dgm:spPr/>
      <dgm:t>
        <a:bodyPr/>
        <a:lstStyle/>
        <a:p>
          <a:endParaRPr lang="es-AR"/>
        </a:p>
      </dgm:t>
    </dgm:pt>
    <dgm:pt modelId="{5A652561-8903-4DAC-960C-9F407FBDBA94}">
      <dgm:prSet phldrT="[Texto]"/>
      <dgm:spPr>
        <a:xfrm>
          <a:off x="1312112" y="1936994"/>
          <a:ext cx="982917" cy="624152"/>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s-AR" dirty="0">
              <a:solidFill>
                <a:sysClr val="windowText" lastClr="000000">
                  <a:hueOff val="0"/>
                  <a:satOff val="0"/>
                  <a:lumOff val="0"/>
                  <a:alphaOff val="0"/>
                </a:sysClr>
              </a:solidFill>
              <a:latin typeface="Calibri"/>
              <a:ea typeface="+mn-ea"/>
              <a:cs typeface="+mn-cs"/>
            </a:rPr>
            <a:t>CC</a:t>
          </a:r>
        </a:p>
      </dgm:t>
    </dgm:pt>
    <dgm:pt modelId="{7F1C5505-7B5F-42EB-9E12-403B070637B4}" type="parTrans" cxnId="{44B027B3-7AD2-4D62-B9BC-E20CE6F1D1BD}">
      <dgm:prSet/>
      <dgm:spPr>
        <a:xfrm>
          <a:off x="1093686" y="1547377"/>
          <a:ext cx="600671" cy="285865"/>
        </a:xfrm>
        <a:noFill/>
        <a:ln w="25400" cap="flat" cmpd="sng" algn="ctr">
          <a:solidFill>
            <a:srgbClr val="4F81BD">
              <a:shade val="80000"/>
              <a:hueOff val="0"/>
              <a:satOff val="0"/>
              <a:lumOff val="0"/>
              <a:alphaOff val="0"/>
            </a:srgbClr>
          </a:solidFill>
          <a:prstDash val="solid"/>
        </a:ln>
        <a:effectLst/>
      </dgm:spPr>
      <dgm:t>
        <a:bodyPr/>
        <a:lstStyle/>
        <a:p>
          <a:endParaRPr lang="es-AR"/>
        </a:p>
      </dgm:t>
    </dgm:pt>
    <dgm:pt modelId="{61D9F5EB-B110-4F11-A131-355972DFD1D5}" type="sibTrans" cxnId="{44B027B3-7AD2-4D62-B9BC-E20CE6F1D1BD}">
      <dgm:prSet/>
      <dgm:spPr/>
      <dgm:t>
        <a:bodyPr/>
        <a:lstStyle/>
        <a:p>
          <a:endParaRPr lang="es-AR"/>
        </a:p>
      </dgm:t>
    </dgm:pt>
    <dgm:pt modelId="{4296ED43-60EB-4923-9A4C-4136FC47A561}">
      <dgm:prSet phldrT="[Texto]"/>
      <dgm:spPr>
        <a:xfrm>
          <a:off x="1912784" y="1026976"/>
          <a:ext cx="982917" cy="624152"/>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r>
            <a:rPr lang="es-AR" dirty="0">
              <a:solidFill>
                <a:sysClr val="windowText" lastClr="000000">
                  <a:hueOff val="0"/>
                  <a:satOff val="0"/>
                  <a:lumOff val="0"/>
                  <a:alphaOff val="0"/>
                </a:sysClr>
              </a:solidFill>
              <a:latin typeface="Calibri"/>
              <a:ea typeface="+mn-ea"/>
              <a:cs typeface="+mn-cs"/>
            </a:rPr>
            <a:t>CC</a:t>
          </a:r>
        </a:p>
      </dgm:t>
    </dgm:pt>
    <dgm:pt modelId="{B8744E07-9F8D-478F-ACDD-58A66F861CAB}" type="parTrans" cxnId="{61DD1DC1-3C63-4E25-A06D-6DF3AF606617}">
      <dgm:prSet/>
      <dgm:spPr>
        <a:xfrm>
          <a:off x="1694358" y="637359"/>
          <a:ext cx="600671" cy="285865"/>
        </a:xfrm>
        <a:noFill/>
        <a:ln w="25400" cap="flat" cmpd="sng" algn="ctr">
          <a:solidFill>
            <a:srgbClr val="4F81BD">
              <a:shade val="60000"/>
              <a:hueOff val="0"/>
              <a:satOff val="0"/>
              <a:lumOff val="0"/>
              <a:alphaOff val="0"/>
            </a:srgbClr>
          </a:solidFill>
          <a:prstDash val="solid"/>
        </a:ln>
        <a:effectLst/>
      </dgm:spPr>
      <dgm:t>
        <a:bodyPr/>
        <a:lstStyle/>
        <a:p>
          <a:endParaRPr lang="es-AR"/>
        </a:p>
      </dgm:t>
    </dgm:pt>
    <dgm:pt modelId="{00104DC8-F592-47EB-9198-DCAB32F732B9}" type="sibTrans" cxnId="{61DD1DC1-3C63-4E25-A06D-6DF3AF606617}">
      <dgm:prSet/>
      <dgm:spPr/>
      <dgm:t>
        <a:bodyPr/>
        <a:lstStyle/>
        <a:p>
          <a:endParaRPr lang="es-AR"/>
        </a:p>
      </dgm:t>
    </dgm:pt>
    <dgm:pt modelId="{0F54EF7D-FEB2-4CFA-97E2-3F02D83D8EE1}" type="pres">
      <dgm:prSet presAssocID="{6EADCB35-A9AC-41E6-8B7D-F887A3667C98}" presName="hierChild1" presStyleCnt="0">
        <dgm:presLayoutVars>
          <dgm:chPref val="1"/>
          <dgm:dir/>
          <dgm:animOne val="branch"/>
          <dgm:animLvl val="lvl"/>
          <dgm:resizeHandles/>
        </dgm:presLayoutVars>
      </dgm:prSet>
      <dgm:spPr/>
    </dgm:pt>
    <dgm:pt modelId="{6F9722E9-A50C-4EC9-A101-FE54AB0E32C5}" type="pres">
      <dgm:prSet presAssocID="{C37B16F3-2916-474A-90F5-D9233813BE50}" presName="hierRoot1" presStyleCnt="0"/>
      <dgm:spPr/>
    </dgm:pt>
    <dgm:pt modelId="{81B5573F-90AC-4AD5-89F6-F78FA7C95FA8}" type="pres">
      <dgm:prSet presAssocID="{C37B16F3-2916-474A-90F5-D9233813BE50}" presName="composite" presStyleCnt="0"/>
      <dgm:spPr/>
    </dgm:pt>
    <dgm:pt modelId="{E456E6E0-98FF-4E14-9088-9DEFBF360E37}" type="pres">
      <dgm:prSet presAssocID="{C37B16F3-2916-474A-90F5-D9233813BE50}" presName="background" presStyleLbl="node0" presStyleIdx="0" presStyleCnt="1"/>
      <dgm:spPr>
        <a:xfrm>
          <a:off x="1202899" y="13206"/>
          <a:ext cx="982917" cy="62415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6474934A-5566-487F-BB93-FEA430F24D41}" type="pres">
      <dgm:prSet presAssocID="{C37B16F3-2916-474A-90F5-D9233813BE50}" presName="text" presStyleLbl="fgAcc0" presStyleIdx="0" presStyleCnt="1">
        <dgm:presLayoutVars>
          <dgm:chPref val="3"/>
        </dgm:presLayoutVars>
      </dgm:prSet>
      <dgm:spPr>
        <a:prstGeom prst="roundRect">
          <a:avLst>
            <a:gd name="adj" fmla="val 10000"/>
          </a:avLst>
        </a:prstGeom>
      </dgm:spPr>
    </dgm:pt>
    <dgm:pt modelId="{71413ABD-5EA7-4392-9FC4-6F28F86B80DE}" type="pres">
      <dgm:prSet presAssocID="{C37B16F3-2916-474A-90F5-D9233813BE50}" presName="hierChild2" presStyleCnt="0"/>
      <dgm:spPr/>
    </dgm:pt>
    <dgm:pt modelId="{AEDC0F3D-19A0-4AD7-B68C-79B4A52BCDE3}" type="pres">
      <dgm:prSet presAssocID="{06E551E9-DCDD-4708-817D-5F6811A34D57}" presName="Name10" presStyleLbl="parChTrans1D2" presStyleIdx="0" presStyleCnt="2"/>
      <dgm:spPr>
        <a:custGeom>
          <a:avLst/>
          <a:gdLst/>
          <a:ahLst/>
          <a:cxnLst/>
          <a:rect l="0" t="0" r="0" b="0"/>
          <a:pathLst>
            <a:path>
              <a:moveTo>
                <a:pt x="600671" y="0"/>
              </a:moveTo>
              <a:lnTo>
                <a:pt x="600671" y="194808"/>
              </a:lnTo>
              <a:lnTo>
                <a:pt x="0" y="194808"/>
              </a:lnTo>
              <a:lnTo>
                <a:pt x="0" y="285865"/>
              </a:lnTo>
            </a:path>
          </a:pathLst>
        </a:custGeom>
      </dgm:spPr>
    </dgm:pt>
    <dgm:pt modelId="{1781DAD6-73EA-49CF-A781-801F54C5EAFA}" type="pres">
      <dgm:prSet presAssocID="{19DE24AF-94CF-4A9F-9229-4F89D5A36FDD}" presName="hierRoot2" presStyleCnt="0"/>
      <dgm:spPr/>
    </dgm:pt>
    <dgm:pt modelId="{BA84D590-441D-4085-92E6-CE22E309046E}" type="pres">
      <dgm:prSet presAssocID="{19DE24AF-94CF-4A9F-9229-4F89D5A36FDD}" presName="composite2" presStyleCnt="0"/>
      <dgm:spPr/>
    </dgm:pt>
    <dgm:pt modelId="{03689B6D-6315-4982-A1E6-572F41669D73}" type="pres">
      <dgm:prSet presAssocID="{19DE24AF-94CF-4A9F-9229-4F89D5A36FDD}" presName="background2" presStyleLbl="node2" presStyleIdx="0" presStyleCnt="2"/>
      <dgm:spPr>
        <a:xfrm>
          <a:off x="602227" y="923224"/>
          <a:ext cx="982917" cy="62415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662E09A4-2207-4B47-BB2C-1E7599A9DBAD}" type="pres">
      <dgm:prSet presAssocID="{19DE24AF-94CF-4A9F-9229-4F89D5A36FDD}" presName="text2" presStyleLbl="fgAcc2" presStyleIdx="0" presStyleCnt="2">
        <dgm:presLayoutVars>
          <dgm:chPref val="3"/>
        </dgm:presLayoutVars>
      </dgm:prSet>
      <dgm:spPr>
        <a:prstGeom prst="roundRect">
          <a:avLst>
            <a:gd name="adj" fmla="val 10000"/>
          </a:avLst>
        </a:prstGeom>
      </dgm:spPr>
    </dgm:pt>
    <dgm:pt modelId="{E1E604F1-B43D-43FD-9597-6CD2D3D1D538}" type="pres">
      <dgm:prSet presAssocID="{19DE24AF-94CF-4A9F-9229-4F89D5A36FDD}" presName="hierChild3" presStyleCnt="0"/>
      <dgm:spPr/>
    </dgm:pt>
    <dgm:pt modelId="{AB538811-1F46-40A1-8E56-DB9AD35D248F}" type="pres">
      <dgm:prSet presAssocID="{101CE8B5-D1C0-4D2D-A907-9DF3448677EA}" presName="Name17" presStyleLbl="parChTrans1D3" presStyleIdx="0" presStyleCnt="2"/>
      <dgm:spPr>
        <a:custGeom>
          <a:avLst/>
          <a:gdLst/>
          <a:ahLst/>
          <a:cxnLst/>
          <a:rect l="0" t="0" r="0" b="0"/>
          <a:pathLst>
            <a:path>
              <a:moveTo>
                <a:pt x="600671" y="0"/>
              </a:moveTo>
              <a:lnTo>
                <a:pt x="600671" y="194808"/>
              </a:lnTo>
              <a:lnTo>
                <a:pt x="0" y="194808"/>
              </a:lnTo>
              <a:lnTo>
                <a:pt x="0" y="285865"/>
              </a:lnTo>
            </a:path>
          </a:pathLst>
        </a:custGeom>
      </dgm:spPr>
    </dgm:pt>
    <dgm:pt modelId="{0B2B9446-EF36-4981-9D9B-ED9643A1A179}" type="pres">
      <dgm:prSet presAssocID="{7E025565-194A-4814-B43D-B5AE0459E9C1}" presName="hierRoot3" presStyleCnt="0"/>
      <dgm:spPr/>
    </dgm:pt>
    <dgm:pt modelId="{D3B97BEF-0DE1-4D15-BAB1-37C410EF1773}" type="pres">
      <dgm:prSet presAssocID="{7E025565-194A-4814-B43D-B5AE0459E9C1}" presName="composite3" presStyleCnt="0"/>
      <dgm:spPr/>
    </dgm:pt>
    <dgm:pt modelId="{EC241AD1-22EA-4703-A9A7-9C90464669A1}" type="pres">
      <dgm:prSet presAssocID="{7E025565-194A-4814-B43D-B5AE0459E9C1}" presName="background3" presStyleLbl="node3" presStyleIdx="0" presStyleCnt="2"/>
      <dgm:spPr>
        <a:xfrm>
          <a:off x="1556" y="1833242"/>
          <a:ext cx="982917" cy="62415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833A69BD-6BFE-48C9-8499-6553A4B159D1}" type="pres">
      <dgm:prSet presAssocID="{7E025565-194A-4814-B43D-B5AE0459E9C1}" presName="text3" presStyleLbl="fgAcc3" presStyleIdx="0" presStyleCnt="2">
        <dgm:presLayoutVars>
          <dgm:chPref val="3"/>
        </dgm:presLayoutVars>
      </dgm:prSet>
      <dgm:spPr>
        <a:prstGeom prst="roundRect">
          <a:avLst>
            <a:gd name="adj" fmla="val 10000"/>
          </a:avLst>
        </a:prstGeom>
      </dgm:spPr>
    </dgm:pt>
    <dgm:pt modelId="{1AA05A0D-04A8-4D95-B7B7-610B6211F81D}" type="pres">
      <dgm:prSet presAssocID="{7E025565-194A-4814-B43D-B5AE0459E9C1}" presName="hierChild4" presStyleCnt="0"/>
      <dgm:spPr/>
    </dgm:pt>
    <dgm:pt modelId="{914CD5FD-CC7E-4BCC-A8B6-22EB7AAB71FE}" type="pres">
      <dgm:prSet presAssocID="{7F1C5505-7B5F-42EB-9E12-403B070637B4}" presName="Name17" presStyleLbl="parChTrans1D3" presStyleIdx="1" presStyleCnt="2"/>
      <dgm:spPr>
        <a:custGeom>
          <a:avLst/>
          <a:gdLst/>
          <a:ahLst/>
          <a:cxnLst/>
          <a:rect l="0" t="0" r="0" b="0"/>
          <a:pathLst>
            <a:path>
              <a:moveTo>
                <a:pt x="0" y="0"/>
              </a:moveTo>
              <a:lnTo>
                <a:pt x="0" y="194808"/>
              </a:lnTo>
              <a:lnTo>
                <a:pt x="600671" y="194808"/>
              </a:lnTo>
              <a:lnTo>
                <a:pt x="600671" y="285865"/>
              </a:lnTo>
            </a:path>
          </a:pathLst>
        </a:custGeom>
      </dgm:spPr>
    </dgm:pt>
    <dgm:pt modelId="{55F7780F-C80D-4478-9E0F-E2DED6B9CF99}" type="pres">
      <dgm:prSet presAssocID="{5A652561-8903-4DAC-960C-9F407FBDBA94}" presName="hierRoot3" presStyleCnt="0"/>
      <dgm:spPr/>
    </dgm:pt>
    <dgm:pt modelId="{54B5A3AB-41A4-4FD6-90B4-4D6D2BDCF8C3}" type="pres">
      <dgm:prSet presAssocID="{5A652561-8903-4DAC-960C-9F407FBDBA94}" presName="composite3" presStyleCnt="0"/>
      <dgm:spPr/>
    </dgm:pt>
    <dgm:pt modelId="{11AC5133-1DE6-472A-B8D0-4B55701E3AB1}" type="pres">
      <dgm:prSet presAssocID="{5A652561-8903-4DAC-960C-9F407FBDBA94}" presName="background3" presStyleLbl="node3" presStyleIdx="1" presStyleCnt="2"/>
      <dgm:spPr>
        <a:xfrm>
          <a:off x="1202899" y="1833242"/>
          <a:ext cx="982917" cy="62415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0AAC193C-E9A1-4F8A-8ADB-1DD180DBF802}" type="pres">
      <dgm:prSet presAssocID="{5A652561-8903-4DAC-960C-9F407FBDBA94}" presName="text3" presStyleLbl="fgAcc3" presStyleIdx="1" presStyleCnt="2">
        <dgm:presLayoutVars>
          <dgm:chPref val="3"/>
        </dgm:presLayoutVars>
      </dgm:prSet>
      <dgm:spPr>
        <a:prstGeom prst="roundRect">
          <a:avLst>
            <a:gd name="adj" fmla="val 10000"/>
          </a:avLst>
        </a:prstGeom>
      </dgm:spPr>
    </dgm:pt>
    <dgm:pt modelId="{CBB1D98F-EC9B-4F42-954F-E05564DF69F4}" type="pres">
      <dgm:prSet presAssocID="{5A652561-8903-4DAC-960C-9F407FBDBA94}" presName="hierChild4" presStyleCnt="0"/>
      <dgm:spPr/>
    </dgm:pt>
    <dgm:pt modelId="{92A2103A-F8BE-424E-BF67-CADBC61A9171}" type="pres">
      <dgm:prSet presAssocID="{B8744E07-9F8D-478F-ACDD-58A66F861CAB}" presName="Name10" presStyleLbl="parChTrans1D2" presStyleIdx="1" presStyleCnt="2"/>
      <dgm:spPr>
        <a:custGeom>
          <a:avLst/>
          <a:gdLst/>
          <a:ahLst/>
          <a:cxnLst/>
          <a:rect l="0" t="0" r="0" b="0"/>
          <a:pathLst>
            <a:path>
              <a:moveTo>
                <a:pt x="0" y="0"/>
              </a:moveTo>
              <a:lnTo>
                <a:pt x="0" y="194808"/>
              </a:lnTo>
              <a:lnTo>
                <a:pt x="600671" y="194808"/>
              </a:lnTo>
              <a:lnTo>
                <a:pt x="600671" y="285865"/>
              </a:lnTo>
            </a:path>
          </a:pathLst>
        </a:custGeom>
      </dgm:spPr>
    </dgm:pt>
    <dgm:pt modelId="{F41A39E0-8D20-4961-A710-29102E520DBA}" type="pres">
      <dgm:prSet presAssocID="{4296ED43-60EB-4923-9A4C-4136FC47A561}" presName="hierRoot2" presStyleCnt="0"/>
      <dgm:spPr/>
    </dgm:pt>
    <dgm:pt modelId="{5A12436C-713A-408A-B9DC-F160CA097FB0}" type="pres">
      <dgm:prSet presAssocID="{4296ED43-60EB-4923-9A4C-4136FC47A561}" presName="composite2" presStyleCnt="0"/>
      <dgm:spPr/>
    </dgm:pt>
    <dgm:pt modelId="{13903756-12BC-43E1-9221-325F1E3D5EBB}" type="pres">
      <dgm:prSet presAssocID="{4296ED43-60EB-4923-9A4C-4136FC47A561}" presName="background2" presStyleLbl="node2" presStyleIdx="1" presStyleCnt="2"/>
      <dgm:spPr>
        <a:xfrm>
          <a:off x="1803571" y="923224"/>
          <a:ext cx="982917" cy="62415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0BA03CF7-DEF5-4B96-A8C4-C8DDBC8C8598}" type="pres">
      <dgm:prSet presAssocID="{4296ED43-60EB-4923-9A4C-4136FC47A561}" presName="text2" presStyleLbl="fgAcc2" presStyleIdx="1" presStyleCnt="2">
        <dgm:presLayoutVars>
          <dgm:chPref val="3"/>
        </dgm:presLayoutVars>
      </dgm:prSet>
      <dgm:spPr>
        <a:prstGeom prst="roundRect">
          <a:avLst>
            <a:gd name="adj" fmla="val 10000"/>
          </a:avLst>
        </a:prstGeom>
      </dgm:spPr>
    </dgm:pt>
    <dgm:pt modelId="{8B521AB8-A4A6-4565-A934-0CC140553E79}" type="pres">
      <dgm:prSet presAssocID="{4296ED43-60EB-4923-9A4C-4136FC47A561}" presName="hierChild3" presStyleCnt="0"/>
      <dgm:spPr/>
    </dgm:pt>
  </dgm:ptLst>
  <dgm:cxnLst>
    <dgm:cxn modelId="{C8C8410F-C255-4FB3-AF0C-CAA30BEC5823}" type="presOf" srcId="{C37B16F3-2916-474A-90F5-D9233813BE50}" destId="{6474934A-5566-487F-BB93-FEA430F24D41}" srcOrd="0" destOrd="0" presId="urn:microsoft.com/office/officeart/2005/8/layout/hierarchy1"/>
    <dgm:cxn modelId="{2F445111-C9D9-4475-A276-12C382B21C7E}" srcId="{6EADCB35-A9AC-41E6-8B7D-F887A3667C98}" destId="{C37B16F3-2916-474A-90F5-D9233813BE50}" srcOrd="0" destOrd="0" parTransId="{DED2076E-FDFD-458F-BE65-8ACB86FC91D2}" sibTransId="{6269C0DC-C05C-4F78-BB36-C70F55E03417}"/>
    <dgm:cxn modelId="{3E733D61-43D3-4987-B238-9259631AC237}" type="presOf" srcId="{4296ED43-60EB-4923-9A4C-4136FC47A561}" destId="{0BA03CF7-DEF5-4B96-A8C4-C8DDBC8C8598}" srcOrd="0" destOrd="0" presId="urn:microsoft.com/office/officeart/2005/8/layout/hierarchy1"/>
    <dgm:cxn modelId="{ED7ADA68-ECF3-43FD-AD4C-122DF6E49764}" type="presOf" srcId="{6EADCB35-A9AC-41E6-8B7D-F887A3667C98}" destId="{0F54EF7D-FEB2-4CFA-97E2-3F02D83D8EE1}" srcOrd="0" destOrd="0" presId="urn:microsoft.com/office/officeart/2005/8/layout/hierarchy1"/>
    <dgm:cxn modelId="{75FD944F-E093-4309-A76C-A135BC08C90D}" srcId="{C37B16F3-2916-474A-90F5-D9233813BE50}" destId="{19DE24AF-94CF-4A9F-9229-4F89D5A36FDD}" srcOrd="0" destOrd="0" parTransId="{06E551E9-DCDD-4708-817D-5F6811A34D57}" sibTransId="{C1DB42EB-27CF-4B3F-A94B-B8801763B6B4}"/>
    <dgm:cxn modelId="{C21C4673-AE2C-487D-BFB6-9F64B40C919A}" type="presOf" srcId="{7F1C5505-7B5F-42EB-9E12-403B070637B4}" destId="{914CD5FD-CC7E-4BCC-A8B6-22EB7AAB71FE}" srcOrd="0" destOrd="0" presId="urn:microsoft.com/office/officeart/2005/8/layout/hierarchy1"/>
    <dgm:cxn modelId="{DD364498-14F9-4AE8-B6F6-E8564EA74060}" type="presOf" srcId="{7E025565-194A-4814-B43D-B5AE0459E9C1}" destId="{833A69BD-6BFE-48C9-8499-6553A4B159D1}" srcOrd="0" destOrd="0" presId="urn:microsoft.com/office/officeart/2005/8/layout/hierarchy1"/>
    <dgm:cxn modelId="{C241E69F-60C8-40FC-81F6-4D941110CA0D}" type="presOf" srcId="{101CE8B5-D1C0-4D2D-A907-9DF3448677EA}" destId="{AB538811-1F46-40A1-8E56-DB9AD35D248F}" srcOrd="0" destOrd="0" presId="urn:microsoft.com/office/officeart/2005/8/layout/hierarchy1"/>
    <dgm:cxn modelId="{796481A1-3161-41C1-AD27-0E21C6361C87}" type="presOf" srcId="{5A652561-8903-4DAC-960C-9F407FBDBA94}" destId="{0AAC193C-E9A1-4F8A-8ADB-1DD180DBF802}" srcOrd="0" destOrd="0" presId="urn:microsoft.com/office/officeart/2005/8/layout/hierarchy1"/>
    <dgm:cxn modelId="{7E7E87A4-7961-4B8C-B127-F48D7FB60293}" type="presOf" srcId="{19DE24AF-94CF-4A9F-9229-4F89D5A36FDD}" destId="{662E09A4-2207-4B47-BB2C-1E7599A9DBAD}" srcOrd="0" destOrd="0" presId="urn:microsoft.com/office/officeart/2005/8/layout/hierarchy1"/>
    <dgm:cxn modelId="{44B027B3-7AD2-4D62-B9BC-E20CE6F1D1BD}" srcId="{19DE24AF-94CF-4A9F-9229-4F89D5A36FDD}" destId="{5A652561-8903-4DAC-960C-9F407FBDBA94}" srcOrd="1" destOrd="0" parTransId="{7F1C5505-7B5F-42EB-9E12-403B070637B4}" sibTransId="{61D9F5EB-B110-4F11-A131-355972DFD1D5}"/>
    <dgm:cxn modelId="{61DD1DC1-3C63-4E25-A06D-6DF3AF606617}" srcId="{C37B16F3-2916-474A-90F5-D9233813BE50}" destId="{4296ED43-60EB-4923-9A4C-4136FC47A561}" srcOrd="1" destOrd="0" parTransId="{B8744E07-9F8D-478F-ACDD-58A66F861CAB}" sibTransId="{00104DC8-F592-47EB-9198-DCAB32F732B9}"/>
    <dgm:cxn modelId="{4961F1D6-850C-4D8C-8F19-08E4B3EE9002}" type="presOf" srcId="{B8744E07-9F8D-478F-ACDD-58A66F861CAB}" destId="{92A2103A-F8BE-424E-BF67-CADBC61A9171}" srcOrd="0" destOrd="0" presId="urn:microsoft.com/office/officeart/2005/8/layout/hierarchy1"/>
    <dgm:cxn modelId="{4555DCF9-6F90-4112-918B-6A3FA1715083}" srcId="{19DE24AF-94CF-4A9F-9229-4F89D5A36FDD}" destId="{7E025565-194A-4814-B43D-B5AE0459E9C1}" srcOrd="0" destOrd="0" parTransId="{101CE8B5-D1C0-4D2D-A907-9DF3448677EA}" sibTransId="{B1625049-0054-45CE-BE04-DA39FDD2A70B}"/>
    <dgm:cxn modelId="{A91D3EFF-5BC1-47E3-BCA3-A18BE4F79679}" type="presOf" srcId="{06E551E9-DCDD-4708-817D-5F6811A34D57}" destId="{AEDC0F3D-19A0-4AD7-B68C-79B4A52BCDE3}" srcOrd="0" destOrd="0" presId="urn:microsoft.com/office/officeart/2005/8/layout/hierarchy1"/>
    <dgm:cxn modelId="{79BB454C-DB33-4E17-95C4-956666EE6389}" type="presParOf" srcId="{0F54EF7D-FEB2-4CFA-97E2-3F02D83D8EE1}" destId="{6F9722E9-A50C-4EC9-A101-FE54AB0E32C5}" srcOrd="0" destOrd="0" presId="urn:microsoft.com/office/officeart/2005/8/layout/hierarchy1"/>
    <dgm:cxn modelId="{BE91C487-F784-4F5E-A1EF-47527841DF0F}" type="presParOf" srcId="{6F9722E9-A50C-4EC9-A101-FE54AB0E32C5}" destId="{81B5573F-90AC-4AD5-89F6-F78FA7C95FA8}" srcOrd="0" destOrd="0" presId="urn:microsoft.com/office/officeart/2005/8/layout/hierarchy1"/>
    <dgm:cxn modelId="{51B523A5-7AD3-45D3-A2BB-A41D27937593}" type="presParOf" srcId="{81B5573F-90AC-4AD5-89F6-F78FA7C95FA8}" destId="{E456E6E0-98FF-4E14-9088-9DEFBF360E37}" srcOrd="0" destOrd="0" presId="urn:microsoft.com/office/officeart/2005/8/layout/hierarchy1"/>
    <dgm:cxn modelId="{83EFAD0B-1860-4DAE-9972-3B83DAC3B2DF}" type="presParOf" srcId="{81B5573F-90AC-4AD5-89F6-F78FA7C95FA8}" destId="{6474934A-5566-487F-BB93-FEA430F24D41}" srcOrd="1" destOrd="0" presId="urn:microsoft.com/office/officeart/2005/8/layout/hierarchy1"/>
    <dgm:cxn modelId="{5C5B2353-40A1-406B-A0DA-76F25A95DAFB}" type="presParOf" srcId="{6F9722E9-A50C-4EC9-A101-FE54AB0E32C5}" destId="{71413ABD-5EA7-4392-9FC4-6F28F86B80DE}" srcOrd="1" destOrd="0" presId="urn:microsoft.com/office/officeart/2005/8/layout/hierarchy1"/>
    <dgm:cxn modelId="{F77C8C46-F073-4643-BCA6-A71BC279B1DD}" type="presParOf" srcId="{71413ABD-5EA7-4392-9FC4-6F28F86B80DE}" destId="{AEDC0F3D-19A0-4AD7-B68C-79B4A52BCDE3}" srcOrd="0" destOrd="0" presId="urn:microsoft.com/office/officeart/2005/8/layout/hierarchy1"/>
    <dgm:cxn modelId="{B68B12D5-B8A0-48CF-BF6E-7BA69AADF5BD}" type="presParOf" srcId="{71413ABD-5EA7-4392-9FC4-6F28F86B80DE}" destId="{1781DAD6-73EA-49CF-A781-801F54C5EAFA}" srcOrd="1" destOrd="0" presId="urn:microsoft.com/office/officeart/2005/8/layout/hierarchy1"/>
    <dgm:cxn modelId="{936ACAB4-DFDA-4515-92F0-A6FBBBB3EC7A}" type="presParOf" srcId="{1781DAD6-73EA-49CF-A781-801F54C5EAFA}" destId="{BA84D590-441D-4085-92E6-CE22E309046E}" srcOrd="0" destOrd="0" presId="urn:microsoft.com/office/officeart/2005/8/layout/hierarchy1"/>
    <dgm:cxn modelId="{04C3841E-2CBA-4241-AF20-6003B2967332}" type="presParOf" srcId="{BA84D590-441D-4085-92E6-CE22E309046E}" destId="{03689B6D-6315-4982-A1E6-572F41669D73}" srcOrd="0" destOrd="0" presId="urn:microsoft.com/office/officeart/2005/8/layout/hierarchy1"/>
    <dgm:cxn modelId="{489EA4B1-5A1F-4821-ACF3-C0AD3EB43BAD}" type="presParOf" srcId="{BA84D590-441D-4085-92E6-CE22E309046E}" destId="{662E09A4-2207-4B47-BB2C-1E7599A9DBAD}" srcOrd="1" destOrd="0" presId="urn:microsoft.com/office/officeart/2005/8/layout/hierarchy1"/>
    <dgm:cxn modelId="{C16525C1-FD5B-4C45-9A73-5E1CAB335E8C}" type="presParOf" srcId="{1781DAD6-73EA-49CF-A781-801F54C5EAFA}" destId="{E1E604F1-B43D-43FD-9597-6CD2D3D1D538}" srcOrd="1" destOrd="0" presId="urn:microsoft.com/office/officeart/2005/8/layout/hierarchy1"/>
    <dgm:cxn modelId="{DE653956-3E76-4D61-9A5E-57FF4676090C}" type="presParOf" srcId="{E1E604F1-B43D-43FD-9597-6CD2D3D1D538}" destId="{AB538811-1F46-40A1-8E56-DB9AD35D248F}" srcOrd="0" destOrd="0" presId="urn:microsoft.com/office/officeart/2005/8/layout/hierarchy1"/>
    <dgm:cxn modelId="{A6365E1D-451A-4EE5-81FB-6E601F494826}" type="presParOf" srcId="{E1E604F1-B43D-43FD-9597-6CD2D3D1D538}" destId="{0B2B9446-EF36-4981-9D9B-ED9643A1A179}" srcOrd="1" destOrd="0" presId="urn:microsoft.com/office/officeart/2005/8/layout/hierarchy1"/>
    <dgm:cxn modelId="{6357C376-8128-4C3A-8A59-9EFF48A4A62F}" type="presParOf" srcId="{0B2B9446-EF36-4981-9D9B-ED9643A1A179}" destId="{D3B97BEF-0DE1-4D15-BAB1-37C410EF1773}" srcOrd="0" destOrd="0" presId="urn:microsoft.com/office/officeart/2005/8/layout/hierarchy1"/>
    <dgm:cxn modelId="{1A41E07C-FEE3-4D0A-8154-D4735C6FF271}" type="presParOf" srcId="{D3B97BEF-0DE1-4D15-BAB1-37C410EF1773}" destId="{EC241AD1-22EA-4703-A9A7-9C90464669A1}" srcOrd="0" destOrd="0" presId="urn:microsoft.com/office/officeart/2005/8/layout/hierarchy1"/>
    <dgm:cxn modelId="{70ACAFE2-71D8-450C-ADF9-390F141B3CE4}" type="presParOf" srcId="{D3B97BEF-0DE1-4D15-BAB1-37C410EF1773}" destId="{833A69BD-6BFE-48C9-8499-6553A4B159D1}" srcOrd="1" destOrd="0" presId="urn:microsoft.com/office/officeart/2005/8/layout/hierarchy1"/>
    <dgm:cxn modelId="{11BBAA1D-E4FB-4B2F-A0C6-00C21C11B824}" type="presParOf" srcId="{0B2B9446-EF36-4981-9D9B-ED9643A1A179}" destId="{1AA05A0D-04A8-4D95-B7B7-610B6211F81D}" srcOrd="1" destOrd="0" presId="urn:microsoft.com/office/officeart/2005/8/layout/hierarchy1"/>
    <dgm:cxn modelId="{ADC7D8A0-BA30-4155-8384-7292CB141DC6}" type="presParOf" srcId="{E1E604F1-B43D-43FD-9597-6CD2D3D1D538}" destId="{914CD5FD-CC7E-4BCC-A8B6-22EB7AAB71FE}" srcOrd="2" destOrd="0" presId="urn:microsoft.com/office/officeart/2005/8/layout/hierarchy1"/>
    <dgm:cxn modelId="{954BF6C8-3A7E-4BF7-BB5A-E1414C308652}" type="presParOf" srcId="{E1E604F1-B43D-43FD-9597-6CD2D3D1D538}" destId="{55F7780F-C80D-4478-9E0F-E2DED6B9CF99}" srcOrd="3" destOrd="0" presId="urn:microsoft.com/office/officeart/2005/8/layout/hierarchy1"/>
    <dgm:cxn modelId="{5333A4D5-1717-4C85-88A4-B2B5DEC9DB1B}" type="presParOf" srcId="{55F7780F-C80D-4478-9E0F-E2DED6B9CF99}" destId="{54B5A3AB-41A4-4FD6-90B4-4D6D2BDCF8C3}" srcOrd="0" destOrd="0" presId="urn:microsoft.com/office/officeart/2005/8/layout/hierarchy1"/>
    <dgm:cxn modelId="{B24BAA13-9D4E-4F6B-B56B-EFD94EB340AF}" type="presParOf" srcId="{54B5A3AB-41A4-4FD6-90B4-4D6D2BDCF8C3}" destId="{11AC5133-1DE6-472A-B8D0-4B55701E3AB1}" srcOrd="0" destOrd="0" presId="urn:microsoft.com/office/officeart/2005/8/layout/hierarchy1"/>
    <dgm:cxn modelId="{7D117E3A-5ED1-4647-B0B6-C1D89416A859}" type="presParOf" srcId="{54B5A3AB-41A4-4FD6-90B4-4D6D2BDCF8C3}" destId="{0AAC193C-E9A1-4F8A-8ADB-1DD180DBF802}" srcOrd="1" destOrd="0" presId="urn:microsoft.com/office/officeart/2005/8/layout/hierarchy1"/>
    <dgm:cxn modelId="{99D9CABC-ADE2-403F-BA8E-C2B85F4F1929}" type="presParOf" srcId="{55F7780F-C80D-4478-9E0F-E2DED6B9CF99}" destId="{CBB1D98F-EC9B-4F42-954F-E05564DF69F4}" srcOrd="1" destOrd="0" presId="urn:microsoft.com/office/officeart/2005/8/layout/hierarchy1"/>
    <dgm:cxn modelId="{BC58E769-B2AF-46F2-98B2-BF1F75E0CE05}" type="presParOf" srcId="{71413ABD-5EA7-4392-9FC4-6F28F86B80DE}" destId="{92A2103A-F8BE-424E-BF67-CADBC61A9171}" srcOrd="2" destOrd="0" presId="urn:microsoft.com/office/officeart/2005/8/layout/hierarchy1"/>
    <dgm:cxn modelId="{8A84DBE7-FE99-470A-B0EB-FA73CAF14358}" type="presParOf" srcId="{71413ABD-5EA7-4392-9FC4-6F28F86B80DE}" destId="{F41A39E0-8D20-4961-A710-29102E520DBA}" srcOrd="3" destOrd="0" presId="urn:microsoft.com/office/officeart/2005/8/layout/hierarchy1"/>
    <dgm:cxn modelId="{E7C30DD5-D2A7-48F9-A873-1DCC6BC262DB}" type="presParOf" srcId="{F41A39E0-8D20-4961-A710-29102E520DBA}" destId="{5A12436C-713A-408A-B9DC-F160CA097FB0}" srcOrd="0" destOrd="0" presId="urn:microsoft.com/office/officeart/2005/8/layout/hierarchy1"/>
    <dgm:cxn modelId="{01B2B597-6C66-4454-8C84-27CCB269C84E}" type="presParOf" srcId="{5A12436C-713A-408A-B9DC-F160CA097FB0}" destId="{13903756-12BC-43E1-9221-325F1E3D5EBB}" srcOrd="0" destOrd="0" presId="urn:microsoft.com/office/officeart/2005/8/layout/hierarchy1"/>
    <dgm:cxn modelId="{5ABFF01D-D5D4-4198-AF89-24BF8C5F0C10}" type="presParOf" srcId="{5A12436C-713A-408A-B9DC-F160CA097FB0}" destId="{0BA03CF7-DEF5-4B96-A8C4-C8DDBC8C8598}" srcOrd="1" destOrd="0" presId="urn:microsoft.com/office/officeart/2005/8/layout/hierarchy1"/>
    <dgm:cxn modelId="{5E7D25FC-818F-4C90-BE80-517421166BF4}" type="presParOf" srcId="{F41A39E0-8D20-4961-A710-29102E520DBA}" destId="{8B521AB8-A4A6-4565-A934-0CC140553E79}" srcOrd="1" destOrd="0" presId="urn:microsoft.com/office/officeart/2005/8/layout/hierarchy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5AB42-33A1-4A30-8B41-92DAE96BDA9A}">
      <dsp:nvSpPr>
        <dsp:cNvPr id="0" name=""/>
        <dsp:cNvSpPr/>
      </dsp:nvSpPr>
      <dsp:spPr>
        <a:xfrm>
          <a:off x="0" y="939612"/>
          <a:ext cx="2340155" cy="1278670"/>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AR" sz="2400" kern="1200" dirty="0">
              <a:solidFill>
                <a:sysClr val="window" lastClr="FFFFFF"/>
              </a:solidFill>
              <a:latin typeface="Calibri"/>
              <a:ea typeface="+mn-ea"/>
              <a:cs typeface="+mn-cs"/>
            </a:rPr>
            <a:t>Registrar operaciones pendientes</a:t>
          </a:r>
        </a:p>
      </dsp:txBody>
      <dsp:txXfrm>
        <a:off x="37451" y="977063"/>
        <a:ext cx="2265253" cy="1203768"/>
      </dsp:txXfrm>
    </dsp:sp>
    <dsp:sp modelId="{111E67A9-E103-4315-B6A3-8D379820E671}">
      <dsp:nvSpPr>
        <dsp:cNvPr id="0" name=""/>
        <dsp:cNvSpPr/>
      </dsp:nvSpPr>
      <dsp:spPr>
        <a:xfrm>
          <a:off x="2136972" y="1101872"/>
          <a:ext cx="416288" cy="437038"/>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AR" sz="1800" kern="1200">
            <a:solidFill>
              <a:sysClr val="window" lastClr="FFFFFF"/>
            </a:solidFill>
            <a:latin typeface="Calibri"/>
            <a:ea typeface="+mn-ea"/>
            <a:cs typeface="+mn-cs"/>
          </a:endParaRPr>
        </a:p>
      </dsp:txBody>
      <dsp:txXfrm>
        <a:off x="2136972" y="1189280"/>
        <a:ext cx="291402" cy="262222"/>
      </dsp:txXfrm>
    </dsp:sp>
    <dsp:sp modelId="{8DEBA28E-9010-4E89-AB11-40AE0FBCA9A2}">
      <dsp:nvSpPr>
        <dsp:cNvPr id="0" name=""/>
        <dsp:cNvSpPr/>
      </dsp:nvSpPr>
      <dsp:spPr>
        <a:xfrm>
          <a:off x="2530169" y="939612"/>
          <a:ext cx="2571389" cy="1278670"/>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AR" sz="2000" kern="1200" dirty="0">
              <a:solidFill>
                <a:sysClr val="window" lastClr="FFFFFF"/>
              </a:solidFill>
              <a:latin typeface="Calibri"/>
              <a:ea typeface="+mn-ea"/>
              <a:cs typeface="+mn-cs"/>
            </a:rPr>
            <a:t>Rendir administrativamente</a:t>
          </a:r>
        </a:p>
      </dsp:txBody>
      <dsp:txXfrm>
        <a:off x="2567620" y="977063"/>
        <a:ext cx="2496487" cy="1203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2103A-F8BE-424E-BF67-CADBC61A9171}">
      <dsp:nvSpPr>
        <dsp:cNvPr id="0" name=""/>
        <dsp:cNvSpPr/>
      </dsp:nvSpPr>
      <dsp:spPr>
        <a:xfrm>
          <a:off x="1089626" y="644016"/>
          <a:ext cx="386286" cy="183837"/>
        </a:xfrm>
        <a:custGeom>
          <a:avLst/>
          <a:gdLst/>
          <a:ahLst/>
          <a:cxnLst/>
          <a:rect l="0" t="0" r="0" b="0"/>
          <a:pathLst>
            <a:path>
              <a:moveTo>
                <a:pt x="0" y="0"/>
              </a:moveTo>
              <a:lnTo>
                <a:pt x="0" y="194808"/>
              </a:lnTo>
              <a:lnTo>
                <a:pt x="600671" y="194808"/>
              </a:lnTo>
              <a:lnTo>
                <a:pt x="600671" y="285865"/>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914CD5FD-CC7E-4BCC-A8B6-22EB7AAB71FE}">
      <dsp:nvSpPr>
        <dsp:cNvPr id="0" name=""/>
        <dsp:cNvSpPr/>
      </dsp:nvSpPr>
      <dsp:spPr>
        <a:xfrm>
          <a:off x="703339" y="1229240"/>
          <a:ext cx="386286" cy="183837"/>
        </a:xfrm>
        <a:custGeom>
          <a:avLst/>
          <a:gdLst/>
          <a:ahLst/>
          <a:cxnLst/>
          <a:rect l="0" t="0" r="0" b="0"/>
          <a:pathLst>
            <a:path>
              <a:moveTo>
                <a:pt x="0" y="0"/>
              </a:moveTo>
              <a:lnTo>
                <a:pt x="0" y="194808"/>
              </a:lnTo>
              <a:lnTo>
                <a:pt x="600671" y="194808"/>
              </a:lnTo>
              <a:lnTo>
                <a:pt x="600671" y="28586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AB538811-1F46-40A1-8E56-DB9AD35D248F}">
      <dsp:nvSpPr>
        <dsp:cNvPr id="0" name=""/>
        <dsp:cNvSpPr/>
      </dsp:nvSpPr>
      <dsp:spPr>
        <a:xfrm>
          <a:off x="317053" y="1229240"/>
          <a:ext cx="386286" cy="183837"/>
        </a:xfrm>
        <a:custGeom>
          <a:avLst/>
          <a:gdLst/>
          <a:ahLst/>
          <a:cxnLst/>
          <a:rect l="0" t="0" r="0" b="0"/>
          <a:pathLst>
            <a:path>
              <a:moveTo>
                <a:pt x="600671" y="0"/>
              </a:moveTo>
              <a:lnTo>
                <a:pt x="600671" y="194808"/>
              </a:lnTo>
              <a:lnTo>
                <a:pt x="0" y="194808"/>
              </a:lnTo>
              <a:lnTo>
                <a:pt x="0" y="28586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AEDC0F3D-19A0-4AD7-B68C-79B4A52BCDE3}">
      <dsp:nvSpPr>
        <dsp:cNvPr id="0" name=""/>
        <dsp:cNvSpPr/>
      </dsp:nvSpPr>
      <dsp:spPr>
        <a:xfrm>
          <a:off x="703339" y="644016"/>
          <a:ext cx="386286" cy="183837"/>
        </a:xfrm>
        <a:custGeom>
          <a:avLst/>
          <a:gdLst/>
          <a:ahLst/>
          <a:cxnLst/>
          <a:rect l="0" t="0" r="0" b="0"/>
          <a:pathLst>
            <a:path>
              <a:moveTo>
                <a:pt x="600671" y="0"/>
              </a:moveTo>
              <a:lnTo>
                <a:pt x="600671" y="194808"/>
              </a:lnTo>
              <a:lnTo>
                <a:pt x="0" y="194808"/>
              </a:lnTo>
              <a:lnTo>
                <a:pt x="0" y="285865"/>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E456E6E0-98FF-4E14-9088-9DEFBF360E37}">
      <dsp:nvSpPr>
        <dsp:cNvPr id="0" name=""/>
        <dsp:cNvSpPr/>
      </dsp:nvSpPr>
      <dsp:spPr>
        <a:xfrm>
          <a:off x="773573" y="242629"/>
          <a:ext cx="632105" cy="40138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6474934A-5566-487F-BB93-FEA430F24D41}">
      <dsp:nvSpPr>
        <dsp:cNvPr id="0" name=""/>
        <dsp:cNvSpPr/>
      </dsp:nvSpPr>
      <dsp:spPr>
        <a:xfrm>
          <a:off x="843807" y="309352"/>
          <a:ext cx="632105" cy="401386"/>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AR" sz="1700" kern="1200" dirty="0">
              <a:solidFill>
                <a:sysClr val="windowText" lastClr="000000">
                  <a:hueOff val="0"/>
                  <a:satOff val="0"/>
                  <a:lumOff val="0"/>
                  <a:alphaOff val="0"/>
                </a:sysClr>
              </a:solidFill>
              <a:latin typeface="Calibri"/>
              <a:ea typeface="+mn-ea"/>
              <a:cs typeface="+mn-cs"/>
            </a:rPr>
            <a:t>FR</a:t>
          </a:r>
        </a:p>
      </dsp:txBody>
      <dsp:txXfrm>
        <a:off x="855563" y="321108"/>
        <a:ext cx="608593" cy="377874"/>
      </dsp:txXfrm>
    </dsp:sp>
    <dsp:sp modelId="{03689B6D-6315-4982-A1E6-572F41669D73}">
      <dsp:nvSpPr>
        <dsp:cNvPr id="0" name=""/>
        <dsp:cNvSpPr/>
      </dsp:nvSpPr>
      <dsp:spPr>
        <a:xfrm>
          <a:off x="387287" y="827854"/>
          <a:ext cx="632105" cy="40138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662E09A4-2207-4B47-BB2C-1E7599A9DBAD}">
      <dsp:nvSpPr>
        <dsp:cNvPr id="0" name=""/>
        <dsp:cNvSpPr/>
      </dsp:nvSpPr>
      <dsp:spPr>
        <a:xfrm>
          <a:off x="457521" y="894576"/>
          <a:ext cx="632105" cy="401386"/>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AR" sz="1700" kern="1200" dirty="0">
              <a:solidFill>
                <a:sysClr val="windowText" lastClr="000000">
                  <a:hueOff val="0"/>
                  <a:satOff val="0"/>
                  <a:lumOff val="0"/>
                  <a:alphaOff val="0"/>
                </a:sysClr>
              </a:solidFill>
              <a:latin typeface="Calibri"/>
              <a:ea typeface="+mn-ea"/>
              <a:cs typeface="+mn-cs"/>
            </a:rPr>
            <a:t>FRI</a:t>
          </a:r>
        </a:p>
      </dsp:txBody>
      <dsp:txXfrm>
        <a:off x="469277" y="906332"/>
        <a:ext cx="608593" cy="377874"/>
      </dsp:txXfrm>
    </dsp:sp>
    <dsp:sp modelId="{EC241AD1-22EA-4703-A9A7-9C90464669A1}">
      <dsp:nvSpPr>
        <dsp:cNvPr id="0" name=""/>
        <dsp:cNvSpPr/>
      </dsp:nvSpPr>
      <dsp:spPr>
        <a:xfrm>
          <a:off x="1000" y="1413078"/>
          <a:ext cx="632105" cy="40138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833A69BD-6BFE-48C9-8499-6553A4B159D1}">
      <dsp:nvSpPr>
        <dsp:cNvPr id="0" name=""/>
        <dsp:cNvSpPr/>
      </dsp:nvSpPr>
      <dsp:spPr>
        <a:xfrm>
          <a:off x="71234" y="1479800"/>
          <a:ext cx="632105" cy="401386"/>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AR" sz="1700" kern="1200" dirty="0">
              <a:solidFill>
                <a:sysClr val="windowText" lastClr="000000">
                  <a:hueOff val="0"/>
                  <a:satOff val="0"/>
                  <a:lumOff val="0"/>
                  <a:alphaOff val="0"/>
                </a:sysClr>
              </a:solidFill>
              <a:latin typeface="Calibri"/>
              <a:ea typeface="+mn-ea"/>
              <a:cs typeface="+mn-cs"/>
            </a:rPr>
            <a:t>CC</a:t>
          </a:r>
        </a:p>
      </dsp:txBody>
      <dsp:txXfrm>
        <a:off x="82990" y="1491556"/>
        <a:ext cx="608593" cy="377874"/>
      </dsp:txXfrm>
    </dsp:sp>
    <dsp:sp modelId="{11AC5133-1DE6-472A-B8D0-4B55701E3AB1}">
      <dsp:nvSpPr>
        <dsp:cNvPr id="0" name=""/>
        <dsp:cNvSpPr/>
      </dsp:nvSpPr>
      <dsp:spPr>
        <a:xfrm>
          <a:off x="773573" y="1413078"/>
          <a:ext cx="632105" cy="40138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0AAC193C-E9A1-4F8A-8ADB-1DD180DBF802}">
      <dsp:nvSpPr>
        <dsp:cNvPr id="0" name=""/>
        <dsp:cNvSpPr/>
      </dsp:nvSpPr>
      <dsp:spPr>
        <a:xfrm>
          <a:off x="843807" y="1479800"/>
          <a:ext cx="632105" cy="401386"/>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AR" sz="1700" kern="1200" dirty="0">
              <a:solidFill>
                <a:sysClr val="windowText" lastClr="000000">
                  <a:hueOff val="0"/>
                  <a:satOff val="0"/>
                  <a:lumOff val="0"/>
                  <a:alphaOff val="0"/>
                </a:sysClr>
              </a:solidFill>
              <a:latin typeface="Calibri"/>
              <a:ea typeface="+mn-ea"/>
              <a:cs typeface="+mn-cs"/>
            </a:rPr>
            <a:t>CC</a:t>
          </a:r>
        </a:p>
      </dsp:txBody>
      <dsp:txXfrm>
        <a:off x="855563" y="1491556"/>
        <a:ext cx="608593" cy="377874"/>
      </dsp:txXfrm>
    </dsp:sp>
    <dsp:sp modelId="{13903756-12BC-43E1-9221-325F1E3D5EBB}">
      <dsp:nvSpPr>
        <dsp:cNvPr id="0" name=""/>
        <dsp:cNvSpPr/>
      </dsp:nvSpPr>
      <dsp:spPr>
        <a:xfrm>
          <a:off x="1159860" y="827854"/>
          <a:ext cx="632105" cy="40138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0BA03CF7-DEF5-4B96-A8C4-C8DDBC8C8598}">
      <dsp:nvSpPr>
        <dsp:cNvPr id="0" name=""/>
        <dsp:cNvSpPr/>
      </dsp:nvSpPr>
      <dsp:spPr>
        <a:xfrm>
          <a:off x="1230094" y="894576"/>
          <a:ext cx="632105" cy="401386"/>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AR" sz="1700" kern="1200" dirty="0">
              <a:solidFill>
                <a:sysClr val="windowText" lastClr="000000">
                  <a:hueOff val="0"/>
                  <a:satOff val="0"/>
                  <a:lumOff val="0"/>
                  <a:alphaOff val="0"/>
                </a:sysClr>
              </a:solidFill>
              <a:latin typeface="Calibri"/>
              <a:ea typeface="+mn-ea"/>
              <a:cs typeface="+mn-cs"/>
            </a:rPr>
            <a:t>CC</a:t>
          </a:r>
        </a:p>
      </dsp:txBody>
      <dsp:txXfrm>
        <a:off x="1241850" y="906332"/>
        <a:ext cx="608593" cy="3778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46275" cy="496672"/>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sz="quarter" idx="1"/>
          </p:nvPr>
        </p:nvSpPr>
        <p:spPr>
          <a:xfrm>
            <a:off x="3849863" y="0"/>
            <a:ext cx="2946275" cy="496672"/>
          </a:xfrm>
          <a:prstGeom prst="rect">
            <a:avLst/>
          </a:prstGeom>
        </p:spPr>
        <p:txBody>
          <a:bodyPr vert="horz" lIns="91440" tIns="45720" rIns="91440" bIns="45720" rtlCol="0"/>
          <a:lstStyle>
            <a:lvl1pPr algn="r">
              <a:defRPr sz="1200"/>
            </a:lvl1pPr>
          </a:lstStyle>
          <a:p>
            <a:fld id="{55D8D896-244D-4E53-A717-5FC5C2925DD0}" type="datetimeFigureOut">
              <a:rPr lang="es-AR" smtClean="0"/>
              <a:pPr/>
              <a:t>1/12/2025</a:t>
            </a:fld>
            <a:endParaRPr lang="es-AR"/>
          </a:p>
        </p:txBody>
      </p:sp>
      <p:sp>
        <p:nvSpPr>
          <p:cNvPr id="4" name="3 Marcador de pie de página"/>
          <p:cNvSpPr>
            <a:spLocks noGrp="1"/>
          </p:cNvSpPr>
          <p:nvPr>
            <p:ph type="ftr" sz="quarter" idx="2"/>
          </p:nvPr>
        </p:nvSpPr>
        <p:spPr>
          <a:xfrm>
            <a:off x="1" y="9428272"/>
            <a:ext cx="2946275" cy="496672"/>
          </a:xfrm>
          <a:prstGeom prst="rect">
            <a:avLst/>
          </a:prstGeom>
        </p:spPr>
        <p:txBody>
          <a:bodyPr vert="horz" lIns="91440" tIns="45720" rIns="91440" bIns="45720" rtlCol="0" anchor="b"/>
          <a:lstStyle>
            <a:lvl1pPr algn="l">
              <a:defRPr sz="1200"/>
            </a:lvl1pPr>
          </a:lstStyle>
          <a:p>
            <a:endParaRPr lang="es-AR"/>
          </a:p>
        </p:txBody>
      </p:sp>
      <p:sp>
        <p:nvSpPr>
          <p:cNvPr id="5" name="4 Marcador de número de diapositiva"/>
          <p:cNvSpPr>
            <a:spLocks noGrp="1"/>
          </p:cNvSpPr>
          <p:nvPr>
            <p:ph type="sldNum" sz="quarter" idx="3"/>
          </p:nvPr>
        </p:nvSpPr>
        <p:spPr>
          <a:xfrm>
            <a:off x="3849863" y="9428272"/>
            <a:ext cx="2946275" cy="496672"/>
          </a:xfrm>
          <a:prstGeom prst="rect">
            <a:avLst/>
          </a:prstGeom>
        </p:spPr>
        <p:txBody>
          <a:bodyPr vert="horz" lIns="91440" tIns="45720" rIns="91440" bIns="45720" rtlCol="0" anchor="b"/>
          <a:lstStyle>
            <a:lvl1pPr algn="r">
              <a:defRPr sz="1200"/>
            </a:lvl1pPr>
          </a:lstStyle>
          <a:p>
            <a:fld id="{A06A881E-EDE0-433B-A9AA-D679E3AE998E}" type="slidenum">
              <a:rPr lang="es-AR" smtClean="0"/>
              <a:pPr/>
              <a:t>‹Nº›</a:t>
            </a:fld>
            <a:endParaRPr lang="es-AR"/>
          </a:p>
        </p:txBody>
      </p:sp>
    </p:spTree>
    <p:extLst>
      <p:ext uri="{BB962C8B-B14F-4D97-AF65-F5344CB8AC3E}">
        <p14:creationId xmlns:p14="http://schemas.microsoft.com/office/powerpoint/2010/main" val="19093105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46275" cy="496672"/>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49863" y="0"/>
            <a:ext cx="2946275" cy="496672"/>
          </a:xfrm>
          <a:prstGeom prst="rect">
            <a:avLst/>
          </a:prstGeom>
        </p:spPr>
        <p:txBody>
          <a:bodyPr vert="horz" lIns="91440" tIns="45720" rIns="91440" bIns="45720" rtlCol="0"/>
          <a:lstStyle>
            <a:lvl1pPr algn="r">
              <a:defRPr sz="1200"/>
            </a:lvl1pPr>
          </a:lstStyle>
          <a:p>
            <a:fld id="{98981036-0073-478A-ABD2-2A5D24A49CD4}" type="datetimeFigureOut">
              <a:rPr lang="es-AR" smtClean="0"/>
              <a:pPr/>
              <a:t>1/12/2025</a:t>
            </a:fld>
            <a:endParaRPr lang="es-AR"/>
          </a:p>
        </p:txBody>
      </p:sp>
      <p:sp>
        <p:nvSpPr>
          <p:cNvPr id="4" name="3 Marcador de imagen de diapositiva"/>
          <p:cNvSpPr>
            <a:spLocks noGrp="1" noRot="1" noChangeAspect="1"/>
          </p:cNvSpPr>
          <p:nvPr>
            <p:ph type="sldImg" idx="2"/>
          </p:nvPr>
        </p:nvSpPr>
        <p:spPr>
          <a:xfrm>
            <a:off x="709613" y="744538"/>
            <a:ext cx="5378450" cy="3722687"/>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0383" y="4715832"/>
            <a:ext cx="5436909" cy="4466649"/>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1" y="9428272"/>
            <a:ext cx="2946275" cy="496672"/>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49863" y="9428272"/>
            <a:ext cx="2946275" cy="496672"/>
          </a:xfrm>
          <a:prstGeom prst="rect">
            <a:avLst/>
          </a:prstGeom>
        </p:spPr>
        <p:txBody>
          <a:bodyPr vert="horz" lIns="91440" tIns="45720" rIns="91440" bIns="45720" rtlCol="0" anchor="b"/>
          <a:lstStyle>
            <a:lvl1pPr algn="r">
              <a:defRPr sz="1200"/>
            </a:lvl1pPr>
          </a:lstStyle>
          <a:p>
            <a:fld id="{24307EE3-142C-4E9D-8479-9A3C6A4A7D00}" type="slidenum">
              <a:rPr lang="es-AR" smtClean="0"/>
              <a:pPr/>
              <a:t>‹Nº›</a:t>
            </a:fld>
            <a:endParaRPr lang="es-AR"/>
          </a:p>
        </p:txBody>
      </p:sp>
    </p:spTree>
    <p:extLst>
      <p:ext uri="{BB962C8B-B14F-4D97-AF65-F5344CB8AC3E}">
        <p14:creationId xmlns:p14="http://schemas.microsoft.com/office/powerpoint/2010/main" val="615351194"/>
      </p:ext>
    </p:extLst>
  </p:cSld>
  <p:clrMap bg1="lt1" tx1="dk1" bg2="lt2" tx2="dk2" accent1="accent1" accent2="accent2" accent3="accent3" accent4="accent4" accent5="accent5" accent6="accent6" hlink="hlink" folHlink="folHlink"/>
  <p:notesStyle>
    <a:lvl1pPr marL="0" algn="l" defTabSz="1072866" rtl="0" eaLnBrk="1" latinLnBrk="0" hangingPunct="1">
      <a:defRPr sz="1408" kern="1200">
        <a:solidFill>
          <a:schemeClr val="tx1"/>
        </a:solidFill>
        <a:latin typeface="+mn-lt"/>
        <a:ea typeface="+mn-ea"/>
        <a:cs typeface="+mn-cs"/>
      </a:defRPr>
    </a:lvl1pPr>
    <a:lvl2pPr marL="536433" algn="l" defTabSz="1072866" rtl="0" eaLnBrk="1" latinLnBrk="0" hangingPunct="1">
      <a:defRPr sz="1408" kern="1200">
        <a:solidFill>
          <a:schemeClr val="tx1"/>
        </a:solidFill>
        <a:latin typeface="+mn-lt"/>
        <a:ea typeface="+mn-ea"/>
        <a:cs typeface="+mn-cs"/>
      </a:defRPr>
    </a:lvl2pPr>
    <a:lvl3pPr marL="1072866" algn="l" defTabSz="1072866" rtl="0" eaLnBrk="1" latinLnBrk="0" hangingPunct="1">
      <a:defRPr sz="1408" kern="1200">
        <a:solidFill>
          <a:schemeClr val="tx1"/>
        </a:solidFill>
        <a:latin typeface="+mn-lt"/>
        <a:ea typeface="+mn-ea"/>
        <a:cs typeface="+mn-cs"/>
      </a:defRPr>
    </a:lvl3pPr>
    <a:lvl4pPr marL="1609298" algn="l" defTabSz="1072866" rtl="0" eaLnBrk="1" latinLnBrk="0" hangingPunct="1">
      <a:defRPr sz="1408" kern="1200">
        <a:solidFill>
          <a:schemeClr val="tx1"/>
        </a:solidFill>
        <a:latin typeface="+mn-lt"/>
        <a:ea typeface="+mn-ea"/>
        <a:cs typeface="+mn-cs"/>
      </a:defRPr>
    </a:lvl4pPr>
    <a:lvl5pPr marL="2145731" algn="l" defTabSz="1072866" rtl="0" eaLnBrk="1" latinLnBrk="0" hangingPunct="1">
      <a:defRPr sz="1408" kern="1200">
        <a:solidFill>
          <a:schemeClr val="tx1"/>
        </a:solidFill>
        <a:latin typeface="+mn-lt"/>
        <a:ea typeface="+mn-ea"/>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6</a:t>
            </a:fld>
            <a:endParaRPr lang="es-AR"/>
          </a:p>
        </p:txBody>
      </p:sp>
    </p:spTree>
    <p:extLst>
      <p:ext uri="{BB962C8B-B14F-4D97-AF65-F5344CB8AC3E}">
        <p14:creationId xmlns:p14="http://schemas.microsoft.com/office/powerpoint/2010/main" val="3149604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18</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19</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20</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21</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C4391-4F9F-1A37-9FDC-EE3208540649}"/>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092A5EA7-3C7A-0271-823F-2B9A4697B84F}"/>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B65C8519-B7EA-4418-F479-B8CC35905ABE}"/>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FBF23AA7-5A3F-3261-824D-61054E18E22B}"/>
              </a:ext>
            </a:extLst>
          </p:cNvPr>
          <p:cNvSpPr>
            <a:spLocks noGrp="1"/>
          </p:cNvSpPr>
          <p:nvPr>
            <p:ph type="sldNum" sz="quarter" idx="10"/>
          </p:nvPr>
        </p:nvSpPr>
        <p:spPr/>
        <p:txBody>
          <a:bodyPr/>
          <a:lstStyle/>
          <a:p>
            <a:fld id="{24307EE3-142C-4E9D-8479-9A3C6A4A7D00}" type="slidenum">
              <a:rPr lang="es-AR" smtClean="0"/>
              <a:pPr/>
              <a:t>22</a:t>
            </a:fld>
            <a:endParaRPr lang="es-AR"/>
          </a:p>
        </p:txBody>
      </p:sp>
    </p:spTree>
    <p:extLst>
      <p:ext uri="{BB962C8B-B14F-4D97-AF65-F5344CB8AC3E}">
        <p14:creationId xmlns:p14="http://schemas.microsoft.com/office/powerpoint/2010/main" val="2306644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23</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357B9-7851-613A-E8DD-E030097991B0}"/>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DCBA96E7-2CF0-26DC-956D-7C03757115A2}"/>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D5B7F384-3EA0-F22C-22C9-5992B42B4B90}"/>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62D9EE9B-FB92-0190-AF37-130169248345}"/>
              </a:ext>
            </a:extLst>
          </p:cNvPr>
          <p:cNvSpPr>
            <a:spLocks noGrp="1"/>
          </p:cNvSpPr>
          <p:nvPr>
            <p:ph type="sldNum" sz="quarter" idx="10"/>
          </p:nvPr>
        </p:nvSpPr>
        <p:spPr/>
        <p:txBody>
          <a:bodyPr/>
          <a:lstStyle/>
          <a:p>
            <a:fld id="{24307EE3-142C-4E9D-8479-9A3C6A4A7D00}" type="slidenum">
              <a:rPr lang="es-AR" smtClean="0"/>
              <a:pPr/>
              <a:t>24</a:t>
            </a:fld>
            <a:endParaRPr lang="es-AR"/>
          </a:p>
        </p:txBody>
      </p:sp>
    </p:spTree>
    <p:extLst>
      <p:ext uri="{BB962C8B-B14F-4D97-AF65-F5344CB8AC3E}">
        <p14:creationId xmlns:p14="http://schemas.microsoft.com/office/powerpoint/2010/main" val="1183937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39605-3D0E-1296-3D23-5E62BEC35E7C}"/>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7037A650-8F58-0A2A-42F2-3B8608B0EAF2}"/>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2EB78D11-0899-6EE6-1EFA-CEAE92D90F8A}"/>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14DFB788-9500-547F-D956-5361532FEB24}"/>
              </a:ext>
            </a:extLst>
          </p:cNvPr>
          <p:cNvSpPr>
            <a:spLocks noGrp="1"/>
          </p:cNvSpPr>
          <p:nvPr>
            <p:ph type="sldNum" sz="quarter" idx="10"/>
          </p:nvPr>
        </p:nvSpPr>
        <p:spPr/>
        <p:txBody>
          <a:bodyPr/>
          <a:lstStyle/>
          <a:p>
            <a:fld id="{24307EE3-142C-4E9D-8479-9A3C6A4A7D00}" type="slidenum">
              <a:rPr lang="es-AR" smtClean="0"/>
              <a:pPr/>
              <a:t>25</a:t>
            </a:fld>
            <a:endParaRPr lang="es-AR" dirty="0"/>
          </a:p>
        </p:txBody>
      </p:sp>
    </p:spTree>
    <p:extLst>
      <p:ext uri="{BB962C8B-B14F-4D97-AF65-F5344CB8AC3E}">
        <p14:creationId xmlns:p14="http://schemas.microsoft.com/office/powerpoint/2010/main" val="2200923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9D808-F4DD-2BB1-4D1C-E64F2F63B145}"/>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CBA6FBCF-C049-2FA0-1970-DD25A5FF26F7}"/>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11692201-9A2E-CD0A-0AAD-F866FE50A64D}"/>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472B26D8-1B4D-C836-E6B4-1D25DA02E687}"/>
              </a:ext>
            </a:extLst>
          </p:cNvPr>
          <p:cNvSpPr>
            <a:spLocks noGrp="1"/>
          </p:cNvSpPr>
          <p:nvPr>
            <p:ph type="sldNum" sz="quarter" idx="10"/>
          </p:nvPr>
        </p:nvSpPr>
        <p:spPr/>
        <p:txBody>
          <a:bodyPr/>
          <a:lstStyle/>
          <a:p>
            <a:fld id="{24307EE3-142C-4E9D-8479-9A3C6A4A7D00}" type="slidenum">
              <a:rPr lang="es-AR" smtClean="0"/>
              <a:pPr/>
              <a:t>26</a:t>
            </a:fld>
            <a:endParaRPr lang="es-AR" dirty="0"/>
          </a:p>
        </p:txBody>
      </p:sp>
    </p:spTree>
    <p:extLst>
      <p:ext uri="{BB962C8B-B14F-4D97-AF65-F5344CB8AC3E}">
        <p14:creationId xmlns:p14="http://schemas.microsoft.com/office/powerpoint/2010/main" val="3759430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FD4F6-A7D5-FF4C-1912-028F7FD84F4D}"/>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B6A3BEA2-F0BC-1AA4-DE98-69FAB505DD8F}"/>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06BA67F7-9306-5BE0-8B75-F913EB649DE3}"/>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6AB487A9-2781-A2AF-21F7-6C85D311C139}"/>
              </a:ext>
            </a:extLst>
          </p:cNvPr>
          <p:cNvSpPr>
            <a:spLocks noGrp="1"/>
          </p:cNvSpPr>
          <p:nvPr>
            <p:ph type="sldNum" sz="quarter" idx="10"/>
          </p:nvPr>
        </p:nvSpPr>
        <p:spPr/>
        <p:txBody>
          <a:bodyPr/>
          <a:lstStyle/>
          <a:p>
            <a:fld id="{24307EE3-142C-4E9D-8479-9A3C6A4A7D00}" type="slidenum">
              <a:rPr lang="es-AR" smtClean="0"/>
              <a:pPr/>
              <a:t>27</a:t>
            </a:fld>
            <a:endParaRPr lang="es-AR"/>
          </a:p>
        </p:txBody>
      </p:sp>
    </p:spTree>
    <p:extLst>
      <p:ext uri="{BB962C8B-B14F-4D97-AF65-F5344CB8AC3E}">
        <p14:creationId xmlns:p14="http://schemas.microsoft.com/office/powerpoint/2010/main" val="2229139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10</a:t>
            </a:fld>
            <a:endParaRPr lang="es-AR"/>
          </a:p>
        </p:txBody>
      </p:sp>
    </p:spTree>
    <p:extLst>
      <p:ext uri="{BB962C8B-B14F-4D97-AF65-F5344CB8AC3E}">
        <p14:creationId xmlns:p14="http://schemas.microsoft.com/office/powerpoint/2010/main" val="2982473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01E1E-F297-E6BF-49D5-5E7D62313CC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3752B6B0-6012-2521-7C76-571B4FEF492C}"/>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BCDAF080-BA1E-A516-5149-FD3360F68640}"/>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4E8C9E96-8503-4FEB-5EB7-9934CC1B4EA6}"/>
              </a:ext>
            </a:extLst>
          </p:cNvPr>
          <p:cNvSpPr>
            <a:spLocks noGrp="1"/>
          </p:cNvSpPr>
          <p:nvPr>
            <p:ph type="sldNum" sz="quarter" idx="10"/>
          </p:nvPr>
        </p:nvSpPr>
        <p:spPr/>
        <p:txBody>
          <a:bodyPr/>
          <a:lstStyle/>
          <a:p>
            <a:fld id="{24307EE3-142C-4E9D-8479-9A3C6A4A7D00}" type="slidenum">
              <a:rPr lang="es-AR" smtClean="0"/>
              <a:pPr/>
              <a:t>28</a:t>
            </a:fld>
            <a:endParaRPr lang="es-AR"/>
          </a:p>
        </p:txBody>
      </p:sp>
    </p:spTree>
    <p:extLst>
      <p:ext uri="{BB962C8B-B14F-4D97-AF65-F5344CB8AC3E}">
        <p14:creationId xmlns:p14="http://schemas.microsoft.com/office/powerpoint/2010/main" val="474321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8D814-51E2-844E-C25A-1EE9B1AD4D4B}"/>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D940FA6C-7A52-66E3-D744-28D0D313AB2E}"/>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CC521F2A-FA0D-C12D-7BB4-0A6CC650868E}"/>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EAAE7477-9B32-362D-6246-A4CDFB29E02D}"/>
              </a:ext>
            </a:extLst>
          </p:cNvPr>
          <p:cNvSpPr>
            <a:spLocks noGrp="1"/>
          </p:cNvSpPr>
          <p:nvPr>
            <p:ph type="sldNum" sz="quarter" idx="10"/>
          </p:nvPr>
        </p:nvSpPr>
        <p:spPr/>
        <p:txBody>
          <a:bodyPr/>
          <a:lstStyle/>
          <a:p>
            <a:fld id="{24307EE3-142C-4E9D-8479-9A3C6A4A7D00}" type="slidenum">
              <a:rPr lang="es-AR" smtClean="0"/>
              <a:pPr/>
              <a:t>29</a:t>
            </a:fld>
            <a:endParaRPr lang="es-AR"/>
          </a:p>
        </p:txBody>
      </p:sp>
    </p:spTree>
    <p:extLst>
      <p:ext uri="{BB962C8B-B14F-4D97-AF65-F5344CB8AC3E}">
        <p14:creationId xmlns:p14="http://schemas.microsoft.com/office/powerpoint/2010/main" val="1102413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30</a:t>
            </a:fld>
            <a:endParaRPr lang="es-AR"/>
          </a:p>
        </p:txBody>
      </p:sp>
    </p:spTree>
    <p:extLst>
      <p:ext uri="{BB962C8B-B14F-4D97-AF65-F5344CB8AC3E}">
        <p14:creationId xmlns:p14="http://schemas.microsoft.com/office/powerpoint/2010/main" val="2982473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906713" y="514350"/>
            <a:ext cx="4113212" cy="25717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F2071EEE-D40E-4E17-88C8-8F23B9DEFA28}" type="slidenum">
              <a:rPr lang="es-AR" smtClean="0"/>
              <a:t>32</a:t>
            </a:fld>
            <a:endParaRPr lang="es-AR" dirty="0"/>
          </a:p>
        </p:txBody>
      </p:sp>
    </p:spTree>
    <p:extLst>
      <p:ext uri="{BB962C8B-B14F-4D97-AF65-F5344CB8AC3E}">
        <p14:creationId xmlns:p14="http://schemas.microsoft.com/office/powerpoint/2010/main" val="2820750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906713" y="514350"/>
            <a:ext cx="4113212" cy="25717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F2071EEE-D40E-4E17-88C8-8F23B9DEFA28}" type="slidenum">
              <a:rPr lang="es-AR" smtClean="0"/>
              <a:t>33</a:t>
            </a:fld>
            <a:endParaRPr lang="es-AR" dirty="0"/>
          </a:p>
        </p:txBody>
      </p:sp>
    </p:spTree>
    <p:extLst>
      <p:ext uri="{BB962C8B-B14F-4D97-AF65-F5344CB8AC3E}">
        <p14:creationId xmlns:p14="http://schemas.microsoft.com/office/powerpoint/2010/main" val="7693568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F2071EEE-D40E-4E17-88C8-8F23B9DEFA28}" type="slidenum">
              <a:rPr lang="es-AR" smtClean="0"/>
              <a:t>34</a:t>
            </a:fld>
            <a:endParaRPr lang="es-AR"/>
          </a:p>
        </p:txBody>
      </p:sp>
    </p:spTree>
    <p:extLst>
      <p:ext uri="{BB962C8B-B14F-4D97-AF65-F5344CB8AC3E}">
        <p14:creationId xmlns:p14="http://schemas.microsoft.com/office/powerpoint/2010/main" val="30584651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F2071EEE-D40E-4E17-88C8-8F23B9DEFA28}" type="slidenum">
              <a:rPr lang="es-AR" smtClean="0"/>
              <a:t>37</a:t>
            </a:fld>
            <a:endParaRPr lang="es-AR" dirty="0"/>
          </a:p>
        </p:txBody>
      </p:sp>
    </p:spTree>
    <p:extLst>
      <p:ext uri="{BB962C8B-B14F-4D97-AF65-F5344CB8AC3E}">
        <p14:creationId xmlns:p14="http://schemas.microsoft.com/office/powerpoint/2010/main" val="769356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F2071EEE-D40E-4E17-88C8-8F23B9DEFA28}" type="slidenum">
              <a:rPr lang="es-AR" smtClean="0"/>
              <a:t>39</a:t>
            </a:fld>
            <a:endParaRPr lang="es-AR" dirty="0"/>
          </a:p>
        </p:txBody>
      </p:sp>
    </p:spTree>
    <p:extLst>
      <p:ext uri="{BB962C8B-B14F-4D97-AF65-F5344CB8AC3E}">
        <p14:creationId xmlns:p14="http://schemas.microsoft.com/office/powerpoint/2010/main" val="28207504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F2071EEE-D40E-4E17-88C8-8F23B9DEFA28}" type="slidenum">
              <a:rPr lang="es-AR" smtClean="0"/>
              <a:t>41</a:t>
            </a:fld>
            <a:endParaRPr lang="es-AR"/>
          </a:p>
        </p:txBody>
      </p:sp>
    </p:spTree>
    <p:extLst>
      <p:ext uri="{BB962C8B-B14F-4D97-AF65-F5344CB8AC3E}">
        <p14:creationId xmlns:p14="http://schemas.microsoft.com/office/powerpoint/2010/main" val="15729913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F2071EEE-D40E-4E17-88C8-8F23B9DEFA28}" type="slidenum">
              <a:rPr lang="es-AR" smtClean="0"/>
              <a:t>55</a:t>
            </a:fld>
            <a:endParaRPr lang="es-AR" dirty="0"/>
          </a:p>
        </p:txBody>
      </p:sp>
    </p:spTree>
    <p:extLst>
      <p:ext uri="{BB962C8B-B14F-4D97-AF65-F5344CB8AC3E}">
        <p14:creationId xmlns:p14="http://schemas.microsoft.com/office/powerpoint/2010/main" val="2820750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11</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12</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13</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14</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254D3-FFEA-7FF3-0B1B-AD6A90111D53}"/>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85820768-BE7E-6E0C-7F3B-0DDE38D58E43}"/>
              </a:ext>
            </a:extLst>
          </p:cNvPr>
          <p:cNvSpPr>
            <a:spLocks noGrp="1" noRot="1" noChangeAspect="1"/>
          </p:cNvSpPr>
          <p:nvPr>
            <p:ph type="sldImg"/>
          </p:nvPr>
        </p:nvSpPr>
        <p:spPr>
          <a:xfrm>
            <a:off x="709613" y="744538"/>
            <a:ext cx="5378450" cy="3722687"/>
          </a:xfrm>
        </p:spPr>
      </p:sp>
      <p:sp>
        <p:nvSpPr>
          <p:cNvPr id="3" name="2 Marcador de notas">
            <a:extLst>
              <a:ext uri="{FF2B5EF4-FFF2-40B4-BE49-F238E27FC236}">
                <a16:creationId xmlns:a16="http://schemas.microsoft.com/office/drawing/2014/main" id="{84AC5F0B-7677-A264-200F-187EC56F8036}"/>
              </a:ext>
            </a:extLst>
          </p:cNvPr>
          <p:cNvSpPr>
            <a:spLocks noGrp="1"/>
          </p:cNvSpPr>
          <p:nvPr>
            <p:ph type="body" idx="1"/>
          </p:nvPr>
        </p:nvSpPr>
        <p:spPr/>
        <p:txBody>
          <a:bodyPr/>
          <a:lstStyle/>
          <a:p>
            <a:endParaRPr lang="es-AR" dirty="0"/>
          </a:p>
        </p:txBody>
      </p:sp>
      <p:sp>
        <p:nvSpPr>
          <p:cNvPr id="4" name="3 Marcador de número de diapositiva">
            <a:extLst>
              <a:ext uri="{FF2B5EF4-FFF2-40B4-BE49-F238E27FC236}">
                <a16:creationId xmlns:a16="http://schemas.microsoft.com/office/drawing/2014/main" id="{E0FD087F-037F-E469-7A7F-61E7F1E94884}"/>
              </a:ext>
            </a:extLst>
          </p:cNvPr>
          <p:cNvSpPr>
            <a:spLocks noGrp="1"/>
          </p:cNvSpPr>
          <p:nvPr>
            <p:ph type="sldNum" sz="quarter" idx="10"/>
          </p:nvPr>
        </p:nvSpPr>
        <p:spPr/>
        <p:txBody>
          <a:bodyPr/>
          <a:lstStyle/>
          <a:p>
            <a:fld id="{24307EE3-142C-4E9D-8479-9A3C6A4A7D00}" type="slidenum">
              <a:rPr lang="es-AR" smtClean="0"/>
              <a:pPr/>
              <a:t>15</a:t>
            </a:fld>
            <a:endParaRPr lang="es-AR"/>
          </a:p>
        </p:txBody>
      </p:sp>
    </p:spTree>
    <p:extLst>
      <p:ext uri="{BB962C8B-B14F-4D97-AF65-F5344CB8AC3E}">
        <p14:creationId xmlns:p14="http://schemas.microsoft.com/office/powerpoint/2010/main" val="2284793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16</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09613" y="744538"/>
            <a:ext cx="5378450" cy="3722687"/>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17</a:t>
            </a:fld>
            <a:endParaRPr lang="es-AR"/>
          </a:p>
        </p:txBody>
      </p:sp>
    </p:spTree>
    <p:extLst>
      <p:ext uri="{BB962C8B-B14F-4D97-AF65-F5344CB8AC3E}">
        <p14:creationId xmlns:p14="http://schemas.microsoft.com/office/powerpoint/2010/main" val="1217996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A41521A-9483-85B0-FFE5-CE18AC2962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340"/>
            <a:ext cx="9906000" cy="940667"/>
          </a:xfrm>
          <a:prstGeom prst="rect">
            <a:avLst/>
          </a:prstGeom>
        </p:spPr>
      </p:pic>
      <p:sp>
        <p:nvSpPr>
          <p:cNvPr id="9" name="CuadroTexto 8">
            <a:extLst>
              <a:ext uri="{FF2B5EF4-FFF2-40B4-BE49-F238E27FC236}">
                <a16:creationId xmlns:a16="http://schemas.microsoft.com/office/drawing/2014/main" id="{0647DC52-00AD-4809-AE19-C9A7FF9664EF}"/>
              </a:ext>
            </a:extLst>
          </p:cNvPr>
          <p:cNvSpPr txBox="1"/>
          <p:nvPr userDrawn="1"/>
        </p:nvSpPr>
        <p:spPr>
          <a:xfrm>
            <a:off x="2144688" y="404666"/>
            <a:ext cx="5978934" cy="307777"/>
          </a:xfrm>
          <a:prstGeom prst="rect">
            <a:avLst/>
          </a:prstGeom>
          <a:noFill/>
        </p:spPr>
        <p:txBody>
          <a:bodyPr wrap="square" rtlCol="0">
            <a:spAutoFit/>
          </a:bodyPr>
          <a:lstStyle/>
          <a:p>
            <a:pPr marL="0" marR="0" lvl="0" indent="0" algn="l" defTabSz="825236"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lumMod val="75000"/>
                  </a:prstClr>
                </a:solidFill>
                <a:effectLst/>
                <a:uLnTx/>
                <a:uFillTx/>
                <a:latin typeface="Lora" pitchFamily="2" charset="0"/>
                <a:ea typeface="+mn-ea"/>
                <a:cs typeface="Helvetica" panose="020B0604020202020204" pitchFamily="34" charset="0"/>
              </a:rPr>
              <a:t>Jornada sobre Cierre de Cuenta</a:t>
            </a:r>
            <a:endParaRPr kumimoji="0" lang="es-AR" sz="1400" b="1" i="0" u="none" strike="noStrike" kern="1200" cap="none" spc="0" normalizeH="0" baseline="0" noProof="0" dirty="0">
              <a:ln>
                <a:noFill/>
              </a:ln>
              <a:solidFill>
                <a:prstClr val="white">
                  <a:lumMod val="75000"/>
                </a:prstClr>
              </a:solidFill>
              <a:effectLst/>
              <a:uLnTx/>
              <a:uFillTx/>
              <a:latin typeface="Lora" pitchFamily="2" charset="0"/>
              <a:ea typeface="+mn-ea"/>
              <a:cs typeface="Helvetica" panose="020B0604020202020204" pitchFamily="34" charset="0"/>
            </a:endParaRPr>
          </a:p>
        </p:txBody>
      </p:sp>
      <p:pic>
        <p:nvPicPr>
          <p:cNvPr id="2" name="Imagen 1">
            <a:extLst>
              <a:ext uri="{FF2B5EF4-FFF2-40B4-BE49-F238E27FC236}">
                <a16:creationId xmlns:a16="http://schemas.microsoft.com/office/drawing/2014/main" id="{074CE60A-721A-4E0D-E83F-1123A4CD1063}"/>
              </a:ext>
            </a:extLst>
          </p:cNvPr>
          <p:cNvPicPr>
            <a:picLocks noChangeAspect="1"/>
          </p:cNvPicPr>
          <p:nvPr userDrawn="1"/>
        </p:nvPicPr>
        <p:blipFill>
          <a:blip r:embed="rId3"/>
          <a:stretch>
            <a:fillRect/>
          </a:stretch>
        </p:blipFill>
        <p:spPr>
          <a:xfrm>
            <a:off x="8769424" y="273759"/>
            <a:ext cx="609653" cy="548688"/>
          </a:xfrm>
          <a:prstGeom prst="rect">
            <a:avLst/>
          </a:prstGeom>
        </p:spPr>
      </p:pic>
    </p:spTree>
    <p:extLst>
      <p:ext uri="{BB962C8B-B14F-4D97-AF65-F5344CB8AC3E}">
        <p14:creationId xmlns:p14="http://schemas.microsoft.com/office/powerpoint/2010/main" val="2210106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5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0028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6922622"/>
      </p:ext>
    </p:extLst>
  </p:cSld>
  <p:clrMap bg1="lt1" tx1="dk1" bg2="lt2" tx2="dk2" accent1="accent1" accent2="accent2" accent3="accent3" accent4="accent4" accent5="accent5" accent6="accent6" hlink="hlink" folHlink="folHlink"/>
  <p:sldLayoutIdLst>
    <p:sldLayoutId id="2147484326" r:id="rId1"/>
    <p:sldLayoutId id="2147484327" r:id="rId2"/>
  </p:sldLayoutIdLst>
  <p:txStyles>
    <p:titleStyle>
      <a:lvl1pPr algn="ctr" defTabSz="687670" rtl="0" eaLnBrk="1" latinLnBrk="0" hangingPunct="1">
        <a:spcBef>
          <a:spcPct val="0"/>
        </a:spcBef>
        <a:buNone/>
        <a:defRPr sz="3309" kern="1200">
          <a:solidFill>
            <a:schemeClr val="tx1"/>
          </a:solidFill>
          <a:latin typeface="+mj-lt"/>
          <a:ea typeface="+mj-ea"/>
          <a:cs typeface="+mj-cs"/>
        </a:defRPr>
      </a:lvl1pPr>
    </p:titleStyle>
    <p:bodyStyle>
      <a:lvl1pPr marL="257876" indent="-257876" algn="l" defTabSz="687670" rtl="0" eaLnBrk="1" latinLnBrk="0" hangingPunct="1">
        <a:spcBef>
          <a:spcPct val="20000"/>
        </a:spcBef>
        <a:buFont typeface="Arial" pitchFamily="34" charset="0"/>
        <a:buChar char="•"/>
        <a:defRPr sz="2407" kern="1200">
          <a:solidFill>
            <a:schemeClr val="tx1"/>
          </a:solidFill>
          <a:latin typeface="+mn-lt"/>
          <a:ea typeface="+mn-ea"/>
          <a:cs typeface="+mn-cs"/>
        </a:defRPr>
      </a:lvl1pPr>
      <a:lvl2pPr marL="558732" indent="-214896" algn="l" defTabSz="687670" rtl="0" eaLnBrk="1" latinLnBrk="0" hangingPunct="1">
        <a:spcBef>
          <a:spcPct val="20000"/>
        </a:spcBef>
        <a:buFont typeface="Arial" pitchFamily="34" charset="0"/>
        <a:buChar char="–"/>
        <a:defRPr sz="2106" kern="1200">
          <a:solidFill>
            <a:schemeClr val="tx1"/>
          </a:solidFill>
          <a:latin typeface="+mn-lt"/>
          <a:ea typeface="+mn-ea"/>
          <a:cs typeface="+mn-cs"/>
        </a:defRPr>
      </a:lvl2pPr>
      <a:lvl3pPr marL="859586" indent="-171917" algn="l" defTabSz="687670" rtl="0" eaLnBrk="1" latinLnBrk="0" hangingPunct="1">
        <a:spcBef>
          <a:spcPct val="20000"/>
        </a:spcBef>
        <a:buFont typeface="Arial" pitchFamily="34" charset="0"/>
        <a:buChar char="•"/>
        <a:defRPr sz="1805" kern="1200">
          <a:solidFill>
            <a:schemeClr val="tx1"/>
          </a:solidFill>
          <a:latin typeface="+mn-lt"/>
          <a:ea typeface="+mn-ea"/>
          <a:cs typeface="+mn-cs"/>
        </a:defRPr>
      </a:lvl3pPr>
      <a:lvl4pPr marL="1203422"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4pPr>
      <a:lvl5pPr marL="1547255"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5pPr>
      <a:lvl6pPr marL="1891090"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6pPr>
      <a:lvl7pPr marL="2234924"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7pPr>
      <a:lvl8pPr marL="2578760"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8pPr>
      <a:lvl9pPr marL="2922593"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9pPr>
    </p:bodyStyle>
    <p:otherStyle>
      <a:defPPr>
        <a:defRPr lang="es-AR"/>
      </a:defPPr>
      <a:lvl1pPr marL="0" algn="l" defTabSz="687670" rtl="0" eaLnBrk="1" latinLnBrk="0" hangingPunct="1">
        <a:defRPr sz="1354" kern="1200">
          <a:solidFill>
            <a:schemeClr val="tx1"/>
          </a:solidFill>
          <a:latin typeface="+mn-lt"/>
          <a:ea typeface="+mn-ea"/>
          <a:cs typeface="+mn-cs"/>
        </a:defRPr>
      </a:lvl1pPr>
      <a:lvl2pPr marL="343834" algn="l" defTabSz="687670" rtl="0" eaLnBrk="1" latinLnBrk="0" hangingPunct="1">
        <a:defRPr sz="1354" kern="1200">
          <a:solidFill>
            <a:schemeClr val="tx1"/>
          </a:solidFill>
          <a:latin typeface="+mn-lt"/>
          <a:ea typeface="+mn-ea"/>
          <a:cs typeface="+mn-cs"/>
        </a:defRPr>
      </a:lvl2pPr>
      <a:lvl3pPr marL="687670" algn="l" defTabSz="687670" rtl="0" eaLnBrk="1" latinLnBrk="0" hangingPunct="1">
        <a:defRPr sz="1354" kern="1200">
          <a:solidFill>
            <a:schemeClr val="tx1"/>
          </a:solidFill>
          <a:latin typeface="+mn-lt"/>
          <a:ea typeface="+mn-ea"/>
          <a:cs typeface="+mn-cs"/>
        </a:defRPr>
      </a:lvl3pPr>
      <a:lvl4pPr marL="1031503" algn="l" defTabSz="687670" rtl="0" eaLnBrk="1" latinLnBrk="0" hangingPunct="1">
        <a:defRPr sz="1354" kern="1200">
          <a:solidFill>
            <a:schemeClr val="tx1"/>
          </a:solidFill>
          <a:latin typeface="+mn-lt"/>
          <a:ea typeface="+mn-ea"/>
          <a:cs typeface="+mn-cs"/>
        </a:defRPr>
      </a:lvl4pPr>
      <a:lvl5pPr marL="1375338" algn="l" defTabSz="687670" rtl="0" eaLnBrk="1" latinLnBrk="0" hangingPunct="1">
        <a:defRPr sz="1354" kern="1200">
          <a:solidFill>
            <a:schemeClr val="tx1"/>
          </a:solidFill>
          <a:latin typeface="+mn-lt"/>
          <a:ea typeface="+mn-ea"/>
          <a:cs typeface="+mn-cs"/>
        </a:defRPr>
      </a:lvl5pPr>
      <a:lvl6pPr marL="1719172" algn="l" defTabSz="687670" rtl="0" eaLnBrk="1" latinLnBrk="0" hangingPunct="1">
        <a:defRPr sz="1354" kern="1200">
          <a:solidFill>
            <a:schemeClr val="tx1"/>
          </a:solidFill>
          <a:latin typeface="+mn-lt"/>
          <a:ea typeface="+mn-ea"/>
          <a:cs typeface="+mn-cs"/>
        </a:defRPr>
      </a:lvl6pPr>
      <a:lvl7pPr marL="2063008" algn="l" defTabSz="687670" rtl="0" eaLnBrk="1" latinLnBrk="0" hangingPunct="1">
        <a:defRPr sz="1354" kern="1200">
          <a:solidFill>
            <a:schemeClr val="tx1"/>
          </a:solidFill>
          <a:latin typeface="+mn-lt"/>
          <a:ea typeface="+mn-ea"/>
          <a:cs typeface="+mn-cs"/>
        </a:defRPr>
      </a:lvl7pPr>
      <a:lvl8pPr marL="2406841" algn="l" defTabSz="687670" rtl="0" eaLnBrk="1" latinLnBrk="0" hangingPunct="1">
        <a:defRPr sz="1354" kern="1200">
          <a:solidFill>
            <a:schemeClr val="tx1"/>
          </a:solidFill>
          <a:latin typeface="+mn-lt"/>
          <a:ea typeface="+mn-ea"/>
          <a:cs typeface="+mn-cs"/>
        </a:defRPr>
      </a:lvl8pPr>
      <a:lvl9pPr marL="2750676" algn="l" defTabSz="687670" rtl="0" eaLnBrk="1" latinLnBrk="0" hangingPunct="1">
        <a:defRPr sz="135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mailto:bienescgn@mecon.gov.ar" TargetMode="External"/><Relationship Id="rId7" Type="http://schemas.openxmlformats.org/officeDocument/2006/relationships/hyperlink" Target="mailto:notifcgn@mecon.gov.ar"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mailto:cierredaif@mecon.gov.ar" TargetMode="External"/><Relationship Id="rId5" Type="http://schemas.openxmlformats.org/officeDocument/2006/relationships/hyperlink" Target="mailto:fecha.tope@mecon.gov.ar" TargetMode="External"/><Relationship Id="rId4" Type="http://schemas.openxmlformats.org/officeDocument/2006/relationships/hyperlink" Target="mailto:InversionesFinancieras@mecon.gov.ar"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mailto:bienescgn@mecon.gov.ar" TargetMode="External"/><Relationship Id="rId4" Type="http://schemas.openxmlformats.org/officeDocument/2006/relationships/image" Target="../media/image5.sv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sv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5.svg"/></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siena.bienesdelestado.gob.ar/Faq/Faqs" TargetMode="Externa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png"/><Relationship Id="rId10" Type="http://schemas.openxmlformats.org/officeDocument/2006/relationships/hyperlink" Target="mailto:bienesCGN@mecon.gov.ar" TargetMode="External"/><Relationship Id="rId4" Type="http://schemas.microsoft.com/office/2007/relationships/hdphoto" Target="../media/hdphoto1.wdp"/><Relationship Id="rId9" Type="http://schemas.openxmlformats.org/officeDocument/2006/relationships/image" Target="../media/image28.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3" Type="http://schemas.openxmlformats.org/officeDocument/2006/relationships/hyperlink" Target="mailto:ncastel@mecon.gov.ar" TargetMode="External"/><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hyperlink" Target="mailto:nluisi@mecon.gov.ar" TargetMode="External"/><Relationship Id="rId5" Type="http://schemas.openxmlformats.org/officeDocument/2006/relationships/hyperlink" Target="mailto:anmari@mecon.gov.ar" TargetMode="External"/><Relationship Id="rId4" Type="http://schemas.openxmlformats.org/officeDocument/2006/relationships/hyperlink" Target="mailto:gilope@mecon.gov.ar"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0" Type="http://schemas.openxmlformats.org/officeDocument/2006/relationships/diagramData" Target="../diagrams/data2.xml"/><Relationship Id="rId4" Type="http://schemas.openxmlformats.org/officeDocument/2006/relationships/image" Target="../media/image5.svg"/><Relationship Id="rId9" Type="http://schemas.microsoft.com/office/2007/relationships/diagramDrawing" Target="../diagrams/drawing1.xml"/><Relationship Id="rId14" Type="http://schemas.microsoft.com/office/2007/relationships/diagramDrawing" Target="../diagrams/drawing2.xml"/></Relationships>
</file>

<file path=ppt/slides/_rels/slide5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5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2.jpg"/></Relationships>
</file>

<file path=ppt/slides/_rels/slide6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6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1.jpg"/></Relationships>
</file>

<file path=ppt/slides/_rels/slide6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1754F58-3C8F-AA16-43E3-7F4F408EA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50" y="1"/>
            <a:ext cx="9879502" cy="6172625"/>
          </a:xfrm>
          <a:prstGeom prst="rect">
            <a:avLst/>
          </a:prstGeom>
        </p:spPr>
      </p:pic>
      <p:sp>
        <p:nvSpPr>
          <p:cNvPr id="4099" name="2 Marcador de contenido"/>
          <p:cNvSpPr>
            <a:spLocks noGrp="1"/>
          </p:cNvSpPr>
          <p:nvPr>
            <p:ph idx="4294967295"/>
          </p:nvPr>
        </p:nvSpPr>
        <p:spPr>
          <a:xfrm>
            <a:off x="704528" y="1412776"/>
            <a:ext cx="6842125" cy="485775"/>
          </a:xfrm>
          <a:prstGeom prst="rect">
            <a:avLst/>
          </a:prstGeom>
        </p:spPr>
        <p:txBody>
          <a:bodyPr/>
          <a:lstStyle/>
          <a:p>
            <a:pPr marL="0" indent="0">
              <a:buNone/>
            </a:pPr>
            <a:r>
              <a:rPr lang="es-ES" altLang="es-MX" sz="2800" b="1" dirty="0">
                <a:solidFill>
                  <a:schemeClr val="bg1"/>
                </a:solidFill>
                <a:latin typeface="Lora" pitchFamily="2" charset="0"/>
              </a:rPr>
              <a:t>Jornada sobre Cierre de Cuenta</a:t>
            </a:r>
            <a:endParaRPr lang="es-AR" altLang="es-MX" sz="2800" b="1" dirty="0">
              <a:solidFill>
                <a:schemeClr val="bg1"/>
              </a:solidFill>
              <a:latin typeface="Lora" pitchFamily="2" charset="0"/>
            </a:endParaRPr>
          </a:p>
        </p:txBody>
      </p:sp>
      <p:pic>
        <p:nvPicPr>
          <p:cNvPr id="2" name="Gráfico 1">
            <a:extLst>
              <a:ext uri="{FF2B5EF4-FFF2-40B4-BE49-F238E27FC236}">
                <a16:creationId xmlns:a16="http://schemas.microsoft.com/office/drawing/2014/main" id="{9D56C722-22BA-B2D8-C51A-9D1C5F2991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57457" y="332656"/>
            <a:ext cx="578894" cy="522758"/>
          </a:xfrm>
          <a:prstGeom prst="rect">
            <a:avLst/>
          </a:prstGeom>
        </p:spPr>
      </p:pic>
      <p:sp>
        <p:nvSpPr>
          <p:cNvPr id="3" name="CuadroTexto 2">
            <a:extLst>
              <a:ext uri="{FF2B5EF4-FFF2-40B4-BE49-F238E27FC236}">
                <a16:creationId xmlns:a16="http://schemas.microsoft.com/office/drawing/2014/main" id="{A16F1F4E-8BFE-4B7E-2440-A4DA175BF924}"/>
              </a:ext>
            </a:extLst>
          </p:cNvPr>
          <p:cNvSpPr txBox="1"/>
          <p:nvPr/>
        </p:nvSpPr>
        <p:spPr>
          <a:xfrm>
            <a:off x="1856657" y="3214893"/>
            <a:ext cx="6550191" cy="1261884"/>
          </a:xfrm>
          <a:prstGeom prst="rect">
            <a:avLst/>
          </a:prstGeom>
          <a:noFill/>
        </p:spPr>
        <p:txBody>
          <a:bodyPr wrap="none" rtlCol="0">
            <a:spAutoFit/>
          </a:bodyPr>
          <a:lstStyle/>
          <a:p>
            <a:r>
              <a:rPr lang="es-ES" sz="4400" b="1" dirty="0">
                <a:solidFill>
                  <a:schemeClr val="bg1">
                    <a:lumMod val="95000"/>
                  </a:schemeClr>
                </a:solidFill>
                <a:latin typeface="Lora" pitchFamily="2" charset="0"/>
              </a:rPr>
              <a:t>Administración Central</a:t>
            </a:r>
          </a:p>
          <a:p>
            <a:pPr algn="ctr"/>
            <a:r>
              <a:rPr lang="es-ES" sz="3200" b="1" dirty="0">
                <a:solidFill>
                  <a:schemeClr val="bg1">
                    <a:lumMod val="95000"/>
                  </a:schemeClr>
                </a:solidFill>
                <a:latin typeface="Lora" pitchFamily="2" charset="0"/>
              </a:rPr>
              <a:t>Cierre 2025</a:t>
            </a:r>
            <a:endParaRPr lang="es-AR" sz="3200" b="1" dirty="0">
              <a:solidFill>
                <a:schemeClr val="bg1">
                  <a:lumMod val="95000"/>
                </a:schemeClr>
              </a:solidFill>
              <a:latin typeface="Lora" pitchFamily="2" charset="0"/>
            </a:endParaRPr>
          </a:p>
        </p:txBody>
      </p:sp>
    </p:spTree>
    <p:extLst>
      <p:ext uri="{BB962C8B-B14F-4D97-AF65-F5344CB8AC3E}">
        <p14:creationId xmlns:p14="http://schemas.microsoft.com/office/powerpoint/2010/main" val="2587134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920552" y="2636912"/>
            <a:ext cx="8229600" cy="692150"/>
          </a:xfrm>
          <a:prstGeom prst="rect">
            <a:avLst/>
          </a:prstGeom>
        </p:spPr>
        <p:txBody>
          <a:bodyPr>
            <a:noAutofit/>
          </a:bodyPr>
          <a:lstStyle/>
          <a:p>
            <a:r>
              <a:rPr lang="es-AR" sz="4000" b="1" dirty="0">
                <a:solidFill>
                  <a:schemeClr val="accent1">
                    <a:lumMod val="75000"/>
                  </a:schemeClr>
                </a:solidFill>
              </a:rPr>
              <a:t>Pautas de Presentación de cuadros de cierre e información complementaria</a:t>
            </a:r>
            <a:br>
              <a:rPr lang="es-AR" sz="4000" b="1" dirty="0">
                <a:solidFill>
                  <a:schemeClr val="accent1">
                    <a:lumMod val="75000"/>
                  </a:schemeClr>
                </a:solidFill>
              </a:rPr>
            </a:br>
            <a:endParaRPr lang="es-AR" sz="4400" b="1" dirty="0">
              <a:solidFill>
                <a:schemeClr val="accent1">
                  <a:lumMod val="75000"/>
                </a:schemeClr>
              </a:solidFill>
            </a:endParaRPr>
          </a:p>
        </p:txBody>
      </p:sp>
    </p:spTree>
    <p:extLst>
      <p:ext uri="{BB962C8B-B14F-4D97-AF65-F5344CB8AC3E}">
        <p14:creationId xmlns:p14="http://schemas.microsoft.com/office/powerpoint/2010/main" val="2557773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81000" y="1844824"/>
            <a:ext cx="9144000" cy="692150"/>
          </a:xfrm>
          <a:prstGeom prst="rect">
            <a:avLst/>
          </a:prstGeom>
        </p:spPr>
        <p:txBody>
          <a:bodyPr>
            <a:normAutofit fontScale="90000"/>
          </a:bodyPr>
          <a:lstStyle/>
          <a:p>
            <a:r>
              <a:rPr lang="es-AR" sz="4000" b="1" dirty="0">
                <a:solidFill>
                  <a:schemeClr val="tx2"/>
                </a:solidFill>
              </a:rPr>
              <a:t>Fechas de Presentación</a:t>
            </a:r>
          </a:p>
        </p:txBody>
      </p:sp>
      <p:sp>
        <p:nvSpPr>
          <p:cNvPr id="3" name="2 Marcador de contenido"/>
          <p:cNvSpPr>
            <a:spLocks noGrp="1"/>
          </p:cNvSpPr>
          <p:nvPr>
            <p:ph idx="4294967295"/>
          </p:nvPr>
        </p:nvSpPr>
        <p:spPr>
          <a:xfrm>
            <a:off x="596106" y="2420888"/>
            <a:ext cx="8713788" cy="3586162"/>
          </a:xfrm>
          <a:prstGeom prst="rect">
            <a:avLst/>
          </a:prstGeom>
        </p:spPr>
        <p:txBody>
          <a:bodyPr>
            <a:noAutofit/>
          </a:bodyPr>
          <a:lstStyle/>
          <a:p>
            <a:pPr algn="just"/>
            <a:endParaRPr lang="es-AR" sz="2400" dirty="0">
              <a:solidFill>
                <a:schemeClr val="accent1">
                  <a:lumMod val="75000"/>
                </a:schemeClr>
              </a:solidFill>
            </a:endParaRPr>
          </a:p>
          <a:p>
            <a:pPr marL="342896" lvl="1" indent="-342896" algn="just">
              <a:buFont typeface="Arial" panose="020B0604020202020204" pitchFamily="34" charset="0"/>
              <a:buChar char="•"/>
            </a:pPr>
            <a:r>
              <a:rPr lang="es-AR" sz="2400" dirty="0">
                <a:solidFill>
                  <a:schemeClr val="accent1">
                    <a:lumMod val="75000"/>
                  </a:schemeClr>
                </a:solidFill>
              </a:rPr>
              <a:t>Cuadros de Cierre  </a:t>
            </a:r>
            <a:r>
              <a:rPr lang="es-AR" sz="2400" b="1" dirty="0">
                <a:solidFill>
                  <a:schemeClr val="accent1">
                    <a:lumMod val="75000"/>
                  </a:schemeClr>
                </a:solidFill>
              </a:rPr>
              <a:t>Vencimiento  18/2/2026</a:t>
            </a:r>
          </a:p>
          <a:p>
            <a:pPr marL="342896" lvl="1" indent="-342896" algn="just">
              <a:buFont typeface="Arial" panose="020B0604020202020204" pitchFamily="34" charset="0"/>
              <a:buChar char="•"/>
            </a:pPr>
            <a:r>
              <a:rPr lang="es-AR" sz="2400" dirty="0">
                <a:solidFill>
                  <a:schemeClr val="accent1">
                    <a:lumMod val="75000"/>
                  </a:schemeClr>
                </a:solidFill>
              </a:rPr>
              <a:t>Información de Juicios </a:t>
            </a:r>
            <a:r>
              <a:rPr lang="es-AR" sz="2400" b="1" dirty="0">
                <a:solidFill>
                  <a:schemeClr val="accent1">
                    <a:lumMod val="75000"/>
                  </a:schemeClr>
                </a:solidFill>
              </a:rPr>
              <a:t>Vencimiento  5/3/2026</a:t>
            </a:r>
          </a:p>
          <a:p>
            <a:pPr algn="just"/>
            <a:r>
              <a:rPr lang="es-AR" sz="2400" dirty="0">
                <a:solidFill>
                  <a:schemeClr val="accent1">
                    <a:lumMod val="75000"/>
                  </a:schemeClr>
                </a:solidFill>
              </a:rPr>
              <a:t>Gestión Física e Indicadores de Gestión (ONP): </a:t>
            </a:r>
            <a:r>
              <a:rPr lang="es-AR" sz="2400" b="1" dirty="0">
                <a:solidFill>
                  <a:schemeClr val="accent1">
                    <a:lumMod val="75000"/>
                  </a:schemeClr>
                </a:solidFill>
              </a:rPr>
              <a:t>Vencimiento 20/02/2026</a:t>
            </a:r>
            <a:r>
              <a:rPr lang="es-AR" sz="2400" dirty="0">
                <a:solidFill>
                  <a:schemeClr val="accent1">
                    <a:lumMod val="75000"/>
                  </a:schemeClr>
                </a:solidFill>
              </a:rPr>
              <a:t> mediante ESIDIF</a:t>
            </a:r>
          </a:p>
          <a:p>
            <a:pPr algn="just"/>
            <a:endParaRPr lang="es-AR" sz="2400" dirty="0">
              <a:solidFill>
                <a:schemeClr val="accent1">
                  <a:lumMod val="75000"/>
                </a:schemeClr>
              </a:solidFill>
            </a:endParaRPr>
          </a:p>
          <a:p>
            <a:pPr algn="just"/>
            <a:endParaRPr lang="es-AR" sz="2400" dirty="0">
              <a:solidFill>
                <a:schemeClr val="accent1">
                  <a:lumMod val="75000"/>
                </a:schemeClr>
              </a:solidFill>
            </a:endParaRPr>
          </a:p>
          <a:p>
            <a:pPr algn="just"/>
            <a:endParaRPr lang="es-AR" sz="2400" dirty="0">
              <a:solidFill>
                <a:schemeClr val="accent1">
                  <a:lumMod val="75000"/>
                </a:schemeClr>
              </a:solidFill>
            </a:endParaRPr>
          </a:p>
          <a:p>
            <a:pPr algn="just"/>
            <a:endParaRPr lang="es-AR" sz="2000" dirty="0">
              <a:solidFill>
                <a:schemeClr val="accent1">
                  <a:lumMod val="75000"/>
                </a:schemeClr>
              </a:solidFill>
            </a:endParaRPr>
          </a:p>
        </p:txBody>
      </p:sp>
    </p:spTree>
    <p:extLst>
      <p:ext uri="{BB962C8B-B14F-4D97-AF65-F5344CB8AC3E}">
        <p14:creationId xmlns:p14="http://schemas.microsoft.com/office/powerpoint/2010/main" val="1887938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920552" y="1597060"/>
            <a:ext cx="8229600" cy="530225"/>
          </a:xfrm>
          <a:prstGeom prst="rect">
            <a:avLst/>
          </a:prstGeom>
        </p:spPr>
        <p:txBody>
          <a:bodyPr>
            <a:noAutofit/>
          </a:bodyPr>
          <a:lstStyle/>
          <a:p>
            <a:r>
              <a:rPr lang="es-AR" sz="3600" b="1" dirty="0">
                <a:solidFill>
                  <a:srgbClr val="00B050"/>
                </a:solidFill>
              </a:rPr>
              <a:t>Presentación con GDE</a:t>
            </a:r>
          </a:p>
        </p:txBody>
      </p:sp>
      <p:sp>
        <p:nvSpPr>
          <p:cNvPr id="3" name="2 Marcador de contenido"/>
          <p:cNvSpPr>
            <a:spLocks noGrp="1"/>
          </p:cNvSpPr>
          <p:nvPr>
            <p:ph idx="4294967295"/>
          </p:nvPr>
        </p:nvSpPr>
        <p:spPr>
          <a:xfrm>
            <a:off x="820539" y="2343376"/>
            <a:ext cx="8429625" cy="3151187"/>
          </a:xfrm>
          <a:prstGeom prst="rect">
            <a:avLst/>
          </a:prstGeom>
        </p:spPr>
        <p:txBody>
          <a:bodyPr>
            <a:noAutofit/>
          </a:bodyPr>
          <a:lstStyle/>
          <a:p>
            <a:pPr marL="0" indent="0" algn="just">
              <a:buNone/>
            </a:pPr>
            <a:r>
              <a:rPr lang="es-AR" sz="2200" b="1" dirty="0">
                <a:solidFill>
                  <a:srgbClr val="64B7CE"/>
                </a:solidFill>
              </a:rPr>
              <a:t>Información a recibir por la Dir. de Análisis e Información Financiera</a:t>
            </a:r>
            <a:endParaRPr lang="es-AR" sz="2200" dirty="0">
              <a:solidFill>
                <a:srgbClr val="64B7CE"/>
              </a:solidFill>
            </a:endParaRPr>
          </a:p>
          <a:p>
            <a:pPr algn="just"/>
            <a:r>
              <a:rPr lang="es-AR" sz="2000" b="1" dirty="0">
                <a:solidFill>
                  <a:srgbClr val="00B050"/>
                </a:solidFill>
                <a:effectLst>
                  <a:outerShdw blurRad="38100" dist="38100" dir="2700000" algn="tl">
                    <a:srgbClr val="000000">
                      <a:alpha val="43137"/>
                    </a:srgbClr>
                  </a:outerShdw>
                </a:effectLst>
              </a:rPr>
              <a:t>Cuadros de Cierre      </a:t>
            </a:r>
            <a:r>
              <a:rPr lang="es-AR" sz="2000" dirty="0">
                <a:solidFill>
                  <a:schemeClr val="accent1">
                    <a:lumMod val="75000"/>
                  </a:schemeClr>
                </a:solidFill>
              </a:rPr>
              <a:t>Vencimiento </a:t>
            </a:r>
            <a:r>
              <a:rPr lang="es-AR" sz="2000" dirty="0">
                <a:solidFill>
                  <a:srgbClr val="00B050"/>
                </a:solidFill>
              </a:rPr>
              <a:t>18/02/2026</a:t>
            </a:r>
            <a:endParaRPr lang="es-AR" sz="2000" b="1" dirty="0">
              <a:solidFill>
                <a:srgbClr val="00B050"/>
              </a:solidFill>
              <a:effectLst>
                <a:outerShdw blurRad="38100" dist="38100" dir="2700000" algn="tl">
                  <a:srgbClr val="000000">
                    <a:alpha val="43137"/>
                  </a:srgbClr>
                </a:outerShdw>
              </a:effectLst>
            </a:endParaRPr>
          </a:p>
          <a:p>
            <a:pPr algn="just"/>
            <a:r>
              <a:rPr lang="es-AR" sz="2000" dirty="0">
                <a:solidFill>
                  <a:schemeClr val="accent1">
                    <a:lumMod val="75000"/>
                  </a:schemeClr>
                </a:solidFill>
              </a:rPr>
              <a:t>Tipo de Trámite:      </a:t>
            </a:r>
            <a:r>
              <a:rPr lang="es-AR" sz="2000" b="1" dirty="0">
                <a:solidFill>
                  <a:schemeClr val="accent1">
                    <a:lumMod val="75000"/>
                  </a:schemeClr>
                </a:solidFill>
              </a:rPr>
              <a:t>Gene00188 Presentación Cierre de Cuenta Anual</a:t>
            </a:r>
          </a:p>
          <a:p>
            <a:pPr algn="just"/>
            <a:r>
              <a:rPr lang="es-AR" sz="2000" dirty="0">
                <a:solidFill>
                  <a:schemeClr val="accent1">
                    <a:lumMod val="75000"/>
                  </a:schemeClr>
                </a:solidFill>
              </a:rPr>
              <a:t>Informes de Firma Conjunta</a:t>
            </a:r>
          </a:p>
          <a:p>
            <a:pPr algn="just"/>
            <a:endParaRPr lang="es-AR" sz="2000" dirty="0">
              <a:solidFill>
                <a:schemeClr val="accent1">
                  <a:lumMod val="75000"/>
                </a:schemeClr>
              </a:solidFill>
            </a:endParaRPr>
          </a:p>
          <a:p>
            <a:pPr algn="just"/>
            <a:endParaRPr lang="es-AR" sz="2000" dirty="0">
              <a:solidFill>
                <a:schemeClr val="accent1">
                  <a:lumMod val="75000"/>
                </a:schemeClr>
              </a:solidFill>
            </a:endParaRPr>
          </a:p>
          <a:p>
            <a:pPr algn="just"/>
            <a:endParaRPr lang="es-AR" sz="2000" dirty="0">
              <a:solidFill>
                <a:schemeClr val="accent1">
                  <a:lumMod val="75000"/>
                </a:schemeClr>
              </a:solidFill>
            </a:endParaRPr>
          </a:p>
          <a:p>
            <a:pPr algn="just"/>
            <a:r>
              <a:rPr lang="es-AR" sz="2000" dirty="0">
                <a:solidFill>
                  <a:schemeClr val="accent1">
                    <a:lumMod val="75000"/>
                  </a:schemeClr>
                </a:solidFill>
              </a:rPr>
              <a:t>Generar expediente y dirigirlo a </a:t>
            </a:r>
            <a:r>
              <a:rPr lang="es-AR" sz="2000" b="1" dirty="0">
                <a:solidFill>
                  <a:srgbClr val="00B050"/>
                </a:solidFill>
              </a:rPr>
              <a:t>Repartición DAIF#MEC, Sector EDANINFI</a:t>
            </a:r>
          </a:p>
          <a:p>
            <a:pPr algn="just"/>
            <a:endParaRPr lang="es-AR" sz="2400" dirty="0">
              <a:solidFill>
                <a:schemeClr val="accent1">
                  <a:lumMod val="75000"/>
                </a:schemeClr>
              </a:solidFill>
            </a:endParaRPr>
          </a:p>
          <a:p>
            <a:pPr algn="just"/>
            <a:endParaRPr lang="es-AR" sz="2400" dirty="0">
              <a:solidFill>
                <a:schemeClr val="accent1">
                  <a:lumMod val="75000"/>
                </a:schemeClr>
              </a:solidFill>
            </a:endParaRPr>
          </a:p>
          <a:p>
            <a:pPr algn="just">
              <a:buNone/>
            </a:pPr>
            <a:endParaRPr lang="es-AR" sz="2400" dirty="0">
              <a:solidFill>
                <a:schemeClr val="accent1">
                  <a:lumMod val="75000"/>
                </a:schemeClr>
              </a:solidFill>
            </a:endParaRPr>
          </a:p>
          <a:p>
            <a:pPr algn="just"/>
            <a:endParaRPr lang="es-AR" sz="2400" dirty="0">
              <a:solidFill>
                <a:schemeClr val="accent1">
                  <a:lumMod val="75000"/>
                </a:schemeClr>
              </a:solidFill>
            </a:endParaRPr>
          </a:p>
        </p:txBody>
      </p:sp>
      <p:graphicFrame>
        <p:nvGraphicFramePr>
          <p:cNvPr id="4" name="3 Tabla"/>
          <p:cNvGraphicFramePr>
            <a:graphicFrameLocks noGrp="1"/>
          </p:cNvGraphicFramePr>
          <p:nvPr>
            <p:extLst>
              <p:ext uri="{D42A27DB-BD31-4B8C-83A1-F6EECF244321}">
                <p14:modId xmlns:p14="http://schemas.microsoft.com/office/powerpoint/2010/main" val="2687256473"/>
              </p:ext>
            </p:extLst>
          </p:nvPr>
        </p:nvGraphicFramePr>
        <p:xfrm>
          <a:off x="1517297" y="3918970"/>
          <a:ext cx="6768752" cy="799442"/>
        </p:xfrm>
        <a:graphic>
          <a:graphicData uri="http://schemas.openxmlformats.org/drawingml/2006/table">
            <a:tbl>
              <a:tblPr firstRow="1" firstCol="1" bandRow="1">
                <a:tableStyleId>{5C22544A-7EE6-4342-B048-85BDC9FD1C3A}</a:tableStyleId>
              </a:tblPr>
              <a:tblGrid>
                <a:gridCol w="5694796">
                  <a:extLst>
                    <a:ext uri="{9D8B030D-6E8A-4147-A177-3AD203B41FA5}">
                      <a16:colId xmlns:a16="http://schemas.microsoft.com/office/drawing/2014/main" val="20000"/>
                    </a:ext>
                  </a:extLst>
                </a:gridCol>
                <a:gridCol w="1073956">
                  <a:extLst>
                    <a:ext uri="{9D8B030D-6E8A-4147-A177-3AD203B41FA5}">
                      <a16:colId xmlns:a16="http://schemas.microsoft.com/office/drawing/2014/main" val="20001"/>
                    </a:ext>
                  </a:extLst>
                </a:gridCol>
              </a:tblGrid>
              <a:tr h="54008">
                <a:tc>
                  <a:txBody>
                    <a:bodyPr/>
                    <a:lstStyle/>
                    <a:p>
                      <a:pPr algn="just">
                        <a:lnSpc>
                          <a:spcPct val="115000"/>
                        </a:lnSpc>
                        <a:spcAft>
                          <a:spcPts val="0"/>
                        </a:spcAft>
                      </a:pPr>
                      <a:endParaRPr lang="es-AR" sz="100" dirty="0">
                        <a:effectLst/>
                        <a:latin typeface="+mn-lt"/>
                        <a:ea typeface="Calibri"/>
                        <a:cs typeface="Times New Roman"/>
                      </a:endParaRPr>
                    </a:p>
                  </a:txBody>
                  <a:tcPr marL="68580" marR="68580" marT="0" marB="0"/>
                </a:tc>
                <a:tc>
                  <a:txBody>
                    <a:bodyPr/>
                    <a:lstStyle/>
                    <a:p>
                      <a:pPr algn="ctr">
                        <a:lnSpc>
                          <a:spcPct val="115000"/>
                        </a:lnSpc>
                        <a:spcAft>
                          <a:spcPts val="0"/>
                        </a:spcAft>
                      </a:pPr>
                      <a:endParaRPr lang="es-AR" sz="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48478">
                <a:tc>
                  <a:txBody>
                    <a:bodyPr/>
                    <a:lstStyle/>
                    <a:p>
                      <a:pPr algn="just">
                        <a:lnSpc>
                          <a:spcPct val="115000"/>
                        </a:lnSpc>
                        <a:spcAft>
                          <a:spcPts val="0"/>
                        </a:spcAft>
                      </a:pPr>
                      <a:r>
                        <a:rPr lang="es-AR" sz="1400" dirty="0">
                          <a:effectLst/>
                        </a:rPr>
                        <a:t>Informe Cierre de Cuenta, Administración Central</a:t>
                      </a:r>
                      <a:endParaRPr lang="es-AR"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AR" sz="1400" dirty="0">
                          <a:effectLst/>
                        </a:rPr>
                        <a:t>IFCAC</a:t>
                      </a:r>
                      <a:endParaRPr lang="es-A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248478">
                <a:tc>
                  <a:txBody>
                    <a:bodyPr/>
                    <a:lstStyle/>
                    <a:p>
                      <a:pPr algn="just">
                        <a:lnSpc>
                          <a:spcPct val="115000"/>
                        </a:lnSpc>
                        <a:spcAft>
                          <a:spcPts val="0"/>
                        </a:spcAft>
                      </a:pPr>
                      <a:r>
                        <a:rPr lang="es-AR" sz="1400" dirty="0">
                          <a:effectLst/>
                        </a:rPr>
                        <a:t>Informe Cierre de Cuenta, Bienes (con capacidad 100MB)</a:t>
                      </a:r>
                      <a:endParaRPr lang="es-AR"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AR" sz="1400" dirty="0">
                          <a:effectLst/>
                        </a:rPr>
                        <a:t>IFCAB </a:t>
                      </a:r>
                      <a:endParaRPr lang="es-A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248478">
                <a:tc>
                  <a:txBody>
                    <a:bodyPr/>
                    <a:lstStyle/>
                    <a:p>
                      <a:pPr algn="just">
                        <a:lnSpc>
                          <a:spcPct val="115000"/>
                        </a:lnSpc>
                        <a:spcAft>
                          <a:spcPts val="0"/>
                        </a:spcAft>
                      </a:pPr>
                      <a:r>
                        <a:rPr lang="es-AR" sz="1400" dirty="0">
                          <a:effectLst/>
                        </a:rPr>
                        <a:t>Informe Cierre de Cuenta, UEPEX </a:t>
                      </a:r>
                      <a:endParaRPr lang="es-AR"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AR" sz="1400" dirty="0">
                          <a:effectLst/>
                        </a:rPr>
                        <a:t>IFCPE</a:t>
                      </a:r>
                      <a:endParaRPr lang="es-A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19108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1628775"/>
            <a:ext cx="9905999" cy="530225"/>
          </a:xfrm>
          <a:prstGeom prst="rect">
            <a:avLst/>
          </a:prstGeom>
        </p:spPr>
        <p:txBody>
          <a:bodyPr>
            <a:normAutofit fontScale="90000"/>
          </a:bodyPr>
          <a:lstStyle/>
          <a:p>
            <a:r>
              <a:rPr lang="es-AR" sz="4000" b="1" dirty="0">
                <a:solidFill>
                  <a:srgbClr val="00B050"/>
                </a:solidFill>
              </a:rPr>
              <a:t>Presentación con GDE</a:t>
            </a:r>
          </a:p>
        </p:txBody>
      </p:sp>
      <p:sp>
        <p:nvSpPr>
          <p:cNvPr id="3" name="2 Marcador de contenido"/>
          <p:cNvSpPr>
            <a:spLocks noGrp="1"/>
          </p:cNvSpPr>
          <p:nvPr>
            <p:ph idx="4294967295"/>
          </p:nvPr>
        </p:nvSpPr>
        <p:spPr>
          <a:xfrm>
            <a:off x="738186" y="2420888"/>
            <a:ext cx="8429625" cy="2916237"/>
          </a:xfrm>
          <a:prstGeom prst="rect">
            <a:avLst/>
          </a:prstGeom>
        </p:spPr>
        <p:txBody>
          <a:bodyPr>
            <a:noAutofit/>
          </a:bodyPr>
          <a:lstStyle/>
          <a:p>
            <a:pPr algn="just"/>
            <a:r>
              <a:rPr lang="es-AR" sz="2000" dirty="0">
                <a:solidFill>
                  <a:schemeClr val="accent1">
                    <a:lumMod val="75000"/>
                  </a:schemeClr>
                </a:solidFill>
              </a:rPr>
              <a:t>Sólo un Expediente Electrónico</a:t>
            </a:r>
          </a:p>
          <a:p>
            <a:pPr algn="just"/>
            <a:r>
              <a:rPr lang="es-AR" sz="2000" dirty="0">
                <a:solidFill>
                  <a:schemeClr val="accent1">
                    <a:lumMod val="75000"/>
                  </a:schemeClr>
                </a:solidFill>
              </a:rPr>
              <a:t>Que contenga un solo Informe Cierre de Cuenta UEPEX (IFCPE), un solo Informe Cierre de Cuenta Administración Central (IFCAC) y un solo Informe Cierre de Cuenta Bienes (IFCAB)</a:t>
            </a:r>
          </a:p>
          <a:p>
            <a:pPr algn="just"/>
            <a:r>
              <a:rPr lang="es-AR" sz="2000" b="1" dirty="0">
                <a:solidFill>
                  <a:schemeClr val="accent1">
                    <a:lumMod val="75000"/>
                  </a:schemeClr>
                </a:solidFill>
              </a:rPr>
              <a:t>NO INCLUIR ARCHIVOS DE TRABAJO</a:t>
            </a:r>
            <a:r>
              <a:rPr lang="es-AR" sz="2000" dirty="0">
                <a:solidFill>
                  <a:schemeClr val="accent1">
                    <a:lumMod val="75000"/>
                  </a:schemeClr>
                </a:solidFill>
              </a:rPr>
              <a:t>. Solamente tienen validez los archivos </a:t>
            </a:r>
            <a:r>
              <a:rPr lang="es-AR" sz="2000" b="1" dirty="0">
                <a:solidFill>
                  <a:srgbClr val="00B050"/>
                </a:solidFill>
              </a:rPr>
              <a:t>EMBEBIDOS</a:t>
            </a:r>
            <a:r>
              <a:rPr lang="es-AR" sz="2000" dirty="0">
                <a:solidFill>
                  <a:schemeClr val="accent1">
                    <a:lumMod val="75000"/>
                  </a:schemeClr>
                </a:solidFill>
              </a:rPr>
              <a:t>.</a:t>
            </a:r>
          </a:p>
          <a:p>
            <a:pPr algn="just"/>
            <a:r>
              <a:rPr lang="es-AR" sz="2000" dirty="0">
                <a:solidFill>
                  <a:schemeClr val="accent1">
                    <a:lumMod val="75000"/>
                  </a:schemeClr>
                </a:solidFill>
              </a:rPr>
              <a:t>No realizar pase del Expediente en paralelo.</a:t>
            </a:r>
          </a:p>
          <a:p>
            <a:pPr algn="just"/>
            <a:endParaRPr lang="es-AR" sz="2000" dirty="0">
              <a:solidFill>
                <a:schemeClr val="accent1">
                  <a:lumMod val="75000"/>
                </a:schemeClr>
              </a:solidFill>
            </a:endParaRPr>
          </a:p>
        </p:txBody>
      </p:sp>
    </p:spTree>
    <p:extLst>
      <p:ext uri="{BB962C8B-B14F-4D97-AF65-F5344CB8AC3E}">
        <p14:creationId xmlns:p14="http://schemas.microsoft.com/office/powerpoint/2010/main" val="714947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1628775"/>
            <a:ext cx="9905999" cy="530225"/>
          </a:xfrm>
          <a:prstGeom prst="rect">
            <a:avLst/>
          </a:prstGeom>
        </p:spPr>
        <p:txBody>
          <a:bodyPr>
            <a:normAutofit fontScale="90000"/>
          </a:bodyPr>
          <a:lstStyle/>
          <a:p>
            <a:r>
              <a:rPr lang="es-AR" sz="4000" b="1" dirty="0">
                <a:solidFill>
                  <a:srgbClr val="00B050"/>
                </a:solidFill>
              </a:rPr>
              <a:t>Presentación con GDE</a:t>
            </a:r>
          </a:p>
        </p:txBody>
      </p:sp>
      <p:sp>
        <p:nvSpPr>
          <p:cNvPr id="3" name="2 Marcador de contenido"/>
          <p:cNvSpPr>
            <a:spLocks noGrp="1"/>
          </p:cNvSpPr>
          <p:nvPr>
            <p:ph idx="4294967295"/>
          </p:nvPr>
        </p:nvSpPr>
        <p:spPr>
          <a:xfrm>
            <a:off x="738186" y="2564904"/>
            <a:ext cx="8429625" cy="3132137"/>
          </a:xfrm>
          <a:prstGeom prst="rect">
            <a:avLst/>
          </a:prstGeom>
        </p:spPr>
        <p:txBody>
          <a:bodyPr>
            <a:noAutofit/>
          </a:bodyPr>
          <a:lstStyle/>
          <a:p>
            <a:pPr algn="just"/>
            <a:r>
              <a:rPr lang="es-AR" sz="2000" b="1" dirty="0">
                <a:solidFill>
                  <a:schemeClr val="accent1">
                    <a:lumMod val="75000"/>
                  </a:schemeClr>
                </a:solidFill>
              </a:rPr>
              <a:t>Cierre Incompleto</a:t>
            </a:r>
            <a:r>
              <a:rPr lang="es-AR" sz="2000" dirty="0">
                <a:solidFill>
                  <a:schemeClr val="accent1">
                    <a:lumMod val="75000"/>
                  </a:schemeClr>
                </a:solidFill>
              </a:rPr>
              <a:t>: Se devolverá el Expediente Electrónico en estado “SUBSANACIÓN” al SAF consignando en el pase el detalle de la información faltante. </a:t>
            </a:r>
          </a:p>
          <a:p>
            <a:pPr algn="just"/>
            <a:r>
              <a:rPr lang="es-AR" sz="2000" dirty="0">
                <a:solidFill>
                  <a:schemeClr val="accent1">
                    <a:lumMod val="75000"/>
                  </a:schemeClr>
                </a:solidFill>
              </a:rPr>
              <a:t>Para completarlo, se deberá incluir la información faltante en el Informe de Cierre correspondiente y reenviar Expediente en estado “TRAMITACIÓN” a DAIF#MEC – EDANINFI</a:t>
            </a:r>
          </a:p>
          <a:p>
            <a:pPr algn="just"/>
            <a:r>
              <a:rPr lang="es-AR" sz="2000" dirty="0">
                <a:solidFill>
                  <a:schemeClr val="accent1">
                    <a:lumMod val="75000"/>
                  </a:schemeClr>
                </a:solidFill>
              </a:rPr>
              <a:t>Se dará por recibida la presentación consignando como fecha de cumplimiento la fecha en que el SAF completó la información. </a:t>
            </a:r>
          </a:p>
          <a:p>
            <a:pPr marL="457194" lvl="1" indent="0" algn="just">
              <a:buNone/>
            </a:pPr>
            <a:r>
              <a:rPr lang="es-AR" sz="2000" dirty="0">
                <a:solidFill>
                  <a:srgbClr val="00B050"/>
                </a:solidFill>
              </a:rPr>
              <a:t> </a:t>
            </a:r>
          </a:p>
        </p:txBody>
      </p:sp>
    </p:spTree>
    <p:extLst>
      <p:ext uri="{BB962C8B-B14F-4D97-AF65-F5344CB8AC3E}">
        <p14:creationId xmlns:p14="http://schemas.microsoft.com/office/powerpoint/2010/main" val="1695285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F21FF-949C-7F9F-81BA-D26038B1243A}"/>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01AB0823-6825-5DC7-8070-28E15F8BF783}"/>
              </a:ext>
            </a:extLst>
          </p:cNvPr>
          <p:cNvSpPr>
            <a:spLocks noGrp="1"/>
          </p:cNvSpPr>
          <p:nvPr>
            <p:ph type="title" idx="4294967295"/>
          </p:nvPr>
        </p:nvSpPr>
        <p:spPr>
          <a:xfrm>
            <a:off x="0" y="1628775"/>
            <a:ext cx="9905999" cy="530225"/>
          </a:xfrm>
          <a:prstGeom prst="rect">
            <a:avLst/>
          </a:prstGeom>
        </p:spPr>
        <p:txBody>
          <a:bodyPr>
            <a:normAutofit fontScale="90000"/>
          </a:bodyPr>
          <a:lstStyle/>
          <a:p>
            <a:r>
              <a:rPr lang="es-AR" sz="4000" b="1" dirty="0">
                <a:solidFill>
                  <a:srgbClr val="00B050"/>
                </a:solidFill>
              </a:rPr>
              <a:t>Presentación con GDE</a:t>
            </a:r>
          </a:p>
        </p:txBody>
      </p:sp>
      <p:sp>
        <p:nvSpPr>
          <p:cNvPr id="3" name="2 Marcador de contenido">
            <a:extLst>
              <a:ext uri="{FF2B5EF4-FFF2-40B4-BE49-F238E27FC236}">
                <a16:creationId xmlns:a16="http://schemas.microsoft.com/office/drawing/2014/main" id="{1A8B78F6-2187-F13C-9B6B-9B82D4CE62AA}"/>
              </a:ext>
            </a:extLst>
          </p:cNvPr>
          <p:cNvSpPr>
            <a:spLocks noGrp="1"/>
          </p:cNvSpPr>
          <p:nvPr>
            <p:ph idx="4294967295"/>
          </p:nvPr>
        </p:nvSpPr>
        <p:spPr>
          <a:xfrm>
            <a:off x="738186" y="2492896"/>
            <a:ext cx="8429625" cy="3133725"/>
          </a:xfrm>
          <a:prstGeom prst="rect">
            <a:avLst/>
          </a:prstGeom>
        </p:spPr>
        <p:txBody>
          <a:bodyPr>
            <a:noAutofit/>
          </a:bodyPr>
          <a:lstStyle/>
          <a:p>
            <a:pPr algn="just"/>
            <a:r>
              <a:rPr lang="es-AR" sz="2400" b="1" dirty="0">
                <a:solidFill>
                  <a:schemeClr val="accent1">
                    <a:lumMod val="75000"/>
                  </a:schemeClr>
                </a:solidFill>
              </a:rPr>
              <a:t>Observaciones tras el análisis</a:t>
            </a:r>
            <a:r>
              <a:rPr lang="es-AR" sz="2400" dirty="0">
                <a:solidFill>
                  <a:schemeClr val="accent1">
                    <a:lumMod val="75000"/>
                  </a:schemeClr>
                </a:solidFill>
              </a:rPr>
              <a:t>: </a:t>
            </a:r>
          </a:p>
          <a:p>
            <a:pPr lvl="1" algn="just"/>
            <a:r>
              <a:rPr lang="es-AR" sz="2400" dirty="0">
                <a:solidFill>
                  <a:schemeClr val="accent1">
                    <a:lumMod val="75000"/>
                  </a:schemeClr>
                </a:solidFill>
              </a:rPr>
              <a:t>Se enviará documento en GDE al SAF que será vinculado al EE.</a:t>
            </a:r>
          </a:p>
          <a:p>
            <a:pPr lvl="1" algn="just"/>
            <a:r>
              <a:rPr lang="es-AR" sz="2400" dirty="0">
                <a:solidFill>
                  <a:schemeClr val="accent1">
                    <a:lumMod val="75000"/>
                  </a:schemeClr>
                </a:solidFill>
              </a:rPr>
              <a:t>Las respuestas se recibirán por Nota CCOO con la indicación del Informe debidamente firmado a vincular al EE. </a:t>
            </a:r>
            <a:r>
              <a:rPr lang="es-AR" sz="2400" b="1" dirty="0">
                <a:solidFill>
                  <a:srgbClr val="00B050"/>
                </a:solidFill>
              </a:rPr>
              <a:t>No generar nuevo Expediente</a:t>
            </a:r>
          </a:p>
        </p:txBody>
      </p:sp>
    </p:spTree>
    <p:extLst>
      <p:ext uri="{BB962C8B-B14F-4D97-AF65-F5344CB8AC3E}">
        <p14:creationId xmlns:p14="http://schemas.microsoft.com/office/powerpoint/2010/main" val="1390014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1652589"/>
            <a:ext cx="9905999" cy="528637"/>
          </a:xfrm>
          <a:prstGeom prst="rect">
            <a:avLst/>
          </a:prstGeom>
        </p:spPr>
        <p:txBody>
          <a:bodyPr>
            <a:noAutofit/>
          </a:bodyPr>
          <a:lstStyle/>
          <a:p>
            <a:r>
              <a:rPr lang="es-AR" sz="3600" b="1" dirty="0">
                <a:solidFill>
                  <a:srgbClr val="00B050"/>
                </a:solidFill>
              </a:rPr>
              <a:t>Presentación con GDE</a:t>
            </a:r>
          </a:p>
        </p:txBody>
      </p:sp>
      <p:sp>
        <p:nvSpPr>
          <p:cNvPr id="3" name="2 Marcador de contenido"/>
          <p:cNvSpPr>
            <a:spLocks noGrp="1"/>
          </p:cNvSpPr>
          <p:nvPr>
            <p:ph idx="4294967295"/>
          </p:nvPr>
        </p:nvSpPr>
        <p:spPr>
          <a:xfrm>
            <a:off x="738187" y="2492896"/>
            <a:ext cx="8429625" cy="3151188"/>
          </a:xfrm>
          <a:prstGeom prst="rect">
            <a:avLst/>
          </a:prstGeom>
        </p:spPr>
        <p:txBody>
          <a:bodyPr>
            <a:noAutofit/>
          </a:bodyPr>
          <a:lstStyle/>
          <a:p>
            <a:pPr marL="0" indent="0" algn="just">
              <a:buNone/>
            </a:pPr>
            <a:r>
              <a:rPr lang="es-AR" sz="2200" b="1" dirty="0">
                <a:solidFill>
                  <a:srgbClr val="64B7CE"/>
                </a:solidFill>
              </a:rPr>
              <a:t>Información a recibir por la Dir. de Normas y Sistemas</a:t>
            </a:r>
          </a:p>
          <a:p>
            <a:pPr algn="just"/>
            <a:r>
              <a:rPr lang="es-AR" sz="2000" b="1" dirty="0">
                <a:solidFill>
                  <a:srgbClr val="00B050"/>
                </a:solidFill>
                <a:effectLst>
                  <a:outerShdw blurRad="38100" dist="38100" dir="2700000" algn="tl">
                    <a:srgbClr val="000000">
                      <a:alpha val="43137"/>
                    </a:srgbClr>
                  </a:outerShdw>
                </a:effectLst>
              </a:rPr>
              <a:t>Información de Juicios  </a:t>
            </a:r>
            <a:r>
              <a:rPr lang="es-AR" sz="2000" dirty="0">
                <a:solidFill>
                  <a:schemeClr val="accent1">
                    <a:lumMod val="75000"/>
                  </a:schemeClr>
                </a:solidFill>
              </a:rPr>
              <a:t>Vencimiento </a:t>
            </a:r>
            <a:r>
              <a:rPr lang="es-AR" sz="2000" dirty="0">
                <a:solidFill>
                  <a:srgbClr val="00B050"/>
                </a:solidFill>
              </a:rPr>
              <a:t>05/03/2026</a:t>
            </a:r>
          </a:p>
          <a:p>
            <a:pPr algn="just"/>
            <a:r>
              <a:rPr lang="es-AR" sz="2000" dirty="0">
                <a:solidFill>
                  <a:schemeClr val="accent1">
                    <a:lumMod val="75000"/>
                  </a:schemeClr>
                </a:solidFill>
              </a:rPr>
              <a:t>Tipo de Trámite:  </a:t>
            </a:r>
            <a:r>
              <a:rPr lang="es-AR" sz="2000" b="1" dirty="0">
                <a:solidFill>
                  <a:schemeClr val="accent1">
                    <a:lumMod val="75000"/>
                  </a:schemeClr>
                </a:solidFill>
              </a:rPr>
              <a:t>Gene00188 Presentación Cierre de Cuenta Anual</a:t>
            </a:r>
            <a:endParaRPr lang="es-AR" sz="2400" b="1" dirty="0">
              <a:solidFill>
                <a:schemeClr val="accent1">
                  <a:lumMod val="75000"/>
                </a:schemeClr>
              </a:solidFill>
            </a:endParaRPr>
          </a:p>
          <a:p>
            <a:pPr algn="just"/>
            <a:r>
              <a:rPr lang="es-AR" sz="2000" dirty="0">
                <a:solidFill>
                  <a:schemeClr val="accent1">
                    <a:lumMod val="75000"/>
                  </a:schemeClr>
                </a:solidFill>
              </a:rPr>
              <a:t>Informe de Firma Conjunta</a:t>
            </a:r>
          </a:p>
          <a:p>
            <a:pPr algn="just"/>
            <a:endParaRPr lang="es-AR" sz="2000" dirty="0">
              <a:solidFill>
                <a:schemeClr val="accent1">
                  <a:lumMod val="75000"/>
                </a:schemeClr>
              </a:solidFill>
            </a:endParaRPr>
          </a:p>
          <a:p>
            <a:pPr algn="just"/>
            <a:r>
              <a:rPr lang="es-AR" sz="2000" dirty="0">
                <a:solidFill>
                  <a:schemeClr val="accent1">
                    <a:lumMod val="75000"/>
                  </a:schemeClr>
                </a:solidFill>
              </a:rPr>
              <a:t>Generar expediente y dirigirlo a </a:t>
            </a:r>
            <a:r>
              <a:rPr lang="es-AR" sz="2000" b="1" dirty="0">
                <a:solidFill>
                  <a:srgbClr val="00B050"/>
                </a:solidFill>
              </a:rPr>
              <a:t>Repartición DNYS#MEC,  Sector EDNORSIS</a:t>
            </a:r>
            <a:endParaRPr lang="es-AR" sz="2000" dirty="0">
              <a:solidFill>
                <a:schemeClr val="accent1">
                  <a:lumMod val="75000"/>
                </a:schemeClr>
              </a:solidFill>
            </a:endParaRPr>
          </a:p>
          <a:p>
            <a:pPr algn="just"/>
            <a:endParaRPr lang="es-AR" sz="2400" dirty="0">
              <a:solidFill>
                <a:schemeClr val="accent1">
                  <a:lumMod val="75000"/>
                </a:schemeClr>
              </a:solidFill>
            </a:endParaRPr>
          </a:p>
          <a:p>
            <a:pPr algn="just"/>
            <a:endParaRPr lang="es-AR" sz="2400" dirty="0">
              <a:solidFill>
                <a:schemeClr val="accent1">
                  <a:lumMod val="75000"/>
                </a:schemeClr>
              </a:solidFill>
            </a:endParaRPr>
          </a:p>
          <a:p>
            <a:pPr algn="just"/>
            <a:endParaRPr lang="es-AR" sz="2400" dirty="0">
              <a:solidFill>
                <a:schemeClr val="accent1">
                  <a:lumMod val="75000"/>
                </a:schemeClr>
              </a:solidFill>
            </a:endParaRPr>
          </a:p>
          <a:p>
            <a:pPr algn="just">
              <a:buNone/>
            </a:pPr>
            <a:endParaRPr lang="es-AR" sz="2400" dirty="0">
              <a:solidFill>
                <a:schemeClr val="accent1">
                  <a:lumMod val="75000"/>
                </a:schemeClr>
              </a:solidFill>
            </a:endParaRPr>
          </a:p>
          <a:p>
            <a:pPr algn="just"/>
            <a:endParaRPr lang="es-AR" sz="2400" dirty="0">
              <a:solidFill>
                <a:schemeClr val="accent1">
                  <a:lumMod val="75000"/>
                </a:schemeClr>
              </a:solidFill>
            </a:endParaRPr>
          </a:p>
        </p:txBody>
      </p:sp>
      <p:graphicFrame>
        <p:nvGraphicFramePr>
          <p:cNvPr id="4" name="3 Tabla"/>
          <p:cNvGraphicFramePr>
            <a:graphicFrameLocks noGrp="1"/>
          </p:cNvGraphicFramePr>
          <p:nvPr>
            <p:extLst>
              <p:ext uri="{D42A27DB-BD31-4B8C-83A1-F6EECF244321}">
                <p14:modId xmlns:p14="http://schemas.microsoft.com/office/powerpoint/2010/main" val="1704936302"/>
              </p:ext>
            </p:extLst>
          </p:nvPr>
        </p:nvGraphicFramePr>
        <p:xfrm>
          <a:off x="1568624" y="4005064"/>
          <a:ext cx="6768752" cy="302486"/>
        </p:xfrm>
        <a:graphic>
          <a:graphicData uri="http://schemas.openxmlformats.org/drawingml/2006/table">
            <a:tbl>
              <a:tblPr firstRow="1" firstCol="1" bandRow="1">
                <a:tableStyleId>{5C22544A-7EE6-4342-B048-85BDC9FD1C3A}</a:tableStyleId>
              </a:tblPr>
              <a:tblGrid>
                <a:gridCol w="5694796">
                  <a:extLst>
                    <a:ext uri="{9D8B030D-6E8A-4147-A177-3AD203B41FA5}">
                      <a16:colId xmlns:a16="http://schemas.microsoft.com/office/drawing/2014/main" val="20000"/>
                    </a:ext>
                  </a:extLst>
                </a:gridCol>
                <a:gridCol w="1073956">
                  <a:extLst>
                    <a:ext uri="{9D8B030D-6E8A-4147-A177-3AD203B41FA5}">
                      <a16:colId xmlns:a16="http://schemas.microsoft.com/office/drawing/2014/main" val="20001"/>
                    </a:ext>
                  </a:extLst>
                </a:gridCol>
              </a:tblGrid>
              <a:tr h="54008">
                <a:tc>
                  <a:txBody>
                    <a:bodyPr/>
                    <a:lstStyle/>
                    <a:p>
                      <a:pPr algn="just">
                        <a:lnSpc>
                          <a:spcPct val="115000"/>
                        </a:lnSpc>
                        <a:spcAft>
                          <a:spcPts val="0"/>
                        </a:spcAft>
                      </a:pPr>
                      <a:endParaRPr lang="es-AR" sz="100" dirty="0">
                        <a:effectLst/>
                        <a:latin typeface="+mn-lt"/>
                        <a:ea typeface="Calibri"/>
                        <a:cs typeface="Times New Roman"/>
                      </a:endParaRPr>
                    </a:p>
                  </a:txBody>
                  <a:tcPr marL="68580" marR="68580" marT="0" marB="0"/>
                </a:tc>
                <a:tc>
                  <a:txBody>
                    <a:bodyPr/>
                    <a:lstStyle/>
                    <a:p>
                      <a:pPr algn="ctr">
                        <a:lnSpc>
                          <a:spcPct val="115000"/>
                        </a:lnSpc>
                        <a:spcAft>
                          <a:spcPts val="0"/>
                        </a:spcAft>
                      </a:pPr>
                      <a:endParaRPr lang="es-AR" sz="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48478">
                <a:tc>
                  <a:txBody>
                    <a:bodyPr/>
                    <a:lstStyle/>
                    <a:p>
                      <a:pPr algn="just">
                        <a:lnSpc>
                          <a:spcPct val="115000"/>
                        </a:lnSpc>
                        <a:spcAft>
                          <a:spcPts val="0"/>
                        </a:spcAft>
                      </a:pPr>
                      <a:r>
                        <a:rPr lang="es-AR" sz="1400" dirty="0">
                          <a:effectLst/>
                        </a:rPr>
                        <a:t>Informe Cierre de Cuenta, Juicios</a:t>
                      </a:r>
                      <a:endParaRPr lang="es-AR"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AR" sz="1400" dirty="0">
                          <a:effectLst/>
                        </a:rPr>
                        <a:t>IFCJU</a:t>
                      </a:r>
                      <a:endParaRPr lang="es-A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5492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 y="1196752"/>
            <a:ext cx="9905999" cy="530225"/>
          </a:xfrm>
          <a:prstGeom prst="rect">
            <a:avLst/>
          </a:prstGeom>
        </p:spPr>
        <p:txBody>
          <a:bodyPr>
            <a:noAutofit/>
          </a:bodyPr>
          <a:lstStyle/>
          <a:p>
            <a:r>
              <a:rPr lang="es-AR" sz="3600" b="1" dirty="0">
                <a:solidFill>
                  <a:srgbClr val="00B050"/>
                </a:solidFill>
              </a:rPr>
              <a:t>Presentación con GDE</a:t>
            </a:r>
          </a:p>
        </p:txBody>
      </p:sp>
      <p:sp>
        <p:nvSpPr>
          <p:cNvPr id="3" name="2 Marcador de contenido"/>
          <p:cNvSpPr>
            <a:spLocks noGrp="1"/>
          </p:cNvSpPr>
          <p:nvPr>
            <p:ph idx="4294967295"/>
          </p:nvPr>
        </p:nvSpPr>
        <p:spPr>
          <a:xfrm>
            <a:off x="738187" y="1854200"/>
            <a:ext cx="8429625" cy="3149600"/>
          </a:xfrm>
          <a:prstGeom prst="rect">
            <a:avLst/>
          </a:prstGeom>
        </p:spPr>
        <p:txBody>
          <a:bodyPr>
            <a:noAutofit/>
          </a:bodyPr>
          <a:lstStyle/>
          <a:p>
            <a:pPr marL="0" indent="0" algn="just">
              <a:buNone/>
            </a:pPr>
            <a:r>
              <a:rPr lang="es-AR" sz="2200" b="1" dirty="0">
                <a:solidFill>
                  <a:srgbClr val="64B7CE"/>
                </a:solidFill>
              </a:rPr>
              <a:t>Información a recibir por la Dir. de Procesamiento Contable</a:t>
            </a:r>
          </a:p>
          <a:p>
            <a:pPr marL="0" indent="0" algn="just">
              <a:buNone/>
            </a:pPr>
            <a:endParaRPr lang="es-AR" sz="2200" b="1" dirty="0">
              <a:solidFill>
                <a:srgbClr val="64B7CE"/>
              </a:solidFill>
            </a:endParaRPr>
          </a:p>
          <a:p>
            <a:pPr algn="just"/>
            <a:r>
              <a:rPr lang="es-AR" sz="2000" b="1" dirty="0">
                <a:solidFill>
                  <a:srgbClr val="00B050"/>
                </a:solidFill>
                <a:effectLst>
                  <a:outerShdw blurRad="38100" dist="38100" dir="2700000" algn="tl">
                    <a:srgbClr val="000000">
                      <a:alpha val="43137"/>
                    </a:srgbClr>
                  </a:outerShdw>
                </a:effectLst>
              </a:rPr>
              <a:t>CUADRO 15 Inventario de Inversiones Financieras (Disp. 8/2022 CGN)</a:t>
            </a:r>
          </a:p>
          <a:p>
            <a:pPr marL="300856" lvl="1" indent="0" algn="just">
              <a:buNone/>
            </a:pPr>
            <a:r>
              <a:rPr lang="es-AR" sz="2000" dirty="0">
                <a:solidFill>
                  <a:schemeClr val="accent1">
                    <a:lumMod val="75000"/>
                  </a:schemeClr>
                </a:solidFill>
              </a:rPr>
              <a:t>Tipo de Trámite:    </a:t>
            </a:r>
            <a:r>
              <a:rPr lang="es-AR" sz="2000" b="1" dirty="0">
                <a:solidFill>
                  <a:schemeClr val="accent1">
                    <a:lumMod val="75000"/>
                  </a:schemeClr>
                </a:solidFill>
              </a:rPr>
              <a:t>MECO00027 – Inventario de Inversiones Financieras</a:t>
            </a:r>
          </a:p>
          <a:p>
            <a:pPr marL="300856" lvl="1" indent="0" algn="just">
              <a:buNone/>
            </a:pPr>
            <a:r>
              <a:rPr lang="es-AR" sz="2000" dirty="0">
                <a:solidFill>
                  <a:schemeClr val="accent1">
                    <a:lumMod val="75000"/>
                  </a:schemeClr>
                </a:solidFill>
              </a:rPr>
              <a:t>Incluir Informe con firma con Token, archivo embebido xls y </a:t>
            </a:r>
            <a:r>
              <a:rPr lang="es-AR" sz="2000" dirty="0" err="1">
                <a:solidFill>
                  <a:schemeClr val="accent1">
                    <a:lumMod val="75000"/>
                  </a:schemeClr>
                </a:solidFill>
              </a:rPr>
              <a:t>pdf</a:t>
            </a:r>
            <a:r>
              <a:rPr lang="es-AR" sz="2000" dirty="0">
                <a:solidFill>
                  <a:schemeClr val="accent1">
                    <a:lumMod val="75000"/>
                  </a:schemeClr>
                </a:solidFill>
              </a:rPr>
              <a:t>.</a:t>
            </a:r>
          </a:p>
          <a:p>
            <a:pPr marL="300856" lvl="1" indent="0" algn="just">
              <a:buNone/>
            </a:pPr>
            <a:r>
              <a:rPr lang="es-AR" sz="2000" dirty="0">
                <a:solidFill>
                  <a:schemeClr val="accent1">
                    <a:lumMod val="75000"/>
                  </a:schemeClr>
                </a:solidFill>
              </a:rPr>
              <a:t>Dirigir expediente a </a:t>
            </a:r>
            <a:r>
              <a:rPr lang="es-AR" sz="2000" b="1" dirty="0">
                <a:solidFill>
                  <a:srgbClr val="00B050"/>
                </a:solidFill>
              </a:rPr>
              <a:t>Repartición DPC#MEC, Sector EDPROCON_MIG</a:t>
            </a:r>
            <a:endParaRPr lang="es-AR" sz="2000" dirty="0">
              <a:solidFill>
                <a:schemeClr val="accent1">
                  <a:lumMod val="75000"/>
                </a:schemeClr>
              </a:solidFill>
            </a:endParaRPr>
          </a:p>
          <a:p>
            <a:pPr algn="just"/>
            <a:endParaRPr lang="es-AR" sz="2000" b="1" dirty="0">
              <a:solidFill>
                <a:srgbClr val="00B050"/>
              </a:solidFill>
              <a:effectLst>
                <a:outerShdw blurRad="38100" dist="38100" dir="2700000" algn="tl">
                  <a:srgbClr val="000000">
                    <a:alpha val="43137"/>
                  </a:srgbClr>
                </a:outerShdw>
              </a:effectLst>
            </a:endParaRPr>
          </a:p>
          <a:p>
            <a:pPr algn="just"/>
            <a:endParaRPr lang="es-AR" sz="2400" dirty="0">
              <a:solidFill>
                <a:schemeClr val="accent1">
                  <a:lumMod val="75000"/>
                </a:schemeClr>
              </a:solidFill>
            </a:endParaRPr>
          </a:p>
          <a:p>
            <a:pPr algn="just"/>
            <a:endParaRPr lang="es-AR" sz="2400" dirty="0">
              <a:solidFill>
                <a:schemeClr val="accent1">
                  <a:lumMod val="75000"/>
                </a:schemeClr>
              </a:solidFill>
            </a:endParaRPr>
          </a:p>
          <a:p>
            <a:pPr algn="just">
              <a:buNone/>
            </a:pPr>
            <a:endParaRPr lang="es-AR" sz="2400" dirty="0">
              <a:solidFill>
                <a:schemeClr val="accent1">
                  <a:lumMod val="75000"/>
                </a:schemeClr>
              </a:solidFill>
            </a:endParaRPr>
          </a:p>
          <a:p>
            <a:pPr algn="just"/>
            <a:endParaRPr lang="es-AR" sz="2400" dirty="0">
              <a:solidFill>
                <a:schemeClr val="accent1">
                  <a:lumMod val="75000"/>
                </a:schemeClr>
              </a:solidFill>
            </a:endParaRPr>
          </a:p>
        </p:txBody>
      </p:sp>
      <p:graphicFrame>
        <p:nvGraphicFramePr>
          <p:cNvPr id="4" name="3 Tabla"/>
          <p:cNvGraphicFramePr>
            <a:graphicFrameLocks noGrp="1"/>
          </p:cNvGraphicFramePr>
          <p:nvPr>
            <p:extLst>
              <p:ext uri="{D42A27DB-BD31-4B8C-83A1-F6EECF244321}">
                <p14:modId xmlns:p14="http://schemas.microsoft.com/office/powerpoint/2010/main" val="516062607"/>
              </p:ext>
            </p:extLst>
          </p:nvPr>
        </p:nvGraphicFramePr>
        <p:xfrm>
          <a:off x="1540495" y="3429000"/>
          <a:ext cx="6768752" cy="274374"/>
        </p:xfrm>
        <a:graphic>
          <a:graphicData uri="http://schemas.openxmlformats.org/drawingml/2006/table">
            <a:tbl>
              <a:tblPr firstRow="1" firstCol="1" bandRow="1">
                <a:tableStyleId>{5C22544A-7EE6-4342-B048-85BDC9FD1C3A}</a:tableStyleId>
              </a:tblPr>
              <a:tblGrid>
                <a:gridCol w="5694796">
                  <a:extLst>
                    <a:ext uri="{9D8B030D-6E8A-4147-A177-3AD203B41FA5}">
                      <a16:colId xmlns:a16="http://schemas.microsoft.com/office/drawing/2014/main" val="20000"/>
                    </a:ext>
                  </a:extLst>
                </a:gridCol>
                <a:gridCol w="1073956">
                  <a:extLst>
                    <a:ext uri="{9D8B030D-6E8A-4147-A177-3AD203B41FA5}">
                      <a16:colId xmlns:a16="http://schemas.microsoft.com/office/drawing/2014/main" val="20001"/>
                    </a:ext>
                  </a:extLst>
                </a:gridCol>
              </a:tblGrid>
              <a:tr h="25896">
                <a:tc>
                  <a:txBody>
                    <a:bodyPr/>
                    <a:lstStyle/>
                    <a:p>
                      <a:pPr algn="just">
                        <a:lnSpc>
                          <a:spcPct val="115000"/>
                        </a:lnSpc>
                        <a:spcAft>
                          <a:spcPts val="0"/>
                        </a:spcAft>
                      </a:pPr>
                      <a:endParaRPr lang="es-AR" sz="100" dirty="0">
                        <a:effectLst/>
                        <a:latin typeface="+mn-lt"/>
                        <a:ea typeface="Calibri"/>
                        <a:cs typeface="Times New Roman"/>
                      </a:endParaRPr>
                    </a:p>
                  </a:txBody>
                  <a:tcPr marL="68580" marR="68580" marT="0" marB="0"/>
                </a:tc>
                <a:tc>
                  <a:txBody>
                    <a:bodyPr/>
                    <a:lstStyle/>
                    <a:p>
                      <a:pPr algn="ctr">
                        <a:lnSpc>
                          <a:spcPct val="115000"/>
                        </a:lnSpc>
                        <a:spcAft>
                          <a:spcPts val="0"/>
                        </a:spcAft>
                      </a:pPr>
                      <a:endParaRPr lang="es-AR" sz="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48478">
                <a:tc>
                  <a:txBody>
                    <a:bodyPr/>
                    <a:lstStyle/>
                    <a:p>
                      <a:pPr algn="just">
                        <a:lnSpc>
                          <a:spcPct val="115000"/>
                        </a:lnSpc>
                        <a:spcAft>
                          <a:spcPts val="0"/>
                        </a:spcAft>
                      </a:pPr>
                      <a:r>
                        <a:rPr lang="es-AR" sz="1400" dirty="0">
                          <a:effectLst/>
                        </a:rPr>
                        <a:t>Informe Estados Financieros UEPEX</a:t>
                      </a:r>
                      <a:endParaRPr lang="es-AR"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s-AR" sz="1400" dirty="0">
                          <a:effectLst/>
                        </a:rPr>
                        <a:t>ESTFI</a:t>
                      </a:r>
                      <a:endParaRPr lang="es-AR"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5492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1557339"/>
            <a:ext cx="9905999" cy="528637"/>
          </a:xfrm>
          <a:prstGeom prst="rect">
            <a:avLst/>
          </a:prstGeom>
        </p:spPr>
        <p:txBody>
          <a:bodyPr>
            <a:normAutofit fontScale="90000"/>
          </a:bodyPr>
          <a:lstStyle/>
          <a:p>
            <a:r>
              <a:rPr lang="es-AR" sz="4000" b="1" dirty="0">
                <a:solidFill>
                  <a:schemeClr val="accent6">
                    <a:lumMod val="75000"/>
                  </a:schemeClr>
                </a:solidFill>
              </a:rPr>
              <a:t>Presentación sin GDE</a:t>
            </a:r>
          </a:p>
        </p:txBody>
      </p:sp>
      <p:sp>
        <p:nvSpPr>
          <p:cNvPr id="3" name="2 Marcador de contenido"/>
          <p:cNvSpPr>
            <a:spLocks noGrp="1"/>
          </p:cNvSpPr>
          <p:nvPr>
            <p:ph idx="4294967295"/>
          </p:nvPr>
        </p:nvSpPr>
        <p:spPr>
          <a:xfrm>
            <a:off x="576262" y="2276872"/>
            <a:ext cx="8753475" cy="3586162"/>
          </a:xfrm>
          <a:prstGeom prst="rect">
            <a:avLst/>
          </a:prstGeom>
        </p:spPr>
        <p:txBody>
          <a:bodyPr>
            <a:noAutofit/>
          </a:bodyPr>
          <a:lstStyle/>
          <a:p>
            <a:r>
              <a:rPr lang="es-AR" sz="1800" dirty="0">
                <a:solidFill>
                  <a:schemeClr val="accent1">
                    <a:lumMod val="75000"/>
                  </a:schemeClr>
                </a:solidFill>
              </a:rPr>
              <a:t>Ingresar con Clave Fiscal a </a:t>
            </a:r>
            <a:r>
              <a:rPr lang="es-AR" sz="1800" b="1" dirty="0">
                <a:solidFill>
                  <a:schemeClr val="accent6"/>
                </a:solidFill>
              </a:rPr>
              <a:t>Trámites a Distancia (TAD) </a:t>
            </a:r>
            <a:r>
              <a:rPr lang="es-AR" sz="1800" dirty="0">
                <a:solidFill>
                  <a:schemeClr val="accent1">
                    <a:lumMod val="75000"/>
                  </a:schemeClr>
                </a:solidFill>
                <a:hlinkClick r:id="rId3"/>
              </a:rPr>
              <a:t>https://tramitesadistancia.gob.ar/</a:t>
            </a:r>
            <a:r>
              <a:rPr lang="es-AR" sz="1800" dirty="0">
                <a:solidFill>
                  <a:schemeClr val="accent1">
                    <a:lumMod val="75000"/>
                  </a:schemeClr>
                </a:solidFill>
              </a:rPr>
              <a:t>  buscando el trámite “Presentación Ciudadana ante el Poder Ejecutivo”  o directamente en </a:t>
            </a:r>
            <a:r>
              <a:rPr lang="es-AR" sz="1800" dirty="0">
                <a:solidFill>
                  <a:schemeClr val="accent1">
                    <a:lumMod val="75000"/>
                  </a:schemeClr>
                </a:solidFill>
                <a:hlinkClick r:id="rId3"/>
              </a:rPr>
              <a:t>https://tramitesadistancia.gob.ar/tramitesadistancia/detalle-tipo?id=5173</a:t>
            </a:r>
            <a:r>
              <a:rPr lang="es-AR" sz="1800" dirty="0">
                <a:solidFill>
                  <a:schemeClr val="accent1">
                    <a:lumMod val="75000"/>
                  </a:schemeClr>
                </a:solidFill>
              </a:rPr>
              <a:t> </a:t>
            </a:r>
          </a:p>
          <a:p>
            <a:pPr algn="just"/>
            <a:r>
              <a:rPr lang="es-AR" sz="1800" dirty="0">
                <a:solidFill>
                  <a:schemeClr val="accent1">
                    <a:lumMod val="75000"/>
                  </a:schemeClr>
                </a:solidFill>
              </a:rPr>
              <a:t>Completar el formulario </a:t>
            </a:r>
            <a:r>
              <a:rPr lang="es-AR" sz="1800" b="1" dirty="0">
                <a:solidFill>
                  <a:schemeClr val="accent1">
                    <a:lumMod val="75000"/>
                  </a:schemeClr>
                </a:solidFill>
              </a:rPr>
              <a:t>Datos del Trámite</a:t>
            </a:r>
          </a:p>
          <a:p>
            <a:pPr lvl="1" fontAlgn="base">
              <a:spcAft>
                <a:spcPct val="0"/>
              </a:spcAft>
            </a:pPr>
            <a:r>
              <a:rPr lang="es-AR" sz="1800" b="1" dirty="0">
                <a:solidFill>
                  <a:schemeClr val="accent1">
                    <a:lumMod val="75000"/>
                  </a:schemeClr>
                </a:solidFill>
              </a:rPr>
              <a:t>Motivo de la presentación</a:t>
            </a:r>
            <a:r>
              <a:rPr lang="es-AR" sz="1800" dirty="0">
                <a:solidFill>
                  <a:schemeClr val="accent1">
                    <a:lumMod val="75000"/>
                  </a:schemeClr>
                </a:solidFill>
              </a:rPr>
              <a:t>: Cierre de Ejercicio 2025 – Numero de SAF y denominación</a:t>
            </a:r>
          </a:p>
          <a:p>
            <a:pPr lvl="1" fontAlgn="base">
              <a:spcAft>
                <a:spcPct val="0"/>
              </a:spcAft>
            </a:pPr>
            <a:r>
              <a:rPr lang="es-AR" sz="1800" b="1" dirty="0">
                <a:solidFill>
                  <a:schemeClr val="accent1">
                    <a:lumMod val="75000"/>
                  </a:schemeClr>
                </a:solidFill>
              </a:rPr>
              <a:t>Dependencia dónde presentará la solicitud</a:t>
            </a:r>
            <a:r>
              <a:rPr lang="es-AR" sz="1800" dirty="0">
                <a:solidFill>
                  <a:schemeClr val="accent1">
                    <a:lumMod val="75000"/>
                  </a:schemeClr>
                </a:solidFill>
              </a:rPr>
              <a:t>: Ministerio de Economía</a:t>
            </a:r>
          </a:p>
          <a:p>
            <a:pPr lvl="1" fontAlgn="base">
              <a:spcAft>
                <a:spcPct val="0"/>
              </a:spcAft>
            </a:pPr>
            <a:r>
              <a:rPr lang="es-AR" sz="1800" b="1" dirty="0">
                <a:solidFill>
                  <a:schemeClr val="accent1">
                    <a:lumMod val="75000"/>
                  </a:schemeClr>
                </a:solidFill>
              </a:rPr>
              <a:t>Observaciones</a:t>
            </a:r>
            <a:r>
              <a:rPr lang="es-AR" sz="1800" dirty="0">
                <a:solidFill>
                  <a:schemeClr val="accent1">
                    <a:lumMod val="75000"/>
                  </a:schemeClr>
                </a:solidFill>
              </a:rPr>
              <a:t> (campo opcional)</a:t>
            </a:r>
          </a:p>
          <a:p>
            <a:pPr lvl="1" fontAlgn="base">
              <a:spcAft>
                <a:spcPct val="0"/>
              </a:spcAft>
            </a:pPr>
            <a:r>
              <a:rPr lang="es-AR" sz="1800" b="1" dirty="0">
                <a:solidFill>
                  <a:schemeClr val="accent1">
                    <a:lumMod val="75000"/>
                  </a:schemeClr>
                </a:solidFill>
              </a:rPr>
              <a:t>Adjuntos</a:t>
            </a:r>
            <a:r>
              <a:rPr lang="es-AR" sz="1800" dirty="0">
                <a:solidFill>
                  <a:schemeClr val="accent1">
                    <a:lumMod val="75000"/>
                  </a:schemeClr>
                </a:solidFill>
              </a:rPr>
              <a:t>: utilizar la </a:t>
            </a:r>
            <a:r>
              <a:rPr lang="es-AR" sz="1800" dirty="0">
                <a:solidFill>
                  <a:schemeClr val="tx2"/>
                </a:solidFill>
              </a:rPr>
              <a:t>opción </a:t>
            </a:r>
            <a:r>
              <a:rPr lang="es-AR" sz="1800" b="1" i="1" u="sng" dirty="0">
                <a:solidFill>
                  <a:schemeClr val="tx2"/>
                </a:solidFill>
              </a:rPr>
              <a:t>Otra documentación para conservar el formato de archivo</a:t>
            </a:r>
            <a:r>
              <a:rPr lang="es-AR" sz="1800" dirty="0">
                <a:solidFill>
                  <a:schemeClr val="accent1">
                    <a:lumMod val="75000"/>
                  </a:schemeClr>
                </a:solidFill>
              </a:rPr>
              <a:t> (en esta opcion se incluye el documento embebido manteniendo el tipo de archivo)</a:t>
            </a:r>
            <a:endParaRPr lang="en-US" sz="1800" dirty="0">
              <a:solidFill>
                <a:schemeClr val="accent1">
                  <a:lumMod val="75000"/>
                </a:schemeClr>
              </a:solidFill>
            </a:endParaRPr>
          </a:p>
          <a:p>
            <a:pPr lvl="1" fontAlgn="base">
              <a:spcAft>
                <a:spcPct val="0"/>
              </a:spcAft>
              <a:buNone/>
            </a:pPr>
            <a:endParaRPr lang="es-AR" sz="1800" dirty="0">
              <a:solidFill>
                <a:schemeClr val="accent1">
                  <a:lumMod val="75000"/>
                </a:schemeClr>
              </a:solidFill>
            </a:endParaRPr>
          </a:p>
          <a:p>
            <a:pPr algn="just"/>
            <a:endParaRPr lang="es-AR" sz="1800" dirty="0">
              <a:solidFill>
                <a:schemeClr val="accent1">
                  <a:lumMod val="75000"/>
                </a:schemeClr>
              </a:solidFill>
            </a:endParaRPr>
          </a:p>
          <a:p>
            <a:pPr algn="just"/>
            <a:endParaRPr lang="es-AR" sz="1800" dirty="0">
              <a:solidFill>
                <a:schemeClr val="accent1">
                  <a:lumMod val="75000"/>
                </a:schemeClr>
              </a:solidFill>
            </a:endParaRPr>
          </a:p>
          <a:p>
            <a:pPr algn="just"/>
            <a:endParaRPr lang="es-AR" sz="1800" dirty="0">
              <a:solidFill>
                <a:schemeClr val="accent1">
                  <a:lumMod val="75000"/>
                </a:schemeClr>
              </a:solidFill>
            </a:endParaRPr>
          </a:p>
        </p:txBody>
      </p:sp>
    </p:spTree>
    <p:extLst>
      <p:ext uri="{BB962C8B-B14F-4D97-AF65-F5344CB8AC3E}">
        <p14:creationId xmlns:p14="http://schemas.microsoft.com/office/powerpoint/2010/main" val="571445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 y="1628775"/>
            <a:ext cx="9905998" cy="530225"/>
          </a:xfrm>
          <a:prstGeom prst="rect">
            <a:avLst/>
          </a:prstGeom>
        </p:spPr>
        <p:txBody>
          <a:bodyPr>
            <a:normAutofit fontScale="90000"/>
          </a:bodyPr>
          <a:lstStyle/>
          <a:p>
            <a:r>
              <a:rPr lang="es-AR" sz="4000" b="1" dirty="0">
                <a:solidFill>
                  <a:schemeClr val="accent6">
                    <a:lumMod val="75000"/>
                  </a:schemeClr>
                </a:solidFill>
              </a:rPr>
              <a:t>Presentación sin GDE</a:t>
            </a:r>
          </a:p>
        </p:txBody>
      </p:sp>
      <p:sp>
        <p:nvSpPr>
          <p:cNvPr id="3" name="2 Marcador de contenido"/>
          <p:cNvSpPr>
            <a:spLocks noGrp="1"/>
          </p:cNvSpPr>
          <p:nvPr>
            <p:ph idx="4294967295"/>
          </p:nvPr>
        </p:nvSpPr>
        <p:spPr>
          <a:xfrm>
            <a:off x="576262" y="2420888"/>
            <a:ext cx="8753475" cy="3586162"/>
          </a:xfrm>
          <a:prstGeom prst="rect">
            <a:avLst/>
          </a:prstGeom>
        </p:spPr>
        <p:txBody>
          <a:bodyPr>
            <a:noAutofit/>
          </a:bodyPr>
          <a:lstStyle/>
          <a:p>
            <a:pPr>
              <a:buNone/>
            </a:pPr>
            <a:r>
              <a:rPr lang="es-AR" sz="2000" b="1" dirty="0">
                <a:solidFill>
                  <a:schemeClr val="accent1">
                    <a:lumMod val="75000"/>
                  </a:schemeClr>
                </a:solidFill>
              </a:rPr>
              <a:t>Preparación de Adjuntos </a:t>
            </a:r>
          </a:p>
          <a:p>
            <a:pPr algn="just"/>
            <a:r>
              <a:rPr lang="es-AR" sz="2000" dirty="0">
                <a:solidFill>
                  <a:schemeClr val="accent1">
                    <a:lumMod val="75000"/>
                  </a:schemeClr>
                </a:solidFill>
              </a:rPr>
              <a:t>Armar un pdf por tema que contenga todos los cuadros y documentación requerida por el Manual de Cierre de Ejercicio </a:t>
            </a:r>
            <a:endParaRPr lang="es-AR" sz="1800" dirty="0">
              <a:solidFill>
                <a:schemeClr val="accent1">
                  <a:lumMod val="75000"/>
                </a:schemeClr>
              </a:solidFill>
            </a:endParaRPr>
          </a:p>
          <a:p>
            <a:pPr marL="400045" lvl="1" indent="0" algn="just">
              <a:buNone/>
            </a:pPr>
            <a:r>
              <a:rPr lang="es-AR" sz="1600" dirty="0">
                <a:solidFill>
                  <a:schemeClr val="accent1">
                    <a:lumMod val="75000"/>
                  </a:schemeClr>
                </a:solidFill>
              </a:rPr>
              <a:t>(En Pautas de Presentación hay guía para el armado): </a:t>
            </a:r>
          </a:p>
          <a:p>
            <a:pPr lvl="1"/>
            <a:r>
              <a:rPr lang="es-AR" sz="2000" dirty="0">
                <a:solidFill>
                  <a:schemeClr val="accent1">
                    <a:lumMod val="75000"/>
                  </a:schemeClr>
                </a:solidFill>
              </a:rPr>
              <a:t>Bienes</a:t>
            </a:r>
          </a:p>
          <a:p>
            <a:pPr lvl="1"/>
            <a:r>
              <a:rPr lang="es-AR" sz="2000" dirty="0">
                <a:solidFill>
                  <a:schemeClr val="accent1">
                    <a:lumMod val="75000"/>
                  </a:schemeClr>
                </a:solidFill>
              </a:rPr>
              <a:t>Uepex</a:t>
            </a:r>
          </a:p>
          <a:p>
            <a:pPr lvl="1"/>
            <a:r>
              <a:rPr lang="es-AR" sz="2000" dirty="0">
                <a:solidFill>
                  <a:schemeClr val="accent1">
                    <a:lumMod val="75000"/>
                  </a:schemeClr>
                </a:solidFill>
              </a:rPr>
              <a:t>Cuadros de AC</a:t>
            </a:r>
            <a:endParaRPr lang="en-US" sz="2000" dirty="0">
              <a:solidFill>
                <a:schemeClr val="accent1">
                  <a:lumMod val="75000"/>
                </a:schemeClr>
              </a:solidFill>
            </a:endParaRPr>
          </a:p>
          <a:p>
            <a:pPr fontAlgn="base">
              <a:spcAft>
                <a:spcPct val="0"/>
              </a:spcAft>
            </a:pPr>
            <a:r>
              <a:rPr lang="es-AR" sz="2000" dirty="0">
                <a:solidFill>
                  <a:schemeClr val="accent1">
                    <a:lumMod val="75000"/>
                  </a:schemeClr>
                </a:solidFill>
              </a:rPr>
              <a:t>Además adjuntar los archivos excel correspondientes a Bienes y el pdf emitido por el MRC del SIENA utilizando  la </a:t>
            </a:r>
            <a:r>
              <a:rPr lang="es-AR" sz="2000" dirty="0">
                <a:solidFill>
                  <a:schemeClr val="tx2"/>
                </a:solidFill>
              </a:rPr>
              <a:t>opción del TAD </a:t>
            </a:r>
            <a:r>
              <a:rPr lang="es-AR" sz="2000" b="1" i="1" u="sng" dirty="0">
                <a:solidFill>
                  <a:schemeClr val="tx2"/>
                </a:solidFill>
              </a:rPr>
              <a:t>Otra documentación para conservar el formato de archivo</a:t>
            </a:r>
            <a:endParaRPr lang="es-AR" sz="2000" dirty="0">
              <a:solidFill>
                <a:schemeClr val="accent1">
                  <a:lumMod val="75000"/>
                </a:schemeClr>
              </a:solidFill>
            </a:endParaRPr>
          </a:p>
          <a:p>
            <a:pPr lvl="1" fontAlgn="base">
              <a:spcAft>
                <a:spcPct val="0"/>
              </a:spcAft>
              <a:buNone/>
            </a:pPr>
            <a:endParaRPr lang="es-AR" sz="2000" dirty="0">
              <a:solidFill>
                <a:schemeClr val="accent1">
                  <a:lumMod val="75000"/>
                </a:schemeClr>
              </a:solidFill>
            </a:endParaRPr>
          </a:p>
          <a:p>
            <a:pPr algn="just"/>
            <a:endParaRPr lang="es-AR" sz="2000" dirty="0">
              <a:solidFill>
                <a:schemeClr val="accent1">
                  <a:lumMod val="75000"/>
                </a:schemeClr>
              </a:solidFill>
            </a:endParaRPr>
          </a:p>
          <a:p>
            <a:pPr algn="just"/>
            <a:endParaRPr lang="es-AR" sz="2000" dirty="0">
              <a:solidFill>
                <a:schemeClr val="accent1">
                  <a:lumMod val="75000"/>
                </a:schemeClr>
              </a:solidFill>
            </a:endParaRPr>
          </a:p>
          <a:p>
            <a:pPr algn="just"/>
            <a:endParaRPr lang="es-AR" sz="2000" dirty="0">
              <a:solidFill>
                <a:schemeClr val="accent1">
                  <a:lumMod val="75000"/>
                </a:schemeClr>
              </a:solidFill>
            </a:endParaRPr>
          </a:p>
        </p:txBody>
      </p:sp>
    </p:spTree>
    <p:extLst>
      <p:ext uri="{BB962C8B-B14F-4D97-AF65-F5344CB8AC3E}">
        <p14:creationId xmlns:p14="http://schemas.microsoft.com/office/powerpoint/2010/main" val="571445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CCB60E97-8B6F-C432-E640-954D5060C2A3}"/>
              </a:ext>
            </a:extLst>
          </p:cNvPr>
          <p:cNvSpPr txBox="1">
            <a:spLocks/>
          </p:cNvSpPr>
          <p:nvPr/>
        </p:nvSpPr>
        <p:spPr>
          <a:xfrm>
            <a:off x="0" y="1844675"/>
            <a:ext cx="9905999" cy="692150"/>
          </a:xfrm>
          <a:prstGeom prst="rect">
            <a:avLst/>
          </a:prstGeom>
        </p:spPr>
        <p:txBody>
          <a:bodyPr>
            <a:normAutofit/>
          </a:bodyPr>
          <a:lstStyle>
            <a:lvl1pPr algn="ctr" defTabSz="571478" rtl="0" eaLnBrk="1" latinLnBrk="0" hangingPunct="1">
              <a:spcBef>
                <a:spcPct val="0"/>
              </a:spcBef>
              <a:buNone/>
              <a:defRPr sz="2750" kern="1200">
                <a:solidFill>
                  <a:schemeClr val="tx1"/>
                </a:solidFill>
                <a:latin typeface="+mj-lt"/>
                <a:ea typeface="+mj-ea"/>
                <a:cs typeface="+mj-cs"/>
              </a:defRPr>
            </a:lvl1pPr>
          </a:lstStyle>
          <a:p>
            <a:r>
              <a:rPr lang="es-AR" sz="3200" b="1" dirty="0">
                <a:solidFill>
                  <a:schemeClr val="accent1">
                    <a:lumMod val="75000"/>
                  </a:schemeClr>
                </a:solidFill>
              </a:rPr>
              <a:t>Marco Normativo</a:t>
            </a:r>
            <a:endParaRPr lang="es-AR" sz="4400" b="1" dirty="0">
              <a:solidFill>
                <a:schemeClr val="accent1">
                  <a:lumMod val="75000"/>
                </a:schemeClr>
              </a:solidFill>
            </a:endParaRPr>
          </a:p>
        </p:txBody>
      </p:sp>
      <p:sp>
        <p:nvSpPr>
          <p:cNvPr id="3" name="1 Título">
            <a:extLst>
              <a:ext uri="{FF2B5EF4-FFF2-40B4-BE49-F238E27FC236}">
                <a16:creationId xmlns:a16="http://schemas.microsoft.com/office/drawing/2014/main" id="{7A9A36D2-5469-C8B5-024C-7A51BCA09F2D}"/>
              </a:ext>
            </a:extLst>
          </p:cNvPr>
          <p:cNvSpPr txBox="1">
            <a:spLocks/>
          </p:cNvSpPr>
          <p:nvPr/>
        </p:nvSpPr>
        <p:spPr>
          <a:xfrm>
            <a:off x="848544" y="3284985"/>
            <a:ext cx="8640960" cy="691753"/>
          </a:xfrm>
          <a:prstGeom prst="rect">
            <a:avLst/>
          </a:prstGeom>
        </p:spPr>
        <p:txBody>
          <a:bodyPr vert="horz" lIns="91440" tIns="45720" rIns="91440" bIns="45720" rtlCol="0" anchor="ctr">
            <a:noAutofit/>
          </a:bodyPr>
          <a:lstStyle/>
          <a:p>
            <a:pPr algn="ctr">
              <a:spcBef>
                <a:spcPct val="0"/>
              </a:spcBef>
              <a:defRPr/>
            </a:pPr>
            <a:endParaRPr lang="es-AR" sz="2400" b="1" dirty="0">
              <a:solidFill>
                <a:schemeClr val="accent1">
                  <a:lumMod val="75000"/>
                </a:schemeClr>
              </a:solidFill>
              <a:latin typeface="+mj-lt"/>
              <a:ea typeface="+mj-ea"/>
              <a:cs typeface="+mj-cs"/>
            </a:endParaRPr>
          </a:p>
          <a:p>
            <a:pPr algn="ctr">
              <a:spcBef>
                <a:spcPct val="0"/>
              </a:spcBef>
              <a:defRPr/>
            </a:pPr>
            <a:endParaRPr lang="es-AR" sz="2400" b="1" dirty="0">
              <a:solidFill>
                <a:schemeClr val="accent1">
                  <a:lumMod val="75000"/>
                </a:schemeClr>
              </a:solidFill>
              <a:latin typeface="+mj-lt"/>
              <a:ea typeface="+mj-ea"/>
              <a:cs typeface="+mj-cs"/>
            </a:endParaRPr>
          </a:p>
          <a:p>
            <a:pPr>
              <a:spcBef>
                <a:spcPct val="0"/>
              </a:spcBef>
              <a:buFont typeface="Arial" pitchFamily="34" charset="0"/>
              <a:buChar char="•"/>
              <a:defRPr/>
            </a:pPr>
            <a:r>
              <a:rPr lang="es-AR" sz="2400" b="1" dirty="0">
                <a:solidFill>
                  <a:schemeClr val="accent1">
                    <a:lumMod val="75000"/>
                  </a:schemeClr>
                </a:solidFill>
                <a:latin typeface="+mj-lt"/>
                <a:ea typeface="+mj-ea"/>
                <a:cs typeface="+mj-cs"/>
              </a:rPr>
              <a:t>Resolución de cierre de ejercicio:   </a:t>
            </a:r>
            <a:r>
              <a:rPr lang="es-AR" sz="2400" dirty="0">
                <a:solidFill>
                  <a:schemeClr val="accent1">
                    <a:lumMod val="75000"/>
                  </a:schemeClr>
                </a:solidFill>
                <a:latin typeface="+mj-lt"/>
                <a:ea typeface="+mj-ea"/>
                <a:cs typeface="+mj-cs"/>
              </a:rPr>
              <a:t>RESOL- 2025-NN-APN-SH#MEC   </a:t>
            </a:r>
          </a:p>
          <a:p>
            <a:pPr>
              <a:spcBef>
                <a:spcPct val="0"/>
              </a:spcBef>
              <a:buFont typeface="Arial" pitchFamily="34" charset="0"/>
              <a:buChar char="•"/>
              <a:defRPr/>
            </a:pPr>
            <a:endParaRPr lang="es-AR" sz="2400" b="1" dirty="0">
              <a:solidFill>
                <a:schemeClr val="accent1">
                  <a:lumMod val="75000"/>
                </a:schemeClr>
              </a:solidFill>
              <a:latin typeface="+mj-lt"/>
              <a:ea typeface="+mj-ea"/>
              <a:cs typeface="+mj-cs"/>
            </a:endParaRPr>
          </a:p>
          <a:p>
            <a:pPr lvl="0">
              <a:spcBef>
                <a:spcPct val="0"/>
              </a:spcBef>
              <a:buFont typeface="Arial" pitchFamily="34" charset="0"/>
              <a:buChar char="•"/>
              <a:defRPr/>
            </a:pPr>
            <a:r>
              <a:rPr lang="es-AR" sz="2400" b="1" dirty="0">
                <a:solidFill>
                  <a:schemeClr val="accent1">
                    <a:lumMod val="75000"/>
                  </a:schemeClr>
                </a:solidFill>
                <a:latin typeface="+mj-lt"/>
                <a:ea typeface="+mj-ea"/>
                <a:cs typeface="+mj-cs"/>
              </a:rPr>
              <a:t>Manual de Cierre de Ejercicio: </a:t>
            </a:r>
            <a:r>
              <a:rPr lang="es-AR" sz="2400" dirty="0">
                <a:solidFill>
                  <a:schemeClr val="accent1">
                    <a:lumMod val="75000"/>
                  </a:schemeClr>
                </a:solidFill>
                <a:latin typeface="+mj-lt"/>
                <a:ea typeface="+mj-ea"/>
                <a:cs typeface="+mj-cs"/>
              </a:rPr>
              <a:t>Disposición CGN </a:t>
            </a:r>
            <a:r>
              <a:rPr lang="es-AR" sz="2400" dirty="0" err="1">
                <a:solidFill>
                  <a:schemeClr val="accent1">
                    <a:lumMod val="75000"/>
                  </a:schemeClr>
                </a:solidFill>
                <a:latin typeface="+mj-lt"/>
                <a:ea typeface="+mj-ea"/>
                <a:cs typeface="+mj-cs"/>
              </a:rPr>
              <a:t>Nº</a:t>
            </a:r>
            <a:r>
              <a:rPr lang="es-AR" sz="2400" dirty="0">
                <a:solidFill>
                  <a:schemeClr val="accent1">
                    <a:lumMod val="75000"/>
                  </a:schemeClr>
                </a:solidFill>
                <a:latin typeface="+mj-lt"/>
                <a:ea typeface="+mj-ea"/>
                <a:cs typeface="+mj-cs"/>
              </a:rPr>
              <a:t> 9/2023 y modificatorias. </a:t>
            </a:r>
          </a:p>
          <a:p>
            <a:pPr>
              <a:spcBef>
                <a:spcPct val="0"/>
              </a:spcBef>
              <a:defRPr/>
            </a:pPr>
            <a:r>
              <a:rPr lang="es-AR" sz="2400" b="1" dirty="0">
                <a:solidFill>
                  <a:schemeClr val="accent1">
                    <a:lumMod val="75000"/>
                  </a:schemeClr>
                </a:solidFill>
                <a:latin typeface="+mj-lt"/>
                <a:ea typeface="+mj-ea"/>
                <a:cs typeface="+mj-cs"/>
              </a:rPr>
              <a:t> </a:t>
            </a:r>
          </a:p>
          <a:p>
            <a:pPr lvl="0">
              <a:spcBef>
                <a:spcPct val="0"/>
              </a:spcBef>
              <a:buFont typeface="Arial" pitchFamily="34" charset="0"/>
              <a:buChar char="•"/>
              <a:defRPr/>
            </a:pPr>
            <a:r>
              <a:rPr lang="es-AR" sz="2400" b="1" dirty="0">
                <a:solidFill>
                  <a:schemeClr val="accent1">
                    <a:lumMod val="75000"/>
                  </a:schemeClr>
                </a:solidFill>
                <a:latin typeface="+mj-lt"/>
                <a:ea typeface="+mj-ea"/>
                <a:cs typeface="+mj-cs"/>
              </a:rPr>
              <a:t>Pautas de presentación: </a:t>
            </a:r>
            <a:r>
              <a:rPr lang="es-AR" sz="2400" dirty="0">
                <a:solidFill>
                  <a:schemeClr val="accent1">
                    <a:lumMod val="75000"/>
                  </a:schemeClr>
                </a:solidFill>
                <a:latin typeface="+mj-lt"/>
                <a:ea typeface="+mj-ea"/>
                <a:cs typeface="+mj-cs"/>
              </a:rPr>
              <a:t>Disposición CGN </a:t>
            </a:r>
            <a:r>
              <a:rPr lang="es-AR" sz="2400" dirty="0" err="1">
                <a:solidFill>
                  <a:schemeClr val="accent1">
                    <a:lumMod val="75000"/>
                  </a:schemeClr>
                </a:solidFill>
                <a:latin typeface="+mj-lt"/>
                <a:ea typeface="+mj-ea"/>
                <a:cs typeface="+mj-cs"/>
              </a:rPr>
              <a:t>Nº</a:t>
            </a:r>
            <a:r>
              <a:rPr lang="es-AR" sz="2400" dirty="0">
                <a:solidFill>
                  <a:schemeClr val="accent1">
                    <a:lumMod val="75000"/>
                  </a:schemeClr>
                </a:solidFill>
                <a:latin typeface="+mj-lt"/>
                <a:ea typeface="+mj-ea"/>
                <a:cs typeface="+mj-cs"/>
              </a:rPr>
              <a:t> NN/2025</a:t>
            </a:r>
            <a:endParaRPr lang="es-AR" sz="2000" dirty="0">
              <a:solidFill>
                <a:schemeClr val="accent1">
                  <a:lumMod val="75000"/>
                </a:schemeClr>
              </a:solidFill>
              <a:latin typeface="+mj-lt"/>
              <a:ea typeface="+mj-ea"/>
              <a:cs typeface="+mj-cs"/>
            </a:endParaRPr>
          </a:p>
        </p:txBody>
      </p:sp>
    </p:spTree>
    <p:extLst>
      <p:ext uri="{BB962C8B-B14F-4D97-AF65-F5344CB8AC3E}">
        <p14:creationId xmlns:p14="http://schemas.microsoft.com/office/powerpoint/2010/main" val="2600151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1603376"/>
            <a:ext cx="9906000" cy="530225"/>
          </a:xfrm>
          <a:prstGeom prst="rect">
            <a:avLst/>
          </a:prstGeom>
        </p:spPr>
        <p:txBody>
          <a:bodyPr>
            <a:normAutofit fontScale="90000"/>
          </a:bodyPr>
          <a:lstStyle/>
          <a:p>
            <a:r>
              <a:rPr lang="es-AR" sz="4000" b="1" dirty="0">
                <a:solidFill>
                  <a:schemeClr val="accent6">
                    <a:lumMod val="75000"/>
                  </a:schemeClr>
                </a:solidFill>
              </a:rPr>
              <a:t>Presentación sin GDE</a:t>
            </a:r>
          </a:p>
        </p:txBody>
      </p:sp>
      <p:sp>
        <p:nvSpPr>
          <p:cNvPr id="3" name="2 Marcador de contenido"/>
          <p:cNvSpPr>
            <a:spLocks noGrp="1"/>
          </p:cNvSpPr>
          <p:nvPr>
            <p:ph idx="4294967295"/>
          </p:nvPr>
        </p:nvSpPr>
        <p:spPr>
          <a:xfrm>
            <a:off x="488504" y="2492896"/>
            <a:ext cx="9144000" cy="3442146"/>
          </a:xfrm>
          <a:prstGeom prst="rect">
            <a:avLst/>
          </a:prstGeom>
        </p:spPr>
        <p:txBody>
          <a:bodyPr>
            <a:noAutofit/>
          </a:bodyPr>
          <a:lstStyle/>
          <a:p>
            <a:r>
              <a:rPr lang="es-AR" sz="2000" dirty="0">
                <a:solidFill>
                  <a:schemeClr val="accent1">
                    <a:lumMod val="75000"/>
                  </a:schemeClr>
                </a:solidFill>
              </a:rPr>
              <a:t>Al confirmar la solicitud se caratula un expediente que será enviado a la Mesa de Entradas del Ministerio de Economía</a:t>
            </a:r>
          </a:p>
          <a:p>
            <a:r>
              <a:rPr lang="es-AR" sz="2000" dirty="0">
                <a:solidFill>
                  <a:schemeClr val="accent1">
                    <a:lumMod val="75000"/>
                  </a:schemeClr>
                </a:solidFill>
              </a:rPr>
              <a:t>La Mesa caratulará el expediente y le cambiará el tipo de trámite por el </a:t>
            </a:r>
            <a:r>
              <a:rPr lang="es-AR" sz="2000" b="1" dirty="0">
                <a:solidFill>
                  <a:schemeClr val="accent1">
                    <a:lumMod val="75000"/>
                  </a:schemeClr>
                </a:solidFill>
              </a:rPr>
              <a:t>GENE00188 Presentación de Cierre de Cuenta Anual</a:t>
            </a:r>
          </a:p>
          <a:p>
            <a:r>
              <a:rPr lang="es-AR" sz="2000" dirty="0">
                <a:solidFill>
                  <a:schemeClr val="accent1">
                    <a:lumMod val="75000"/>
                  </a:schemeClr>
                </a:solidFill>
              </a:rPr>
              <a:t>La Mesa notificará a quien realizó la presentación por TAD el nuevo número de expediente y enviará instrucciones para efectuar el seguimiento por la web.</a:t>
            </a:r>
          </a:p>
          <a:p>
            <a:r>
              <a:rPr lang="es-AR" sz="2000" dirty="0">
                <a:solidFill>
                  <a:schemeClr val="accent1">
                    <a:lumMod val="75000"/>
                  </a:schemeClr>
                </a:solidFill>
              </a:rPr>
              <a:t>La Mesa enviará el expediente a la Mesa de Entradas de la CGN quien distribuirá a las direcciones de acuerdo al tema.</a:t>
            </a:r>
            <a:br>
              <a:rPr lang="es-AR" sz="2000" dirty="0">
                <a:latin typeface="Arial" pitchFamily="34" charset="0"/>
                <a:ea typeface="Calibri" pitchFamily="34" charset="0"/>
                <a:cs typeface="Arial" pitchFamily="34" charset="0"/>
              </a:rPr>
            </a:br>
            <a:endParaRPr lang="es-AR" sz="2000" dirty="0">
              <a:solidFill>
                <a:schemeClr val="accent1">
                  <a:lumMod val="75000"/>
                </a:schemeClr>
              </a:solidFill>
            </a:endParaRPr>
          </a:p>
          <a:p>
            <a:pPr algn="just"/>
            <a:endParaRPr lang="es-AR" sz="2000" dirty="0">
              <a:solidFill>
                <a:schemeClr val="accent1">
                  <a:lumMod val="75000"/>
                </a:schemeClr>
              </a:solidFill>
            </a:endParaRPr>
          </a:p>
          <a:p>
            <a:pPr algn="just"/>
            <a:endParaRPr lang="es-AR" sz="2000" dirty="0">
              <a:solidFill>
                <a:schemeClr val="accent1">
                  <a:lumMod val="75000"/>
                </a:schemeClr>
              </a:solidFill>
            </a:endParaRPr>
          </a:p>
          <a:p>
            <a:pPr algn="just"/>
            <a:endParaRPr lang="es-AR" sz="2000" dirty="0">
              <a:solidFill>
                <a:schemeClr val="accent1">
                  <a:lumMod val="75000"/>
                </a:schemeClr>
              </a:solidFill>
            </a:endParaRPr>
          </a:p>
          <a:p>
            <a:pPr algn="just"/>
            <a:endParaRPr lang="es-AR" sz="2000" dirty="0">
              <a:solidFill>
                <a:schemeClr val="accent1">
                  <a:lumMod val="75000"/>
                </a:schemeClr>
              </a:solidFill>
            </a:endParaRPr>
          </a:p>
        </p:txBody>
      </p:sp>
    </p:spTree>
    <p:extLst>
      <p:ext uri="{BB962C8B-B14F-4D97-AF65-F5344CB8AC3E}">
        <p14:creationId xmlns:p14="http://schemas.microsoft.com/office/powerpoint/2010/main" val="571445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1628775"/>
            <a:ext cx="9905999" cy="530225"/>
          </a:xfrm>
          <a:prstGeom prst="rect">
            <a:avLst/>
          </a:prstGeom>
        </p:spPr>
        <p:txBody>
          <a:bodyPr>
            <a:normAutofit fontScale="90000"/>
          </a:bodyPr>
          <a:lstStyle/>
          <a:p>
            <a:r>
              <a:rPr lang="es-AR" sz="4000" b="1" dirty="0">
                <a:solidFill>
                  <a:schemeClr val="accent6">
                    <a:lumMod val="75000"/>
                  </a:schemeClr>
                </a:solidFill>
              </a:rPr>
              <a:t>Presentación sin GDE</a:t>
            </a:r>
          </a:p>
        </p:txBody>
      </p:sp>
      <p:sp>
        <p:nvSpPr>
          <p:cNvPr id="3" name="2 Marcador de contenido"/>
          <p:cNvSpPr>
            <a:spLocks noGrp="1"/>
          </p:cNvSpPr>
          <p:nvPr>
            <p:ph idx="4294967295"/>
          </p:nvPr>
        </p:nvSpPr>
        <p:spPr>
          <a:xfrm>
            <a:off x="632520" y="2492896"/>
            <a:ext cx="8429625" cy="2936875"/>
          </a:xfrm>
          <a:prstGeom prst="rect">
            <a:avLst/>
          </a:prstGeom>
        </p:spPr>
        <p:txBody>
          <a:bodyPr>
            <a:noAutofit/>
          </a:bodyPr>
          <a:lstStyle/>
          <a:p>
            <a:pPr marL="0" indent="0" algn="just">
              <a:buNone/>
            </a:pPr>
            <a:r>
              <a:rPr lang="es-AR" sz="2000" b="1" dirty="0">
                <a:solidFill>
                  <a:schemeClr val="accent1">
                    <a:lumMod val="75000"/>
                  </a:schemeClr>
                </a:solidFill>
              </a:rPr>
              <a:t>Cierre Incompleto</a:t>
            </a:r>
            <a:r>
              <a:rPr lang="es-AR" sz="2000" dirty="0">
                <a:solidFill>
                  <a:schemeClr val="accent1">
                    <a:lumMod val="75000"/>
                  </a:schemeClr>
                </a:solidFill>
              </a:rPr>
              <a:t>:  se elaborará Nota en GDE con lo faltante y se remitirá al correo NOTIF del organismo. Se vincula al EE.</a:t>
            </a:r>
          </a:p>
          <a:p>
            <a:pPr algn="just"/>
            <a:r>
              <a:rPr lang="es-AR" sz="2000" dirty="0">
                <a:solidFill>
                  <a:schemeClr val="accent1">
                    <a:lumMod val="75000"/>
                  </a:schemeClr>
                </a:solidFill>
              </a:rPr>
              <a:t>Para completar la información faltante, el SAF realizará una nueva presentación en Tramites a Distancia (TAD), aclarando en el campo Observaciones que se trata de una Presentación Complementaria a la efectuada por el expediente original.</a:t>
            </a:r>
          </a:p>
          <a:p>
            <a:r>
              <a:rPr lang="es-AR" sz="2000" dirty="0">
                <a:solidFill>
                  <a:schemeClr val="accent1">
                    <a:lumMod val="75000"/>
                  </a:schemeClr>
                </a:solidFill>
              </a:rPr>
              <a:t>La Mesa caratulará el expediente y le cambiará el tipo de trámite por el </a:t>
            </a:r>
            <a:r>
              <a:rPr lang="es-AR" sz="2000" b="1" dirty="0">
                <a:solidFill>
                  <a:schemeClr val="accent1">
                    <a:lumMod val="75000"/>
                  </a:schemeClr>
                </a:solidFill>
              </a:rPr>
              <a:t>GENE00188 Presentación de Cierre de Cuenta Anual</a:t>
            </a:r>
          </a:p>
          <a:p>
            <a:pPr marL="0" indent="0" algn="just">
              <a:buNone/>
            </a:pPr>
            <a:endParaRPr lang="es-AR" sz="2000" b="1" dirty="0">
              <a:solidFill>
                <a:schemeClr val="accent1">
                  <a:lumMod val="75000"/>
                </a:schemeClr>
              </a:solidFill>
            </a:endParaRPr>
          </a:p>
        </p:txBody>
      </p:sp>
    </p:spTree>
    <p:extLst>
      <p:ext uri="{BB962C8B-B14F-4D97-AF65-F5344CB8AC3E}">
        <p14:creationId xmlns:p14="http://schemas.microsoft.com/office/powerpoint/2010/main" val="2508536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A6432-F7F0-BC53-7FFD-18EE2AC38CFC}"/>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7CD33CBF-8BE3-9842-F17B-FCE9DA47466E}"/>
              </a:ext>
            </a:extLst>
          </p:cNvPr>
          <p:cNvSpPr>
            <a:spLocks noGrp="1"/>
          </p:cNvSpPr>
          <p:nvPr>
            <p:ph type="title" idx="4294967295"/>
          </p:nvPr>
        </p:nvSpPr>
        <p:spPr>
          <a:xfrm>
            <a:off x="0" y="1628775"/>
            <a:ext cx="9906000" cy="530225"/>
          </a:xfrm>
          <a:prstGeom prst="rect">
            <a:avLst/>
          </a:prstGeom>
        </p:spPr>
        <p:txBody>
          <a:bodyPr>
            <a:normAutofit fontScale="90000"/>
          </a:bodyPr>
          <a:lstStyle/>
          <a:p>
            <a:r>
              <a:rPr lang="es-AR" sz="4000" b="1" dirty="0">
                <a:solidFill>
                  <a:schemeClr val="accent6">
                    <a:lumMod val="75000"/>
                  </a:schemeClr>
                </a:solidFill>
              </a:rPr>
              <a:t>Presentación sin GDE</a:t>
            </a:r>
          </a:p>
        </p:txBody>
      </p:sp>
      <p:sp>
        <p:nvSpPr>
          <p:cNvPr id="3" name="2 Marcador de contenido">
            <a:extLst>
              <a:ext uri="{FF2B5EF4-FFF2-40B4-BE49-F238E27FC236}">
                <a16:creationId xmlns:a16="http://schemas.microsoft.com/office/drawing/2014/main" id="{2282B4CD-7110-1610-BD2B-3CDDC616871D}"/>
              </a:ext>
            </a:extLst>
          </p:cNvPr>
          <p:cNvSpPr>
            <a:spLocks noGrp="1"/>
          </p:cNvSpPr>
          <p:nvPr>
            <p:ph idx="4294967295"/>
          </p:nvPr>
        </p:nvSpPr>
        <p:spPr>
          <a:xfrm>
            <a:off x="738187" y="2348880"/>
            <a:ext cx="8429625" cy="3225800"/>
          </a:xfrm>
          <a:prstGeom prst="rect">
            <a:avLst/>
          </a:prstGeom>
        </p:spPr>
        <p:txBody>
          <a:bodyPr>
            <a:noAutofit/>
          </a:bodyPr>
          <a:lstStyle/>
          <a:p>
            <a:pPr marL="0" indent="0" algn="just">
              <a:buNone/>
            </a:pPr>
            <a:r>
              <a:rPr lang="es-AR" sz="2000" b="1" dirty="0">
                <a:solidFill>
                  <a:schemeClr val="accent1">
                    <a:lumMod val="75000"/>
                  </a:schemeClr>
                </a:solidFill>
              </a:rPr>
              <a:t>Cierre Incompleto (continuación)</a:t>
            </a:r>
            <a:r>
              <a:rPr lang="es-AR" sz="2000" dirty="0">
                <a:solidFill>
                  <a:schemeClr val="accent1">
                    <a:lumMod val="75000"/>
                  </a:schemeClr>
                </a:solidFill>
              </a:rPr>
              <a:t>:  </a:t>
            </a:r>
          </a:p>
          <a:p>
            <a:pPr algn="just"/>
            <a:r>
              <a:rPr lang="es-AR" sz="2000" dirty="0">
                <a:solidFill>
                  <a:schemeClr val="accent1">
                    <a:lumMod val="75000"/>
                  </a:schemeClr>
                </a:solidFill>
              </a:rPr>
              <a:t>Una vez recibido el nuevo expediente en el buzón grupal de DAIF, se vinculará el documento GEDO generado por TAD allí contenido al expediente original, dejando constancia expresa de dicha vinculación.</a:t>
            </a:r>
          </a:p>
          <a:p>
            <a:pPr algn="just"/>
            <a:r>
              <a:rPr lang="es-AR" sz="2000" dirty="0">
                <a:solidFill>
                  <a:schemeClr val="accent1">
                    <a:lumMod val="75000"/>
                  </a:schemeClr>
                </a:solidFill>
              </a:rPr>
              <a:t>Se dará por recibida la presentación consignando como fecha de cumplimiento la fecha en que el SAF completó la información faltante.</a:t>
            </a:r>
            <a:endParaRPr lang="en-US" sz="2000" dirty="0">
              <a:solidFill>
                <a:schemeClr val="accent1">
                  <a:lumMod val="75000"/>
                </a:schemeClr>
              </a:solidFill>
            </a:endParaRPr>
          </a:p>
        </p:txBody>
      </p:sp>
    </p:spTree>
    <p:extLst>
      <p:ext uri="{BB962C8B-B14F-4D97-AF65-F5344CB8AC3E}">
        <p14:creationId xmlns:p14="http://schemas.microsoft.com/office/powerpoint/2010/main" val="1985460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1628775"/>
            <a:ext cx="9905999" cy="530225"/>
          </a:xfrm>
          <a:prstGeom prst="rect">
            <a:avLst/>
          </a:prstGeom>
        </p:spPr>
        <p:txBody>
          <a:bodyPr>
            <a:normAutofit fontScale="90000"/>
          </a:bodyPr>
          <a:lstStyle/>
          <a:p>
            <a:r>
              <a:rPr lang="es-AR" sz="4000" b="1" dirty="0">
                <a:solidFill>
                  <a:schemeClr val="accent6">
                    <a:lumMod val="75000"/>
                  </a:schemeClr>
                </a:solidFill>
              </a:rPr>
              <a:t>Presentación sin GDE</a:t>
            </a:r>
          </a:p>
        </p:txBody>
      </p:sp>
      <p:sp>
        <p:nvSpPr>
          <p:cNvPr id="3" name="2 Marcador de contenido"/>
          <p:cNvSpPr>
            <a:spLocks noGrp="1"/>
          </p:cNvSpPr>
          <p:nvPr>
            <p:ph idx="4294967295"/>
          </p:nvPr>
        </p:nvSpPr>
        <p:spPr>
          <a:xfrm>
            <a:off x="738186" y="2420888"/>
            <a:ext cx="8429625" cy="3586163"/>
          </a:xfrm>
          <a:prstGeom prst="rect">
            <a:avLst/>
          </a:prstGeom>
        </p:spPr>
        <p:txBody>
          <a:bodyPr>
            <a:noAutofit/>
          </a:bodyPr>
          <a:lstStyle/>
          <a:p>
            <a:pPr marL="0" indent="0" algn="just">
              <a:buNone/>
            </a:pPr>
            <a:r>
              <a:rPr lang="es-AR" sz="2000" b="1" dirty="0">
                <a:solidFill>
                  <a:schemeClr val="accent1">
                    <a:lumMod val="75000"/>
                  </a:schemeClr>
                </a:solidFill>
              </a:rPr>
              <a:t>Observaciones tras el análisis</a:t>
            </a:r>
            <a:r>
              <a:rPr lang="es-AR" sz="2000" dirty="0">
                <a:solidFill>
                  <a:schemeClr val="accent1">
                    <a:lumMod val="75000"/>
                  </a:schemeClr>
                </a:solidFill>
              </a:rPr>
              <a:t>: Se hará Nota Externa en GDE, se enviará pdf de la NOTA al mail NOTIF del SAF.  Se vinculará al EE.</a:t>
            </a:r>
          </a:p>
          <a:p>
            <a:pPr marL="342896" lvl="1" indent="-342896" algn="just">
              <a:buFont typeface="Arial" panose="020B0604020202020204" pitchFamily="34" charset="0"/>
              <a:buChar char="•"/>
            </a:pPr>
            <a:r>
              <a:rPr lang="es-AR" sz="2000" dirty="0">
                <a:solidFill>
                  <a:schemeClr val="accent1">
                    <a:lumMod val="75000"/>
                  </a:schemeClr>
                </a:solidFill>
              </a:rPr>
              <a:t>Las respuestas a las observaciones incluyan o no modificaciones de cuadros, deberán ser remitidas mediante TAD, aclarando en Observaciones el contenido de la presentación.  El expediente así generado seguirá el circuito anteriormente descripto</a:t>
            </a:r>
            <a:endParaRPr lang="en-US" sz="2000" dirty="0"/>
          </a:p>
          <a:p>
            <a:pPr algn="just"/>
            <a:r>
              <a:rPr lang="es-AR" sz="2000" dirty="0">
                <a:solidFill>
                  <a:schemeClr val="accent1">
                    <a:lumMod val="75000"/>
                  </a:schemeClr>
                </a:solidFill>
              </a:rPr>
              <a:t>Una vez recibido el nuevo expediente en el buzón grupal de DAIF, se vinculará el documento GEDO generado por TAD allí contenido al expediente original, dejando constancia expresa de dicha vinculación.</a:t>
            </a:r>
          </a:p>
          <a:p>
            <a:pPr>
              <a:buNone/>
            </a:pPr>
            <a:endParaRPr lang="en-US" sz="2000" dirty="0"/>
          </a:p>
        </p:txBody>
      </p:sp>
    </p:spTree>
    <p:extLst>
      <p:ext uri="{BB962C8B-B14F-4D97-AF65-F5344CB8AC3E}">
        <p14:creationId xmlns:p14="http://schemas.microsoft.com/office/powerpoint/2010/main" val="2508536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CDEED-BA1D-228A-C20E-283BF079C42E}"/>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5DE677DF-D92D-3282-E493-DA61693DD522}"/>
              </a:ext>
            </a:extLst>
          </p:cNvPr>
          <p:cNvSpPr>
            <a:spLocks noGrp="1"/>
          </p:cNvSpPr>
          <p:nvPr>
            <p:ph type="title" idx="4294967295"/>
          </p:nvPr>
        </p:nvSpPr>
        <p:spPr>
          <a:xfrm>
            <a:off x="0" y="1628775"/>
            <a:ext cx="9905999" cy="530225"/>
          </a:xfrm>
          <a:prstGeom prst="rect">
            <a:avLst/>
          </a:prstGeom>
        </p:spPr>
        <p:txBody>
          <a:bodyPr>
            <a:normAutofit fontScale="90000"/>
          </a:bodyPr>
          <a:lstStyle/>
          <a:p>
            <a:r>
              <a:rPr lang="es-AR" sz="4000" b="1" dirty="0">
                <a:solidFill>
                  <a:schemeClr val="accent6">
                    <a:lumMod val="75000"/>
                  </a:schemeClr>
                </a:solidFill>
              </a:rPr>
              <a:t>Presentación sin GDE</a:t>
            </a:r>
          </a:p>
        </p:txBody>
      </p:sp>
      <p:sp>
        <p:nvSpPr>
          <p:cNvPr id="3" name="2 Marcador de contenido">
            <a:extLst>
              <a:ext uri="{FF2B5EF4-FFF2-40B4-BE49-F238E27FC236}">
                <a16:creationId xmlns:a16="http://schemas.microsoft.com/office/drawing/2014/main" id="{101BF0B4-24F2-B3DA-2485-C8E692716CBB}"/>
              </a:ext>
            </a:extLst>
          </p:cNvPr>
          <p:cNvSpPr>
            <a:spLocks noGrp="1"/>
          </p:cNvSpPr>
          <p:nvPr>
            <p:ph idx="4294967295"/>
          </p:nvPr>
        </p:nvSpPr>
        <p:spPr>
          <a:xfrm>
            <a:off x="738186" y="2420888"/>
            <a:ext cx="8429625" cy="3586163"/>
          </a:xfrm>
          <a:prstGeom prst="rect">
            <a:avLst/>
          </a:prstGeom>
        </p:spPr>
        <p:txBody>
          <a:bodyPr>
            <a:noAutofit/>
          </a:bodyPr>
          <a:lstStyle/>
          <a:p>
            <a:pPr marL="0" indent="0" algn="ctr">
              <a:buNone/>
            </a:pPr>
            <a:r>
              <a:rPr lang="es-AR" sz="2400" b="1" dirty="0">
                <a:solidFill>
                  <a:schemeClr val="accent6"/>
                </a:solidFill>
              </a:rPr>
              <a:t>CUADRO 15 Inventario de Inversiones Financieras </a:t>
            </a:r>
          </a:p>
          <a:p>
            <a:pPr marL="0" indent="0" algn="ctr">
              <a:buNone/>
            </a:pPr>
            <a:r>
              <a:rPr lang="es-AR" sz="2400" b="1" dirty="0">
                <a:solidFill>
                  <a:schemeClr val="accent6"/>
                </a:solidFill>
              </a:rPr>
              <a:t>(Disp. 8/2022 CGN)</a:t>
            </a:r>
          </a:p>
          <a:p>
            <a:pPr marL="0" indent="0" algn="ctr">
              <a:buNone/>
            </a:pPr>
            <a:endParaRPr lang="es-AR" sz="2400" b="1" dirty="0">
              <a:solidFill>
                <a:schemeClr val="accent6"/>
              </a:solidFill>
            </a:endParaRPr>
          </a:p>
          <a:p>
            <a:pPr marL="300856" lvl="1" indent="0" algn="ctr">
              <a:buNone/>
            </a:pPr>
            <a:r>
              <a:rPr lang="es-ES" sz="2000" dirty="0">
                <a:solidFill>
                  <a:schemeClr val="accent1">
                    <a:lumMod val="75000"/>
                  </a:schemeClr>
                </a:solidFill>
              </a:rPr>
              <a:t>Se envía desde una casilla institucional adjunto al correo electrónico</a:t>
            </a:r>
          </a:p>
          <a:p>
            <a:pPr marL="300856" lvl="1" indent="0" algn="ctr">
              <a:buNone/>
            </a:pPr>
            <a:r>
              <a:rPr lang="es-ES" sz="2000" dirty="0">
                <a:solidFill>
                  <a:schemeClr val="accent1">
                    <a:lumMod val="75000"/>
                  </a:schemeClr>
                </a:solidFill>
              </a:rPr>
              <a:t>inversionesfinancieras@mecon.gov.ar</a:t>
            </a:r>
            <a:endParaRPr lang="en-US" sz="2000" dirty="0"/>
          </a:p>
        </p:txBody>
      </p:sp>
    </p:spTree>
    <p:extLst>
      <p:ext uri="{BB962C8B-B14F-4D97-AF65-F5344CB8AC3E}">
        <p14:creationId xmlns:p14="http://schemas.microsoft.com/office/powerpoint/2010/main" val="814633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F1C72-8812-EBB5-F8E0-11B75E1F04EC}"/>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9944B350-5773-1559-4B4F-BAB1DDD8D238}"/>
              </a:ext>
            </a:extLst>
          </p:cNvPr>
          <p:cNvSpPr>
            <a:spLocks noGrp="1"/>
          </p:cNvSpPr>
          <p:nvPr>
            <p:ph type="title" idx="4294967295"/>
          </p:nvPr>
        </p:nvSpPr>
        <p:spPr>
          <a:xfrm>
            <a:off x="1" y="1484784"/>
            <a:ext cx="9905999" cy="530225"/>
          </a:xfrm>
          <a:prstGeom prst="rect">
            <a:avLst/>
          </a:prstGeom>
        </p:spPr>
        <p:txBody>
          <a:bodyPr>
            <a:normAutofit fontScale="90000"/>
          </a:bodyPr>
          <a:lstStyle/>
          <a:p>
            <a:r>
              <a:rPr lang="es-ES" sz="4000" b="1" dirty="0">
                <a:solidFill>
                  <a:schemeClr val="accent4"/>
                </a:solidFill>
              </a:rPr>
              <a:t>Otras consideraciones - DAIF</a:t>
            </a:r>
            <a:endParaRPr lang="es-AR" sz="4000" b="1" dirty="0">
              <a:solidFill>
                <a:schemeClr val="accent4"/>
              </a:solidFill>
            </a:endParaRPr>
          </a:p>
        </p:txBody>
      </p:sp>
      <p:sp>
        <p:nvSpPr>
          <p:cNvPr id="3" name="2 Marcador de contenido">
            <a:extLst>
              <a:ext uri="{FF2B5EF4-FFF2-40B4-BE49-F238E27FC236}">
                <a16:creationId xmlns:a16="http://schemas.microsoft.com/office/drawing/2014/main" id="{BBC50EE5-15B0-57AD-FA0F-6B2D98A8D2BA}"/>
              </a:ext>
            </a:extLst>
          </p:cNvPr>
          <p:cNvSpPr>
            <a:spLocks noGrp="1"/>
          </p:cNvSpPr>
          <p:nvPr>
            <p:ph idx="4294967295"/>
          </p:nvPr>
        </p:nvSpPr>
        <p:spPr>
          <a:xfrm>
            <a:off x="738186" y="2420888"/>
            <a:ext cx="8429625" cy="3586163"/>
          </a:xfrm>
          <a:prstGeom prst="rect">
            <a:avLst/>
          </a:prstGeom>
        </p:spPr>
        <p:txBody>
          <a:bodyPr>
            <a:noAutofit/>
          </a:bodyPr>
          <a:lstStyle/>
          <a:p>
            <a:pPr algn="ctr">
              <a:buNone/>
            </a:pPr>
            <a:r>
              <a:rPr lang="es-AR" sz="2800" b="1" dirty="0">
                <a:solidFill>
                  <a:schemeClr val="accent1">
                    <a:lumMod val="75000"/>
                  </a:schemeClr>
                </a:solidFill>
              </a:rPr>
              <a:t>Remanentes</a:t>
            </a:r>
          </a:p>
          <a:p>
            <a:pPr>
              <a:buNone/>
            </a:pPr>
            <a:endParaRPr lang="en-US" sz="2000" b="1" dirty="0">
              <a:solidFill>
                <a:schemeClr val="accent1">
                  <a:lumMod val="75000"/>
                </a:schemeClr>
              </a:solidFill>
            </a:endParaRPr>
          </a:p>
          <a:p>
            <a:pPr>
              <a:buNone/>
            </a:pPr>
            <a:r>
              <a:rPr lang="es-AR" sz="2000" b="1" dirty="0">
                <a:solidFill>
                  <a:schemeClr val="accent1">
                    <a:lumMod val="75000"/>
                  </a:schemeClr>
                </a:solidFill>
              </a:rPr>
              <a:t>Fechas</a:t>
            </a:r>
            <a:r>
              <a:rPr lang="en-US" sz="2000" b="1" dirty="0">
                <a:solidFill>
                  <a:schemeClr val="accent1">
                    <a:lumMod val="75000"/>
                  </a:schemeClr>
                </a:solidFill>
              </a:rPr>
              <a:t> </a:t>
            </a:r>
            <a:r>
              <a:rPr lang="es-AR" sz="2000" b="1" dirty="0">
                <a:solidFill>
                  <a:schemeClr val="accent1">
                    <a:lumMod val="75000"/>
                  </a:schemeClr>
                </a:solidFill>
              </a:rPr>
              <a:t>tentativas</a:t>
            </a:r>
          </a:p>
          <a:p>
            <a:r>
              <a:rPr lang="en-US" sz="2000" dirty="0">
                <a:solidFill>
                  <a:schemeClr val="accent1">
                    <a:lumMod val="75000"/>
                  </a:schemeClr>
                </a:solidFill>
              </a:rPr>
              <a:t>Notas previas al </a:t>
            </a:r>
            <a:r>
              <a:rPr lang="es-AR" sz="2000" dirty="0">
                <a:solidFill>
                  <a:schemeClr val="accent1">
                    <a:lumMod val="75000"/>
                  </a:schemeClr>
                </a:solidFill>
              </a:rPr>
              <a:t>cálculo</a:t>
            </a:r>
            <a:r>
              <a:rPr lang="en-US" sz="2000" dirty="0">
                <a:solidFill>
                  <a:schemeClr val="accent1">
                    <a:lumMod val="75000"/>
                  </a:schemeClr>
                </a:solidFill>
              </a:rPr>
              <a:t>:  </a:t>
            </a:r>
            <a:r>
              <a:rPr lang="es-AR" sz="2000" dirty="0">
                <a:solidFill>
                  <a:schemeClr val="accent1">
                    <a:lumMod val="75000"/>
                  </a:schemeClr>
                </a:solidFill>
              </a:rPr>
              <a:t>mediados</a:t>
            </a:r>
            <a:r>
              <a:rPr lang="en-US" sz="2000" dirty="0">
                <a:solidFill>
                  <a:schemeClr val="accent1">
                    <a:lumMod val="75000"/>
                  </a:schemeClr>
                </a:solidFill>
              </a:rPr>
              <a:t> de </a:t>
            </a:r>
            <a:r>
              <a:rPr lang="es-AR" sz="2000" dirty="0">
                <a:solidFill>
                  <a:schemeClr val="accent1">
                    <a:lumMod val="75000"/>
                  </a:schemeClr>
                </a:solidFill>
              </a:rPr>
              <a:t>enero</a:t>
            </a:r>
            <a:r>
              <a:rPr lang="en-US" sz="2000" dirty="0">
                <a:solidFill>
                  <a:schemeClr val="accent1">
                    <a:lumMod val="75000"/>
                  </a:schemeClr>
                </a:solidFill>
              </a:rPr>
              <a:t> 2026</a:t>
            </a:r>
          </a:p>
          <a:p>
            <a:r>
              <a:rPr lang="es-AR" sz="2000" dirty="0">
                <a:solidFill>
                  <a:schemeClr val="accent1">
                    <a:lumMod val="75000"/>
                  </a:schemeClr>
                </a:solidFill>
              </a:rPr>
              <a:t>Envío</a:t>
            </a:r>
            <a:r>
              <a:rPr lang="en-US" sz="2000" dirty="0">
                <a:solidFill>
                  <a:schemeClr val="accent1">
                    <a:lumMod val="75000"/>
                  </a:schemeClr>
                </a:solidFill>
              </a:rPr>
              <a:t> </a:t>
            </a:r>
            <a:r>
              <a:rPr lang="es-AR" sz="2000" dirty="0">
                <a:solidFill>
                  <a:schemeClr val="accent1">
                    <a:lumMod val="75000"/>
                  </a:schemeClr>
                </a:solidFill>
              </a:rPr>
              <a:t>Remanente provisorio: fines de marzo / principios de abril 2026</a:t>
            </a:r>
          </a:p>
          <a:p>
            <a:r>
              <a:rPr lang="es-AR" sz="2000" dirty="0">
                <a:solidFill>
                  <a:schemeClr val="accent1">
                    <a:lumMod val="75000"/>
                  </a:schemeClr>
                </a:solidFill>
              </a:rPr>
              <a:t>Respuesta al remanente con certificación UAI: mediados/fines de abril 2026</a:t>
            </a:r>
          </a:p>
        </p:txBody>
      </p:sp>
    </p:spTree>
    <p:extLst>
      <p:ext uri="{BB962C8B-B14F-4D97-AF65-F5344CB8AC3E}">
        <p14:creationId xmlns:p14="http://schemas.microsoft.com/office/powerpoint/2010/main" val="1168965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771AE-1E21-6CA3-2E6C-F636CDF355AC}"/>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DE2A2496-7116-8EDE-5554-AFFAA12514F4}"/>
              </a:ext>
            </a:extLst>
          </p:cNvPr>
          <p:cNvSpPr>
            <a:spLocks noGrp="1"/>
          </p:cNvSpPr>
          <p:nvPr>
            <p:ph type="title" idx="4294967295"/>
          </p:nvPr>
        </p:nvSpPr>
        <p:spPr>
          <a:xfrm>
            <a:off x="0" y="1484784"/>
            <a:ext cx="9905999" cy="530225"/>
          </a:xfrm>
          <a:prstGeom prst="rect">
            <a:avLst/>
          </a:prstGeom>
        </p:spPr>
        <p:txBody>
          <a:bodyPr>
            <a:normAutofit fontScale="90000"/>
          </a:bodyPr>
          <a:lstStyle/>
          <a:p>
            <a:r>
              <a:rPr lang="es-ES" sz="4000" b="1" dirty="0">
                <a:solidFill>
                  <a:schemeClr val="accent4"/>
                </a:solidFill>
              </a:rPr>
              <a:t>Otras consideraciones - DAIF</a:t>
            </a:r>
            <a:endParaRPr lang="es-AR" sz="4000" b="1" dirty="0">
              <a:solidFill>
                <a:schemeClr val="accent4"/>
              </a:solidFill>
            </a:endParaRPr>
          </a:p>
        </p:txBody>
      </p:sp>
      <p:sp>
        <p:nvSpPr>
          <p:cNvPr id="3" name="2 Marcador de contenido">
            <a:extLst>
              <a:ext uri="{FF2B5EF4-FFF2-40B4-BE49-F238E27FC236}">
                <a16:creationId xmlns:a16="http://schemas.microsoft.com/office/drawing/2014/main" id="{C2822BE3-1ABE-A45C-9832-B29216C7B653}"/>
              </a:ext>
            </a:extLst>
          </p:cNvPr>
          <p:cNvSpPr>
            <a:spLocks noGrp="1"/>
          </p:cNvSpPr>
          <p:nvPr>
            <p:ph idx="4294967295"/>
          </p:nvPr>
        </p:nvSpPr>
        <p:spPr>
          <a:xfrm>
            <a:off x="776536" y="2348880"/>
            <a:ext cx="8429625" cy="3586163"/>
          </a:xfrm>
          <a:prstGeom prst="rect">
            <a:avLst/>
          </a:prstGeom>
        </p:spPr>
        <p:txBody>
          <a:bodyPr>
            <a:noAutofit/>
          </a:bodyPr>
          <a:lstStyle/>
          <a:p>
            <a:pPr algn="ctr">
              <a:buNone/>
            </a:pPr>
            <a:r>
              <a:rPr lang="es-AR" sz="2800" b="1" dirty="0">
                <a:solidFill>
                  <a:schemeClr val="accent1">
                    <a:lumMod val="75000"/>
                  </a:schemeClr>
                </a:solidFill>
              </a:rPr>
              <a:t>Inconsistencias a la ejecución presupuestaria</a:t>
            </a:r>
          </a:p>
          <a:p>
            <a:pPr>
              <a:buNone/>
            </a:pPr>
            <a:endParaRPr lang="es-AR" sz="2000" b="1" dirty="0">
              <a:solidFill>
                <a:schemeClr val="accent1">
                  <a:lumMod val="75000"/>
                </a:schemeClr>
              </a:solidFill>
            </a:endParaRPr>
          </a:p>
          <a:p>
            <a:pPr>
              <a:buNone/>
            </a:pPr>
            <a:r>
              <a:rPr lang="es-AR" sz="2000" b="1" dirty="0">
                <a:solidFill>
                  <a:schemeClr val="accent1">
                    <a:lumMod val="75000"/>
                  </a:schemeClr>
                </a:solidFill>
              </a:rPr>
              <a:t>Fechas tentativas</a:t>
            </a:r>
          </a:p>
          <a:p>
            <a:r>
              <a:rPr lang="es-AR" sz="2000" dirty="0">
                <a:solidFill>
                  <a:schemeClr val="accent1">
                    <a:lumMod val="75000"/>
                  </a:schemeClr>
                </a:solidFill>
              </a:rPr>
              <a:t>Primer envío: 12  al 16 de enero</a:t>
            </a:r>
          </a:p>
          <a:p>
            <a:r>
              <a:rPr lang="es-AR" sz="2000" dirty="0">
                <a:solidFill>
                  <a:schemeClr val="accent1">
                    <a:lumMod val="75000"/>
                  </a:schemeClr>
                </a:solidFill>
              </a:rPr>
              <a:t>Segundo envío: 5 al 10 de febrero</a:t>
            </a:r>
          </a:p>
          <a:p>
            <a:pPr>
              <a:buNone/>
            </a:pPr>
            <a:endParaRPr lang="es-AR" sz="2000" dirty="0">
              <a:solidFill>
                <a:schemeClr val="accent1">
                  <a:lumMod val="75000"/>
                </a:schemeClr>
              </a:solidFill>
            </a:endParaRPr>
          </a:p>
          <a:p>
            <a:pPr>
              <a:buNone/>
            </a:pPr>
            <a:r>
              <a:rPr lang="es-AR" sz="2000" dirty="0">
                <a:solidFill>
                  <a:schemeClr val="accent1">
                    <a:lumMod val="75000"/>
                  </a:schemeClr>
                </a:solidFill>
              </a:rPr>
              <a:t>Habilitación partida 35.1.1 Fuente 22 informarla abierta por préstamo</a:t>
            </a:r>
          </a:p>
          <a:p>
            <a:pPr>
              <a:buNone/>
            </a:pPr>
            <a:endParaRPr lang="es-AR" sz="2000" dirty="0">
              <a:solidFill>
                <a:schemeClr val="accent1">
                  <a:lumMod val="75000"/>
                </a:schemeClr>
              </a:solidFill>
            </a:endParaRPr>
          </a:p>
          <a:p>
            <a:pPr>
              <a:buNone/>
            </a:pPr>
            <a:endParaRPr lang="en-US" sz="2000" dirty="0">
              <a:solidFill>
                <a:schemeClr val="accent1">
                  <a:lumMod val="75000"/>
                </a:schemeClr>
              </a:solidFill>
            </a:endParaRPr>
          </a:p>
        </p:txBody>
      </p:sp>
    </p:spTree>
    <p:extLst>
      <p:ext uri="{BB962C8B-B14F-4D97-AF65-F5344CB8AC3E}">
        <p14:creationId xmlns:p14="http://schemas.microsoft.com/office/powerpoint/2010/main" val="1516523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EDC64-7D22-8908-8CF5-D85DF72DB294}"/>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9A498429-A6EB-8B4A-6083-41859F3C887F}"/>
              </a:ext>
            </a:extLst>
          </p:cNvPr>
          <p:cNvSpPr>
            <a:spLocks noGrp="1"/>
          </p:cNvSpPr>
          <p:nvPr>
            <p:ph type="title" idx="4294967295"/>
          </p:nvPr>
        </p:nvSpPr>
        <p:spPr>
          <a:xfrm>
            <a:off x="0" y="1556792"/>
            <a:ext cx="9905999" cy="530225"/>
          </a:xfrm>
          <a:prstGeom prst="rect">
            <a:avLst/>
          </a:prstGeom>
        </p:spPr>
        <p:txBody>
          <a:bodyPr>
            <a:normAutofit fontScale="90000"/>
          </a:bodyPr>
          <a:lstStyle/>
          <a:p>
            <a:r>
              <a:rPr lang="es-ES" sz="4000" b="1" dirty="0">
                <a:solidFill>
                  <a:schemeClr val="accent4"/>
                </a:solidFill>
              </a:rPr>
              <a:t>Otras consideraciones - DAIF</a:t>
            </a:r>
            <a:endParaRPr lang="es-AR" sz="4000" b="1" dirty="0">
              <a:solidFill>
                <a:schemeClr val="accent4"/>
              </a:solidFill>
            </a:endParaRPr>
          </a:p>
        </p:txBody>
      </p:sp>
      <p:sp>
        <p:nvSpPr>
          <p:cNvPr id="3" name="2 Marcador de contenido">
            <a:extLst>
              <a:ext uri="{FF2B5EF4-FFF2-40B4-BE49-F238E27FC236}">
                <a16:creationId xmlns:a16="http://schemas.microsoft.com/office/drawing/2014/main" id="{FBCA4AF5-B9F3-5B07-42F2-5CEC1A58E542}"/>
              </a:ext>
            </a:extLst>
          </p:cNvPr>
          <p:cNvSpPr>
            <a:spLocks noGrp="1"/>
          </p:cNvSpPr>
          <p:nvPr>
            <p:ph idx="4294967295"/>
          </p:nvPr>
        </p:nvSpPr>
        <p:spPr>
          <a:xfrm>
            <a:off x="738186" y="2348880"/>
            <a:ext cx="8429625" cy="3586163"/>
          </a:xfrm>
          <a:prstGeom prst="rect">
            <a:avLst/>
          </a:prstGeom>
        </p:spPr>
        <p:txBody>
          <a:bodyPr>
            <a:noAutofit/>
          </a:bodyPr>
          <a:lstStyle/>
          <a:p>
            <a:pPr algn="ctr">
              <a:buNone/>
            </a:pPr>
            <a:r>
              <a:rPr lang="es-AR" sz="2800" b="1" dirty="0">
                <a:solidFill>
                  <a:schemeClr val="accent1">
                    <a:lumMod val="75000"/>
                  </a:schemeClr>
                </a:solidFill>
              </a:rPr>
              <a:t>Inconsistencias a la ejecución presupuestaria</a:t>
            </a:r>
          </a:p>
          <a:p>
            <a:pPr>
              <a:buNone/>
            </a:pPr>
            <a:endParaRPr lang="es-ES" sz="2000" b="1" dirty="0">
              <a:solidFill>
                <a:schemeClr val="accent1">
                  <a:lumMod val="75000"/>
                </a:schemeClr>
              </a:solidFill>
            </a:endParaRPr>
          </a:p>
          <a:p>
            <a:pPr>
              <a:buNone/>
            </a:pPr>
            <a:r>
              <a:rPr lang="es-ES" sz="2000" b="1" dirty="0">
                <a:solidFill>
                  <a:schemeClr val="accent1">
                    <a:lumMod val="75000"/>
                  </a:schemeClr>
                </a:solidFill>
              </a:rPr>
              <a:t>Circuito de Gastos Figurativos aprobado por la Resolución </a:t>
            </a:r>
            <a:r>
              <a:rPr lang="es-ES" sz="2000" b="1" dirty="0" err="1">
                <a:solidFill>
                  <a:schemeClr val="accent1">
                    <a:lumMod val="75000"/>
                  </a:schemeClr>
                </a:solidFill>
              </a:rPr>
              <a:t>N°</a:t>
            </a:r>
            <a:r>
              <a:rPr lang="es-ES" sz="2000" b="1" dirty="0">
                <a:solidFill>
                  <a:schemeClr val="accent1">
                    <a:lumMod val="75000"/>
                  </a:schemeClr>
                </a:solidFill>
              </a:rPr>
              <a:t> 81/12 SH</a:t>
            </a:r>
          </a:p>
          <a:p>
            <a:r>
              <a:rPr lang="es-ES" sz="2000" dirty="0">
                <a:solidFill>
                  <a:schemeClr val="accent1">
                    <a:lumMod val="75000"/>
                  </a:schemeClr>
                </a:solidFill>
              </a:rPr>
              <a:t>Debe registrarse en primer lugar el PRE con el Gasto Figurativo en el SAF Cedente</a:t>
            </a:r>
          </a:p>
          <a:p>
            <a:r>
              <a:rPr lang="es-ES" sz="2000" dirty="0">
                <a:solidFill>
                  <a:schemeClr val="accent1">
                    <a:lumMod val="75000"/>
                  </a:schemeClr>
                </a:solidFill>
              </a:rPr>
              <a:t>Luego se registrarán los gastos correspondientes en el SAF Receptor</a:t>
            </a:r>
          </a:p>
        </p:txBody>
      </p:sp>
    </p:spTree>
    <p:extLst>
      <p:ext uri="{BB962C8B-B14F-4D97-AF65-F5344CB8AC3E}">
        <p14:creationId xmlns:p14="http://schemas.microsoft.com/office/powerpoint/2010/main" val="515690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2F87B-A089-9EF0-FAE5-ADC52F76C102}"/>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DB3F67B2-C570-BBC1-27A4-D5E030EF4643}"/>
              </a:ext>
            </a:extLst>
          </p:cNvPr>
          <p:cNvSpPr>
            <a:spLocks noGrp="1"/>
          </p:cNvSpPr>
          <p:nvPr>
            <p:ph type="title" idx="4294967295"/>
          </p:nvPr>
        </p:nvSpPr>
        <p:spPr>
          <a:xfrm>
            <a:off x="0" y="1556792"/>
            <a:ext cx="9905999" cy="530225"/>
          </a:xfrm>
          <a:prstGeom prst="rect">
            <a:avLst/>
          </a:prstGeom>
        </p:spPr>
        <p:txBody>
          <a:bodyPr>
            <a:normAutofit fontScale="90000"/>
          </a:bodyPr>
          <a:lstStyle/>
          <a:p>
            <a:r>
              <a:rPr lang="es-ES" sz="4000" b="1" dirty="0">
                <a:solidFill>
                  <a:schemeClr val="accent4"/>
                </a:solidFill>
              </a:rPr>
              <a:t>Otras consideraciones - DAIF</a:t>
            </a:r>
            <a:endParaRPr lang="es-AR" sz="4000" b="1" dirty="0">
              <a:solidFill>
                <a:schemeClr val="accent4"/>
              </a:solidFill>
            </a:endParaRPr>
          </a:p>
        </p:txBody>
      </p:sp>
      <p:sp>
        <p:nvSpPr>
          <p:cNvPr id="3" name="2 Marcador de contenido">
            <a:extLst>
              <a:ext uri="{FF2B5EF4-FFF2-40B4-BE49-F238E27FC236}">
                <a16:creationId xmlns:a16="http://schemas.microsoft.com/office/drawing/2014/main" id="{81192C21-60C1-CD66-82A1-4A6AF744F39F}"/>
              </a:ext>
            </a:extLst>
          </p:cNvPr>
          <p:cNvSpPr>
            <a:spLocks noGrp="1"/>
          </p:cNvSpPr>
          <p:nvPr>
            <p:ph idx="4294967295"/>
          </p:nvPr>
        </p:nvSpPr>
        <p:spPr>
          <a:xfrm>
            <a:off x="848544" y="2564904"/>
            <a:ext cx="8429625" cy="3586163"/>
          </a:xfrm>
          <a:prstGeom prst="rect">
            <a:avLst/>
          </a:prstGeom>
        </p:spPr>
        <p:txBody>
          <a:bodyPr>
            <a:noAutofit/>
          </a:bodyPr>
          <a:lstStyle/>
          <a:p>
            <a:pPr algn="ctr">
              <a:buNone/>
            </a:pPr>
            <a:r>
              <a:rPr lang="es-AR" sz="2800" b="1" dirty="0">
                <a:solidFill>
                  <a:schemeClr val="accent1">
                    <a:lumMod val="75000"/>
                  </a:schemeClr>
                </a:solidFill>
              </a:rPr>
              <a:t>Articulado Presupuesto 2025</a:t>
            </a:r>
          </a:p>
          <a:p>
            <a:pPr algn="ctr">
              <a:buNone/>
            </a:pPr>
            <a:endParaRPr lang="es-AR" sz="2800" b="1" dirty="0">
              <a:solidFill>
                <a:schemeClr val="accent1">
                  <a:lumMod val="75000"/>
                </a:schemeClr>
              </a:solidFill>
            </a:endParaRPr>
          </a:p>
          <a:p>
            <a:pPr>
              <a:buNone/>
            </a:pPr>
            <a:r>
              <a:rPr lang="es-AR" sz="2000" b="1" dirty="0">
                <a:solidFill>
                  <a:schemeClr val="accent1">
                    <a:lumMod val="75000"/>
                  </a:schemeClr>
                </a:solidFill>
              </a:rPr>
              <a:t>Fechas tentativas</a:t>
            </a:r>
          </a:p>
          <a:p>
            <a:r>
              <a:rPr lang="es-AR" sz="2000" dirty="0">
                <a:solidFill>
                  <a:schemeClr val="accent1">
                    <a:lumMod val="75000"/>
                  </a:schemeClr>
                </a:solidFill>
              </a:rPr>
              <a:t>Envío de notas fin de diciembre 2025</a:t>
            </a:r>
          </a:p>
          <a:p>
            <a:r>
              <a:rPr lang="es-AR" sz="2000" dirty="0">
                <a:solidFill>
                  <a:schemeClr val="accent1">
                    <a:lumMod val="75000"/>
                  </a:schemeClr>
                </a:solidFill>
              </a:rPr>
              <a:t>Respuestas fin de enero 2026</a:t>
            </a:r>
          </a:p>
        </p:txBody>
      </p:sp>
    </p:spTree>
    <p:extLst>
      <p:ext uri="{BB962C8B-B14F-4D97-AF65-F5344CB8AC3E}">
        <p14:creationId xmlns:p14="http://schemas.microsoft.com/office/powerpoint/2010/main" val="1815296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031B4-3B6B-9C0E-ABB7-F5A34270D078}"/>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57527CC0-16C1-C5A6-CD10-5F8895C988A9}"/>
              </a:ext>
            </a:extLst>
          </p:cNvPr>
          <p:cNvSpPr>
            <a:spLocks noGrp="1"/>
          </p:cNvSpPr>
          <p:nvPr>
            <p:ph type="title" idx="4294967295"/>
          </p:nvPr>
        </p:nvSpPr>
        <p:spPr>
          <a:xfrm>
            <a:off x="0" y="1556792"/>
            <a:ext cx="9905999" cy="530225"/>
          </a:xfrm>
          <a:prstGeom prst="rect">
            <a:avLst/>
          </a:prstGeom>
        </p:spPr>
        <p:txBody>
          <a:bodyPr>
            <a:normAutofit fontScale="90000"/>
          </a:bodyPr>
          <a:lstStyle/>
          <a:p>
            <a:r>
              <a:rPr lang="es-ES" sz="4000" b="1" dirty="0">
                <a:solidFill>
                  <a:schemeClr val="accent4"/>
                </a:solidFill>
              </a:rPr>
              <a:t>Otras consideraciones - DAIF</a:t>
            </a:r>
            <a:endParaRPr lang="es-AR" sz="4000" b="1" dirty="0">
              <a:solidFill>
                <a:schemeClr val="accent4"/>
              </a:solidFill>
            </a:endParaRPr>
          </a:p>
        </p:txBody>
      </p:sp>
      <p:sp>
        <p:nvSpPr>
          <p:cNvPr id="3" name="2 Marcador de contenido">
            <a:extLst>
              <a:ext uri="{FF2B5EF4-FFF2-40B4-BE49-F238E27FC236}">
                <a16:creationId xmlns:a16="http://schemas.microsoft.com/office/drawing/2014/main" id="{7A4267EC-197A-C9B5-5293-34BBA701C18B}"/>
              </a:ext>
            </a:extLst>
          </p:cNvPr>
          <p:cNvSpPr>
            <a:spLocks noGrp="1"/>
          </p:cNvSpPr>
          <p:nvPr>
            <p:ph idx="4294967295"/>
          </p:nvPr>
        </p:nvSpPr>
        <p:spPr>
          <a:xfrm>
            <a:off x="776536" y="2348880"/>
            <a:ext cx="8429625" cy="3802062"/>
          </a:xfrm>
          <a:prstGeom prst="rect">
            <a:avLst/>
          </a:prstGeom>
        </p:spPr>
        <p:txBody>
          <a:bodyPr>
            <a:noAutofit/>
          </a:bodyPr>
          <a:lstStyle/>
          <a:p>
            <a:pPr algn="ctr">
              <a:buNone/>
            </a:pPr>
            <a:r>
              <a:rPr lang="es-AR" sz="2800" b="1" dirty="0">
                <a:solidFill>
                  <a:schemeClr val="accent1">
                    <a:lumMod val="75000"/>
                  </a:schemeClr>
                </a:solidFill>
              </a:rPr>
              <a:t>Uepex</a:t>
            </a:r>
          </a:p>
          <a:p>
            <a:pPr>
              <a:buNone/>
            </a:pPr>
            <a:endParaRPr lang="es-AR" sz="1050" b="1" dirty="0">
              <a:solidFill>
                <a:schemeClr val="accent1">
                  <a:lumMod val="75000"/>
                </a:schemeClr>
              </a:solidFill>
            </a:endParaRPr>
          </a:p>
          <a:p>
            <a:pPr marL="0" indent="0" algn="just">
              <a:buNone/>
            </a:pPr>
            <a:r>
              <a:rPr lang="es-AR" sz="1800" b="1" u="sng" dirty="0">
                <a:solidFill>
                  <a:schemeClr val="accent1">
                    <a:lumMod val="75000"/>
                  </a:schemeClr>
                </a:solidFill>
              </a:rPr>
              <a:t>Crédito Vigente en Fuentes 21 y 22 sin ejecución</a:t>
            </a:r>
            <a:r>
              <a:rPr lang="es-AR" sz="1800" dirty="0">
                <a:solidFill>
                  <a:schemeClr val="accent1">
                    <a:lumMod val="75000"/>
                  </a:schemeClr>
                </a:solidFill>
              </a:rPr>
              <a:t>:  el SAF deberá incorporar en una nota aclaratoria especificando las circunstancias por las cuales no se ejecutó el crédito asignado y los motivos por los cuales no se concretó la baja o redireccionamiento del mismo.</a:t>
            </a:r>
          </a:p>
          <a:p>
            <a:pPr marL="0" indent="0">
              <a:buNone/>
            </a:pPr>
            <a:endParaRPr lang="es-AR" sz="1100" dirty="0">
              <a:solidFill>
                <a:schemeClr val="accent1">
                  <a:lumMod val="75000"/>
                </a:schemeClr>
              </a:solidFill>
            </a:endParaRPr>
          </a:p>
          <a:p>
            <a:pPr marL="0" indent="0" algn="just">
              <a:buNone/>
            </a:pPr>
            <a:r>
              <a:rPr lang="es-AR" sz="1800" b="1" u="sng" dirty="0">
                <a:solidFill>
                  <a:schemeClr val="accent1">
                    <a:lumMod val="75000"/>
                  </a:schemeClr>
                </a:solidFill>
              </a:rPr>
              <a:t>Uepex con cambios jurisdiccionales en el ejercicio</a:t>
            </a:r>
            <a:r>
              <a:rPr lang="es-AR" sz="1800" dirty="0">
                <a:solidFill>
                  <a:schemeClr val="accent1">
                    <a:lumMod val="75000"/>
                  </a:schemeClr>
                </a:solidFill>
              </a:rPr>
              <a:t>: se solicita que describan los cambios especificando las normas que determinaron el traslado de un SAF a otro</a:t>
            </a:r>
            <a:r>
              <a:rPr lang="es-ES" sz="1800" dirty="0">
                <a:solidFill>
                  <a:schemeClr val="accent1">
                    <a:lumMod val="75000"/>
                  </a:schemeClr>
                </a:solidFill>
              </a:rPr>
              <a:t>.  Los SAF verifiquen que estén incluidas esas explicaciones en la documentación que les presentan las Uepex.</a:t>
            </a:r>
            <a:endParaRPr lang="es-AR" sz="2000" dirty="0">
              <a:solidFill>
                <a:schemeClr val="accent1">
                  <a:lumMod val="75000"/>
                </a:schemeClr>
              </a:solidFill>
            </a:endParaRPr>
          </a:p>
        </p:txBody>
      </p:sp>
    </p:spTree>
    <p:extLst>
      <p:ext uri="{BB962C8B-B14F-4D97-AF65-F5344CB8AC3E}">
        <p14:creationId xmlns:p14="http://schemas.microsoft.com/office/powerpoint/2010/main" val="104339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C43DCC70-E211-A2EC-A6EE-66C5A2D8750E}"/>
              </a:ext>
            </a:extLst>
          </p:cNvPr>
          <p:cNvSpPr txBox="1">
            <a:spLocks/>
          </p:cNvSpPr>
          <p:nvPr/>
        </p:nvSpPr>
        <p:spPr>
          <a:xfrm>
            <a:off x="992560" y="2348880"/>
            <a:ext cx="8229600" cy="692150"/>
          </a:xfrm>
          <a:prstGeom prst="rect">
            <a:avLst/>
          </a:prstGeom>
        </p:spPr>
        <p:txBody>
          <a:bodyPr>
            <a:noAutofit/>
          </a:bodyPr>
          <a:lstStyle>
            <a:lvl1pPr algn="ctr" defTabSz="571478" rtl="0" eaLnBrk="1" latinLnBrk="0" hangingPunct="1">
              <a:spcBef>
                <a:spcPct val="0"/>
              </a:spcBef>
              <a:buNone/>
              <a:defRPr sz="2750" kern="1200">
                <a:solidFill>
                  <a:schemeClr val="tx1"/>
                </a:solidFill>
                <a:latin typeface="+mj-lt"/>
                <a:ea typeface="+mj-ea"/>
                <a:cs typeface="+mj-cs"/>
              </a:defRPr>
            </a:lvl1pPr>
          </a:lstStyle>
          <a:p>
            <a:r>
              <a:rPr lang="es-AR" sz="3200" b="1" dirty="0">
                <a:solidFill>
                  <a:schemeClr val="accent1">
                    <a:lumMod val="75000"/>
                  </a:schemeClr>
                </a:solidFill>
              </a:rPr>
              <a:t>Fecha límite para presentar ante ONP solicitudes de modificaciones presupuestarias y de reprogramaciones de cuotas </a:t>
            </a:r>
            <a:br>
              <a:rPr lang="es-AR" sz="3200" b="1" dirty="0">
                <a:solidFill>
                  <a:schemeClr val="accent1">
                    <a:lumMod val="75000"/>
                  </a:schemeClr>
                </a:solidFill>
              </a:rPr>
            </a:br>
            <a:br>
              <a:rPr lang="es-AR" sz="2800" b="1" dirty="0">
                <a:solidFill>
                  <a:schemeClr val="accent1">
                    <a:lumMod val="75000"/>
                  </a:schemeClr>
                </a:solidFill>
              </a:rPr>
            </a:br>
            <a:r>
              <a:rPr lang="es-AR" sz="4000" b="1" dirty="0">
                <a:solidFill>
                  <a:schemeClr val="accent6">
                    <a:lumMod val="75000"/>
                  </a:schemeClr>
                </a:solidFill>
              </a:rPr>
              <a:t>22-12-2025</a:t>
            </a:r>
            <a:endParaRPr lang="es-AR" sz="2000" b="1" dirty="0">
              <a:solidFill>
                <a:schemeClr val="accent6">
                  <a:lumMod val="75000"/>
                </a:schemeClr>
              </a:solidFill>
            </a:endParaRPr>
          </a:p>
        </p:txBody>
      </p:sp>
    </p:spTree>
    <p:extLst>
      <p:ext uri="{BB962C8B-B14F-4D97-AF65-F5344CB8AC3E}">
        <p14:creationId xmlns:p14="http://schemas.microsoft.com/office/powerpoint/2010/main" val="3211514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838200" y="1556792"/>
            <a:ext cx="8229600" cy="692150"/>
          </a:xfrm>
          <a:prstGeom prst="rect">
            <a:avLst/>
          </a:prstGeom>
        </p:spPr>
        <p:txBody>
          <a:bodyPr>
            <a:noAutofit/>
          </a:bodyPr>
          <a:lstStyle/>
          <a:p>
            <a:pPr algn="l"/>
            <a:r>
              <a:rPr lang="es-ES" sz="3600" b="1" dirty="0">
                <a:solidFill>
                  <a:schemeClr val="accent1">
                    <a:lumMod val="75000"/>
                  </a:schemeClr>
                </a:solidFill>
              </a:rPr>
              <a:t>¿Consultas?</a:t>
            </a:r>
            <a:br>
              <a:rPr lang="es-ES" sz="2000" b="1" dirty="0">
                <a:solidFill>
                  <a:schemeClr val="accent1">
                    <a:lumMod val="75000"/>
                  </a:schemeClr>
                </a:solidFill>
              </a:rPr>
            </a:br>
            <a:br>
              <a:rPr lang="es-ES" sz="1600" b="1" dirty="0">
                <a:solidFill>
                  <a:schemeClr val="accent1">
                    <a:lumMod val="75000"/>
                  </a:schemeClr>
                </a:solidFill>
              </a:rPr>
            </a:br>
            <a:r>
              <a:rPr lang="es-ES" sz="2400" b="1" dirty="0">
                <a:solidFill>
                  <a:schemeClr val="accent1">
                    <a:lumMod val="75000"/>
                  </a:schemeClr>
                </a:solidFill>
              </a:rPr>
              <a:t>Dirección de Procesamiento Contable </a:t>
            </a:r>
            <a:r>
              <a:rPr lang="es-ES" sz="2400" dirty="0">
                <a:solidFill>
                  <a:schemeClr val="accent1">
                    <a:lumMod val="75000"/>
                  </a:schemeClr>
                </a:solidFill>
              </a:rPr>
              <a:t>4349-6714</a:t>
            </a:r>
            <a:br>
              <a:rPr lang="es-ES" sz="2400" dirty="0">
                <a:solidFill>
                  <a:schemeClr val="accent1">
                    <a:lumMod val="75000"/>
                  </a:schemeClr>
                </a:solidFill>
              </a:rPr>
            </a:br>
            <a:r>
              <a:rPr lang="es-ES" sz="2000" dirty="0">
                <a:solidFill>
                  <a:schemeClr val="accent1">
                    <a:lumMod val="75000"/>
                  </a:schemeClr>
                </a:solidFill>
              </a:rPr>
              <a:t>Cuadros de cierre: Cuadros 1 –a y b, 3, 4, 6, 7, 8, 9, 12, 14 y 15 </a:t>
            </a:r>
            <a:br>
              <a:rPr lang="es-ES" sz="2000" dirty="0">
                <a:solidFill>
                  <a:schemeClr val="accent1">
                    <a:lumMod val="75000"/>
                  </a:schemeClr>
                </a:solidFill>
              </a:rPr>
            </a:br>
            <a:r>
              <a:rPr lang="es-ES" sz="2000" dirty="0">
                <a:solidFill>
                  <a:schemeClr val="accent1">
                    <a:lumMod val="75000"/>
                  </a:schemeClr>
                </a:solidFill>
              </a:rPr>
              <a:t>Consultas sobre Cuadros 4: </a:t>
            </a:r>
            <a:r>
              <a:rPr lang="es-ES" sz="2000" dirty="0">
                <a:solidFill>
                  <a:schemeClr val="accent1">
                    <a:lumMod val="75000"/>
                  </a:schemeClr>
                </a:solidFill>
                <a:hlinkClick r:id="rId3"/>
              </a:rPr>
              <a:t>bienescgn@mecon.gov.ar</a:t>
            </a:r>
            <a:br>
              <a:rPr lang="es-ES" sz="2000" dirty="0">
                <a:solidFill>
                  <a:schemeClr val="accent1">
                    <a:lumMod val="75000"/>
                  </a:schemeClr>
                </a:solidFill>
              </a:rPr>
            </a:br>
            <a:r>
              <a:rPr lang="es-ES" sz="2000" dirty="0">
                <a:solidFill>
                  <a:schemeClr val="accent1">
                    <a:lumMod val="75000"/>
                  </a:schemeClr>
                </a:solidFill>
              </a:rPr>
              <a:t>Consultas sobre Cuadro 15:  </a:t>
            </a:r>
            <a:r>
              <a:rPr lang="es-ES" sz="2000" dirty="0">
                <a:solidFill>
                  <a:schemeClr val="accent1">
                    <a:lumMod val="75000"/>
                  </a:schemeClr>
                </a:solidFill>
                <a:hlinkClick r:id="rId4"/>
              </a:rPr>
              <a:t>InversionesFinancieras@mecon.gov.ar</a:t>
            </a:r>
            <a:br>
              <a:rPr lang="es-ES" sz="2000" dirty="0">
                <a:solidFill>
                  <a:schemeClr val="accent1">
                    <a:lumMod val="75000"/>
                  </a:schemeClr>
                </a:solidFill>
              </a:rPr>
            </a:br>
            <a:r>
              <a:rPr lang="es-ES" sz="2000" dirty="0">
                <a:solidFill>
                  <a:schemeClr val="accent1">
                    <a:lumMod val="75000"/>
                  </a:schemeClr>
                </a:solidFill>
              </a:rPr>
              <a:t>Fecha tope: </a:t>
            </a:r>
            <a:r>
              <a:rPr lang="es-ES" sz="2000" dirty="0">
                <a:solidFill>
                  <a:schemeClr val="accent1">
                    <a:lumMod val="75000"/>
                  </a:schemeClr>
                </a:solidFill>
                <a:hlinkClick r:id="rId5"/>
              </a:rPr>
              <a:t>fecha.tope@mecon.gov.ar</a:t>
            </a:r>
            <a:br>
              <a:rPr lang="es-ES" sz="2000" dirty="0">
                <a:solidFill>
                  <a:schemeClr val="accent1">
                    <a:lumMod val="75000"/>
                  </a:schemeClr>
                </a:solidFill>
              </a:rPr>
            </a:br>
            <a:br>
              <a:rPr lang="es-ES" sz="1600" dirty="0">
                <a:solidFill>
                  <a:schemeClr val="accent1">
                    <a:lumMod val="75000"/>
                  </a:schemeClr>
                </a:solidFill>
              </a:rPr>
            </a:br>
            <a:r>
              <a:rPr lang="es-ES" sz="2400" b="1" dirty="0">
                <a:solidFill>
                  <a:schemeClr val="accent1">
                    <a:lumMod val="75000"/>
                  </a:schemeClr>
                </a:solidFill>
              </a:rPr>
              <a:t>Dirección de Análisis e Información Financiera</a:t>
            </a:r>
            <a:r>
              <a:rPr lang="es-ES" sz="2400" dirty="0">
                <a:solidFill>
                  <a:schemeClr val="accent1">
                    <a:lumMod val="75000"/>
                  </a:schemeClr>
                </a:solidFill>
              </a:rPr>
              <a:t> 4349-6733</a:t>
            </a:r>
            <a:br>
              <a:rPr lang="es-ES" sz="1600" dirty="0">
                <a:solidFill>
                  <a:schemeClr val="accent1">
                    <a:lumMod val="75000"/>
                  </a:schemeClr>
                </a:solidFill>
              </a:rPr>
            </a:br>
            <a:r>
              <a:rPr lang="es-ES" sz="2000" dirty="0">
                <a:solidFill>
                  <a:schemeClr val="accent1">
                    <a:lumMod val="75000"/>
                  </a:schemeClr>
                </a:solidFill>
              </a:rPr>
              <a:t>Cuadros de cierre: Cuadros 1 Anexo c, 2 y 13  </a:t>
            </a:r>
            <a:r>
              <a:rPr lang="es-ES" sz="2000" dirty="0">
                <a:solidFill>
                  <a:schemeClr val="accent1">
                    <a:lumMod val="75000"/>
                  </a:schemeClr>
                </a:solidFill>
                <a:hlinkClick r:id="rId6"/>
              </a:rPr>
              <a:t>cierredaif@mecon.gov.ar</a:t>
            </a:r>
            <a:br>
              <a:rPr lang="es-ES" sz="2000" dirty="0">
                <a:solidFill>
                  <a:schemeClr val="accent1">
                    <a:lumMod val="75000"/>
                  </a:schemeClr>
                </a:solidFill>
              </a:rPr>
            </a:br>
            <a:br>
              <a:rPr lang="es-ES" sz="1600" dirty="0">
                <a:solidFill>
                  <a:schemeClr val="accent1">
                    <a:lumMod val="75000"/>
                  </a:schemeClr>
                </a:solidFill>
              </a:rPr>
            </a:br>
            <a:r>
              <a:rPr lang="es-ES" sz="2400" b="1" dirty="0">
                <a:solidFill>
                  <a:schemeClr val="accent1">
                    <a:lumMod val="75000"/>
                  </a:schemeClr>
                </a:solidFill>
              </a:rPr>
              <a:t>Dirección de Normas y Sistemas</a:t>
            </a:r>
            <a:r>
              <a:rPr lang="es-ES" sz="2400" dirty="0">
                <a:solidFill>
                  <a:schemeClr val="accent1">
                    <a:lumMod val="75000"/>
                  </a:schemeClr>
                </a:solidFill>
              </a:rPr>
              <a:t> 4349-6583</a:t>
            </a:r>
            <a:br>
              <a:rPr lang="es-ES" sz="2400" dirty="0">
                <a:solidFill>
                  <a:schemeClr val="accent1">
                    <a:lumMod val="75000"/>
                  </a:schemeClr>
                </a:solidFill>
              </a:rPr>
            </a:br>
            <a:r>
              <a:rPr lang="es-ES" sz="2000" dirty="0">
                <a:solidFill>
                  <a:schemeClr val="accent1">
                    <a:lumMod val="75000"/>
                  </a:schemeClr>
                </a:solidFill>
              </a:rPr>
              <a:t>Normativa de cierre, juicios y consultas generales </a:t>
            </a:r>
            <a:r>
              <a:rPr lang="es-ES" sz="2000">
                <a:solidFill>
                  <a:schemeClr val="accent1">
                    <a:lumMod val="75000"/>
                  </a:schemeClr>
                </a:solidFill>
                <a:hlinkClick r:id="rId7"/>
              </a:rPr>
              <a:t>notifcgn@mecon.gov.ar</a:t>
            </a:r>
            <a:br>
              <a:rPr lang="es-ES" sz="2000">
                <a:solidFill>
                  <a:schemeClr val="accent1">
                    <a:lumMod val="75000"/>
                  </a:schemeClr>
                </a:solidFill>
              </a:rPr>
            </a:br>
            <a:endParaRPr lang="es-AR" sz="1200" dirty="0">
              <a:solidFill>
                <a:srgbClr val="FF0000"/>
              </a:solidFill>
            </a:endParaRPr>
          </a:p>
        </p:txBody>
      </p:sp>
    </p:spTree>
    <p:extLst>
      <p:ext uri="{BB962C8B-B14F-4D97-AF65-F5344CB8AC3E}">
        <p14:creationId xmlns:p14="http://schemas.microsoft.com/office/powerpoint/2010/main" val="32603561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1754F58-3C8F-AA16-43E3-7F4F408EA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2" y="334411"/>
            <a:ext cx="9906000" cy="6189179"/>
          </a:xfrm>
          <a:prstGeom prst="rect">
            <a:avLst/>
          </a:prstGeom>
        </p:spPr>
      </p:pic>
      <p:sp>
        <p:nvSpPr>
          <p:cNvPr id="4099" name="2 Marcador de contenido"/>
          <p:cNvSpPr>
            <a:spLocks noGrp="1"/>
          </p:cNvSpPr>
          <p:nvPr>
            <p:ph idx="4294967295"/>
          </p:nvPr>
        </p:nvSpPr>
        <p:spPr>
          <a:xfrm>
            <a:off x="728753" y="1804290"/>
            <a:ext cx="5394039" cy="584896"/>
          </a:xfrm>
          <a:prstGeom prst="rect">
            <a:avLst/>
          </a:prstGeom>
        </p:spPr>
        <p:txBody>
          <a:bodyPr/>
          <a:lstStyle/>
          <a:p>
            <a:pPr marL="0" indent="0">
              <a:buNone/>
            </a:pPr>
            <a:r>
              <a:rPr lang="es-ES" altLang="es-MX" sz="2527" b="1" dirty="0">
                <a:solidFill>
                  <a:schemeClr val="bg1"/>
                </a:solidFill>
                <a:latin typeface="Lora" pitchFamily="2" charset="0"/>
              </a:rPr>
              <a:t>Jornada sobre Cierre de Cuenta</a:t>
            </a:r>
            <a:endParaRPr lang="es-AR" altLang="es-MX" sz="2527" b="1" dirty="0">
              <a:solidFill>
                <a:schemeClr val="bg1"/>
              </a:solidFill>
              <a:latin typeface="Lora" pitchFamily="2" charset="0"/>
            </a:endParaRPr>
          </a:p>
        </p:txBody>
      </p:sp>
      <p:pic>
        <p:nvPicPr>
          <p:cNvPr id="2" name="Gráfico 1">
            <a:extLst>
              <a:ext uri="{FF2B5EF4-FFF2-40B4-BE49-F238E27FC236}">
                <a16:creationId xmlns:a16="http://schemas.microsoft.com/office/drawing/2014/main" id="{9D56C722-22BA-B2D8-C51A-9D1C5F2991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7270" y="590330"/>
            <a:ext cx="696615" cy="629064"/>
          </a:xfrm>
          <a:prstGeom prst="rect">
            <a:avLst/>
          </a:prstGeom>
        </p:spPr>
      </p:pic>
      <p:sp>
        <p:nvSpPr>
          <p:cNvPr id="3" name="2 Marcador de contenido">
            <a:extLst>
              <a:ext uri="{FF2B5EF4-FFF2-40B4-BE49-F238E27FC236}">
                <a16:creationId xmlns:a16="http://schemas.microsoft.com/office/drawing/2014/main" id="{4590FC0A-9AAB-94FC-9151-32D0144754BB}"/>
              </a:ext>
            </a:extLst>
          </p:cNvPr>
          <p:cNvSpPr txBox="1">
            <a:spLocks/>
          </p:cNvSpPr>
          <p:nvPr/>
        </p:nvSpPr>
        <p:spPr>
          <a:xfrm>
            <a:off x="1768568" y="3429000"/>
            <a:ext cx="3574363" cy="844849"/>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lgn="ctr">
              <a:buNone/>
            </a:pPr>
            <a:r>
              <a:rPr lang="es-ES" altLang="es-MX" sz="5415" b="1" dirty="0">
                <a:solidFill>
                  <a:schemeClr val="bg1"/>
                </a:solidFill>
                <a:latin typeface="Lora" pitchFamily="2" charset="0"/>
              </a:rPr>
              <a:t>BIENES</a:t>
            </a:r>
            <a:endParaRPr lang="es-AR" altLang="es-MX" sz="5415" b="1" dirty="0">
              <a:solidFill>
                <a:schemeClr val="bg1"/>
              </a:solidFill>
              <a:latin typeface="Lora" pitchFamily="2" charset="0"/>
            </a:endParaRPr>
          </a:p>
        </p:txBody>
      </p:sp>
    </p:spTree>
    <p:extLst>
      <p:ext uri="{BB962C8B-B14F-4D97-AF65-F5344CB8AC3E}">
        <p14:creationId xmlns:p14="http://schemas.microsoft.com/office/powerpoint/2010/main" val="3785266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36509E20-6A34-A46B-A3CC-A571DB20A4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92352" y="590330"/>
            <a:ext cx="552680" cy="499087"/>
          </a:xfrm>
          <a:prstGeom prst="rect">
            <a:avLst/>
          </a:prstGeom>
        </p:spPr>
      </p:pic>
      <p:sp>
        <p:nvSpPr>
          <p:cNvPr id="4" name="CuadroTexto 3">
            <a:extLst>
              <a:ext uri="{FF2B5EF4-FFF2-40B4-BE49-F238E27FC236}">
                <a16:creationId xmlns:a16="http://schemas.microsoft.com/office/drawing/2014/main" id="{BBE2499F-B39D-B36A-F233-CBD83973610A}"/>
              </a:ext>
            </a:extLst>
          </p:cNvPr>
          <p:cNvSpPr txBox="1"/>
          <p:nvPr/>
        </p:nvSpPr>
        <p:spPr>
          <a:xfrm>
            <a:off x="533788" y="1674312"/>
            <a:ext cx="8838424" cy="4169731"/>
          </a:xfrm>
          <a:prstGeom prst="rect">
            <a:avLst/>
          </a:prstGeom>
          <a:noFill/>
        </p:spPr>
        <p:txBody>
          <a:bodyPr wrap="square">
            <a:spAutoFit/>
          </a:bodyPr>
          <a:lstStyle/>
          <a:p>
            <a:pPr algn="just">
              <a:lnSpc>
                <a:spcPct val="150000"/>
              </a:lnSpc>
            </a:pPr>
            <a:r>
              <a:rPr lang="es-AR" sz="1625" u="sng" dirty="0">
                <a:solidFill>
                  <a:srgbClr val="0070C0"/>
                </a:solidFill>
                <a:latin typeface="Calibri Light" panose="020F0302020204030204" pitchFamily="34" charset="0"/>
                <a:cs typeface="Calibri Light" panose="020F0302020204030204" pitchFamily="34" charset="0"/>
              </a:rPr>
              <a:t>Resolución de Cierre </a:t>
            </a:r>
          </a:p>
          <a:p>
            <a:pPr marL="257889" indent="-257889" algn="just">
              <a:buFontTx/>
              <a:buChar char="-"/>
            </a:pPr>
            <a:r>
              <a:rPr lang="es-AR" sz="1534" dirty="0">
                <a:solidFill>
                  <a:srgbClr val="000000"/>
                </a:solidFill>
                <a:latin typeface="Calibri Light" panose="020F0302020204030204" pitchFamily="34" charset="0"/>
                <a:cs typeface="Calibri Light" panose="020F0302020204030204" pitchFamily="34" charset="0"/>
              </a:rPr>
              <a:t>Determina plazos de entrega : Presentación hasta el </a:t>
            </a:r>
            <a:r>
              <a:rPr lang="es-AR" sz="1534" b="1" dirty="0">
                <a:solidFill>
                  <a:srgbClr val="000000"/>
                </a:solidFill>
                <a:latin typeface="Calibri Light" panose="020F0302020204030204" pitchFamily="34" charset="0"/>
                <a:cs typeface="Calibri Light" panose="020F0302020204030204" pitchFamily="34" charset="0"/>
              </a:rPr>
              <a:t>18 de Febrero 2026</a:t>
            </a:r>
          </a:p>
          <a:p>
            <a:pPr algn="just"/>
            <a:endParaRPr lang="es-AR" sz="1083" b="1" dirty="0">
              <a:solidFill>
                <a:srgbClr val="000000"/>
              </a:solidFill>
              <a:latin typeface="Calibri Light" panose="020F0302020204030204" pitchFamily="34" charset="0"/>
              <a:cs typeface="Calibri Light" panose="020F0302020204030204" pitchFamily="34" charset="0"/>
            </a:endParaRPr>
          </a:p>
          <a:p>
            <a:pPr algn="just">
              <a:lnSpc>
                <a:spcPct val="150000"/>
              </a:lnSpc>
            </a:pPr>
            <a:r>
              <a:rPr lang="es-ES" sz="1906" u="sng" dirty="0">
                <a:solidFill>
                  <a:srgbClr val="0070C0"/>
                </a:solidFill>
                <a:latin typeface="Calibri Light" panose="020F0302020204030204" pitchFamily="34" charset="0"/>
                <a:cs typeface="Calibri Light" panose="020F0302020204030204" pitchFamily="34" charset="0"/>
              </a:rPr>
              <a:t>Manual de Cierre de Ejercicio, Cuadros y Anexos </a:t>
            </a:r>
          </a:p>
          <a:p>
            <a:pPr marL="257889" indent="-257889" algn="just">
              <a:spcAft>
                <a:spcPts val="542"/>
              </a:spcAft>
              <a:buFontTx/>
              <a:buChar char="-"/>
            </a:pPr>
            <a:r>
              <a:rPr lang="es-AR" sz="1534" b="1" dirty="0">
                <a:solidFill>
                  <a:srgbClr val="000000"/>
                </a:solidFill>
                <a:latin typeface="Calibri Light" panose="020F0302020204030204" pitchFamily="34" charset="0"/>
                <a:cs typeface="Calibri Light" panose="020F0302020204030204" pitchFamily="34" charset="0"/>
                <a:sym typeface="Wingdings" panose="05000000000000000000" pitchFamily="2" charset="2"/>
              </a:rPr>
              <a:t>A partir del 15 de Enero o </a:t>
            </a:r>
            <a:r>
              <a:rPr lang="es-ES" sz="1534" b="1" dirty="0">
                <a:latin typeface="Calibri Light" panose="020F0302020204030204" pitchFamily="34" charset="0"/>
                <a:ea typeface="Arial MT"/>
                <a:cs typeface="Calibri Light" panose="020F0302020204030204" pitchFamily="34" charset="0"/>
              </a:rPr>
              <a:t>día hábil posterior</a:t>
            </a:r>
          </a:p>
          <a:p>
            <a:pPr marL="257889" indent="-257889" algn="just">
              <a:buFontTx/>
              <a:buChar char="-"/>
            </a:pPr>
            <a:r>
              <a:rPr lang="es-AR" sz="1534" dirty="0">
                <a:solidFill>
                  <a:srgbClr val="000000"/>
                </a:solidFill>
                <a:latin typeface="Calibri Light" panose="020F0302020204030204" pitchFamily="34" charset="0"/>
                <a:cs typeface="Calibri Light" panose="020F0302020204030204" pitchFamily="34" charset="0"/>
              </a:rPr>
              <a:t>Desde la cuenta </a:t>
            </a:r>
            <a:r>
              <a:rPr lang="es-ES" sz="1534" dirty="0">
                <a:solidFill>
                  <a:srgbClr val="0563C1"/>
                </a:solidFill>
                <a:latin typeface="Calibri Light" panose="020F0302020204030204" pitchFamily="34" charset="0"/>
                <a:ea typeface="Arial MT"/>
                <a:cs typeface="Calibri Light" panose="020F0302020204030204" pitchFamily="34" charset="0"/>
                <a:hlinkClick r:id="rId5"/>
              </a:rPr>
              <a:t>bienescgn@mecon.gov.ar</a:t>
            </a:r>
            <a:r>
              <a:rPr lang="es-ES" sz="1534" dirty="0">
                <a:solidFill>
                  <a:srgbClr val="0563C1"/>
                </a:solidFill>
                <a:latin typeface="Calibri Light" panose="020F0302020204030204" pitchFamily="34" charset="0"/>
                <a:ea typeface="Arial MT"/>
                <a:cs typeface="Calibri Light" panose="020F0302020204030204" pitchFamily="34" charset="0"/>
              </a:rPr>
              <a:t> </a:t>
            </a:r>
            <a:r>
              <a:rPr lang="es-ES" sz="1534" dirty="0">
                <a:solidFill>
                  <a:srgbClr val="000000"/>
                </a:solidFill>
                <a:latin typeface="Calibri Light" panose="020F0302020204030204" pitchFamily="34" charset="0"/>
                <a:cs typeface="Calibri Light" panose="020F0302020204030204" pitchFamily="34" charset="0"/>
              </a:rPr>
              <a:t>se envían a la cuenta bienes de cada SAF, los </a:t>
            </a:r>
            <a:r>
              <a:rPr lang="es-AR" sz="1534" dirty="0">
                <a:solidFill>
                  <a:srgbClr val="000000"/>
                </a:solidFill>
                <a:latin typeface="Calibri Light" panose="020F0302020204030204" pitchFamily="34" charset="0"/>
                <a:cs typeface="Calibri Light" panose="020F0302020204030204" pitchFamily="34" charset="0"/>
              </a:rPr>
              <a:t>links para descargar los cuadros.</a:t>
            </a:r>
          </a:p>
          <a:p>
            <a:pPr marL="257889" indent="-257889" algn="just">
              <a:buFontTx/>
              <a:buChar char="-"/>
            </a:pPr>
            <a:endParaRPr lang="es-AR" sz="1083" dirty="0">
              <a:solidFill>
                <a:srgbClr val="000000"/>
              </a:solidFill>
              <a:latin typeface="Calibri Light" panose="020F0302020204030204" pitchFamily="34" charset="0"/>
              <a:cs typeface="Calibri Light" panose="020F0302020204030204" pitchFamily="34" charset="0"/>
            </a:endParaRPr>
          </a:p>
          <a:p>
            <a:pPr algn="just">
              <a:lnSpc>
                <a:spcPct val="150000"/>
              </a:lnSpc>
            </a:pPr>
            <a:r>
              <a:rPr lang="es-ES" sz="1906" u="sng" dirty="0">
                <a:solidFill>
                  <a:srgbClr val="0070C0"/>
                </a:solidFill>
                <a:latin typeface="Calibri Light" panose="020F0302020204030204" pitchFamily="34" charset="0"/>
                <a:cs typeface="Calibri Light" panose="020F0302020204030204" pitchFamily="34" charset="0"/>
              </a:rPr>
              <a:t>Pautas para la presentación de Cierre </a:t>
            </a:r>
          </a:p>
          <a:p>
            <a:pPr marL="257889" indent="-257889" algn="just">
              <a:spcAft>
                <a:spcPts val="542"/>
              </a:spcAft>
              <a:buFontTx/>
              <a:buChar char="-"/>
            </a:pPr>
            <a:r>
              <a:rPr lang="es-ES" sz="1534" dirty="0">
                <a:solidFill>
                  <a:srgbClr val="000000"/>
                </a:solidFill>
                <a:latin typeface="Calibri Light" panose="020F0302020204030204" pitchFamily="34" charset="0"/>
                <a:cs typeface="Calibri Light" panose="020F0302020204030204" pitchFamily="34" charset="0"/>
              </a:rPr>
              <a:t>Determina la presentación de la cuenta de Inversión y de corresponder la de las Observaciones de los cuadros tanto para los Organismos con y sin GDE.</a:t>
            </a:r>
          </a:p>
          <a:p>
            <a:pPr marL="257889" indent="-257889" algn="just">
              <a:buFontTx/>
              <a:buChar char="-"/>
            </a:pPr>
            <a:r>
              <a:rPr lang="es-ES" sz="1534" dirty="0">
                <a:latin typeface="Calibri Light" panose="020F0302020204030204" pitchFamily="34" charset="0"/>
                <a:cs typeface="Calibri Light" panose="020F0302020204030204" pitchFamily="34" charset="0"/>
              </a:rPr>
              <a:t>SAF con GDE: Informe Cierre de Cuenta, Bienes (con capacidad 100MB) </a:t>
            </a:r>
            <a:r>
              <a:rPr lang="es-ES" sz="1534" b="1" dirty="0">
                <a:latin typeface="Calibri Light" panose="020F0302020204030204" pitchFamily="34" charset="0"/>
                <a:cs typeface="Calibri Light" panose="020F0302020204030204" pitchFamily="34" charset="0"/>
              </a:rPr>
              <a:t>IFCAB</a:t>
            </a:r>
            <a:r>
              <a:rPr lang="es-ES" sz="1534" dirty="0">
                <a:solidFill>
                  <a:srgbClr val="000000"/>
                </a:solidFill>
                <a:latin typeface="Calibri Light" panose="020F0302020204030204" pitchFamily="34" charset="0"/>
                <a:cs typeface="Calibri Light" panose="020F0302020204030204" pitchFamily="34" charset="0"/>
              </a:rPr>
              <a:t> </a:t>
            </a:r>
            <a:r>
              <a:rPr lang="es-ES" sz="1534" dirty="0">
                <a:solidFill>
                  <a:srgbClr val="000000"/>
                </a:solidFill>
                <a:latin typeface="Calibri Light" panose="020F0302020204030204" pitchFamily="34" charset="0"/>
                <a:cs typeface="Calibri Light" panose="020F0302020204030204" pitchFamily="34" charset="0"/>
                <a:sym typeface="Wingdings" panose="05000000000000000000" pitchFamily="2" charset="2"/>
              </a:rPr>
              <a:t> </a:t>
            </a:r>
            <a:r>
              <a:rPr lang="es-ES" sz="1534" dirty="0">
                <a:latin typeface="Calibri Light" panose="020F0302020204030204" pitchFamily="34" charset="0"/>
                <a:cs typeface="Calibri Light" panose="020F0302020204030204" pitchFamily="34" charset="0"/>
              </a:rPr>
              <a:t>Los cuadros 4.1, 4.2 y 4.3: se incluirán en formato Excel como embebidos. La documentación </a:t>
            </a:r>
            <a:r>
              <a:rPr lang="es-AR" sz="1534" dirty="0">
                <a:latin typeface="Calibri Light" panose="020F0302020204030204" pitchFamily="34" charset="0"/>
                <a:cs typeface="Calibri Light" panose="020F0302020204030204" pitchFamily="34" charset="0"/>
              </a:rPr>
              <a:t>respaldatoria en formato PDF o en Word.</a:t>
            </a:r>
          </a:p>
          <a:p>
            <a:pPr marL="257889" indent="-257889" algn="just">
              <a:buFontTx/>
              <a:buChar char="-"/>
            </a:pPr>
            <a:r>
              <a:rPr lang="es-AR" sz="1534" dirty="0">
                <a:latin typeface="Calibri Light" panose="020F0302020204030204" pitchFamily="34" charset="0"/>
                <a:cs typeface="Calibri Light" panose="020F0302020204030204" pitchFamily="34" charset="0"/>
              </a:rPr>
              <a:t>SAF sin GDE: PDF sólo de BIENES. Excel y PDF solo de las solapas definidas en la norma.</a:t>
            </a:r>
          </a:p>
        </p:txBody>
      </p:sp>
      <p:sp>
        <p:nvSpPr>
          <p:cNvPr id="6" name="2 Marcador de contenido">
            <a:extLst>
              <a:ext uri="{FF2B5EF4-FFF2-40B4-BE49-F238E27FC236}">
                <a16:creationId xmlns:a16="http://schemas.microsoft.com/office/drawing/2014/main" id="{F64E9B7B-CBDD-E8CD-F8DE-BE9E55471AB6}"/>
              </a:ext>
            </a:extLst>
          </p:cNvPr>
          <p:cNvSpPr txBox="1">
            <a:spLocks/>
          </p:cNvSpPr>
          <p:nvPr/>
        </p:nvSpPr>
        <p:spPr>
          <a:xfrm>
            <a:off x="533788" y="1219394"/>
            <a:ext cx="8903413"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lgn="ctr">
              <a:buNone/>
            </a:pPr>
            <a:r>
              <a:rPr lang="es-AR" altLang="es-MX" sz="1805" b="1" dirty="0">
                <a:solidFill>
                  <a:schemeClr val="tx1">
                    <a:lumMod val="65000"/>
                    <a:lumOff val="35000"/>
                  </a:schemeClr>
                </a:solidFill>
                <a:latin typeface="Lora" pitchFamily="2" charset="0"/>
              </a:rPr>
              <a:t>Normativa de Cierre relacionada a BIENES</a:t>
            </a:r>
          </a:p>
        </p:txBody>
      </p:sp>
      <p:sp>
        <p:nvSpPr>
          <p:cNvPr id="5" name="CuadroTexto 4">
            <a:extLst>
              <a:ext uri="{FF2B5EF4-FFF2-40B4-BE49-F238E27FC236}">
                <a16:creationId xmlns:a16="http://schemas.microsoft.com/office/drawing/2014/main" id="{AC608B7E-2DE3-4300-0294-D4DA10C18D0B}"/>
              </a:ext>
            </a:extLst>
          </p:cNvPr>
          <p:cNvSpPr txBox="1"/>
          <p:nvPr/>
        </p:nvSpPr>
        <p:spPr>
          <a:xfrm>
            <a:off x="2288475" y="5963548"/>
            <a:ext cx="5069097" cy="300723"/>
          </a:xfrm>
          <a:prstGeom prst="rect">
            <a:avLst/>
          </a:prstGeom>
          <a:noFill/>
        </p:spPr>
        <p:txBody>
          <a:bodyPr wrap="square">
            <a:spAutoFit/>
          </a:bodyPr>
          <a:lstStyle/>
          <a:p>
            <a:pPr algn="r"/>
            <a:r>
              <a:rPr lang="es-AR" sz="1354" dirty="0">
                <a:solidFill>
                  <a:schemeClr val="bg1">
                    <a:lumMod val="50000"/>
                  </a:schemeClr>
                </a:solidFill>
                <a:latin typeface="Calibri Light" panose="020F0302020204030204" pitchFamily="34" charset="0"/>
                <a:cs typeface="Calibri Light" panose="020F0302020204030204" pitchFamily="34" charset="0"/>
              </a:rPr>
              <a:t>https://www.argentina.gob.ar/economia/sechacienda/cgn/normativa</a:t>
            </a:r>
          </a:p>
        </p:txBody>
      </p:sp>
    </p:spTree>
    <p:extLst>
      <p:ext uri="{BB962C8B-B14F-4D97-AF65-F5344CB8AC3E}">
        <p14:creationId xmlns:p14="http://schemas.microsoft.com/office/powerpoint/2010/main" val="3316007665"/>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txBox="1">
            <a:spLocks/>
          </p:cNvSpPr>
          <p:nvPr/>
        </p:nvSpPr>
        <p:spPr>
          <a:xfrm>
            <a:off x="468799" y="1414360"/>
            <a:ext cx="9033390"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lgn="ctr">
              <a:buNone/>
            </a:pPr>
            <a:r>
              <a:rPr lang="es-AR" altLang="es-MX" sz="1805" b="1" dirty="0">
                <a:solidFill>
                  <a:schemeClr val="tx1">
                    <a:lumMod val="65000"/>
                    <a:lumOff val="35000"/>
                  </a:schemeClr>
                </a:solidFill>
                <a:latin typeface="Lora" pitchFamily="2" charset="0"/>
              </a:rPr>
              <a:t>Links Cuadros 4,1, 4,2, 4,3</a:t>
            </a:r>
          </a:p>
          <a:p>
            <a:pPr marL="0" indent="0" algn="ctr">
              <a:buNone/>
            </a:pPr>
            <a:endParaRPr lang="es-AR" altLang="es-MX" sz="1805" b="1" dirty="0">
              <a:solidFill>
                <a:schemeClr val="bg1"/>
              </a:solidFill>
              <a:latin typeface="Lora" pitchFamily="2" charset="0"/>
            </a:endParaRPr>
          </a:p>
        </p:txBody>
      </p:sp>
      <p:pic>
        <p:nvPicPr>
          <p:cNvPr id="3" name="Gráfico 2">
            <a:extLst>
              <a:ext uri="{FF2B5EF4-FFF2-40B4-BE49-F238E27FC236}">
                <a16:creationId xmlns:a16="http://schemas.microsoft.com/office/drawing/2014/main" id="{B90C8828-5551-9E10-F100-4492F10FE4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92352" y="590330"/>
            <a:ext cx="552680" cy="499087"/>
          </a:xfrm>
          <a:prstGeom prst="rect">
            <a:avLst/>
          </a:prstGeom>
        </p:spPr>
      </p:pic>
      <p:pic>
        <p:nvPicPr>
          <p:cNvPr id="4" name="Picture 2">
            <a:extLst>
              <a:ext uri="{FF2B5EF4-FFF2-40B4-BE49-F238E27FC236}">
                <a16:creationId xmlns:a16="http://schemas.microsoft.com/office/drawing/2014/main" id="{4EB7821D-1F77-8606-5588-3362EFA56D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r="9599" b="50430"/>
          <a:stretch>
            <a:fillRect/>
          </a:stretch>
        </p:blipFill>
        <p:spPr bwMode="auto">
          <a:xfrm>
            <a:off x="1053695" y="1934266"/>
            <a:ext cx="7928587" cy="2274595"/>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7" name="CuadroTexto 6">
            <a:extLst>
              <a:ext uri="{FF2B5EF4-FFF2-40B4-BE49-F238E27FC236}">
                <a16:creationId xmlns:a16="http://schemas.microsoft.com/office/drawing/2014/main" id="{CBB57A3B-6723-194D-C57C-AE43A9DD9D07}"/>
              </a:ext>
            </a:extLst>
          </p:cNvPr>
          <p:cNvSpPr txBox="1"/>
          <p:nvPr/>
        </p:nvSpPr>
        <p:spPr>
          <a:xfrm>
            <a:off x="468799" y="4403827"/>
            <a:ext cx="9293344" cy="762581"/>
          </a:xfrm>
          <a:prstGeom prst="rect">
            <a:avLst/>
          </a:prstGeom>
          <a:noFill/>
        </p:spPr>
        <p:txBody>
          <a:bodyPr wrap="square">
            <a:spAutoFit/>
          </a:bodyPr>
          <a:lstStyle/>
          <a:p>
            <a:pPr marL="257889" indent="-257889" algn="just">
              <a:lnSpc>
                <a:spcPct val="150000"/>
              </a:lnSpc>
              <a:buFont typeface="Wingdings" panose="05000000000000000000" pitchFamily="2" charset="2"/>
              <a:buChar char="§"/>
            </a:pPr>
            <a:r>
              <a:rPr lang="es-AR" sz="1534" dirty="0">
                <a:solidFill>
                  <a:srgbClr val="000000"/>
                </a:solidFill>
                <a:latin typeface="Calibri Light" panose="020F0302020204030204" pitchFamily="34" charset="0"/>
                <a:cs typeface="Calibri Light" panose="020F0302020204030204" pitchFamily="34" charset="0"/>
              </a:rPr>
              <a:t>Solamente serán aceptados aquellos cuadros que se correspondan con los enviados por la CGN.</a:t>
            </a:r>
          </a:p>
          <a:p>
            <a:pPr marL="257889" indent="-257889" algn="just">
              <a:lnSpc>
                <a:spcPct val="150000"/>
              </a:lnSpc>
              <a:buFont typeface="Wingdings" panose="05000000000000000000" pitchFamily="2" charset="2"/>
              <a:buChar char="§"/>
            </a:pPr>
            <a:r>
              <a:rPr lang="es-AR" sz="1534" dirty="0">
                <a:solidFill>
                  <a:srgbClr val="000000"/>
                </a:solidFill>
                <a:latin typeface="Calibri Light" panose="020F0302020204030204" pitchFamily="34" charset="0"/>
                <a:cs typeface="Calibri Light" panose="020F0302020204030204" pitchFamily="34" charset="0"/>
              </a:rPr>
              <a:t>Disposición N ° 66/07 C.G.N. </a:t>
            </a:r>
            <a:r>
              <a:rPr lang="es-AR" sz="1534" dirty="0">
                <a:solidFill>
                  <a:srgbClr val="000000"/>
                </a:solidFill>
                <a:latin typeface="Calibri Light" panose="020F0302020204030204" pitchFamily="34" charset="0"/>
                <a:cs typeface="Calibri Light" panose="020F0302020204030204" pitchFamily="34" charset="0"/>
                <a:sym typeface="Wingdings" panose="05000000000000000000" pitchFamily="2" charset="2"/>
              </a:rPr>
              <a:t> Apertura cuenta de correo Bienes</a:t>
            </a:r>
            <a:endParaRPr lang="es-AR" sz="1534" dirty="0">
              <a:solidFill>
                <a:srgbClr val="000000"/>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1828105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F41A4482-D51D-26EC-956D-2F79FD215F4F}"/>
              </a:ext>
            </a:extLst>
          </p:cNvPr>
          <p:cNvPicPr>
            <a:picLocks noChangeAspect="1"/>
          </p:cNvPicPr>
          <p:nvPr/>
        </p:nvPicPr>
        <p:blipFill rotWithShape="1">
          <a:blip r:embed="rId3"/>
          <a:srcRect l="3420" t="25507" r="50000" b="45335"/>
          <a:stretch/>
        </p:blipFill>
        <p:spPr>
          <a:xfrm>
            <a:off x="793741" y="1934267"/>
            <a:ext cx="8448494" cy="3184432"/>
          </a:xfrm>
          <a:prstGeom prst="rect">
            <a:avLst/>
          </a:prstGeom>
          <a:ln/>
        </p:spPr>
        <p:style>
          <a:lnRef idx="2">
            <a:schemeClr val="accent1"/>
          </a:lnRef>
          <a:fillRef idx="1">
            <a:schemeClr val="lt1"/>
          </a:fillRef>
          <a:effectRef idx="0">
            <a:schemeClr val="accent1"/>
          </a:effectRef>
          <a:fontRef idx="minor">
            <a:schemeClr val="dk1"/>
          </a:fontRef>
        </p:style>
      </p:pic>
      <p:sp>
        <p:nvSpPr>
          <p:cNvPr id="10" name="2 Marcador de contenido">
            <a:extLst>
              <a:ext uri="{FF2B5EF4-FFF2-40B4-BE49-F238E27FC236}">
                <a16:creationId xmlns:a16="http://schemas.microsoft.com/office/drawing/2014/main" id="{12E608A6-BBF0-CEB3-BD83-2F5AE26349AB}"/>
              </a:ext>
            </a:extLst>
          </p:cNvPr>
          <p:cNvSpPr txBox="1">
            <a:spLocks/>
          </p:cNvSpPr>
          <p:nvPr/>
        </p:nvSpPr>
        <p:spPr>
          <a:xfrm>
            <a:off x="393413" y="1381865"/>
            <a:ext cx="9043788"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lgn="ctr">
              <a:buNone/>
            </a:pPr>
            <a:r>
              <a:rPr lang="es-AR" altLang="es-MX" sz="1805" b="1" dirty="0">
                <a:solidFill>
                  <a:schemeClr val="tx1">
                    <a:lumMod val="65000"/>
                    <a:lumOff val="35000"/>
                  </a:schemeClr>
                </a:solidFill>
                <a:latin typeface="Lora" pitchFamily="2" charset="0"/>
              </a:rPr>
              <a:t>Nota Saldo Final</a:t>
            </a:r>
          </a:p>
        </p:txBody>
      </p:sp>
      <p:sp>
        <p:nvSpPr>
          <p:cNvPr id="2" name="CuadroTexto 1">
            <a:extLst>
              <a:ext uri="{FF2B5EF4-FFF2-40B4-BE49-F238E27FC236}">
                <a16:creationId xmlns:a16="http://schemas.microsoft.com/office/drawing/2014/main" id="{12DB5415-881B-D91E-AE7E-C0709A06333C}"/>
              </a:ext>
            </a:extLst>
          </p:cNvPr>
          <p:cNvSpPr txBox="1"/>
          <p:nvPr/>
        </p:nvSpPr>
        <p:spPr>
          <a:xfrm>
            <a:off x="393412" y="5216183"/>
            <a:ext cx="9043788" cy="1118191"/>
          </a:xfrm>
          <a:prstGeom prst="rect">
            <a:avLst/>
          </a:prstGeom>
          <a:noFill/>
        </p:spPr>
        <p:txBody>
          <a:bodyPr wrap="square">
            <a:spAutoFit/>
          </a:bodyPr>
          <a:lstStyle/>
          <a:p>
            <a:pPr marL="257889" indent="-257889">
              <a:lnSpc>
                <a:spcPct val="150000"/>
              </a:lnSpc>
              <a:buFont typeface="Wingdings" panose="05000000000000000000" pitchFamily="2" charset="2"/>
              <a:buChar char="§"/>
            </a:pPr>
            <a:r>
              <a:rPr lang="es-AR" sz="1534" dirty="0">
                <a:solidFill>
                  <a:srgbClr val="000000"/>
                </a:solidFill>
                <a:latin typeface="Calibri Light" panose="020F0302020204030204" pitchFamily="34" charset="0"/>
                <a:cs typeface="Calibri Light" panose="020F0302020204030204" pitchFamily="34" charset="0"/>
              </a:rPr>
              <a:t>Enviadas por GDE a los responsables de información informados por el SAF en Cuadros 4,2 /2024</a:t>
            </a:r>
          </a:p>
          <a:p>
            <a:pPr marL="257889" indent="-257889">
              <a:lnSpc>
                <a:spcPct val="150000"/>
              </a:lnSpc>
              <a:buFont typeface="Wingdings" panose="05000000000000000000" pitchFamily="2" charset="2"/>
              <a:buChar char="§"/>
            </a:pPr>
            <a:r>
              <a:rPr lang="es-AR" sz="1534" dirty="0">
                <a:solidFill>
                  <a:srgbClr val="000000"/>
                </a:solidFill>
                <a:latin typeface="Calibri Light" panose="020F0302020204030204" pitchFamily="34" charset="0"/>
                <a:cs typeface="Calibri Light" panose="020F0302020204030204" pitchFamily="34" charset="0"/>
              </a:rPr>
              <a:t>En caso presentar diferencias</a:t>
            </a:r>
            <a:r>
              <a:rPr lang="es-AR" sz="1534" dirty="0">
                <a:solidFill>
                  <a:srgbClr val="000000"/>
                </a:solidFill>
                <a:latin typeface="Calibri Light" panose="020F0302020204030204" pitchFamily="34" charset="0"/>
                <a:cs typeface="Calibri Light" panose="020F0302020204030204" pitchFamily="34" charset="0"/>
                <a:sym typeface="Wingdings" panose="05000000000000000000" pitchFamily="2" charset="2"/>
              </a:rPr>
              <a:t> </a:t>
            </a:r>
            <a:r>
              <a:rPr lang="es-AR" sz="1534" dirty="0">
                <a:solidFill>
                  <a:srgbClr val="000000"/>
                </a:solidFill>
                <a:latin typeface="Calibri Light" panose="020F0302020204030204" pitchFamily="34" charset="0"/>
                <a:cs typeface="Calibri Light" panose="020F0302020204030204" pitchFamily="34" charset="0"/>
              </a:rPr>
              <a:t>Ajustar de acuerdo a lo indicado en las referencias.</a:t>
            </a:r>
          </a:p>
          <a:p>
            <a:pPr marL="257889" indent="-257889">
              <a:lnSpc>
                <a:spcPct val="150000"/>
              </a:lnSpc>
              <a:buFont typeface="Wingdings" panose="05000000000000000000" pitchFamily="2" charset="2"/>
              <a:buChar char="§"/>
            </a:pPr>
            <a:r>
              <a:rPr lang="es-AR" sz="1534" dirty="0">
                <a:solidFill>
                  <a:srgbClr val="000000"/>
                </a:solidFill>
                <a:latin typeface="Calibri Light" panose="020F0302020204030204" pitchFamily="34" charset="0"/>
                <a:cs typeface="Calibri Light" panose="020F0302020204030204" pitchFamily="34" charset="0"/>
              </a:rPr>
              <a:t>Control de Saldos Iniciales</a:t>
            </a:r>
          </a:p>
        </p:txBody>
      </p:sp>
    </p:spTree>
    <p:extLst>
      <p:ext uri="{BB962C8B-B14F-4D97-AF65-F5344CB8AC3E}">
        <p14:creationId xmlns:p14="http://schemas.microsoft.com/office/powerpoint/2010/main" val="812115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D9D30F8-AE99-E966-2BD6-F3AEAE830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4" name="CuadroTexto 3">
            <a:extLst>
              <a:ext uri="{FF2B5EF4-FFF2-40B4-BE49-F238E27FC236}">
                <a16:creationId xmlns:a16="http://schemas.microsoft.com/office/drawing/2014/main" id="{F49A373F-410F-A9F6-EC2B-38DD323BA064}"/>
              </a:ext>
            </a:extLst>
          </p:cNvPr>
          <p:cNvSpPr txBox="1"/>
          <p:nvPr/>
        </p:nvSpPr>
        <p:spPr>
          <a:xfrm>
            <a:off x="598777" y="1609325"/>
            <a:ext cx="8773435" cy="1630190"/>
          </a:xfrm>
          <a:prstGeom prst="rect">
            <a:avLst/>
          </a:prstGeom>
          <a:noFill/>
        </p:spPr>
        <p:txBody>
          <a:bodyPr wrap="square">
            <a:spAutoFit/>
          </a:bodyPr>
          <a:lstStyle/>
          <a:p>
            <a:r>
              <a:rPr lang="es-ES" sz="1906" u="sng" dirty="0">
                <a:solidFill>
                  <a:srgbClr val="0070C0"/>
                </a:solidFill>
                <a:latin typeface="Calibri Light" panose="020F0302020204030204" pitchFamily="34" charset="0"/>
                <a:cs typeface="Calibri Light" panose="020F0302020204030204" pitchFamily="34" charset="0"/>
              </a:rPr>
              <a:t>Transferencias</a:t>
            </a:r>
          </a:p>
          <a:p>
            <a:pPr marL="257889" indent="-257889" algn="just">
              <a:spcAft>
                <a:spcPts val="542"/>
              </a:spcAft>
              <a:buFont typeface="Wingdings" panose="05000000000000000000" pitchFamily="2" charset="2"/>
              <a:buChar char="§"/>
            </a:pPr>
            <a:r>
              <a:rPr lang="es-ES" sz="1534" dirty="0">
                <a:solidFill>
                  <a:srgbClr val="000000"/>
                </a:solidFill>
                <a:latin typeface="Calibri Light" panose="020F0302020204030204" pitchFamily="34" charset="0"/>
                <a:cs typeface="Calibri Light" panose="020F0302020204030204" pitchFamily="34" charset="0"/>
              </a:rPr>
              <a:t>Entre AC el valor de origen, la amortización acumulada, el mes y año de origen, la alícuota y la vida útil que se registren en ambos SAF deben ser coincidentes.</a:t>
            </a:r>
          </a:p>
          <a:p>
            <a:pPr marL="257889" indent="-257889" algn="just">
              <a:buFont typeface="Wingdings" panose="05000000000000000000" pitchFamily="2" charset="2"/>
              <a:buChar char="§"/>
            </a:pPr>
            <a:r>
              <a:rPr lang="es-ES" sz="1534" dirty="0">
                <a:solidFill>
                  <a:srgbClr val="000000"/>
                </a:solidFill>
                <a:latin typeface="Calibri Light" panose="020F0302020204030204" pitchFamily="34" charset="0"/>
                <a:cs typeface="Calibri Light" panose="020F0302020204030204" pitchFamily="34" charset="0"/>
              </a:rPr>
              <a:t>Entre OD y AC se considera valor de origen el valor residual y como mes y año de origen el que corresponde al Acto Administrativo y la vida útil a considerar será la que se determine el organismo receptor. </a:t>
            </a:r>
            <a:endParaRPr lang="es-AR" sz="1625" dirty="0">
              <a:solidFill>
                <a:srgbClr val="000000"/>
              </a:solidFill>
              <a:latin typeface="Roboto"/>
            </a:endParaRPr>
          </a:p>
        </p:txBody>
      </p:sp>
      <p:sp>
        <p:nvSpPr>
          <p:cNvPr id="6" name="CuadroTexto 5">
            <a:extLst>
              <a:ext uri="{FF2B5EF4-FFF2-40B4-BE49-F238E27FC236}">
                <a16:creationId xmlns:a16="http://schemas.microsoft.com/office/drawing/2014/main" id="{F1CBE1F5-2FB5-B6F0-4084-4D19CFA96F6F}"/>
              </a:ext>
            </a:extLst>
          </p:cNvPr>
          <p:cNvSpPr txBox="1"/>
          <p:nvPr/>
        </p:nvSpPr>
        <p:spPr>
          <a:xfrm>
            <a:off x="598777" y="3364012"/>
            <a:ext cx="8773435" cy="1458220"/>
          </a:xfrm>
          <a:prstGeom prst="rect">
            <a:avLst/>
          </a:prstGeom>
          <a:noFill/>
        </p:spPr>
        <p:txBody>
          <a:bodyPr wrap="square">
            <a:spAutoFit/>
          </a:bodyPr>
          <a:lstStyle/>
          <a:p>
            <a:r>
              <a:rPr lang="es-ES" sz="1906" u="sng" dirty="0">
                <a:solidFill>
                  <a:srgbClr val="0070C0"/>
                </a:solidFill>
                <a:latin typeface="Calibri Light" panose="020F0302020204030204" pitchFamily="34" charset="0"/>
                <a:cs typeface="Calibri Light" panose="020F0302020204030204" pitchFamily="34" charset="0"/>
              </a:rPr>
              <a:t>Habilitación de Obra</a:t>
            </a:r>
          </a:p>
          <a:p>
            <a:pPr marL="257889" indent="-257889" algn="just">
              <a:spcAft>
                <a:spcPts val="542"/>
              </a:spcAft>
              <a:buFont typeface="Wingdings" panose="05000000000000000000" pitchFamily="2" charset="2"/>
              <a:buChar char="§"/>
            </a:pPr>
            <a:r>
              <a:rPr lang="es-ES" sz="1534" dirty="0">
                <a:solidFill>
                  <a:srgbClr val="000000"/>
                </a:solidFill>
                <a:latin typeface="Calibri Light" panose="020F0302020204030204" pitchFamily="34" charset="0"/>
                <a:cs typeface="Calibri Light" panose="020F0302020204030204" pitchFamily="34" charset="0"/>
              </a:rPr>
              <a:t>Las Construcciones que alcanzan el 100% de grado de avance deben ser dadas de baja del cuadro 4,2 y 4,3.</a:t>
            </a:r>
          </a:p>
          <a:p>
            <a:pPr marL="257889" indent="-257889" algn="just">
              <a:spcAft>
                <a:spcPts val="542"/>
              </a:spcAft>
              <a:buFont typeface="Wingdings" panose="05000000000000000000" pitchFamily="2" charset="2"/>
              <a:buChar char="§"/>
            </a:pPr>
            <a:r>
              <a:rPr lang="es-ES" sz="1534" dirty="0">
                <a:solidFill>
                  <a:srgbClr val="000000"/>
                </a:solidFill>
                <a:latin typeface="Calibri Light" panose="020F0302020204030204" pitchFamily="34" charset="0"/>
                <a:cs typeface="Calibri Light" panose="020F0302020204030204" pitchFamily="34" charset="0"/>
              </a:rPr>
              <a:t>Indicar N ° de Registro del Inmueble en el cual se da Alta como mejora. (MRC SIENA).</a:t>
            </a:r>
          </a:p>
          <a:p>
            <a:pPr marL="257889" indent="-257889" algn="just">
              <a:buFont typeface="Wingdings" panose="05000000000000000000" pitchFamily="2" charset="2"/>
              <a:buChar char="§"/>
            </a:pPr>
            <a:r>
              <a:rPr lang="es-ES" sz="1534" dirty="0">
                <a:solidFill>
                  <a:srgbClr val="000000"/>
                </a:solidFill>
                <a:latin typeface="Calibri Light" panose="020F0302020204030204" pitchFamily="34" charset="0"/>
                <a:cs typeface="Calibri Light" panose="020F0302020204030204" pitchFamily="34" charset="0"/>
              </a:rPr>
              <a:t>Debe tratarse de un Inmueble propio.</a:t>
            </a:r>
          </a:p>
        </p:txBody>
      </p:sp>
      <p:sp>
        <p:nvSpPr>
          <p:cNvPr id="8" name="CuadroTexto 7">
            <a:extLst>
              <a:ext uri="{FF2B5EF4-FFF2-40B4-BE49-F238E27FC236}">
                <a16:creationId xmlns:a16="http://schemas.microsoft.com/office/drawing/2014/main" id="{F820375B-8CB1-5D7C-4A97-E87B1A5FE734}"/>
              </a:ext>
            </a:extLst>
          </p:cNvPr>
          <p:cNvSpPr txBox="1"/>
          <p:nvPr/>
        </p:nvSpPr>
        <p:spPr>
          <a:xfrm>
            <a:off x="609728" y="4988723"/>
            <a:ext cx="8827473" cy="1215204"/>
          </a:xfrm>
          <a:prstGeom prst="rect">
            <a:avLst/>
          </a:prstGeom>
          <a:noFill/>
        </p:spPr>
        <p:txBody>
          <a:bodyPr wrap="square">
            <a:spAutoFit/>
          </a:bodyPr>
          <a:lstStyle/>
          <a:p>
            <a:r>
              <a:rPr lang="es-ES" sz="1906" u="sng" dirty="0">
                <a:solidFill>
                  <a:srgbClr val="0070C0"/>
                </a:solidFill>
                <a:latin typeface="Calibri Light" panose="020F0302020204030204" pitchFamily="34" charset="0"/>
                <a:cs typeface="Calibri Light" panose="020F0302020204030204" pitchFamily="34" charset="0"/>
              </a:rPr>
              <a:t>Ajuste no Contabilizable</a:t>
            </a:r>
          </a:p>
          <a:p>
            <a:pPr marL="257889" indent="-257889" algn="just">
              <a:spcAft>
                <a:spcPts val="542"/>
              </a:spcAft>
              <a:buFont typeface="Wingdings" panose="05000000000000000000" pitchFamily="2" charset="2"/>
              <a:buChar char="§"/>
            </a:pPr>
            <a:r>
              <a:rPr lang="es-ES" sz="1534" dirty="0">
                <a:solidFill>
                  <a:srgbClr val="000000"/>
                </a:solidFill>
                <a:latin typeface="Calibri Light" panose="020F0302020204030204" pitchFamily="34" charset="0"/>
                <a:cs typeface="Calibri Light" panose="020F0302020204030204" pitchFamily="34" charset="0"/>
              </a:rPr>
              <a:t>Ajustes a fin de equiparar saldos entre sus inventarios y ESIDIF</a:t>
            </a:r>
          </a:p>
          <a:p>
            <a:pPr marL="257889" indent="-257889" algn="just">
              <a:buFont typeface="Wingdings" panose="05000000000000000000" pitchFamily="2" charset="2"/>
              <a:buChar char="§"/>
            </a:pPr>
            <a:r>
              <a:rPr lang="es-ES" sz="1534" dirty="0">
                <a:solidFill>
                  <a:srgbClr val="000000"/>
                </a:solidFill>
                <a:latin typeface="Calibri Light" panose="020F0302020204030204" pitchFamily="34" charset="0"/>
                <a:cs typeface="Calibri Light" panose="020F0302020204030204" pitchFamily="34" charset="0"/>
              </a:rPr>
              <a:t>Aquellos para los que no fuera necesario imputación contable por parte de esta CGN</a:t>
            </a:r>
          </a:p>
          <a:p>
            <a:endParaRPr lang="es-ES" sz="1906" b="1" dirty="0">
              <a:solidFill>
                <a:srgbClr val="0070C0"/>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
        <p:nvSpPr>
          <p:cNvPr id="9" name="CuadroTexto 8">
            <a:extLst>
              <a:ext uri="{FF2B5EF4-FFF2-40B4-BE49-F238E27FC236}">
                <a16:creationId xmlns:a16="http://schemas.microsoft.com/office/drawing/2014/main" id="{BC153224-5250-EB19-AEC6-585A18BF412B}"/>
              </a:ext>
            </a:extLst>
          </p:cNvPr>
          <p:cNvSpPr txBox="1"/>
          <p:nvPr/>
        </p:nvSpPr>
        <p:spPr>
          <a:xfrm>
            <a:off x="533787" y="1219394"/>
            <a:ext cx="8797967" cy="361106"/>
          </a:xfrm>
          <a:prstGeom prst="rect">
            <a:avLst/>
          </a:prstGeom>
        </p:spPr>
        <p:txBody>
          <a:bodyPr/>
          <a:lstStyle>
            <a:defPPr>
              <a:defRPr lang="es-AR"/>
            </a:defPPr>
            <a:lvl1pPr indent="0" defTabSz="761970">
              <a:spcBef>
                <a:spcPct val="20000"/>
              </a:spcBef>
              <a:buFont typeface="Arial" pitchFamily="34" charset="0"/>
              <a:buNone/>
              <a:defRPr sz="2000" b="1">
                <a:solidFill>
                  <a:schemeClr val="tx1">
                    <a:lumMod val="65000"/>
                    <a:lumOff val="35000"/>
                  </a:schemeClr>
                </a:solidFill>
                <a:latin typeface="Lora" pitchFamily="2" charset="0"/>
              </a:defRPr>
            </a:lvl1pPr>
            <a:lvl2pPr marL="619100" indent="-238115" defTabSz="761970">
              <a:spcBef>
                <a:spcPct val="20000"/>
              </a:spcBef>
              <a:buFont typeface="Arial" pitchFamily="34" charset="0"/>
              <a:buChar char="–"/>
              <a:defRPr sz="2333"/>
            </a:lvl2pPr>
            <a:lvl3pPr marL="952462" indent="-190492" defTabSz="761970">
              <a:spcBef>
                <a:spcPct val="20000"/>
              </a:spcBef>
              <a:buFont typeface="Arial" pitchFamily="34" charset="0"/>
              <a:buChar char="•"/>
              <a:defRPr sz="2000"/>
            </a:lvl3pPr>
            <a:lvl4pPr marL="1333447" indent="-190492" defTabSz="761970">
              <a:spcBef>
                <a:spcPct val="20000"/>
              </a:spcBef>
              <a:buFont typeface="Arial" pitchFamily="34" charset="0"/>
              <a:buChar char="–"/>
              <a:defRPr sz="1667"/>
            </a:lvl4pPr>
            <a:lvl5pPr marL="1714431" indent="-190492" defTabSz="761970">
              <a:spcBef>
                <a:spcPct val="20000"/>
              </a:spcBef>
              <a:buFont typeface="Arial" pitchFamily="34" charset="0"/>
              <a:buChar char="»"/>
              <a:defRPr sz="1667"/>
            </a:lvl5pPr>
            <a:lvl6pPr marL="2095416" indent="-190492" defTabSz="761970">
              <a:spcBef>
                <a:spcPct val="20000"/>
              </a:spcBef>
              <a:buFont typeface="Arial" pitchFamily="34" charset="0"/>
              <a:buChar char="•"/>
              <a:defRPr sz="1667"/>
            </a:lvl6pPr>
            <a:lvl7pPr marL="2476401" indent="-190492" defTabSz="761970">
              <a:spcBef>
                <a:spcPct val="20000"/>
              </a:spcBef>
              <a:buFont typeface="Arial" pitchFamily="34" charset="0"/>
              <a:buChar char="•"/>
              <a:defRPr sz="1667"/>
            </a:lvl7pPr>
            <a:lvl8pPr marL="2857386" indent="-190492" defTabSz="761970">
              <a:spcBef>
                <a:spcPct val="20000"/>
              </a:spcBef>
              <a:buFont typeface="Arial" pitchFamily="34" charset="0"/>
              <a:buChar char="•"/>
              <a:defRPr sz="1667"/>
            </a:lvl8pPr>
            <a:lvl9pPr marL="3238370" indent="-190492" defTabSz="761970">
              <a:spcBef>
                <a:spcPct val="20000"/>
              </a:spcBef>
              <a:buFont typeface="Arial" pitchFamily="34" charset="0"/>
              <a:buChar char="•"/>
              <a:defRPr sz="1667"/>
            </a:lvl9pPr>
          </a:lstStyle>
          <a:p>
            <a:pPr algn="ctr"/>
            <a:r>
              <a:rPr lang="es-ES" sz="1805" dirty="0"/>
              <a:t>Motivos de Observaciones más frecuentes</a:t>
            </a:r>
          </a:p>
        </p:txBody>
      </p:sp>
    </p:spTree>
    <p:extLst>
      <p:ext uri="{BB962C8B-B14F-4D97-AF65-F5344CB8AC3E}">
        <p14:creationId xmlns:p14="http://schemas.microsoft.com/office/powerpoint/2010/main" val="27521917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DBA9A-48EA-A2E5-CB05-DC6477984270}"/>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2BED0143-6724-3AA7-55C5-C3B8A4912E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pic>
        <p:nvPicPr>
          <p:cNvPr id="3" name="Picture 4">
            <a:extLst>
              <a:ext uri="{FF2B5EF4-FFF2-40B4-BE49-F238E27FC236}">
                <a16:creationId xmlns:a16="http://schemas.microsoft.com/office/drawing/2014/main" id="{6B0CE36E-2ECC-3AF5-B902-2E11DF72004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00" b="19950"/>
          <a:stretch/>
        </p:blipFill>
        <p:spPr bwMode="auto">
          <a:xfrm>
            <a:off x="1173640" y="1648851"/>
            <a:ext cx="7558720" cy="3704340"/>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6" name="CuadroTexto 5">
            <a:extLst>
              <a:ext uri="{FF2B5EF4-FFF2-40B4-BE49-F238E27FC236}">
                <a16:creationId xmlns:a16="http://schemas.microsoft.com/office/drawing/2014/main" id="{50F45A66-A7F5-F72C-7311-E3EE526074F9}"/>
              </a:ext>
            </a:extLst>
          </p:cNvPr>
          <p:cNvSpPr txBox="1"/>
          <p:nvPr/>
        </p:nvSpPr>
        <p:spPr>
          <a:xfrm>
            <a:off x="714878" y="5482322"/>
            <a:ext cx="8773436" cy="682559"/>
          </a:xfrm>
          <a:prstGeom prst="rect">
            <a:avLst/>
          </a:prstGeom>
          <a:noFill/>
        </p:spPr>
        <p:txBody>
          <a:bodyPr wrap="square">
            <a:spAutoFit/>
          </a:bodyPr>
          <a:lstStyle/>
          <a:p>
            <a:pPr marL="257889" indent="-257889" algn="just">
              <a:lnSpc>
                <a:spcPct val="150000"/>
              </a:lnSpc>
              <a:spcBef>
                <a:spcPct val="0"/>
              </a:spcBef>
              <a:buFont typeface="Wingdings" panose="05000000000000000000" pitchFamily="2" charset="2"/>
              <a:buChar char="§"/>
            </a:pPr>
            <a:r>
              <a:rPr lang="es-AR" sz="1534" dirty="0">
                <a:latin typeface="Calibri Light" panose="020F0302020204030204" pitchFamily="34" charset="0"/>
                <a:cs typeface="Calibri Light" panose="020F0302020204030204" pitchFamily="34" charset="0"/>
              </a:rPr>
              <a:t>Las respuestas deberán ser dirigidas a los Referentes del Sector Bienes.</a:t>
            </a:r>
          </a:p>
          <a:p>
            <a:pPr marL="257889" indent="-257889" algn="just">
              <a:spcBef>
                <a:spcPct val="0"/>
              </a:spcBef>
              <a:buFont typeface="Wingdings" panose="05000000000000000000" pitchFamily="2" charset="2"/>
              <a:buChar char="§"/>
            </a:pPr>
            <a:r>
              <a:rPr lang="es-AR" sz="1534" dirty="0">
                <a:latin typeface="Calibri Light" panose="020F0302020204030204" pitchFamily="34" charset="0"/>
                <a:cs typeface="Calibri Light" panose="020F0302020204030204" pitchFamily="34" charset="0"/>
              </a:rPr>
              <a:t>No generar nuevos expedientes.</a:t>
            </a:r>
          </a:p>
        </p:txBody>
      </p:sp>
      <p:sp>
        <p:nvSpPr>
          <p:cNvPr id="4" name="CuadroTexto 3">
            <a:extLst>
              <a:ext uri="{FF2B5EF4-FFF2-40B4-BE49-F238E27FC236}">
                <a16:creationId xmlns:a16="http://schemas.microsoft.com/office/drawing/2014/main" id="{FFE88476-69C4-96BD-1BFC-4C5C8F3E8214}"/>
              </a:ext>
            </a:extLst>
          </p:cNvPr>
          <p:cNvSpPr txBox="1"/>
          <p:nvPr/>
        </p:nvSpPr>
        <p:spPr>
          <a:xfrm>
            <a:off x="690347" y="1263441"/>
            <a:ext cx="8797967" cy="361106"/>
          </a:xfrm>
          <a:prstGeom prst="rect">
            <a:avLst/>
          </a:prstGeom>
        </p:spPr>
        <p:txBody>
          <a:bodyPr/>
          <a:lstStyle>
            <a:defPPr>
              <a:defRPr lang="es-AR"/>
            </a:defPPr>
            <a:lvl1pPr indent="0" defTabSz="761970">
              <a:spcBef>
                <a:spcPct val="20000"/>
              </a:spcBef>
              <a:buFont typeface="Arial" pitchFamily="34" charset="0"/>
              <a:buNone/>
              <a:defRPr sz="2000" b="1">
                <a:solidFill>
                  <a:schemeClr val="tx1">
                    <a:lumMod val="65000"/>
                    <a:lumOff val="35000"/>
                  </a:schemeClr>
                </a:solidFill>
                <a:latin typeface="Lora" pitchFamily="2" charset="0"/>
              </a:defRPr>
            </a:lvl1pPr>
            <a:lvl2pPr marL="619100" indent="-238115" defTabSz="761970">
              <a:spcBef>
                <a:spcPct val="20000"/>
              </a:spcBef>
              <a:buFont typeface="Arial" pitchFamily="34" charset="0"/>
              <a:buChar char="–"/>
              <a:defRPr sz="2333"/>
            </a:lvl2pPr>
            <a:lvl3pPr marL="952462" indent="-190492" defTabSz="761970">
              <a:spcBef>
                <a:spcPct val="20000"/>
              </a:spcBef>
              <a:buFont typeface="Arial" pitchFamily="34" charset="0"/>
              <a:buChar char="•"/>
              <a:defRPr sz="2000"/>
            </a:lvl3pPr>
            <a:lvl4pPr marL="1333447" indent="-190492" defTabSz="761970">
              <a:spcBef>
                <a:spcPct val="20000"/>
              </a:spcBef>
              <a:buFont typeface="Arial" pitchFamily="34" charset="0"/>
              <a:buChar char="–"/>
              <a:defRPr sz="1667"/>
            </a:lvl4pPr>
            <a:lvl5pPr marL="1714431" indent="-190492" defTabSz="761970">
              <a:spcBef>
                <a:spcPct val="20000"/>
              </a:spcBef>
              <a:buFont typeface="Arial" pitchFamily="34" charset="0"/>
              <a:buChar char="»"/>
              <a:defRPr sz="1667"/>
            </a:lvl5pPr>
            <a:lvl6pPr marL="2095416" indent="-190492" defTabSz="761970">
              <a:spcBef>
                <a:spcPct val="20000"/>
              </a:spcBef>
              <a:buFont typeface="Arial" pitchFamily="34" charset="0"/>
              <a:buChar char="•"/>
              <a:defRPr sz="1667"/>
            </a:lvl6pPr>
            <a:lvl7pPr marL="2476401" indent="-190492" defTabSz="761970">
              <a:spcBef>
                <a:spcPct val="20000"/>
              </a:spcBef>
              <a:buFont typeface="Arial" pitchFamily="34" charset="0"/>
              <a:buChar char="•"/>
              <a:defRPr sz="1667"/>
            </a:lvl7pPr>
            <a:lvl8pPr marL="2857386" indent="-190492" defTabSz="761970">
              <a:spcBef>
                <a:spcPct val="20000"/>
              </a:spcBef>
              <a:buFont typeface="Arial" pitchFamily="34" charset="0"/>
              <a:buChar char="•"/>
              <a:defRPr sz="1667"/>
            </a:lvl8pPr>
            <a:lvl9pPr marL="3238370" indent="-190492" defTabSz="761970">
              <a:spcBef>
                <a:spcPct val="20000"/>
              </a:spcBef>
              <a:buFont typeface="Arial" pitchFamily="34" charset="0"/>
              <a:buChar char="•"/>
              <a:defRPr sz="1667"/>
            </a:lvl9pPr>
          </a:lstStyle>
          <a:p>
            <a:pPr algn="ctr"/>
            <a:r>
              <a:rPr lang="es-ES" sz="1805" dirty="0"/>
              <a:t>Nota observaciones a los cuadros</a:t>
            </a:r>
          </a:p>
        </p:txBody>
      </p:sp>
    </p:spTree>
    <p:extLst>
      <p:ext uri="{BB962C8B-B14F-4D97-AF65-F5344CB8AC3E}">
        <p14:creationId xmlns:p14="http://schemas.microsoft.com/office/powerpoint/2010/main" val="1332351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txBox="1">
            <a:spLocks/>
          </p:cNvSpPr>
          <p:nvPr/>
        </p:nvSpPr>
        <p:spPr>
          <a:xfrm>
            <a:off x="419168" y="1284383"/>
            <a:ext cx="6976172"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buNone/>
            </a:pPr>
            <a:r>
              <a:rPr lang="es-ES" sz="1805" b="1" dirty="0">
                <a:solidFill>
                  <a:srgbClr val="002060"/>
                </a:solidFill>
                <a:latin typeface="Lora" pitchFamily="2" charset="0"/>
              </a:rPr>
              <a:t>Registro Contable de Bienes Inmuebles. Conceptos previos</a:t>
            </a:r>
            <a:endParaRPr lang="es-AR" altLang="es-MX" sz="1805" b="1" dirty="0">
              <a:solidFill>
                <a:schemeClr val="bg1"/>
              </a:solidFill>
              <a:latin typeface="Lora" pitchFamily="2" charset="0"/>
            </a:endParaRPr>
          </a:p>
        </p:txBody>
      </p:sp>
      <p:sp>
        <p:nvSpPr>
          <p:cNvPr id="2" name="2 Marcador de contenido">
            <a:extLst>
              <a:ext uri="{FF2B5EF4-FFF2-40B4-BE49-F238E27FC236}">
                <a16:creationId xmlns:a16="http://schemas.microsoft.com/office/drawing/2014/main" id="{F094572A-59F0-E8B5-CC3D-3D24D481833C}"/>
              </a:ext>
            </a:extLst>
          </p:cNvPr>
          <p:cNvSpPr txBox="1">
            <a:spLocks/>
          </p:cNvSpPr>
          <p:nvPr/>
        </p:nvSpPr>
        <p:spPr>
          <a:xfrm>
            <a:off x="273834" y="1623673"/>
            <a:ext cx="9200205" cy="4094270"/>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405746">
              <a:lnSpc>
                <a:spcPct val="115000"/>
              </a:lnSpc>
              <a:spcBef>
                <a:spcPts val="361"/>
              </a:spcBef>
              <a:spcAft>
                <a:spcPts val="181"/>
              </a:spcAft>
            </a:pPr>
            <a:r>
              <a:rPr lang="es-AR" sz="1625" dirty="0">
                <a:ln w="18415" cmpd="sng">
                  <a:solidFill>
                    <a:srgbClr val="00B0F0"/>
                  </a:solidFill>
                  <a:prstDash val="solid"/>
                </a:ln>
                <a:solidFill>
                  <a:srgbClr val="00B0F0"/>
                </a:solidFill>
                <a:effectLst>
                  <a:outerShdw blurRad="63500" dir="3600000" algn="tl" rotWithShape="0">
                    <a:srgbClr val="000000">
                      <a:alpha val="70000"/>
                    </a:srgbClr>
                  </a:outerShdw>
                </a:effectLst>
                <a:latin typeface="Arial Black" panose="020B0A04020102020204" pitchFamily="34" charset="0"/>
              </a:rPr>
              <a:t>SIENA </a:t>
            </a:r>
            <a:r>
              <a:rPr lang="es-419" sz="1625" b="1" i="1" kern="100" dirty="0">
                <a:solidFill>
                  <a:srgbClr val="0F4761"/>
                </a:solidFill>
                <a:latin typeface="Aptos"/>
                <a:ea typeface="Times New Roman" panose="02020603050405020304" pitchFamily="18" charset="0"/>
                <a:cs typeface="Times New Roman" panose="02020603050405020304" pitchFamily="18" charset="0"/>
              </a:rPr>
              <a:t>-SISTEMA DE GESTIÓN DE INMUEBLES DEL ESTADO (SIENA)             	</a:t>
            </a:r>
            <a:r>
              <a:rPr lang="es-419" sz="1625" dirty="0">
                <a:ln w="18415" cmpd="sng">
                  <a:solidFill>
                    <a:srgbClr val="00B0F0"/>
                  </a:solidFill>
                  <a:prstDash val="solid"/>
                </a:ln>
                <a:solidFill>
                  <a:srgbClr val="00B0F0"/>
                </a:solidFill>
                <a:effectLst>
                  <a:outerShdw blurRad="63500" dir="3600000" algn="tl" rotWithShape="0">
                    <a:srgbClr val="000000">
                      <a:alpha val="70000"/>
                    </a:srgbClr>
                  </a:outerShdw>
                </a:effectLst>
                <a:latin typeface="Arial Black" panose="020B0A04020102020204" pitchFamily="34" charset="0"/>
              </a:rPr>
              <a:t>RENABE</a:t>
            </a:r>
          </a:p>
          <a:p>
            <a:pPr marL="147867" indent="0">
              <a:lnSpc>
                <a:spcPct val="115000"/>
              </a:lnSpc>
              <a:spcBef>
                <a:spcPts val="361"/>
              </a:spcBef>
              <a:spcAft>
                <a:spcPts val="181"/>
              </a:spcAft>
              <a:buNone/>
            </a:pPr>
            <a:r>
              <a:rPr lang="es-419" sz="1625" b="1" i="1" kern="100" dirty="0">
                <a:solidFill>
                  <a:srgbClr val="0F4761"/>
                </a:solidFill>
                <a:latin typeface="Aptos"/>
                <a:ea typeface="Times New Roman" panose="02020603050405020304" pitchFamily="18" charset="0"/>
                <a:cs typeface="Times New Roman" panose="02020603050405020304" pitchFamily="18" charset="0"/>
              </a:rPr>
              <a:t>   									</a:t>
            </a:r>
            <a:r>
              <a:rPr lang="es-419" sz="1625" dirty="0">
                <a:ln w="18415" cmpd="sng">
                  <a:solidFill>
                    <a:srgbClr val="00B0F0"/>
                  </a:solidFill>
                  <a:prstDash val="solid"/>
                </a:ln>
                <a:solidFill>
                  <a:srgbClr val="00B0F0"/>
                </a:solidFill>
                <a:effectLst>
                  <a:outerShdw blurRad="63500" dir="3600000" algn="tl" rotWithShape="0">
                    <a:srgbClr val="000000">
                      <a:alpha val="70000"/>
                    </a:srgbClr>
                  </a:outerShdw>
                </a:effectLst>
                <a:latin typeface="Arial Black" panose="020B0A04020102020204" pitchFamily="34" charset="0"/>
              </a:rPr>
              <a:t>MRC</a:t>
            </a:r>
            <a:endParaRPr lang="es-AR" sz="1625" dirty="0">
              <a:ln w="18415" cmpd="sng">
                <a:solidFill>
                  <a:srgbClr val="00B0F0"/>
                </a:solidFill>
                <a:prstDash val="solid"/>
              </a:ln>
              <a:solidFill>
                <a:srgbClr val="00B0F0"/>
              </a:solidFill>
              <a:effectLst>
                <a:outerShdw blurRad="63500" dir="3600000" algn="tl" rotWithShape="0">
                  <a:srgbClr val="000000">
                    <a:alpha val="70000"/>
                  </a:srgbClr>
                </a:outerShdw>
              </a:effectLst>
              <a:latin typeface="Arial Black" panose="020B0A04020102020204" pitchFamily="34" charset="0"/>
            </a:endParaRPr>
          </a:p>
          <a:p>
            <a:pPr marL="148440" indent="0" algn="just">
              <a:lnSpc>
                <a:spcPct val="115000"/>
              </a:lnSpc>
              <a:spcAft>
                <a:spcPts val="722"/>
              </a:spcAft>
              <a:buNone/>
            </a:pPr>
            <a:r>
              <a:rPr lang="es-419" sz="1625" kern="100" dirty="0">
                <a:latin typeface="Arial" panose="020B0604020202020204" pitchFamily="34" charset="0"/>
                <a:ea typeface="Aptos"/>
                <a:cs typeface="Times New Roman" panose="02020603050405020304" pitchFamily="18" charset="0"/>
              </a:rPr>
              <a:t>El sistema SIENA opera con dos registros para la gestión de bienes inmuebles, cada uno con una función y una autoridad competente bien definidas.</a:t>
            </a:r>
            <a:endParaRPr lang="es-AR" sz="1625" kern="100" dirty="0">
              <a:latin typeface="Aptos"/>
              <a:ea typeface="Aptos"/>
              <a:cs typeface="Times New Roman" panose="02020603050405020304" pitchFamily="18" charset="0"/>
            </a:endParaRPr>
          </a:p>
          <a:p>
            <a:pPr marL="309467" indent="-309467" algn="just">
              <a:lnSpc>
                <a:spcPct val="115000"/>
              </a:lnSpc>
              <a:buFont typeface="Symbol" panose="05050102010706020507" pitchFamily="18" charset="2"/>
              <a:buChar char=""/>
              <a:tabLst>
                <a:tab pos="612057" algn="l"/>
              </a:tabLst>
            </a:pPr>
            <a:r>
              <a:rPr lang="es-419" sz="1625" b="1" kern="100" dirty="0">
                <a:latin typeface="Arial" panose="020B0604020202020204" pitchFamily="34" charset="0"/>
                <a:ea typeface="Aptos"/>
                <a:cs typeface="Times New Roman" panose="02020603050405020304" pitchFamily="18" charset="0"/>
              </a:rPr>
              <a:t>Registro Nacional de Bienes del Estado (RENABE)</a:t>
            </a:r>
            <a:r>
              <a:rPr lang="es-419" sz="1625" kern="100" dirty="0">
                <a:latin typeface="Arial" panose="020B0604020202020204" pitchFamily="34" charset="0"/>
                <a:ea typeface="Aptos"/>
                <a:cs typeface="Times New Roman" panose="02020603050405020304" pitchFamily="18" charset="0"/>
              </a:rPr>
              <a:t> contiene datos físicos y de inventario de los inmuebles (ubicación, superficie, titularidad, tipo de uso, etc.). EL Órgano competente es la </a:t>
            </a:r>
            <a:r>
              <a:rPr lang="es-419" sz="1625" b="1" kern="100" dirty="0">
                <a:latin typeface="Arial" panose="020B0604020202020204" pitchFamily="34" charset="0"/>
                <a:ea typeface="Aptos"/>
                <a:cs typeface="Times New Roman" panose="02020603050405020304" pitchFamily="18" charset="0"/>
              </a:rPr>
              <a:t>Agencia de Administración de Bienes del Estado (AABE)</a:t>
            </a:r>
            <a:r>
              <a:rPr lang="es-419" sz="1625" kern="100" dirty="0">
                <a:latin typeface="Arial" panose="020B0604020202020204" pitchFamily="34" charset="0"/>
                <a:ea typeface="Aptos"/>
                <a:cs typeface="Times New Roman" panose="02020603050405020304" pitchFamily="18" charset="0"/>
              </a:rPr>
              <a:t>.</a:t>
            </a:r>
          </a:p>
          <a:p>
            <a:pPr marL="0" indent="0" algn="just">
              <a:lnSpc>
                <a:spcPct val="115000"/>
              </a:lnSpc>
              <a:buNone/>
              <a:tabLst>
                <a:tab pos="612057" algn="l"/>
              </a:tabLst>
            </a:pPr>
            <a:endParaRPr lang="es-AR" sz="1625" kern="100" dirty="0">
              <a:latin typeface="Aptos"/>
              <a:ea typeface="Aptos"/>
              <a:cs typeface="Times New Roman" panose="02020603050405020304" pitchFamily="18" charset="0"/>
            </a:endParaRPr>
          </a:p>
          <a:p>
            <a:pPr marL="309467" indent="-309467" algn="just">
              <a:lnSpc>
                <a:spcPct val="115000"/>
              </a:lnSpc>
              <a:spcAft>
                <a:spcPts val="722"/>
              </a:spcAft>
              <a:buFont typeface="Symbol" panose="05050102010706020507" pitchFamily="18" charset="2"/>
              <a:buChar char=""/>
              <a:tabLst>
                <a:tab pos="612057" algn="l"/>
              </a:tabLst>
            </a:pPr>
            <a:r>
              <a:rPr lang="es-419" sz="1625" b="1" kern="100" dirty="0">
                <a:latin typeface="Arial" panose="020B0604020202020204" pitchFamily="34" charset="0"/>
                <a:ea typeface="Aptos"/>
                <a:cs typeface="Times New Roman" panose="02020603050405020304" pitchFamily="18" charset="0"/>
              </a:rPr>
              <a:t>Módulo de Registro Contable (MRC)</a:t>
            </a:r>
            <a:r>
              <a:rPr lang="es-419" sz="1625" kern="100" dirty="0">
                <a:latin typeface="Arial" panose="020B0604020202020204" pitchFamily="34" charset="0"/>
                <a:ea typeface="Aptos"/>
                <a:cs typeface="Times New Roman" panose="02020603050405020304" pitchFamily="18" charset="0"/>
              </a:rPr>
              <a:t> contiene los datos contables de los inmuebles (Valor, fecha de valor, tipo de valor, activos físicos, vida útil, amortizaciones, etc.). El Órgano competente es la </a:t>
            </a:r>
            <a:r>
              <a:rPr lang="es-419" sz="1625" b="1" kern="100" dirty="0">
                <a:latin typeface="Arial" panose="020B0604020202020204" pitchFamily="34" charset="0"/>
                <a:ea typeface="Aptos"/>
                <a:cs typeface="Times New Roman" panose="02020603050405020304" pitchFamily="18" charset="0"/>
              </a:rPr>
              <a:t>Contaduría General de la Nación (CGN).</a:t>
            </a:r>
            <a:endParaRPr lang="es-AR" sz="1625" kern="100" dirty="0">
              <a:latin typeface="Aptos"/>
              <a:ea typeface="Aptos"/>
              <a:cs typeface="Times New Roman" panose="02020603050405020304" pitchFamily="18" charset="0"/>
            </a:endParaRPr>
          </a:p>
          <a:p>
            <a:pPr marL="0" indent="0">
              <a:buNone/>
            </a:pPr>
            <a:endParaRPr lang="es-AR" altLang="es-MX" sz="1264" dirty="0">
              <a:solidFill>
                <a:schemeClr val="bg1"/>
              </a:solidFill>
              <a:latin typeface="Lora" pitchFamily="2" charset="0"/>
            </a:endParaRPr>
          </a:p>
        </p:txBody>
      </p:sp>
      <p:pic>
        <p:nvPicPr>
          <p:cNvPr id="3" name="Gráfico 2">
            <a:extLst>
              <a:ext uri="{FF2B5EF4-FFF2-40B4-BE49-F238E27FC236}">
                <a16:creationId xmlns:a16="http://schemas.microsoft.com/office/drawing/2014/main" id="{B90C8828-5551-9E10-F100-4492F10FE4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92352" y="590330"/>
            <a:ext cx="552680" cy="499087"/>
          </a:xfrm>
          <a:prstGeom prst="rect">
            <a:avLst/>
          </a:prstGeom>
        </p:spPr>
      </p:pic>
      <p:grpSp>
        <p:nvGrpSpPr>
          <p:cNvPr id="4" name="Grupo 3">
            <a:extLst>
              <a:ext uri="{FF2B5EF4-FFF2-40B4-BE49-F238E27FC236}">
                <a16:creationId xmlns:a16="http://schemas.microsoft.com/office/drawing/2014/main" id="{34EC0D6F-4B32-D570-96E0-2C570AD8F228}"/>
              </a:ext>
            </a:extLst>
          </p:cNvPr>
          <p:cNvGrpSpPr/>
          <p:nvPr/>
        </p:nvGrpSpPr>
        <p:grpSpPr>
          <a:xfrm>
            <a:off x="7487549" y="4923734"/>
            <a:ext cx="2144618" cy="1466225"/>
            <a:chOff x="7850144" y="4023358"/>
            <a:chExt cx="2935004" cy="2165510"/>
          </a:xfrm>
        </p:grpSpPr>
        <p:grpSp>
          <p:nvGrpSpPr>
            <p:cNvPr id="6" name="Grupo 5">
              <a:extLst>
                <a:ext uri="{FF2B5EF4-FFF2-40B4-BE49-F238E27FC236}">
                  <a16:creationId xmlns:a16="http://schemas.microsoft.com/office/drawing/2014/main" id="{CF95F1F5-E4F4-DFF1-5B43-AE1DCDDEEBDB}"/>
                </a:ext>
              </a:extLst>
            </p:cNvPr>
            <p:cNvGrpSpPr/>
            <p:nvPr/>
          </p:nvGrpSpPr>
          <p:grpSpPr>
            <a:xfrm>
              <a:off x="8113740" y="4175601"/>
              <a:ext cx="1799040" cy="1662627"/>
              <a:chOff x="1396345" y="4433939"/>
              <a:chExt cx="1799040" cy="1662627"/>
            </a:xfrm>
          </p:grpSpPr>
          <p:pic>
            <p:nvPicPr>
              <p:cNvPr id="13" name="Picture 1">
                <a:extLst>
                  <a:ext uri="{FF2B5EF4-FFF2-40B4-BE49-F238E27FC236}">
                    <a16:creationId xmlns:a16="http://schemas.microsoft.com/office/drawing/2014/main" id="{CAAC4082-EFFA-760A-FF15-F7966D5F080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rot="15554104">
                <a:off x="1464551" y="4365733"/>
                <a:ext cx="1662627" cy="1799040"/>
              </a:xfrm>
              <a:prstGeom prst="rect">
                <a:avLst/>
              </a:prstGeom>
              <a:noFill/>
              <a:extLst>
                <a:ext uri="{909E8E84-426E-40DD-AFC4-6F175D3DCCD1}">
                  <a14:hiddenFill xmlns:a14="http://schemas.microsoft.com/office/drawing/2010/main">
                    <a:solidFill>
                      <a:srgbClr val="FFFFFF"/>
                    </a:solidFill>
                  </a14:hiddenFill>
                </a:ext>
              </a:extLst>
            </p:spPr>
          </p:pic>
          <p:sp>
            <p:nvSpPr>
              <p:cNvPr id="14" name="77 CuadroTexto">
                <a:extLst>
                  <a:ext uri="{FF2B5EF4-FFF2-40B4-BE49-F238E27FC236}">
                    <a16:creationId xmlns:a16="http://schemas.microsoft.com/office/drawing/2014/main" id="{99C37B71-D3F6-1CB7-8C03-646D764694BD}"/>
                  </a:ext>
                </a:extLst>
              </p:cNvPr>
              <p:cNvSpPr txBox="1"/>
              <p:nvPr/>
            </p:nvSpPr>
            <p:spPr>
              <a:xfrm>
                <a:off x="1649920" y="4815210"/>
                <a:ext cx="1539294" cy="382498"/>
              </a:xfrm>
              <a:prstGeom prst="rect">
                <a:avLst/>
              </a:prstGeom>
              <a:noFill/>
            </p:spPr>
            <p:txBody>
              <a:bodyPr wrap="square" rtlCol="0">
                <a:spAutoFit/>
              </a:bodyPr>
              <a:lstStyle/>
              <a:p>
                <a:pPr algn="ctr"/>
                <a:r>
                  <a:rPr lang="es-AR" sz="1083" dirty="0">
                    <a:ln w="18415" cmpd="sng">
                      <a:solidFill>
                        <a:srgbClr val="00B0F0"/>
                      </a:solidFill>
                      <a:prstDash val="solid"/>
                    </a:ln>
                    <a:solidFill>
                      <a:srgbClr val="00B0F0"/>
                    </a:solidFill>
                    <a:effectLst>
                      <a:outerShdw blurRad="63500" dir="3600000" algn="tl" rotWithShape="0">
                        <a:srgbClr val="000000">
                          <a:alpha val="70000"/>
                        </a:srgbClr>
                      </a:outerShdw>
                    </a:effectLst>
                    <a:latin typeface="Arial Black" panose="020B0A04020102020204" pitchFamily="34" charset="0"/>
                  </a:rPr>
                  <a:t>SIENA</a:t>
                </a:r>
              </a:p>
            </p:txBody>
          </p:sp>
          <p:sp>
            <p:nvSpPr>
              <p:cNvPr id="15" name="79 CuadroTexto">
                <a:extLst>
                  <a:ext uri="{FF2B5EF4-FFF2-40B4-BE49-F238E27FC236}">
                    <a16:creationId xmlns:a16="http://schemas.microsoft.com/office/drawing/2014/main" id="{6C218C15-D09D-EAFF-B29C-9646AA2E1E3B}"/>
                  </a:ext>
                </a:extLst>
              </p:cNvPr>
              <p:cNvSpPr txBox="1"/>
              <p:nvPr/>
            </p:nvSpPr>
            <p:spPr>
              <a:xfrm>
                <a:off x="1903191" y="5274799"/>
                <a:ext cx="1032753" cy="690086"/>
              </a:xfrm>
              <a:prstGeom prst="rect">
                <a:avLst/>
              </a:prstGeom>
              <a:solidFill>
                <a:schemeClr val="tx2"/>
              </a:solidFill>
            </p:spPr>
            <p:txBody>
              <a:bodyPr wrap="square" rtlCol="0">
                <a:spAutoFit/>
              </a:bodyPr>
              <a:lstStyle>
                <a:defPPr>
                  <a:defRPr lang="es-AR"/>
                </a:defPPr>
                <a:lvl1pPr>
                  <a:defRPr sz="2200" b="1">
                    <a:solidFill>
                      <a:schemeClr val="bg1"/>
                    </a:solidFill>
                  </a:defRPr>
                </a:lvl1pPr>
              </a:lstStyle>
              <a:p>
                <a:pPr algn="ctr"/>
                <a:r>
                  <a:rPr lang="es-AR" sz="812" dirty="0"/>
                  <a:t>REGISTRO </a:t>
                </a:r>
              </a:p>
              <a:p>
                <a:pPr algn="ctr"/>
                <a:r>
                  <a:rPr lang="es-AR" sz="812" dirty="0"/>
                  <a:t>INMUEBLES</a:t>
                </a:r>
              </a:p>
              <a:p>
                <a:pPr algn="ctr"/>
                <a:r>
                  <a:rPr lang="es-AR" sz="812" dirty="0"/>
                  <a:t>RENABE</a:t>
                </a:r>
              </a:p>
            </p:txBody>
          </p:sp>
        </p:grpSp>
        <p:sp>
          <p:nvSpPr>
            <p:cNvPr id="7" name="51 CuadroTexto">
              <a:extLst>
                <a:ext uri="{FF2B5EF4-FFF2-40B4-BE49-F238E27FC236}">
                  <a16:creationId xmlns:a16="http://schemas.microsoft.com/office/drawing/2014/main" id="{2845B44A-68EE-8579-4550-C4310A0BD8F7}"/>
                </a:ext>
              </a:extLst>
            </p:cNvPr>
            <p:cNvSpPr txBox="1"/>
            <p:nvPr/>
          </p:nvSpPr>
          <p:spPr>
            <a:xfrm>
              <a:off x="9686522" y="5341639"/>
              <a:ext cx="954609" cy="320943"/>
            </a:xfrm>
            <a:prstGeom prst="rect">
              <a:avLst/>
            </a:prstGeom>
            <a:solidFill>
              <a:schemeClr val="tx2"/>
            </a:solidFill>
          </p:spPr>
          <p:txBody>
            <a:bodyPr wrap="square" rtlCol="0">
              <a:spAutoFit/>
            </a:bodyPr>
            <a:lstStyle>
              <a:defPPr>
                <a:defRPr lang="es-AR"/>
              </a:defPPr>
              <a:lvl1pPr>
                <a:defRPr sz="2200" b="1">
                  <a:solidFill>
                    <a:schemeClr val="bg1"/>
                  </a:solidFill>
                </a:defRPr>
              </a:lvl1pPr>
            </a:lstStyle>
            <a:p>
              <a:r>
                <a:rPr lang="es-AR" sz="812" dirty="0"/>
                <a:t>CATASTRO</a:t>
              </a:r>
            </a:p>
          </p:txBody>
        </p:sp>
        <p:sp>
          <p:nvSpPr>
            <p:cNvPr id="8" name="52 CuadroTexto">
              <a:extLst>
                <a:ext uri="{FF2B5EF4-FFF2-40B4-BE49-F238E27FC236}">
                  <a16:creationId xmlns:a16="http://schemas.microsoft.com/office/drawing/2014/main" id="{4997A714-DACD-35DA-A3E4-63E20CAD13D5}"/>
                </a:ext>
              </a:extLst>
            </p:cNvPr>
            <p:cNvSpPr txBox="1"/>
            <p:nvPr/>
          </p:nvSpPr>
          <p:spPr>
            <a:xfrm>
              <a:off x="7850144" y="4431813"/>
              <a:ext cx="717920" cy="320943"/>
            </a:xfrm>
            <a:prstGeom prst="rect">
              <a:avLst/>
            </a:prstGeom>
            <a:solidFill>
              <a:schemeClr val="tx2"/>
            </a:solidFill>
          </p:spPr>
          <p:txBody>
            <a:bodyPr wrap="square" rtlCol="0">
              <a:spAutoFit/>
            </a:bodyPr>
            <a:lstStyle/>
            <a:p>
              <a:r>
                <a:rPr lang="es-AR" sz="812" b="1" dirty="0">
                  <a:solidFill>
                    <a:schemeClr val="bg1"/>
                  </a:solidFill>
                </a:rPr>
                <a:t>TÍTULO</a:t>
              </a:r>
            </a:p>
          </p:txBody>
        </p:sp>
        <p:sp>
          <p:nvSpPr>
            <p:cNvPr id="9" name="54 CuadroTexto">
              <a:extLst>
                <a:ext uri="{FF2B5EF4-FFF2-40B4-BE49-F238E27FC236}">
                  <a16:creationId xmlns:a16="http://schemas.microsoft.com/office/drawing/2014/main" id="{687528D2-923B-1B80-BA4B-9BF16142A0C9}"/>
                </a:ext>
              </a:extLst>
            </p:cNvPr>
            <p:cNvSpPr txBox="1"/>
            <p:nvPr/>
          </p:nvSpPr>
          <p:spPr>
            <a:xfrm>
              <a:off x="9675188" y="4326038"/>
              <a:ext cx="1109960" cy="690086"/>
            </a:xfrm>
            <a:prstGeom prst="rect">
              <a:avLst/>
            </a:prstGeom>
            <a:solidFill>
              <a:schemeClr val="tx2"/>
            </a:solidFill>
          </p:spPr>
          <p:txBody>
            <a:bodyPr wrap="square" rtlCol="0">
              <a:spAutoFit/>
            </a:bodyPr>
            <a:lstStyle>
              <a:defPPr>
                <a:defRPr lang="es-AR"/>
              </a:defPPr>
              <a:lvl1pPr>
                <a:defRPr sz="2200" b="1">
                  <a:solidFill>
                    <a:schemeClr val="bg1"/>
                  </a:solidFill>
                </a:defRPr>
              </a:lvl1pPr>
            </a:lstStyle>
            <a:p>
              <a:pPr algn="ctr"/>
              <a:r>
                <a:rPr lang="es-AR" sz="812" dirty="0"/>
                <a:t>REGISTRO CONTABLE-MRC</a:t>
              </a:r>
            </a:p>
          </p:txBody>
        </p:sp>
        <p:sp>
          <p:nvSpPr>
            <p:cNvPr id="10" name="55 CuadroTexto">
              <a:extLst>
                <a:ext uri="{FF2B5EF4-FFF2-40B4-BE49-F238E27FC236}">
                  <a16:creationId xmlns:a16="http://schemas.microsoft.com/office/drawing/2014/main" id="{73450503-BDE0-B3D9-3ED1-C6810B2EC6EE}"/>
                </a:ext>
              </a:extLst>
            </p:cNvPr>
            <p:cNvSpPr txBox="1"/>
            <p:nvPr/>
          </p:nvSpPr>
          <p:spPr>
            <a:xfrm>
              <a:off x="8748729" y="4023358"/>
              <a:ext cx="776468" cy="320943"/>
            </a:xfrm>
            <a:prstGeom prst="rect">
              <a:avLst/>
            </a:prstGeom>
            <a:solidFill>
              <a:schemeClr val="tx2"/>
            </a:solidFill>
          </p:spPr>
          <p:txBody>
            <a:bodyPr wrap="square" rtlCol="0">
              <a:spAutoFit/>
            </a:bodyPr>
            <a:lstStyle>
              <a:defPPr>
                <a:defRPr lang="es-AR"/>
              </a:defPPr>
              <a:lvl1pPr>
                <a:defRPr sz="2200" b="1">
                  <a:solidFill>
                    <a:schemeClr val="bg1"/>
                  </a:solidFill>
                </a:defRPr>
              </a:lvl1pPr>
            </a:lstStyle>
            <a:p>
              <a:pPr algn="ctr"/>
              <a:r>
                <a:rPr lang="es-AR" sz="812" dirty="0"/>
                <a:t>FOTO</a:t>
              </a:r>
            </a:p>
          </p:txBody>
        </p:sp>
        <p:sp>
          <p:nvSpPr>
            <p:cNvPr id="11" name="56 CuadroTexto">
              <a:extLst>
                <a:ext uri="{FF2B5EF4-FFF2-40B4-BE49-F238E27FC236}">
                  <a16:creationId xmlns:a16="http://schemas.microsoft.com/office/drawing/2014/main" id="{7FEF107B-DCBB-41FA-FE61-B6C5BF1651ED}"/>
                </a:ext>
              </a:extLst>
            </p:cNvPr>
            <p:cNvSpPr txBox="1"/>
            <p:nvPr/>
          </p:nvSpPr>
          <p:spPr>
            <a:xfrm>
              <a:off x="8138134" y="5867925"/>
              <a:ext cx="2341670" cy="320943"/>
            </a:xfrm>
            <a:prstGeom prst="rect">
              <a:avLst/>
            </a:prstGeom>
            <a:noFill/>
          </p:spPr>
          <p:txBody>
            <a:bodyPr wrap="square" rtlCol="0">
              <a:spAutoFit/>
            </a:bodyPr>
            <a:lstStyle/>
            <a:p>
              <a:pPr algn="ctr"/>
              <a:r>
                <a:rPr lang="es-AR" sz="812" b="1" dirty="0">
                  <a:solidFill>
                    <a:schemeClr val="tx2"/>
                  </a:solidFill>
                </a:rPr>
                <a:t>Legajo Inmueble</a:t>
              </a:r>
            </a:p>
          </p:txBody>
        </p:sp>
        <p:sp>
          <p:nvSpPr>
            <p:cNvPr id="12" name="70 CuadroTexto">
              <a:extLst>
                <a:ext uri="{FF2B5EF4-FFF2-40B4-BE49-F238E27FC236}">
                  <a16:creationId xmlns:a16="http://schemas.microsoft.com/office/drawing/2014/main" id="{C29FCCE7-2C87-69B5-359A-0A0DD88B5217}"/>
                </a:ext>
              </a:extLst>
            </p:cNvPr>
            <p:cNvSpPr txBox="1"/>
            <p:nvPr/>
          </p:nvSpPr>
          <p:spPr>
            <a:xfrm>
              <a:off x="7974296" y="5499358"/>
              <a:ext cx="677002" cy="320943"/>
            </a:xfrm>
            <a:prstGeom prst="rect">
              <a:avLst/>
            </a:prstGeom>
            <a:solidFill>
              <a:schemeClr val="tx2"/>
            </a:solidFill>
          </p:spPr>
          <p:txBody>
            <a:bodyPr wrap="square" rtlCol="0">
              <a:spAutoFit/>
            </a:bodyPr>
            <a:lstStyle>
              <a:defPPr>
                <a:defRPr lang="es-AR"/>
              </a:defPPr>
              <a:lvl1pPr>
                <a:defRPr sz="2200" b="1">
                  <a:solidFill>
                    <a:schemeClr val="bg1"/>
                  </a:solidFill>
                </a:defRPr>
              </a:lvl1pPr>
            </a:lstStyle>
            <a:p>
              <a:pPr algn="ctr"/>
              <a:r>
                <a:rPr lang="es-AR" sz="812" dirty="0"/>
                <a:t>TTN</a:t>
              </a:r>
            </a:p>
          </p:txBody>
        </p:sp>
      </p:grpSp>
      <p:cxnSp>
        <p:nvCxnSpPr>
          <p:cNvPr id="17" name="Conector recto de flecha 16">
            <a:extLst>
              <a:ext uri="{FF2B5EF4-FFF2-40B4-BE49-F238E27FC236}">
                <a16:creationId xmlns:a16="http://schemas.microsoft.com/office/drawing/2014/main" id="{7EE3F2F7-64DB-5D86-CFE8-32893554AF5C}"/>
              </a:ext>
            </a:extLst>
          </p:cNvPr>
          <p:cNvCxnSpPr>
            <a:cxnSpLocks/>
          </p:cNvCxnSpPr>
          <p:nvPr/>
        </p:nvCxnSpPr>
        <p:spPr>
          <a:xfrm>
            <a:off x="6707687" y="1804290"/>
            <a:ext cx="4548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58184290-D6D7-832D-8255-0E77FC97FDBA}"/>
              </a:ext>
            </a:extLst>
          </p:cNvPr>
          <p:cNvCxnSpPr>
            <a:cxnSpLocks/>
          </p:cNvCxnSpPr>
          <p:nvPr/>
        </p:nvCxnSpPr>
        <p:spPr>
          <a:xfrm>
            <a:off x="6707687" y="1817967"/>
            <a:ext cx="454881" cy="325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415992"/>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9FF1385-6F76-BD1F-1BD3-30E46AC4CBB4}"/>
              </a:ext>
            </a:extLst>
          </p:cNvPr>
          <p:cNvSpPr txBox="1"/>
          <p:nvPr/>
        </p:nvSpPr>
        <p:spPr>
          <a:xfrm>
            <a:off x="-51108" y="945937"/>
            <a:ext cx="9293344" cy="1373068"/>
          </a:xfrm>
          <a:prstGeom prst="rect">
            <a:avLst/>
          </a:prstGeom>
          <a:noFill/>
        </p:spPr>
        <p:txBody>
          <a:bodyPr wrap="square">
            <a:spAutoFit/>
          </a:bodyPr>
          <a:lstStyle/>
          <a:p>
            <a:pPr marL="405746">
              <a:lnSpc>
                <a:spcPct val="115000"/>
              </a:lnSpc>
              <a:spcBef>
                <a:spcPts val="361"/>
              </a:spcBef>
              <a:spcAft>
                <a:spcPts val="181"/>
              </a:spcAft>
            </a:pPr>
            <a:r>
              <a:rPr lang="es-419" sz="1805" b="1" dirty="0">
                <a:solidFill>
                  <a:srgbClr val="002060"/>
                </a:solidFill>
                <a:latin typeface="Lora" pitchFamily="2" charset="0"/>
              </a:rPr>
              <a:t>RESPONSABILIDAD Y OPERATORIA DEL MRC</a:t>
            </a:r>
            <a:endParaRPr lang="es-AR" sz="1805" b="1" dirty="0">
              <a:solidFill>
                <a:srgbClr val="002060"/>
              </a:solidFill>
              <a:latin typeface="Lora" pitchFamily="2" charset="0"/>
            </a:endParaRPr>
          </a:p>
          <a:p>
            <a:pPr marL="406319" algn="just">
              <a:lnSpc>
                <a:spcPct val="115000"/>
              </a:lnSpc>
              <a:spcAft>
                <a:spcPts val="722"/>
              </a:spcAft>
            </a:pPr>
            <a:r>
              <a:rPr lang="es-419" sz="1625" kern="100" dirty="0">
                <a:latin typeface="Arial" panose="020B0604020202020204" pitchFamily="34" charset="0"/>
                <a:ea typeface="Aptos"/>
                <a:cs typeface="Times New Roman" panose="02020603050405020304" pitchFamily="18" charset="0"/>
              </a:rPr>
              <a:t>La </a:t>
            </a:r>
            <a:r>
              <a:rPr lang="es-419" sz="1625" b="1" kern="100" dirty="0">
                <a:latin typeface="Arial" panose="020B0604020202020204" pitchFamily="34" charset="0"/>
                <a:ea typeface="Aptos"/>
                <a:cs typeface="Times New Roman" panose="02020603050405020304" pitchFamily="18" charset="0"/>
              </a:rPr>
              <a:t>carga</a:t>
            </a:r>
            <a:r>
              <a:rPr lang="es-419" sz="1625" kern="100" dirty="0">
                <a:latin typeface="Arial" panose="020B0604020202020204" pitchFamily="34" charset="0"/>
                <a:ea typeface="Aptos"/>
                <a:cs typeface="Times New Roman" panose="02020603050405020304" pitchFamily="18" charset="0"/>
              </a:rPr>
              <a:t> y </a:t>
            </a:r>
            <a:r>
              <a:rPr lang="es-419" sz="1625" b="1" kern="100" dirty="0">
                <a:latin typeface="Arial" panose="020B0604020202020204" pitchFamily="34" charset="0"/>
                <a:ea typeface="Aptos"/>
                <a:cs typeface="Times New Roman" panose="02020603050405020304" pitchFamily="18" charset="0"/>
              </a:rPr>
              <a:t>actualización</a:t>
            </a:r>
            <a:r>
              <a:rPr lang="es-419" sz="1625" kern="100" dirty="0">
                <a:latin typeface="Arial" panose="020B0604020202020204" pitchFamily="34" charset="0"/>
                <a:ea typeface="Aptos"/>
                <a:cs typeface="Times New Roman" panose="02020603050405020304" pitchFamily="18" charset="0"/>
              </a:rPr>
              <a:t> de los datos en el MRC es </a:t>
            </a:r>
            <a:r>
              <a:rPr lang="es-419" sz="1625" b="1" kern="100" dirty="0">
                <a:latin typeface="Arial" panose="020B0604020202020204" pitchFamily="34" charset="0"/>
                <a:ea typeface="Aptos"/>
                <a:cs typeface="Times New Roman" panose="02020603050405020304" pitchFamily="18" charset="0"/>
              </a:rPr>
              <a:t>responsabilidad directa de cada organismo</a:t>
            </a:r>
            <a:r>
              <a:rPr lang="es-419" sz="1625" kern="100" dirty="0">
                <a:latin typeface="Arial" panose="020B0604020202020204" pitchFamily="34" charset="0"/>
                <a:ea typeface="Aptos"/>
                <a:cs typeface="Times New Roman" panose="02020603050405020304" pitchFamily="18" charset="0"/>
              </a:rPr>
              <a:t> (Servicio Administrativo Financiero - SAF).</a:t>
            </a:r>
          </a:p>
          <a:p>
            <a:pPr marL="406319" algn="just">
              <a:lnSpc>
                <a:spcPct val="115000"/>
              </a:lnSpc>
              <a:spcAft>
                <a:spcPts val="722"/>
              </a:spcAft>
            </a:pPr>
            <a:endParaRPr lang="es-AR" sz="1625" kern="100" dirty="0">
              <a:latin typeface="Aptos"/>
              <a:ea typeface="Aptos"/>
              <a:cs typeface="Times New Roman" panose="02020603050405020304" pitchFamily="18" charset="0"/>
            </a:endParaRPr>
          </a:p>
        </p:txBody>
      </p:sp>
      <p:pic>
        <p:nvPicPr>
          <p:cNvPr id="5" name="Imagen 4">
            <a:extLst>
              <a:ext uri="{FF2B5EF4-FFF2-40B4-BE49-F238E27FC236}">
                <a16:creationId xmlns:a16="http://schemas.microsoft.com/office/drawing/2014/main" id="{C09258ED-E820-8658-8222-BAC1246A58BE}"/>
              </a:ext>
            </a:extLst>
          </p:cNvPr>
          <p:cNvPicPr>
            <a:picLocks noChangeAspect="1"/>
          </p:cNvPicPr>
          <p:nvPr/>
        </p:nvPicPr>
        <p:blipFill rotWithShape="1">
          <a:blip r:embed="rId2"/>
          <a:srcRect l="30320" t="38336" r="15884" b="10345"/>
          <a:stretch/>
        </p:blipFill>
        <p:spPr>
          <a:xfrm>
            <a:off x="6022805" y="2519163"/>
            <a:ext cx="2534548" cy="1360001"/>
          </a:xfrm>
          <a:prstGeom prst="rect">
            <a:avLst/>
          </a:prstGeom>
        </p:spPr>
      </p:pic>
      <p:pic>
        <p:nvPicPr>
          <p:cNvPr id="13" name="Imagen 12">
            <a:extLst>
              <a:ext uri="{FF2B5EF4-FFF2-40B4-BE49-F238E27FC236}">
                <a16:creationId xmlns:a16="http://schemas.microsoft.com/office/drawing/2014/main" id="{68C52B11-21EA-4C8F-FBDC-DC8E526B848B}"/>
              </a:ext>
            </a:extLst>
          </p:cNvPr>
          <p:cNvPicPr>
            <a:picLocks noChangeAspect="1"/>
          </p:cNvPicPr>
          <p:nvPr/>
        </p:nvPicPr>
        <p:blipFill rotWithShape="1">
          <a:blip r:embed="rId3"/>
          <a:srcRect l="28351" t="40670" r="16541" b="19676"/>
          <a:stretch/>
        </p:blipFill>
        <p:spPr>
          <a:xfrm>
            <a:off x="5797850" y="4360078"/>
            <a:ext cx="3834317" cy="1551986"/>
          </a:xfrm>
          <a:prstGeom prst="rect">
            <a:avLst/>
          </a:prstGeom>
        </p:spPr>
      </p:pic>
      <p:sp>
        <p:nvSpPr>
          <p:cNvPr id="15" name="CuadroTexto 14">
            <a:extLst>
              <a:ext uri="{FF2B5EF4-FFF2-40B4-BE49-F238E27FC236}">
                <a16:creationId xmlns:a16="http://schemas.microsoft.com/office/drawing/2014/main" id="{788C078D-ACF8-1E10-AB1C-9A37817B9ACB}"/>
              </a:ext>
            </a:extLst>
          </p:cNvPr>
          <p:cNvSpPr txBox="1"/>
          <p:nvPr/>
        </p:nvSpPr>
        <p:spPr>
          <a:xfrm>
            <a:off x="273834" y="2153074"/>
            <a:ext cx="5394039" cy="3163687"/>
          </a:xfrm>
          <a:prstGeom prst="rect">
            <a:avLst/>
          </a:prstGeom>
          <a:noFill/>
        </p:spPr>
        <p:txBody>
          <a:bodyPr wrap="square">
            <a:spAutoFit/>
          </a:bodyPr>
          <a:lstStyle/>
          <a:p>
            <a:pPr marL="406319" algn="just">
              <a:spcAft>
                <a:spcPts val="451"/>
              </a:spcAft>
            </a:pPr>
            <a:r>
              <a:rPr lang="es-AR" sz="1625" dirty="0">
                <a:latin typeface="Arial" panose="020B0604020202020204" pitchFamily="34" charset="0"/>
                <a:ea typeface="Times New Roman" panose="02020603050405020304" pitchFamily="18" charset="0"/>
              </a:rPr>
              <a:t>El modelo de gestión combina lo siguiente:</a:t>
            </a:r>
          </a:p>
          <a:p>
            <a:pPr marL="406319" algn="just">
              <a:spcAft>
                <a:spcPts val="451"/>
              </a:spcAft>
            </a:pPr>
            <a:endParaRPr lang="es-AR" sz="1625" dirty="0">
              <a:latin typeface="Times New Roman" panose="02020603050405020304" pitchFamily="18" charset="0"/>
              <a:ea typeface="Times New Roman" panose="02020603050405020304" pitchFamily="18" charset="0"/>
            </a:endParaRPr>
          </a:p>
          <a:p>
            <a:pPr marL="309467" indent="-309467" algn="just">
              <a:spcAft>
                <a:spcPts val="451"/>
              </a:spcAft>
              <a:buFont typeface="Symbol" panose="05050102010706020507" pitchFamily="18" charset="2"/>
              <a:buChar char=""/>
              <a:tabLst>
                <a:tab pos="612057" algn="l"/>
              </a:tabLst>
            </a:pPr>
            <a:r>
              <a:rPr lang="es-AR" sz="1625" b="1" dirty="0">
                <a:latin typeface="Arial" panose="020B0604020202020204" pitchFamily="34" charset="0"/>
                <a:ea typeface="Times New Roman" panose="02020603050405020304" pitchFamily="18" charset="0"/>
              </a:rPr>
              <a:t>Base de Datos Centralizada:</a:t>
            </a:r>
            <a:r>
              <a:rPr lang="es-AR" sz="1625" dirty="0">
                <a:latin typeface="Arial" panose="020B0604020202020204" pitchFamily="34" charset="0"/>
                <a:ea typeface="Times New Roman" panose="02020603050405020304" pitchFamily="18" charset="0"/>
              </a:rPr>
              <a:t> Los datos contables de los inmuebles en uso y desafectados del Estado Nacional se consolidan y almacenan en una única base de datos central.</a:t>
            </a:r>
          </a:p>
          <a:p>
            <a:pPr algn="just">
              <a:spcAft>
                <a:spcPts val="451"/>
              </a:spcAft>
              <a:tabLst>
                <a:tab pos="612057" algn="l"/>
              </a:tabLst>
            </a:pPr>
            <a:endParaRPr lang="es-AR" sz="1625" dirty="0">
              <a:latin typeface="Times New Roman" panose="02020603050405020304" pitchFamily="18" charset="0"/>
              <a:ea typeface="Times New Roman" panose="02020603050405020304" pitchFamily="18" charset="0"/>
            </a:endParaRPr>
          </a:p>
          <a:p>
            <a:pPr algn="just">
              <a:spcAft>
                <a:spcPts val="451"/>
              </a:spcAft>
              <a:tabLst>
                <a:tab pos="612057" algn="l"/>
              </a:tabLst>
            </a:pPr>
            <a:endParaRPr lang="es-AR" sz="1625" dirty="0">
              <a:latin typeface="Times New Roman" panose="02020603050405020304" pitchFamily="18" charset="0"/>
              <a:ea typeface="Times New Roman" panose="02020603050405020304" pitchFamily="18" charset="0"/>
            </a:endParaRPr>
          </a:p>
          <a:p>
            <a:pPr marL="309467" indent="-309467" algn="just">
              <a:spcAft>
                <a:spcPts val="451"/>
              </a:spcAft>
              <a:buFont typeface="Symbol" panose="05050102010706020507" pitchFamily="18" charset="2"/>
              <a:buChar char=""/>
              <a:tabLst>
                <a:tab pos="612057" algn="l"/>
              </a:tabLst>
            </a:pPr>
            <a:r>
              <a:rPr lang="es-AR" sz="1625" b="1" dirty="0">
                <a:latin typeface="Arial" panose="020B0604020202020204" pitchFamily="34" charset="0"/>
                <a:ea typeface="Times New Roman" panose="02020603050405020304" pitchFamily="18" charset="0"/>
              </a:rPr>
              <a:t>Operación Descentralizada:</a:t>
            </a:r>
            <a:r>
              <a:rPr lang="es-AR" sz="1625" dirty="0">
                <a:latin typeface="Arial" panose="020B0604020202020204" pitchFamily="34" charset="0"/>
                <a:ea typeface="Times New Roman" panose="02020603050405020304" pitchFamily="18" charset="0"/>
              </a:rPr>
              <a:t> El ingreso y la actualización de dicha información es realizada de forma autónoma por cada SAF a través del sistema.</a:t>
            </a:r>
            <a:endParaRPr lang="es-AR" sz="1625"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00109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5E61BE1-4A3A-CC80-133C-8618B3D0B468}"/>
              </a:ext>
            </a:extLst>
          </p:cNvPr>
          <p:cNvSpPr txBox="1"/>
          <p:nvPr/>
        </p:nvSpPr>
        <p:spPr>
          <a:xfrm>
            <a:off x="429474" y="1633530"/>
            <a:ext cx="4068608" cy="314573"/>
          </a:xfrm>
          <a:prstGeom prst="rect">
            <a:avLst/>
          </a:prstGeom>
          <a:noFill/>
        </p:spPr>
        <p:txBody>
          <a:bodyPr wrap="square" rtlCol="0">
            <a:spAutoFit/>
          </a:bodyPr>
          <a:lstStyle/>
          <a:p>
            <a:r>
              <a:rPr lang="es-ES" altLang="es-MX" sz="1444" b="1" dirty="0">
                <a:solidFill>
                  <a:srgbClr val="002060"/>
                </a:solidFill>
                <a:latin typeface="Lora" pitchFamily="2" charset="0"/>
              </a:rPr>
              <a:t>RENABE - </a:t>
            </a:r>
            <a:r>
              <a:rPr lang="es-ES" sz="1444" b="1" dirty="0">
                <a:solidFill>
                  <a:srgbClr val="002060"/>
                </a:solidFill>
                <a:latin typeface="Lora" pitchFamily="2" charset="0"/>
              </a:rPr>
              <a:t>Módulo de Registro Contable de SIENA</a:t>
            </a:r>
          </a:p>
        </p:txBody>
      </p:sp>
      <p:pic>
        <p:nvPicPr>
          <p:cNvPr id="15" name="Imagen 14">
            <a:extLst>
              <a:ext uri="{FF2B5EF4-FFF2-40B4-BE49-F238E27FC236}">
                <a16:creationId xmlns:a16="http://schemas.microsoft.com/office/drawing/2014/main" id="{F787D171-2504-A1DD-B398-5B94BA224D2A}"/>
              </a:ext>
            </a:extLst>
          </p:cNvPr>
          <p:cNvPicPr>
            <a:picLocks noChangeAspect="1"/>
          </p:cNvPicPr>
          <p:nvPr/>
        </p:nvPicPr>
        <p:blipFill>
          <a:blip r:embed="rId3"/>
          <a:stretch>
            <a:fillRect/>
          </a:stretch>
        </p:blipFill>
        <p:spPr>
          <a:xfrm>
            <a:off x="663764" y="1219394"/>
            <a:ext cx="8664160" cy="4873590"/>
          </a:xfrm>
          <a:prstGeom prst="rect">
            <a:avLst/>
          </a:prstGeom>
        </p:spPr>
      </p:pic>
      <p:grpSp>
        <p:nvGrpSpPr>
          <p:cNvPr id="20" name="Grupo 19">
            <a:extLst>
              <a:ext uri="{FF2B5EF4-FFF2-40B4-BE49-F238E27FC236}">
                <a16:creationId xmlns:a16="http://schemas.microsoft.com/office/drawing/2014/main" id="{7A70E0BD-45C7-8DEE-3AD3-5950A7484048}"/>
              </a:ext>
            </a:extLst>
          </p:cNvPr>
          <p:cNvGrpSpPr/>
          <p:nvPr/>
        </p:nvGrpSpPr>
        <p:grpSpPr>
          <a:xfrm>
            <a:off x="786451" y="1354725"/>
            <a:ext cx="8664160" cy="4873590"/>
            <a:chOff x="784531" y="980728"/>
            <a:chExt cx="9600000" cy="5400000"/>
          </a:xfrm>
        </p:grpSpPr>
        <p:pic>
          <p:nvPicPr>
            <p:cNvPr id="17" name="Imagen 16">
              <a:extLst>
                <a:ext uri="{FF2B5EF4-FFF2-40B4-BE49-F238E27FC236}">
                  <a16:creationId xmlns:a16="http://schemas.microsoft.com/office/drawing/2014/main" id="{D72CE2EF-84CE-422E-B2AC-FF83DC2B3405}"/>
                </a:ext>
              </a:extLst>
            </p:cNvPr>
            <p:cNvPicPr>
              <a:picLocks noChangeAspect="1"/>
            </p:cNvPicPr>
            <p:nvPr/>
          </p:nvPicPr>
          <p:blipFill>
            <a:blip r:embed="rId4"/>
            <a:stretch>
              <a:fillRect/>
            </a:stretch>
          </p:blipFill>
          <p:spPr>
            <a:xfrm>
              <a:off x="784531" y="980728"/>
              <a:ext cx="9600000" cy="5400000"/>
            </a:xfrm>
            <a:prstGeom prst="rect">
              <a:avLst/>
            </a:prstGeom>
          </p:spPr>
        </p:pic>
        <p:sp>
          <p:nvSpPr>
            <p:cNvPr id="18" name="Flecha: hacia la izquierda 17">
              <a:extLst>
                <a:ext uri="{FF2B5EF4-FFF2-40B4-BE49-F238E27FC236}">
                  <a16:creationId xmlns:a16="http://schemas.microsoft.com/office/drawing/2014/main" id="{3F7FEDFA-781D-532F-5D98-10B6D9A7487B}"/>
                </a:ext>
              </a:extLst>
            </p:cNvPr>
            <p:cNvSpPr/>
            <p:nvPr/>
          </p:nvSpPr>
          <p:spPr>
            <a:xfrm>
              <a:off x="1599555" y="1727498"/>
              <a:ext cx="423878" cy="3385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a:p>
          </p:txBody>
        </p:sp>
      </p:grpSp>
      <p:pic>
        <p:nvPicPr>
          <p:cNvPr id="22" name="Imagen 21">
            <a:extLst>
              <a:ext uri="{FF2B5EF4-FFF2-40B4-BE49-F238E27FC236}">
                <a16:creationId xmlns:a16="http://schemas.microsoft.com/office/drawing/2014/main" id="{00E975EE-B88B-3576-0B3B-2663ED7FCE81}"/>
              </a:ext>
            </a:extLst>
          </p:cNvPr>
          <p:cNvPicPr>
            <a:picLocks noChangeAspect="1"/>
          </p:cNvPicPr>
          <p:nvPr/>
        </p:nvPicPr>
        <p:blipFill>
          <a:blip r:embed="rId5"/>
          <a:stretch>
            <a:fillRect/>
          </a:stretch>
        </p:blipFill>
        <p:spPr>
          <a:xfrm>
            <a:off x="1849580" y="1409892"/>
            <a:ext cx="8664160" cy="4873590"/>
          </a:xfrm>
          <a:prstGeom prst="rect">
            <a:avLst/>
          </a:prstGeom>
        </p:spPr>
      </p:pic>
      <p:grpSp>
        <p:nvGrpSpPr>
          <p:cNvPr id="4" name="Grupo 3">
            <a:extLst>
              <a:ext uri="{FF2B5EF4-FFF2-40B4-BE49-F238E27FC236}">
                <a16:creationId xmlns:a16="http://schemas.microsoft.com/office/drawing/2014/main" id="{265C597A-A036-34C2-D7A7-BE22F4672A30}"/>
              </a:ext>
            </a:extLst>
          </p:cNvPr>
          <p:cNvGrpSpPr/>
          <p:nvPr/>
        </p:nvGrpSpPr>
        <p:grpSpPr>
          <a:xfrm>
            <a:off x="439393" y="2608613"/>
            <a:ext cx="2596003" cy="4133265"/>
            <a:chOff x="-217329" y="2319058"/>
            <a:chExt cx="3409287" cy="5079659"/>
          </a:xfrm>
          <a:solidFill>
            <a:srgbClr val="D1D1D1"/>
          </a:solidFill>
        </p:grpSpPr>
        <p:sp>
          <p:nvSpPr>
            <p:cNvPr id="7" name="32 Rectángulo">
              <a:extLst>
                <a:ext uri="{FF2B5EF4-FFF2-40B4-BE49-F238E27FC236}">
                  <a16:creationId xmlns:a16="http://schemas.microsoft.com/office/drawing/2014/main" id="{20C0844E-E829-17EC-08B7-4E785468F47E}"/>
                </a:ext>
              </a:extLst>
            </p:cNvPr>
            <p:cNvSpPr/>
            <p:nvPr/>
          </p:nvSpPr>
          <p:spPr>
            <a:xfrm>
              <a:off x="-217329" y="3088499"/>
              <a:ext cx="3409287" cy="4310218"/>
            </a:xfrm>
            <a:prstGeom prst="rect">
              <a:avLst/>
            </a:prstGeom>
            <a:grpFill/>
          </p:spPr>
          <p:txBody>
            <a:bodyPr wrap="square">
              <a:spAutoFit/>
            </a:bodyPr>
            <a:lstStyle/>
            <a:p>
              <a:pPr marL="57767" algn="just">
                <a:spcBef>
                  <a:spcPts val="271"/>
                </a:spcBef>
              </a:pPr>
              <a:endParaRPr lang="es-AR" sz="632" dirty="0">
                <a:latin typeface="Calibri" panose="020F0502020204030204" pitchFamily="34" charset="0"/>
              </a:endParaRP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CIE</a:t>
              </a:r>
              <a:endParaRPr lang="es-AR" sz="1906" dirty="0">
                <a:solidFill>
                  <a:schemeClr val="tx2"/>
                </a:solidFill>
                <a:latin typeface="Arial Black" panose="020B0A04020102020204" pitchFamily="34" charset="0"/>
              </a:endParaRP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Calle</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Número</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Localidad</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Provincia</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País</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Situación del mismo</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Fuente del dato</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Polígono</a:t>
              </a:r>
            </a:p>
            <a:p>
              <a:pPr marL="315657" indent="-257889" algn="just">
                <a:spcBef>
                  <a:spcPts val="271"/>
                </a:spcBef>
                <a:buClr>
                  <a:schemeClr val="accent3"/>
                </a:buClr>
                <a:buSzPct val="95000"/>
                <a:buFont typeface="Wingdings 2"/>
                <a:buChar char=""/>
              </a:pPr>
              <a:endParaRPr lang="es-AR" sz="1906" dirty="0">
                <a:latin typeface="Calibri" panose="020F0502020204030204" pitchFamily="34" charset="0"/>
              </a:endParaRPr>
            </a:p>
          </p:txBody>
        </p:sp>
        <p:sp>
          <p:nvSpPr>
            <p:cNvPr id="11" name="38 CuadroTexto">
              <a:extLst>
                <a:ext uri="{FF2B5EF4-FFF2-40B4-BE49-F238E27FC236}">
                  <a16:creationId xmlns:a16="http://schemas.microsoft.com/office/drawing/2014/main" id="{55F82695-7038-2296-97D5-66D21BA09177}"/>
                </a:ext>
              </a:extLst>
            </p:cNvPr>
            <p:cNvSpPr txBox="1"/>
            <p:nvPr/>
          </p:nvSpPr>
          <p:spPr>
            <a:xfrm>
              <a:off x="-217329" y="2319058"/>
              <a:ext cx="3409287" cy="659728"/>
            </a:xfrm>
            <a:prstGeom prst="rect">
              <a:avLst/>
            </a:prstGeom>
            <a:grpFill/>
          </p:spPr>
          <p:txBody>
            <a:bodyPr wrap="square" rtlCol="0">
              <a:spAutoFit/>
            </a:bodyPr>
            <a:lstStyle>
              <a:defPPr>
                <a:defRPr lang="es-AR"/>
              </a:defPPr>
              <a:lvl1pPr>
                <a:defRPr sz="2200" b="1">
                  <a:solidFill>
                    <a:schemeClr val="bg1"/>
                  </a:solidFill>
                </a:defRPr>
              </a:lvl1pPr>
            </a:lstStyle>
            <a:p>
              <a:pPr algn="ctr"/>
              <a:r>
                <a:rPr lang="es-AR" sz="1444" dirty="0"/>
                <a:t>REGISTRO </a:t>
              </a:r>
            </a:p>
            <a:p>
              <a:pPr algn="ctr"/>
              <a:r>
                <a:rPr lang="es-AR" sz="1444" dirty="0"/>
                <a:t>INMUEBLES (RENABE</a:t>
              </a:r>
              <a:r>
                <a:rPr lang="es-AR" sz="1083" dirty="0"/>
                <a:t>)</a:t>
              </a:r>
            </a:p>
          </p:txBody>
        </p:sp>
      </p:grpSp>
    </p:spTree>
    <p:extLst>
      <p:ext uri="{BB962C8B-B14F-4D97-AF65-F5344CB8AC3E}">
        <p14:creationId xmlns:p14="http://schemas.microsoft.com/office/powerpoint/2010/main" val="26284002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C09F8C-B48E-A639-FA1E-F280D3CCC63F}"/>
              </a:ext>
            </a:extLst>
          </p:cNvPr>
          <p:cNvSpPr>
            <a:spLocks noChangeArrowheads="1"/>
          </p:cNvSpPr>
          <p:nvPr/>
        </p:nvSpPr>
        <p:spPr bwMode="auto">
          <a:xfrm>
            <a:off x="2216696" y="5661248"/>
            <a:ext cx="590465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46088" algn="l"/>
              </a:tabLst>
              <a:defRPr>
                <a:solidFill>
                  <a:schemeClr val="tx1"/>
                </a:solidFill>
                <a:latin typeface="Arial" pitchFamily="34" charset="0"/>
                <a:cs typeface="Arial" pitchFamily="34" charset="0"/>
              </a:defRPr>
            </a:lvl1pPr>
            <a:lvl2pPr fontAlgn="base">
              <a:spcBef>
                <a:spcPct val="0"/>
              </a:spcBef>
              <a:spcAft>
                <a:spcPct val="0"/>
              </a:spcAft>
              <a:tabLst>
                <a:tab pos="446088" algn="l"/>
              </a:tabLst>
              <a:defRPr>
                <a:solidFill>
                  <a:schemeClr val="tx1"/>
                </a:solidFill>
                <a:latin typeface="Arial" pitchFamily="34" charset="0"/>
                <a:cs typeface="Arial" pitchFamily="34" charset="0"/>
              </a:defRPr>
            </a:lvl2pPr>
            <a:lvl3pPr fontAlgn="base">
              <a:spcBef>
                <a:spcPct val="0"/>
              </a:spcBef>
              <a:spcAft>
                <a:spcPct val="0"/>
              </a:spcAft>
              <a:tabLst>
                <a:tab pos="446088" algn="l"/>
              </a:tabLst>
              <a:defRPr>
                <a:solidFill>
                  <a:schemeClr val="tx1"/>
                </a:solidFill>
                <a:latin typeface="Arial" pitchFamily="34" charset="0"/>
                <a:cs typeface="Arial" pitchFamily="34" charset="0"/>
              </a:defRPr>
            </a:lvl3pPr>
            <a:lvl4pPr fontAlgn="base">
              <a:spcBef>
                <a:spcPct val="0"/>
              </a:spcBef>
              <a:spcAft>
                <a:spcPct val="0"/>
              </a:spcAft>
              <a:tabLst>
                <a:tab pos="446088" algn="l"/>
              </a:tabLst>
              <a:defRPr>
                <a:solidFill>
                  <a:schemeClr val="tx1"/>
                </a:solidFill>
                <a:latin typeface="Arial" pitchFamily="34" charset="0"/>
                <a:cs typeface="Arial" pitchFamily="34" charset="0"/>
              </a:defRPr>
            </a:lvl4pPr>
            <a:lvl5pPr fontAlgn="base">
              <a:spcBef>
                <a:spcPct val="0"/>
              </a:spcBef>
              <a:spcAft>
                <a:spcPct val="0"/>
              </a:spcAft>
              <a:tabLst>
                <a:tab pos="446088" algn="l"/>
              </a:tabLst>
              <a:defRPr>
                <a:solidFill>
                  <a:schemeClr val="tx1"/>
                </a:solidFill>
                <a:latin typeface="Arial" pitchFamily="34" charset="0"/>
                <a:cs typeface="Arial" pitchFamily="34" charset="0"/>
              </a:defRPr>
            </a:lvl5pPr>
            <a:lvl6pPr fontAlgn="base">
              <a:spcBef>
                <a:spcPct val="0"/>
              </a:spcBef>
              <a:spcAft>
                <a:spcPct val="0"/>
              </a:spcAft>
              <a:tabLst>
                <a:tab pos="446088" algn="l"/>
              </a:tabLst>
              <a:defRPr>
                <a:solidFill>
                  <a:schemeClr val="tx1"/>
                </a:solidFill>
                <a:latin typeface="Arial" pitchFamily="34" charset="0"/>
                <a:cs typeface="Arial" pitchFamily="34" charset="0"/>
              </a:defRPr>
            </a:lvl6pPr>
            <a:lvl7pPr fontAlgn="base">
              <a:spcBef>
                <a:spcPct val="0"/>
              </a:spcBef>
              <a:spcAft>
                <a:spcPct val="0"/>
              </a:spcAft>
              <a:tabLst>
                <a:tab pos="446088" algn="l"/>
              </a:tabLst>
              <a:defRPr>
                <a:solidFill>
                  <a:schemeClr val="tx1"/>
                </a:solidFill>
                <a:latin typeface="Arial" pitchFamily="34" charset="0"/>
                <a:cs typeface="Arial" pitchFamily="34" charset="0"/>
              </a:defRPr>
            </a:lvl7pPr>
            <a:lvl8pPr fontAlgn="base">
              <a:spcBef>
                <a:spcPct val="0"/>
              </a:spcBef>
              <a:spcAft>
                <a:spcPct val="0"/>
              </a:spcAft>
              <a:tabLst>
                <a:tab pos="446088" algn="l"/>
              </a:tabLst>
              <a:defRPr>
                <a:solidFill>
                  <a:schemeClr val="tx1"/>
                </a:solidFill>
                <a:latin typeface="Arial" pitchFamily="34" charset="0"/>
                <a:cs typeface="Arial" pitchFamily="34" charset="0"/>
              </a:defRPr>
            </a:lvl8pPr>
            <a:lvl9pPr fontAlgn="base">
              <a:spcBef>
                <a:spcPct val="0"/>
              </a:spcBef>
              <a:spcAft>
                <a:spcPct val="0"/>
              </a:spcAft>
              <a:tabLst>
                <a:tab pos="446088" algn="l"/>
              </a:tabLst>
              <a:defRPr>
                <a:solidFill>
                  <a:schemeClr val="tx1"/>
                </a:solidFill>
                <a:latin typeface="Arial" pitchFamily="34" charset="0"/>
                <a:cs typeface="Arial" pitchFamily="34" charset="0"/>
              </a:defRPr>
            </a:lvl9pPr>
          </a:lstStyle>
          <a:p>
            <a:pPr algn="just"/>
            <a:r>
              <a:rPr lang="es-ES" altLang="es-AR" sz="1400" dirty="0">
                <a:latin typeface="+mn-lt"/>
                <a:ea typeface="Times New Roman" pitchFamily="18" charset="0"/>
              </a:rPr>
              <a:t>(1) no incluye los Formularios/Comprobantes de desafectación.</a:t>
            </a:r>
            <a:endParaRPr lang="es-AR" altLang="es-AR" sz="1400" dirty="0">
              <a:latin typeface="+mn-lt"/>
            </a:endParaRPr>
          </a:p>
          <a:p>
            <a:pPr algn="just" eaLnBrk="0" hangingPunct="0"/>
            <a:r>
              <a:rPr lang="es-ES" altLang="es-AR" sz="1400" dirty="0">
                <a:latin typeface="+mn-lt"/>
                <a:ea typeface="Times New Roman" pitchFamily="18" charset="0"/>
              </a:rPr>
              <a:t>(2) o último día hábil del año 2025</a:t>
            </a:r>
          </a:p>
          <a:p>
            <a:pPr algn="just" eaLnBrk="0" hangingPunct="0"/>
            <a:r>
              <a:rPr lang="es-ES" altLang="es-AR" sz="1400" dirty="0">
                <a:latin typeface="+mn-lt"/>
                <a:ea typeface="Times New Roman" pitchFamily="18" charset="0"/>
              </a:rPr>
              <a:t>(3) o tercer día hábil del año 2026</a:t>
            </a:r>
            <a:endParaRPr lang="es-AR" altLang="es-AR" sz="1400" dirty="0">
              <a:latin typeface="+mn-lt"/>
            </a:endParaRPr>
          </a:p>
        </p:txBody>
      </p:sp>
      <p:graphicFrame>
        <p:nvGraphicFramePr>
          <p:cNvPr id="3" name="4 Tabla">
            <a:extLst>
              <a:ext uri="{FF2B5EF4-FFF2-40B4-BE49-F238E27FC236}">
                <a16:creationId xmlns:a16="http://schemas.microsoft.com/office/drawing/2014/main" id="{D781EDC3-C942-D82E-EBFC-38C638478A95}"/>
              </a:ext>
            </a:extLst>
          </p:cNvPr>
          <p:cNvGraphicFramePr>
            <a:graphicFrameLocks noGrp="1"/>
          </p:cNvGraphicFramePr>
          <p:nvPr>
            <p:extLst>
              <p:ext uri="{D42A27DB-BD31-4B8C-83A1-F6EECF244321}">
                <p14:modId xmlns:p14="http://schemas.microsoft.com/office/powerpoint/2010/main" val="2302058435"/>
              </p:ext>
            </p:extLst>
          </p:nvPr>
        </p:nvGraphicFramePr>
        <p:xfrm>
          <a:off x="776536" y="2420888"/>
          <a:ext cx="8496944" cy="3023356"/>
        </p:xfrm>
        <a:graphic>
          <a:graphicData uri="http://schemas.openxmlformats.org/drawingml/2006/table">
            <a:tbl>
              <a:tblPr firstRow="1" bandRow="1">
                <a:tableStyleId>{5C22544A-7EE6-4342-B048-85BDC9FD1C3A}</a:tableStyleId>
              </a:tblPr>
              <a:tblGrid>
                <a:gridCol w="5976664">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tblGrid>
              <a:tr h="288032">
                <a:tc>
                  <a:txBody>
                    <a:bodyPr/>
                    <a:lstStyle/>
                    <a:p>
                      <a:pPr algn="ctr"/>
                      <a:r>
                        <a:rPr lang="es-AR" sz="1400" dirty="0" err="1"/>
                        <a:t>Form</a:t>
                      </a:r>
                      <a:r>
                        <a:rPr lang="es-AR" sz="1400" dirty="0"/>
                        <a:t>/Comprobante</a:t>
                      </a:r>
                    </a:p>
                  </a:txBody>
                  <a:tcPr marT="34290" marB="34290"/>
                </a:tc>
                <a:tc>
                  <a:txBody>
                    <a:bodyPr/>
                    <a:lstStyle/>
                    <a:p>
                      <a:pPr algn="ctr"/>
                      <a:r>
                        <a:rPr lang="es-AR" sz="1400" dirty="0"/>
                        <a:t>Fecha Límite</a:t>
                      </a:r>
                    </a:p>
                  </a:txBody>
                  <a:tcPr marT="34290" marB="34290"/>
                </a:tc>
                <a:extLst>
                  <a:ext uri="{0D108BD9-81ED-4DB2-BD59-A6C34878D82A}">
                    <a16:rowId xmlns:a16="http://schemas.microsoft.com/office/drawing/2014/main" val="10000"/>
                  </a:ext>
                </a:extLst>
              </a:tr>
              <a:tr h="342283">
                <a:tc>
                  <a:txBody>
                    <a:bodyPr/>
                    <a:lstStyle/>
                    <a:p>
                      <a:r>
                        <a:rPr lang="es-AR" sz="1400" b="1" dirty="0"/>
                        <a:t>C35</a:t>
                      </a:r>
                      <a:r>
                        <a:rPr lang="es-AR" sz="1400" dirty="0"/>
                        <a:t>/Comp</a:t>
                      </a:r>
                      <a:r>
                        <a:rPr lang="es-AR" sz="1400" baseline="0" dirty="0"/>
                        <a:t> de Compromiso </a:t>
                      </a:r>
                      <a:r>
                        <a:rPr lang="es-AR" sz="1400" b="1" baseline="0" dirty="0"/>
                        <a:t>CC</a:t>
                      </a:r>
                      <a:r>
                        <a:rPr lang="es-AR" sz="1400" baseline="0" dirty="0"/>
                        <a:t> y Comp de modif de compromiso </a:t>
                      </a:r>
                      <a:r>
                        <a:rPr lang="es-AR" sz="1400" b="1" baseline="0" dirty="0"/>
                        <a:t>CMC tipo IC</a:t>
                      </a:r>
                      <a:r>
                        <a:rPr lang="es-AR" sz="1400" b="0" baseline="0" dirty="0"/>
                        <a:t>(1)</a:t>
                      </a:r>
                      <a:endParaRPr lang="es-AR" sz="1400" b="0" dirty="0"/>
                    </a:p>
                  </a:txBody>
                  <a:tcPr marT="34290" marB="34290"/>
                </a:tc>
                <a:tc>
                  <a:txBody>
                    <a:bodyPr/>
                    <a:lstStyle/>
                    <a:p>
                      <a:pPr algn="ctr"/>
                      <a:r>
                        <a:rPr lang="es-AR" sz="1400" dirty="0"/>
                        <a:t>31/12/2025  17 Hs. (1) </a:t>
                      </a:r>
                      <a:r>
                        <a:rPr lang="es-AR" sz="1400" baseline="0" dirty="0"/>
                        <a:t>(2)</a:t>
                      </a:r>
                      <a:endParaRPr lang="es-AR" sz="1400" dirty="0"/>
                    </a:p>
                  </a:txBody>
                  <a:tcPr marT="34290" marB="34290"/>
                </a:tc>
                <a:extLst>
                  <a:ext uri="{0D108BD9-81ED-4DB2-BD59-A6C34878D82A}">
                    <a16:rowId xmlns:a16="http://schemas.microsoft.com/office/drawing/2014/main" val="10001"/>
                  </a:ext>
                </a:extLst>
              </a:tr>
              <a:tr h="288032">
                <a:tc>
                  <a:txBody>
                    <a:bodyPr/>
                    <a:lstStyle/>
                    <a:p>
                      <a:r>
                        <a:rPr lang="es-AR" sz="1400" b="1" dirty="0"/>
                        <a:t>C35 </a:t>
                      </a:r>
                      <a:r>
                        <a:rPr lang="es-AR" sz="1400" b="0" dirty="0" err="1"/>
                        <a:t>modif</a:t>
                      </a:r>
                      <a:r>
                        <a:rPr lang="es-AR" sz="1400" b="0" dirty="0"/>
                        <a:t> de registro</a:t>
                      </a:r>
                      <a:r>
                        <a:rPr lang="es-AR" sz="1400" b="0" baseline="0" dirty="0"/>
                        <a:t> </a:t>
                      </a:r>
                      <a:r>
                        <a:rPr lang="es-AR" sz="1400" b="0" dirty="0"/>
                        <a:t>tipo </a:t>
                      </a:r>
                      <a:r>
                        <a:rPr lang="es-AR" sz="1400" b="1" dirty="0"/>
                        <a:t>Corrección / CMC tipo</a:t>
                      </a:r>
                      <a:r>
                        <a:rPr lang="es-AR" sz="1400" b="1" baseline="0" dirty="0"/>
                        <a:t> CC</a:t>
                      </a:r>
                      <a:endParaRPr lang="es-AR" sz="1400" b="1" dirty="0"/>
                    </a:p>
                  </a:txBody>
                  <a:tcPr marT="34290" marB="34290"/>
                </a:tc>
                <a:tc>
                  <a:txBody>
                    <a:bodyPr/>
                    <a:lstStyle/>
                    <a:p>
                      <a:pPr algn="ctr"/>
                      <a:r>
                        <a:rPr lang="es-AR" sz="1400" dirty="0"/>
                        <a:t>6/01/2026   (3)</a:t>
                      </a:r>
                    </a:p>
                  </a:txBody>
                  <a:tcPr marT="34290" marB="34290"/>
                </a:tc>
                <a:extLst>
                  <a:ext uri="{0D108BD9-81ED-4DB2-BD59-A6C34878D82A}">
                    <a16:rowId xmlns:a16="http://schemas.microsoft.com/office/drawing/2014/main" val="10002"/>
                  </a:ext>
                </a:extLst>
              </a:tr>
              <a:tr h="3057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400" b="1" dirty="0"/>
                        <a:t>C41</a:t>
                      </a:r>
                      <a:r>
                        <a:rPr lang="es-AR" sz="1400" dirty="0"/>
                        <a:t>/Orden de Pago Presupuestaria </a:t>
                      </a:r>
                      <a:r>
                        <a:rPr lang="es-AR" sz="1400" b="1" dirty="0"/>
                        <a:t>PRE Tipo Compromiso y Devengado</a:t>
                      </a:r>
                    </a:p>
                  </a:txBody>
                  <a:tcPr marT="34290" marB="34290"/>
                </a:tc>
                <a:tc>
                  <a:txBody>
                    <a:bodyPr/>
                    <a:lstStyle/>
                    <a:p>
                      <a:pPr algn="ctr"/>
                      <a:r>
                        <a:rPr lang="es-AR" sz="1400" dirty="0"/>
                        <a:t>31/12/2025 17 Hs.   </a:t>
                      </a:r>
                      <a:r>
                        <a:rPr lang="es-AR" sz="1400" baseline="0" dirty="0"/>
                        <a:t>(2)</a:t>
                      </a:r>
                      <a:endParaRPr lang="es-AR" sz="1400" dirty="0"/>
                    </a:p>
                  </a:txBody>
                  <a:tcPr marT="34290" marB="34290"/>
                </a:tc>
                <a:extLst>
                  <a:ext uri="{0D108BD9-81ED-4DB2-BD59-A6C34878D82A}">
                    <a16:rowId xmlns:a16="http://schemas.microsoft.com/office/drawing/2014/main" val="10003"/>
                  </a:ext>
                </a:extLst>
              </a:tr>
              <a:tr h="305789">
                <a:tc>
                  <a:txBody>
                    <a:bodyPr/>
                    <a:lstStyle/>
                    <a:p>
                      <a:r>
                        <a:rPr lang="es-AR" sz="1400" b="1" dirty="0"/>
                        <a:t>C41</a:t>
                      </a:r>
                      <a:r>
                        <a:rPr lang="es-AR" sz="1400" dirty="0"/>
                        <a:t>/Orden de Pago Presupuestaria </a:t>
                      </a:r>
                      <a:r>
                        <a:rPr lang="es-AR" sz="1400" b="1" dirty="0"/>
                        <a:t>PRE Tipo</a:t>
                      </a:r>
                      <a:r>
                        <a:rPr lang="es-AR" sz="1400" b="1" baseline="0" dirty="0"/>
                        <a:t> Devengado</a:t>
                      </a:r>
                      <a:endParaRPr lang="es-AR" sz="1400" b="1" dirty="0">
                        <a:solidFill>
                          <a:srgbClr val="FF0000"/>
                        </a:solidFill>
                      </a:endParaRPr>
                    </a:p>
                  </a:txBody>
                  <a:tcPr marT="34290" marB="34290"/>
                </a:tc>
                <a:tc>
                  <a:txBody>
                    <a:bodyPr/>
                    <a:lstStyle/>
                    <a:p>
                      <a:pPr algn="ctr"/>
                      <a:r>
                        <a:rPr lang="es-AR" sz="1400" dirty="0"/>
                        <a:t>   31/12/2025  17 Hs.   (2)</a:t>
                      </a:r>
                    </a:p>
                  </a:txBody>
                  <a:tcPr marT="34290" marB="34290"/>
                </a:tc>
                <a:extLst>
                  <a:ext uri="{0D108BD9-81ED-4DB2-BD59-A6C34878D82A}">
                    <a16:rowId xmlns:a16="http://schemas.microsoft.com/office/drawing/2014/main" val="10004"/>
                  </a:ext>
                </a:extLst>
              </a:tr>
              <a:tr h="305789">
                <a:tc>
                  <a:txBody>
                    <a:bodyPr/>
                    <a:lstStyle/>
                    <a:p>
                      <a:r>
                        <a:rPr lang="es-AR" sz="1400" b="1" dirty="0"/>
                        <a:t>C42</a:t>
                      </a:r>
                      <a:r>
                        <a:rPr lang="es-AR" sz="1400" b="0" dirty="0"/>
                        <a:t>/Orden de Pago sin imputación presupuestaria</a:t>
                      </a:r>
                      <a:r>
                        <a:rPr lang="es-AR" sz="1400" b="0" baseline="0" dirty="0"/>
                        <a:t> </a:t>
                      </a:r>
                      <a:r>
                        <a:rPr lang="es-AR" sz="1400" b="1" baseline="0" dirty="0"/>
                        <a:t>NPR</a:t>
                      </a:r>
                      <a:r>
                        <a:rPr lang="es-AR" sz="1400" b="1" dirty="0"/>
                        <a:t> </a:t>
                      </a:r>
                    </a:p>
                  </a:txBody>
                  <a:tcPr marT="34290" marB="34290"/>
                </a:tc>
                <a:tc>
                  <a:txBody>
                    <a:bodyPr/>
                    <a:lstStyle/>
                    <a:p>
                      <a:pPr algn="ctr"/>
                      <a:r>
                        <a:rPr lang="es-AR" sz="1400" dirty="0"/>
                        <a:t>31/12/2025 17 Hs. (2)</a:t>
                      </a:r>
                    </a:p>
                  </a:txBody>
                  <a:tcPr marT="34290" marB="34290"/>
                </a:tc>
                <a:extLst>
                  <a:ext uri="{0D108BD9-81ED-4DB2-BD59-A6C34878D82A}">
                    <a16:rowId xmlns:a16="http://schemas.microsoft.com/office/drawing/2014/main" val="10005"/>
                  </a:ext>
                </a:extLst>
              </a:tr>
              <a:tr h="288032">
                <a:tc>
                  <a:txBody>
                    <a:bodyPr/>
                    <a:lstStyle/>
                    <a:p>
                      <a:r>
                        <a:rPr lang="es-AR" sz="1400" b="1" dirty="0"/>
                        <a:t>C43</a:t>
                      </a:r>
                      <a:r>
                        <a:rPr lang="es-AR" sz="1400" b="0" dirty="0"/>
                        <a:t> Ejecución / Rendición </a:t>
                      </a:r>
                      <a:r>
                        <a:rPr lang="es-AR" sz="1400" b="0" dirty="0" err="1"/>
                        <a:t>Adm</a:t>
                      </a:r>
                      <a:r>
                        <a:rPr lang="es-AR" sz="1400" b="0" dirty="0"/>
                        <a:t>. de FR  </a:t>
                      </a:r>
                      <a:r>
                        <a:rPr lang="es-AR" sz="1400" b="1" dirty="0"/>
                        <a:t>RENADM</a:t>
                      </a:r>
                    </a:p>
                  </a:txBody>
                  <a:tcPr marT="34290" marB="34290"/>
                </a:tc>
                <a:tc>
                  <a:txBody>
                    <a:bodyPr/>
                    <a:lstStyle/>
                    <a:p>
                      <a:pPr algn="ctr"/>
                      <a:r>
                        <a:rPr lang="es-AR" sz="1400" dirty="0"/>
                        <a:t>  6/01/2026  17 Hs.  (3)</a:t>
                      </a:r>
                    </a:p>
                  </a:txBody>
                  <a:tcPr marT="34290" marB="34290"/>
                </a:tc>
                <a:extLst>
                  <a:ext uri="{0D108BD9-81ED-4DB2-BD59-A6C34878D82A}">
                    <a16:rowId xmlns:a16="http://schemas.microsoft.com/office/drawing/2014/main" val="10006"/>
                  </a:ext>
                </a:extLst>
              </a:tr>
              <a:tr h="305789">
                <a:tc>
                  <a:txBody>
                    <a:bodyPr/>
                    <a:lstStyle/>
                    <a:p>
                      <a:r>
                        <a:rPr lang="es-AR" sz="1400" b="1" dirty="0"/>
                        <a:t>C43 </a:t>
                      </a:r>
                      <a:r>
                        <a:rPr lang="es-AR" sz="1400" b="0" dirty="0"/>
                        <a:t>Reposición</a:t>
                      </a:r>
                      <a:r>
                        <a:rPr lang="es-AR" sz="1400" b="1" dirty="0"/>
                        <a:t> / OP</a:t>
                      </a:r>
                      <a:r>
                        <a:rPr lang="es-AR" sz="1400" b="1" baseline="0" dirty="0"/>
                        <a:t> FR subtipo REP</a:t>
                      </a:r>
                      <a:endParaRPr lang="es-AR" sz="1400" b="1" dirty="0"/>
                    </a:p>
                  </a:txBody>
                  <a:tcPr marT="34290" marB="34290"/>
                </a:tc>
                <a:tc>
                  <a:txBody>
                    <a:bodyPr/>
                    <a:lstStyle/>
                    <a:p>
                      <a:pPr algn="ctr"/>
                      <a:r>
                        <a:rPr lang="es-AR" sz="1400" dirty="0"/>
                        <a:t>31/12/2025 17 Hs.  (1) (2)</a:t>
                      </a:r>
                    </a:p>
                  </a:txBody>
                  <a:tcPr marT="34290" marB="34290"/>
                </a:tc>
                <a:extLst>
                  <a:ext uri="{0D108BD9-81ED-4DB2-BD59-A6C34878D82A}">
                    <a16:rowId xmlns:a16="http://schemas.microsoft.com/office/drawing/2014/main" val="10007"/>
                  </a:ext>
                </a:extLst>
              </a:tr>
              <a:tr h="288032">
                <a:tc>
                  <a:txBody>
                    <a:bodyPr/>
                    <a:lstStyle/>
                    <a:p>
                      <a:r>
                        <a:rPr lang="es-AR" sz="1400" b="0" dirty="0"/>
                        <a:t>Anulación de Rendición</a:t>
                      </a:r>
                      <a:r>
                        <a:rPr lang="es-AR" sz="1400" b="0" baseline="0" dirty="0"/>
                        <a:t> Administrativa </a:t>
                      </a:r>
                      <a:r>
                        <a:rPr lang="es-AR" sz="1400" b="1" baseline="0" dirty="0"/>
                        <a:t>ARADM</a:t>
                      </a:r>
                      <a:endParaRPr lang="es-AR" sz="1400" b="1" dirty="0"/>
                    </a:p>
                  </a:txBody>
                  <a:tcPr marT="34290" marB="34290"/>
                </a:tc>
                <a:tc>
                  <a:txBody>
                    <a:bodyPr/>
                    <a:lstStyle/>
                    <a:p>
                      <a:pPr algn="ctr"/>
                      <a:r>
                        <a:rPr lang="es-AR" sz="1400" dirty="0"/>
                        <a:t>6/01/2026</a:t>
                      </a:r>
                      <a:r>
                        <a:rPr lang="es-AR" sz="1400" baseline="0" dirty="0"/>
                        <a:t> 17 Hs.</a:t>
                      </a:r>
                      <a:r>
                        <a:rPr lang="es-AR" sz="1400" dirty="0"/>
                        <a:t>   (3)</a:t>
                      </a:r>
                    </a:p>
                  </a:txBody>
                  <a:tcPr marT="34290" marB="34290"/>
                </a:tc>
                <a:extLst>
                  <a:ext uri="{0D108BD9-81ED-4DB2-BD59-A6C34878D82A}">
                    <a16:rowId xmlns:a16="http://schemas.microsoft.com/office/drawing/2014/main" val="10008"/>
                  </a:ext>
                </a:extLst>
              </a:tr>
              <a:tr h="305789">
                <a:tc>
                  <a:txBody>
                    <a:bodyPr/>
                    <a:lstStyle/>
                    <a:p>
                      <a:r>
                        <a:rPr lang="es-AR" sz="1400" b="1" dirty="0"/>
                        <a:t>C43</a:t>
                      </a:r>
                      <a:r>
                        <a:rPr lang="es-AR" sz="1400" b="1" baseline="0" dirty="0"/>
                        <a:t> </a:t>
                      </a:r>
                      <a:r>
                        <a:rPr lang="es-AR" sz="1400" b="0" baseline="0" dirty="0"/>
                        <a:t>Cierre de Fondo Rotatorio </a:t>
                      </a:r>
                      <a:r>
                        <a:rPr lang="es-AR" sz="1400" b="1" baseline="0" dirty="0"/>
                        <a:t>CIEFR</a:t>
                      </a:r>
                      <a:endParaRPr lang="es-AR" sz="1400" b="1" dirty="0"/>
                    </a:p>
                  </a:txBody>
                  <a:tcPr marT="34290" marB="34290"/>
                </a:tc>
                <a:tc>
                  <a:txBody>
                    <a:bodyPr/>
                    <a:lstStyle/>
                    <a:p>
                      <a:pPr algn="ctr"/>
                      <a:r>
                        <a:rPr lang="es-AR" sz="1400" dirty="0"/>
                        <a:t>6/01/2026</a:t>
                      </a:r>
                      <a:r>
                        <a:rPr lang="es-AR" sz="1400" baseline="0" dirty="0"/>
                        <a:t> (3)</a:t>
                      </a:r>
                      <a:endParaRPr lang="es-AR" sz="1400" dirty="0"/>
                    </a:p>
                  </a:txBody>
                  <a:tcPr marT="34290" marB="34290"/>
                </a:tc>
                <a:extLst>
                  <a:ext uri="{0D108BD9-81ED-4DB2-BD59-A6C34878D82A}">
                    <a16:rowId xmlns:a16="http://schemas.microsoft.com/office/drawing/2014/main" val="10009"/>
                  </a:ext>
                </a:extLst>
              </a:tr>
            </a:tbl>
          </a:graphicData>
        </a:graphic>
      </p:graphicFrame>
      <p:sp>
        <p:nvSpPr>
          <p:cNvPr id="4" name="1 Título">
            <a:extLst>
              <a:ext uri="{FF2B5EF4-FFF2-40B4-BE49-F238E27FC236}">
                <a16:creationId xmlns:a16="http://schemas.microsoft.com/office/drawing/2014/main" id="{9FE9BD98-A4C7-7C23-CA21-E05B844F0FBC}"/>
              </a:ext>
            </a:extLst>
          </p:cNvPr>
          <p:cNvSpPr txBox="1">
            <a:spLocks/>
          </p:cNvSpPr>
          <p:nvPr/>
        </p:nvSpPr>
        <p:spPr>
          <a:xfrm>
            <a:off x="776536" y="1067681"/>
            <a:ext cx="8229600" cy="692150"/>
          </a:xfrm>
          <a:prstGeom prst="rect">
            <a:avLst/>
          </a:prstGeom>
        </p:spPr>
        <p:txBody>
          <a:bodyPr>
            <a:noAutofit/>
          </a:bodyPr>
          <a:lstStyle>
            <a:lvl1pPr algn="ctr" defTabSz="571478" rtl="0" eaLnBrk="1" latinLnBrk="0" hangingPunct="1">
              <a:spcBef>
                <a:spcPct val="0"/>
              </a:spcBef>
              <a:buNone/>
              <a:defRPr sz="2750" kern="1200">
                <a:solidFill>
                  <a:schemeClr val="tx1"/>
                </a:solidFill>
                <a:latin typeface="+mj-lt"/>
                <a:ea typeface="+mj-ea"/>
                <a:cs typeface="+mj-cs"/>
              </a:defRPr>
            </a:lvl1pPr>
          </a:lstStyle>
          <a:p>
            <a:r>
              <a:rPr lang="es-AR" sz="3200" b="1" dirty="0">
                <a:solidFill>
                  <a:schemeClr val="accent1">
                    <a:lumMod val="75000"/>
                  </a:schemeClr>
                </a:solidFill>
              </a:rPr>
              <a:t>Fechas de presentación de comprobantes </a:t>
            </a:r>
            <a:br>
              <a:rPr lang="es-AR" sz="3200" b="1" dirty="0">
                <a:solidFill>
                  <a:schemeClr val="accent1">
                    <a:lumMod val="75000"/>
                  </a:schemeClr>
                </a:solidFill>
              </a:rPr>
            </a:br>
            <a:r>
              <a:rPr lang="es-AR" sz="3200" b="1" dirty="0">
                <a:solidFill>
                  <a:schemeClr val="accent1">
                    <a:lumMod val="75000"/>
                  </a:schemeClr>
                </a:solidFill>
              </a:rPr>
              <a:t>de gastos con cargo a 2025</a:t>
            </a:r>
            <a:endParaRPr lang="es-AR" sz="2400" b="1" dirty="0">
              <a:solidFill>
                <a:schemeClr val="accent1">
                  <a:lumMod val="75000"/>
                </a:schemeClr>
              </a:solidFill>
            </a:endParaRPr>
          </a:p>
        </p:txBody>
      </p:sp>
    </p:spTree>
    <p:extLst>
      <p:ext uri="{BB962C8B-B14F-4D97-AF65-F5344CB8AC3E}">
        <p14:creationId xmlns:p14="http://schemas.microsoft.com/office/powerpoint/2010/main" val="3873108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uadroTexto 21">
            <a:extLst>
              <a:ext uri="{FF2B5EF4-FFF2-40B4-BE49-F238E27FC236}">
                <a16:creationId xmlns:a16="http://schemas.microsoft.com/office/drawing/2014/main" id="{D91DE8EF-BC3A-6FEC-127B-05626A99E3D2}"/>
              </a:ext>
            </a:extLst>
          </p:cNvPr>
          <p:cNvSpPr txBox="1"/>
          <p:nvPr/>
        </p:nvSpPr>
        <p:spPr>
          <a:xfrm>
            <a:off x="429474" y="1633530"/>
            <a:ext cx="4068608" cy="314573"/>
          </a:xfrm>
          <a:prstGeom prst="rect">
            <a:avLst/>
          </a:prstGeom>
          <a:noFill/>
        </p:spPr>
        <p:txBody>
          <a:bodyPr wrap="square" rtlCol="0">
            <a:spAutoFit/>
          </a:bodyPr>
          <a:lstStyle/>
          <a:p>
            <a:r>
              <a:rPr lang="es-ES" altLang="es-MX" sz="1444" b="1" dirty="0">
                <a:solidFill>
                  <a:srgbClr val="002060"/>
                </a:solidFill>
                <a:latin typeface="Lora" pitchFamily="2" charset="0"/>
              </a:rPr>
              <a:t>RENABE - </a:t>
            </a:r>
            <a:r>
              <a:rPr lang="es-ES" sz="1444" b="1" dirty="0">
                <a:solidFill>
                  <a:srgbClr val="002060"/>
                </a:solidFill>
                <a:latin typeface="Lora" pitchFamily="2" charset="0"/>
              </a:rPr>
              <a:t>Módulo de Registro Contable de SIENA</a:t>
            </a:r>
          </a:p>
        </p:txBody>
      </p:sp>
      <p:grpSp>
        <p:nvGrpSpPr>
          <p:cNvPr id="26" name="Grupo 25">
            <a:extLst>
              <a:ext uri="{FF2B5EF4-FFF2-40B4-BE49-F238E27FC236}">
                <a16:creationId xmlns:a16="http://schemas.microsoft.com/office/drawing/2014/main" id="{8EBBE9AB-86C8-CBC5-E030-D32F39227492}"/>
              </a:ext>
            </a:extLst>
          </p:cNvPr>
          <p:cNvGrpSpPr/>
          <p:nvPr/>
        </p:nvGrpSpPr>
        <p:grpSpPr>
          <a:xfrm>
            <a:off x="662809" y="1218015"/>
            <a:ext cx="8664160" cy="4873590"/>
            <a:chOff x="734400" y="979200"/>
            <a:chExt cx="9600000" cy="5400000"/>
          </a:xfrm>
        </p:grpSpPr>
        <p:pic>
          <p:nvPicPr>
            <p:cNvPr id="24" name="Imagen 23">
              <a:extLst>
                <a:ext uri="{FF2B5EF4-FFF2-40B4-BE49-F238E27FC236}">
                  <a16:creationId xmlns:a16="http://schemas.microsoft.com/office/drawing/2014/main" id="{9558C529-98F9-6421-F6DD-CB97BA76C2FD}"/>
                </a:ext>
              </a:extLst>
            </p:cNvPr>
            <p:cNvPicPr>
              <a:picLocks noChangeAspect="1"/>
            </p:cNvPicPr>
            <p:nvPr/>
          </p:nvPicPr>
          <p:blipFill>
            <a:blip r:embed="rId2"/>
            <a:stretch>
              <a:fillRect/>
            </a:stretch>
          </p:blipFill>
          <p:spPr>
            <a:xfrm>
              <a:off x="734400" y="979200"/>
              <a:ext cx="9600000" cy="5400000"/>
            </a:xfrm>
            <a:prstGeom prst="rect">
              <a:avLst/>
            </a:prstGeom>
          </p:spPr>
        </p:pic>
        <p:sp>
          <p:nvSpPr>
            <p:cNvPr id="25" name="Flecha: hacia la izquierda 24">
              <a:extLst>
                <a:ext uri="{FF2B5EF4-FFF2-40B4-BE49-F238E27FC236}">
                  <a16:creationId xmlns:a16="http://schemas.microsoft.com/office/drawing/2014/main" id="{65F433F7-0024-5EEF-B84C-A3AB54A54C4B}"/>
                </a:ext>
              </a:extLst>
            </p:cNvPr>
            <p:cNvSpPr/>
            <p:nvPr/>
          </p:nvSpPr>
          <p:spPr>
            <a:xfrm>
              <a:off x="1887587" y="2154342"/>
              <a:ext cx="423878" cy="3385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a:p>
          </p:txBody>
        </p:sp>
      </p:grpSp>
      <p:pic>
        <p:nvPicPr>
          <p:cNvPr id="28" name="Imagen 27">
            <a:extLst>
              <a:ext uri="{FF2B5EF4-FFF2-40B4-BE49-F238E27FC236}">
                <a16:creationId xmlns:a16="http://schemas.microsoft.com/office/drawing/2014/main" id="{08E773FB-92C6-A03F-5E83-7340D322E9EE}"/>
              </a:ext>
            </a:extLst>
          </p:cNvPr>
          <p:cNvPicPr>
            <a:picLocks noChangeAspect="1"/>
          </p:cNvPicPr>
          <p:nvPr/>
        </p:nvPicPr>
        <p:blipFill>
          <a:blip r:embed="rId3"/>
          <a:stretch>
            <a:fillRect/>
          </a:stretch>
        </p:blipFill>
        <p:spPr>
          <a:xfrm>
            <a:off x="786273" y="1366250"/>
            <a:ext cx="9906000" cy="5572125"/>
          </a:xfrm>
          <a:prstGeom prst="rect">
            <a:avLst/>
          </a:prstGeom>
        </p:spPr>
      </p:pic>
      <p:grpSp>
        <p:nvGrpSpPr>
          <p:cNvPr id="32" name="Grupo 31">
            <a:extLst>
              <a:ext uri="{FF2B5EF4-FFF2-40B4-BE49-F238E27FC236}">
                <a16:creationId xmlns:a16="http://schemas.microsoft.com/office/drawing/2014/main" id="{B434FE34-332E-4383-C4E1-0ABE85B6ED53}"/>
              </a:ext>
            </a:extLst>
          </p:cNvPr>
          <p:cNvGrpSpPr/>
          <p:nvPr/>
        </p:nvGrpSpPr>
        <p:grpSpPr>
          <a:xfrm>
            <a:off x="6187781" y="2192301"/>
            <a:ext cx="4056495" cy="3904209"/>
            <a:chOff x="6856140" y="1932834"/>
            <a:chExt cx="4090289" cy="4325913"/>
          </a:xfrm>
        </p:grpSpPr>
        <p:sp>
          <p:nvSpPr>
            <p:cNvPr id="30" name="82 CuadroTexto">
              <a:extLst>
                <a:ext uri="{FF2B5EF4-FFF2-40B4-BE49-F238E27FC236}">
                  <a16:creationId xmlns:a16="http://schemas.microsoft.com/office/drawing/2014/main" id="{6350C80F-0BAD-7959-A52A-C3DFCD1D6067}"/>
                </a:ext>
              </a:extLst>
            </p:cNvPr>
            <p:cNvSpPr txBox="1"/>
            <p:nvPr/>
          </p:nvSpPr>
          <p:spPr>
            <a:xfrm>
              <a:off x="6861175" y="1932834"/>
              <a:ext cx="4085253" cy="779516"/>
            </a:xfrm>
            <a:prstGeom prst="rect">
              <a:avLst/>
            </a:prstGeom>
            <a:solidFill>
              <a:schemeClr val="tx2"/>
            </a:solidFill>
          </p:spPr>
          <p:txBody>
            <a:bodyPr wrap="square" rtlCol="0">
              <a:spAutoFit/>
            </a:bodyPr>
            <a:lstStyle>
              <a:defPPr>
                <a:defRPr lang="es-AR"/>
              </a:defPPr>
              <a:lvl1pPr>
                <a:defRPr sz="2200" b="1">
                  <a:solidFill>
                    <a:schemeClr val="bg1"/>
                  </a:solidFill>
                </a:defRPr>
              </a:lvl1pPr>
            </a:lstStyle>
            <a:p>
              <a:pPr algn="ctr"/>
              <a:r>
                <a:rPr lang="es-AR" sz="1986" dirty="0"/>
                <a:t>REGISTRO CONTABLE</a:t>
              </a:r>
            </a:p>
            <a:p>
              <a:pPr algn="ctr"/>
              <a:r>
                <a:rPr lang="es-AR" sz="1986" dirty="0"/>
                <a:t>MRC</a:t>
              </a:r>
            </a:p>
          </p:txBody>
        </p:sp>
        <p:sp>
          <p:nvSpPr>
            <p:cNvPr id="31" name="33 Rectángulo">
              <a:extLst>
                <a:ext uri="{FF2B5EF4-FFF2-40B4-BE49-F238E27FC236}">
                  <a16:creationId xmlns:a16="http://schemas.microsoft.com/office/drawing/2014/main" id="{AEB58B48-1AF9-FE02-EE58-2CB978E39B1A}"/>
                </a:ext>
              </a:extLst>
            </p:cNvPr>
            <p:cNvSpPr/>
            <p:nvPr/>
          </p:nvSpPr>
          <p:spPr>
            <a:xfrm>
              <a:off x="6856140" y="2871065"/>
              <a:ext cx="4090289" cy="3387682"/>
            </a:xfrm>
            <a:prstGeom prst="rect">
              <a:avLst/>
            </a:prstGeom>
            <a:solidFill>
              <a:schemeClr val="accent1">
                <a:lumMod val="20000"/>
                <a:lumOff val="80000"/>
              </a:schemeClr>
            </a:solidFill>
          </p:spPr>
          <p:txBody>
            <a:bodyPr wrap="square">
              <a:spAutoFit/>
            </a:bodyPr>
            <a:lstStyle/>
            <a:p>
              <a:pPr marL="57767" algn="just">
                <a:spcBef>
                  <a:spcPts val="271"/>
                </a:spcBef>
              </a:pPr>
              <a:endParaRPr lang="es-AR" sz="632" dirty="0">
                <a:latin typeface="Calibri" panose="020F0502020204030204" pitchFamily="34" charset="0"/>
              </a:endParaRPr>
            </a:p>
            <a:p>
              <a:pPr marL="315657"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N° SABEN</a:t>
              </a:r>
            </a:p>
            <a:p>
              <a:pPr marL="728280" lvl="1"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Dirección</a:t>
              </a:r>
            </a:p>
            <a:p>
              <a:pPr marL="728280" lvl="1"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Unidad económica</a:t>
              </a:r>
            </a:p>
            <a:p>
              <a:pPr marL="728280" lvl="1"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Activos físicos (terreno/edificio/mejora)</a:t>
              </a:r>
            </a:p>
            <a:p>
              <a:pPr marL="1140903" lvl="2"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Valor</a:t>
              </a:r>
            </a:p>
            <a:p>
              <a:pPr marL="1140903" lvl="2"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Fecha de valor</a:t>
              </a:r>
            </a:p>
            <a:p>
              <a:pPr marL="1140903" lvl="2"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Tipo valor</a:t>
              </a:r>
            </a:p>
            <a:p>
              <a:pPr marL="1140903" lvl="2"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Vida útil</a:t>
              </a:r>
            </a:p>
            <a:p>
              <a:pPr marL="315657"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Listado de Registros Contables por año</a:t>
              </a:r>
            </a:p>
            <a:p>
              <a:pPr marL="315657"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Cuadros de Cierre por año</a:t>
              </a:r>
            </a:p>
            <a:p>
              <a:pPr marL="315657" indent="-257889" algn="just">
                <a:spcBef>
                  <a:spcPts val="271"/>
                </a:spcBef>
                <a:buClr>
                  <a:schemeClr val="tx2"/>
                </a:buClr>
                <a:buSzPct val="95000"/>
                <a:buFont typeface="Wingdings 2"/>
                <a:buChar char=""/>
              </a:pPr>
              <a:r>
                <a:rPr lang="es-AR" sz="1444" dirty="0">
                  <a:solidFill>
                    <a:schemeClr val="tx2"/>
                  </a:solidFill>
                  <a:latin typeface="Calibri" panose="020F0502020204030204" pitchFamily="34" charset="0"/>
                </a:rPr>
                <a:t>Observaciones a los cuadros</a:t>
              </a:r>
            </a:p>
          </p:txBody>
        </p:sp>
      </p:grpSp>
    </p:spTree>
    <p:extLst>
      <p:ext uri="{BB962C8B-B14F-4D97-AF65-F5344CB8AC3E}">
        <p14:creationId xmlns:p14="http://schemas.microsoft.com/office/powerpoint/2010/main" val="418233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upo 33">
            <a:extLst>
              <a:ext uri="{FF2B5EF4-FFF2-40B4-BE49-F238E27FC236}">
                <a16:creationId xmlns:a16="http://schemas.microsoft.com/office/drawing/2014/main" id="{251E2008-63BB-8599-58DB-EE122824966E}"/>
              </a:ext>
            </a:extLst>
          </p:cNvPr>
          <p:cNvGrpSpPr/>
          <p:nvPr/>
        </p:nvGrpSpPr>
        <p:grpSpPr>
          <a:xfrm>
            <a:off x="439393" y="2259209"/>
            <a:ext cx="2596003" cy="4133265"/>
            <a:chOff x="-217329" y="2319058"/>
            <a:chExt cx="3409287" cy="5079659"/>
          </a:xfrm>
          <a:solidFill>
            <a:srgbClr val="D1D1D1"/>
          </a:solidFill>
        </p:grpSpPr>
        <p:sp>
          <p:nvSpPr>
            <p:cNvPr id="35" name="32 Rectángulo">
              <a:extLst>
                <a:ext uri="{FF2B5EF4-FFF2-40B4-BE49-F238E27FC236}">
                  <a16:creationId xmlns:a16="http://schemas.microsoft.com/office/drawing/2014/main" id="{8386EA38-C977-CCBA-A133-4C2238C7FD02}"/>
                </a:ext>
              </a:extLst>
            </p:cNvPr>
            <p:cNvSpPr/>
            <p:nvPr/>
          </p:nvSpPr>
          <p:spPr>
            <a:xfrm>
              <a:off x="-217329" y="3088499"/>
              <a:ext cx="3409287" cy="4310218"/>
            </a:xfrm>
            <a:prstGeom prst="rect">
              <a:avLst/>
            </a:prstGeom>
            <a:grpFill/>
          </p:spPr>
          <p:txBody>
            <a:bodyPr wrap="square">
              <a:spAutoFit/>
            </a:bodyPr>
            <a:lstStyle/>
            <a:p>
              <a:pPr marL="57767" algn="just">
                <a:spcBef>
                  <a:spcPts val="271"/>
                </a:spcBef>
              </a:pPr>
              <a:endParaRPr lang="es-AR" sz="632" dirty="0">
                <a:latin typeface="Calibri" panose="020F0502020204030204" pitchFamily="34" charset="0"/>
              </a:endParaRP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CIE</a:t>
              </a:r>
              <a:endParaRPr lang="es-AR" sz="1906" dirty="0">
                <a:solidFill>
                  <a:schemeClr val="tx2"/>
                </a:solidFill>
                <a:latin typeface="Arial Black" panose="020B0A04020102020204" pitchFamily="34" charset="0"/>
              </a:endParaRP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Calle</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Número</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Localidad</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Provincia</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País</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Situación del mismo</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Fuente del dato</a:t>
              </a:r>
            </a:p>
            <a:p>
              <a:pPr marL="315657" indent="-257889" algn="just">
                <a:spcBef>
                  <a:spcPts val="271"/>
                </a:spcBef>
                <a:buClr>
                  <a:schemeClr val="bg1"/>
                </a:buClr>
                <a:buSzPct val="95000"/>
                <a:buFont typeface="Wingdings 2"/>
                <a:buChar char=""/>
              </a:pPr>
              <a:r>
                <a:rPr lang="es-AR" sz="1906" dirty="0">
                  <a:solidFill>
                    <a:schemeClr val="tx2"/>
                  </a:solidFill>
                  <a:latin typeface="Calibri" panose="020F0502020204030204" pitchFamily="34" charset="0"/>
                </a:rPr>
                <a:t>Polígono</a:t>
              </a:r>
            </a:p>
            <a:p>
              <a:pPr marL="315657" indent="-257889" algn="just">
                <a:spcBef>
                  <a:spcPts val="271"/>
                </a:spcBef>
                <a:buClr>
                  <a:schemeClr val="accent3"/>
                </a:buClr>
                <a:buSzPct val="95000"/>
                <a:buFont typeface="Wingdings 2"/>
                <a:buChar char=""/>
              </a:pPr>
              <a:endParaRPr lang="es-AR" sz="1906" dirty="0">
                <a:latin typeface="Calibri" panose="020F0502020204030204" pitchFamily="34" charset="0"/>
              </a:endParaRPr>
            </a:p>
          </p:txBody>
        </p:sp>
        <p:sp>
          <p:nvSpPr>
            <p:cNvPr id="36" name="38 CuadroTexto">
              <a:extLst>
                <a:ext uri="{FF2B5EF4-FFF2-40B4-BE49-F238E27FC236}">
                  <a16:creationId xmlns:a16="http://schemas.microsoft.com/office/drawing/2014/main" id="{B65F8C04-6A64-D6C0-8730-07A8E4177513}"/>
                </a:ext>
              </a:extLst>
            </p:cNvPr>
            <p:cNvSpPr txBox="1"/>
            <p:nvPr/>
          </p:nvSpPr>
          <p:spPr>
            <a:xfrm>
              <a:off x="-217329" y="2319058"/>
              <a:ext cx="3409287" cy="659728"/>
            </a:xfrm>
            <a:prstGeom prst="rect">
              <a:avLst/>
            </a:prstGeom>
            <a:grpFill/>
          </p:spPr>
          <p:txBody>
            <a:bodyPr wrap="square" rtlCol="0">
              <a:spAutoFit/>
            </a:bodyPr>
            <a:lstStyle>
              <a:defPPr>
                <a:defRPr lang="es-AR"/>
              </a:defPPr>
              <a:lvl1pPr>
                <a:defRPr sz="2200" b="1">
                  <a:solidFill>
                    <a:schemeClr val="bg1"/>
                  </a:solidFill>
                </a:defRPr>
              </a:lvl1pPr>
            </a:lstStyle>
            <a:p>
              <a:pPr algn="ctr"/>
              <a:r>
                <a:rPr lang="es-AR" sz="1444" dirty="0"/>
                <a:t>REGISTRO </a:t>
              </a:r>
            </a:p>
            <a:p>
              <a:pPr algn="ctr"/>
              <a:r>
                <a:rPr lang="es-AR" sz="1444" dirty="0"/>
                <a:t>INMUEBLES (RENABE</a:t>
              </a:r>
              <a:r>
                <a:rPr lang="es-AR" sz="1083" dirty="0"/>
                <a:t>)</a:t>
              </a:r>
            </a:p>
          </p:txBody>
        </p:sp>
      </p:grpSp>
      <p:sp>
        <p:nvSpPr>
          <p:cNvPr id="33" name="72 Rectángulo">
            <a:extLst>
              <a:ext uri="{FF2B5EF4-FFF2-40B4-BE49-F238E27FC236}">
                <a16:creationId xmlns:a16="http://schemas.microsoft.com/office/drawing/2014/main" id="{64C786B1-EA81-458B-6A51-BE6183896239}"/>
              </a:ext>
            </a:extLst>
          </p:cNvPr>
          <p:cNvSpPr/>
          <p:nvPr/>
        </p:nvSpPr>
        <p:spPr>
          <a:xfrm>
            <a:off x="3008724" y="5784502"/>
            <a:ext cx="2788584" cy="717376"/>
          </a:xfrm>
          <a:prstGeom prst="rect">
            <a:avLst/>
          </a:prstGeom>
        </p:spPr>
        <p:txBody>
          <a:bodyPr wrap="none">
            <a:spAutoFit/>
          </a:bodyPr>
          <a:lstStyle/>
          <a:p>
            <a:pPr marL="57767" algn="ctr">
              <a:spcBef>
                <a:spcPts val="271"/>
              </a:spcBef>
              <a:buClr>
                <a:schemeClr val="accent1"/>
              </a:buClr>
              <a:buSzPct val="95000"/>
            </a:pPr>
            <a:r>
              <a:rPr lang="es-AR" sz="1906" dirty="0">
                <a:solidFill>
                  <a:schemeClr val="tx2"/>
                </a:solidFill>
                <a:latin typeface="Arial Black" panose="020B0A04020102020204" pitchFamily="34" charset="0"/>
              </a:rPr>
              <a:t>Asociación manual</a:t>
            </a:r>
          </a:p>
          <a:p>
            <a:pPr marL="57767" algn="ctr">
              <a:spcBef>
                <a:spcPts val="271"/>
              </a:spcBef>
              <a:buClr>
                <a:schemeClr val="accent1"/>
              </a:buClr>
              <a:buSzPct val="95000"/>
            </a:pPr>
            <a:r>
              <a:rPr lang="es-AR" sz="1906" dirty="0">
                <a:solidFill>
                  <a:schemeClr val="tx2"/>
                </a:solidFill>
                <a:latin typeface="Arial Black" panose="020B0A04020102020204" pitchFamily="34" charset="0"/>
              </a:rPr>
              <a:t>Por parte del SAF</a:t>
            </a:r>
          </a:p>
        </p:txBody>
      </p:sp>
      <p:sp>
        <p:nvSpPr>
          <p:cNvPr id="40" name="CuadroTexto 39">
            <a:extLst>
              <a:ext uri="{FF2B5EF4-FFF2-40B4-BE49-F238E27FC236}">
                <a16:creationId xmlns:a16="http://schemas.microsoft.com/office/drawing/2014/main" id="{E543145E-2BBF-9955-632A-0D42B159A3D8}"/>
              </a:ext>
            </a:extLst>
          </p:cNvPr>
          <p:cNvSpPr txBox="1"/>
          <p:nvPr/>
        </p:nvSpPr>
        <p:spPr>
          <a:xfrm>
            <a:off x="403811" y="1544336"/>
            <a:ext cx="10658046" cy="678904"/>
          </a:xfrm>
          <a:prstGeom prst="rect">
            <a:avLst/>
          </a:prstGeom>
          <a:noFill/>
        </p:spPr>
        <p:txBody>
          <a:bodyPr wrap="none" rtlCol="0">
            <a:spAutoFit/>
          </a:bodyPr>
          <a:lstStyle/>
          <a:p>
            <a:r>
              <a:rPr lang="es-ES" sz="1906" dirty="0">
                <a:solidFill>
                  <a:schemeClr val="tx2"/>
                </a:solidFill>
              </a:rPr>
              <a:t>Desde 2016 a 2023 para modificar o dar de alta/baja un inmueble era obligatorio la vinculación con un CIE</a:t>
            </a:r>
          </a:p>
          <a:p>
            <a:r>
              <a:rPr lang="es-ES" sz="1906" dirty="0">
                <a:solidFill>
                  <a:schemeClr val="tx2"/>
                </a:solidFill>
              </a:rPr>
              <a:t>A partir del ejercicio 2024 es necesario tener todos los inmuebles vinculados para cerrar el ejercicio.</a:t>
            </a:r>
            <a:endParaRPr lang="es-AR" sz="1906" dirty="0">
              <a:solidFill>
                <a:schemeClr val="tx2"/>
              </a:solidFill>
            </a:endParaRPr>
          </a:p>
        </p:txBody>
      </p:sp>
      <p:sp>
        <p:nvSpPr>
          <p:cNvPr id="43" name="2 Marcador de contenido">
            <a:extLst>
              <a:ext uri="{FF2B5EF4-FFF2-40B4-BE49-F238E27FC236}">
                <a16:creationId xmlns:a16="http://schemas.microsoft.com/office/drawing/2014/main" id="{43153B6D-7B23-E31C-7CE7-4578D2CEA15A}"/>
              </a:ext>
            </a:extLst>
          </p:cNvPr>
          <p:cNvSpPr txBox="1">
            <a:spLocks/>
          </p:cNvSpPr>
          <p:nvPr/>
        </p:nvSpPr>
        <p:spPr>
          <a:xfrm>
            <a:off x="533788" y="1284383"/>
            <a:ext cx="6788347"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buNone/>
            </a:pPr>
            <a:r>
              <a:rPr lang="es-ES" altLang="es-MX" sz="1805" b="1" dirty="0">
                <a:solidFill>
                  <a:srgbClr val="002060"/>
                </a:solidFill>
                <a:latin typeface="Lora" pitchFamily="2" charset="0"/>
              </a:rPr>
              <a:t>Vinculación CIE-SABEN</a:t>
            </a:r>
            <a:endParaRPr lang="es-AR" altLang="es-MX" sz="1805" b="1" dirty="0">
              <a:solidFill>
                <a:schemeClr val="bg1"/>
              </a:solidFill>
              <a:latin typeface="Lora" pitchFamily="2" charset="0"/>
            </a:endParaRPr>
          </a:p>
        </p:txBody>
      </p:sp>
      <p:grpSp>
        <p:nvGrpSpPr>
          <p:cNvPr id="3" name="Grupo 2">
            <a:extLst>
              <a:ext uri="{FF2B5EF4-FFF2-40B4-BE49-F238E27FC236}">
                <a16:creationId xmlns:a16="http://schemas.microsoft.com/office/drawing/2014/main" id="{7D55E07E-D591-2FD5-8531-15E5DCFBA68F}"/>
              </a:ext>
            </a:extLst>
          </p:cNvPr>
          <p:cNvGrpSpPr/>
          <p:nvPr/>
        </p:nvGrpSpPr>
        <p:grpSpPr>
          <a:xfrm>
            <a:off x="5770637" y="2192300"/>
            <a:ext cx="4056495" cy="4154266"/>
            <a:chOff x="9804976" y="1932834"/>
            <a:chExt cx="4090289" cy="4602979"/>
          </a:xfrm>
        </p:grpSpPr>
        <p:sp>
          <p:nvSpPr>
            <p:cNvPr id="4" name="82 CuadroTexto">
              <a:extLst>
                <a:ext uri="{FF2B5EF4-FFF2-40B4-BE49-F238E27FC236}">
                  <a16:creationId xmlns:a16="http://schemas.microsoft.com/office/drawing/2014/main" id="{CAAFE784-1160-F088-6425-F34C1B4EEFBB}"/>
                </a:ext>
              </a:extLst>
            </p:cNvPr>
            <p:cNvSpPr txBox="1"/>
            <p:nvPr/>
          </p:nvSpPr>
          <p:spPr>
            <a:xfrm>
              <a:off x="9810012" y="1932834"/>
              <a:ext cx="4085253" cy="594797"/>
            </a:xfrm>
            <a:prstGeom prst="rect">
              <a:avLst/>
            </a:prstGeom>
            <a:solidFill>
              <a:schemeClr val="tx2"/>
            </a:solidFill>
          </p:spPr>
          <p:txBody>
            <a:bodyPr wrap="square" rtlCol="0">
              <a:spAutoFit/>
            </a:bodyPr>
            <a:lstStyle>
              <a:defPPr>
                <a:defRPr lang="es-AR"/>
              </a:defPPr>
              <a:lvl1pPr>
                <a:defRPr sz="2200" b="1">
                  <a:solidFill>
                    <a:schemeClr val="bg1"/>
                  </a:solidFill>
                </a:defRPr>
              </a:lvl1pPr>
            </a:lstStyle>
            <a:p>
              <a:pPr algn="ctr"/>
              <a:r>
                <a:rPr lang="es-AR" sz="1444" dirty="0"/>
                <a:t>REGISTRO CONTABLE</a:t>
              </a:r>
            </a:p>
            <a:p>
              <a:pPr algn="ctr"/>
              <a:r>
                <a:rPr lang="es-AR" sz="1444" dirty="0"/>
                <a:t>MRC</a:t>
              </a:r>
            </a:p>
          </p:txBody>
        </p:sp>
        <p:sp>
          <p:nvSpPr>
            <p:cNvPr id="5" name="33 Rectángulo">
              <a:extLst>
                <a:ext uri="{FF2B5EF4-FFF2-40B4-BE49-F238E27FC236}">
                  <a16:creationId xmlns:a16="http://schemas.microsoft.com/office/drawing/2014/main" id="{A881FC95-926C-EC99-6C99-FAE6FCCDABC1}"/>
                </a:ext>
              </a:extLst>
            </p:cNvPr>
            <p:cNvSpPr/>
            <p:nvPr/>
          </p:nvSpPr>
          <p:spPr>
            <a:xfrm>
              <a:off x="9804976" y="2583032"/>
              <a:ext cx="4090289" cy="3952781"/>
            </a:xfrm>
            <a:prstGeom prst="rect">
              <a:avLst/>
            </a:prstGeom>
            <a:solidFill>
              <a:schemeClr val="accent1">
                <a:lumMod val="20000"/>
                <a:lumOff val="80000"/>
              </a:schemeClr>
            </a:solidFill>
          </p:spPr>
          <p:txBody>
            <a:bodyPr wrap="square">
              <a:spAutoFit/>
            </a:bodyPr>
            <a:lstStyle/>
            <a:p>
              <a:pPr marL="57767" algn="just">
                <a:spcBef>
                  <a:spcPts val="271"/>
                </a:spcBef>
              </a:pPr>
              <a:endParaRPr lang="es-AR" sz="632" dirty="0">
                <a:latin typeface="Calibri" panose="020F0502020204030204" pitchFamily="34" charset="0"/>
              </a:endParaRPr>
            </a:p>
            <a:p>
              <a:pPr marL="315657"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N° SABEN</a:t>
              </a:r>
            </a:p>
            <a:p>
              <a:pPr marL="728280" lvl="1"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Dirección</a:t>
              </a:r>
            </a:p>
            <a:p>
              <a:pPr marL="728280" lvl="1"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Unidad económica</a:t>
              </a:r>
            </a:p>
            <a:p>
              <a:pPr marL="728280" lvl="1"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Activos físicos (terreno/edificio/mejora)</a:t>
              </a:r>
            </a:p>
            <a:p>
              <a:pPr marL="1140903" lvl="2"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Valor</a:t>
              </a:r>
            </a:p>
            <a:p>
              <a:pPr marL="1140903" lvl="2"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Fecha de valor</a:t>
              </a:r>
            </a:p>
            <a:p>
              <a:pPr marL="1140903" lvl="2"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Tipo valor</a:t>
              </a:r>
            </a:p>
            <a:p>
              <a:pPr marL="1140903" lvl="2"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Vida útil</a:t>
              </a:r>
            </a:p>
            <a:p>
              <a:pPr marL="315657"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Listado de Registros Contables por año</a:t>
              </a:r>
            </a:p>
            <a:p>
              <a:pPr marL="315657"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Cuadros de Cierre por año</a:t>
              </a:r>
            </a:p>
            <a:p>
              <a:pPr marL="315657" indent="-257889" algn="just">
                <a:spcBef>
                  <a:spcPts val="271"/>
                </a:spcBef>
                <a:buClr>
                  <a:schemeClr val="tx2"/>
                </a:buClr>
                <a:buSzPct val="95000"/>
                <a:buFont typeface="Wingdings 2"/>
                <a:buChar char=""/>
              </a:pPr>
              <a:r>
                <a:rPr lang="es-AR" sz="1600" dirty="0">
                  <a:solidFill>
                    <a:schemeClr val="tx2"/>
                  </a:solidFill>
                  <a:latin typeface="Calibri" panose="020F0502020204030204" pitchFamily="34" charset="0"/>
                </a:rPr>
                <a:t>Observaciones a los cuadros</a:t>
              </a:r>
            </a:p>
          </p:txBody>
        </p:sp>
      </p:grpSp>
      <p:pic>
        <p:nvPicPr>
          <p:cNvPr id="64" name="Imagen 63">
            <a:extLst>
              <a:ext uri="{FF2B5EF4-FFF2-40B4-BE49-F238E27FC236}">
                <a16:creationId xmlns:a16="http://schemas.microsoft.com/office/drawing/2014/main" id="{A39D1B9A-F472-FF57-A844-942FEB56DAA5}"/>
              </a:ext>
            </a:extLst>
          </p:cNvPr>
          <p:cNvPicPr>
            <a:picLocks noChangeAspect="1"/>
          </p:cNvPicPr>
          <p:nvPr/>
        </p:nvPicPr>
        <p:blipFill rotWithShape="1">
          <a:blip r:embed="rId3"/>
          <a:srcRect l="38191" t="41836" r="21790" b="11511"/>
          <a:stretch/>
        </p:blipFill>
        <p:spPr>
          <a:xfrm>
            <a:off x="2288475" y="2818386"/>
            <a:ext cx="3964293" cy="2599538"/>
          </a:xfrm>
          <a:prstGeom prst="rect">
            <a:avLst/>
          </a:prstGeom>
        </p:spPr>
      </p:pic>
    </p:spTree>
    <p:extLst>
      <p:ext uri="{BB962C8B-B14F-4D97-AF65-F5344CB8AC3E}">
        <p14:creationId xmlns:p14="http://schemas.microsoft.com/office/powerpoint/2010/main" val="137705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uadroTexto 25">
            <a:extLst>
              <a:ext uri="{FF2B5EF4-FFF2-40B4-BE49-F238E27FC236}">
                <a16:creationId xmlns:a16="http://schemas.microsoft.com/office/drawing/2014/main" id="{7D9F8466-6456-5DF8-340A-64A3EB6500C9}"/>
              </a:ext>
            </a:extLst>
          </p:cNvPr>
          <p:cNvSpPr txBox="1"/>
          <p:nvPr/>
        </p:nvSpPr>
        <p:spPr>
          <a:xfrm>
            <a:off x="403811" y="1723048"/>
            <a:ext cx="9098378" cy="2314736"/>
          </a:xfrm>
          <a:prstGeom prst="rect">
            <a:avLst/>
          </a:prstGeom>
          <a:noFill/>
        </p:spPr>
        <p:txBody>
          <a:bodyPr wrap="square">
            <a:spAutoFit/>
          </a:bodyPr>
          <a:lstStyle/>
          <a:p>
            <a:pPr marL="257889" indent="-257889">
              <a:buFont typeface="Arial" panose="020B0604020202020204" pitchFamily="34" charset="0"/>
              <a:buChar char="•"/>
            </a:pPr>
            <a:r>
              <a:rPr lang="es-AR" sz="1444" dirty="0">
                <a:solidFill>
                  <a:schemeClr val="tx2"/>
                </a:solidFill>
                <a:cs typeface="Times New Roman" panose="02020603050405020304" pitchFamily="18" charset="0"/>
              </a:rPr>
              <a:t>Cada S.A.F. solicita  a la A.A.B.E. el alta/rehabilitación de usuario/s con el permiso para operar el módulo  del REGISTRO CONTABLE  de SIENA.</a:t>
            </a:r>
          </a:p>
          <a:p>
            <a:pPr marL="257889" indent="-257889">
              <a:buFont typeface="Arial" panose="020B0604020202020204" pitchFamily="34" charset="0"/>
              <a:buChar char="•"/>
            </a:pPr>
            <a:endParaRPr lang="es-AR" sz="1444" dirty="0">
              <a:solidFill>
                <a:schemeClr val="tx2"/>
              </a:solidFill>
              <a:cs typeface="Times New Roman" panose="02020603050405020304" pitchFamily="18" charset="0"/>
            </a:endParaRPr>
          </a:p>
          <a:p>
            <a:pPr algn="l"/>
            <a:r>
              <a:rPr lang="es-ES" sz="1444" dirty="0">
                <a:hlinkClick r:id="rId2"/>
              </a:rPr>
              <a:t>https://siena.bienesdelestado.gob.ar/Faq/Faqs</a:t>
            </a:r>
            <a:endParaRPr lang="es-ES" sz="1444" dirty="0"/>
          </a:p>
          <a:p>
            <a:pPr algn="l"/>
            <a:r>
              <a:rPr lang="es-ES" sz="1444" dirty="0"/>
              <a:t>¿Cómo solicito una gestión de usuario Siena? Se encuentran los instructivos necesarios: </a:t>
            </a:r>
          </a:p>
          <a:p>
            <a:pPr lvl="2"/>
            <a:endParaRPr lang="es-AR" sz="1444" dirty="0">
              <a:solidFill>
                <a:schemeClr val="tx2"/>
              </a:solidFill>
              <a:cs typeface="Times New Roman" panose="02020603050405020304" pitchFamily="18" charset="0"/>
            </a:endParaRPr>
          </a:p>
          <a:p>
            <a:pPr lvl="2"/>
            <a:endParaRPr lang="es-AR" sz="1444" dirty="0">
              <a:solidFill>
                <a:schemeClr val="tx2"/>
              </a:solidFill>
              <a:cs typeface="Times New Roman" panose="02020603050405020304" pitchFamily="18" charset="0"/>
            </a:endParaRPr>
          </a:p>
          <a:p>
            <a:pPr lvl="2"/>
            <a:endParaRPr lang="es-AR" sz="1444" dirty="0">
              <a:solidFill>
                <a:schemeClr val="tx2"/>
              </a:solidFill>
              <a:cs typeface="Times New Roman" panose="02020603050405020304" pitchFamily="18" charset="0"/>
            </a:endParaRPr>
          </a:p>
          <a:p>
            <a:pPr lvl="2"/>
            <a:endParaRPr lang="es-AR" sz="1444" dirty="0">
              <a:solidFill>
                <a:schemeClr val="tx2"/>
              </a:solidFill>
              <a:cs typeface="Times New Roman" panose="02020603050405020304" pitchFamily="18" charset="0"/>
            </a:endParaRPr>
          </a:p>
          <a:p>
            <a:pPr lvl="2"/>
            <a:endParaRPr lang="es-AR" sz="1444" dirty="0">
              <a:solidFill>
                <a:schemeClr val="tx2"/>
              </a:solidFill>
              <a:cs typeface="Times New Roman" panose="02020603050405020304" pitchFamily="18" charset="0"/>
            </a:endParaRPr>
          </a:p>
        </p:txBody>
      </p:sp>
      <p:sp>
        <p:nvSpPr>
          <p:cNvPr id="27" name="2 Marcador de contenido">
            <a:extLst>
              <a:ext uri="{FF2B5EF4-FFF2-40B4-BE49-F238E27FC236}">
                <a16:creationId xmlns:a16="http://schemas.microsoft.com/office/drawing/2014/main" id="{72143F29-F2B6-0E32-D88E-A6516C8B0BE2}"/>
              </a:ext>
            </a:extLst>
          </p:cNvPr>
          <p:cNvSpPr txBox="1">
            <a:spLocks/>
          </p:cNvSpPr>
          <p:nvPr/>
        </p:nvSpPr>
        <p:spPr>
          <a:xfrm>
            <a:off x="533788" y="1414360"/>
            <a:ext cx="6788347"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buNone/>
            </a:pPr>
            <a:r>
              <a:rPr lang="es-ES" altLang="es-MX" sz="1805" b="1" dirty="0">
                <a:solidFill>
                  <a:srgbClr val="002060"/>
                </a:solidFill>
                <a:latin typeface="Lora" pitchFamily="2" charset="0"/>
              </a:rPr>
              <a:t>Alta usuario MRC de SIENA</a:t>
            </a:r>
            <a:endParaRPr lang="es-AR" altLang="es-MX" sz="1805" b="1" dirty="0">
              <a:solidFill>
                <a:schemeClr val="bg1"/>
              </a:solidFill>
              <a:latin typeface="Lora" pitchFamily="2" charset="0"/>
            </a:endParaRPr>
          </a:p>
        </p:txBody>
      </p:sp>
      <p:pic>
        <p:nvPicPr>
          <p:cNvPr id="29" name="Imagen 28">
            <a:extLst>
              <a:ext uri="{FF2B5EF4-FFF2-40B4-BE49-F238E27FC236}">
                <a16:creationId xmlns:a16="http://schemas.microsoft.com/office/drawing/2014/main" id="{C91C6290-E321-44B8-04E0-9476ECB7625D}"/>
              </a:ext>
            </a:extLst>
          </p:cNvPr>
          <p:cNvPicPr>
            <a:picLocks noChangeAspect="1"/>
          </p:cNvPicPr>
          <p:nvPr/>
        </p:nvPicPr>
        <p:blipFill rotWithShape="1">
          <a:blip r:embed="rId3"/>
          <a:srcRect l="3421" t="47668" r="5388" b="10346"/>
          <a:stretch/>
        </p:blipFill>
        <p:spPr>
          <a:xfrm>
            <a:off x="663764" y="2974081"/>
            <a:ext cx="9033390" cy="2339584"/>
          </a:xfrm>
          <a:prstGeom prst="rect">
            <a:avLst/>
          </a:prstGeom>
        </p:spPr>
      </p:pic>
      <p:sp>
        <p:nvSpPr>
          <p:cNvPr id="31" name="CuadroTexto 30">
            <a:extLst>
              <a:ext uri="{FF2B5EF4-FFF2-40B4-BE49-F238E27FC236}">
                <a16:creationId xmlns:a16="http://schemas.microsoft.com/office/drawing/2014/main" id="{FAB0E7AA-B8CF-DCCD-C979-F99BDBD19751}"/>
              </a:ext>
            </a:extLst>
          </p:cNvPr>
          <p:cNvSpPr txBox="1"/>
          <p:nvPr/>
        </p:nvSpPr>
        <p:spPr>
          <a:xfrm>
            <a:off x="403810" y="6028537"/>
            <a:ext cx="9228356" cy="314573"/>
          </a:xfrm>
          <a:prstGeom prst="rect">
            <a:avLst/>
          </a:prstGeom>
          <a:noFill/>
        </p:spPr>
        <p:txBody>
          <a:bodyPr wrap="square">
            <a:spAutoFit/>
          </a:bodyPr>
          <a:lstStyle/>
          <a:p>
            <a:pPr marL="257889" indent="-257889">
              <a:buFont typeface="Arial" panose="020B0604020202020204" pitchFamily="34" charset="0"/>
              <a:buChar char="•"/>
            </a:pPr>
            <a:r>
              <a:rPr lang="es-AR" sz="1444" dirty="0">
                <a:solidFill>
                  <a:schemeClr val="tx2"/>
                </a:solidFill>
                <a:cs typeface="Times New Roman" panose="02020603050405020304" pitchFamily="18" charset="0"/>
              </a:rPr>
              <a:t>CGN atiende consultas relacionadas con el registro contables. AABE atiende consultas  técnicas del MRC.</a:t>
            </a:r>
          </a:p>
        </p:txBody>
      </p:sp>
      <p:sp>
        <p:nvSpPr>
          <p:cNvPr id="37" name="CuadroTexto 36">
            <a:extLst>
              <a:ext uri="{FF2B5EF4-FFF2-40B4-BE49-F238E27FC236}">
                <a16:creationId xmlns:a16="http://schemas.microsoft.com/office/drawing/2014/main" id="{08A1E8B9-09FD-4C96-9C33-E73C89367E38}"/>
              </a:ext>
            </a:extLst>
          </p:cNvPr>
          <p:cNvSpPr txBox="1"/>
          <p:nvPr/>
        </p:nvSpPr>
        <p:spPr>
          <a:xfrm>
            <a:off x="403809" y="5441200"/>
            <a:ext cx="9228357" cy="536814"/>
          </a:xfrm>
          <a:prstGeom prst="rect">
            <a:avLst/>
          </a:prstGeom>
          <a:noFill/>
        </p:spPr>
        <p:txBody>
          <a:bodyPr wrap="square">
            <a:spAutoFit/>
          </a:bodyPr>
          <a:lstStyle/>
          <a:p>
            <a:pPr marL="257889" indent="-257889">
              <a:buFont typeface="Arial" panose="020B0604020202020204" pitchFamily="34" charset="0"/>
              <a:buChar char="•"/>
            </a:pPr>
            <a:r>
              <a:rPr lang="es-AR" sz="1444" dirty="0">
                <a:solidFill>
                  <a:schemeClr val="tx2"/>
                </a:solidFill>
                <a:cs typeface="Times New Roman" panose="02020603050405020304" pitchFamily="18" charset="0"/>
              </a:rPr>
              <a:t>El SAF también es responsable de solicitar  a la A.A.B.E. los usuario/s a dar de baja para operar el módulo  del REGISTRO CONTABLE del SIENA</a:t>
            </a:r>
            <a:endParaRPr lang="es-AR" sz="1906" dirty="0"/>
          </a:p>
        </p:txBody>
      </p:sp>
      <p:pic>
        <p:nvPicPr>
          <p:cNvPr id="4" name="Imagen 3">
            <a:extLst>
              <a:ext uri="{FF2B5EF4-FFF2-40B4-BE49-F238E27FC236}">
                <a16:creationId xmlns:a16="http://schemas.microsoft.com/office/drawing/2014/main" id="{1B4E5822-A8B9-F133-2DAB-D806B26C18A6}"/>
              </a:ext>
            </a:extLst>
          </p:cNvPr>
          <p:cNvPicPr>
            <a:picLocks noChangeAspect="1"/>
          </p:cNvPicPr>
          <p:nvPr/>
        </p:nvPicPr>
        <p:blipFill rotWithShape="1">
          <a:blip r:embed="rId4"/>
          <a:srcRect l="23758" t="13844" r="24771" b="27337"/>
          <a:stretch/>
        </p:blipFill>
        <p:spPr>
          <a:xfrm>
            <a:off x="1314821" y="690078"/>
            <a:ext cx="6788347" cy="4363633"/>
          </a:xfrm>
          <a:prstGeom prst="rect">
            <a:avLst/>
          </a:prstGeom>
        </p:spPr>
      </p:pic>
      <p:sp>
        <p:nvSpPr>
          <p:cNvPr id="35" name="CuadroTexto 34">
            <a:extLst>
              <a:ext uri="{FF2B5EF4-FFF2-40B4-BE49-F238E27FC236}">
                <a16:creationId xmlns:a16="http://schemas.microsoft.com/office/drawing/2014/main" id="{E00BA96F-7A84-7E5F-E35E-2938BC4487D4}"/>
              </a:ext>
            </a:extLst>
          </p:cNvPr>
          <p:cNvSpPr txBox="1"/>
          <p:nvPr/>
        </p:nvSpPr>
        <p:spPr>
          <a:xfrm>
            <a:off x="1625766" y="1723048"/>
            <a:ext cx="6330002" cy="314573"/>
          </a:xfrm>
          <a:prstGeom prst="rect">
            <a:avLst/>
          </a:prstGeom>
          <a:noFill/>
        </p:spPr>
        <p:txBody>
          <a:bodyPr wrap="square">
            <a:spAutoFit/>
          </a:bodyPr>
          <a:lstStyle/>
          <a:p>
            <a:r>
              <a:rPr lang="es-ES" sz="1444" b="1" dirty="0">
                <a:solidFill>
                  <a:srgbClr val="00B0F0"/>
                </a:solidFill>
              </a:rPr>
              <a:t>Deben aclarar que el motivo de la solicitud es acceso a Modulo Registro Contable</a:t>
            </a:r>
            <a:endParaRPr lang="es-AR" sz="1444" b="1" dirty="0">
              <a:solidFill>
                <a:srgbClr val="00B0F0"/>
              </a:solidFill>
            </a:endParaRPr>
          </a:p>
        </p:txBody>
      </p:sp>
    </p:spTree>
    <p:extLst>
      <p:ext uri="{BB962C8B-B14F-4D97-AF65-F5344CB8AC3E}">
        <p14:creationId xmlns:p14="http://schemas.microsoft.com/office/powerpoint/2010/main" val="74246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7" grpId="0"/>
      <p:bldP spid="3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a:extLst>
              <a:ext uri="{FF2B5EF4-FFF2-40B4-BE49-F238E27FC236}">
                <a16:creationId xmlns:a16="http://schemas.microsoft.com/office/drawing/2014/main" id="{8FF35E8F-FA91-D96D-27F2-64477D63C1BE}"/>
              </a:ext>
            </a:extLst>
          </p:cNvPr>
          <p:cNvSpPr txBox="1">
            <a:spLocks/>
          </p:cNvSpPr>
          <p:nvPr/>
        </p:nvSpPr>
        <p:spPr>
          <a:xfrm>
            <a:off x="533788" y="1414360"/>
            <a:ext cx="6788347"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buNone/>
            </a:pPr>
            <a:r>
              <a:rPr lang="es-ES" altLang="es-MX" sz="1805" b="1" dirty="0">
                <a:solidFill>
                  <a:srgbClr val="002060"/>
                </a:solidFill>
                <a:latin typeface="Lora" pitchFamily="2" charset="0"/>
              </a:rPr>
              <a:t>Manual del usuario del MRC de SIENA</a:t>
            </a:r>
            <a:endParaRPr lang="es-AR" altLang="es-MX" sz="1805" b="1" dirty="0">
              <a:solidFill>
                <a:schemeClr val="bg1"/>
              </a:solidFill>
              <a:latin typeface="Lora" pitchFamily="2" charset="0"/>
            </a:endParaRPr>
          </a:p>
        </p:txBody>
      </p:sp>
      <p:pic>
        <p:nvPicPr>
          <p:cNvPr id="5" name="Imagen 4">
            <a:extLst>
              <a:ext uri="{FF2B5EF4-FFF2-40B4-BE49-F238E27FC236}">
                <a16:creationId xmlns:a16="http://schemas.microsoft.com/office/drawing/2014/main" id="{94B36CA9-E355-B577-DD59-EF618FC95D52}"/>
              </a:ext>
            </a:extLst>
          </p:cNvPr>
          <p:cNvPicPr>
            <a:picLocks noChangeAspect="1"/>
          </p:cNvPicPr>
          <p:nvPr/>
        </p:nvPicPr>
        <p:blipFill rotWithShape="1">
          <a:blip r:embed="rId2"/>
          <a:srcRect l="8669" t="8013" r="8013" b="6847"/>
          <a:stretch/>
        </p:blipFill>
        <p:spPr>
          <a:xfrm>
            <a:off x="1216167" y="1869277"/>
            <a:ext cx="7473668" cy="42958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866457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5 Elipse">
            <a:extLst>
              <a:ext uri="{FF2B5EF4-FFF2-40B4-BE49-F238E27FC236}">
                <a16:creationId xmlns:a16="http://schemas.microsoft.com/office/drawing/2014/main" id="{ACDD4FBD-4D67-32BC-DB8E-C7A03016AE05}"/>
              </a:ext>
            </a:extLst>
          </p:cNvPr>
          <p:cNvSpPr/>
          <p:nvPr/>
        </p:nvSpPr>
        <p:spPr>
          <a:xfrm>
            <a:off x="341551" y="1853825"/>
            <a:ext cx="3950687" cy="3882269"/>
          </a:xfrm>
          <a:prstGeom prst="ellipse">
            <a:avLst/>
          </a:prstGeom>
          <a:solidFill>
            <a:schemeClr val="accent5">
              <a:lumMod val="60000"/>
              <a:lumOff val="40000"/>
            </a:schemeClr>
          </a:solidFill>
          <a:ln>
            <a:solidFill>
              <a:schemeClr val="accent1">
                <a:lumMod val="60000"/>
                <a:lumOff val="40000"/>
              </a:schemeClr>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es-AR" sz="1895" dirty="0"/>
              <a:t>     CGN ABRE </a:t>
            </a:r>
          </a:p>
          <a:p>
            <a:pPr algn="ctr"/>
            <a:r>
              <a:rPr lang="es-AR" sz="1895" dirty="0"/>
              <a:t>EL EJERCICIO 2025 </a:t>
            </a:r>
          </a:p>
          <a:p>
            <a:pPr algn="ctr"/>
            <a:r>
              <a:rPr lang="es-AR" sz="1895" dirty="0"/>
              <a:t>en MRC de SIENA</a:t>
            </a:r>
          </a:p>
          <a:p>
            <a:pPr algn="ctr"/>
            <a:r>
              <a:rPr lang="es-AR" sz="1986" dirty="0"/>
              <a:t>HABILITADO</a:t>
            </a:r>
          </a:p>
        </p:txBody>
      </p:sp>
      <p:grpSp>
        <p:nvGrpSpPr>
          <p:cNvPr id="65" name="Grupo 64">
            <a:extLst>
              <a:ext uri="{FF2B5EF4-FFF2-40B4-BE49-F238E27FC236}">
                <a16:creationId xmlns:a16="http://schemas.microsoft.com/office/drawing/2014/main" id="{A1F950A6-878C-BF1D-7210-AE39E48D0D83}"/>
              </a:ext>
            </a:extLst>
          </p:cNvPr>
          <p:cNvGrpSpPr/>
          <p:nvPr/>
        </p:nvGrpSpPr>
        <p:grpSpPr>
          <a:xfrm>
            <a:off x="1248659" y="930586"/>
            <a:ext cx="2450192" cy="2271550"/>
            <a:chOff x="2273861" y="2618290"/>
            <a:chExt cx="3041423" cy="3058411"/>
          </a:xfrm>
        </p:grpSpPr>
        <p:pic>
          <p:nvPicPr>
            <p:cNvPr id="66" name="41 Imagen">
              <a:extLst>
                <a:ext uri="{FF2B5EF4-FFF2-40B4-BE49-F238E27FC236}">
                  <a16:creationId xmlns:a16="http://schemas.microsoft.com/office/drawing/2014/main" id="{22FC5B4A-CBD9-6BA2-0B13-F6ACF9C70E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3861" y="3952657"/>
              <a:ext cx="1589349" cy="1154490"/>
            </a:xfrm>
            <a:prstGeom prst="rect">
              <a:avLst/>
            </a:prstGeom>
          </p:spPr>
        </p:pic>
        <p:sp>
          <p:nvSpPr>
            <p:cNvPr id="67" name="70 CuadroTexto">
              <a:extLst>
                <a:ext uri="{FF2B5EF4-FFF2-40B4-BE49-F238E27FC236}">
                  <a16:creationId xmlns:a16="http://schemas.microsoft.com/office/drawing/2014/main" id="{BB79E13F-EE2C-B9F9-42A8-F2D9DAC6FED1}"/>
                </a:ext>
              </a:extLst>
            </p:cNvPr>
            <p:cNvSpPr txBox="1"/>
            <p:nvPr/>
          </p:nvSpPr>
          <p:spPr>
            <a:xfrm>
              <a:off x="3030480" y="4766598"/>
              <a:ext cx="1556069" cy="910103"/>
            </a:xfrm>
            <a:prstGeom prst="rect">
              <a:avLst/>
            </a:prstGeom>
            <a:solidFill>
              <a:schemeClr val="bg1"/>
            </a:solidFill>
            <a:ln>
              <a:solidFill>
                <a:schemeClr val="tx2">
                  <a:lumMod val="50000"/>
                </a:schemeClr>
              </a:solid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1264" b="1" dirty="0">
                  <a:ln w="11430">
                    <a:solidFill>
                      <a:srgbClr val="00B0F0"/>
                    </a:solidFill>
                  </a:ln>
                  <a:solidFill>
                    <a:srgbClr val="00B0F0"/>
                  </a:solidFill>
                  <a:effectLst>
                    <a:outerShdw blurRad="50800" dist="39000" dir="5460000" algn="tl">
                      <a:srgbClr val="000000">
                        <a:alpha val="38000"/>
                      </a:srgbClr>
                    </a:outerShdw>
                  </a:effectLst>
                </a:rPr>
                <a:t>MÓDULO de REGISTRO CONTABLE</a:t>
              </a:r>
            </a:p>
          </p:txBody>
        </p:sp>
        <p:grpSp>
          <p:nvGrpSpPr>
            <p:cNvPr id="69" name="Grupo 68">
              <a:extLst>
                <a:ext uri="{FF2B5EF4-FFF2-40B4-BE49-F238E27FC236}">
                  <a16:creationId xmlns:a16="http://schemas.microsoft.com/office/drawing/2014/main" id="{7E7BDEB9-4CEC-0A8D-5C21-BF37C8A7B10A}"/>
                </a:ext>
              </a:extLst>
            </p:cNvPr>
            <p:cNvGrpSpPr/>
            <p:nvPr/>
          </p:nvGrpSpPr>
          <p:grpSpPr>
            <a:xfrm>
              <a:off x="2840632" y="2863713"/>
              <a:ext cx="628073" cy="925327"/>
              <a:chOff x="2840632" y="2781300"/>
              <a:chExt cx="628073" cy="925327"/>
            </a:xfrm>
          </p:grpSpPr>
          <p:sp>
            <p:nvSpPr>
              <p:cNvPr id="93" name="Flecha: a la derecha 92">
                <a:extLst>
                  <a:ext uri="{FF2B5EF4-FFF2-40B4-BE49-F238E27FC236}">
                    <a16:creationId xmlns:a16="http://schemas.microsoft.com/office/drawing/2014/main" id="{BFC6FC4C-E419-0904-2200-7313D2B2E027}"/>
                  </a:ext>
                </a:extLst>
              </p:cNvPr>
              <p:cNvSpPr/>
              <p:nvPr/>
            </p:nvSpPr>
            <p:spPr>
              <a:xfrm rot="5400000">
                <a:off x="2992466" y="3458241"/>
                <a:ext cx="261793" cy="23497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AR" sz="1906"/>
              </a:p>
            </p:txBody>
          </p:sp>
          <p:sp>
            <p:nvSpPr>
              <p:cNvPr id="94" name="CuadroTexto 93">
                <a:extLst>
                  <a:ext uri="{FF2B5EF4-FFF2-40B4-BE49-F238E27FC236}">
                    <a16:creationId xmlns:a16="http://schemas.microsoft.com/office/drawing/2014/main" id="{3187DF2D-1762-7C7B-F810-110763E57AC9}"/>
                  </a:ext>
                </a:extLst>
              </p:cNvPr>
              <p:cNvSpPr txBox="1"/>
              <p:nvPr/>
            </p:nvSpPr>
            <p:spPr>
              <a:xfrm>
                <a:off x="2840632" y="2781300"/>
                <a:ext cx="628073" cy="461008"/>
              </a:xfrm>
              <a:prstGeom prst="rect">
                <a:avLst/>
              </a:prstGeom>
              <a:noFill/>
            </p:spPr>
            <p:txBody>
              <a:bodyPr wrap="square">
                <a:spAutoFit/>
              </a:bodyPr>
              <a:lstStyle/>
              <a:p>
                <a:r>
                  <a:rPr lang="es-ES" sz="1625" b="1" dirty="0">
                    <a:ln w="11430"/>
                    <a:solidFill>
                      <a:schemeClr val="accent4">
                        <a:lumMod val="40000"/>
                        <a:lumOff val="60000"/>
                      </a:schemeClr>
                    </a:solidFill>
                    <a:effectLst>
                      <a:outerShdw blurRad="50800" dist="39000" dir="5460000" algn="tl">
                        <a:srgbClr val="000000">
                          <a:alpha val="38000"/>
                        </a:srgbClr>
                      </a:outerShdw>
                    </a:effectLst>
                  </a:rPr>
                  <a:t>SAF</a:t>
                </a:r>
                <a:endParaRPr lang="es-AR" sz="1906" dirty="0">
                  <a:solidFill>
                    <a:schemeClr val="accent4">
                      <a:lumMod val="40000"/>
                      <a:lumOff val="60000"/>
                    </a:schemeClr>
                  </a:solidFill>
                </a:endParaRPr>
              </a:p>
            </p:txBody>
          </p:sp>
        </p:grpSp>
        <p:sp>
          <p:nvSpPr>
            <p:cNvPr id="70" name="Flecha: a la derecha 69">
              <a:extLst>
                <a:ext uri="{FF2B5EF4-FFF2-40B4-BE49-F238E27FC236}">
                  <a16:creationId xmlns:a16="http://schemas.microsoft.com/office/drawing/2014/main" id="{CEDAD088-BA31-11BE-F5E3-E93B4519C8FC}"/>
                </a:ext>
              </a:extLst>
            </p:cNvPr>
            <p:cNvSpPr/>
            <p:nvPr/>
          </p:nvSpPr>
          <p:spPr>
            <a:xfrm rot="6889769">
              <a:off x="3530364" y="3612662"/>
              <a:ext cx="261793" cy="23497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AR" sz="1906"/>
            </a:p>
          </p:txBody>
        </p:sp>
        <p:sp>
          <p:nvSpPr>
            <p:cNvPr id="71" name="Flecha: a la derecha 70">
              <a:extLst>
                <a:ext uri="{FF2B5EF4-FFF2-40B4-BE49-F238E27FC236}">
                  <a16:creationId xmlns:a16="http://schemas.microsoft.com/office/drawing/2014/main" id="{CA92855E-6A68-432A-DC4C-F7E9BAEEFF8E}"/>
                </a:ext>
              </a:extLst>
            </p:cNvPr>
            <p:cNvSpPr/>
            <p:nvPr/>
          </p:nvSpPr>
          <p:spPr>
            <a:xfrm rot="9240772">
              <a:off x="3903811" y="3914101"/>
              <a:ext cx="261793" cy="23497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AR" sz="1906"/>
            </a:p>
          </p:txBody>
        </p:sp>
        <p:sp>
          <p:nvSpPr>
            <p:cNvPr id="72" name="Flecha: a la derecha 71">
              <a:extLst>
                <a:ext uri="{FF2B5EF4-FFF2-40B4-BE49-F238E27FC236}">
                  <a16:creationId xmlns:a16="http://schemas.microsoft.com/office/drawing/2014/main" id="{01EF21EF-25A1-B359-8F0C-EBDA39DD93A0}"/>
                </a:ext>
              </a:extLst>
            </p:cNvPr>
            <p:cNvSpPr/>
            <p:nvPr/>
          </p:nvSpPr>
          <p:spPr>
            <a:xfrm rot="10800000">
              <a:off x="4047827" y="4353268"/>
              <a:ext cx="261793" cy="23497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AR" sz="1906"/>
            </a:p>
          </p:txBody>
        </p:sp>
        <p:sp>
          <p:nvSpPr>
            <p:cNvPr id="74" name="Flecha: curvada hacia abajo 73">
              <a:extLst>
                <a:ext uri="{FF2B5EF4-FFF2-40B4-BE49-F238E27FC236}">
                  <a16:creationId xmlns:a16="http://schemas.microsoft.com/office/drawing/2014/main" id="{C38290B9-F9BF-30EB-CBD2-085CEC9A0A53}"/>
                </a:ext>
              </a:extLst>
            </p:cNvPr>
            <p:cNvSpPr/>
            <p:nvPr/>
          </p:nvSpPr>
          <p:spPr>
            <a:xfrm rot="319276">
              <a:off x="3131840" y="2618290"/>
              <a:ext cx="849910" cy="279390"/>
            </a:xfrm>
            <a:prstGeom prst="curved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AR" sz="1906">
                <a:solidFill>
                  <a:schemeClr val="tx1"/>
                </a:solidFill>
              </a:endParaRPr>
            </a:p>
          </p:txBody>
        </p:sp>
        <p:grpSp>
          <p:nvGrpSpPr>
            <p:cNvPr id="75" name="Grupo 74">
              <a:extLst>
                <a:ext uri="{FF2B5EF4-FFF2-40B4-BE49-F238E27FC236}">
                  <a16:creationId xmlns:a16="http://schemas.microsoft.com/office/drawing/2014/main" id="{01B8BBEA-FF61-6233-F8B3-CE916C0C0C77}"/>
                </a:ext>
              </a:extLst>
            </p:cNvPr>
            <p:cNvGrpSpPr/>
            <p:nvPr/>
          </p:nvGrpSpPr>
          <p:grpSpPr>
            <a:xfrm>
              <a:off x="2474585" y="2836665"/>
              <a:ext cx="808293" cy="577151"/>
              <a:chOff x="2463651" y="2860921"/>
              <a:chExt cx="808293" cy="577151"/>
            </a:xfrm>
          </p:grpSpPr>
          <p:sp>
            <p:nvSpPr>
              <p:cNvPr id="91" name="9 Disco magnético">
                <a:extLst>
                  <a:ext uri="{FF2B5EF4-FFF2-40B4-BE49-F238E27FC236}">
                    <a16:creationId xmlns:a16="http://schemas.microsoft.com/office/drawing/2014/main" id="{6FE5414E-F9ED-9841-FC6B-479A2221F567}"/>
                  </a:ext>
                </a:extLst>
              </p:cNvPr>
              <p:cNvSpPr>
                <a:spLocks noChangeAspect="1"/>
              </p:cNvSpPr>
              <p:nvPr/>
            </p:nvSpPr>
            <p:spPr>
              <a:xfrm>
                <a:off x="2523324" y="3255410"/>
                <a:ext cx="727374" cy="182662"/>
              </a:xfrm>
              <a:prstGeom prst="flowChartMagneticDisk">
                <a:avLst/>
              </a:prstGeom>
              <a:solidFill>
                <a:schemeClr val="accent6"/>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AR" sz="1906" dirty="0"/>
              </a:p>
            </p:txBody>
          </p:sp>
          <p:pic>
            <p:nvPicPr>
              <p:cNvPr id="92" name="10 Imagen">
                <a:extLst>
                  <a:ext uri="{FF2B5EF4-FFF2-40B4-BE49-F238E27FC236}">
                    <a16:creationId xmlns:a16="http://schemas.microsoft.com/office/drawing/2014/main" id="{94A8EF24-4EDD-D80C-E24F-AADDC049D89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63651" y="2860921"/>
                <a:ext cx="808293" cy="548808"/>
              </a:xfrm>
              <a:prstGeom prst="rect">
                <a:avLst/>
              </a:prstGeom>
            </p:spPr>
          </p:pic>
        </p:grpSp>
        <p:grpSp>
          <p:nvGrpSpPr>
            <p:cNvPr id="76" name="Grupo 75">
              <a:extLst>
                <a:ext uri="{FF2B5EF4-FFF2-40B4-BE49-F238E27FC236}">
                  <a16:creationId xmlns:a16="http://schemas.microsoft.com/office/drawing/2014/main" id="{0130F189-1395-EDB9-D55D-09C26F40D342}"/>
                </a:ext>
              </a:extLst>
            </p:cNvPr>
            <p:cNvGrpSpPr/>
            <p:nvPr/>
          </p:nvGrpSpPr>
          <p:grpSpPr>
            <a:xfrm>
              <a:off x="3599574" y="2995865"/>
              <a:ext cx="808293" cy="577151"/>
              <a:chOff x="2463651" y="2860921"/>
              <a:chExt cx="808293" cy="577151"/>
            </a:xfrm>
          </p:grpSpPr>
          <p:sp>
            <p:nvSpPr>
              <p:cNvPr id="89" name="9 Disco magnético">
                <a:extLst>
                  <a:ext uri="{FF2B5EF4-FFF2-40B4-BE49-F238E27FC236}">
                    <a16:creationId xmlns:a16="http://schemas.microsoft.com/office/drawing/2014/main" id="{95189A0C-18DD-37C8-3E77-EE787EFE9CF9}"/>
                  </a:ext>
                </a:extLst>
              </p:cNvPr>
              <p:cNvSpPr>
                <a:spLocks noChangeAspect="1"/>
              </p:cNvSpPr>
              <p:nvPr/>
            </p:nvSpPr>
            <p:spPr>
              <a:xfrm>
                <a:off x="2523324" y="3255410"/>
                <a:ext cx="727374" cy="182662"/>
              </a:xfrm>
              <a:prstGeom prst="flowChartMagneticDisk">
                <a:avLst/>
              </a:prstGeom>
              <a:solidFill>
                <a:schemeClr val="accent6"/>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AR" sz="1906" dirty="0"/>
              </a:p>
            </p:txBody>
          </p:sp>
          <p:pic>
            <p:nvPicPr>
              <p:cNvPr id="90" name="10 Imagen">
                <a:extLst>
                  <a:ext uri="{FF2B5EF4-FFF2-40B4-BE49-F238E27FC236}">
                    <a16:creationId xmlns:a16="http://schemas.microsoft.com/office/drawing/2014/main" id="{ABF0F51D-C009-CEA7-5CD8-88DEC0E219A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63651" y="2860921"/>
                <a:ext cx="808293" cy="548808"/>
              </a:xfrm>
              <a:prstGeom prst="rect">
                <a:avLst/>
              </a:prstGeom>
            </p:spPr>
          </p:pic>
        </p:grpSp>
        <p:grpSp>
          <p:nvGrpSpPr>
            <p:cNvPr id="77" name="Grupo 76">
              <a:extLst>
                <a:ext uri="{FF2B5EF4-FFF2-40B4-BE49-F238E27FC236}">
                  <a16:creationId xmlns:a16="http://schemas.microsoft.com/office/drawing/2014/main" id="{D414358B-0763-89BA-4254-60179E4A87E0}"/>
                </a:ext>
              </a:extLst>
            </p:cNvPr>
            <p:cNvGrpSpPr/>
            <p:nvPr/>
          </p:nvGrpSpPr>
          <p:grpSpPr>
            <a:xfrm>
              <a:off x="4175638" y="3645024"/>
              <a:ext cx="808293" cy="577151"/>
              <a:chOff x="2463651" y="2860921"/>
              <a:chExt cx="808293" cy="577151"/>
            </a:xfrm>
          </p:grpSpPr>
          <p:sp>
            <p:nvSpPr>
              <p:cNvPr id="87" name="9 Disco magnético">
                <a:extLst>
                  <a:ext uri="{FF2B5EF4-FFF2-40B4-BE49-F238E27FC236}">
                    <a16:creationId xmlns:a16="http://schemas.microsoft.com/office/drawing/2014/main" id="{8EEA08C8-EF93-9793-CF2A-94FA62EB23AC}"/>
                  </a:ext>
                </a:extLst>
              </p:cNvPr>
              <p:cNvSpPr>
                <a:spLocks noChangeAspect="1"/>
              </p:cNvSpPr>
              <p:nvPr/>
            </p:nvSpPr>
            <p:spPr>
              <a:xfrm>
                <a:off x="2523324" y="3255410"/>
                <a:ext cx="727374" cy="182662"/>
              </a:xfrm>
              <a:prstGeom prst="flowChartMagneticDisk">
                <a:avLst/>
              </a:prstGeom>
              <a:solidFill>
                <a:schemeClr val="accent6"/>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AR" sz="1906" dirty="0"/>
              </a:p>
            </p:txBody>
          </p:sp>
          <p:pic>
            <p:nvPicPr>
              <p:cNvPr id="88" name="10 Imagen">
                <a:extLst>
                  <a:ext uri="{FF2B5EF4-FFF2-40B4-BE49-F238E27FC236}">
                    <a16:creationId xmlns:a16="http://schemas.microsoft.com/office/drawing/2014/main" id="{A0C01D5F-CC3A-38BA-8472-D0008CCA3B6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63651" y="2860921"/>
                <a:ext cx="808293" cy="548808"/>
              </a:xfrm>
              <a:prstGeom prst="rect">
                <a:avLst/>
              </a:prstGeom>
            </p:spPr>
          </p:pic>
        </p:grpSp>
        <p:grpSp>
          <p:nvGrpSpPr>
            <p:cNvPr id="78" name="Grupo 77">
              <a:extLst>
                <a:ext uri="{FF2B5EF4-FFF2-40B4-BE49-F238E27FC236}">
                  <a16:creationId xmlns:a16="http://schemas.microsoft.com/office/drawing/2014/main" id="{97E5DB59-8BF2-8948-8EB3-98BCFDFD8E49}"/>
                </a:ext>
              </a:extLst>
            </p:cNvPr>
            <p:cNvGrpSpPr/>
            <p:nvPr/>
          </p:nvGrpSpPr>
          <p:grpSpPr>
            <a:xfrm>
              <a:off x="4263851" y="4220001"/>
              <a:ext cx="808293" cy="577151"/>
              <a:chOff x="2463651" y="2860921"/>
              <a:chExt cx="808293" cy="577151"/>
            </a:xfrm>
          </p:grpSpPr>
          <p:sp>
            <p:nvSpPr>
              <p:cNvPr id="85" name="9 Disco magnético">
                <a:extLst>
                  <a:ext uri="{FF2B5EF4-FFF2-40B4-BE49-F238E27FC236}">
                    <a16:creationId xmlns:a16="http://schemas.microsoft.com/office/drawing/2014/main" id="{097E08FB-98A7-722A-CB75-31350DE075C1}"/>
                  </a:ext>
                </a:extLst>
              </p:cNvPr>
              <p:cNvSpPr>
                <a:spLocks noChangeAspect="1"/>
              </p:cNvSpPr>
              <p:nvPr/>
            </p:nvSpPr>
            <p:spPr>
              <a:xfrm>
                <a:off x="2523324" y="3255410"/>
                <a:ext cx="727374" cy="182662"/>
              </a:xfrm>
              <a:prstGeom prst="flowChartMagneticDisk">
                <a:avLst/>
              </a:prstGeom>
              <a:solidFill>
                <a:schemeClr val="accent6"/>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AR" sz="1906" dirty="0"/>
              </a:p>
            </p:txBody>
          </p:sp>
          <p:pic>
            <p:nvPicPr>
              <p:cNvPr id="86" name="10 Imagen">
                <a:extLst>
                  <a:ext uri="{FF2B5EF4-FFF2-40B4-BE49-F238E27FC236}">
                    <a16:creationId xmlns:a16="http://schemas.microsoft.com/office/drawing/2014/main" id="{A06DE2CC-E38A-6F07-A9F0-D0E8046C8FC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63651" y="2860921"/>
                <a:ext cx="808293" cy="548808"/>
              </a:xfrm>
              <a:prstGeom prst="rect">
                <a:avLst/>
              </a:prstGeom>
            </p:spPr>
          </p:pic>
        </p:grpSp>
        <p:sp>
          <p:nvSpPr>
            <p:cNvPr id="79" name="CuadroTexto 78">
              <a:extLst>
                <a:ext uri="{FF2B5EF4-FFF2-40B4-BE49-F238E27FC236}">
                  <a16:creationId xmlns:a16="http://schemas.microsoft.com/office/drawing/2014/main" id="{6759BCD2-D91E-CBC4-2E20-4B3C5CC46737}"/>
                </a:ext>
              </a:extLst>
            </p:cNvPr>
            <p:cNvSpPr txBox="1"/>
            <p:nvPr/>
          </p:nvSpPr>
          <p:spPr>
            <a:xfrm>
              <a:off x="3995582" y="3007316"/>
              <a:ext cx="628073" cy="461008"/>
            </a:xfrm>
            <a:prstGeom prst="rect">
              <a:avLst/>
            </a:prstGeom>
            <a:noFill/>
          </p:spPr>
          <p:txBody>
            <a:bodyPr wrap="square">
              <a:spAutoFit/>
            </a:bodyPr>
            <a:lstStyle/>
            <a:p>
              <a:r>
                <a:rPr lang="es-ES" sz="1625" b="1" dirty="0">
                  <a:ln w="11430"/>
                  <a:solidFill>
                    <a:schemeClr val="accent4">
                      <a:lumMod val="40000"/>
                      <a:lumOff val="60000"/>
                    </a:schemeClr>
                  </a:solidFill>
                  <a:effectLst>
                    <a:outerShdw blurRad="50800" dist="39000" dir="5460000" algn="tl">
                      <a:srgbClr val="000000">
                        <a:alpha val="38000"/>
                      </a:srgbClr>
                    </a:outerShdw>
                  </a:effectLst>
                </a:rPr>
                <a:t>SAF</a:t>
              </a:r>
              <a:endParaRPr lang="es-AR" sz="1906" dirty="0">
                <a:solidFill>
                  <a:schemeClr val="accent4">
                    <a:lumMod val="40000"/>
                    <a:lumOff val="60000"/>
                  </a:schemeClr>
                </a:solidFill>
              </a:endParaRPr>
            </a:p>
          </p:txBody>
        </p:sp>
        <p:sp>
          <p:nvSpPr>
            <p:cNvPr id="80" name="CuadroTexto 79">
              <a:extLst>
                <a:ext uri="{FF2B5EF4-FFF2-40B4-BE49-F238E27FC236}">
                  <a16:creationId xmlns:a16="http://schemas.microsoft.com/office/drawing/2014/main" id="{5CB2562D-D163-AB6E-4FD0-98E61C869BD9}"/>
                </a:ext>
              </a:extLst>
            </p:cNvPr>
            <p:cNvSpPr txBox="1"/>
            <p:nvPr/>
          </p:nvSpPr>
          <p:spPr>
            <a:xfrm>
              <a:off x="4579784" y="3652669"/>
              <a:ext cx="628073" cy="461008"/>
            </a:xfrm>
            <a:prstGeom prst="rect">
              <a:avLst/>
            </a:prstGeom>
            <a:noFill/>
          </p:spPr>
          <p:txBody>
            <a:bodyPr wrap="square">
              <a:spAutoFit/>
            </a:bodyPr>
            <a:lstStyle/>
            <a:p>
              <a:r>
                <a:rPr lang="es-ES" sz="1625" b="1" dirty="0">
                  <a:ln w="11430"/>
                  <a:solidFill>
                    <a:schemeClr val="accent4">
                      <a:lumMod val="40000"/>
                      <a:lumOff val="60000"/>
                    </a:schemeClr>
                  </a:solidFill>
                  <a:effectLst>
                    <a:outerShdw blurRad="50800" dist="39000" dir="5460000" algn="tl">
                      <a:srgbClr val="000000">
                        <a:alpha val="38000"/>
                      </a:srgbClr>
                    </a:outerShdw>
                  </a:effectLst>
                </a:rPr>
                <a:t>SAF</a:t>
              </a:r>
              <a:endParaRPr lang="es-AR" sz="1906" dirty="0">
                <a:solidFill>
                  <a:schemeClr val="accent4">
                    <a:lumMod val="40000"/>
                    <a:lumOff val="60000"/>
                  </a:schemeClr>
                </a:solidFill>
              </a:endParaRPr>
            </a:p>
          </p:txBody>
        </p:sp>
        <p:sp>
          <p:nvSpPr>
            <p:cNvPr id="81" name="CuadroTexto 80">
              <a:extLst>
                <a:ext uri="{FF2B5EF4-FFF2-40B4-BE49-F238E27FC236}">
                  <a16:creationId xmlns:a16="http://schemas.microsoft.com/office/drawing/2014/main" id="{91812561-A43E-F614-0986-18212B87015F}"/>
                </a:ext>
              </a:extLst>
            </p:cNvPr>
            <p:cNvSpPr txBox="1"/>
            <p:nvPr/>
          </p:nvSpPr>
          <p:spPr>
            <a:xfrm>
              <a:off x="4687211" y="4244152"/>
              <a:ext cx="628073" cy="461008"/>
            </a:xfrm>
            <a:prstGeom prst="rect">
              <a:avLst/>
            </a:prstGeom>
            <a:noFill/>
          </p:spPr>
          <p:txBody>
            <a:bodyPr wrap="square">
              <a:spAutoFit/>
            </a:bodyPr>
            <a:lstStyle/>
            <a:p>
              <a:r>
                <a:rPr lang="es-ES" sz="1625" b="1" dirty="0">
                  <a:ln w="11430"/>
                  <a:solidFill>
                    <a:schemeClr val="accent4">
                      <a:lumMod val="40000"/>
                      <a:lumOff val="60000"/>
                    </a:schemeClr>
                  </a:solidFill>
                  <a:effectLst>
                    <a:outerShdw blurRad="50800" dist="39000" dir="5460000" algn="tl">
                      <a:srgbClr val="000000">
                        <a:alpha val="38000"/>
                      </a:srgbClr>
                    </a:outerShdw>
                  </a:effectLst>
                </a:rPr>
                <a:t>SAF</a:t>
              </a:r>
              <a:endParaRPr lang="es-AR" sz="1906" dirty="0">
                <a:solidFill>
                  <a:schemeClr val="accent4">
                    <a:lumMod val="40000"/>
                    <a:lumOff val="60000"/>
                  </a:schemeClr>
                </a:solidFill>
              </a:endParaRPr>
            </a:p>
          </p:txBody>
        </p:sp>
      </p:grpSp>
      <p:sp>
        <p:nvSpPr>
          <p:cNvPr id="125" name="24 Flecha abajo">
            <a:extLst>
              <a:ext uri="{FF2B5EF4-FFF2-40B4-BE49-F238E27FC236}">
                <a16:creationId xmlns:a16="http://schemas.microsoft.com/office/drawing/2014/main" id="{52C71432-FB5D-3268-4D2E-9D03E2088E00}"/>
              </a:ext>
            </a:extLst>
          </p:cNvPr>
          <p:cNvSpPr/>
          <p:nvPr/>
        </p:nvSpPr>
        <p:spPr>
          <a:xfrm>
            <a:off x="3192870" y="2629042"/>
            <a:ext cx="406296" cy="5010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dirty="0"/>
          </a:p>
        </p:txBody>
      </p:sp>
      <p:grpSp>
        <p:nvGrpSpPr>
          <p:cNvPr id="126" name="44 Grupo">
            <a:extLst>
              <a:ext uri="{FF2B5EF4-FFF2-40B4-BE49-F238E27FC236}">
                <a16:creationId xmlns:a16="http://schemas.microsoft.com/office/drawing/2014/main" id="{2C1F020C-3CEC-A8F0-ECBB-5EDD66E80380}"/>
              </a:ext>
            </a:extLst>
          </p:cNvPr>
          <p:cNvGrpSpPr/>
          <p:nvPr/>
        </p:nvGrpSpPr>
        <p:grpSpPr>
          <a:xfrm>
            <a:off x="3309400" y="3236014"/>
            <a:ext cx="1874931" cy="1525209"/>
            <a:chOff x="3202821" y="3097769"/>
            <a:chExt cx="2077719" cy="1689951"/>
          </a:xfrm>
        </p:grpSpPr>
        <p:pic>
          <p:nvPicPr>
            <p:cNvPr id="127" name="45 Imagen">
              <a:extLst>
                <a:ext uri="{FF2B5EF4-FFF2-40B4-BE49-F238E27FC236}">
                  <a16:creationId xmlns:a16="http://schemas.microsoft.com/office/drawing/2014/main" id="{8D695ECF-0BDE-ED41-63C0-382762DDDB9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157" t="4479" r="4144" b="10039"/>
            <a:stretch/>
          </p:blipFill>
          <p:spPr>
            <a:xfrm>
              <a:off x="3339722" y="3508274"/>
              <a:ext cx="1227701" cy="1279446"/>
            </a:xfrm>
            <a:prstGeom prst="rect">
              <a:avLst/>
            </a:prstGeom>
          </p:spPr>
        </p:pic>
        <p:sp>
          <p:nvSpPr>
            <p:cNvPr id="128" name="46 Rectángulo">
              <a:extLst>
                <a:ext uri="{FF2B5EF4-FFF2-40B4-BE49-F238E27FC236}">
                  <a16:creationId xmlns:a16="http://schemas.microsoft.com/office/drawing/2014/main" id="{B101FA86-2FDF-6FC0-7811-68704567560C}"/>
                </a:ext>
              </a:extLst>
            </p:cNvPr>
            <p:cNvSpPr/>
            <p:nvPr/>
          </p:nvSpPr>
          <p:spPr>
            <a:xfrm>
              <a:off x="3202821" y="3097769"/>
              <a:ext cx="2077719" cy="42727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sz="1906"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s-ES" sz="1444" b="1" dirty="0">
                  <a:ln w="11430">
                    <a:solidFill>
                      <a:schemeClr val="accent6"/>
                    </a:solidFill>
                  </a:ln>
                  <a:solidFill>
                    <a:schemeClr val="accent6"/>
                  </a:solidFill>
                  <a:effectLst>
                    <a:outerShdw blurRad="50800" dist="39000" dir="5460000" algn="tl">
                      <a:srgbClr val="000000">
                        <a:alpha val="38000"/>
                      </a:srgbClr>
                    </a:outerShdw>
                  </a:effectLst>
                </a:rPr>
                <a:t>Cuadro 4,4-borrador</a:t>
              </a:r>
              <a:endParaRPr lang="es-AR" sz="1444" dirty="0">
                <a:ln w="11430">
                  <a:solidFill>
                    <a:schemeClr val="accent6"/>
                  </a:solidFill>
                </a:ln>
                <a:solidFill>
                  <a:schemeClr val="accent6"/>
                </a:solidFill>
              </a:endParaRPr>
            </a:p>
          </p:txBody>
        </p:sp>
      </p:grpSp>
      <p:pic>
        <p:nvPicPr>
          <p:cNvPr id="129" name="30 Imagen">
            <a:extLst>
              <a:ext uri="{FF2B5EF4-FFF2-40B4-BE49-F238E27FC236}">
                <a16:creationId xmlns:a16="http://schemas.microsoft.com/office/drawing/2014/main" id="{719C73F2-9666-2547-A81C-5BE2C872ECC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6354" t="54310" r="46354" b="-2991"/>
          <a:stretch/>
        </p:blipFill>
        <p:spPr>
          <a:xfrm>
            <a:off x="1801170" y="4427845"/>
            <a:ext cx="1039509" cy="1093838"/>
          </a:xfrm>
          <a:prstGeom prst="rect">
            <a:avLst/>
          </a:prstGeom>
        </p:spPr>
      </p:pic>
      <p:sp>
        <p:nvSpPr>
          <p:cNvPr id="130" name="32 Flecha abajo">
            <a:extLst>
              <a:ext uri="{FF2B5EF4-FFF2-40B4-BE49-F238E27FC236}">
                <a16:creationId xmlns:a16="http://schemas.microsoft.com/office/drawing/2014/main" id="{1C2C6F28-4929-D81A-0200-EB4D87FA16FB}"/>
              </a:ext>
            </a:extLst>
          </p:cNvPr>
          <p:cNvSpPr/>
          <p:nvPr/>
        </p:nvSpPr>
        <p:spPr>
          <a:xfrm rot="5400000" flipH="1">
            <a:off x="2926883" y="4405062"/>
            <a:ext cx="406349" cy="501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dirty="0"/>
          </a:p>
        </p:txBody>
      </p:sp>
      <p:sp>
        <p:nvSpPr>
          <p:cNvPr id="131" name="33 Flecha doblada">
            <a:extLst>
              <a:ext uri="{FF2B5EF4-FFF2-40B4-BE49-F238E27FC236}">
                <a16:creationId xmlns:a16="http://schemas.microsoft.com/office/drawing/2014/main" id="{1D6EA190-5699-721D-5509-ECEDA404BED7}"/>
              </a:ext>
            </a:extLst>
          </p:cNvPr>
          <p:cNvSpPr/>
          <p:nvPr/>
        </p:nvSpPr>
        <p:spPr>
          <a:xfrm rot="16200000">
            <a:off x="367432" y="3385501"/>
            <a:ext cx="2132181" cy="6192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dirty="0">
              <a:solidFill>
                <a:schemeClr val="tx1"/>
              </a:solidFill>
            </a:endParaRPr>
          </a:p>
        </p:txBody>
      </p:sp>
      <p:sp>
        <p:nvSpPr>
          <p:cNvPr id="132" name="24 Flecha abajo">
            <a:extLst>
              <a:ext uri="{FF2B5EF4-FFF2-40B4-BE49-F238E27FC236}">
                <a16:creationId xmlns:a16="http://schemas.microsoft.com/office/drawing/2014/main" id="{DD61A401-2893-37F4-3CE8-1811C460F7E2}"/>
              </a:ext>
            </a:extLst>
          </p:cNvPr>
          <p:cNvSpPr/>
          <p:nvPr/>
        </p:nvSpPr>
        <p:spPr>
          <a:xfrm>
            <a:off x="3246936" y="2649139"/>
            <a:ext cx="406296" cy="5010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dirty="0"/>
          </a:p>
        </p:txBody>
      </p:sp>
      <p:grpSp>
        <p:nvGrpSpPr>
          <p:cNvPr id="136" name="44 Grupo">
            <a:extLst>
              <a:ext uri="{FF2B5EF4-FFF2-40B4-BE49-F238E27FC236}">
                <a16:creationId xmlns:a16="http://schemas.microsoft.com/office/drawing/2014/main" id="{F648793B-00AB-0D0F-ED64-09EA2A0594E1}"/>
              </a:ext>
            </a:extLst>
          </p:cNvPr>
          <p:cNvGrpSpPr/>
          <p:nvPr/>
        </p:nvGrpSpPr>
        <p:grpSpPr>
          <a:xfrm>
            <a:off x="3380566" y="3305206"/>
            <a:ext cx="1874931" cy="1525209"/>
            <a:chOff x="3202821" y="3097769"/>
            <a:chExt cx="2077719" cy="1689951"/>
          </a:xfrm>
        </p:grpSpPr>
        <p:pic>
          <p:nvPicPr>
            <p:cNvPr id="137" name="45 Imagen">
              <a:extLst>
                <a:ext uri="{FF2B5EF4-FFF2-40B4-BE49-F238E27FC236}">
                  <a16:creationId xmlns:a16="http://schemas.microsoft.com/office/drawing/2014/main" id="{2E5040C3-CBA6-273D-1CF5-7DA74A79E2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157" t="4479" r="4144" b="10039"/>
            <a:stretch/>
          </p:blipFill>
          <p:spPr>
            <a:xfrm>
              <a:off x="3339722" y="3508274"/>
              <a:ext cx="1227701" cy="1279446"/>
            </a:xfrm>
            <a:prstGeom prst="rect">
              <a:avLst/>
            </a:prstGeom>
          </p:spPr>
        </p:pic>
        <p:sp>
          <p:nvSpPr>
            <p:cNvPr id="138" name="46 Rectángulo">
              <a:extLst>
                <a:ext uri="{FF2B5EF4-FFF2-40B4-BE49-F238E27FC236}">
                  <a16:creationId xmlns:a16="http://schemas.microsoft.com/office/drawing/2014/main" id="{B11BD265-917E-FD92-8352-EF0430AFC663}"/>
                </a:ext>
              </a:extLst>
            </p:cNvPr>
            <p:cNvSpPr/>
            <p:nvPr/>
          </p:nvSpPr>
          <p:spPr>
            <a:xfrm>
              <a:off x="3202821" y="3097769"/>
              <a:ext cx="2077719" cy="42727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sz="1906"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s-ES" sz="1444" b="1" dirty="0">
                  <a:ln w="11430">
                    <a:solidFill>
                      <a:schemeClr val="accent6"/>
                    </a:solidFill>
                  </a:ln>
                  <a:solidFill>
                    <a:schemeClr val="accent6"/>
                  </a:solidFill>
                  <a:effectLst>
                    <a:outerShdw blurRad="50800" dist="39000" dir="5460000" algn="tl">
                      <a:srgbClr val="000000">
                        <a:alpha val="38000"/>
                      </a:srgbClr>
                    </a:outerShdw>
                  </a:effectLst>
                </a:rPr>
                <a:t>Cuadro 4,4</a:t>
              </a:r>
              <a:endParaRPr lang="es-AR" sz="1444" dirty="0">
                <a:ln w="11430">
                  <a:solidFill>
                    <a:schemeClr val="accent6"/>
                  </a:solidFill>
                </a:ln>
                <a:solidFill>
                  <a:schemeClr val="accent6"/>
                </a:solidFill>
              </a:endParaRPr>
            </a:p>
          </p:txBody>
        </p:sp>
      </p:grpSp>
      <p:grpSp>
        <p:nvGrpSpPr>
          <p:cNvPr id="141" name="Grupo 140">
            <a:extLst>
              <a:ext uri="{FF2B5EF4-FFF2-40B4-BE49-F238E27FC236}">
                <a16:creationId xmlns:a16="http://schemas.microsoft.com/office/drawing/2014/main" id="{210D5AFB-48F9-305D-A2E8-82349B514C44}"/>
              </a:ext>
            </a:extLst>
          </p:cNvPr>
          <p:cNvGrpSpPr/>
          <p:nvPr/>
        </p:nvGrpSpPr>
        <p:grpSpPr>
          <a:xfrm>
            <a:off x="4582497" y="3558977"/>
            <a:ext cx="1085376" cy="732151"/>
            <a:chOff x="5077465" y="3573016"/>
            <a:chExt cx="1202610" cy="811233"/>
          </a:xfrm>
        </p:grpSpPr>
        <p:pic>
          <p:nvPicPr>
            <p:cNvPr id="139" name="40 Imagen">
              <a:extLst>
                <a:ext uri="{FF2B5EF4-FFF2-40B4-BE49-F238E27FC236}">
                  <a16:creationId xmlns:a16="http://schemas.microsoft.com/office/drawing/2014/main" id="{9EF08F72-7B64-2574-4150-1C95293DA50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08" t="54310" r="73281" b="-2991"/>
            <a:stretch/>
          </p:blipFill>
          <p:spPr>
            <a:xfrm>
              <a:off x="5519436" y="3573016"/>
              <a:ext cx="760639" cy="811233"/>
            </a:xfrm>
            <a:prstGeom prst="rect">
              <a:avLst/>
            </a:prstGeom>
          </p:spPr>
        </p:pic>
        <p:sp>
          <p:nvSpPr>
            <p:cNvPr id="140" name="41 Flecha abajo">
              <a:extLst>
                <a:ext uri="{FF2B5EF4-FFF2-40B4-BE49-F238E27FC236}">
                  <a16:creationId xmlns:a16="http://schemas.microsoft.com/office/drawing/2014/main" id="{7AFE3AE2-AD7E-BE52-8B13-F43DCE3C910A}"/>
                </a:ext>
              </a:extLst>
            </p:cNvPr>
            <p:cNvSpPr/>
            <p:nvPr/>
          </p:nvSpPr>
          <p:spPr>
            <a:xfrm rot="16200000" flipH="1">
              <a:off x="5051051" y="3755792"/>
              <a:ext cx="450240" cy="3974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dirty="0"/>
            </a:p>
          </p:txBody>
        </p:sp>
      </p:grpSp>
      <p:sp>
        <p:nvSpPr>
          <p:cNvPr id="143" name="5 Elipse">
            <a:extLst>
              <a:ext uri="{FF2B5EF4-FFF2-40B4-BE49-F238E27FC236}">
                <a16:creationId xmlns:a16="http://schemas.microsoft.com/office/drawing/2014/main" id="{C0085BCF-B770-8C05-66C2-554B36B574A0}"/>
              </a:ext>
            </a:extLst>
          </p:cNvPr>
          <p:cNvSpPr/>
          <p:nvPr/>
        </p:nvSpPr>
        <p:spPr>
          <a:xfrm>
            <a:off x="4043162" y="3429231"/>
            <a:ext cx="2079398" cy="2079398"/>
          </a:xfrm>
          <a:prstGeom prst="ellipse">
            <a:avLst/>
          </a:prstGeom>
          <a:noFill/>
          <a:ln w="57150">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sz="1895" dirty="0"/>
          </a:p>
          <a:p>
            <a:pPr algn="ctr"/>
            <a:endParaRPr lang="es-AR" sz="1895" dirty="0"/>
          </a:p>
          <a:p>
            <a:pPr algn="ctr"/>
            <a:r>
              <a:rPr lang="es-AR" sz="1895" dirty="0">
                <a:solidFill>
                  <a:schemeClr val="tx2"/>
                </a:solidFill>
              </a:rPr>
              <a:t>El SAF cambia el estado a CERRADO</a:t>
            </a:r>
            <a:endParaRPr lang="es-AR" sz="1986" dirty="0">
              <a:solidFill>
                <a:schemeClr val="tx2"/>
              </a:solidFill>
            </a:endParaRPr>
          </a:p>
        </p:txBody>
      </p:sp>
      <p:sp>
        <p:nvSpPr>
          <p:cNvPr id="144" name="3 Flecha derecha">
            <a:extLst>
              <a:ext uri="{FF2B5EF4-FFF2-40B4-BE49-F238E27FC236}">
                <a16:creationId xmlns:a16="http://schemas.microsoft.com/office/drawing/2014/main" id="{35FD15DF-D142-F9EF-BD62-42AB1E24CE5B}"/>
              </a:ext>
            </a:extLst>
          </p:cNvPr>
          <p:cNvSpPr/>
          <p:nvPr/>
        </p:nvSpPr>
        <p:spPr>
          <a:xfrm>
            <a:off x="5667873" y="3614326"/>
            <a:ext cx="1662048" cy="984465"/>
          </a:xfrm>
          <a:prstGeom prst="rightArrow">
            <a:avLst>
              <a:gd name="adj1" fmla="val 50000"/>
              <a:gd name="adj2" fmla="val 350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083" dirty="0">
                <a:solidFill>
                  <a:schemeClr val="bg1"/>
                </a:solidFill>
              </a:rPr>
              <a:t>GDE- Informe Bienes </a:t>
            </a:r>
          </a:p>
          <a:p>
            <a:pPr algn="ctr"/>
            <a:r>
              <a:rPr lang="es-AR" sz="1083" dirty="0">
                <a:solidFill>
                  <a:schemeClr val="bg1"/>
                </a:solidFill>
              </a:rPr>
              <a:t>Expediente de Cierre (GN0188)</a:t>
            </a:r>
          </a:p>
        </p:txBody>
      </p:sp>
      <p:sp>
        <p:nvSpPr>
          <p:cNvPr id="145" name="39 Flecha derecha">
            <a:extLst>
              <a:ext uri="{FF2B5EF4-FFF2-40B4-BE49-F238E27FC236}">
                <a16:creationId xmlns:a16="http://schemas.microsoft.com/office/drawing/2014/main" id="{9372F805-E4FD-2CFB-9E4B-B0790974E615}"/>
              </a:ext>
            </a:extLst>
          </p:cNvPr>
          <p:cNvSpPr/>
          <p:nvPr/>
        </p:nvSpPr>
        <p:spPr>
          <a:xfrm>
            <a:off x="5667873" y="4403827"/>
            <a:ext cx="1689699" cy="983520"/>
          </a:xfrm>
          <a:prstGeom prst="rightArrow">
            <a:avLst>
              <a:gd name="adj1" fmla="val 50000"/>
              <a:gd name="adj2" fmla="val 376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083" dirty="0">
                <a:solidFill>
                  <a:schemeClr val="bg1"/>
                </a:solidFill>
              </a:rPr>
              <a:t>sin GDE- </a:t>
            </a:r>
          </a:p>
          <a:p>
            <a:pPr algn="ctr"/>
            <a:r>
              <a:rPr lang="es-AR" sz="1083" dirty="0">
                <a:solidFill>
                  <a:schemeClr val="bg1"/>
                </a:solidFill>
              </a:rPr>
              <a:t>PDF/EXCEL Expediente de </a:t>
            </a:r>
            <a:r>
              <a:rPr lang="es-AR" sz="1083" dirty="0"/>
              <a:t>Cierre por TAD</a:t>
            </a:r>
          </a:p>
        </p:txBody>
      </p:sp>
      <p:sp>
        <p:nvSpPr>
          <p:cNvPr id="146" name="27 CuadroTexto">
            <a:extLst>
              <a:ext uri="{FF2B5EF4-FFF2-40B4-BE49-F238E27FC236}">
                <a16:creationId xmlns:a16="http://schemas.microsoft.com/office/drawing/2014/main" id="{DF9782E3-E9DD-A1DB-40F5-1C8A6BE49413}"/>
              </a:ext>
            </a:extLst>
          </p:cNvPr>
          <p:cNvSpPr txBox="1"/>
          <p:nvPr/>
        </p:nvSpPr>
        <p:spPr>
          <a:xfrm>
            <a:off x="7324249" y="4186903"/>
            <a:ext cx="812389" cy="509114"/>
          </a:xfrm>
          <a:prstGeom prst="rect">
            <a:avLst/>
          </a:prstGeom>
          <a:noFill/>
          <a:ln w="25400">
            <a:solidFill>
              <a:schemeClr val="tx2"/>
            </a:solidFill>
          </a:ln>
        </p:spPr>
        <p:txBody>
          <a:bodyPr wrap="square" rtlCol="0">
            <a:spAutoFit/>
          </a:bodyPr>
          <a:lstStyle/>
          <a:p>
            <a:pPr algn="ctr"/>
            <a:r>
              <a:rPr lang="es-ES" sz="1354" dirty="0">
                <a:ln w="0">
                  <a:solidFill>
                    <a:schemeClr val="tx2"/>
                  </a:solidFill>
                </a:ln>
                <a:solidFill>
                  <a:schemeClr val="accent1"/>
                </a:solidFill>
                <a:effectLst>
                  <a:outerShdw blurRad="38100" dist="25400" dir="5400000" algn="ctr" rotWithShape="0">
                    <a:srgbClr val="6E747A">
                      <a:alpha val="43000"/>
                    </a:srgbClr>
                  </a:outerShdw>
                </a:effectLst>
              </a:rPr>
              <a:t>C.G.N. </a:t>
            </a:r>
          </a:p>
          <a:p>
            <a:pPr algn="ctr"/>
            <a:r>
              <a:rPr lang="es-ES" sz="1354" dirty="0">
                <a:ln w="0">
                  <a:solidFill>
                    <a:schemeClr val="tx2"/>
                  </a:solidFill>
                </a:ln>
                <a:solidFill>
                  <a:schemeClr val="accent1"/>
                </a:solidFill>
                <a:effectLst>
                  <a:outerShdw blurRad="38100" dist="25400" dir="5400000" algn="ctr" rotWithShape="0">
                    <a:srgbClr val="6E747A">
                      <a:alpha val="43000"/>
                    </a:srgbClr>
                  </a:outerShdw>
                </a:effectLst>
              </a:rPr>
              <a:t>ANALIZA</a:t>
            </a:r>
          </a:p>
        </p:txBody>
      </p:sp>
      <p:sp>
        <p:nvSpPr>
          <p:cNvPr id="147" name="34 CuadroTexto">
            <a:extLst>
              <a:ext uri="{FF2B5EF4-FFF2-40B4-BE49-F238E27FC236}">
                <a16:creationId xmlns:a16="http://schemas.microsoft.com/office/drawing/2014/main" id="{82D386DE-CF13-D4A2-212C-5E64DC5A6CA2}"/>
              </a:ext>
            </a:extLst>
          </p:cNvPr>
          <p:cNvSpPr txBox="1"/>
          <p:nvPr/>
        </p:nvSpPr>
        <p:spPr>
          <a:xfrm>
            <a:off x="4831295" y="5508629"/>
            <a:ext cx="2081660" cy="385618"/>
          </a:xfrm>
          <a:prstGeom prst="rect">
            <a:avLst/>
          </a:prstGeom>
          <a:noFill/>
        </p:spPr>
        <p:txBody>
          <a:bodyPr wrap="none" rtlCol="0">
            <a:spAutoFit/>
          </a:bodyPr>
          <a:lstStyle/>
          <a:p>
            <a:r>
              <a:rPr lang="es-AR" sz="1906" dirty="0">
                <a:solidFill>
                  <a:schemeClr val="tx2"/>
                </a:solidFill>
              </a:rPr>
              <a:t>VISTO-OBSERVADO</a:t>
            </a:r>
          </a:p>
        </p:txBody>
      </p:sp>
      <p:sp>
        <p:nvSpPr>
          <p:cNvPr id="151" name="35 Flecha curvada hacia arriba">
            <a:extLst>
              <a:ext uri="{FF2B5EF4-FFF2-40B4-BE49-F238E27FC236}">
                <a16:creationId xmlns:a16="http://schemas.microsoft.com/office/drawing/2014/main" id="{81BF5DB1-58D6-8CB6-9212-2E78FE9D8B29}"/>
              </a:ext>
            </a:extLst>
          </p:cNvPr>
          <p:cNvSpPr/>
          <p:nvPr/>
        </p:nvSpPr>
        <p:spPr>
          <a:xfrm flipH="1">
            <a:off x="3380565" y="4859672"/>
            <a:ext cx="4561902" cy="1041294"/>
          </a:xfrm>
          <a:prstGeom prst="curvedUpArrow">
            <a:avLst>
              <a:gd name="adj1" fmla="val 37856"/>
              <a:gd name="adj2" fmla="val 50000"/>
              <a:gd name="adj3" fmla="val 25000"/>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AR" sz="1906" dirty="0">
              <a:solidFill>
                <a:schemeClr val="tx1"/>
              </a:solidFill>
            </a:endParaRPr>
          </a:p>
        </p:txBody>
      </p:sp>
      <p:grpSp>
        <p:nvGrpSpPr>
          <p:cNvPr id="152" name="Grupo 151">
            <a:extLst>
              <a:ext uri="{FF2B5EF4-FFF2-40B4-BE49-F238E27FC236}">
                <a16:creationId xmlns:a16="http://schemas.microsoft.com/office/drawing/2014/main" id="{62809CD3-F70C-1632-9776-59DD3141F83A}"/>
              </a:ext>
            </a:extLst>
          </p:cNvPr>
          <p:cNvGrpSpPr/>
          <p:nvPr/>
        </p:nvGrpSpPr>
        <p:grpSpPr>
          <a:xfrm>
            <a:off x="8207262" y="4106445"/>
            <a:ext cx="703995" cy="610751"/>
            <a:chOff x="8957643" y="3022946"/>
            <a:chExt cx="1251547" cy="1570902"/>
          </a:xfrm>
        </p:grpSpPr>
        <p:sp>
          <p:nvSpPr>
            <p:cNvPr id="153" name="4 Rectángulo redondeado">
              <a:extLst>
                <a:ext uri="{FF2B5EF4-FFF2-40B4-BE49-F238E27FC236}">
                  <a16:creationId xmlns:a16="http://schemas.microsoft.com/office/drawing/2014/main" id="{0993D38A-7AA8-0614-CF1C-CCDB2404BE92}"/>
                </a:ext>
              </a:extLst>
            </p:cNvPr>
            <p:cNvSpPr/>
            <p:nvPr/>
          </p:nvSpPr>
          <p:spPr>
            <a:xfrm>
              <a:off x="8957643" y="3022946"/>
              <a:ext cx="1251547" cy="1570902"/>
            </a:xfrm>
            <a:prstGeom prst="roundRect">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t"/>
            <a:lstStyle/>
            <a:p>
              <a:pPr algn="r"/>
              <a:r>
                <a:rPr lang="es-AR" sz="1444" dirty="0">
                  <a:solidFill>
                    <a:schemeClr val="accent3">
                      <a:lumMod val="50000"/>
                    </a:schemeClr>
                  </a:solidFill>
                </a:rPr>
                <a:t>VISTO</a:t>
              </a:r>
            </a:p>
          </p:txBody>
        </p:sp>
        <p:pic>
          <p:nvPicPr>
            <p:cNvPr id="154" name="31 Imagen">
              <a:extLst>
                <a:ext uri="{FF2B5EF4-FFF2-40B4-BE49-F238E27FC236}">
                  <a16:creationId xmlns:a16="http://schemas.microsoft.com/office/drawing/2014/main" id="{AF359B9E-586B-C7F6-C5EC-86D759F9934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8" t="54310" r="73281" b="-2991"/>
            <a:stretch/>
          </p:blipFill>
          <p:spPr>
            <a:xfrm>
              <a:off x="9062055" y="3688738"/>
              <a:ext cx="846462" cy="902766"/>
            </a:xfrm>
            <a:prstGeom prst="rect">
              <a:avLst/>
            </a:prstGeom>
          </p:spPr>
        </p:pic>
      </p:grpSp>
      <p:sp>
        <p:nvSpPr>
          <p:cNvPr id="155" name="25 CuadroTexto">
            <a:extLst>
              <a:ext uri="{FF2B5EF4-FFF2-40B4-BE49-F238E27FC236}">
                <a16:creationId xmlns:a16="http://schemas.microsoft.com/office/drawing/2014/main" id="{FEA842B0-5386-F0B3-04F2-FF1BD55EBA4D}"/>
              </a:ext>
            </a:extLst>
          </p:cNvPr>
          <p:cNvSpPr txBox="1"/>
          <p:nvPr/>
        </p:nvSpPr>
        <p:spPr>
          <a:xfrm>
            <a:off x="7663705" y="5053710"/>
            <a:ext cx="1708508" cy="258982"/>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AR" sz="1083" b="1" dirty="0">
                <a:ln w="11430"/>
                <a:solidFill>
                  <a:schemeClr val="bg2"/>
                </a:solidFill>
                <a:effectLst>
                  <a:outerShdw blurRad="50800" dist="39000" dir="5460000" algn="tl">
                    <a:srgbClr val="000000">
                      <a:alpha val="38000"/>
                    </a:srgbClr>
                  </a:outerShdw>
                </a:effectLst>
              </a:rPr>
              <a:t>REGISTRO CONTABLE</a:t>
            </a:r>
          </a:p>
        </p:txBody>
      </p:sp>
      <p:sp>
        <p:nvSpPr>
          <p:cNvPr id="156" name="26 CuadroTexto">
            <a:extLst>
              <a:ext uri="{FF2B5EF4-FFF2-40B4-BE49-F238E27FC236}">
                <a16:creationId xmlns:a16="http://schemas.microsoft.com/office/drawing/2014/main" id="{899ED365-5589-B31A-E24A-D651E734289A}"/>
              </a:ext>
            </a:extLst>
          </p:cNvPr>
          <p:cNvSpPr txBox="1"/>
          <p:nvPr/>
        </p:nvSpPr>
        <p:spPr>
          <a:xfrm>
            <a:off x="7649196" y="5638606"/>
            <a:ext cx="1723017" cy="67890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AR" sz="1906" b="1" dirty="0">
                <a:ln w="11430"/>
                <a:solidFill>
                  <a:schemeClr val="bg2"/>
                </a:solidFill>
                <a:effectLst>
                  <a:outerShdw blurRad="50800" dist="39000" dir="5460000" algn="tl">
                    <a:srgbClr val="000000">
                      <a:alpha val="38000"/>
                    </a:srgbClr>
                  </a:outerShdw>
                </a:effectLst>
              </a:rPr>
              <a:t>Cuenta de Inversión 2025</a:t>
            </a:r>
          </a:p>
        </p:txBody>
      </p:sp>
      <p:sp>
        <p:nvSpPr>
          <p:cNvPr id="157" name="28 Flecha abajo">
            <a:extLst>
              <a:ext uri="{FF2B5EF4-FFF2-40B4-BE49-F238E27FC236}">
                <a16:creationId xmlns:a16="http://schemas.microsoft.com/office/drawing/2014/main" id="{FC8FAD1C-FE98-5B18-48C0-9F634B417CDC}"/>
              </a:ext>
            </a:extLst>
          </p:cNvPr>
          <p:cNvSpPr/>
          <p:nvPr/>
        </p:nvSpPr>
        <p:spPr>
          <a:xfrm>
            <a:off x="8332397" y="4728769"/>
            <a:ext cx="389875" cy="319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dirty="0"/>
          </a:p>
        </p:txBody>
      </p:sp>
      <p:sp>
        <p:nvSpPr>
          <p:cNvPr id="158" name="29 Flecha abajo">
            <a:extLst>
              <a:ext uri="{FF2B5EF4-FFF2-40B4-BE49-F238E27FC236}">
                <a16:creationId xmlns:a16="http://schemas.microsoft.com/office/drawing/2014/main" id="{DABB4412-8E5C-4718-52E7-D5BA0252E746}"/>
              </a:ext>
            </a:extLst>
          </p:cNvPr>
          <p:cNvSpPr/>
          <p:nvPr/>
        </p:nvSpPr>
        <p:spPr>
          <a:xfrm>
            <a:off x="8332397" y="5313665"/>
            <a:ext cx="389875" cy="319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dirty="0"/>
          </a:p>
        </p:txBody>
      </p:sp>
      <p:pic>
        <p:nvPicPr>
          <p:cNvPr id="159" name="30 Imagen">
            <a:extLst>
              <a:ext uri="{FF2B5EF4-FFF2-40B4-BE49-F238E27FC236}">
                <a16:creationId xmlns:a16="http://schemas.microsoft.com/office/drawing/2014/main" id="{31BA56F3-A06F-FF3B-7184-A20A571C043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6354" t="54310" r="46354" b="-2991"/>
          <a:stretch/>
        </p:blipFill>
        <p:spPr>
          <a:xfrm>
            <a:off x="7536990" y="4655820"/>
            <a:ext cx="385693" cy="405851"/>
          </a:xfrm>
          <a:prstGeom prst="rect">
            <a:avLst/>
          </a:prstGeom>
        </p:spPr>
      </p:pic>
      <p:sp>
        <p:nvSpPr>
          <p:cNvPr id="161" name="CuadroTexto 160">
            <a:extLst>
              <a:ext uri="{FF2B5EF4-FFF2-40B4-BE49-F238E27FC236}">
                <a16:creationId xmlns:a16="http://schemas.microsoft.com/office/drawing/2014/main" id="{60684C77-693C-E4B0-DB8C-8052468B1CAF}"/>
              </a:ext>
            </a:extLst>
          </p:cNvPr>
          <p:cNvSpPr txBox="1"/>
          <p:nvPr/>
        </p:nvSpPr>
        <p:spPr>
          <a:xfrm>
            <a:off x="3840623" y="2085729"/>
            <a:ext cx="4951567" cy="1092607"/>
          </a:xfrm>
          <a:prstGeom prst="rect">
            <a:avLst/>
          </a:prstGeom>
          <a:noFill/>
        </p:spPr>
        <p:txBody>
          <a:bodyPr wrap="square">
            <a:spAutoFit/>
          </a:bodyPr>
          <a:lstStyle/>
          <a:p>
            <a:pPr algn="just"/>
            <a:r>
              <a:rPr lang="es-AR" sz="1625" dirty="0">
                <a:solidFill>
                  <a:schemeClr val="tx2"/>
                </a:solidFill>
              </a:rPr>
              <a:t>CGN abre el ejercicio, asigna Estado HABILITADO para la carga de novedades 2025 y lo informa por e-mail desde la cuenta </a:t>
            </a:r>
            <a:r>
              <a:rPr lang="es-AR" sz="1625" dirty="0">
                <a:solidFill>
                  <a:schemeClr val="tx2"/>
                </a:solidFill>
                <a:hlinkClick r:id="rId10">
                  <a:extLst>
                    <a:ext uri="{A12FA001-AC4F-418D-AE19-62706E023703}">
                      <ahyp:hlinkClr xmlns:ahyp="http://schemas.microsoft.com/office/drawing/2018/hyperlinkcolor" val="tx"/>
                    </a:ext>
                  </a:extLst>
                </a:hlinkClick>
              </a:rPr>
              <a:t>bienesCGN@mecon.gov.ar</a:t>
            </a:r>
            <a:r>
              <a:rPr lang="es-AR" sz="1625" dirty="0">
                <a:solidFill>
                  <a:schemeClr val="tx2"/>
                </a:solidFill>
              </a:rPr>
              <a:t>  a la cuenta declarada oficialmente.</a:t>
            </a:r>
          </a:p>
        </p:txBody>
      </p:sp>
      <p:sp>
        <p:nvSpPr>
          <p:cNvPr id="163" name="CuadroTexto 162">
            <a:extLst>
              <a:ext uri="{FF2B5EF4-FFF2-40B4-BE49-F238E27FC236}">
                <a16:creationId xmlns:a16="http://schemas.microsoft.com/office/drawing/2014/main" id="{0A912F2F-5E8B-1DFD-B976-98ACA8295FBF}"/>
              </a:ext>
            </a:extLst>
          </p:cNvPr>
          <p:cNvSpPr txBox="1"/>
          <p:nvPr/>
        </p:nvSpPr>
        <p:spPr>
          <a:xfrm>
            <a:off x="3538211" y="1045915"/>
            <a:ext cx="5249105" cy="1092607"/>
          </a:xfrm>
          <a:prstGeom prst="rect">
            <a:avLst/>
          </a:prstGeom>
          <a:noFill/>
        </p:spPr>
        <p:txBody>
          <a:bodyPr wrap="square">
            <a:spAutoFit/>
          </a:bodyPr>
          <a:lstStyle/>
          <a:p>
            <a:pPr algn="just"/>
            <a:r>
              <a:rPr lang="es-AR" sz="1625" dirty="0">
                <a:solidFill>
                  <a:schemeClr val="tx2"/>
                </a:solidFill>
              </a:rPr>
              <a:t>Recomendamos tener a mano todos los datos contables para registrar cada operación, teniendo en cuenta que cada vez que editamos y guardamos un registro o un activo físico del registro, se genera un movimiento en el cuadro 4.4.</a:t>
            </a:r>
          </a:p>
        </p:txBody>
      </p:sp>
      <p:sp>
        <p:nvSpPr>
          <p:cNvPr id="165" name="CuadroTexto 164">
            <a:extLst>
              <a:ext uri="{FF2B5EF4-FFF2-40B4-BE49-F238E27FC236}">
                <a16:creationId xmlns:a16="http://schemas.microsoft.com/office/drawing/2014/main" id="{63750F79-83F2-5B91-5CBC-C7D6E63EEBCC}"/>
              </a:ext>
            </a:extLst>
          </p:cNvPr>
          <p:cNvSpPr txBox="1"/>
          <p:nvPr/>
        </p:nvSpPr>
        <p:spPr>
          <a:xfrm>
            <a:off x="5277942" y="3039070"/>
            <a:ext cx="4951567" cy="842538"/>
          </a:xfrm>
          <a:prstGeom prst="rect">
            <a:avLst/>
          </a:prstGeom>
          <a:noFill/>
        </p:spPr>
        <p:txBody>
          <a:bodyPr wrap="square">
            <a:spAutoFit/>
          </a:bodyPr>
          <a:lstStyle/>
          <a:p>
            <a:r>
              <a:rPr lang="es-AR" sz="1625" dirty="0">
                <a:solidFill>
                  <a:schemeClr val="tx2"/>
                </a:solidFill>
              </a:rPr>
              <a:t>Controlar principalmente si se muestran todos los movimientos registrados. Asimismo los saldos inicio, cierre y amortizaciones.</a:t>
            </a:r>
            <a:endParaRPr lang="es-AR" sz="1906" dirty="0"/>
          </a:p>
        </p:txBody>
      </p:sp>
      <p:sp>
        <p:nvSpPr>
          <p:cNvPr id="166" name="18 CuadroTexto">
            <a:extLst>
              <a:ext uri="{FF2B5EF4-FFF2-40B4-BE49-F238E27FC236}">
                <a16:creationId xmlns:a16="http://schemas.microsoft.com/office/drawing/2014/main" id="{B6DE8786-D221-B03B-4294-B2B7334A1A0A}"/>
              </a:ext>
            </a:extLst>
          </p:cNvPr>
          <p:cNvSpPr txBox="1"/>
          <p:nvPr/>
        </p:nvSpPr>
        <p:spPr>
          <a:xfrm>
            <a:off x="3631124" y="5989128"/>
            <a:ext cx="3767513" cy="314573"/>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AR" sz="1444" dirty="0">
                <a:solidFill>
                  <a:schemeClr val="bg1"/>
                </a:solidFill>
              </a:rPr>
              <a:t>Aguarda rectificación/ratificación del cuadro 4,4</a:t>
            </a:r>
          </a:p>
        </p:txBody>
      </p:sp>
    </p:spTree>
    <p:extLst>
      <p:ext uri="{BB962C8B-B14F-4D97-AF65-F5344CB8AC3E}">
        <p14:creationId xmlns:p14="http://schemas.microsoft.com/office/powerpoint/2010/main" val="311357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
                                        </p:tgtEl>
                                        <p:attrNameLst>
                                          <p:attrName>style.visibility</p:attrName>
                                        </p:attrNameLst>
                                      </p:cBhvr>
                                      <p:to>
                                        <p:strVal val="visible"/>
                                      </p:to>
                                    </p:set>
                                  </p:childTnLst>
                                  <p:subTnLst>
                                    <p:set>
                                      <p:cBhvr override="childStyle">
                                        <p:cTn dur="1" fill="hold" display="0" masterRel="nextClick" afterEffect="1"/>
                                        <p:tgtEl>
                                          <p:spTgt spid="16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
                                        </p:tgtEl>
                                        <p:attrNameLst>
                                          <p:attrName>style.visibility</p:attrName>
                                        </p:attrNameLst>
                                      </p:cBhvr>
                                      <p:to>
                                        <p:strVal val="visible"/>
                                      </p:to>
                                    </p:set>
                                  </p:childTnLst>
                                  <p:subTnLst>
                                    <p:set>
                                      <p:cBhvr override="childStyle">
                                        <p:cTn dur="1" fill="hold" display="0" masterRel="nextClick" afterEffect="1"/>
                                        <p:tgtEl>
                                          <p:spTgt spid="163"/>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5"/>
                                        </p:tgtEl>
                                        <p:attrNameLst>
                                          <p:attrName>style.visibility</p:attrName>
                                        </p:attrNameLst>
                                      </p:cBhvr>
                                      <p:to>
                                        <p:strVal val="visible"/>
                                      </p:to>
                                    </p:set>
                                  </p:childTnLst>
                                  <p:subTnLst>
                                    <p:set>
                                      <p:cBhvr override="childStyle">
                                        <p:cTn dur="1" fill="hold" display="0" masterRel="nextClick" afterEffect="1"/>
                                        <p:tgtEl>
                                          <p:spTgt spid="165"/>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4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66"/>
                                        </p:tgtEl>
                                        <p:attrNameLst>
                                          <p:attrName>style.visibility</p:attrName>
                                        </p:attrNameLst>
                                      </p:cBhvr>
                                      <p:to>
                                        <p:strVal val="visible"/>
                                      </p:to>
                                    </p:set>
                                  </p:childTnLst>
                                  <p:subTnLst>
                                    <p:set>
                                      <p:cBhvr override="childStyle">
                                        <p:cTn dur="1" fill="hold" display="0" masterRel="nextClick" afterEffect="1"/>
                                        <p:tgtEl>
                                          <p:spTgt spid="166"/>
                                        </p:tgtEl>
                                        <p:attrNameLst>
                                          <p:attrName>style.visibility</p:attrName>
                                        </p:attrNameLst>
                                      </p:cBhvr>
                                      <p:to>
                                        <p:strVal val="hidden"/>
                                      </p:to>
                                    </p:set>
                                  </p:subTnLst>
                                </p:cTn>
                              </p:par>
                              <p:par>
                                <p:cTn id="83" presetID="1" presetClass="entr" presetSubtype="0" fill="hold" grpId="0" nodeType="withEffect">
                                  <p:stCondLst>
                                    <p:cond delay="0"/>
                                  </p:stCondLst>
                                  <p:childTnLst>
                                    <p:set>
                                      <p:cBhvr>
                                        <p:cTn id="84" dur="1" fill="hold">
                                          <p:stCondLst>
                                            <p:cond delay="0"/>
                                          </p:stCondLst>
                                        </p:cTn>
                                        <p:tgtEl>
                                          <p:spTgt spid="151"/>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152"/>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5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55"/>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58"/>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125" grpId="0" animBg="1"/>
      <p:bldP spid="130" grpId="0" animBg="1"/>
      <p:bldP spid="131" grpId="0" animBg="1"/>
      <p:bldP spid="132" grpId="0" animBg="1"/>
      <p:bldP spid="143" grpId="0" animBg="1"/>
      <p:bldP spid="144" grpId="0" animBg="1"/>
      <p:bldP spid="145" grpId="0" animBg="1"/>
      <p:bldP spid="146" grpId="0" animBg="1"/>
      <p:bldP spid="147" grpId="0"/>
      <p:bldP spid="151" grpId="0" animBg="1"/>
      <p:bldP spid="155" grpId="0" animBg="1"/>
      <p:bldP spid="156" grpId="0" animBg="1"/>
      <p:bldP spid="157" grpId="0" animBg="1"/>
      <p:bldP spid="158" grpId="0" animBg="1"/>
      <p:bldP spid="161" grpId="0"/>
      <p:bldP spid="163" grpId="0"/>
      <p:bldP spid="165" grpId="0"/>
      <p:bldP spid="16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adroTexto 39">
            <a:extLst>
              <a:ext uri="{FF2B5EF4-FFF2-40B4-BE49-F238E27FC236}">
                <a16:creationId xmlns:a16="http://schemas.microsoft.com/office/drawing/2014/main" id="{D2A4961C-86F3-E58E-0A36-B645E21DB8C5}"/>
              </a:ext>
            </a:extLst>
          </p:cNvPr>
          <p:cNvSpPr txBox="1"/>
          <p:nvPr/>
        </p:nvSpPr>
        <p:spPr>
          <a:xfrm>
            <a:off x="208846" y="1999255"/>
            <a:ext cx="9358332" cy="1203535"/>
          </a:xfrm>
          <a:prstGeom prst="rect">
            <a:avLst/>
          </a:prstGeom>
          <a:noFill/>
        </p:spPr>
        <p:txBody>
          <a:bodyPr wrap="square">
            <a:spAutoFit/>
          </a:bodyPr>
          <a:lstStyle/>
          <a:p>
            <a:pPr marL="257889" indent="-257889">
              <a:buFont typeface="Arial" panose="020B0604020202020204" pitchFamily="34" charset="0"/>
              <a:buChar char="•"/>
            </a:pPr>
            <a:r>
              <a:rPr lang="es-AR" sz="1444" dirty="0">
                <a:solidFill>
                  <a:schemeClr val="tx2"/>
                </a:solidFill>
                <a:cs typeface="Times New Roman" panose="02020603050405020304" pitchFamily="18" charset="0"/>
              </a:rPr>
              <a:t>Si no tienen inmuebles, deben presentar el cuadro  4,4 en 0.</a:t>
            </a:r>
          </a:p>
          <a:p>
            <a:pPr marL="257889" indent="-257889">
              <a:buFont typeface="Arial" panose="020B0604020202020204" pitchFamily="34" charset="0"/>
              <a:buChar char="•"/>
            </a:pPr>
            <a:endParaRPr lang="es-AR" sz="1444" dirty="0">
              <a:solidFill>
                <a:schemeClr val="tx2"/>
              </a:solidFill>
              <a:cs typeface="Times New Roman" panose="02020603050405020304" pitchFamily="18" charset="0"/>
            </a:endParaRPr>
          </a:p>
          <a:p>
            <a:pPr marL="257889" indent="-257889">
              <a:buFont typeface="Arial" panose="020B0604020202020204" pitchFamily="34" charset="0"/>
              <a:buChar char="•"/>
            </a:pPr>
            <a:r>
              <a:rPr lang="es-AR" sz="1444" dirty="0">
                <a:solidFill>
                  <a:schemeClr val="tx2"/>
                </a:solidFill>
                <a:cs typeface="Times New Roman" panose="02020603050405020304" pitchFamily="18" charset="0"/>
              </a:rPr>
              <a:t>Si tienen inmuebles, deben transferirlos al órgano continuador y quedar en 0.</a:t>
            </a:r>
          </a:p>
          <a:p>
            <a:pPr marL="257889" indent="-257889">
              <a:buFont typeface="Arial" panose="020B0604020202020204" pitchFamily="34" charset="0"/>
              <a:buChar char="•"/>
            </a:pPr>
            <a:endParaRPr lang="es-AR" sz="1444" dirty="0">
              <a:solidFill>
                <a:schemeClr val="tx2"/>
              </a:solidFill>
              <a:cs typeface="Times New Roman" panose="02020603050405020304" pitchFamily="18" charset="0"/>
            </a:endParaRPr>
          </a:p>
          <a:p>
            <a:r>
              <a:rPr lang="es-AR" sz="1444" dirty="0">
                <a:solidFill>
                  <a:schemeClr val="tx2"/>
                </a:solidFill>
                <a:cs typeface="Times New Roman" panose="02020603050405020304" pitchFamily="18" charset="0"/>
              </a:rPr>
              <a:t>En ambos casos deben tener/gestionar el alta de usuario en el Organismo que cierra para el Ejercicio 2025 y posterior baja.</a:t>
            </a:r>
          </a:p>
        </p:txBody>
      </p:sp>
      <p:sp>
        <p:nvSpPr>
          <p:cNvPr id="41" name="2 Marcador de contenido">
            <a:extLst>
              <a:ext uri="{FF2B5EF4-FFF2-40B4-BE49-F238E27FC236}">
                <a16:creationId xmlns:a16="http://schemas.microsoft.com/office/drawing/2014/main" id="{A4F0A820-2FC3-5F8C-5373-26C8D9FF3F4B}"/>
              </a:ext>
            </a:extLst>
          </p:cNvPr>
          <p:cNvSpPr txBox="1">
            <a:spLocks/>
          </p:cNvSpPr>
          <p:nvPr/>
        </p:nvSpPr>
        <p:spPr>
          <a:xfrm>
            <a:off x="533788" y="1414360"/>
            <a:ext cx="6788347" cy="454918"/>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buNone/>
            </a:pPr>
            <a:r>
              <a:rPr lang="es-ES" sz="1805" b="1" dirty="0">
                <a:solidFill>
                  <a:srgbClr val="002060"/>
                </a:solidFill>
                <a:latin typeface="Lora" pitchFamily="2" charset="0"/>
              </a:rPr>
              <a:t>Registro de Bienes Inmuebles. Organismos que cerraron</a:t>
            </a:r>
            <a:endParaRPr lang="es-AR" altLang="es-MX" sz="1805" b="1" dirty="0">
              <a:solidFill>
                <a:schemeClr val="bg1"/>
              </a:solidFill>
              <a:latin typeface="Lora" pitchFamily="2" charset="0"/>
            </a:endParaRPr>
          </a:p>
        </p:txBody>
      </p:sp>
    </p:spTree>
    <p:extLst>
      <p:ext uri="{BB962C8B-B14F-4D97-AF65-F5344CB8AC3E}">
        <p14:creationId xmlns:p14="http://schemas.microsoft.com/office/powerpoint/2010/main" val="319222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AFEC16-561E-1EE0-1D73-41AA0C46BD14}"/>
              </a:ext>
            </a:extLst>
          </p:cNvPr>
          <p:cNvSpPr txBox="1"/>
          <p:nvPr/>
        </p:nvSpPr>
        <p:spPr>
          <a:xfrm>
            <a:off x="143857" y="1279960"/>
            <a:ext cx="9618286" cy="1914755"/>
          </a:xfrm>
          <a:prstGeom prst="rect">
            <a:avLst/>
          </a:prstGeom>
          <a:noFill/>
        </p:spPr>
        <p:txBody>
          <a:bodyPr wrap="square">
            <a:spAutoFit/>
          </a:bodyPr>
          <a:lstStyle/>
          <a:p>
            <a:pPr marL="405746">
              <a:lnSpc>
                <a:spcPct val="115000"/>
              </a:lnSpc>
              <a:spcBef>
                <a:spcPts val="361"/>
              </a:spcBef>
              <a:spcAft>
                <a:spcPts val="181"/>
              </a:spcAft>
            </a:pPr>
            <a:r>
              <a:rPr lang="es-419" sz="1625" b="1" i="1" kern="100" dirty="0">
                <a:solidFill>
                  <a:srgbClr val="0F4761"/>
                </a:solidFill>
                <a:latin typeface="Aptos"/>
                <a:ea typeface="Times New Roman" panose="02020603050405020304" pitchFamily="18" charset="0"/>
                <a:cs typeface="Times New Roman" panose="02020603050405020304" pitchFamily="18" charset="0"/>
              </a:rPr>
              <a:t>CIERRE DE EJERCICIO</a:t>
            </a:r>
            <a:endParaRPr lang="es-AR" sz="1625" b="1" i="1" kern="100" dirty="0">
              <a:solidFill>
                <a:srgbClr val="0F4761"/>
              </a:solidFill>
              <a:latin typeface="Aptos"/>
              <a:ea typeface="Times New Roman" panose="02020603050405020304" pitchFamily="18" charset="0"/>
              <a:cs typeface="Times New Roman" panose="02020603050405020304" pitchFamily="18" charset="0"/>
            </a:endParaRPr>
          </a:p>
          <a:p>
            <a:pPr algn="just">
              <a:lnSpc>
                <a:spcPct val="115000"/>
              </a:lnSpc>
              <a:spcAft>
                <a:spcPts val="722"/>
              </a:spcAft>
            </a:pPr>
            <a:r>
              <a:rPr lang="es-419" sz="1625" kern="100" dirty="0">
                <a:latin typeface="Aptos"/>
                <a:ea typeface="Aptos"/>
                <a:cs typeface="Times New Roman" panose="02020603050405020304" pitchFamily="18" charset="0"/>
              </a:rPr>
              <a:t>	</a:t>
            </a:r>
            <a:r>
              <a:rPr lang="es-419" sz="1625" kern="1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Para la presentación del cuadro 4.4 en el Expediente de Cierre, debe incluir el IF/PDF generado en forma automática por MRC de SIENA sin alteraciones en nombre y contenido. El mismo se obtiene al cambiar el estado HABILITADO al estado CERRADO. </a:t>
            </a:r>
            <a:endParaRPr lang="es-AR" sz="1625" kern="100" dirty="0">
              <a:latin typeface="Aptos"/>
              <a:ea typeface="Aptos"/>
              <a:cs typeface="Times New Roman" panose="02020603050405020304" pitchFamily="18" charset="0"/>
            </a:endParaRPr>
          </a:p>
          <a:p>
            <a:pPr algn="just">
              <a:lnSpc>
                <a:spcPct val="115000"/>
              </a:lnSpc>
              <a:spcAft>
                <a:spcPts val="722"/>
              </a:spcAft>
            </a:pPr>
            <a:r>
              <a:rPr lang="es-419" sz="1625" kern="1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Este proceso es posterior a la carga de novedades y confirmar que la información del "Cuadro 4.4 Borrador" es correcta</a:t>
            </a:r>
            <a:endParaRPr lang="es-AR" sz="1625" kern="100" dirty="0">
              <a:latin typeface="Aptos"/>
              <a:ea typeface="Aptos"/>
              <a:cs typeface="Times New Roman" panose="02020603050405020304" pitchFamily="18" charset="0"/>
            </a:endParaRPr>
          </a:p>
        </p:txBody>
      </p:sp>
      <p:pic>
        <p:nvPicPr>
          <p:cNvPr id="4" name="Imagen 3">
            <a:extLst>
              <a:ext uri="{FF2B5EF4-FFF2-40B4-BE49-F238E27FC236}">
                <a16:creationId xmlns:a16="http://schemas.microsoft.com/office/drawing/2014/main" id="{178B617A-49EA-12A1-3570-3AA58511AB9F}"/>
              </a:ext>
            </a:extLst>
          </p:cNvPr>
          <p:cNvPicPr>
            <a:picLocks noChangeAspect="1"/>
          </p:cNvPicPr>
          <p:nvPr/>
        </p:nvPicPr>
        <p:blipFill rotWithShape="1">
          <a:blip r:embed="rId2"/>
          <a:srcRect l="146" t="10394" r="1189" b="4107"/>
          <a:stretch/>
        </p:blipFill>
        <p:spPr bwMode="auto">
          <a:xfrm>
            <a:off x="2158498" y="3297240"/>
            <a:ext cx="5802618" cy="28282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5" name="Flecha: a la derecha 4">
            <a:extLst>
              <a:ext uri="{FF2B5EF4-FFF2-40B4-BE49-F238E27FC236}">
                <a16:creationId xmlns:a16="http://schemas.microsoft.com/office/drawing/2014/main" id="{1DEEBC02-E2A7-8B0D-AF03-E03F90CD3969}"/>
              </a:ext>
            </a:extLst>
          </p:cNvPr>
          <p:cNvSpPr/>
          <p:nvPr/>
        </p:nvSpPr>
        <p:spPr>
          <a:xfrm>
            <a:off x="2381759" y="9700343"/>
            <a:ext cx="171929" cy="17192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sp>
        <p:nvSpPr>
          <p:cNvPr id="6" name="Flecha: a la derecha 5">
            <a:extLst>
              <a:ext uri="{FF2B5EF4-FFF2-40B4-BE49-F238E27FC236}">
                <a16:creationId xmlns:a16="http://schemas.microsoft.com/office/drawing/2014/main" id="{A654E267-585E-33EC-62AE-A7C97A4A1C56}"/>
              </a:ext>
            </a:extLst>
          </p:cNvPr>
          <p:cNvSpPr/>
          <p:nvPr/>
        </p:nvSpPr>
        <p:spPr>
          <a:xfrm>
            <a:off x="2484917" y="9812097"/>
            <a:ext cx="171929" cy="17192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sp>
        <p:nvSpPr>
          <p:cNvPr id="7" name="Rectángulo 6">
            <a:extLst>
              <a:ext uri="{FF2B5EF4-FFF2-40B4-BE49-F238E27FC236}">
                <a16:creationId xmlns:a16="http://schemas.microsoft.com/office/drawing/2014/main" id="{22535EEF-839B-FB2E-0E0A-EC7E04EFC43D}"/>
              </a:ext>
            </a:extLst>
          </p:cNvPr>
          <p:cNvSpPr/>
          <p:nvPr/>
        </p:nvSpPr>
        <p:spPr>
          <a:xfrm>
            <a:off x="2493514" y="9975430"/>
            <a:ext cx="812080" cy="141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sp>
        <p:nvSpPr>
          <p:cNvPr id="8" name="Rectangle 5">
            <a:extLst>
              <a:ext uri="{FF2B5EF4-FFF2-40B4-BE49-F238E27FC236}">
                <a16:creationId xmlns:a16="http://schemas.microsoft.com/office/drawing/2014/main" id="{9F62D950-A4B7-439A-922A-4FD3C1578FBD}"/>
              </a:ext>
            </a:extLst>
          </p:cNvPr>
          <p:cNvSpPr>
            <a:spLocks noChangeArrowheads="1"/>
          </p:cNvSpPr>
          <p:nvPr/>
        </p:nvSpPr>
        <p:spPr bwMode="auto">
          <a:xfrm>
            <a:off x="1805796" y="3057076"/>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
        <p:nvSpPr>
          <p:cNvPr id="10" name="Rectangle 7">
            <a:extLst>
              <a:ext uri="{FF2B5EF4-FFF2-40B4-BE49-F238E27FC236}">
                <a16:creationId xmlns:a16="http://schemas.microsoft.com/office/drawing/2014/main" id="{87431A5E-2B4C-6F09-982E-C7DDAC76899C}"/>
              </a:ext>
            </a:extLst>
          </p:cNvPr>
          <p:cNvSpPr>
            <a:spLocks noChangeArrowheads="1"/>
          </p:cNvSpPr>
          <p:nvPr/>
        </p:nvSpPr>
        <p:spPr bwMode="auto">
          <a:xfrm>
            <a:off x="1805796" y="6254963"/>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
        <p:nvSpPr>
          <p:cNvPr id="18" name="Flecha: a la derecha 17">
            <a:extLst>
              <a:ext uri="{FF2B5EF4-FFF2-40B4-BE49-F238E27FC236}">
                <a16:creationId xmlns:a16="http://schemas.microsoft.com/office/drawing/2014/main" id="{9821092A-E349-0906-8A84-F33E0CB86E5B}"/>
              </a:ext>
            </a:extLst>
          </p:cNvPr>
          <p:cNvSpPr/>
          <p:nvPr/>
        </p:nvSpPr>
        <p:spPr>
          <a:xfrm>
            <a:off x="1944885" y="3753942"/>
            <a:ext cx="171929" cy="17192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sp>
        <p:nvSpPr>
          <p:cNvPr id="19" name="Flecha: a la derecha 18">
            <a:extLst>
              <a:ext uri="{FF2B5EF4-FFF2-40B4-BE49-F238E27FC236}">
                <a16:creationId xmlns:a16="http://schemas.microsoft.com/office/drawing/2014/main" id="{A6005292-61FA-019B-2F21-1CCC9EA00B0B}"/>
              </a:ext>
            </a:extLst>
          </p:cNvPr>
          <p:cNvSpPr/>
          <p:nvPr/>
        </p:nvSpPr>
        <p:spPr>
          <a:xfrm>
            <a:off x="2093510" y="3883919"/>
            <a:ext cx="171929" cy="17192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spTree>
    <p:extLst>
      <p:ext uri="{BB962C8B-B14F-4D97-AF65-F5344CB8AC3E}">
        <p14:creationId xmlns:p14="http://schemas.microsoft.com/office/powerpoint/2010/main" val="16883128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C78DAB4-7EC9-7EA9-E256-38B5FC639020}"/>
              </a:ext>
            </a:extLst>
          </p:cNvPr>
          <p:cNvPicPr>
            <a:picLocks noChangeAspect="1"/>
          </p:cNvPicPr>
          <p:nvPr/>
        </p:nvPicPr>
        <p:blipFill rotWithShape="1">
          <a:blip r:embed="rId2"/>
          <a:srcRect l="584" t="10394" r="1043" b="4107"/>
          <a:stretch/>
        </p:blipFill>
        <p:spPr bwMode="auto">
          <a:xfrm>
            <a:off x="300623" y="1674313"/>
            <a:ext cx="9304754" cy="4548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3" name="Imagen 2">
            <a:extLst>
              <a:ext uri="{FF2B5EF4-FFF2-40B4-BE49-F238E27FC236}">
                <a16:creationId xmlns:a16="http://schemas.microsoft.com/office/drawing/2014/main" id="{193EBB41-D1D1-4F5C-CA70-081AECEAE0C2}"/>
              </a:ext>
            </a:extLst>
          </p:cNvPr>
          <p:cNvPicPr>
            <a:picLocks noChangeAspect="1"/>
          </p:cNvPicPr>
          <p:nvPr/>
        </p:nvPicPr>
        <p:blipFill rotWithShape="1">
          <a:blip r:embed="rId2">
            <a:extLst>
              <a:ext uri="{28A0092B-C50C-407E-A947-70E740481C1C}">
                <a14:useLocalDpi xmlns:a14="http://schemas.microsoft.com/office/drawing/2010/main" val="0"/>
              </a:ext>
            </a:extLst>
          </a:blip>
          <a:srcRect l="56276" t="44438" r="19022" b="39450"/>
          <a:stretch/>
        </p:blipFill>
        <p:spPr bwMode="auto">
          <a:xfrm>
            <a:off x="4093641" y="2064243"/>
            <a:ext cx="5668502" cy="20796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83445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5484D02-CFEE-FA14-1331-FC265AEFC2CF}"/>
              </a:ext>
            </a:extLst>
          </p:cNvPr>
          <p:cNvPicPr>
            <a:picLocks noChangeAspect="1"/>
          </p:cNvPicPr>
          <p:nvPr/>
        </p:nvPicPr>
        <p:blipFill rotWithShape="1">
          <a:blip r:embed="rId2"/>
          <a:srcRect l="438" t="10655" r="1189" b="3716"/>
          <a:stretch/>
        </p:blipFill>
        <p:spPr bwMode="auto">
          <a:xfrm>
            <a:off x="728753" y="1925807"/>
            <a:ext cx="8380626" cy="41027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3" name="CuadroTexto 2">
            <a:extLst>
              <a:ext uri="{FF2B5EF4-FFF2-40B4-BE49-F238E27FC236}">
                <a16:creationId xmlns:a16="http://schemas.microsoft.com/office/drawing/2014/main" id="{ED401CD3-9C86-8A07-6A35-AAE3ECE42DFE}"/>
              </a:ext>
            </a:extLst>
          </p:cNvPr>
          <p:cNvSpPr txBox="1"/>
          <p:nvPr/>
        </p:nvSpPr>
        <p:spPr>
          <a:xfrm>
            <a:off x="1703579" y="1284383"/>
            <a:ext cx="4951567" cy="650627"/>
          </a:xfrm>
          <a:prstGeom prst="rect">
            <a:avLst/>
          </a:prstGeom>
          <a:noFill/>
        </p:spPr>
        <p:txBody>
          <a:bodyPr wrap="square">
            <a:spAutoFit/>
          </a:bodyPr>
          <a:lstStyle/>
          <a:p>
            <a:pPr>
              <a:lnSpc>
                <a:spcPct val="115000"/>
              </a:lnSpc>
              <a:spcAft>
                <a:spcPts val="722"/>
              </a:spcAft>
            </a:pPr>
            <a:r>
              <a:rPr lang="es-419" sz="1625" kern="100" dirty="0">
                <a:latin typeface="Aptos"/>
                <a:ea typeface="Aptos"/>
                <a:cs typeface="Times New Roman" panose="02020603050405020304" pitchFamily="18" charset="0"/>
              </a:rPr>
              <a:t>Una vez que cambió el estado de HABILITADO a CERRADO, se percibirá de la siguiente manera:</a:t>
            </a:r>
            <a:endParaRPr lang="es-AR" sz="1625" kern="100" dirty="0">
              <a:latin typeface="Aptos"/>
              <a:ea typeface="Aptos"/>
              <a:cs typeface="Times New Roman" panose="02020603050405020304" pitchFamily="18" charset="0"/>
            </a:endParaRPr>
          </a:p>
        </p:txBody>
      </p:sp>
      <p:pic>
        <p:nvPicPr>
          <p:cNvPr id="7" name="Imagen 6">
            <a:extLst>
              <a:ext uri="{FF2B5EF4-FFF2-40B4-BE49-F238E27FC236}">
                <a16:creationId xmlns:a16="http://schemas.microsoft.com/office/drawing/2014/main" id="{29C84702-DA0D-C204-95E3-37BFC19C3347}"/>
              </a:ext>
            </a:extLst>
          </p:cNvPr>
          <p:cNvPicPr>
            <a:picLocks noChangeAspect="1"/>
          </p:cNvPicPr>
          <p:nvPr/>
        </p:nvPicPr>
        <p:blipFill rotWithShape="1">
          <a:blip r:embed="rId3">
            <a:extLst>
              <a:ext uri="{28A0092B-C50C-407E-A947-70E740481C1C}">
                <a14:useLocalDpi xmlns:a14="http://schemas.microsoft.com/office/drawing/2010/main" val="0"/>
              </a:ext>
            </a:extLst>
          </a:blip>
          <a:srcRect l="75768" t="54378" r="21312" b="43583"/>
          <a:stretch/>
        </p:blipFill>
        <p:spPr bwMode="auto">
          <a:xfrm>
            <a:off x="6122792" y="4013896"/>
            <a:ext cx="351040" cy="137909"/>
          </a:xfrm>
          <a:prstGeom prst="rect">
            <a:avLst/>
          </a:prstGeom>
          <a:ln>
            <a:noFill/>
          </a:ln>
          <a:extLst>
            <a:ext uri="{53640926-AAD7-44D8-BBD7-CCE9431645EC}">
              <a14:shadowObscured xmlns:a14="http://schemas.microsoft.com/office/drawing/2010/main"/>
            </a:ext>
          </a:extLst>
        </p:spPr>
      </p:pic>
      <p:pic>
        <p:nvPicPr>
          <p:cNvPr id="8" name="Imagen 7">
            <a:extLst>
              <a:ext uri="{FF2B5EF4-FFF2-40B4-BE49-F238E27FC236}">
                <a16:creationId xmlns:a16="http://schemas.microsoft.com/office/drawing/2014/main" id="{8C5E7105-542C-0BB0-7E95-741DD5139A47}"/>
              </a:ext>
            </a:extLst>
          </p:cNvPr>
          <p:cNvPicPr>
            <a:picLocks noChangeAspect="1"/>
          </p:cNvPicPr>
          <p:nvPr/>
        </p:nvPicPr>
        <p:blipFill rotWithShape="1">
          <a:blip r:embed="rId3">
            <a:extLst>
              <a:ext uri="{28A0092B-C50C-407E-A947-70E740481C1C}">
                <a14:useLocalDpi xmlns:a14="http://schemas.microsoft.com/office/drawing/2010/main" val="0"/>
              </a:ext>
            </a:extLst>
          </a:blip>
          <a:srcRect l="81346" t="54564" r="15621" b="43671"/>
          <a:stretch/>
        </p:blipFill>
        <p:spPr bwMode="auto">
          <a:xfrm>
            <a:off x="7097618" y="4013896"/>
            <a:ext cx="398169" cy="1299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13155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Imagen 1986991337">
            <a:extLst>
              <a:ext uri="{FF2B5EF4-FFF2-40B4-BE49-F238E27FC236}">
                <a16:creationId xmlns:a16="http://schemas.microsoft.com/office/drawing/2014/main" id="{4728E194-BF78-40CD-6216-40E7D9FD4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5" t="3899" r="970" b="3847"/>
          <a:stretch>
            <a:fillRect/>
          </a:stretch>
        </p:blipFill>
        <p:spPr bwMode="auto">
          <a:xfrm>
            <a:off x="338823" y="1469861"/>
            <a:ext cx="8661720" cy="4548684"/>
          </a:xfrm>
          <a:prstGeom prst="rect">
            <a:avLst/>
          </a:prstGeom>
          <a:noFill/>
          <a:extLst>
            <a:ext uri="{909E8E84-426E-40DD-AFC4-6F175D3DCCD1}">
              <a14:hiddenFill xmlns:a14="http://schemas.microsoft.com/office/drawing/2010/main">
                <a:solidFill>
                  <a:srgbClr val="FFFFFF"/>
                </a:solidFill>
              </a14:hiddenFill>
            </a:ext>
          </a:extLst>
        </p:spPr>
      </p:pic>
      <p:pic>
        <p:nvPicPr>
          <p:cNvPr id="3073" name="Imagen 1986991338">
            <a:extLst>
              <a:ext uri="{FF2B5EF4-FFF2-40B4-BE49-F238E27FC236}">
                <a16:creationId xmlns:a16="http://schemas.microsoft.com/office/drawing/2014/main" id="{968A5E90-4494-E5F3-2E84-A9CAD4A44E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0394" r="822" b="3716"/>
          <a:stretch>
            <a:fillRect/>
          </a:stretch>
        </p:blipFill>
        <p:spPr bwMode="auto">
          <a:xfrm>
            <a:off x="874287" y="1332078"/>
            <a:ext cx="7981887" cy="3884989"/>
          </a:xfrm>
          <a:prstGeom prst="rect">
            <a:avLst/>
          </a:prstGeom>
          <a:noFill/>
          <a:extLst>
            <a:ext uri="{909E8E84-426E-40DD-AFC4-6F175D3DCCD1}">
              <a14:hiddenFill xmlns:a14="http://schemas.microsoft.com/office/drawing/2010/main">
                <a:solidFill>
                  <a:srgbClr val="FFFFFF"/>
                </a:solidFill>
              </a14:hiddenFill>
            </a:ext>
          </a:extLst>
        </p:spPr>
      </p:pic>
      <p:pic>
        <p:nvPicPr>
          <p:cNvPr id="3079" name="Imagen 1986991336">
            <a:extLst>
              <a:ext uri="{FF2B5EF4-FFF2-40B4-BE49-F238E27FC236}">
                <a16:creationId xmlns:a16="http://schemas.microsoft.com/office/drawing/2014/main" id="{6F885A9F-70C9-D7D7-F101-9A301B8831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1219" t="54292" r="16727" b="43588"/>
          <a:stretch>
            <a:fillRect/>
          </a:stretch>
        </p:blipFill>
        <p:spPr bwMode="auto">
          <a:xfrm>
            <a:off x="2619059" y="752632"/>
            <a:ext cx="266491" cy="154736"/>
          </a:xfrm>
          <a:prstGeom prst="rect">
            <a:avLst/>
          </a:prstGeom>
          <a:noFill/>
          <a:extLst>
            <a:ext uri="{909E8E84-426E-40DD-AFC4-6F175D3DCCD1}">
              <a14:hiddenFill xmlns:a14="http://schemas.microsoft.com/office/drawing/2010/main">
                <a:solidFill>
                  <a:srgbClr val="FFFFFF"/>
                </a:solidFill>
              </a14:hiddenFill>
            </a:ext>
          </a:extLst>
        </p:spPr>
      </p:pic>
      <p:sp>
        <p:nvSpPr>
          <p:cNvPr id="2" name="Flecha: a la derecha 1">
            <a:extLst>
              <a:ext uri="{FF2B5EF4-FFF2-40B4-BE49-F238E27FC236}">
                <a16:creationId xmlns:a16="http://schemas.microsoft.com/office/drawing/2014/main" id="{7B418E4E-FC88-667F-7AD4-D7BC275BD369}"/>
              </a:ext>
            </a:extLst>
          </p:cNvPr>
          <p:cNvSpPr/>
          <p:nvPr/>
        </p:nvSpPr>
        <p:spPr>
          <a:xfrm>
            <a:off x="338823" y="2649139"/>
            <a:ext cx="171929" cy="17192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grpSp>
        <p:nvGrpSpPr>
          <p:cNvPr id="17" name="Grupo 16">
            <a:extLst>
              <a:ext uri="{FF2B5EF4-FFF2-40B4-BE49-F238E27FC236}">
                <a16:creationId xmlns:a16="http://schemas.microsoft.com/office/drawing/2014/main" id="{2EAAB6ED-8221-63FB-F7CB-B1A43288F037}"/>
              </a:ext>
            </a:extLst>
          </p:cNvPr>
          <p:cNvGrpSpPr/>
          <p:nvPr/>
        </p:nvGrpSpPr>
        <p:grpSpPr>
          <a:xfrm>
            <a:off x="2418452" y="2648696"/>
            <a:ext cx="6240448" cy="498595"/>
            <a:chOff x="2679675" y="2564413"/>
            <a:chExt cx="6914496" cy="552450"/>
          </a:xfrm>
        </p:grpSpPr>
        <p:sp>
          <p:nvSpPr>
            <p:cNvPr id="3" name="Rectángulo 2">
              <a:extLst>
                <a:ext uri="{FF2B5EF4-FFF2-40B4-BE49-F238E27FC236}">
                  <a16:creationId xmlns:a16="http://schemas.microsoft.com/office/drawing/2014/main" id="{67FB986D-1D20-78A6-3C1C-3C16630EFA8B}"/>
                </a:ext>
              </a:extLst>
            </p:cNvPr>
            <p:cNvSpPr/>
            <p:nvPr/>
          </p:nvSpPr>
          <p:spPr>
            <a:xfrm>
              <a:off x="2679675" y="2564413"/>
              <a:ext cx="6914496" cy="552450"/>
            </a:xfrm>
            <a:prstGeom prst="rect">
              <a:avLst/>
            </a:prstGeom>
            <a:noFill/>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sp>
          <p:nvSpPr>
            <p:cNvPr id="4" name="Flecha: a la derecha 3">
              <a:extLst>
                <a:ext uri="{FF2B5EF4-FFF2-40B4-BE49-F238E27FC236}">
                  <a16:creationId xmlns:a16="http://schemas.microsoft.com/office/drawing/2014/main" id="{331AF1EA-EA66-DF06-A30D-24C47F90E97E}"/>
                </a:ext>
              </a:extLst>
            </p:cNvPr>
            <p:cNvSpPr/>
            <p:nvPr/>
          </p:nvSpPr>
          <p:spPr>
            <a:xfrm>
              <a:off x="8944371" y="2847026"/>
              <a:ext cx="190500" cy="1905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grpSp>
      <p:sp>
        <p:nvSpPr>
          <p:cNvPr id="5" name="Rectangle 8">
            <a:extLst>
              <a:ext uri="{FF2B5EF4-FFF2-40B4-BE49-F238E27FC236}">
                <a16:creationId xmlns:a16="http://schemas.microsoft.com/office/drawing/2014/main" id="{B9557534-BFF8-0699-0BDC-4F7B9D07B8DD}"/>
              </a:ext>
            </a:extLst>
          </p:cNvPr>
          <p:cNvSpPr>
            <a:spLocks noChangeArrowheads="1"/>
          </p:cNvSpPr>
          <p:nvPr/>
        </p:nvSpPr>
        <p:spPr bwMode="auto">
          <a:xfrm>
            <a:off x="1" y="297518"/>
            <a:ext cx="6468624" cy="486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05339" tIns="45833" rIns="82526" bIns="22917" numCol="1" anchor="ctr" anchorCtr="0" compatLnSpc="1">
            <a:prstTxWarp prst="textNoShape">
              <a:avLst/>
            </a:prstTxWarp>
            <a:spAutoFit/>
          </a:bodyPr>
          <a:lstStyle/>
          <a:p>
            <a:pPr defTabSz="825246" eaLnBrk="0" fontAlgn="base" hangingPunct="0">
              <a:spcBef>
                <a:spcPct val="0"/>
              </a:spcBef>
              <a:spcAft>
                <a:spcPct val="0"/>
              </a:spcAft>
            </a:pPr>
            <a:r>
              <a:rPr lang="es-AR" altLang="es-AR" sz="1083" i="1">
                <a:solidFill>
                  <a:srgbClr val="0F4761"/>
                </a:solidFill>
                <a:latin typeface="Aptos"/>
                <a:ea typeface="Times New Roman" panose="02020603050405020304" pitchFamily="18" charset="0"/>
                <a:cs typeface="Times New Roman" panose="02020603050405020304" pitchFamily="18" charset="0"/>
              </a:rPr>
              <a:t>DESCARGA DEL DOCUMENTO CUADRO 4.4 PARA PRESENTACIÓN DEL CIERRE DE EJERCICIO</a:t>
            </a:r>
            <a:r>
              <a:rPr lang="es-AR" altLang="es-AR" sz="1083" i="1" u="sng">
                <a:solidFill>
                  <a:srgbClr val="0F4761"/>
                </a:solidFill>
                <a:latin typeface="Aptos"/>
                <a:ea typeface="Times New Roman" panose="02020603050405020304" pitchFamily="18" charset="0"/>
                <a:cs typeface="Times New Roman" panose="02020603050405020304" pitchFamily="18" charset="0"/>
              </a:rPr>
              <a:t>	</a:t>
            </a:r>
            <a:r>
              <a:rPr lang="es-AR" altLang="es-AR" sz="1083" i="1">
                <a:solidFill>
                  <a:srgbClr val="0F4761"/>
                </a:solidFill>
                <a:latin typeface="Aptos"/>
                <a:ea typeface="Times New Roman" panose="02020603050405020304" pitchFamily="18" charset="0"/>
                <a:cs typeface="Times New Roman" panose="02020603050405020304" pitchFamily="18" charset="0"/>
              </a:rPr>
              <a:t>39</a:t>
            </a:r>
          </a:p>
          <a:p>
            <a:pPr defTabSz="825246" eaLnBrk="0" fontAlgn="base" hangingPunct="0">
              <a:spcBef>
                <a:spcPct val="0"/>
              </a:spcBef>
              <a:spcAft>
                <a:spcPct val="0"/>
              </a:spcAft>
            </a:pPr>
            <a:endParaRPr lang="es-AR" altLang="es-AR" sz="1625">
              <a:latin typeface="Arial" panose="020B0604020202020204" pitchFamily="34" charset="0"/>
            </a:endParaRPr>
          </a:p>
        </p:txBody>
      </p:sp>
      <p:sp>
        <p:nvSpPr>
          <p:cNvPr id="6" name="Rectangle 9">
            <a:extLst>
              <a:ext uri="{FF2B5EF4-FFF2-40B4-BE49-F238E27FC236}">
                <a16:creationId xmlns:a16="http://schemas.microsoft.com/office/drawing/2014/main" id="{24CA0020-C030-8475-EB0C-1AD0BEFB9171}"/>
              </a:ext>
            </a:extLst>
          </p:cNvPr>
          <p:cNvSpPr>
            <a:spLocks noChangeArrowheads="1"/>
          </p:cNvSpPr>
          <p:nvPr/>
        </p:nvSpPr>
        <p:spPr bwMode="auto">
          <a:xfrm>
            <a:off x="1" y="413553"/>
            <a:ext cx="3297329" cy="666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pPr defTabSz="825246" eaLnBrk="0" fontAlgn="base" hangingPunct="0">
              <a:spcBef>
                <a:spcPct val="0"/>
              </a:spcBef>
              <a:spcAft>
                <a:spcPct val="0"/>
              </a:spcAft>
            </a:pPr>
            <a:r>
              <a:rPr lang="es-AR" altLang="es-AR" sz="1083">
                <a:latin typeface="Arial" panose="020B0604020202020204" pitchFamily="34" charset="0"/>
                <a:ea typeface="Aptos"/>
                <a:cs typeface="Arial" panose="020B0604020202020204" pitchFamily="34" charset="0"/>
              </a:rPr>
              <a:t>Desde la pantalla anterior, Ingrese al icono             </a:t>
            </a:r>
            <a:endParaRPr lang="es-AR" altLang="es-AR" sz="632"/>
          </a:p>
          <a:p>
            <a:pPr defTabSz="825246" eaLnBrk="0" fontAlgn="base" hangingPunct="0">
              <a:spcBef>
                <a:spcPct val="0"/>
              </a:spcBef>
              <a:spcAft>
                <a:spcPct val="0"/>
              </a:spcAft>
            </a:pPr>
            <a:r>
              <a:rPr lang="es-AR" altLang="es-AR" sz="1083">
                <a:latin typeface="Arial" panose="020B0604020202020204" pitchFamily="34" charset="0"/>
                <a:ea typeface="Aptos"/>
                <a:cs typeface="Arial" panose="020B0604020202020204" pitchFamily="34" charset="0"/>
              </a:rPr>
              <a:t>Clickear la solapa documentos</a:t>
            </a:r>
            <a:endParaRPr lang="es-AR" altLang="es-AR" sz="632"/>
          </a:p>
          <a:p>
            <a:pPr defTabSz="825246" eaLnBrk="0" fontAlgn="base" hangingPunct="0">
              <a:spcBef>
                <a:spcPct val="0"/>
              </a:spcBef>
              <a:spcAft>
                <a:spcPct val="0"/>
              </a:spcAft>
            </a:pPr>
            <a:endParaRPr lang="es-AR" altLang="es-AR" sz="1625">
              <a:latin typeface="Arial" panose="020B0604020202020204" pitchFamily="34" charset="0"/>
            </a:endParaRPr>
          </a:p>
        </p:txBody>
      </p:sp>
      <p:sp>
        <p:nvSpPr>
          <p:cNvPr id="7" name="Rectangle 10">
            <a:extLst>
              <a:ext uri="{FF2B5EF4-FFF2-40B4-BE49-F238E27FC236}">
                <a16:creationId xmlns:a16="http://schemas.microsoft.com/office/drawing/2014/main" id="{1497B874-A83D-6176-D346-CC988F56FAD9}"/>
              </a:ext>
            </a:extLst>
          </p:cNvPr>
          <p:cNvSpPr>
            <a:spLocks noChangeArrowheads="1"/>
          </p:cNvSpPr>
          <p:nvPr/>
        </p:nvSpPr>
        <p:spPr bwMode="auto">
          <a:xfrm>
            <a:off x="1" y="558593"/>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
        <p:nvSpPr>
          <p:cNvPr id="9" name="Rectangle 12">
            <a:extLst>
              <a:ext uri="{FF2B5EF4-FFF2-40B4-BE49-F238E27FC236}">
                <a16:creationId xmlns:a16="http://schemas.microsoft.com/office/drawing/2014/main" id="{3089078E-9EE9-AD6C-098E-5474F9944F1B}"/>
              </a:ext>
            </a:extLst>
          </p:cNvPr>
          <p:cNvSpPr>
            <a:spLocks noChangeArrowheads="1"/>
          </p:cNvSpPr>
          <p:nvPr/>
        </p:nvSpPr>
        <p:spPr bwMode="auto">
          <a:xfrm>
            <a:off x="1" y="3610340"/>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
        <p:nvSpPr>
          <p:cNvPr id="10" name="Rectangle 13">
            <a:extLst>
              <a:ext uri="{FF2B5EF4-FFF2-40B4-BE49-F238E27FC236}">
                <a16:creationId xmlns:a16="http://schemas.microsoft.com/office/drawing/2014/main" id="{21708C68-9F1A-4366-ECD4-D2FCA0A75A54}"/>
              </a:ext>
            </a:extLst>
          </p:cNvPr>
          <p:cNvSpPr>
            <a:spLocks noChangeArrowheads="1"/>
          </p:cNvSpPr>
          <p:nvPr/>
        </p:nvSpPr>
        <p:spPr bwMode="auto">
          <a:xfrm>
            <a:off x="1" y="6447175"/>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Tree>
    <p:extLst>
      <p:ext uri="{BB962C8B-B14F-4D97-AF65-F5344CB8AC3E}">
        <p14:creationId xmlns:p14="http://schemas.microsoft.com/office/powerpoint/2010/main" val="3611279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a:extLst>
              <a:ext uri="{FF2B5EF4-FFF2-40B4-BE49-F238E27FC236}">
                <a16:creationId xmlns:a16="http://schemas.microsoft.com/office/drawing/2014/main" id="{31ED988F-00AC-9ED4-D89A-1395C4EC0EEB}"/>
              </a:ext>
            </a:extLst>
          </p:cNvPr>
          <p:cNvSpPr txBox="1">
            <a:spLocks/>
          </p:cNvSpPr>
          <p:nvPr/>
        </p:nvSpPr>
        <p:spPr>
          <a:xfrm>
            <a:off x="1567954" y="1700213"/>
            <a:ext cx="7129463" cy="3403600"/>
          </a:xfrm>
          <a:prstGeom prst="rect">
            <a:avLst/>
          </a:prstGeom>
        </p:spPr>
        <p:txBody>
          <a:bodyPr>
            <a:normAutofit fontScale="85000" lnSpcReduction="10000"/>
          </a:bodyPr>
          <a:lstStyle>
            <a:lvl1pPr marL="257879" indent="-257879" algn="l" defTabSz="687678" rtl="0" eaLnBrk="1" latinLnBrk="0" hangingPunct="1">
              <a:spcBef>
                <a:spcPct val="20000"/>
              </a:spcBef>
              <a:buFont typeface="Arial" pitchFamily="34" charset="0"/>
              <a:buChar char="•"/>
              <a:defRPr sz="2407" kern="1200">
                <a:solidFill>
                  <a:schemeClr val="tx1"/>
                </a:solidFill>
                <a:latin typeface="+mn-lt"/>
                <a:ea typeface="+mn-ea"/>
                <a:cs typeface="+mn-cs"/>
              </a:defRPr>
            </a:lvl1pPr>
            <a:lvl2pPr marL="558738" indent="-214899" algn="l" defTabSz="687678" rtl="0" eaLnBrk="1" latinLnBrk="0" hangingPunct="1">
              <a:spcBef>
                <a:spcPct val="20000"/>
              </a:spcBef>
              <a:buFont typeface="Arial" pitchFamily="34" charset="0"/>
              <a:buChar char="–"/>
              <a:defRPr sz="2106" kern="1200">
                <a:solidFill>
                  <a:schemeClr val="tx1"/>
                </a:solidFill>
                <a:latin typeface="+mn-lt"/>
                <a:ea typeface="+mn-ea"/>
                <a:cs typeface="+mn-cs"/>
              </a:defRPr>
            </a:lvl2pPr>
            <a:lvl3pPr marL="859597" indent="-171919" algn="l" defTabSz="687678" rtl="0" eaLnBrk="1" latinLnBrk="0" hangingPunct="1">
              <a:spcBef>
                <a:spcPct val="20000"/>
              </a:spcBef>
              <a:buFont typeface="Arial" pitchFamily="34" charset="0"/>
              <a:buChar char="•"/>
              <a:defRPr sz="1805" kern="1200">
                <a:solidFill>
                  <a:schemeClr val="tx1"/>
                </a:solidFill>
                <a:latin typeface="+mn-lt"/>
                <a:ea typeface="+mn-ea"/>
                <a:cs typeface="+mn-cs"/>
              </a:defRPr>
            </a:lvl3pPr>
            <a:lvl4pPr marL="1203436"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4pPr>
            <a:lvl5pPr marL="1547274"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5pPr>
            <a:lvl6pPr marL="1891113"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6pPr>
            <a:lvl7pPr marL="2234952"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7pPr>
            <a:lvl8pPr marL="2578791"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8pPr>
            <a:lvl9pPr marL="2922629"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9pPr>
          </a:lstStyle>
          <a:p>
            <a:pPr marL="0" indent="0" algn="ctr">
              <a:buNone/>
            </a:pPr>
            <a:endParaRPr lang="es-AR" sz="1000" b="1" dirty="0">
              <a:solidFill>
                <a:srgbClr val="00B0F0"/>
              </a:solidFill>
            </a:endParaRPr>
          </a:p>
          <a:p>
            <a:pPr marL="0" indent="0" algn="ctr">
              <a:buNone/>
            </a:pPr>
            <a:r>
              <a:rPr lang="es-AR" sz="3800" b="1" dirty="0">
                <a:solidFill>
                  <a:srgbClr val="00B0F0"/>
                </a:solidFill>
              </a:rPr>
              <a:t>Estado de los comprobantes</a:t>
            </a:r>
          </a:p>
          <a:p>
            <a:pPr marL="0" indent="0" algn="ctr">
              <a:buNone/>
            </a:pPr>
            <a:endParaRPr lang="es-AR" sz="1000" b="1" dirty="0">
              <a:solidFill>
                <a:srgbClr val="00B0F0"/>
              </a:solidFill>
            </a:endParaRPr>
          </a:p>
          <a:p>
            <a:pPr marL="0" indent="0" algn="just">
              <a:lnSpc>
                <a:spcPct val="120000"/>
              </a:lnSpc>
              <a:buNone/>
            </a:pPr>
            <a:r>
              <a:rPr lang="es-AR" sz="2800" dirty="0">
                <a:solidFill>
                  <a:schemeClr val="accent1">
                    <a:lumMod val="75000"/>
                  </a:schemeClr>
                </a:solidFill>
              </a:rPr>
              <a:t>Al cierre del ejercicio todos los comprobantes CMR y PG deben estar en estado </a:t>
            </a:r>
            <a:r>
              <a:rPr lang="es-AR" sz="2800" b="1" dirty="0">
                <a:solidFill>
                  <a:srgbClr val="FF0000"/>
                </a:solidFill>
              </a:rPr>
              <a:t>AUTORIZADO O ANULADO</a:t>
            </a:r>
          </a:p>
          <a:p>
            <a:pPr marL="0" indent="0" algn="just">
              <a:buNone/>
            </a:pPr>
            <a:endParaRPr lang="es-AR" sz="2800" dirty="0">
              <a:solidFill>
                <a:schemeClr val="accent1">
                  <a:lumMod val="75000"/>
                </a:schemeClr>
              </a:solidFill>
            </a:endParaRPr>
          </a:p>
          <a:p>
            <a:pPr marL="0" indent="0" algn="just">
              <a:lnSpc>
                <a:spcPct val="145000"/>
              </a:lnSpc>
              <a:buNone/>
            </a:pPr>
            <a:r>
              <a:rPr lang="es-AR" sz="2800" dirty="0">
                <a:solidFill>
                  <a:schemeClr val="accent1">
                    <a:lumMod val="75000"/>
                  </a:schemeClr>
                </a:solidFill>
              </a:rPr>
              <a:t>Revisar en eSIDIF comprobantes de ejercicios anteriores que aun estén en PROCESO DE FIRMA.  </a:t>
            </a:r>
          </a:p>
          <a:p>
            <a:pPr marL="0" indent="0" algn="just">
              <a:buNone/>
            </a:pPr>
            <a:endParaRPr lang="es-AR" sz="2800" dirty="0">
              <a:solidFill>
                <a:schemeClr val="accent1">
                  <a:lumMod val="75000"/>
                </a:schemeClr>
              </a:solidFill>
            </a:endParaRPr>
          </a:p>
          <a:p>
            <a:pPr marL="0" indent="0" algn="just">
              <a:buNone/>
            </a:pPr>
            <a:endParaRPr lang="es-AR" sz="2800" dirty="0">
              <a:solidFill>
                <a:schemeClr val="accent1">
                  <a:lumMod val="75000"/>
                </a:schemeClr>
              </a:solidFill>
            </a:endParaRPr>
          </a:p>
          <a:p>
            <a:pPr marL="0" indent="0" algn="just">
              <a:buNone/>
            </a:pPr>
            <a:endParaRPr lang="es-AR" sz="2800" dirty="0">
              <a:solidFill>
                <a:schemeClr val="accent1">
                  <a:lumMod val="75000"/>
                </a:schemeClr>
              </a:solidFill>
            </a:endParaRPr>
          </a:p>
          <a:p>
            <a:pPr marL="0" indent="0" algn="just">
              <a:buNone/>
            </a:pPr>
            <a:endParaRPr lang="es-AR" sz="1800" dirty="0">
              <a:solidFill>
                <a:schemeClr val="accent1">
                  <a:lumMod val="75000"/>
                </a:schemeClr>
              </a:solidFill>
            </a:endParaRPr>
          </a:p>
          <a:p>
            <a:endParaRPr lang="es-AR" sz="1400" b="1" dirty="0">
              <a:solidFill>
                <a:schemeClr val="accent1">
                  <a:lumMod val="75000"/>
                </a:schemeClr>
              </a:solidFill>
            </a:endParaRPr>
          </a:p>
        </p:txBody>
      </p:sp>
    </p:spTree>
    <p:extLst>
      <p:ext uri="{BB962C8B-B14F-4D97-AF65-F5344CB8AC3E}">
        <p14:creationId xmlns:p14="http://schemas.microsoft.com/office/powerpoint/2010/main" val="3601627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166E74C3-A5B8-0A01-DF06-D0461E7A3F1A}"/>
              </a:ext>
            </a:extLst>
          </p:cNvPr>
          <p:cNvGrpSpPr/>
          <p:nvPr/>
        </p:nvGrpSpPr>
        <p:grpSpPr>
          <a:xfrm>
            <a:off x="293035" y="1283605"/>
            <a:ext cx="9319932" cy="4548684"/>
            <a:chOff x="324686" y="1051875"/>
            <a:chExt cx="10326604" cy="5040000"/>
          </a:xfrm>
        </p:grpSpPr>
        <p:pic>
          <p:nvPicPr>
            <p:cNvPr id="5121" name="Imagen 1986991340">
              <a:extLst>
                <a:ext uri="{FF2B5EF4-FFF2-40B4-BE49-F238E27FC236}">
                  <a16:creationId xmlns:a16="http://schemas.microsoft.com/office/drawing/2014/main" id="{4DF1998E-431B-090C-7FF0-4616E893EB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6" t="11176" r="1768" b="3712"/>
            <a:stretch>
              <a:fillRect/>
            </a:stretch>
          </p:blipFill>
          <p:spPr bwMode="auto">
            <a:xfrm>
              <a:off x="324686" y="1051875"/>
              <a:ext cx="10326604" cy="5040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7314835D-6E55-3685-0B32-67E560C467E0}"/>
                </a:ext>
              </a:extLst>
            </p:cNvPr>
            <p:cNvSpPr/>
            <p:nvPr/>
          </p:nvSpPr>
          <p:spPr>
            <a:xfrm>
              <a:off x="3291744" y="3020566"/>
              <a:ext cx="4392488" cy="552450"/>
            </a:xfrm>
            <a:prstGeom prst="rect">
              <a:avLst/>
            </a:prstGeom>
            <a:noFill/>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sp>
          <p:nvSpPr>
            <p:cNvPr id="3" name="Flecha: a la derecha 2">
              <a:extLst>
                <a:ext uri="{FF2B5EF4-FFF2-40B4-BE49-F238E27FC236}">
                  <a16:creationId xmlns:a16="http://schemas.microsoft.com/office/drawing/2014/main" id="{87F19567-AABC-D913-BDBA-E824A82EC2E6}"/>
                </a:ext>
              </a:extLst>
            </p:cNvPr>
            <p:cNvSpPr/>
            <p:nvPr/>
          </p:nvSpPr>
          <p:spPr>
            <a:xfrm>
              <a:off x="6928147" y="3179900"/>
              <a:ext cx="190500" cy="1905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82526" tIns="41263" rIns="82526" bIns="41263" numCol="1" spcCol="0" rtlCol="0" fromWordArt="0" anchor="ctr" anchorCtr="0" forceAA="0" compatLnSpc="1">
              <a:prstTxWarp prst="textNoShape">
                <a:avLst/>
              </a:prstTxWarp>
              <a:noAutofit/>
            </a:bodyPr>
            <a:lstStyle/>
            <a:p>
              <a:endParaRPr lang="es-AR" sz="1906"/>
            </a:p>
          </p:txBody>
        </p:sp>
      </p:grpSp>
      <p:pic>
        <p:nvPicPr>
          <p:cNvPr id="5124" name="Imagen 1986991357">
            <a:extLst>
              <a:ext uri="{FF2B5EF4-FFF2-40B4-BE49-F238E27FC236}">
                <a16:creationId xmlns:a16="http://schemas.microsoft.com/office/drawing/2014/main" id="{A29E69D2-320A-5D36-6445-BE9B29CD8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219" t="54292" r="16727" b="43588"/>
          <a:stretch>
            <a:fillRect/>
          </a:stretch>
        </p:blipFill>
        <p:spPr bwMode="auto">
          <a:xfrm>
            <a:off x="984297" y="764094"/>
            <a:ext cx="266491" cy="1547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a:extLst>
              <a:ext uri="{FF2B5EF4-FFF2-40B4-BE49-F238E27FC236}">
                <a16:creationId xmlns:a16="http://schemas.microsoft.com/office/drawing/2014/main" id="{31A85AB9-84BD-DA19-3493-3354874C4497}"/>
              </a:ext>
            </a:extLst>
          </p:cNvPr>
          <p:cNvSpPr>
            <a:spLocks noChangeArrowheads="1"/>
          </p:cNvSpPr>
          <p:nvPr/>
        </p:nvSpPr>
        <p:spPr bwMode="auto">
          <a:xfrm>
            <a:off x="1" y="352277"/>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
        <p:nvSpPr>
          <p:cNvPr id="5" name="Rectangle 6">
            <a:extLst>
              <a:ext uri="{FF2B5EF4-FFF2-40B4-BE49-F238E27FC236}">
                <a16:creationId xmlns:a16="http://schemas.microsoft.com/office/drawing/2014/main" id="{363C723B-6D9F-DAED-79F2-1BD6BB1FAB9F}"/>
              </a:ext>
            </a:extLst>
          </p:cNvPr>
          <p:cNvSpPr>
            <a:spLocks noChangeArrowheads="1"/>
          </p:cNvSpPr>
          <p:nvPr/>
        </p:nvSpPr>
        <p:spPr bwMode="auto">
          <a:xfrm>
            <a:off x="1" y="496877"/>
            <a:ext cx="9111420" cy="500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pPr defTabSz="825246" eaLnBrk="0" fontAlgn="base" hangingPunct="0">
              <a:spcBef>
                <a:spcPct val="0"/>
              </a:spcBef>
              <a:spcAft>
                <a:spcPct val="0"/>
              </a:spcAft>
            </a:pPr>
            <a:r>
              <a:rPr lang="es-AR" altLang="es-AR" sz="1083">
                <a:latin typeface="Arial" panose="020B0604020202020204" pitchFamily="34" charset="0"/>
                <a:ea typeface="Aptos" charset="0"/>
                <a:cs typeface="Arial" panose="020B0604020202020204" pitchFamily="34" charset="0"/>
              </a:rPr>
              <a:t>Desde el </a:t>
            </a:r>
            <a:r>
              <a:rPr lang="es-AR" altLang="es-AR" sz="1083">
                <a:latin typeface="Aptos"/>
                <a:ea typeface="Aptos" charset="0"/>
                <a:cs typeface="Arial" panose="020B0604020202020204" pitchFamily="34" charset="0"/>
              </a:rPr>
              <a:t>í</a:t>
            </a:r>
            <a:r>
              <a:rPr lang="es-AR" altLang="es-AR" sz="1083">
                <a:latin typeface="Arial" panose="020B0604020202020204" pitchFamily="34" charset="0"/>
                <a:ea typeface="Aptos" charset="0"/>
                <a:cs typeface="Arial" panose="020B0604020202020204" pitchFamily="34" charset="0"/>
              </a:rPr>
              <a:t>cono          podr</a:t>
            </a:r>
            <a:r>
              <a:rPr lang="es-AR" altLang="es-AR" sz="1083">
                <a:latin typeface="Aptos"/>
                <a:ea typeface="Aptos" charset="0"/>
                <a:cs typeface="Arial" panose="020B0604020202020204" pitchFamily="34" charset="0"/>
              </a:rPr>
              <a:t>á</a:t>
            </a:r>
            <a:r>
              <a:rPr lang="es-AR" altLang="es-AR" sz="1083">
                <a:latin typeface="Arial" panose="020B0604020202020204" pitchFamily="34" charset="0"/>
                <a:ea typeface="Aptos" charset="0"/>
                <a:cs typeface="Arial" panose="020B0604020202020204" pitchFamily="34" charset="0"/>
              </a:rPr>
              <a:t> descargar el IF con el cuadro embebido, en caso de usar GDE, y en caso contrario, aparecer</a:t>
            </a:r>
            <a:r>
              <a:rPr lang="es-AR" altLang="es-AR" sz="1083">
                <a:latin typeface="Aptos"/>
                <a:ea typeface="Aptos" charset="0"/>
                <a:cs typeface="Arial" panose="020B0604020202020204" pitchFamily="34" charset="0"/>
              </a:rPr>
              <a:t>á</a:t>
            </a:r>
            <a:r>
              <a:rPr lang="es-AR" altLang="es-AR" sz="1083">
                <a:latin typeface="Arial" panose="020B0604020202020204" pitchFamily="34" charset="0"/>
                <a:ea typeface="Aptos" charset="0"/>
                <a:cs typeface="Arial" panose="020B0604020202020204" pitchFamily="34" charset="0"/>
              </a:rPr>
              <a:t> un pdf con el cuadro.    </a:t>
            </a:r>
            <a:endParaRPr lang="es-AR" altLang="es-AR" sz="632"/>
          </a:p>
          <a:p>
            <a:pPr defTabSz="825246" eaLnBrk="0" fontAlgn="base" hangingPunct="0">
              <a:spcBef>
                <a:spcPct val="0"/>
              </a:spcBef>
              <a:spcAft>
                <a:spcPct val="0"/>
              </a:spcAft>
            </a:pPr>
            <a:endParaRPr lang="es-AR" altLang="es-AR" sz="1625">
              <a:latin typeface="Arial" panose="020B0604020202020204" pitchFamily="34" charset="0"/>
            </a:endParaRPr>
          </a:p>
        </p:txBody>
      </p:sp>
      <p:sp>
        <p:nvSpPr>
          <p:cNvPr id="6" name="Rectangle 7">
            <a:extLst>
              <a:ext uri="{FF2B5EF4-FFF2-40B4-BE49-F238E27FC236}">
                <a16:creationId xmlns:a16="http://schemas.microsoft.com/office/drawing/2014/main" id="{D1D4D9AD-E3C5-5CBD-03D7-3BB41CBE49F0}"/>
              </a:ext>
            </a:extLst>
          </p:cNvPr>
          <p:cNvSpPr>
            <a:spLocks noChangeArrowheads="1"/>
          </p:cNvSpPr>
          <p:nvPr/>
        </p:nvSpPr>
        <p:spPr bwMode="auto">
          <a:xfrm>
            <a:off x="1" y="558593"/>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
        <p:nvSpPr>
          <p:cNvPr id="7" name="Rectangle 8">
            <a:extLst>
              <a:ext uri="{FF2B5EF4-FFF2-40B4-BE49-F238E27FC236}">
                <a16:creationId xmlns:a16="http://schemas.microsoft.com/office/drawing/2014/main" id="{1EC46906-280A-CF64-927C-5CFCA3B74DBA}"/>
              </a:ext>
            </a:extLst>
          </p:cNvPr>
          <p:cNvSpPr>
            <a:spLocks noChangeArrowheads="1"/>
          </p:cNvSpPr>
          <p:nvPr/>
        </p:nvSpPr>
        <p:spPr bwMode="auto">
          <a:xfrm>
            <a:off x="1" y="3369639"/>
            <a:ext cx="166728" cy="376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526" tIns="41263" rIns="82526" bIns="41263" numCol="1" anchor="ctr" anchorCtr="0" compatLnSpc="1">
            <a:prstTxWarp prst="textNoShape">
              <a:avLst/>
            </a:prstTxWarp>
            <a:spAutoFit/>
          </a:bodyPr>
          <a:lstStyle/>
          <a:p>
            <a:endParaRPr lang="es-AR" sz="1906"/>
          </a:p>
        </p:txBody>
      </p:sp>
    </p:spTree>
    <p:extLst>
      <p:ext uri="{BB962C8B-B14F-4D97-AF65-F5344CB8AC3E}">
        <p14:creationId xmlns:p14="http://schemas.microsoft.com/office/powerpoint/2010/main" val="29119799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C1C58A1-2EAC-E626-589F-2488EA35B547}"/>
              </a:ext>
            </a:extLst>
          </p:cNvPr>
          <p:cNvPicPr>
            <a:picLocks noChangeAspect="1"/>
          </p:cNvPicPr>
          <p:nvPr/>
        </p:nvPicPr>
        <p:blipFill rotWithShape="1">
          <a:blip r:embed="rId2"/>
          <a:srcRect l="146" t="14820" r="20776" b="4236"/>
          <a:stretch/>
        </p:blipFill>
        <p:spPr bwMode="auto">
          <a:xfrm>
            <a:off x="468799" y="1479347"/>
            <a:ext cx="8447556" cy="4862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193220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2 Grupo">
            <a:extLst>
              <a:ext uri="{FF2B5EF4-FFF2-40B4-BE49-F238E27FC236}">
                <a16:creationId xmlns:a16="http://schemas.microsoft.com/office/drawing/2014/main" id="{FCA73AAE-E034-C299-7907-797B7FE0D9B9}"/>
              </a:ext>
            </a:extLst>
          </p:cNvPr>
          <p:cNvGrpSpPr/>
          <p:nvPr/>
        </p:nvGrpSpPr>
        <p:grpSpPr>
          <a:xfrm>
            <a:off x="4591187" y="1382975"/>
            <a:ext cx="1775792" cy="652270"/>
            <a:chOff x="2062758" y="1161976"/>
            <a:chExt cx="1967600" cy="722723"/>
          </a:xfrm>
        </p:grpSpPr>
        <p:pic>
          <p:nvPicPr>
            <p:cNvPr id="3" name="60 Imagen">
              <a:extLst>
                <a:ext uri="{FF2B5EF4-FFF2-40B4-BE49-F238E27FC236}">
                  <a16:creationId xmlns:a16="http://schemas.microsoft.com/office/drawing/2014/main" id="{5AA2FA79-31AD-37C6-35B8-A6AA41B22E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157" t="4479" r="4144" b="10039"/>
            <a:stretch/>
          </p:blipFill>
          <p:spPr>
            <a:xfrm>
              <a:off x="2062758" y="1161976"/>
              <a:ext cx="693404" cy="722723"/>
            </a:xfrm>
            <a:prstGeom prst="rect">
              <a:avLst/>
            </a:prstGeom>
          </p:spPr>
        </p:pic>
        <p:sp>
          <p:nvSpPr>
            <p:cNvPr id="4" name="61 Rectángulo">
              <a:extLst>
                <a:ext uri="{FF2B5EF4-FFF2-40B4-BE49-F238E27FC236}">
                  <a16:creationId xmlns:a16="http://schemas.microsoft.com/office/drawing/2014/main" id="{602964EC-46EB-398D-9544-D2808D6465FE}"/>
                </a:ext>
              </a:extLst>
            </p:cNvPr>
            <p:cNvSpPr/>
            <p:nvPr/>
          </p:nvSpPr>
          <p:spPr>
            <a:xfrm>
              <a:off x="2638822" y="1204969"/>
              <a:ext cx="1391536" cy="427269"/>
            </a:xfrm>
            <a:prstGeom prst="rect">
              <a:avLst/>
            </a:prstGeom>
          </p:spPr>
          <p:txBody>
            <a:bodyPr wrap="square">
              <a:spAutoFit/>
            </a:bodyPr>
            <a:lstStyle/>
            <a:p>
              <a:pPr algn="ctr"/>
              <a:r>
                <a:rPr lang="es-ES" sz="1906" b="1" dirty="0">
                  <a:ln w="11430"/>
                  <a:solidFill>
                    <a:schemeClr val="tx2"/>
                  </a:solidFill>
                  <a:effectLst>
                    <a:outerShdw blurRad="50800" dist="39000" dir="5460000" algn="tl">
                      <a:srgbClr val="000000">
                        <a:alpha val="38000"/>
                      </a:srgbClr>
                    </a:outerShdw>
                  </a:effectLst>
                </a:rPr>
                <a:t> </a:t>
              </a:r>
              <a:r>
                <a:rPr lang="es-ES" sz="1444" b="1" dirty="0">
                  <a:ln w="11430"/>
                  <a:solidFill>
                    <a:schemeClr val="tx2"/>
                  </a:solidFill>
                  <a:effectLst>
                    <a:outerShdw blurRad="50800" dist="39000" dir="5460000" algn="tl">
                      <a:srgbClr val="000000">
                        <a:alpha val="38000"/>
                      </a:srgbClr>
                    </a:outerShdw>
                  </a:effectLst>
                </a:rPr>
                <a:t>Cuadro 4,4</a:t>
              </a:r>
              <a:endParaRPr lang="es-AR" sz="1444" dirty="0">
                <a:solidFill>
                  <a:schemeClr val="tx2"/>
                </a:solidFill>
              </a:endParaRPr>
            </a:p>
          </p:txBody>
        </p:sp>
      </p:grpSp>
      <p:pic>
        <p:nvPicPr>
          <p:cNvPr id="5" name="Picture 4">
            <a:extLst>
              <a:ext uri="{FF2B5EF4-FFF2-40B4-BE49-F238E27FC236}">
                <a16:creationId xmlns:a16="http://schemas.microsoft.com/office/drawing/2014/main" id="{9DD19055-C2CD-A138-22E2-AF632BAA2B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2" t="19382" r="1795" b="50988"/>
          <a:stretch/>
        </p:blipFill>
        <p:spPr bwMode="auto">
          <a:xfrm>
            <a:off x="106987" y="2429751"/>
            <a:ext cx="9636318" cy="1821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Grupo 10">
            <a:extLst>
              <a:ext uri="{FF2B5EF4-FFF2-40B4-BE49-F238E27FC236}">
                <a16:creationId xmlns:a16="http://schemas.microsoft.com/office/drawing/2014/main" id="{2A1E1760-42D6-9715-FAF1-2F5CA49A2B90}"/>
              </a:ext>
            </a:extLst>
          </p:cNvPr>
          <p:cNvGrpSpPr/>
          <p:nvPr/>
        </p:nvGrpSpPr>
        <p:grpSpPr>
          <a:xfrm>
            <a:off x="157514" y="2444614"/>
            <a:ext cx="9585792" cy="659445"/>
            <a:chOff x="174526" y="2338287"/>
            <a:chExt cx="11944271" cy="658665"/>
          </a:xfrm>
        </p:grpSpPr>
        <p:grpSp>
          <p:nvGrpSpPr>
            <p:cNvPr id="6" name="4 Grupo">
              <a:extLst>
                <a:ext uri="{FF2B5EF4-FFF2-40B4-BE49-F238E27FC236}">
                  <a16:creationId xmlns:a16="http://schemas.microsoft.com/office/drawing/2014/main" id="{9050056F-803C-74BD-2EA3-AA92CC11C76D}"/>
                </a:ext>
              </a:extLst>
            </p:cNvPr>
            <p:cNvGrpSpPr/>
            <p:nvPr/>
          </p:nvGrpSpPr>
          <p:grpSpPr>
            <a:xfrm>
              <a:off x="174526" y="2338287"/>
              <a:ext cx="11944271" cy="658665"/>
              <a:chOff x="118542" y="2338287"/>
              <a:chExt cx="11944271" cy="658665"/>
            </a:xfrm>
          </p:grpSpPr>
          <p:pic>
            <p:nvPicPr>
              <p:cNvPr id="7" name="Picture 2">
                <a:extLst>
                  <a:ext uri="{FF2B5EF4-FFF2-40B4-BE49-F238E27FC236}">
                    <a16:creationId xmlns:a16="http://schemas.microsoft.com/office/drawing/2014/main" id="{5353BB0B-45CC-F9AF-14DC-5E1385FA780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64" t="22213" r="4048" b="71111"/>
              <a:stretch/>
            </p:blipFill>
            <p:spPr bwMode="auto">
              <a:xfrm>
                <a:off x="118542" y="2338287"/>
                <a:ext cx="11944271" cy="658665"/>
              </a:xfrm>
              <a:prstGeom prst="rect">
                <a:avLst/>
              </a:prstGeom>
              <a:ln w="57150">
                <a:no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3 CuadroTexto">
                <a:extLst>
                  <a:ext uri="{FF2B5EF4-FFF2-40B4-BE49-F238E27FC236}">
                    <a16:creationId xmlns:a16="http://schemas.microsoft.com/office/drawing/2014/main" id="{794DAD00-1804-3272-A26A-901AFDE58F0C}"/>
                  </a:ext>
                </a:extLst>
              </p:cNvPr>
              <p:cNvSpPr txBox="1"/>
              <p:nvPr/>
            </p:nvSpPr>
            <p:spPr>
              <a:xfrm>
                <a:off x="4507184" y="2559897"/>
                <a:ext cx="2565067" cy="203213"/>
              </a:xfrm>
              <a:prstGeom prst="rect">
                <a:avLst/>
              </a:prstGeom>
              <a:solidFill>
                <a:schemeClr val="bg1"/>
              </a:solidFill>
              <a:ln>
                <a:noFill/>
              </a:ln>
            </p:spPr>
            <p:txBody>
              <a:bodyPr wrap="none" rtlCol="0">
                <a:spAutoFit/>
              </a:bodyPr>
              <a:lstStyle/>
              <a:p>
                <a:r>
                  <a:rPr lang="es-AR" sz="722" b="1" dirty="0">
                    <a:solidFill>
                      <a:schemeClr val="tx1">
                        <a:lumMod val="50000"/>
                        <a:lumOff val="50000"/>
                      </a:schemeClr>
                    </a:solidFill>
                    <a:latin typeface="Arial Narrow" panose="020B0606020202030204" pitchFamily="34" charset="0"/>
                  </a:rPr>
                  <a:t>EXISTENCIA DE BIENES INMUEBLES AL 31/12/2025</a:t>
                </a:r>
              </a:p>
            </p:txBody>
          </p:sp>
        </p:grpSp>
        <p:sp>
          <p:nvSpPr>
            <p:cNvPr id="9" name="1 Elipse">
              <a:extLst>
                <a:ext uri="{FF2B5EF4-FFF2-40B4-BE49-F238E27FC236}">
                  <a16:creationId xmlns:a16="http://schemas.microsoft.com/office/drawing/2014/main" id="{4ADA3BFC-BC8A-6D49-4A8D-98627A9CE1F5}"/>
                </a:ext>
              </a:extLst>
            </p:cNvPr>
            <p:cNvSpPr/>
            <p:nvPr/>
          </p:nvSpPr>
          <p:spPr>
            <a:xfrm>
              <a:off x="9576829" y="2492896"/>
              <a:ext cx="1218877" cy="324036"/>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a:p>
          </p:txBody>
        </p:sp>
      </p:grpSp>
      <p:sp>
        <p:nvSpPr>
          <p:cNvPr id="10" name="5 CuadroTexto">
            <a:extLst>
              <a:ext uri="{FF2B5EF4-FFF2-40B4-BE49-F238E27FC236}">
                <a16:creationId xmlns:a16="http://schemas.microsoft.com/office/drawing/2014/main" id="{D10EF13B-D043-EE07-8B80-CC9A5B6A42F1}"/>
              </a:ext>
            </a:extLst>
          </p:cNvPr>
          <p:cNvSpPr txBox="1"/>
          <p:nvPr/>
        </p:nvSpPr>
        <p:spPr>
          <a:xfrm>
            <a:off x="7408468" y="1827234"/>
            <a:ext cx="2469560" cy="678904"/>
          </a:xfrm>
          <a:prstGeom prst="rect">
            <a:avLst/>
          </a:prstGeom>
          <a:noFill/>
        </p:spPr>
        <p:txBody>
          <a:bodyPr wrap="square" rtlCol="0">
            <a:spAutoFit/>
          </a:bodyPr>
          <a:lstStyle/>
          <a:p>
            <a:r>
              <a:rPr lang="es-AR" sz="1906" dirty="0">
                <a:solidFill>
                  <a:schemeClr val="tx2"/>
                </a:solidFill>
              </a:rPr>
              <a:t>Verificar que este cerrado</a:t>
            </a:r>
          </a:p>
        </p:txBody>
      </p:sp>
    </p:spTree>
    <p:extLst>
      <p:ext uri="{BB962C8B-B14F-4D97-AF65-F5344CB8AC3E}">
        <p14:creationId xmlns:p14="http://schemas.microsoft.com/office/powerpoint/2010/main" val="37247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pie de página">
            <a:extLst>
              <a:ext uri="{FF2B5EF4-FFF2-40B4-BE49-F238E27FC236}">
                <a16:creationId xmlns:a16="http://schemas.microsoft.com/office/drawing/2014/main" id="{C78AB1B3-662E-08E5-D1D3-B5AE0D760A7E}"/>
              </a:ext>
            </a:extLst>
          </p:cNvPr>
          <p:cNvSpPr txBox="1">
            <a:spLocks/>
          </p:cNvSpPr>
          <p:nvPr/>
        </p:nvSpPr>
        <p:spPr>
          <a:xfrm>
            <a:off x="439526" y="2389185"/>
            <a:ext cx="9026948" cy="901508"/>
          </a:xfrm>
          <a:prstGeom prst="rect">
            <a:avLst/>
          </a:prstGeom>
          <a:ln>
            <a:noFill/>
          </a:ln>
        </p:spPr>
        <p:txBody>
          <a:bodyPr vert="horz" lIns="82526" tIns="41263" rIns="82526" bIns="41263"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s-A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513" b="1" kern="1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Bookman Old Style"/>
              </a:rPr>
              <a:t>BIENESCGN@MECON.GOV.AR</a:t>
            </a:r>
          </a:p>
        </p:txBody>
      </p:sp>
      <p:sp>
        <p:nvSpPr>
          <p:cNvPr id="3" name="Text Box 21">
            <a:extLst>
              <a:ext uri="{FF2B5EF4-FFF2-40B4-BE49-F238E27FC236}">
                <a16:creationId xmlns:a16="http://schemas.microsoft.com/office/drawing/2014/main" id="{84E33F3C-265B-8CB1-B870-C034BC4AF070}"/>
              </a:ext>
            </a:extLst>
          </p:cNvPr>
          <p:cNvSpPr txBox="1">
            <a:spLocks noChangeArrowheads="1"/>
          </p:cNvSpPr>
          <p:nvPr/>
        </p:nvSpPr>
        <p:spPr bwMode="auto">
          <a:xfrm>
            <a:off x="320608" y="3753943"/>
            <a:ext cx="9140665" cy="164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SzPct val="85000"/>
              <a:buBlip>
                <a:blip r:embed="rId2"/>
              </a:buBlip>
              <a:defRPr sz="3200">
                <a:solidFill>
                  <a:schemeClr val="tx1"/>
                </a:solidFill>
                <a:latin typeface="Arial" charset="0"/>
              </a:defRPr>
            </a:lvl1pPr>
            <a:lvl2pPr marL="742950" indent="-285750" algn="l" eaLnBrk="0" hangingPunct="0">
              <a:spcBef>
                <a:spcPct val="20000"/>
              </a:spcBef>
              <a:buClr>
                <a:schemeClr val="tx2"/>
              </a:buClr>
              <a:buSzPct val="70000"/>
              <a:buFont typeface="Wingdings" pitchFamily="2" charset="2"/>
              <a:buChar char="l"/>
              <a:defRPr sz="2800">
                <a:solidFill>
                  <a:schemeClr val="tx1"/>
                </a:solidFill>
                <a:latin typeface="Arial" charset="0"/>
              </a:defRPr>
            </a:lvl2pPr>
            <a:lvl3pPr marL="1143000" indent="-228600" algn="l" eaLnBrk="0" hangingPunct="0">
              <a:spcBef>
                <a:spcPct val="20000"/>
              </a:spcBef>
              <a:buClr>
                <a:schemeClr val="hlink"/>
              </a:buClr>
              <a:buSzPct val="65000"/>
              <a:buFont typeface="Wingdings" pitchFamily="2" charset="2"/>
              <a:buChar char="l"/>
              <a:defRPr sz="2400">
                <a:solidFill>
                  <a:schemeClr val="tx1"/>
                </a:solidFill>
                <a:latin typeface="Arial" charset="0"/>
              </a:defRPr>
            </a:lvl3pPr>
            <a:lvl4pPr marL="1600200" indent="-228600" algn="l" eaLnBrk="0" hangingPunct="0">
              <a:spcBef>
                <a:spcPct val="20000"/>
              </a:spcBef>
              <a:buClr>
                <a:schemeClr val="accent1"/>
              </a:buClr>
              <a:buSzPct val="60000"/>
              <a:buFont typeface="Wingdings" pitchFamily="2" charset="2"/>
              <a:buChar char="l"/>
              <a:defRPr sz="2000">
                <a:solidFill>
                  <a:schemeClr val="tx1"/>
                </a:solidFill>
                <a:latin typeface="Arial" charset="0"/>
              </a:defRPr>
            </a:lvl4pPr>
            <a:lvl5pPr marL="2057400" indent="-228600" algn="l" eaLnBrk="0" hangingPunct="0">
              <a:spcBef>
                <a:spcPct val="20000"/>
              </a:spcBef>
              <a:buClr>
                <a:schemeClr val="accent2"/>
              </a:buClr>
              <a:buSzPct val="60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Arial" charset="0"/>
              </a:defRPr>
            </a:lvl9pPr>
          </a:lstStyle>
          <a:p>
            <a:pPr eaLnBrk="1" hangingPunct="1">
              <a:spcBef>
                <a:spcPct val="0"/>
              </a:spcBef>
              <a:buSzTx/>
              <a:buFontTx/>
              <a:buNone/>
            </a:pPr>
            <a:r>
              <a:rPr lang="es-ES_tradnl" altLang="es-AR" sz="2527" b="1" dirty="0">
                <a:solidFill>
                  <a:schemeClr val="accent1">
                    <a:lumMod val="75000"/>
                  </a:schemeClr>
                </a:solidFill>
                <a:latin typeface="Monotype Corsiva" pitchFamily="66" charset="0"/>
              </a:rPr>
              <a:t>Lic. Natalia Castelli                      4349-8431                  </a:t>
            </a:r>
            <a:r>
              <a:rPr lang="es-ES_tradnl" altLang="es-AR" sz="2527" b="1" dirty="0">
                <a:solidFill>
                  <a:schemeClr val="accent1">
                    <a:lumMod val="75000"/>
                  </a:schemeClr>
                </a:solidFill>
                <a:latin typeface="Monotype Corsiva" pitchFamily="66" charset="0"/>
                <a:hlinkClick r:id="rId3"/>
              </a:rPr>
              <a:t>ncastel@mecon.gov.ar</a:t>
            </a:r>
            <a:endParaRPr lang="es-ES_tradnl" altLang="es-AR" sz="2527" b="1" dirty="0">
              <a:solidFill>
                <a:schemeClr val="accent1">
                  <a:lumMod val="75000"/>
                </a:schemeClr>
              </a:solidFill>
              <a:latin typeface="Monotype Corsiva" pitchFamily="66" charset="0"/>
            </a:endParaRPr>
          </a:p>
          <a:p>
            <a:pPr eaLnBrk="1" hangingPunct="1">
              <a:spcBef>
                <a:spcPct val="0"/>
              </a:spcBef>
              <a:buSzTx/>
              <a:buFontTx/>
              <a:buNone/>
            </a:pPr>
            <a:r>
              <a:rPr lang="es-ES_tradnl" altLang="es-AR" sz="2527" b="1" dirty="0">
                <a:solidFill>
                  <a:schemeClr val="accent1">
                    <a:lumMod val="75000"/>
                  </a:schemeClr>
                </a:solidFill>
                <a:latin typeface="Monotype Corsiva" pitchFamily="66" charset="0"/>
              </a:rPr>
              <a:t>Arq. Gisela López                          4349-6786                  </a:t>
            </a:r>
            <a:r>
              <a:rPr lang="es-ES_tradnl" altLang="es-AR" sz="2527" b="1" dirty="0">
                <a:solidFill>
                  <a:schemeClr val="accent1">
                    <a:lumMod val="75000"/>
                  </a:schemeClr>
                </a:solidFill>
                <a:latin typeface="Monotype Corsiva" pitchFamily="66" charset="0"/>
                <a:hlinkClick r:id="rId4"/>
              </a:rPr>
              <a:t>gilope@mecon.gov.ar</a:t>
            </a:r>
            <a:endParaRPr lang="es-ES_tradnl" altLang="es-AR" sz="2527" b="1" dirty="0">
              <a:solidFill>
                <a:schemeClr val="accent1">
                  <a:lumMod val="75000"/>
                </a:schemeClr>
              </a:solidFill>
              <a:latin typeface="Monotype Corsiva" pitchFamily="66" charset="0"/>
            </a:endParaRPr>
          </a:p>
          <a:p>
            <a:pPr eaLnBrk="1" hangingPunct="1">
              <a:spcBef>
                <a:spcPct val="0"/>
              </a:spcBef>
              <a:buSzTx/>
              <a:buFontTx/>
              <a:buNone/>
            </a:pPr>
            <a:r>
              <a:rPr lang="es-ES_tradnl" altLang="es-AR" sz="2527" b="1" dirty="0" err="1">
                <a:solidFill>
                  <a:schemeClr val="accent1">
                    <a:lumMod val="75000"/>
                  </a:schemeClr>
                </a:solidFill>
                <a:latin typeface="Monotype Corsiva" pitchFamily="66" charset="0"/>
              </a:rPr>
              <a:t>Cdor</a:t>
            </a:r>
            <a:r>
              <a:rPr lang="es-ES_tradnl" altLang="es-AR" sz="2527" b="1" dirty="0">
                <a:solidFill>
                  <a:schemeClr val="accent1">
                    <a:lumMod val="75000"/>
                  </a:schemeClr>
                </a:solidFill>
                <a:latin typeface="Monotype Corsiva" pitchFamily="66" charset="0"/>
              </a:rPr>
              <a:t>. Andrés Mariñas                   4349-6787                   </a:t>
            </a:r>
            <a:r>
              <a:rPr lang="es-ES_tradnl" altLang="es-AR" sz="2527" b="1" dirty="0">
                <a:solidFill>
                  <a:schemeClr val="accent1">
                    <a:lumMod val="75000"/>
                  </a:schemeClr>
                </a:solidFill>
                <a:latin typeface="Monotype Corsiva" pitchFamily="66" charset="0"/>
                <a:hlinkClick r:id="rId5"/>
              </a:rPr>
              <a:t>anmari@mecon.gov.ar</a:t>
            </a:r>
            <a:endParaRPr lang="es-ES_tradnl" altLang="es-AR" sz="2527" b="1" dirty="0">
              <a:solidFill>
                <a:schemeClr val="accent1">
                  <a:lumMod val="75000"/>
                </a:schemeClr>
              </a:solidFill>
              <a:latin typeface="Monotype Corsiva" pitchFamily="66" charset="0"/>
            </a:endParaRPr>
          </a:p>
          <a:p>
            <a:pPr eaLnBrk="1" hangingPunct="1">
              <a:spcBef>
                <a:spcPct val="0"/>
              </a:spcBef>
              <a:buSzTx/>
              <a:buFontTx/>
              <a:buNone/>
            </a:pPr>
            <a:r>
              <a:rPr lang="es-ES_tradnl" altLang="es-AR" sz="2527" b="1" dirty="0">
                <a:solidFill>
                  <a:schemeClr val="accent1">
                    <a:lumMod val="75000"/>
                  </a:schemeClr>
                </a:solidFill>
                <a:latin typeface="Monotype Corsiva" pitchFamily="66" charset="0"/>
              </a:rPr>
              <a:t>Natalia </a:t>
            </a:r>
            <a:r>
              <a:rPr lang="es-ES_tradnl" altLang="es-AR" sz="2527" b="1" dirty="0" err="1">
                <a:solidFill>
                  <a:schemeClr val="accent1">
                    <a:lumMod val="75000"/>
                  </a:schemeClr>
                </a:solidFill>
                <a:latin typeface="Monotype Corsiva" pitchFamily="66" charset="0"/>
              </a:rPr>
              <a:t>Luisi</a:t>
            </a:r>
            <a:r>
              <a:rPr lang="es-ES_tradnl" altLang="es-AR" sz="2527" b="1" dirty="0">
                <a:solidFill>
                  <a:schemeClr val="accent1">
                    <a:lumMod val="75000"/>
                  </a:schemeClr>
                </a:solidFill>
                <a:latin typeface="Monotype Corsiva" pitchFamily="66" charset="0"/>
              </a:rPr>
              <a:t>		         4349-6685 	               </a:t>
            </a:r>
            <a:r>
              <a:rPr lang="es-ES_tradnl" altLang="es-AR" sz="2527" b="1" dirty="0">
                <a:solidFill>
                  <a:schemeClr val="accent1">
                    <a:lumMod val="75000"/>
                  </a:schemeClr>
                </a:solidFill>
                <a:latin typeface="Monotype Corsiva" pitchFamily="66" charset="0"/>
                <a:hlinkClick r:id="rId6"/>
              </a:rPr>
              <a:t>nluisi@mecon.gov.ar</a:t>
            </a:r>
            <a:endParaRPr lang="es-ES_tradnl" altLang="es-AR" sz="2527" b="1" dirty="0">
              <a:solidFill>
                <a:schemeClr val="accent1">
                  <a:lumMod val="75000"/>
                </a:schemeClr>
              </a:solidFill>
              <a:latin typeface="Monotype Corsiva" pitchFamily="66" charset="0"/>
            </a:endParaRPr>
          </a:p>
        </p:txBody>
      </p:sp>
    </p:spTree>
    <p:extLst>
      <p:ext uri="{BB962C8B-B14F-4D97-AF65-F5344CB8AC3E}">
        <p14:creationId xmlns:p14="http://schemas.microsoft.com/office/powerpoint/2010/main" val="193790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fltVal val="0"/>
                                          </p:val>
                                        </p:tav>
                                        <p:tav tm="100000">
                                          <p:val>
                                            <p:strVal val="#ppt_w"/>
                                          </p:val>
                                        </p:tav>
                                      </p:tavLst>
                                    </p:anim>
                                    <p:anim calcmode="lin" valueType="num">
                                      <p:cBhvr>
                                        <p:cTn id="26" dur="1000" fill="hold"/>
                                        <p:tgtEl>
                                          <p:spTgt spid="3"/>
                                        </p:tgtEl>
                                        <p:attrNameLst>
                                          <p:attrName>ppt_h</p:attrName>
                                        </p:attrNameLst>
                                      </p:cBhvr>
                                      <p:tavLst>
                                        <p:tav tm="0">
                                          <p:val>
                                            <p:fltVal val="0"/>
                                          </p:val>
                                        </p:tav>
                                        <p:tav tm="100000">
                                          <p:val>
                                            <p:strVal val="#ppt_h"/>
                                          </p:val>
                                        </p:tav>
                                      </p:tavLst>
                                    </p:anim>
                                    <p:anim calcmode="lin" valueType="num">
                                      <p:cBhvr>
                                        <p:cTn id="27" dur="1000" fill="hold"/>
                                        <p:tgtEl>
                                          <p:spTgt spid="3"/>
                                        </p:tgtEl>
                                        <p:attrNameLst>
                                          <p:attrName>style.rotation</p:attrName>
                                        </p:attrNameLst>
                                      </p:cBhvr>
                                      <p:tavLst>
                                        <p:tav tm="0">
                                          <p:val>
                                            <p:fltVal val="90"/>
                                          </p:val>
                                        </p:tav>
                                        <p:tav tm="100000">
                                          <p:val>
                                            <p:fltVal val="0"/>
                                          </p:val>
                                        </p:tav>
                                      </p:tavLst>
                                    </p:anim>
                                    <p:animEffect transition="in" filter="fade">
                                      <p:cBhvr>
                                        <p:cTn id="2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1754F58-3C8F-AA16-43E3-7F4F408EA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34411"/>
            <a:ext cx="9906000" cy="6189179"/>
          </a:xfrm>
          <a:prstGeom prst="rect">
            <a:avLst/>
          </a:prstGeom>
        </p:spPr>
      </p:pic>
      <p:sp>
        <p:nvSpPr>
          <p:cNvPr id="4099" name="2 Marcador de contenido"/>
          <p:cNvSpPr>
            <a:spLocks noGrp="1"/>
          </p:cNvSpPr>
          <p:nvPr>
            <p:ph idx="4294967295"/>
          </p:nvPr>
        </p:nvSpPr>
        <p:spPr>
          <a:xfrm>
            <a:off x="728753" y="1804290"/>
            <a:ext cx="5394039" cy="584896"/>
          </a:xfrm>
          <a:prstGeom prst="rect">
            <a:avLst/>
          </a:prstGeom>
        </p:spPr>
        <p:txBody>
          <a:bodyPr/>
          <a:lstStyle/>
          <a:p>
            <a:pPr marL="0" indent="0">
              <a:buNone/>
            </a:pPr>
            <a:r>
              <a:rPr lang="es-ES" altLang="es-MX" sz="2527" b="1" dirty="0">
                <a:solidFill>
                  <a:schemeClr val="bg1"/>
                </a:solidFill>
                <a:latin typeface="Lora" pitchFamily="2" charset="0"/>
              </a:rPr>
              <a:t>Jornada sobre Cierre de Cuenta</a:t>
            </a:r>
            <a:endParaRPr lang="es-AR" altLang="es-MX" sz="2527" b="1" dirty="0">
              <a:solidFill>
                <a:schemeClr val="bg1"/>
              </a:solidFill>
              <a:latin typeface="Lora" pitchFamily="2" charset="0"/>
            </a:endParaRPr>
          </a:p>
        </p:txBody>
      </p:sp>
      <p:pic>
        <p:nvPicPr>
          <p:cNvPr id="2" name="Gráfico 1">
            <a:extLst>
              <a:ext uri="{FF2B5EF4-FFF2-40B4-BE49-F238E27FC236}">
                <a16:creationId xmlns:a16="http://schemas.microsoft.com/office/drawing/2014/main" id="{9D56C722-22BA-B2D8-C51A-9D1C5F2991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7270" y="590330"/>
            <a:ext cx="696615" cy="629064"/>
          </a:xfrm>
          <a:prstGeom prst="rect">
            <a:avLst/>
          </a:prstGeom>
        </p:spPr>
      </p:pic>
      <p:sp>
        <p:nvSpPr>
          <p:cNvPr id="3" name="2 Marcador de contenido">
            <a:extLst>
              <a:ext uri="{FF2B5EF4-FFF2-40B4-BE49-F238E27FC236}">
                <a16:creationId xmlns:a16="http://schemas.microsoft.com/office/drawing/2014/main" id="{D11396C9-322F-41C2-83A8-B1A8094031C9}"/>
              </a:ext>
            </a:extLst>
          </p:cNvPr>
          <p:cNvSpPr txBox="1">
            <a:spLocks/>
          </p:cNvSpPr>
          <p:nvPr/>
        </p:nvSpPr>
        <p:spPr>
          <a:xfrm>
            <a:off x="4108151" y="3581095"/>
            <a:ext cx="2859490" cy="584896"/>
          </a:xfrm>
          <a:prstGeom prst="rect">
            <a:avLst/>
          </a:prstGeom>
        </p:spPr>
        <p:txBody>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pPr marL="0" indent="0">
              <a:buNone/>
            </a:pPr>
            <a:r>
              <a:rPr lang="es-ES" altLang="es-MX" sz="2400" b="1" dirty="0">
                <a:solidFill>
                  <a:schemeClr val="bg1"/>
                </a:solidFill>
                <a:latin typeface="Lora" pitchFamily="2" charset="0"/>
              </a:rPr>
              <a:t>Fondo Rotatorio</a:t>
            </a:r>
            <a:endParaRPr lang="es-AR" altLang="es-MX" sz="2400" b="1" dirty="0">
              <a:solidFill>
                <a:schemeClr val="bg1"/>
              </a:solidFill>
              <a:latin typeface="Lora" pitchFamily="2" charset="0"/>
            </a:endParaRPr>
          </a:p>
        </p:txBody>
      </p:sp>
    </p:spTree>
    <p:extLst>
      <p:ext uri="{BB962C8B-B14F-4D97-AF65-F5344CB8AC3E}">
        <p14:creationId xmlns:p14="http://schemas.microsoft.com/office/powerpoint/2010/main" val="26657798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36509E20-6A34-A46B-A3CC-A571DB20A4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92352" y="590330"/>
            <a:ext cx="552680" cy="499087"/>
          </a:xfrm>
          <a:prstGeom prst="rect">
            <a:avLst/>
          </a:prstGeom>
        </p:spPr>
      </p:pic>
      <p:sp>
        <p:nvSpPr>
          <p:cNvPr id="3" name="Google Shape;60;p13">
            <a:extLst>
              <a:ext uri="{FF2B5EF4-FFF2-40B4-BE49-F238E27FC236}">
                <a16:creationId xmlns:a16="http://schemas.microsoft.com/office/drawing/2014/main" id="{10D5B38A-80E2-8D3E-C8DB-7C3560720FA4}"/>
              </a:ext>
            </a:extLst>
          </p:cNvPr>
          <p:cNvSpPr/>
          <p:nvPr/>
        </p:nvSpPr>
        <p:spPr>
          <a:xfrm>
            <a:off x="1161089" y="1776026"/>
            <a:ext cx="7243400" cy="1003090"/>
          </a:xfrm>
          <a:prstGeom prst="round2DiagRect">
            <a:avLst>
              <a:gd name="adj1" fmla="val 16667"/>
              <a:gd name="adj2" fmla="val 0"/>
            </a:avLst>
          </a:prstGeom>
          <a:solidFill>
            <a:schemeClr val="lt1"/>
          </a:solidFill>
          <a:ln>
            <a:noFill/>
          </a:ln>
        </p:spPr>
        <p:txBody>
          <a:bodyPr spcFirstLastPara="1" wrap="square" lIns="82513" tIns="82513" rIns="82513" bIns="82513" anchor="ctr" anchorCtr="0">
            <a:noAutofit/>
          </a:bodyPr>
          <a:lstStyle/>
          <a:p>
            <a:endParaRPr sz="1906">
              <a:latin typeface="Helvetica" panose="020B0604020202020204" pitchFamily="34" charset="0"/>
              <a:cs typeface="Helvetica" panose="020B0604020202020204" pitchFamily="34" charset="0"/>
            </a:endParaRPr>
          </a:p>
        </p:txBody>
      </p:sp>
      <p:sp>
        <p:nvSpPr>
          <p:cNvPr id="4" name="Google Shape;62;p13">
            <a:extLst>
              <a:ext uri="{FF2B5EF4-FFF2-40B4-BE49-F238E27FC236}">
                <a16:creationId xmlns:a16="http://schemas.microsoft.com/office/drawing/2014/main" id="{C9CB1E26-5490-37CE-9341-1C46F686E4A3}"/>
              </a:ext>
            </a:extLst>
          </p:cNvPr>
          <p:cNvSpPr/>
          <p:nvPr/>
        </p:nvSpPr>
        <p:spPr>
          <a:xfrm flipH="1">
            <a:off x="1161089" y="1886754"/>
            <a:ext cx="7243400" cy="438535"/>
          </a:xfrm>
          <a:prstGeom prst="round1Rect">
            <a:avLst>
              <a:gd name="adj" fmla="val 43807"/>
            </a:avLst>
          </a:prstGeom>
          <a:solidFill>
            <a:srgbClr val="07B1A6"/>
          </a:solidFill>
          <a:ln>
            <a:noFill/>
          </a:ln>
        </p:spPr>
        <p:txBody>
          <a:bodyPr spcFirstLastPara="1" wrap="square" lIns="82513" tIns="82513" rIns="82513" bIns="82513" anchor="ctr" anchorCtr="0">
            <a:noAutofit/>
          </a:bodyPr>
          <a:lstStyle/>
          <a:p>
            <a:endParaRPr sz="1906">
              <a:latin typeface="Helvetica" panose="020B0604020202020204" pitchFamily="34" charset="0"/>
              <a:cs typeface="Helvetica" panose="020B0604020202020204" pitchFamily="34" charset="0"/>
            </a:endParaRPr>
          </a:p>
        </p:txBody>
      </p:sp>
      <p:sp>
        <p:nvSpPr>
          <p:cNvPr id="5" name="Google Shape;64;p13">
            <a:extLst>
              <a:ext uri="{FF2B5EF4-FFF2-40B4-BE49-F238E27FC236}">
                <a16:creationId xmlns:a16="http://schemas.microsoft.com/office/drawing/2014/main" id="{AAA55038-6FB6-C8B9-9C74-21D412467231}"/>
              </a:ext>
            </a:extLst>
          </p:cNvPr>
          <p:cNvSpPr txBox="1"/>
          <p:nvPr/>
        </p:nvSpPr>
        <p:spPr>
          <a:xfrm>
            <a:off x="1600567" y="2278324"/>
            <a:ext cx="6364444" cy="583290"/>
          </a:xfrm>
          <a:prstGeom prst="rect">
            <a:avLst/>
          </a:prstGeom>
          <a:noFill/>
          <a:ln>
            <a:noFill/>
          </a:ln>
        </p:spPr>
        <p:txBody>
          <a:bodyPr spcFirstLastPara="1" wrap="square" lIns="82513" tIns="82513" rIns="82513" bIns="82513" anchor="t" anchorCtr="0">
            <a:spAutoFit/>
          </a:bodyPr>
          <a:lstStyle/>
          <a:p>
            <a:pPr algn="ctr">
              <a:lnSpc>
                <a:spcPct val="150000"/>
              </a:lnSpc>
            </a:pPr>
            <a:r>
              <a:rPr lang="es-AR" sz="1805" dirty="0">
                <a:solidFill>
                  <a:schemeClr val="bg1">
                    <a:lumMod val="50000"/>
                  </a:schemeClr>
                </a:solidFill>
                <a:latin typeface="Helvetica" panose="020B0604020202020204" pitchFamily="34" charset="0"/>
                <a:cs typeface="Helvetica" panose="020B0604020202020204" pitchFamily="34" charset="0"/>
              </a:rPr>
              <a:t>Rendir los gastos efectuados hasta el cierre del ejercicio</a:t>
            </a:r>
            <a:endParaRPr sz="1805" dirty="0">
              <a:solidFill>
                <a:schemeClr val="bg1">
                  <a:lumMod val="50000"/>
                </a:schemeClr>
              </a:solidFill>
              <a:latin typeface="Helvetica" panose="020B0604020202020204" pitchFamily="34" charset="0"/>
              <a:cs typeface="Helvetica" panose="020B0604020202020204" pitchFamily="34" charset="0"/>
            </a:endParaRPr>
          </a:p>
        </p:txBody>
      </p:sp>
      <p:sp>
        <p:nvSpPr>
          <p:cNvPr id="6" name="Google Shape;68;p13">
            <a:extLst>
              <a:ext uri="{FF2B5EF4-FFF2-40B4-BE49-F238E27FC236}">
                <a16:creationId xmlns:a16="http://schemas.microsoft.com/office/drawing/2014/main" id="{1781D6DD-1460-E68A-0962-2FFEEDC167BA}"/>
              </a:ext>
            </a:extLst>
          </p:cNvPr>
          <p:cNvSpPr txBox="1"/>
          <p:nvPr/>
        </p:nvSpPr>
        <p:spPr>
          <a:xfrm>
            <a:off x="1311088" y="1896590"/>
            <a:ext cx="6939357" cy="459923"/>
          </a:xfrm>
          <a:prstGeom prst="rect">
            <a:avLst/>
          </a:prstGeom>
          <a:noFill/>
          <a:ln>
            <a:noFill/>
          </a:ln>
        </p:spPr>
        <p:txBody>
          <a:bodyPr spcFirstLastPara="1" wrap="square" lIns="82513" tIns="82513" rIns="82513" bIns="82513" anchor="t" anchorCtr="0">
            <a:spAutoFit/>
          </a:bodyPr>
          <a:lstStyle/>
          <a:p>
            <a:pPr algn="ctr"/>
            <a:r>
              <a:rPr lang="es-AR" sz="1906" b="1" dirty="0">
                <a:solidFill>
                  <a:schemeClr val="lt1"/>
                </a:solidFill>
                <a:latin typeface="Helvetica" panose="020B0604020202020204" pitchFamily="34" charset="0"/>
                <a:cs typeface="Helvetica" panose="020B0604020202020204" pitchFamily="34" charset="0"/>
              </a:rPr>
              <a:t>PREMISA BÁSICA</a:t>
            </a:r>
            <a:endParaRPr sz="1906" b="1" dirty="0">
              <a:solidFill>
                <a:schemeClr val="lt1"/>
              </a:solidFill>
              <a:latin typeface="Helvetica" panose="020B0604020202020204" pitchFamily="34" charset="0"/>
              <a:cs typeface="Helvetica" panose="020B0604020202020204" pitchFamily="34" charset="0"/>
            </a:endParaRPr>
          </a:p>
        </p:txBody>
      </p:sp>
      <p:graphicFrame>
        <p:nvGraphicFramePr>
          <p:cNvPr id="7" name="3 Diagrama">
            <a:extLst>
              <a:ext uri="{FF2B5EF4-FFF2-40B4-BE49-F238E27FC236}">
                <a16:creationId xmlns:a16="http://schemas.microsoft.com/office/drawing/2014/main" id="{B8BDEBE2-4706-8819-1600-A626E0DB55F3}"/>
              </a:ext>
            </a:extLst>
          </p:cNvPr>
          <p:cNvGraphicFramePr/>
          <p:nvPr>
            <p:extLst>
              <p:ext uri="{D42A27DB-BD31-4B8C-83A1-F6EECF244321}">
                <p14:modId xmlns:p14="http://schemas.microsoft.com/office/powerpoint/2010/main" val="1765687661"/>
              </p:ext>
            </p:extLst>
          </p:nvPr>
        </p:nvGraphicFramePr>
        <p:xfrm>
          <a:off x="1159844" y="2844104"/>
          <a:ext cx="5104332" cy="31578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8 Marcador de contenido">
            <a:extLst>
              <a:ext uri="{FF2B5EF4-FFF2-40B4-BE49-F238E27FC236}">
                <a16:creationId xmlns:a16="http://schemas.microsoft.com/office/drawing/2014/main" id="{4AC7CFD7-3C28-71AA-A78C-D1ACB97C9130}"/>
              </a:ext>
            </a:extLst>
          </p:cNvPr>
          <p:cNvGraphicFramePr>
            <a:graphicFrameLocks noGrp="1"/>
          </p:cNvGraphicFramePr>
          <p:nvPr/>
        </p:nvGraphicFramePr>
        <p:xfrm>
          <a:off x="6729152" y="3608981"/>
          <a:ext cx="1863200" cy="212381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120794259"/>
      </p:ext>
    </p:extLst>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D9D30F8-AE99-E966-2BD6-F3AEAE830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3" name="Google Shape;60;p13">
            <a:extLst>
              <a:ext uri="{FF2B5EF4-FFF2-40B4-BE49-F238E27FC236}">
                <a16:creationId xmlns:a16="http://schemas.microsoft.com/office/drawing/2014/main" id="{6A19FD90-4581-7A88-26EE-9D0C5609D5B6}"/>
              </a:ext>
            </a:extLst>
          </p:cNvPr>
          <p:cNvSpPr/>
          <p:nvPr/>
        </p:nvSpPr>
        <p:spPr>
          <a:xfrm>
            <a:off x="1977323" y="2289581"/>
            <a:ext cx="6106359" cy="904795"/>
          </a:xfrm>
          <a:prstGeom prst="round2DiagRect">
            <a:avLst>
              <a:gd name="adj1" fmla="val 16667"/>
              <a:gd name="adj2" fmla="val 0"/>
            </a:avLst>
          </a:prstGeom>
          <a:solidFill>
            <a:schemeClr val="lt1"/>
          </a:solidFill>
          <a:ln>
            <a:noFill/>
          </a:ln>
        </p:spPr>
        <p:txBody>
          <a:bodyPr spcFirstLastPara="1" wrap="square" lIns="82513" tIns="82513" rIns="82513" bIns="82513" anchor="ctr" anchorCtr="0">
            <a:noAutofit/>
          </a:bodyPr>
          <a:lstStyle/>
          <a:p>
            <a:endParaRPr sz="1906">
              <a:latin typeface="Helvetica" panose="020B0604020202020204" pitchFamily="34" charset="0"/>
              <a:cs typeface="Helvetica" panose="020B0604020202020204" pitchFamily="34" charset="0"/>
            </a:endParaRPr>
          </a:p>
        </p:txBody>
      </p:sp>
      <p:sp>
        <p:nvSpPr>
          <p:cNvPr id="4" name="Google Shape;62;p13">
            <a:extLst>
              <a:ext uri="{FF2B5EF4-FFF2-40B4-BE49-F238E27FC236}">
                <a16:creationId xmlns:a16="http://schemas.microsoft.com/office/drawing/2014/main" id="{07C7DE33-BADC-FD97-20EA-FFE647AA2BE1}"/>
              </a:ext>
            </a:extLst>
          </p:cNvPr>
          <p:cNvSpPr/>
          <p:nvPr/>
        </p:nvSpPr>
        <p:spPr>
          <a:xfrm flipH="1">
            <a:off x="1977323" y="2293858"/>
            <a:ext cx="6106359" cy="352523"/>
          </a:xfrm>
          <a:prstGeom prst="round1Rect">
            <a:avLst>
              <a:gd name="adj" fmla="val 43807"/>
            </a:avLst>
          </a:prstGeom>
          <a:solidFill>
            <a:srgbClr val="007DDA"/>
          </a:solidFill>
          <a:ln>
            <a:noFill/>
          </a:ln>
        </p:spPr>
        <p:txBody>
          <a:bodyPr spcFirstLastPara="1" wrap="square" lIns="82513" tIns="82513" rIns="82513" bIns="82513" anchor="ctr" anchorCtr="0">
            <a:noAutofit/>
          </a:bodyPr>
          <a:lstStyle/>
          <a:p>
            <a:endParaRPr sz="1805">
              <a:latin typeface="Helvetica" panose="020B0604020202020204" pitchFamily="34" charset="0"/>
              <a:cs typeface="Helvetica" panose="020B0604020202020204" pitchFamily="34" charset="0"/>
            </a:endParaRPr>
          </a:p>
        </p:txBody>
      </p:sp>
      <p:sp>
        <p:nvSpPr>
          <p:cNvPr id="5" name="Google Shape;64;p13">
            <a:extLst>
              <a:ext uri="{FF2B5EF4-FFF2-40B4-BE49-F238E27FC236}">
                <a16:creationId xmlns:a16="http://schemas.microsoft.com/office/drawing/2014/main" id="{9297C2E3-CF71-DB7A-7F6A-C893DB104CDD}"/>
              </a:ext>
            </a:extLst>
          </p:cNvPr>
          <p:cNvSpPr txBox="1"/>
          <p:nvPr/>
        </p:nvSpPr>
        <p:spPr>
          <a:xfrm>
            <a:off x="2058639" y="2699449"/>
            <a:ext cx="6011253" cy="720635"/>
          </a:xfrm>
          <a:prstGeom prst="rect">
            <a:avLst/>
          </a:prstGeom>
          <a:noFill/>
          <a:ln>
            <a:noFill/>
          </a:ln>
        </p:spPr>
        <p:txBody>
          <a:bodyPr spcFirstLastPara="1" wrap="square" lIns="82513" tIns="82513" rIns="82513" bIns="82513" anchor="t" anchorCtr="0">
            <a:spAutoFit/>
          </a:bodyPr>
          <a:lstStyle/>
          <a:p>
            <a:r>
              <a:rPr lang="es-AR" sz="1800" dirty="0">
                <a:solidFill>
                  <a:schemeClr val="bg1">
                    <a:lumMod val="50000"/>
                  </a:schemeClr>
                </a:solidFill>
                <a:latin typeface="Helvetica" panose="020B0604020202020204" pitchFamily="34" charset="0"/>
                <a:cs typeface="Helvetica" panose="020B0604020202020204" pitchFamily="34" charset="0"/>
              </a:rPr>
              <a:t>Especialmente rendiciones de viáticos y de anticipos de fondos</a:t>
            </a:r>
            <a:endParaRPr sz="1800" dirty="0">
              <a:solidFill>
                <a:schemeClr val="bg1">
                  <a:lumMod val="50000"/>
                </a:schemeClr>
              </a:solidFill>
              <a:latin typeface="Helvetica" panose="020B0604020202020204" pitchFamily="34" charset="0"/>
              <a:cs typeface="Helvetica" panose="020B0604020202020204" pitchFamily="34" charset="0"/>
            </a:endParaRPr>
          </a:p>
        </p:txBody>
      </p:sp>
      <p:sp>
        <p:nvSpPr>
          <p:cNvPr id="6" name="Google Shape;68;p13">
            <a:extLst>
              <a:ext uri="{FF2B5EF4-FFF2-40B4-BE49-F238E27FC236}">
                <a16:creationId xmlns:a16="http://schemas.microsoft.com/office/drawing/2014/main" id="{02B5D775-0305-99AD-FA96-ED2078970E96}"/>
              </a:ext>
            </a:extLst>
          </p:cNvPr>
          <p:cNvSpPr txBox="1"/>
          <p:nvPr/>
        </p:nvSpPr>
        <p:spPr>
          <a:xfrm>
            <a:off x="2127322" y="2335536"/>
            <a:ext cx="3547917" cy="361178"/>
          </a:xfrm>
          <a:prstGeom prst="rect">
            <a:avLst/>
          </a:prstGeom>
          <a:noFill/>
          <a:ln>
            <a:noFill/>
          </a:ln>
        </p:spPr>
        <p:txBody>
          <a:bodyPr spcFirstLastPara="1" wrap="square" lIns="82513" tIns="82513" rIns="82513" bIns="82513" anchor="t" anchorCtr="0">
            <a:spAutoFit/>
          </a:bodyPr>
          <a:lstStyle/>
          <a:p>
            <a:r>
              <a:rPr lang="es-AR" sz="1264" b="1" dirty="0">
                <a:solidFill>
                  <a:schemeClr val="bg1"/>
                </a:solidFill>
                <a:latin typeface="Helvetica" panose="020B0604020202020204" pitchFamily="34" charset="0"/>
                <a:cs typeface="Helvetica" panose="020B0604020202020204" pitchFamily="34" charset="0"/>
              </a:rPr>
              <a:t>SEGUIMIENTO DE OPERACIONES</a:t>
            </a:r>
            <a:endParaRPr sz="1264" b="1" dirty="0">
              <a:solidFill>
                <a:schemeClr val="lt1"/>
              </a:solidFill>
              <a:latin typeface="Helvetica" panose="020B0604020202020204" pitchFamily="34" charset="0"/>
              <a:cs typeface="Helvetica" panose="020B0604020202020204" pitchFamily="34" charset="0"/>
            </a:endParaRPr>
          </a:p>
        </p:txBody>
      </p:sp>
      <p:sp>
        <p:nvSpPr>
          <p:cNvPr id="7" name="Rectángulo 6">
            <a:extLst>
              <a:ext uri="{FF2B5EF4-FFF2-40B4-BE49-F238E27FC236}">
                <a16:creationId xmlns:a16="http://schemas.microsoft.com/office/drawing/2014/main" id="{5E5B48FB-A383-65AE-44EF-74A7C7CAC0FD}"/>
              </a:ext>
            </a:extLst>
          </p:cNvPr>
          <p:cNvSpPr/>
          <p:nvPr/>
        </p:nvSpPr>
        <p:spPr>
          <a:xfrm>
            <a:off x="7133772" y="2293913"/>
            <a:ext cx="949910" cy="352469"/>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6">
              <a:latin typeface="Helvetica" panose="020B0604020202020204" pitchFamily="34" charset="0"/>
              <a:cs typeface="Helvetica" panose="020B0604020202020204" pitchFamily="34" charset="0"/>
            </a:endParaRPr>
          </a:p>
        </p:txBody>
      </p:sp>
      <p:sp>
        <p:nvSpPr>
          <p:cNvPr id="8" name="Google Shape;60;p13">
            <a:extLst>
              <a:ext uri="{FF2B5EF4-FFF2-40B4-BE49-F238E27FC236}">
                <a16:creationId xmlns:a16="http://schemas.microsoft.com/office/drawing/2014/main" id="{46DC8531-2B02-C514-5D27-26E3B639510F}"/>
              </a:ext>
            </a:extLst>
          </p:cNvPr>
          <p:cNvSpPr/>
          <p:nvPr/>
        </p:nvSpPr>
        <p:spPr>
          <a:xfrm>
            <a:off x="1977323" y="3513718"/>
            <a:ext cx="6106359" cy="904795"/>
          </a:xfrm>
          <a:prstGeom prst="round2DiagRect">
            <a:avLst>
              <a:gd name="adj1" fmla="val 16667"/>
              <a:gd name="adj2" fmla="val 0"/>
            </a:avLst>
          </a:prstGeom>
          <a:solidFill>
            <a:schemeClr val="lt1"/>
          </a:solidFill>
          <a:ln>
            <a:noFill/>
          </a:ln>
        </p:spPr>
        <p:txBody>
          <a:bodyPr spcFirstLastPara="1" wrap="square" lIns="82513" tIns="82513" rIns="82513" bIns="82513" anchor="ctr" anchorCtr="0">
            <a:noAutofit/>
          </a:bodyPr>
          <a:lstStyle/>
          <a:p>
            <a:endParaRPr sz="1906">
              <a:latin typeface="Helvetica" panose="020B0604020202020204" pitchFamily="34" charset="0"/>
              <a:cs typeface="Helvetica" panose="020B0604020202020204" pitchFamily="34" charset="0"/>
            </a:endParaRPr>
          </a:p>
        </p:txBody>
      </p:sp>
      <p:sp>
        <p:nvSpPr>
          <p:cNvPr id="9" name="Google Shape;62;p13">
            <a:extLst>
              <a:ext uri="{FF2B5EF4-FFF2-40B4-BE49-F238E27FC236}">
                <a16:creationId xmlns:a16="http://schemas.microsoft.com/office/drawing/2014/main" id="{CCA338EF-63AE-D4D0-11B8-58E965F4DE0E}"/>
              </a:ext>
            </a:extLst>
          </p:cNvPr>
          <p:cNvSpPr/>
          <p:nvPr/>
        </p:nvSpPr>
        <p:spPr>
          <a:xfrm flipH="1">
            <a:off x="1977323" y="3517995"/>
            <a:ext cx="6106359" cy="352523"/>
          </a:xfrm>
          <a:prstGeom prst="round1Rect">
            <a:avLst>
              <a:gd name="adj" fmla="val 43807"/>
            </a:avLst>
          </a:prstGeom>
          <a:solidFill>
            <a:srgbClr val="007DDA"/>
          </a:solidFill>
          <a:ln>
            <a:noFill/>
          </a:ln>
        </p:spPr>
        <p:txBody>
          <a:bodyPr spcFirstLastPara="1" wrap="square" lIns="82513" tIns="82513" rIns="82513" bIns="82513" anchor="ctr" anchorCtr="0">
            <a:noAutofit/>
          </a:bodyPr>
          <a:lstStyle/>
          <a:p>
            <a:endParaRPr sz="1805">
              <a:latin typeface="Helvetica" panose="020B0604020202020204" pitchFamily="34" charset="0"/>
              <a:cs typeface="Helvetica" panose="020B0604020202020204" pitchFamily="34" charset="0"/>
            </a:endParaRPr>
          </a:p>
        </p:txBody>
      </p:sp>
      <p:sp>
        <p:nvSpPr>
          <p:cNvPr id="10" name="Google Shape;64;p13">
            <a:extLst>
              <a:ext uri="{FF2B5EF4-FFF2-40B4-BE49-F238E27FC236}">
                <a16:creationId xmlns:a16="http://schemas.microsoft.com/office/drawing/2014/main" id="{703FF692-FE0B-8717-9BAC-7B21D837F1EB}"/>
              </a:ext>
            </a:extLst>
          </p:cNvPr>
          <p:cNvSpPr txBox="1"/>
          <p:nvPr/>
        </p:nvSpPr>
        <p:spPr>
          <a:xfrm>
            <a:off x="2058640" y="3957972"/>
            <a:ext cx="5439048" cy="459923"/>
          </a:xfrm>
          <a:prstGeom prst="rect">
            <a:avLst/>
          </a:prstGeom>
          <a:noFill/>
          <a:ln>
            <a:noFill/>
          </a:ln>
        </p:spPr>
        <p:txBody>
          <a:bodyPr spcFirstLastPara="1" wrap="square" lIns="82513" tIns="82513" rIns="82513" bIns="82513" anchor="t" anchorCtr="0">
            <a:spAutoFit/>
          </a:bodyPr>
          <a:lstStyle/>
          <a:p>
            <a:r>
              <a:rPr lang="es-AR" sz="1906" dirty="0">
                <a:solidFill>
                  <a:schemeClr val="bg1">
                    <a:lumMod val="50000"/>
                  </a:schemeClr>
                </a:solidFill>
                <a:latin typeface="Helvetica" panose="020B0604020202020204" pitchFamily="34" charset="0"/>
                <a:cs typeface="Helvetica" panose="020B0604020202020204" pitchFamily="34" charset="0"/>
              </a:rPr>
              <a:t>Resolución N° 100/2018 SH</a:t>
            </a:r>
            <a:endParaRPr sz="1906" dirty="0">
              <a:solidFill>
                <a:schemeClr val="bg1">
                  <a:lumMod val="50000"/>
                </a:schemeClr>
              </a:solidFill>
              <a:latin typeface="Helvetica" panose="020B0604020202020204" pitchFamily="34" charset="0"/>
              <a:cs typeface="Helvetica" panose="020B0604020202020204" pitchFamily="34" charset="0"/>
            </a:endParaRPr>
          </a:p>
        </p:txBody>
      </p:sp>
      <p:sp>
        <p:nvSpPr>
          <p:cNvPr id="11" name="Google Shape;68;p13">
            <a:extLst>
              <a:ext uri="{FF2B5EF4-FFF2-40B4-BE49-F238E27FC236}">
                <a16:creationId xmlns:a16="http://schemas.microsoft.com/office/drawing/2014/main" id="{2BAAA6CA-AB10-AF14-2E75-863F26F8D9F7}"/>
              </a:ext>
            </a:extLst>
          </p:cNvPr>
          <p:cNvSpPr txBox="1"/>
          <p:nvPr/>
        </p:nvSpPr>
        <p:spPr>
          <a:xfrm>
            <a:off x="2127322" y="3551338"/>
            <a:ext cx="3547917" cy="361178"/>
          </a:xfrm>
          <a:prstGeom prst="rect">
            <a:avLst/>
          </a:prstGeom>
          <a:noFill/>
          <a:ln>
            <a:noFill/>
          </a:ln>
        </p:spPr>
        <p:txBody>
          <a:bodyPr spcFirstLastPara="1" wrap="square" lIns="82513" tIns="82513" rIns="82513" bIns="82513" anchor="t" anchorCtr="0">
            <a:spAutoFit/>
          </a:bodyPr>
          <a:lstStyle/>
          <a:p>
            <a:r>
              <a:rPr lang="es-AR" sz="1264" b="1" dirty="0">
                <a:solidFill>
                  <a:schemeClr val="bg1"/>
                </a:solidFill>
                <a:latin typeface="Helvetica" panose="020B0604020202020204" pitchFamily="34" charset="0"/>
                <a:cs typeface="Helvetica" panose="020B0604020202020204" pitchFamily="34" charset="0"/>
              </a:rPr>
              <a:t>DECLARACIÓN DE INCOBRABILIDAD</a:t>
            </a:r>
            <a:endParaRPr sz="1264" b="1" dirty="0">
              <a:solidFill>
                <a:schemeClr val="lt1"/>
              </a:solidFill>
              <a:latin typeface="Helvetica" panose="020B0604020202020204" pitchFamily="34" charset="0"/>
              <a:cs typeface="Helvetica" panose="020B0604020202020204" pitchFamily="34" charset="0"/>
            </a:endParaRPr>
          </a:p>
        </p:txBody>
      </p:sp>
      <p:sp>
        <p:nvSpPr>
          <p:cNvPr id="12" name="Rectángulo 11">
            <a:extLst>
              <a:ext uri="{FF2B5EF4-FFF2-40B4-BE49-F238E27FC236}">
                <a16:creationId xmlns:a16="http://schemas.microsoft.com/office/drawing/2014/main" id="{DE272591-6271-6A79-6388-88D797D49685}"/>
              </a:ext>
            </a:extLst>
          </p:cNvPr>
          <p:cNvSpPr/>
          <p:nvPr/>
        </p:nvSpPr>
        <p:spPr>
          <a:xfrm>
            <a:off x="7133772" y="3518050"/>
            <a:ext cx="949910" cy="352469"/>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6">
              <a:latin typeface="Helvetica" panose="020B0604020202020204" pitchFamily="34" charset="0"/>
              <a:cs typeface="Helvetica" panose="020B0604020202020204" pitchFamily="34" charset="0"/>
            </a:endParaRPr>
          </a:p>
        </p:txBody>
      </p:sp>
      <p:sp>
        <p:nvSpPr>
          <p:cNvPr id="13" name="Google Shape;60;p13">
            <a:extLst>
              <a:ext uri="{FF2B5EF4-FFF2-40B4-BE49-F238E27FC236}">
                <a16:creationId xmlns:a16="http://schemas.microsoft.com/office/drawing/2014/main" id="{299A6306-9E26-B820-5ED7-60F031194E6A}"/>
              </a:ext>
            </a:extLst>
          </p:cNvPr>
          <p:cNvSpPr/>
          <p:nvPr/>
        </p:nvSpPr>
        <p:spPr>
          <a:xfrm>
            <a:off x="1963533" y="4737856"/>
            <a:ext cx="6106359" cy="904795"/>
          </a:xfrm>
          <a:prstGeom prst="round2DiagRect">
            <a:avLst>
              <a:gd name="adj1" fmla="val 16667"/>
              <a:gd name="adj2" fmla="val 0"/>
            </a:avLst>
          </a:prstGeom>
          <a:solidFill>
            <a:schemeClr val="lt1"/>
          </a:solidFill>
          <a:ln>
            <a:noFill/>
          </a:ln>
        </p:spPr>
        <p:txBody>
          <a:bodyPr spcFirstLastPara="1" wrap="square" lIns="82513" tIns="82513" rIns="82513" bIns="82513" anchor="ctr" anchorCtr="0">
            <a:noAutofit/>
          </a:bodyPr>
          <a:lstStyle/>
          <a:p>
            <a:endParaRPr sz="1906">
              <a:latin typeface="Helvetica" panose="020B0604020202020204" pitchFamily="34" charset="0"/>
              <a:cs typeface="Helvetica" panose="020B0604020202020204" pitchFamily="34" charset="0"/>
            </a:endParaRPr>
          </a:p>
        </p:txBody>
      </p:sp>
      <p:sp>
        <p:nvSpPr>
          <p:cNvPr id="14" name="Google Shape;62;p13">
            <a:extLst>
              <a:ext uri="{FF2B5EF4-FFF2-40B4-BE49-F238E27FC236}">
                <a16:creationId xmlns:a16="http://schemas.microsoft.com/office/drawing/2014/main" id="{AD66401D-0219-EDD0-2CED-BB712440E0E5}"/>
              </a:ext>
            </a:extLst>
          </p:cNvPr>
          <p:cNvSpPr/>
          <p:nvPr/>
        </p:nvSpPr>
        <p:spPr>
          <a:xfrm flipH="1">
            <a:off x="1963533" y="4742133"/>
            <a:ext cx="6106359" cy="395392"/>
          </a:xfrm>
          <a:prstGeom prst="round1Rect">
            <a:avLst>
              <a:gd name="adj" fmla="val 43807"/>
            </a:avLst>
          </a:prstGeom>
          <a:solidFill>
            <a:srgbClr val="007DDA"/>
          </a:solidFill>
          <a:ln>
            <a:noFill/>
          </a:ln>
        </p:spPr>
        <p:txBody>
          <a:bodyPr spcFirstLastPara="1" wrap="square" lIns="82513" tIns="82513" rIns="82513" bIns="82513" anchor="ctr" anchorCtr="0">
            <a:noAutofit/>
          </a:bodyPr>
          <a:lstStyle/>
          <a:p>
            <a:endParaRPr sz="1805">
              <a:latin typeface="Helvetica" panose="020B0604020202020204" pitchFamily="34" charset="0"/>
              <a:cs typeface="Helvetica" panose="020B0604020202020204" pitchFamily="34" charset="0"/>
            </a:endParaRPr>
          </a:p>
        </p:txBody>
      </p:sp>
      <p:sp>
        <p:nvSpPr>
          <p:cNvPr id="15" name="Google Shape;64;p13">
            <a:extLst>
              <a:ext uri="{FF2B5EF4-FFF2-40B4-BE49-F238E27FC236}">
                <a16:creationId xmlns:a16="http://schemas.microsoft.com/office/drawing/2014/main" id="{B1323F08-6B8D-0CB7-6C9A-9626BD55FAD0}"/>
              </a:ext>
            </a:extLst>
          </p:cNvPr>
          <p:cNvSpPr txBox="1"/>
          <p:nvPr/>
        </p:nvSpPr>
        <p:spPr>
          <a:xfrm>
            <a:off x="2044849" y="5231931"/>
            <a:ext cx="6222561" cy="753208"/>
          </a:xfrm>
          <a:prstGeom prst="rect">
            <a:avLst/>
          </a:prstGeom>
          <a:noFill/>
          <a:ln>
            <a:noFill/>
          </a:ln>
        </p:spPr>
        <p:txBody>
          <a:bodyPr spcFirstLastPara="1" wrap="square" lIns="82513" tIns="82513" rIns="82513" bIns="82513" anchor="t" anchorCtr="0">
            <a:spAutoFit/>
          </a:bodyPr>
          <a:lstStyle/>
          <a:p>
            <a:r>
              <a:rPr lang="es-AR" sz="1906" dirty="0">
                <a:solidFill>
                  <a:schemeClr val="bg1">
                    <a:lumMod val="50000"/>
                  </a:schemeClr>
                </a:solidFill>
                <a:latin typeface="Helvetica" panose="020B0604020202020204" pitchFamily="34" charset="0"/>
                <a:cs typeface="Helvetica" panose="020B0604020202020204" pitchFamily="34" charset="0"/>
              </a:rPr>
              <a:t>Verificar que se rindan administrativamente antes del 31/12/2025</a:t>
            </a:r>
            <a:endParaRPr sz="1906" dirty="0">
              <a:solidFill>
                <a:schemeClr val="bg1">
                  <a:lumMod val="50000"/>
                </a:schemeClr>
              </a:solidFill>
              <a:latin typeface="Helvetica" panose="020B0604020202020204" pitchFamily="34" charset="0"/>
              <a:cs typeface="Helvetica" panose="020B0604020202020204" pitchFamily="34" charset="0"/>
            </a:endParaRPr>
          </a:p>
        </p:txBody>
      </p:sp>
      <p:sp>
        <p:nvSpPr>
          <p:cNvPr id="16" name="Google Shape;68;p13">
            <a:extLst>
              <a:ext uri="{FF2B5EF4-FFF2-40B4-BE49-F238E27FC236}">
                <a16:creationId xmlns:a16="http://schemas.microsoft.com/office/drawing/2014/main" id="{C8A3DF0D-31AC-548F-A210-1A553EC037CC}"/>
              </a:ext>
            </a:extLst>
          </p:cNvPr>
          <p:cNvSpPr txBox="1"/>
          <p:nvPr/>
        </p:nvSpPr>
        <p:spPr>
          <a:xfrm>
            <a:off x="2113530" y="4804223"/>
            <a:ext cx="5006451" cy="361178"/>
          </a:xfrm>
          <a:prstGeom prst="rect">
            <a:avLst/>
          </a:prstGeom>
          <a:noFill/>
          <a:ln>
            <a:noFill/>
          </a:ln>
        </p:spPr>
        <p:txBody>
          <a:bodyPr spcFirstLastPara="1" wrap="square" lIns="82513" tIns="82513" rIns="82513" bIns="82513" anchor="t" anchorCtr="0">
            <a:spAutoFit/>
          </a:bodyPr>
          <a:lstStyle/>
          <a:p>
            <a:r>
              <a:rPr lang="es-AR" sz="1264" b="1" dirty="0">
                <a:solidFill>
                  <a:schemeClr val="lt1"/>
                </a:solidFill>
                <a:latin typeface="Helvetica" panose="020B0604020202020204" pitchFamily="34" charset="0"/>
                <a:cs typeface="Helvetica" panose="020B0604020202020204" pitchFamily="34" charset="0"/>
              </a:rPr>
              <a:t>COMPROBANTES 2023 REIMPUTADOS AL EJERCICIO 2024</a:t>
            </a:r>
            <a:endParaRPr sz="1264" b="1" dirty="0">
              <a:solidFill>
                <a:schemeClr val="lt1"/>
              </a:solidFill>
              <a:latin typeface="Helvetica" panose="020B0604020202020204" pitchFamily="34" charset="0"/>
              <a:cs typeface="Helvetica" panose="020B0604020202020204" pitchFamily="34" charset="0"/>
            </a:endParaRPr>
          </a:p>
        </p:txBody>
      </p:sp>
      <p:sp>
        <p:nvSpPr>
          <p:cNvPr id="17" name="Rectángulo 16">
            <a:extLst>
              <a:ext uri="{FF2B5EF4-FFF2-40B4-BE49-F238E27FC236}">
                <a16:creationId xmlns:a16="http://schemas.microsoft.com/office/drawing/2014/main" id="{B6384903-8CC8-A75E-0538-88164526F4CC}"/>
              </a:ext>
            </a:extLst>
          </p:cNvPr>
          <p:cNvSpPr/>
          <p:nvPr/>
        </p:nvSpPr>
        <p:spPr>
          <a:xfrm>
            <a:off x="7119982" y="4742187"/>
            <a:ext cx="949910" cy="465718"/>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6">
              <a:latin typeface="Helvetica" panose="020B0604020202020204" pitchFamily="34" charset="0"/>
              <a:cs typeface="Helvetica" panose="020B0604020202020204" pitchFamily="34" charset="0"/>
            </a:endParaRPr>
          </a:p>
        </p:txBody>
      </p:sp>
      <p:sp>
        <p:nvSpPr>
          <p:cNvPr id="18" name="Google Shape;63;p13">
            <a:extLst>
              <a:ext uri="{FF2B5EF4-FFF2-40B4-BE49-F238E27FC236}">
                <a16:creationId xmlns:a16="http://schemas.microsoft.com/office/drawing/2014/main" id="{36FD30AB-F3DD-43C4-9C8A-F51371774B1C}"/>
              </a:ext>
            </a:extLst>
          </p:cNvPr>
          <p:cNvSpPr txBox="1"/>
          <p:nvPr/>
        </p:nvSpPr>
        <p:spPr>
          <a:xfrm>
            <a:off x="1768568" y="1526047"/>
            <a:ext cx="4320778" cy="444406"/>
          </a:xfrm>
          <a:prstGeom prst="rect">
            <a:avLst/>
          </a:prstGeom>
          <a:noFill/>
          <a:ln>
            <a:noFill/>
          </a:ln>
        </p:spPr>
        <p:txBody>
          <a:bodyPr spcFirstLastPara="1" wrap="square" lIns="82513" tIns="82513" rIns="82513" bIns="82513" anchor="t" anchorCtr="0">
            <a:spAutoFit/>
          </a:bodyPr>
          <a:lstStyle/>
          <a:p>
            <a:r>
              <a:rPr lang="es-AR" sz="1805" b="1" dirty="0">
                <a:solidFill>
                  <a:srgbClr val="07B1A6"/>
                </a:solidFill>
                <a:latin typeface="Helvetica" pitchFamily="2" charset="0"/>
              </a:rPr>
              <a:t>A tener en cuenta…..</a:t>
            </a:r>
            <a:endParaRPr lang="es-AR" sz="1805" dirty="0">
              <a:solidFill>
                <a:schemeClr val="lt1"/>
              </a:solidFill>
              <a:latin typeface="Helvetica" pitchFamily="2" charset="0"/>
            </a:endParaRPr>
          </a:p>
        </p:txBody>
      </p:sp>
      <p:pic>
        <p:nvPicPr>
          <p:cNvPr id="19" name="12 Imagen">
            <a:extLst>
              <a:ext uri="{FF2B5EF4-FFF2-40B4-BE49-F238E27FC236}">
                <a16:creationId xmlns:a16="http://schemas.microsoft.com/office/drawing/2014/main" id="{1D06A1E5-B8A2-540B-9B0D-079340FC0F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7501926" y="2325725"/>
            <a:ext cx="213601" cy="288844"/>
          </a:xfrm>
          <a:prstGeom prst="rect">
            <a:avLst/>
          </a:prstGeom>
        </p:spPr>
      </p:pic>
      <p:pic>
        <p:nvPicPr>
          <p:cNvPr id="20" name="12 Imagen">
            <a:extLst>
              <a:ext uri="{FF2B5EF4-FFF2-40B4-BE49-F238E27FC236}">
                <a16:creationId xmlns:a16="http://schemas.microsoft.com/office/drawing/2014/main" id="{02E38C49-4DBC-5C9D-3F7C-E745649D8D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7505283" y="3550177"/>
            <a:ext cx="213601" cy="288844"/>
          </a:xfrm>
          <a:prstGeom prst="rect">
            <a:avLst/>
          </a:prstGeom>
        </p:spPr>
      </p:pic>
      <p:pic>
        <p:nvPicPr>
          <p:cNvPr id="21" name="12 Imagen">
            <a:extLst>
              <a:ext uri="{FF2B5EF4-FFF2-40B4-BE49-F238E27FC236}">
                <a16:creationId xmlns:a16="http://schemas.microsoft.com/office/drawing/2014/main" id="{D08EEE09-673C-603D-073A-9A1881295D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7515350" y="4808175"/>
            <a:ext cx="213601" cy="288844"/>
          </a:xfrm>
          <a:prstGeom prst="rect">
            <a:avLst/>
          </a:prstGeom>
        </p:spPr>
      </p:pic>
    </p:spTree>
    <p:extLst>
      <p:ext uri="{BB962C8B-B14F-4D97-AF65-F5344CB8AC3E}">
        <p14:creationId xmlns:p14="http://schemas.microsoft.com/office/powerpoint/2010/main" val="23361080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C1112-10CA-ABB0-9747-1C6EF81612EC}"/>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777BDE9E-E84E-81FB-D1B6-95B27F2457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15" name="Redondear rectángulo de esquina diagonal 20">
            <a:extLst>
              <a:ext uri="{FF2B5EF4-FFF2-40B4-BE49-F238E27FC236}">
                <a16:creationId xmlns:a16="http://schemas.microsoft.com/office/drawing/2014/main" id="{E6895E2F-A0CC-6A57-A080-22EFE15CD513}"/>
              </a:ext>
            </a:extLst>
          </p:cNvPr>
          <p:cNvSpPr/>
          <p:nvPr/>
        </p:nvSpPr>
        <p:spPr>
          <a:xfrm>
            <a:off x="3286196" y="3900749"/>
            <a:ext cx="2877227" cy="1347927"/>
          </a:xfrm>
          <a:prstGeom prst="round2DiagRect">
            <a:avLst/>
          </a:prstGeom>
          <a:solidFill>
            <a:srgbClr val="1D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444"/>
          </a:p>
        </p:txBody>
      </p:sp>
      <p:sp>
        <p:nvSpPr>
          <p:cNvPr id="16" name="Google Shape;62;p13">
            <a:extLst>
              <a:ext uri="{FF2B5EF4-FFF2-40B4-BE49-F238E27FC236}">
                <a16:creationId xmlns:a16="http://schemas.microsoft.com/office/drawing/2014/main" id="{A4082E68-C3E6-E9D2-0CCA-757A5C322C52}"/>
              </a:ext>
            </a:extLst>
          </p:cNvPr>
          <p:cNvSpPr/>
          <p:nvPr/>
        </p:nvSpPr>
        <p:spPr>
          <a:xfrm flipH="1">
            <a:off x="2321531" y="1952173"/>
            <a:ext cx="4906064" cy="710599"/>
          </a:xfrm>
          <a:prstGeom prst="round1Rect">
            <a:avLst>
              <a:gd name="adj" fmla="val 43807"/>
            </a:avLst>
          </a:prstGeom>
          <a:solidFill>
            <a:srgbClr val="07B1A6"/>
          </a:solidFill>
          <a:ln>
            <a:noFill/>
          </a:ln>
        </p:spPr>
        <p:txBody>
          <a:bodyPr spcFirstLastPara="1" wrap="square" lIns="82513" tIns="82513" rIns="82513" bIns="82513" anchor="ctr" anchorCtr="0">
            <a:noAutofit/>
          </a:bodyPr>
          <a:lstStyle/>
          <a:p>
            <a:endParaRPr sz="1444"/>
          </a:p>
        </p:txBody>
      </p:sp>
      <p:sp>
        <p:nvSpPr>
          <p:cNvPr id="17" name="Google Shape;68;p13">
            <a:extLst>
              <a:ext uri="{FF2B5EF4-FFF2-40B4-BE49-F238E27FC236}">
                <a16:creationId xmlns:a16="http://schemas.microsoft.com/office/drawing/2014/main" id="{BE8BE588-861C-15D9-07D5-3E1F03072242}"/>
              </a:ext>
            </a:extLst>
          </p:cNvPr>
          <p:cNvSpPr txBox="1"/>
          <p:nvPr/>
        </p:nvSpPr>
        <p:spPr>
          <a:xfrm>
            <a:off x="2414951" y="1995479"/>
            <a:ext cx="4794429" cy="611118"/>
          </a:xfrm>
          <a:prstGeom prst="rect">
            <a:avLst/>
          </a:prstGeom>
          <a:noFill/>
          <a:ln>
            <a:noFill/>
          </a:ln>
        </p:spPr>
        <p:txBody>
          <a:bodyPr spcFirstLastPara="1" wrap="square" lIns="82513" tIns="82513" rIns="82513" bIns="82513" anchor="t" anchorCtr="0">
            <a:spAutoFit/>
          </a:bodyPr>
          <a:lstStyle/>
          <a:p>
            <a:pPr algn="ctr"/>
            <a:r>
              <a:rPr lang="es-AR" sz="1444" b="1" dirty="0">
                <a:solidFill>
                  <a:schemeClr val="bg1"/>
                </a:solidFill>
                <a:latin typeface="Verdana" pitchFamily="34" charset="0"/>
              </a:rPr>
              <a:t>Regularización de </a:t>
            </a:r>
            <a:r>
              <a:rPr lang="es-AR" sz="1444" b="1" dirty="0">
                <a:solidFill>
                  <a:srgbClr val="0070C0"/>
                </a:solidFill>
                <a:latin typeface="Verdana" pitchFamily="34" charset="0"/>
              </a:rPr>
              <a:t>inconsistencias</a:t>
            </a:r>
            <a:r>
              <a:rPr lang="es-AR" sz="1444" b="1" dirty="0">
                <a:solidFill>
                  <a:schemeClr val="bg1"/>
                </a:solidFill>
                <a:latin typeface="Verdana" pitchFamily="34" charset="0"/>
              </a:rPr>
              <a:t> en ejecución relacionadas con Fondo Rotatorio</a:t>
            </a:r>
          </a:p>
        </p:txBody>
      </p:sp>
      <p:sp>
        <p:nvSpPr>
          <p:cNvPr id="18" name="CuadroTexto 17">
            <a:extLst>
              <a:ext uri="{FF2B5EF4-FFF2-40B4-BE49-F238E27FC236}">
                <a16:creationId xmlns:a16="http://schemas.microsoft.com/office/drawing/2014/main" id="{7AA07BD9-4BBD-D31F-0DC1-3771228EF19D}"/>
              </a:ext>
            </a:extLst>
          </p:cNvPr>
          <p:cNvSpPr txBox="1"/>
          <p:nvPr/>
        </p:nvSpPr>
        <p:spPr>
          <a:xfrm>
            <a:off x="3381819" y="4079974"/>
            <a:ext cx="2656939" cy="1077218"/>
          </a:xfrm>
          <a:prstGeom prst="rect">
            <a:avLst/>
          </a:prstGeom>
          <a:noFill/>
        </p:spPr>
        <p:txBody>
          <a:bodyPr wrap="square">
            <a:spAutoFit/>
          </a:bodyPr>
          <a:lstStyle/>
          <a:p>
            <a:pPr algn="ctr">
              <a:buClr>
                <a:srgbClr val="104699"/>
              </a:buClr>
            </a:pPr>
            <a:r>
              <a:rPr lang="es-AR" sz="1600" b="1" dirty="0">
                <a:solidFill>
                  <a:schemeClr val="bg1"/>
                </a:solidFill>
                <a:latin typeface="Verdana" pitchFamily="34" charset="0"/>
              </a:rPr>
              <a:t>Tener en cuenta las fechas establecidas en la Resolución de cierre</a:t>
            </a:r>
          </a:p>
        </p:txBody>
      </p:sp>
      <p:sp>
        <p:nvSpPr>
          <p:cNvPr id="19" name="Flecha abajo 10">
            <a:extLst>
              <a:ext uri="{FF2B5EF4-FFF2-40B4-BE49-F238E27FC236}">
                <a16:creationId xmlns:a16="http://schemas.microsoft.com/office/drawing/2014/main" id="{433322F0-A8CE-8198-3EDE-474553A60C90}"/>
              </a:ext>
            </a:extLst>
          </p:cNvPr>
          <p:cNvSpPr/>
          <p:nvPr/>
        </p:nvSpPr>
        <p:spPr>
          <a:xfrm>
            <a:off x="4367373" y="2826621"/>
            <a:ext cx="714873" cy="844849"/>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endParaRPr lang="es-AR" sz="1444" b="1" u="sng" kern="0">
              <a:solidFill>
                <a:prstClr val="white"/>
              </a:solidFill>
              <a:latin typeface="Calibri"/>
            </a:endParaRPr>
          </a:p>
        </p:txBody>
      </p:sp>
      <p:pic>
        <p:nvPicPr>
          <p:cNvPr id="20" name="22 Imagen">
            <a:extLst>
              <a:ext uri="{FF2B5EF4-FFF2-40B4-BE49-F238E27FC236}">
                <a16:creationId xmlns:a16="http://schemas.microsoft.com/office/drawing/2014/main" id="{4D6286EC-1FA9-CB0D-F8E6-4FAF5BE25A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6283976" y="4387530"/>
            <a:ext cx="514058" cy="695140"/>
          </a:xfrm>
          <a:prstGeom prst="rect">
            <a:avLst/>
          </a:prstGeom>
        </p:spPr>
      </p:pic>
    </p:spTree>
    <p:extLst>
      <p:ext uri="{BB962C8B-B14F-4D97-AF65-F5344CB8AC3E}">
        <p14:creationId xmlns:p14="http://schemas.microsoft.com/office/powerpoint/2010/main" val="5220819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DBA9A-48EA-A2E5-CB05-DC6477984270}"/>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2BED0143-6724-3AA7-55C5-C3B8A4912E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3" name="Redondear rectángulo de esquina diagonal 20">
            <a:extLst>
              <a:ext uri="{FF2B5EF4-FFF2-40B4-BE49-F238E27FC236}">
                <a16:creationId xmlns:a16="http://schemas.microsoft.com/office/drawing/2014/main" id="{30EE06EA-A05C-7D28-E2B2-43326D0413D9}"/>
              </a:ext>
            </a:extLst>
          </p:cNvPr>
          <p:cNvSpPr/>
          <p:nvPr/>
        </p:nvSpPr>
        <p:spPr>
          <a:xfrm>
            <a:off x="3286196" y="3900749"/>
            <a:ext cx="2877227" cy="1347927"/>
          </a:xfrm>
          <a:prstGeom prst="round2DiagRect">
            <a:avLst/>
          </a:prstGeom>
          <a:solidFill>
            <a:srgbClr val="1D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a:p>
        </p:txBody>
      </p:sp>
      <p:sp>
        <p:nvSpPr>
          <p:cNvPr id="4" name="Google Shape;62;p13">
            <a:extLst>
              <a:ext uri="{FF2B5EF4-FFF2-40B4-BE49-F238E27FC236}">
                <a16:creationId xmlns:a16="http://schemas.microsoft.com/office/drawing/2014/main" id="{DD9ABECA-0082-4560-B2FC-DE32D9992411}"/>
              </a:ext>
            </a:extLst>
          </p:cNvPr>
          <p:cNvSpPr/>
          <p:nvPr/>
        </p:nvSpPr>
        <p:spPr>
          <a:xfrm flipH="1">
            <a:off x="2321531" y="1952173"/>
            <a:ext cx="4906064" cy="710599"/>
          </a:xfrm>
          <a:prstGeom prst="round1Rect">
            <a:avLst>
              <a:gd name="adj" fmla="val 43807"/>
            </a:avLst>
          </a:prstGeom>
          <a:solidFill>
            <a:srgbClr val="07B1A6"/>
          </a:solidFill>
          <a:ln>
            <a:noFill/>
          </a:ln>
        </p:spPr>
        <p:txBody>
          <a:bodyPr spcFirstLastPara="1" wrap="square" lIns="82513" tIns="82513" rIns="82513" bIns="82513" anchor="ctr" anchorCtr="0">
            <a:noAutofit/>
          </a:bodyPr>
          <a:lstStyle/>
          <a:p>
            <a:endParaRPr sz="1444"/>
          </a:p>
        </p:txBody>
      </p:sp>
      <p:sp>
        <p:nvSpPr>
          <p:cNvPr id="5" name="Google Shape;68;p13">
            <a:extLst>
              <a:ext uri="{FF2B5EF4-FFF2-40B4-BE49-F238E27FC236}">
                <a16:creationId xmlns:a16="http://schemas.microsoft.com/office/drawing/2014/main" id="{C7AD44BD-4243-AA82-84C3-8ED9FBBED659}"/>
              </a:ext>
            </a:extLst>
          </p:cNvPr>
          <p:cNvSpPr txBox="1"/>
          <p:nvPr/>
        </p:nvSpPr>
        <p:spPr>
          <a:xfrm>
            <a:off x="2414951" y="2089410"/>
            <a:ext cx="4794429" cy="416706"/>
          </a:xfrm>
          <a:prstGeom prst="rect">
            <a:avLst/>
          </a:prstGeom>
          <a:noFill/>
          <a:ln>
            <a:noFill/>
          </a:ln>
        </p:spPr>
        <p:txBody>
          <a:bodyPr spcFirstLastPara="1" wrap="square" lIns="82513" tIns="82513" rIns="82513" bIns="82513" anchor="t" anchorCtr="0">
            <a:spAutoFit/>
          </a:bodyPr>
          <a:lstStyle/>
          <a:p>
            <a:pPr algn="ctr"/>
            <a:r>
              <a:rPr lang="es-AR" sz="1625" b="1" dirty="0">
                <a:solidFill>
                  <a:schemeClr val="bg1"/>
                </a:solidFill>
                <a:latin typeface="Verdana" pitchFamily="34" charset="0"/>
              </a:rPr>
              <a:t>Disminuciones de Fondo Rotatorio</a:t>
            </a:r>
          </a:p>
        </p:txBody>
      </p:sp>
      <p:sp>
        <p:nvSpPr>
          <p:cNvPr id="6" name="CuadroTexto 5">
            <a:extLst>
              <a:ext uri="{FF2B5EF4-FFF2-40B4-BE49-F238E27FC236}">
                <a16:creationId xmlns:a16="http://schemas.microsoft.com/office/drawing/2014/main" id="{BB4E12F9-A723-8607-DFFA-FA23F495AED8}"/>
              </a:ext>
            </a:extLst>
          </p:cNvPr>
          <p:cNvSpPr txBox="1"/>
          <p:nvPr/>
        </p:nvSpPr>
        <p:spPr>
          <a:xfrm>
            <a:off x="3381819" y="4077072"/>
            <a:ext cx="2656939" cy="1015663"/>
          </a:xfrm>
          <a:prstGeom prst="rect">
            <a:avLst/>
          </a:prstGeom>
          <a:noFill/>
        </p:spPr>
        <p:txBody>
          <a:bodyPr wrap="square">
            <a:spAutoFit/>
          </a:bodyPr>
          <a:lstStyle/>
          <a:p>
            <a:pPr algn="ctr">
              <a:buClr>
                <a:srgbClr val="104699"/>
              </a:buClr>
            </a:pPr>
            <a:r>
              <a:rPr lang="es-AR" sz="1600" b="1" dirty="0">
                <a:solidFill>
                  <a:schemeClr val="bg1"/>
                </a:solidFill>
                <a:latin typeface="Verdana" pitchFamily="34" charset="0"/>
              </a:rPr>
              <a:t>Autorizar comprobante de disminución en 2025</a:t>
            </a:r>
          </a:p>
          <a:p>
            <a:pPr algn="ctr">
              <a:buClr>
                <a:srgbClr val="104699"/>
              </a:buClr>
            </a:pPr>
            <a:endParaRPr lang="es-ES_tradnl" altLang="es-AR" sz="1100" b="1" dirty="0">
              <a:solidFill>
                <a:schemeClr val="bg1"/>
              </a:solidFill>
              <a:latin typeface="Helvetica" pitchFamily="2" charset="0"/>
            </a:endParaRPr>
          </a:p>
        </p:txBody>
      </p:sp>
      <p:sp>
        <p:nvSpPr>
          <p:cNvPr id="7" name="Flecha abajo 10">
            <a:extLst>
              <a:ext uri="{FF2B5EF4-FFF2-40B4-BE49-F238E27FC236}">
                <a16:creationId xmlns:a16="http://schemas.microsoft.com/office/drawing/2014/main" id="{3C550D48-0541-97DB-20BB-C018E73AE51E}"/>
              </a:ext>
            </a:extLst>
          </p:cNvPr>
          <p:cNvSpPr/>
          <p:nvPr/>
        </p:nvSpPr>
        <p:spPr>
          <a:xfrm>
            <a:off x="4367373" y="2826621"/>
            <a:ext cx="714873" cy="844849"/>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endParaRPr lang="es-AR" sz="1264" b="1" u="sng" kern="0">
              <a:solidFill>
                <a:prstClr val="white"/>
              </a:solidFill>
              <a:latin typeface="Calibri"/>
            </a:endParaRPr>
          </a:p>
        </p:txBody>
      </p:sp>
      <p:pic>
        <p:nvPicPr>
          <p:cNvPr id="8" name="22 Imagen">
            <a:extLst>
              <a:ext uri="{FF2B5EF4-FFF2-40B4-BE49-F238E27FC236}">
                <a16:creationId xmlns:a16="http://schemas.microsoft.com/office/drawing/2014/main" id="{A1BADE9A-A026-FCC4-A927-255DDF03D5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6283976" y="4387530"/>
            <a:ext cx="514058" cy="695140"/>
          </a:xfrm>
          <a:prstGeom prst="rect">
            <a:avLst/>
          </a:prstGeom>
        </p:spPr>
      </p:pic>
    </p:spTree>
    <p:extLst>
      <p:ext uri="{BB962C8B-B14F-4D97-AF65-F5344CB8AC3E}">
        <p14:creationId xmlns:p14="http://schemas.microsoft.com/office/powerpoint/2010/main" val="5471827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CB47C-3515-0209-F03B-A8CBB0A95AD8}"/>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64376848-7DB4-C20F-4F3D-60B32F2427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9" name="Redondear rectángulo de esquina diagonal 20">
            <a:extLst>
              <a:ext uri="{FF2B5EF4-FFF2-40B4-BE49-F238E27FC236}">
                <a16:creationId xmlns:a16="http://schemas.microsoft.com/office/drawing/2014/main" id="{6AD53E65-8A71-318D-2FE5-981C237E92EE}"/>
              </a:ext>
            </a:extLst>
          </p:cNvPr>
          <p:cNvSpPr/>
          <p:nvPr/>
        </p:nvSpPr>
        <p:spPr>
          <a:xfrm>
            <a:off x="3351184" y="4030726"/>
            <a:ext cx="2877227" cy="1347927"/>
          </a:xfrm>
          <a:prstGeom prst="round2DiagRect">
            <a:avLst/>
          </a:prstGeom>
          <a:solidFill>
            <a:srgbClr val="1D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a:p>
        </p:txBody>
      </p:sp>
      <p:sp>
        <p:nvSpPr>
          <p:cNvPr id="10" name="Google Shape;62;p13">
            <a:extLst>
              <a:ext uri="{FF2B5EF4-FFF2-40B4-BE49-F238E27FC236}">
                <a16:creationId xmlns:a16="http://schemas.microsoft.com/office/drawing/2014/main" id="{3E33A4FC-3280-4308-26EA-D64C32C37E32}"/>
              </a:ext>
            </a:extLst>
          </p:cNvPr>
          <p:cNvSpPr/>
          <p:nvPr/>
        </p:nvSpPr>
        <p:spPr>
          <a:xfrm flipH="1">
            <a:off x="2386519" y="2082150"/>
            <a:ext cx="4906064" cy="710599"/>
          </a:xfrm>
          <a:prstGeom prst="round1Rect">
            <a:avLst>
              <a:gd name="adj" fmla="val 43807"/>
            </a:avLst>
          </a:prstGeom>
          <a:solidFill>
            <a:srgbClr val="07B1A6"/>
          </a:solidFill>
          <a:ln>
            <a:noFill/>
          </a:ln>
        </p:spPr>
        <p:txBody>
          <a:bodyPr spcFirstLastPara="1" wrap="square" lIns="82513" tIns="82513" rIns="82513" bIns="82513" anchor="ctr" anchorCtr="0">
            <a:noAutofit/>
          </a:bodyPr>
          <a:lstStyle/>
          <a:p>
            <a:endParaRPr sz="1444"/>
          </a:p>
        </p:txBody>
      </p:sp>
      <p:sp>
        <p:nvSpPr>
          <p:cNvPr id="11" name="CuadroTexto 10">
            <a:extLst>
              <a:ext uri="{FF2B5EF4-FFF2-40B4-BE49-F238E27FC236}">
                <a16:creationId xmlns:a16="http://schemas.microsoft.com/office/drawing/2014/main" id="{BF6755A1-7EAB-A176-A670-443B4BF2F54C}"/>
              </a:ext>
            </a:extLst>
          </p:cNvPr>
          <p:cNvSpPr txBox="1"/>
          <p:nvPr/>
        </p:nvSpPr>
        <p:spPr>
          <a:xfrm>
            <a:off x="3446807" y="4143873"/>
            <a:ext cx="2656939" cy="1261884"/>
          </a:xfrm>
          <a:prstGeom prst="rect">
            <a:avLst/>
          </a:prstGeom>
          <a:noFill/>
        </p:spPr>
        <p:txBody>
          <a:bodyPr wrap="square">
            <a:spAutoFit/>
          </a:bodyPr>
          <a:lstStyle/>
          <a:p>
            <a:pPr algn="ctr">
              <a:buClr>
                <a:srgbClr val="104699"/>
              </a:buClr>
            </a:pPr>
            <a:r>
              <a:rPr lang="es-AR" sz="1600" b="1" dirty="0">
                <a:solidFill>
                  <a:schemeClr val="bg1"/>
                </a:solidFill>
                <a:latin typeface="Verdana" pitchFamily="34" charset="0"/>
              </a:rPr>
              <a:t>Antes todos los comprobantes deben estar rendidos administrativamente</a:t>
            </a:r>
          </a:p>
          <a:p>
            <a:pPr algn="ctr">
              <a:buClr>
                <a:srgbClr val="104699"/>
              </a:buClr>
            </a:pPr>
            <a:endParaRPr lang="es-ES_tradnl" altLang="es-AR" sz="1100" b="1" dirty="0">
              <a:solidFill>
                <a:schemeClr val="bg1"/>
              </a:solidFill>
              <a:latin typeface="Helvetica" pitchFamily="2" charset="0"/>
            </a:endParaRPr>
          </a:p>
        </p:txBody>
      </p:sp>
      <p:sp>
        <p:nvSpPr>
          <p:cNvPr id="12" name="Flecha abajo 10">
            <a:extLst>
              <a:ext uri="{FF2B5EF4-FFF2-40B4-BE49-F238E27FC236}">
                <a16:creationId xmlns:a16="http://schemas.microsoft.com/office/drawing/2014/main" id="{E9547F45-BB2E-E3D9-E8C6-E0C6FC9E024A}"/>
              </a:ext>
            </a:extLst>
          </p:cNvPr>
          <p:cNvSpPr/>
          <p:nvPr/>
        </p:nvSpPr>
        <p:spPr>
          <a:xfrm>
            <a:off x="4432361" y="2956598"/>
            <a:ext cx="714873" cy="844849"/>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endParaRPr lang="es-AR" sz="1264" b="1" u="sng" kern="0">
              <a:solidFill>
                <a:prstClr val="white"/>
              </a:solidFill>
              <a:latin typeface="Calibri"/>
            </a:endParaRPr>
          </a:p>
        </p:txBody>
      </p:sp>
      <p:pic>
        <p:nvPicPr>
          <p:cNvPr id="13" name="22 Imagen">
            <a:extLst>
              <a:ext uri="{FF2B5EF4-FFF2-40B4-BE49-F238E27FC236}">
                <a16:creationId xmlns:a16="http://schemas.microsoft.com/office/drawing/2014/main" id="{4B2DD0BF-24AE-0D91-8F98-6D3D524D56F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6348965" y="4517506"/>
            <a:ext cx="514058" cy="695140"/>
          </a:xfrm>
          <a:prstGeom prst="rect">
            <a:avLst/>
          </a:prstGeom>
        </p:spPr>
      </p:pic>
      <p:sp>
        <p:nvSpPr>
          <p:cNvPr id="14" name="Google Shape;68;p13">
            <a:extLst>
              <a:ext uri="{FF2B5EF4-FFF2-40B4-BE49-F238E27FC236}">
                <a16:creationId xmlns:a16="http://schemas.microsoft.com/office/drawing/2014/main" id="{EE8C4D08-A37B-9FE5-41EA-6670C18DEE9E}"/>
              </a:ext>
            </a:extLst>
          </p:cNvPr>
          <p:cNvSpPr txBox="1"/>
          <p:nvPr/>
        </p:nvSpPr>
        <p:spPr>
          <a:xfrm>
            <a:off x="2479940" y="2219387"/>
            <a:ext cx="4794429" cy="416706"/>
          </a:xfrm>
          <a:prstGeom prst="rect">
            <a:avLst/>
          </a:prstGeom>
          <a:noFill/>
          <a:ln>
            <a:noFill/>
          </a:ln>
        </p:spPr>
        <p:txBody>
          <a:bodyPr spcFirstLastPara="1" wrap="square" lIns="82513" tIns="82513" rIns="82513" bIns="82513" anchor="t" anchorCtr="0">
            <a:spAutoFit/>
          </a:bodyPr>
          <a:lstStyle/>
          <a:p>
            <a:pPr algn="ctr"/>
            <a:r>
              <a:rPr lang="es-AR" sz="1625" b="1" dirty="0">
                <a:solidFill>
                  <a:schemeClr val="bg1"/>
                </a:solidFill>
                <a:latin typeface="Verdana" pitchFamily="34" charset="0"/>
              </a:rPr>
              <a:t>Cierre de Fondo Rotatorio</a:t>
            </a:r>
          </a:p>
        </p:txBody>
      </p:sp>
    </p:spTree>
    <p:extLst>
      <p:ext uri="{BB962C8B-B14F-4D97-AF65-F5344CB8AC3E}">
        <p14:creationId xmlns:p14="http://schemas.microsoft.com/office/powerpoint/2010/main" val="2135540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560388" y="1538288"/>
            <a:ext cx="8785225" cy="3781424"/>
          </a:xfrm>
          <a:prstGeom prst="rect">
            <a:avLst/>
          </a:prstGeom>
        </p:spPr>
        <p:txBody>
          <a:bodyPr>
            <a:noAutofit/>
          </a:bodyPr>
          <a:lstStyle/>
          <a:p>
            <a:pPr marL="0" indent="0" algn="ctr">
              <a:buNone/>
            </a:pPr>
            <a:r>
              <a:rPr lang="es-AR" sz="3200" b="1" dirty="0">
                <a:solidFill>
                  <a:srgbClr val="00B0F0"/>
                </a:solidFill>
              </a:rPr>
              <a:t>Desafectación de OP Caducas </a:t>
            </a:r>
            <a:br>
              <a:rPr lang="es-AR" sz="3200" b="1" dirty="0">
                <a:solidFill>
                  <a:srgbClr val="00B0F0"/>
                </a:solidFill>
              </a:rPr>
            </a:br>
            <a:r>
              <a:rPr lang="es-AR" sz="3200" b="1" dirty="0">
                <a:solidFill>
                  <a:srgbClr val="00B0F0"/>
                </a:solidFill>
              </a:rPr>
              <a:t>(art 44 Ley Nº 11.672)</a:t>
            </a:r>
          </a:p>
          <a:p>
            <a:pPr algn="just">
              <a:lnSpc>
                <a:spcPct val="120000"/>
              </a:lnSpc>
              <a:buFontTx/>
              <a:buChar char="-"/>
            </a:pPr>
            <a:r>
              <a:rPr lang="es-AR" sz="2000" dirty="0">
                <a:solidFill>
                  <a:schemeClr val="accent1">
                    <a:lumMod val="75000"/>
                  </a:schemeClr>
                </a:solidFill>
              </a:rPr>
              <a:t>Las OP que ingresen o sean informadas mediante formularios resumen (C75 o IGS) al esidif caducan a cierre de ejercicio posterior al de su autorización.</a:t>
            </a:r>
          </a:p>
          <a:p>
            <a:pPr algn="just">
              <a:lnSpc>
                <a:spcPct val="120000"/>
              </a:lnSpc>
              <a:buFontTx/>
              <a:buChar char="-"/>
            </a:pPr>
            <a:r>
              <a:rPr lang="es-AR" sz="2000" dirty="0">
                <a:solidFill>
                  <a:schemeClr val="accent1">
                    <a:lumMod val="75000"/>
                  </a:schemeClr>
                </a:solidFill>
              </a:rPr>
              <a:t>En caso de tener al menos un pago parcial en el ejercicio siguiente al de su autorizacion, caducan al cierre del ejercicio posterior a dicho pago.</a:t>
            </a:r>
          </a:p>
          <a:p>
            <a:pPr marL="0" indent="0" algn="just">
              <a:lnSpc>
                <a:spcPct val="120000"/>
              </a:lnSpc>
              <a:buNone/>
            </a:pPr>
            <a:r>
              <a:rPr lang="es-AR" sz="2000" b="1" dirty="0">
                <a:solidFill>
                  <a:schemeClr val="accent1">
                    <a:lumMod val="75000"/>
                  </a:schemeClr>
                </a:solidFill>
              </a:rPr>
              <a:t>Entonces, al cierre del ejercicio 2025 caducan:</a:t>
            </a:r>
          </a:p>
          <a:p>
            <a:pPr algn="just">
              <a:lnSpc>
                <a:spcPct val="120000"/>
              </a:lnSpc>
              <a:buFontTx/>
              <a:buChar char="-"/>
            </a:pPr>
            <a:r>
              <a:rPr lang="es-AR" sz="2000" b="1" dirty="0">
                <a:solidFill>
                  <a:schemeClr val="accent1">
                    <a:lumMod val="75000"/>
                  </a:schemeClr>
                </a:solidFill>
              </a:rPr>
              <a:t>OP 2023 (y anteriores) con o sin pagos parciales en 2025</a:t>
            </a:r>
          </a:p>
          <a:p>
            <a:pPr algn="just">
              <a:lnSpc>
                <a:spcPct val="120000"/>
              </a:lnSpc>
              <a:buFontTx/>
              <a:buChar char="-"/>
            </a:pPr>
            <a:r>
              <a:rPr lang="es-AR" sz="2000" b="1" dirty="0">
                <a:solidFill>
                  <a:schemeClr val="accent1">
                    <a:lumMod val="75000"/>
                  </a:schemeClr>
                </a:solidFill>
              </a:rPr>
              <a:t>OP 2024 sin pagos en 2025</a:t>
            </a:r>
          </a:p>
          <a:p>
            <a:pPr algn="just">
              <a:lnSpc>
                <a:spcPct val="120000"/>
              </a:lnSpc>
              <a:buFontTx/>
              <a:buChar char="-"/>
            </a:pPr>
            <a:r>
              <a:rPr lang="es-AR" sz="2000" b="1" dirty="0">
                <a:solidFill>
                  <a:srgbClr val="FF0000"/>
                </a:solidFill>
              </a:rPr>
              <a:t>Solicitar Fecha Tope para desafectar las OP Caducas con cargo al 2025</a:t>
            </a:r>
          </a:p>
          <a:p>
            <a:pPr algn="just">
              <a:lnSpc>
                <a:spcPct val="120000"/>
              </a:lnSpc>
              <a:buFontTx/>
              <a:buChar char="-"/>
            </a:pPr>
            <a:r>
              <a:rPr lang="es-AR" sz="2000" dirty="0">
                <a:solidFill>
                  <a:schemeClr val="accent1">
                    <a:lumMod val="75000"/>
                  </a:schemeClr>
                </a:solidFill>
              </a:rPr>
              <a:t>Fecha tentativa: 23 de enero 2026</a:t>
            </a:r>
          </a:p>
        </p:txBody>
      </p:sp>
    </p:spTree>
    <p:extLst>
      <p:ext uri="{BB962C8B-B14F-4D97-AF65-F5344CB8AC3E}">
        <p14:creationId xmlns:p14="http://schemas.microsoft.com/office/powerpoint/2010/main" val="14024000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D5E90-348D-B2A7-8DDD-18C34C3EFB0D}"/>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E77319AE-33D2-0C7A-30E3-2B5F0188EC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3" name="Google Shape;62;p13">
            <a:extLst>
              <a:ext uri="{FF2B5EF4-FFF2-40B4-BE49-F238E27FC236}">
                <a16:creationId xmlns:a16="http://schemas.microsoft.com/office/drawing/2014/main" id="{8FA11D46-8355-BEA7-587C-ABF26B38D52E}"/>
              </a:ext>
            </a:extLst>
          </p:cNvPr>
          <p:cNvSpPr/>
          <p:nvPr/>
        </p:nvSpPr>
        <p:spPr>
          <a:xfrm flipH="1">
            <a:off x="1443625" y="2137702"/>
            <a:ext cx="7083492" cy="438535"/>
          </a:xfrm>
          <a:prstGeom prst="round1Rect">
            <a:avLst>
              <a:gd name="adj" fmla="val 43807"/>
            </a:avLst>
          </a:prstGeom>
          <a:solidFill>
            <a:srgbClr val="07B1A6"/>
          </a:solidFill>
          <a:ln>
            <a:noFill/>
          </a:ln>
        </p:spPr>
        <p:txBody>
          <a:bodyPr spcFirstLastPara="1" wrap="square" lIns="82513" tIns="82513" rIns="82513" bIns="82513" anchor="ctr" anchorCtr="0">
            <a:noAutofit/>
          </a:bodyPr>
          <a:lstStyle/>
          <a:p>
            <a:endParaRPr sz="1906">
              <a:latin typeface="Helvetica" panose="020B0604020202020204" pitchFamily="34" charset="0"/>
              <a:cs typeface="Helvetica" panose="020B0604020202020204" pitchFamily="34" charset="0"/>
            </a:endParaRPr>
          </a:p>
        </p:txBody>
      </p:sp>
      <p:sp>
        <p:nvSpPr>
          <p:cNvPr id="4" name="Google Shape;68;p13">
            <a:extLst>
              <a:ext uri="{FF2B5EF4-FFF2-40B4-BE49-F238E27FC236}">
                <a16:creationId xmlns:a16="http://schemas.microsoft.com/office/drawing/2014/main" id="{936E9F4B-863F-A74D-E52B-EDFD69A6600A}"/>
              </a:ext>
            </a:extLst>
          </p:cNvPr>
          <p:cNvSpPr txBox="1"/>
          <p:nvPr/>
        </p:nvSpPr>
        <p:spPr>
          <a:xfrm>
            <a:off x="1446639" y="2148652"/>
            <a:ext cx="7093870" cy="416706"/>
          </a:xfrm>
          <a:prstGeom prst="rect">
            <a:avLst/>
          </a:prstGeom>
          <a:noFill/>
          <a:ln>
            <a:noFill/>
          </a:ln>
        </p:spPr>
        <p:txBody>
          <a:bodyPr spcFirstLastPara="1" wrap="square" lIns="82513" tIns="82513" rIns="82513" bIns="82513" anchor="t" anchorCtr="0">
            <a:spAutoFit/>
          </a:bodyPr>
          <a:lstStyle/>
          <a:p>
            <a:pPr algn="ctr"/>
            <a:r>
              <a:rPr lang="es-AR" sz="1625" b="1" dirty="0">
                <a:solidFill>
                  <a:schemeClr val="bg1"/>
                </a:solidFill>
                <a:latin typeface="Verdana" pitchFamily="34" charset="0"/>
              </a:rPr>
              <a:t>Plazo para </a:t>
            </a:r>
            <a:r>
              <a:rPr lang="es-AR" sz="1625" b="1" dirty="0" err="1">
                <a:solidFill>
                  <a:schemeClr val="bg1"/>
                </a:solidFill>
                <a:latin typeface="Verdana" pitchFamily="34" charset="0"/>
              </a:rPr>
              <a:t>Reimputación</a:t>
            </a:r>
            <a:r>
              <a:rPr lang="es-AR" sz="1625" b="1" dirty="0">
                <a:solidFill>
                  <a:schemeClr val="bg1"/>
                </a:solidFill>
                <a:latin typeface="Verdana" pitchFamily="34" charset="0"/>
              </a:rPr>
              <a:t> y reasignación de comprobantes</a:t>
            </a:r>
          </a:p>
        </p:txBody>
      </p:sp>
      <p:cxnSp>
        <p:nvCxnSpPr>
          <p:cNvPr id="5" name="4 Conector recto de flecha">
            <a:extLst>
              <a:ext uri="{FF2B5EF4-FFF2-40B4-BE49-F238E27FC236}">
                <a16:creationId xmlns:a16="http://schemas.microsoft.com/office/drawing/2014/main" id="{812938FC-EAC4-366E-AACF-6BC1AD6F8392}"/>
              </a:ext>
            </a:extLst>
          </p:cNvPr>
          <p:cNvCxnSpPr/>
          <p:nvPr/>
        </p:nvCxnSpPr>
        <p:spPr>
          <a:xfrm>
            <a:off x="1651738" y="4403826"/>
            <a:ext cx="6953761" cy="0"/>
          </a:xfrm>
          <a:prstGeom prst="straightConnector1">
            <a:avLst/>
          </a:prstGeom>
          <a:noFill/>
          <a:ln w="19050" cap="flat" cmpd="sng" algn="ctr">
            <a:solidFill>
              <a:srgbClr val="4F81BD">
                <a:shade val="95000"/>
                <a:satMod val="105000"/>
              </a:srgbClr>
            </a:solidFill>
            <a:prstDash val="solid"/>
            <a:headEnd type="arrow"/>
            <a:tailEnd type="arrow"/>
          </a:ln>
          <a:effectLst/>
        </p:spPr>
      </p:cxnSp>
      <p:cxnSp>
        <p:nvCxnSpPr>
          <p:cNvPr id="6" name="7 Conector recto de flecha">
            <a:extLst>
              <a:ext uri="{FF2B5EF4-FFF2-40B4-BE49-F238E27FC236}">
                <a16:creationId xmlns:a16="http://schemas.microsoft.com/office/drawing/2014/main" id="{60709816-6CCD-8FDE-66A3-344D7D6D82E5}"/>
              </a:ext>
            </a:extLst>
          </p:cNvPr>
          <p:cNvCxnSpPr/>
          <p:nvPr/>
        </p:nvCxnSpPr>
        <p:spPr>
          <a:xfrm>
            <a:off x="2301622" y="4403826"/>
            <a:ext cx="0" cy="844849"/>
          </a:xfrm>
          <a:prstGeom prst="straightConnector1">
            <a:avLst/>
          </a:prstGeom>
          <a:noFill/>
          <a:ln w="15875" cap="flat" cmpd="sng" algn="ctr">
            <a:solidFill>
              <a:srgbClr val="4F81BD">
                <a:shade val="95000"/>
                <a:satMod val="105000"/>
              </a:srgbClr>
            </a:solidFill>
            <a:prstDash val="solid"/>
            <a:tailEnd type="arrow"/>
          </a:ln>
          <a:effectLst/>
        </p:spPr>
      </p:cxnSp>
      <p:cxnSp>
        <p:nvCxnSpPr>
          <p:cNvPr id="7" name="18 Conector recto de flecha">
            <a:extLst>
              <a:ext uri="{FF2B5EF4-FFF2-40B4-BE49-F238E27FC236}">
                <a16:creationId xmlns:a16="http://schemas.microsoft.com/office/drawing/2014/main" id="{314ABF7E-1F28-3CE2-69BA-902A8B41FC5F}"/>
              </a:ext>
            </a:extLst>
          </p:cNvPr>
          <p:cNvCxnSpPr/>
          <p:nvPr/>
        </p:nvCxnSpPr>
        <p:spPr>
          <a:xfrm>
            <a:off x="3666379" y="4403826"/>
            <a:ext cx="0" cy="844849"/>
          </a:xfrm>
          <a:prstGeom prst="straightConnector1">
            <a:avLst/>
          </a:prstGeom>
          <a:noFill/>
          <a:ln w="15875" cap="flat" cmpd="sng" algn="ctr">
            <a:solidFill>
              <a:srgbClr val="4F81BD">
                <a:shade val="95000"/>
                <a:satMod val="105000"/>
              </a:srgbClr>
            </a:solidFill>
            <a:prstDash val="solid"/>
            <a:tailEnd type="arrow"/>
          </a:ln>
          <a:effectLst/>
        </p:spPr>
      </p:cxnSp>
      <p:cxnSp>
        <p:nvCxnSpPr>
          <p:cNvPr id="8" name="19 Conector recto de flecha">
            <a:extLst>
              <a:ext uri="{FF2B5EF4-FFF2-40B4-BE49-F238E27FC236}">
                <a16:creationId xmlns:a16="http://schemas.microsoft.com/office/drawing/2014/main" id="{48573746-E392-7E46-29B6-C7824A30DCB0}"/>
              </a:ext>
            </a:extLst>
          </p:cNvPr>
          <p:cNvCxnSpPr/>
          <p:nvPr/>
        </p:nvCxnSpPr>
        <p:spPr>
          <a:xfrm>
            <a:off x="7760649" y="4403826"/>
            <a:ext cx="0" cy="844849"/>
          </a:xfrm>
          <a:prstGeom prst="straightConnector1">
            <a:avLst/>
          </a:prstGeom>
          <a:noFill/>
          <a:ln w="15875" cap="flat" cmpd="sng" algn="ctr">
            <a:solidFill>
              <a:srgbClr val="4F81BD">
                <a:shade val="95000"/>
                <a:satMod val="105000"/>
              </a:srgbClr>
            </a:solidFill>
            <a:prstDash val="solid"/>
            <a:tailEnd type="arrow"/>
          </a:ln>
          <a:effectLst/>
        </p:spPr>
      </p:cxnSp>
      <p:sp>
        <p:nvSpPr>
          <p:cNvPr id="9" name="21 CuadroTexto">
            <a:extLst>
              <a:ext uri="{FF2B5EF4-FFF2-40B4-BE49-F238E27FC236}">
                <a16:creationId xmlns:a16="http://schemas.microsoft.com/office/drawing/2014/main" id="{09BB3467-A68C-3DE8-FF1C-9F54CAE5A11F}"/>
              </a:ext>
            </a:extLst>
          </p:cNvPr>
          <p:cNvSpPr txBox="1"/>
          <p:nvPr/>
        </p:nvSpPr>
        <p:spPr>
          <a:xfrm>
            <a:off x="1636133" y="5295844"/>
            <a:ext cx="1332416" cy="286873"/>
          </a:xfrm>
          <a:prstGeom prst="rect">
            <a:avLst/>
          </a:prstGeom>
          <a:noFill/>
        </p:spPr>
        <p:txBody>
          <a:bodyPr wrap="none" rtlCol="0">
            <a:spAutoFit/>
          </a:bodyPr>
          <a:lstStyle/>
          <a:p>
            <a:r>
              <a:rPr lang="es-AR" sz="1264" b="1" dirty="0">
                <a:solidFill>
                  <a:prstClr val="black"/>
                </a:solidFill>
                <a:latin typeface="Verdana" pitchFamily="34" charset="0"/>
              </a:rPr>
              <a:t>01/01/2026</a:t>
            </a:r>
          </a:p>
        </p:txBody>
      </p:sp>
      <p:sp>
        <p:nvSpPr>
          <p:cNvPr id="10" name="22 CuadroTexto">
            <a:extLst>
              <a:ext uri="{FF2B5EF4-FFF2-40B4-BE49-F238E27FC236}">
                <a16:creationId xmlns:a16="http://schemas.microsoft.com/office/drawing/2014/main" id="{BC97FA0D-BA01-5EC9-8934-BFAAC490D812}"/>
              </a:ext>
            </a:extLst>
          </p:cNvPr>
          <p:cNvSpPr txBox="1"/>
          <p:nvPr/>
        </p:nvSpPr>
        <p:spPr>
          <a:xfrm>
            <a:off x="3065878" y="5295844"/>
            <a:ext cx="1332416" cy="286873"/>
          </a:xfrm>
          <a:prstGeom prst="rect">
            <a:avLst/>
          </a:prstGeom>
          <a:noFill/>
        </p:spPr>
        <p:txBody>
          <a:bodyPr wrap="none" rtlCol="0">
            <a:spAutoFit/>
          </a:bodyPr>
          <a:lstStyle/>
          <a:p>
            <a:r>
              <a:rPr lang="es-AR" sz="1264" b="1" dirty="0">
                <a:solidFill>
                  <a:prstClr val="black"/>
                </a:solidFill>
                <a:latin typeface="Verdana" pitchFamily="34" charset="0"/>
              </a:rPr>
              <a:t>31/03/2026</a:t>
            </a:r>
          </a:p>
        </p:txBody>
      </p:sp>
      <p:sp>
        <p:nvSpPr>
          <p:cNvPr id="11" name="23 CuadroTexto">
            <a:extLst>
              <a:ext uri="{FF2B5EF4-FFF2-40B4-BE49-F238E27FC236}">
                <a16:creationId xmlns:a16="http://schemas.microsoft.com/office/drawing/2014/main" id="{E91D955E-CD59-7702-BCF6-875C3A73D737}"/>
              </a:ext>
            </a:extLst>
          </p:cNvPr>
          <p:cNvSpPr txBox="1"/>
          <p:nvPr/>
        </p:nvSpPr>
        <p:spPr>
          <a:xfrm>
            <a:off x="7225137" y="5295844"/>
            <a:ext cx="1332416" cy="286873"/>
          </a:xfrm>
          <a:prstGeom prst="rect">
            <a:avLst/>
          </a:prstGeom>
          <a:noFill/>
        </p:spPr>
        <p:txBody>
          <a:bodyPr wrap="none" rtlCol="0">
            <a:spAutoFit/>
          </a:bodyPr>
          <a:lstStyle/>
          <a:p>
            <a:r>
              <a:rPr lang="es-AR" sz="1264" b="1" dirty="0">
                <a:solidFill>
                  <a:prstClr val="black"/>
                </a:solidFill>
                <a:latin typeface="Verdana" pitchFamily="34" charset="0"/>
              </a:rPr>
              <a:t>31/12/2026</a:t>
            </a:r>
          </a:p>
        </p:txBody>
      </p:sp>
      <p:sp>
        <p:nvSpPr>
          <p:cNvPr id="12" name="8 Rectángulo">
            <a:extLst>
              <a:ext uri="{FF2B5EF4-FFF2-40B4-BE49-F238E27FC236}">
                <a16:creationId xmlns:a16="http://schemas.microsoft.com/office/drawing/2014/main" id="{B8D03B42-3107-5DEE-CD4A-92276BA66E7A}"/>
              </a:ext>
            </a:extLst>
          </p:cNvPr>
          <p:cNvSpPr/>
          <p:nvPr/>
        </p:nvSpPr>
        <p:spPr>
          <a:xfrm>
            <a:off x="3601390" y="3169046"/>
            <a:ext cx="122175" cy="1234780"/>
          </a:xfrm>
          <a:prstGeom prst="rect">
            <a:avLst/>
          </a:prstGeom>
          <a:solidFill>
            <a:srgbClr val="FF0000"/>
          </a:solidFill>
          <a:ln w="25400" cap="flat" cmpd="sng" algn="ctr">
            <a:solidFill>
              <a:srgbClr val="4F81BD">
                <a:shade val="50000"/>
              </a:srgbClr>
            </a:solidFill>
            <a:prstDash val="solid"/>
          </a:ln>
          <a:effectLst/>
        </p:spPr>
        <p:txBody>
          <a:bodyPr rtlCol="0" anchor="ctr"/>
          <a:lstStyle/>
          <a:p>
            <a:pPr algn="ctr" defTabSz="825246">
              <a:defRPr/>
            </a:pPr>
            <a:endParaRPr lang="es-AR" sz="1264" b="1" u="sng" kern="0">
              <a:solidFill>
                <a:prstClr val="white"/>
              </a:solidFill>
              <a:latin typeface="Calibri"/>
            </a:endParaRPr>
          </a:p>
        </p:txBody>
      </p:sp>
      <p:sp>
        <p:nvSpPr>
          <p:cNvPr id="13" name="26 Flecha curvada hacia abajo">
            <a:extLst>
              <a:ext uri="{FF2B5EF4-FFF2-40B4-BE49-F238E27FC236}">
                <a16:creationId xmlns:a16="http://schemas.microsoft.com/office/drawing/2014/main" id="{8D64EE9D-AC5B-0F89-399F-6EA5A9BCC48B}"/>
              </a:ext>
            </a:extLst>
          </p:cNvPr>
          <p:cNvSpPr/>
          <p:nvPr/>
        </p:nvSpPr>
        <p:spPr>
          <a:xfrm>
            <a:off x="1716726" y="3523893"/>
            <a:ext cx="1299768" cy="519907"/>
          </a:xfrm>
          <a:prstGeom prst="curvedDownArrow">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endParaRPr lang="es-AR" sz="1264" b="1" u="sng" kern="0">
              <a:solidFill>
                <a:prstClr val="black"/>
              </a:solidFill>
              <a:latin typeface="Calibri"/>
            </a:endParaRPr>
          </a:p>
        </p:txBody>
      </p:sp>
      <p:cxnSp>
        <p:nvCxnSpPr>
          <p:cNvPr id="14" name="28 Conector recto de flecha">
            <a:extLst>
              <a:ext uri="{FF2B5EF4-FFF2-40B4-BE49-F238E27FC236}">
                <a16:creationId xmlns:a16="http://schemas.microsoft.com/office/drawing/2014/main" id="{54F3AC3E-8761-9A22-3A74-13F58F9E6C2D}"/>
              </a:ext>
            </a:extLst>
          </p:cNvPr>
          <p:cNvCxnSpPr/>
          <p:nvPr/>
        </p:nvCxnSpPr>
        <p:spPr>
          <a:xfrm>
            <a:off x="2431599" y="4403826"/>
            <a:ext cx="0" cy="292448"/>
          </a:xfrm>
          <a:prstGeom prst="straightConnector1">
            <a:avLst/>
          </a:prstGeom>
          <a:noFill/>
          <a:ln w="15875" cap="flat" cmpd="sng" algn="ctr">
            <a:solidFill>
              <a:srgbClr val="4F81BD">
                <a:shade val="95000"/>
                <a:satMod val="105000"/>
              </a:srgbClr>
            </a:solidFill>
            <a:prstDash val="solid"/>
            <a:tailEnd type="arrow"/>
          </a:ln>
          <a:effectLst/>
        </p:spPr>
      </p:cxnSp>
      <p:sp>
        <p:nvSpPr>
          <p:cNvPr id="15" name="31 CuadroTexto">
            <a:extLst>
              <a:ext uri="{FF2B5EF4-FFF2-40B4-BE49-F238E27FC236}">
                <a16:creationId xmlns:a16="http://schemas.microsoft.com/office/drawing/2014/main" id="{564F09F7-5A38-1905-6F9D-89346596D2B5}"/>
              </a:ext>
            </a:extLst>
          </p:cNvPr>
          <p:cNvSpPr txBox="1"/>
          <p:nvPr/>
        </p:nvSpPr>
        <p:spPr>
          <a:xfrm>
            <a:off x="2278713" y="4645960"/>
            <a:ext cx="564578" cy="286873"/>
          </a:xfrm>
          <a:prstGeom prst="rect">
            <a:avLst/>
          </a:prstGeom>
          <a:noFill/>
        </p:spPr>
        <p:txBody>
          <a:bodyPr wrap="none" rtlCol="0">
            <a:spAutoFit/>
          </a:bodyPr>
          <a:lstStyle/>
          <a:p>
            <a:r>
              <a:rPr lang="es-AR" sz="1264" b="1" dirty="0">
                <a:solidFill>
                  <a:prstClr val="black"/>
                </a:solidFill>
                <a:latin typeface="Verdana" pitchFamily="34" charset="0"/>
              </a:rPr>
              <a:t>D.A.</a:t>
            </a:r>
          </a:p>
        </p:txBody>
      </p:sp>
      <p:pic>
        <p:nvPicPr>
          <p:cNvPr id="16" name="Imagen 1">
            <a:extLst>
              <a:ext uri="{FF2B5EF4-FFF2-40B4-BE49-F238E27FC236}">
                <a16:creationId xmlns:a16="http://schemas.microsoft.com/office/drawing/2014/main" id="{E1DFBB79-5AD0-9648-5E78-196F76FA1F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487" y="2994505"/>
            <a:ext cx="1204409" cy="903307"/>
          </a:xfrm>
          <a:prstGeom prst="rect">
            <a:avLst/>
          </a:prstGeom>
        </p:spPr>
      </p:pic>
    </p:spTree>
    <p:extLst>
      <p:ext uri="{BB962C8B-B14F-4D97-AF65-F5344CB8AC3E}">
        <p14:creationId xmlns:p14="http://schemas.microsoft.com/office/powerpoint/2010/main" val="11319364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245F9-11B5-B023-C727-3017B9BC1FA9}"/>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FDDFA25A-862D-8BF1-E4A1-E6D00E7E1C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3" name="Google Shape;62;p13">
            <a:extLst>
              <a:ext uri="{FF2B5EF4-FFF2-40B4-BE49-F238E27FC236}">
                <a16:creationId xmlns:a16="http://schemas.microsoft.com/office/drawing/2014/main" id="{69A0F19E-4854-3630-9773-2CC026749925}"/>
              </a:ext>
            </a:extLst>
          </p:cNvPr>
          <p:cNvSpPr/>
          <p:nvPr/>
        </p:nvSpPr>
        <p:spPr>
          <a:xfrm flipH="1">
            <a:off x="1378883" y="1934266"/>
            <a:ext cx="7083492" cy="438535"/>
          </a:xfrm>
          <a:prstGeom prst="round1Rect">
            <a:avLst>
              <a:gd name="adj" fmla="val 43807"/>
            </a:avLst>
          </a:prstGeom>
          <a:solidFill>
            <a:srgbClr val="07B1A6"/>
          </a:solidFill>
          <a:ln>
            <a:noFill/>
          </a:ln>
        </p:spPr>
        <p:txBody>
          <a:bodyPr spcFirstLastPara="1" wrap="square" lIns="82513" tIns="82513" rIns="82513" bIns="82513" anchor="ctr" anchorCtr="0">
            <a:noAutofit/>
          </a:bodyPr>
          <a:lstStyle/>
          <a:p>
            <a:endParaRPr sz="1906">
              <a:latin typeface="Helvetica" panose="020B0604020202020204" pitchFamily="34" charset="0"/>
              <a:cs typeface="Helvetica" panose="020B0604020202020204" pitchFamily="34" charset="0"/>
            </a:endParaRPr>
          </a:p>
        </p:txBody>
      </p:sp>
      <p:sp>
        <p:nvSpPr>
          <p:cNvPr id="4" name="Google Shape;68;p13">
            <a:extLst>
              <a:ext uri="{FF2B5EF4-FFF2-40B4-BE49-F238E27FC236}">
                <a16:creationId xmlns:a16="http://schemas.microsoft.com/office/drawing/2014/main" id="{2371031E-850D-091B-6654-911A9EE272F9}"/>
              </a:ext>
            </a:extLst>
          </p:cNvPr>
          <p:cNvSpPr txBox="1"/>
          <p:nvPr/>
        </p:nvSpPr>
        <p:spPr>
          <a:xfrm>
            <a:off x="1615059" y="1945216"/>
            <a:ext cx="6508771" cy="416706"/>
          </a:xfrm>
          <a:prstGeom prst="rect">
            <a:avLst/>
          </a:prstGeom>
          <a:noFill/>
          <a:ln>
            <a:noFill/>
          </a:ln>
        </p:spPr>
        <p:txBody>
          <a:bodyPr spcFirstLastPara="1" wrap="square" lIns="82513" tIns="82513" rIns="82513" bIns="82513" anchor="t" anchorCtr="0">
            <a:spAutoFit/>
          </a:bodyPr>
          <a:lstStyle/>
          <a:p>
            <a:pPr algn="ctr"/>
            <a:r>
              <a:rPr lang="es-AR" sz="1625" b="1" dirty="0" err="1">
                <a:solidFill>
                  <a:schemeClr val="bg1"/>
                </a:solidFill>
                <a:latin typeface="Verdana" pitchFamily="34" charset="0"/>
              </a:rPr>
              <a:t>Reimputación</a:t>
            </a:r>
            <a:r>
              <a:rPr lang="es-AR" sz="1625" b="1" dirty="0">
                <a:solidFill>
                  <a:schemeClr val="bg1"/>
                </a:solidFill>
                <a:latin typeface="Verdana" pitchFamily="34" charset="0"/>
              </a:rPr>
              <a:t> y reasignación de comprobantes</a:t>
            </a:r>
          </a:p>
        </p:txBody>
      </p:sp>
      <p:sp>
        <p:nvSpPr>
          <p:cNvPr id="5" name="16 Rectángulo redondeado">
            <a:extLst>
              <a:ext uri="{FF2B5EF4-FFF2-40B4-BE49-F238E27FC236}">
                <a16:creationId xmlns:a16="http://schemas.microsoft.com/office/drawing/2014/main" id="{3BB81AD1-FDF7-BBA1-DF43-8D7F1513B096}"/>
              </a:ext>
            </a:extLst>
          </p:cNvPr>
          <p:cNvSpPr/>
          <p:nvPr/>
        </p:nvSpPr>
        <p:spPr>
          <a:xfrm>
            <a:off x="2443347" y="4572489"/>
            <a:ext cx="1299768" cy="714873"/>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r>
              <a:rPr lang="es-AR" sz="2888" b="1" kern="0" dirty="0">
                <a:solidFill>
                  <a:prstClr val="white"/>
                </a:solidFill>
                <a:latin typeface="Calibri"/>
              </a:rPr>
              <a:t>2025</a:t>
            </a:r>
          </a:p>
        </p:txBody>
      </p:sp>
      <p:sp>
        <p:nvSpPr>
          <p:cNvPr id="6" name="17 Rectángulo redondeado">
            <a:extLst>
              <a:ext uri="{FF2B5EF4-FFF2-40B4-BE49-F238E27FC236}">
                <a16:creationId xmlns:a16="http://schemas.microsoft.com/office/drawing/2014/main" id="{DF59F8ED-E873-87B8-A618-62BBE7693CA2}"/>
              </a:ext>
            </a:extLst>
          </p:cNvPr>
          <p:cNvSpPr/>
          <p:nvPr/>
        </p:nvSpPr>
        <p:spPr>
          <a:xfrm>
            <a:off x="6082698" y="4567466"/>
            <a:ext cx="1299768" cy="714873"/>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r>
              <a:rPr lang="es-AR" sz="2888" b="1" kern="0" dirty="0">
                <a:solidFill>
                  <a:prstClr val="white"/>
                </a:solidFill>
                <a:latin typeface="Calibri"/>
              </a:rPr>
              <a:t>2026</a:t>
            </a:r>
          </a:p>
        </p:txBody>
      </p:sp>
      <p:sp>
        <p:nvSpPr>
          <p:cNvPr id="7" name="18 Flecha curvada hacia abajo">
            <a:extLst>
              <a:ext uri="{FF2B5EF4-FFF2-40B4-BE49-F238E27FC236}">
                <a16:creationId xmlns:a16="http://schemas.microsoft.com/office/drawing/2014/main" id="{60ACE76A-8C9D-FAC9-B5BB-0A9A831900AD}"/>
              </a:ext>
            </a:extLst>
          </p:cNvPr>
          <p:cNvSpPr/>
          <p:nvPr/>
        </p:nvSpPr>
        <p:spPr>
          <a:xfrm>
            <a:off x="3353185" y="3931156"/>
            <a:ext cx="3215264" cy="519907"/>
          </a:xfrm>
          <a:prstGeom prst="curvedDownArrow">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endParaRPr lang="es-AR" sz="1264" b="1" u="sng" kern="0">
              <a:solidFill>
                <a:prstClr val="black"/>
              </a:solidFill>
              <a:latin typeface="Calibri"/>
            </a:endParaRPr>
          </a:p>
        </p:txBody>
      </p:sp>
      <p:sp>
        <p:nvSpPr>
          <p:cNvPr id="8" name="15 CuadroTexto">
            <a:extLst>
              <a:ext uri="{FF2B5EF4-FFF2-40B4-BE49-F238E27FC236}">
                <a16:creationId xmlns:a16="http://schemas.microsoft.com/office/drawing/2014/main" id="{1D3F2666-EC31-645F-35A5-06098729BE94}"/>
              </a:ext>
            </a:extLst>
          </p:cNvPr>
          <p:cNvSpPr txBox="1"/>
          <p:nvPr/>
        </p:nvSpPr>
        <p:spPr>
          <a:xfrm>
            <a:off x="1823065" y="2774173"/>
            <a:ext cx="5622511" cy="592470"/>
          </a:xfrm>
          <a:prstGeom prst="rect">
            <a:avLst/>
          </a:prstGeom>
          <a:noFill/>
        </p:spPr>
        <p:txBody>
          <a:bodyPr wrap="square" rtlCol="0">
            <a:spAutoFit/>
          </a:bodyPr>
          <a:lstStyle/>
          <a:p>
            <a:r>
              <a:rPr lang="es-AR" sz="1625" b="1" dirty="0">
                <a:solidFill>
                  <a:srgbClr val="0070C0"/>
                </a:solidFill>
                <a:latin typeface="Verdana" pitchFamily="34" charset="0"/>
              </a:rPr>
              <a:t>Verificar existencia de crédito presupuestario en el ejercicio 2026 para las FF necesarias</a:t>
            </a:r>
          </a:p>
        </p:txBody>
      </p:sp>
      <p:pic>
        <p:nvPicPr>
          <p:cNvPr id="9" name="12 Imagen">
            <a:extLst>
              <a:ext uri="{FF2B5EF4-FFF2-40B4-BE49-F238E27FC236}">
                <a16:creationId xmlns:a16="http://schemas.microsoft.com/office/drawing/2014/main" id="{2B3D7C2E-4DA2-53D7-E470-3AECFA647FE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7518846" y="2779809"/>
            <a:ext cx="427203" cy="577688"/>
          </a:xfrm>
          <a:prstGeom prst="rect">
            <a:avLst/>
          </a:prstGeom>
        </p:spPr>
      </p:pic>
    </p:spTree>
    <p:extLst>
      <p:ext uri="{BB962C8B-B14F-4D97-AF65-F5344CB8AC3E}">
        <p14:creationId xmlns:p14="http://schemas.microsoft.com/office/powerpoint/2010/main" val="15767991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BAB19-6926-EA62-C38F-E9EFFBF68554}"/>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904E4A9E-D4BE-D6C6-9B63-945C1685EF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92352" y="590330"/>
            <a:ext cx="552680" cy="499087"/>
          </a:xfrm>
          <a:prstGeom prst="rect">
            <a:avLst/>
          </a:prstGeom>
        </p:spPr>
      </p:pic>
      <p:sp>
        <p:nvSpPr>
          <p:cNvPr id="3" name="Redondear rectángulo de esquina diagonal 20">
            <a:extLst>
              <a:ext uri="{FF2B5EF4-FFF2-40B4-BE49-F238E27FC236}">
                <a16:creationId xmlns:a16="http://schemas.microsoft.com/office/drawing/2014/main" id="{B011355B-F5DB-A053-C867-8DFED29A9B91}"/>
              </a:ext>
            </a:extLst>
          </p:cNvPr>
          <p:cNvSpPr/>
          <p:nvPr/>
        </p:nvSpPr>
        <p:spPr>
          <a:xfrm>
            <a:off x="3563039" y="3965737"/>
            <a:ext cx="3458289" cy="1347927"/>
          </a:xfrm>
          <a:prstGeom prst="round2DiagRect">
            <a:avLst/>
          </a:prstGeom>
          <a:solidFill>
            <a:srgbClr val="1D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906"/>
          </a:p>
        </p:txBody>
      </p:sp>
      <p:sp>
        <p:nvSpPr>
          <p:cNvPr id="4" name="Google Shape;62;p13">
            <a:extLst>
              <a:ext uri="{FF2B5EF4-FFF2-40B4-BE49-F238E27FC236}">
                <a16:creationId xmlns:a16="http://schemas.microsoft.com/office/drawing/2014/main" id="{54812D24-E949-1815-64FC-7F21535F8D6D}"/>
              </a:ext>
            </a:extLst>
          </p:cNvPr>
          <p:cNvSpPr/>
          <p:nvPr/>
        </p:nvSpPr>
        <p:spPr>
          <a:xfrm flipH="1">
            <a:off x="2589720" y="1986904"/>
            <a:ext cx="4906064" cy="710599"/>
          </a:xfrm>
          <a:prstGeom prst="round1Rect">
            <a:avLst>
              <a:gd name="adj" fmla="val 43807"/>
            </a:avLst>
          </a:prstGeom>
          <a:solidFill>
            <a:srgbClr val="07B1A6"/>
          </a:solidFill>
          <a:ln>
            <a:noFill/>
          </a:ln>
        </p:spPr>
        <p:txBody>
          <a:bodyPr spcFirstLastPara="1" wrap="square" lIns="82513" tIns="82513" rIns="82513" bIns="82513" anchor="ctr" anchorCtr="0">
            <a:noAutofit/>
          </a:bodyPr>
          <a:lstStyle/>
          <a:p>
            <a:endParaRPr sz="1444"/>
          </a:p>
        </p:txBody>
      </p:sp>
      <p:sp>
        <p:nvSpPr>
          <p:cNvPr id="5" name="Google Shape;68;p13">
            <a:extLst>
              <a:ext uri="{FF2B5EF4-FFF2-40B4-BE49-F238E27FC236}">
                <a16:creationId xmlns:a16="http://schemas.microsoft.com/office/drawing/2014/main" id="{1F9EACD9-1144-E6B6-B0B1-1D2B39025D52}"/>
              </a:ext>
            </a:extLst>
          </p:cNvPr>
          <p:cNvSpPr txBox="1"/>
          <p:nvPr/>
        </p:nvSpPr>
        <p:spPr>
          <a:xfrm>
            <a:off x="2683141" y="2124141"/>
            <a:ext cx="4794429" cy="416706"/>
          </a:xfrm>
          <a:prstGeom prst="rect">
            <a:avLst/>
          </a:prstGeom>
          <a:noFill/>
          <a:ln>
            <a:noFill/>
          </a:ln>
        </p:spPr>
        <p:txBody>
          <a:bodyPr spcFirstLastPara="1" wrap="square" lIns="82513" tIns="82513" rIns="82513" bIns="82513" anchor="t" anchorCtr="0">
            <a:spAutoFit/>
          </a:bodyPr>
          <a:lstStyle/>
          <a:p>
            <a:pPr algn="ctr"/>
            <a:r>
              <a:rPr lang="es-AR" sz="1625" b="1" dirty="0">
                <a:solidFill>
                  <a:schemeClr val="bg1"/>
                </a:solidFill>
                <a:latin typeface="Verdana" pitchFamily="34" charset="0"/>
              </a:rPr>
              <a:t>Comprobantes que no se </a:t>
            </a:r>
            <a:r>
              <a:rPr lang="es-AR" sz="1625" b="1" dirty="0" err="1">
                <a:solidFill>
                  <a:schemeClr val="bg1"/>
                </a:solidFill>
                <a:latin typeface="Verdana" pitchFamily="34" charset="0"/>
              </a:rPr>
              <a:t>reimputan</a:t>
            </a:r>
            <a:endParaRPr lang="es-AR" sz="1625" b="1" dirty="0">
              <a:solidFill>
                <a:schemeClr val="bg1"/>
              </a:solidFill>
              <a:latin typeface="Verdana" pitchFamily="34" charset="0"/>
            </a:endParaRPr>
          </a:p>
        </p:txBody>
      </p:sp>
      <p:sp>
        <p:nvSpPr>
          <p:cNvPr id="6" name="CuadroTexto 5">
            <a:extLst>
              <a:ext uri="{FF2B5EF4-FFF2-40B4-BE49-F238E27FC236}">
                <a16:creationId xmlns:a16="http://schemas.microsoft.com/office/drawing/2014/main" id="{2B65F07C-4B4F-A691-6E83-9B249570E16F}"/>
              </a:ext>
            </a:extLst>
          </p:cNvPr>
          <p:cNvSpPr txBox="1"/>
          <p:nvPr/>
        </p:nvSpPr>
        <p:spPr>
          <a:xfrm>
            <a:off x="3694064" y="4221088"/>
            <a:ext cx="3193514" cy="1117870"/>
          </a:xfrm>
          <a:prstGeom prst="rect">
            <a:avLst/>
          </a:prstGeom>
          <a:noFill/>
        </p:spPr>
        <p:txBody>
          <a:bodyPr wrap="square">
            <a:spAutoFit/>
          </a:bodyPr>
          <a:lstStyle/>
          <a:p>
            <a:pPr algn="ctr">
              <a:buClr>
                <a:srgbClr val="104699"/>
              </a:buClr>
            </a:pPr>
            <a:r>
              <a:rPr lang="es-AR" sz="1800" b="1" dirty="0">
                <a:solidFill>
                  <a:schemeClr val="bg1"/>
                </a:solidFill>
                <a:latin typeface="Verdana" pitchFamily="34" charset="0"/>
              </a:rPr>
              <a:t>También deben culminar su gestión antes del 31/12/2025</a:t>
            </a:r>
          </a:p>
          <a:p>
            <a:pPr algn="ctr">
              <a:buClr>
                <a:srgbClr val="104699"/>
              </a:buClr>
            </a:pPr>
            <a:endParaRPr lang="es-ES_tradnl" altLang="es-AR" sz="1200" b="1" dirty="0">
              <a:solidFill>
                <a:schemeClr val="bg1"/>
              </a:solidFill>
              <a:latin typeface="Helvetica" pitchFamily="2" charset="0"/>
            </a:endParaRPr>
          </a:p>
        </p:txBody>
      </p:sp>
      <p:sp>
        <p:nvSpPr>
          <p:cNvPr id="7" name="Flecha abajo 10">
            <a:extLst>
              <a:ext uri="{FF2B5EF4-FFF2-40B4-BE49-F238E27FC236}">
                <a16:creationId xmlns:a16="http://schemas.microsoft.com/office/drawing/2014/main" id="{31C8E046-B41B-BB69-FCD8-A92BB890F3DA}"/>
              </a:ext>
            </a:extLst>
          </p:cNvPr>
          <p:cNvSpPr/>
          <p:nvPr/>
        </p:nvSpPr>
        <p:spPr>
          <a:xfrm>
            <a:off x="5518918" y="2861352"/>
            <a:ext cx="714873" cy="844849"/>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825246">
              <a:defRPr/>
            </a:pPr>
            <a:endParaRPr lang="es-AR" sz="1264" b="1" u="sng" kern="0">
              <a:solidFill>
                <a:prstClr val="white"/>
              </a:solidFill>
              <a:latin typeface="Calibri"/>
            </a:endParaRPr>
          </a:p>
        </p:txBody>
      </p:sp>
      <p:pic>
        <p:nvPicPr>
          <p:cNvPr id="8" name="22 Imagen">
            <a:extLst>
              <a:ext uri="{FF2B5EF4-FFF2-40B4-BE49-F238E27FC236}">
                <a16:creationId xmlns:a16="http://schemas.microsoft.com/office/drawing/2014/main" id="{A4C0A479-4B61-868F-235B-93A4A94B64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5316"/>
          <a:stretch/>
        </p:blipFill>
        <p:spPr>
          <a:xfrm>
            <a:off x="7233444" y="4319310"/>
            <a:ext cx="514058" cy="695140"/>
          </a:xfrm>
          <a:prstGeom prst="rect">
            <a:avLst/>
          </a:prstGeom>
        </p:spPr>
      </p:pic>
      <p:sp>
        <p:nvSpPr>
          <p:cNvPr id="9" name="Text Box 4">
            <a:extLst>
              <a:ext uri="{FF2B5EF4-FFF2-40B4-BE49-F238E27FC236}">
                <a16:creationId xmlns:a16="http://schemas.microsoft.com/office/drawing/2014/main" id="{72641B3E-CE57-5C72-96FD-50A6835B60F9}"/>
              </a:ext>
            </a:extLst>
          </p:cNvPr>
          <p:cNvSpPr txBox="1">
            <a:spLocks noChangeArrowheads="1"/>
          </p:cNvSpPr>
          <p:nvPr/>
        </p:nvSpPr>
        <p:spPr bwMode="auto">
          <a:xfrm>
            <a:off x="1949837" y="3075445"/>
            <a:ext cx="3226403" cy="425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1400" b="1" u="sng">
                <a:solidFill>
                  <a:schemeClr val="tx1"/>
                </a:solidFill>
                <a:latin typeface="Verdana" pitchFamily="34" charset="0"/>
                <a:ea typeface="MS PGothic" pitchFamily="34" charset="-128"/>
              </a:defRPr>
            </a:lvl1pPr>
            <a:lvl2pPr marL="742950" indent="-285750" eaLnBrk="0" hangingPunct="0">
              <a:defRPr sz="1400" b="1" u="sng">
                <a:solidFill>
                  <a:schemeClr val="tx1"/>
                </a:solidFill>
                <a:latin typeface="Verdana" pitchFamily="34" charset="0"/>
                <a:ea typeface="MS PGothic" pitchFamily="34" charset="-128"/>
              </a:defRPr>
            </a:lvl2pPr>
            <a:lvl3pPr marL="1143000" indent="-228600" eaLnBrk="0" hangingPunct="0">
              <a:defRPr sz="1400" b="1" u="sng">
                <a:solidFill>
                  <a:schemeClr val="tx1"/>
                </a:solidFill>
                <a:latin typeface="Verdana" pitchFamily="34" charset="0"/>
                <a:ea typeface="MS PGothic" pitchFamily="34" charset="-128"/>
              </a:defRPr>
            </a:lvl3pPr>
            <a:lvl4pPr marL="1600200" indent="-228600" eaLnBrk="0" hangingPunct="0">
              <a:defRPr sz="1400" b="1" u="sng">
                <a:solidFill>
                  <a:schemeClr val="tx1"/>
                </a:solidFill>
                <a:latin typeface="Verdana" pitchFamily="34" charset="0"/>
                <a:ea typeface="MS PGothic" pitchFamily="34" charset="-128"/>
              </a:defRPr>
            </a:lvl4pPr>
            <a:lvl5pPr marL="2057400" indent="-228600" eaLnBrk="0" hangingPunct="0">
              <a:defRPr sz="1400" b="1" u="sng">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sz="1400" b="1" u="sng">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sz="1400" b="1" u="sng">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sz="1400" b="1" u="sng">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sz="1400" b="1" u="sng">
                <a:solidFill>
                  <a:schemeClr val="tx1"/>
                </a:solidFill>
                <a:latin typeface="Verdana" pitchFamily="34" charset="0"/>
                <a:ea typeface="MS PGothic" pitchFamily="34" charset="-128"/>
              </a:defRPr>
            </a:lvl9pPr>
          </a:lstStyle>
          <a:p>
            <a:pPr algn="ctr" eaLnBrk="1" hangingPunct="1">
              <a:defRPr/>
            </a:pPr>
            <a:r>
              <a:rPr lang="es-AR" sz="2166" u="none" dirty="0">
                <a:solidFill>
                  <a:srgbClr val="0070C0"/>
                </a:solidFill>
                <a:latin typeface="Arial" pitchFamily="34" charset="0"/>
                <a:cs typeface="Arial" pitchFamily="34" charset="0"/>
              </a:rPr>
              <a:t>Anticipos de fondos</a:t>
            </a:r>
          </a:p>
        </p:txBody>
      </p:sp>
      <p:pic>
        <p:nvPicPr>
          <p:cNvPr id="10" name="4 Imagen">
            <a:extLst>
              <a:ext uri="{FF2B5EF4-FFF2-40B4-BE49-F238E27FC236}">
                <a16:creationId xmlns:a16="http://schemas.microsoft.com/office/drawing/2014/main" id="{6B46F511-0820-16ED-97BE-313F070100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3026" y="4044797"/>
            <a:ext cx="711011" cy="711011"/>
          </a:xfrm>
          <a:prstGeom prst="rect">
            <a:avLst/>
          </a:prstGeom>
        </p:spPr>
      </p:pic>
    </p:spTree>
    <p:extLst>
      <p:ext uri="{BB962C8B-B14F-4D97-AF65-F5344CB8AC3E}">
        <p14:creationId xmlns:p14="http://schemas.microsoft.com/office/powerpoint/2010/main" val="34493506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7BCE39-E45C-FFE4-0444-C563FB3E00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 y="1"/>
            <a:ext cx="9904377" cy="6669360"/>
          </a:xfrm>
          <a:prstGeom prst="rect">
            <a:avLst/>
          </a:prstGeom>
        </p:spPr>
      </p:pic>
    </p:spTree>
    <p:extLst>
      <p:ext uri="{BB962C8B-B14F-4D97-AF65-F5344CB8AC3E}">
        <p14:creationId xmlns:p14="http://schemas.microsoft.com/office/powerpoint/2010/main" val="2288065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8F30BF-4F32-BCEF-85C8-A3619551C63C}"/>
              </a:ext>
            </a:extLst>
          </p:cNvPr>
          <p:cNvSpPr>
            <a:spLocks noChangeArrowheads="1"/>
          </p:cNvSpPr>
          <p:nvPr/>
        </p:nvSpPr>
        <p:spPr bwMode="auto">
          <a:xfrm>
            <a:off x="3678458" y="5354052"/>
            <a:ext cx="27029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446088" algn="l"/>
              </a:tabLst>
              <a:defRPr>
                <a:solidFill>
                  <a:schemeClr val="tx1"/>
                </a:solidFill>
                <a:latin typeface="Arial" pitchFamily="34" charset="0"/>
                <a:cs typeface="Arial" pitchFamily="34" charset="0"/>
              </a:defRPr>
            </a:lvl1pPr>
            <a:lvl2pPr fontAlgn="base">
              <a:spcBef>
                <a:spcPct val="0"/>
              </a:spcBef>
              <a:spcAft>
                <a:spcPct val="0"/>
              </a:spcAft>
              <a:tabLst>
                <a:tab pos="446088" algn="l"/>
              </a:tabLst>
              <a:defRPr>
                <a:solidFill>
                  <a:schemeClr val="tx1"/>
                </a:solidFill>
                <a:latin typeface="Arial" pitchFamily="34" charset="0"/>
                <a:cs typeface="Arial" pitchFamily="34" charset="0"/>
              </a:defRPr>
            </a:lvl2pPr>
            <a:lvl3pPr fontAlgn="base">
              <a:spcBef>
                <a:spcPct val="0"/>
              </a:spcBef>
              <a:spcAft>
                <a:spcPct val="0"/>
              </a:spcAft>
              <a:tabLst>
                <a:tab pos="446088" algn="l"/>
              </a:tabLst>
              <a:defRPr>
                <a:solidFill>
                  <a:schemeClr val="tx1"/>
                </a:solidFill>
                <a:latin typeface="Arial" pitchFamily="34" charset="0"/>
                <a:cs typeface="Arial" pitchFamily="34" charset="0"/>
              </a:defRPr>
            </a:lvl3pPr>
            <a:lvl4pPr fontAlgn="base">
              <a:spcBef>
                <a:spcPct val="0"/>
              </a:spcBef>
              <a:spcAft>
                <a:spcPct val="0"/>
              </a:spcAft>
              <a:tabLst>
                <a:tab pos="446088" algn="l"/>
              </a:tabLst>
              <a:defRPr>
                <a:solidFill>
                  <a:schemeClr val="tx1"/>
                </a:solidFill>
                <a:latin typeface="Arial" pitchFamily="34" charset="0"/>
                <a:cs typeface="Arial" pitchFamily="34" charset="0"/>
              </a:defRPr>
            </a:lvl4pPr>
            <a:lvl5pPr fontAlgn="base">
              <a:spcBef>
                <a:spcPct val="0"/>
              </a:spcBef>
              <a:spcAft>
                <a:spcPct val="0"/>
              </a:spcAft>
              <a:tabLst>
                <a:tab pos="446088" algn="l"/>
              </a:tabLst>
              <a:defRPr>
                <a:solidFill>
                  <a:schemeClr val="tx1"/>
                </a:solidFill>
                <a:latin typeface="Arial" pitchFamily="34" charset="0"/>
                <a:cs typeface="Arial" pitchFamily="34" charset="0"/>
              </a:defRPr>
            </a:lvl5pPr>
            <a:lvl6pPr fontAlgn="base">
              <a:spcBef>
                <a:spcPct val="0"/>
              </a:spcBef>
              <a:spcAft>
                <a:spcPct val="0"/>
              </a:spcAft>
              <a:tabLst>
                <a:tab pos="446088" algn="l"/>
              </a:tabLst>
              <a:defRPr>
                <a:solidFill>
                  <a:schemeClr val="tx1"/>
                </a:solidFill>
                <a:latin typeface="Arial" pitchFamily="34" charset="0"/>
                <a:cs typeface="Arial" pitchFamily="34" charset="0"/>
              </a:defRPr>
            </a:lvl6pPr>
            <a:lvl7pPr fontAlgn="base">
              <a:spcBef>
                <a:spcPct val="0"/>
              </a:spcBef>
              <a:spcAft>
                <a:spcPct val="0"/>
              </a:spcAft>
              <a:tabLst>
                <a:tab pos="446088" algn="l"/>
              </a:tabLst>
              <a:defRPr>
                <a:solidFill>
                  <a:schemeClr val="tx1"/>
                </a:solidFill>
                <a:latin typeface="Arial" pitchFamily="34" charset="0"/>
                <a:cs typeface="Arial" pitchFamily="34" charset="0"/>
              </a:defRPr>
            </a:lvl7pPr>
            <a:lvl8pPr fontAlgn="base">
              <a:spcBef>
                <a:spcPct val="0"/>
              </a:spcBef>
              <a:spcAft>
                <a:spcPct val="0"/>
              </a:spcAft>
              <a:tabLst>
                <a:tab pos="446088" algn="l"/>
              </a:tabLst>
              <a:defRPr>
                <a:solidFill>
                  <a:schemeClr val="tx1"/>
                </a:solidFill>
                <a:latin typeface="Arial" pitchFamily="34" charset="0"/>
                <a:cs typeface="Arial" pitchFamily="34" charset="0"/>
              </a:defRPr>
            </a:lvl8pPr>
            <a:lvl9pPr fontAlgn="base">
              <a:spcBef>
                <a:spcPct val="0"/>
              </a:spcBef>
              <a:spcAft>
                <a:spcPct val="0"/>
              </a:spcAft>
              <a:tabLst>
                <a:tab pos="446088" algn="l"/>
              </a:tabLst>
              <a:defRPr>
                <a:solidFill>
                  <a:schemeClr val="tx1"/>
                </a:solidFill>
                <a:latin typeface="Arial" pitchFamily="34" charset="0"/>
                <a:cs typeface="Arial" pitchFamily="34" charset="0"/>
              </a:defRPr>
            </a:lvl9pPr>
          </a:lstStyle>
          <a:p>
            <a:pPr algn="just"/>
            <a:r>
              <a:rPr lang="es-AR" altLang="es-AR" sz="1400" dirty="0">
                <a:latin typeface="+mn-lt"/>
                <a:ea typeface="Times New Roman" pitchFamily="18" charset="0"/>
              </a:rPr>
              <a:t>(1) O primer día hábil del año 2026</a:t>
            </a:r>
            <a:endParaRPr lang="es-AR" altLang="es-AR" sz="1400" dirty="0">
              <a:latin typeface="+mn-lt"/>
            </a:endParaRPr>
          </a:p>
          <a:p>
            <a:pPr algn="just" eaLnBrk="0" hangingPunct="0"/>
            <a:r>
              <a:rPr lang="es-ES" altLang="es-AR" sz="1400" dirty="0">
                <a:latin typeface="+mn-lt"/>
                <a:ea typeface="Times New Roman" pitchFamily="18" charset="0"/>
              </a:rPr>
              <a:t>(2) O tercer día hábil del año 2026</a:t>
            </a:r>
            <a:endParaRPr lang="es-AR" altLang="es-AR" sz="1400" dirty="0">
              <a:latin typeface="+mn-lt"/>
            </a:endParaRPr>
          </a:p>
        </p:txBody>
      </p:sp>
      <p:graphicFrame>
        <p:nvGraphicFramePr>
          <p:cNvPr id="3" name="4 Tabla">
            <a:extLst>
              <a:ext uri="{FF2B5EF4-FFF2-40B4-BE49-F238E27FC236}">
                <a16:creationId xmlns:a16="http://schemas.microsoft.com/office/drawing/2014/main" id="{1E92D2A5-C53A-81E0-5F3F-7FD73EFB7E7D}"/>
              </a:ext>
            </a:extLst>
          </p:cNvPr>
          <p:cNvGraphicFramePr>
            <a:graphicFrameLocks noGrp="1"/>
          </p:cNvGraphicFramePr>
          <p:nvPr>
            <p:extLst>
              <p:ext uri="{D42A27DB-BD31-4B8C-83A1-F6EECF244321}">
                <p14:modId xmlns:p14="http://schemas.microsoft.com/office/powerpoint/2010/main" val="3695478000"/>
              </p:ext>
            </p:extLst>
          </p:nvPr>
        </p:nvGraphicFramePr>
        <p:xfrm>
          <a:off x="1280592" y="2370941"/>
          <a:ext cx="7272808" cy="2970330"/>
        </p:xfrm>
        <a:graphic>
          <a:graphicData uri="http://schemas.openxmlformats.org/drawingml/2006/table">
            <a:tbl>
              <a:tblPr firstRow="1" bandRow="1">
                <a:tableStyleId>{5C22544A-7EE6-4342-B048-85BDC9FD1C3A}</a:tableStyleId>
              </a:tblPr>
              <a:tblGrid>
                <a:gridCol w="5498166">
                  <a:extLst>
                    <a:ext uri="{9D8B030D-6E8A-4147-A177-3AD203B41FA5}">
                      <a16:colId xmlns:a16="http://schemas.microsoft.com/office/drawing/2014/main" val="20000"/>
                    </a:ext>
                  </a:extLst>
                </a:gridCol>
                <a:gridCol w="1774642">
                  <a:extLst>
                    <a:ext uri="{9D8B030D-6E8A-4147-A177-3AD203B41FA5}">
                      <a16:colId xmlns:a16="http://schemas.microsoft.com/office/drawing/2014/main" val="20001"/>
                    </a:ext>
                  </a:extLst>
                </a:gridCol>
              </a:tblGrid>
              <a:tr h="340051">
                <a:tc>
                  <a:txBody>
                    <a:bodyPr/>
                    <a:lstStyle/>
                    <a:p>
                      <a:pPr algn="ctr"/>
                      <a:r>
                        <a:rPr lang="es-AR" sz="1400" dirty="0" err="1"/>
                        <a:t>Form</a:t>
                      </a:r>
                      <a:r>
                        <a:rPr lang="es-AR" sz="1400" dirty="0"/>
                        <a:t>/Comprobante</a:t>
                      </a:r>
                    </a:p>
                  </a:txBody>
                  <a:tcPr marT="34290" marB="34290"/>
                </a:tc>
                <a:tc>
                  <a:txBody>
                    <a:bodyPr/>
                    <a:lstStyle/>
                    <a:p>
                      <a:pPr algn="ctr"/>
                      <a:r>
                        <a:rPr lang="es-AR" sz="1400" dirty="0"/>
                        <a:t>Fecha Límite</a:t>
                      </a:r>
                    </a:p>
                  </a:txBody>
                  <a:tcPr marT="34290" marB="34290"/>
                </a:tc>
                <a:extLst>
                  <a:ext uri="{0D108BD9-81ED-4DB2-BD59-A6C34878D82A}">
                    <a16:rowId xmlns:a16="http://schemas.microsoft.com/office/drawing/2014/main" val="10000"/>
                  </a:ext>
                </a:extLst>
              </a:tr>
              <a:tr h="340051">
                <a:tc>
                  <a:txBody>
                    <a:bodyPr/>
                    <a:lstStyle/>
                    <a:p>
                      <a:r>
                        <a:rPr lang="es-AR" sz="1400" b="0" dirty="0"/>
                        <a:t>C10 e IR  de Recaudación</a:t>
                      </a:r>
                      <a:r>
                        <a:rPr lang="es-AR" sz="1400" b="0" baseline="0" dirty="0"/>
                        <a:t> CUT</a:t>
                      </a:r>
                      <a:endParaRPr lang="es-AR" sz="1400" b="0" dirty="0"/>
                    </a:p>
                  </a:txBody>
                  <a:tcPr marT="34290" marB="34290"/>
                </a:tc>
                <a:tc>
                  <a:txBody>
                    <a:bodyPr/>
                    <a:lstStyle/>
                    <a:p>
                      <a:pPr algn="ctr"/>
                      <a:r>
                        <a:rPr lang="es-AR" sz="1400" dirty="0"/>
                        <a:t>2/1/2026</a:t>
                      </a:r>
                      <a:r>
                        <a:rPr lang="es-AR" sz="1400" baseline="0" dirty="0"/>
                        <a:t>  (1)</a:t>
                      </a:r>
                      <a:endParaRPr lang="es-AR" sz="1400" dirty="0"/>
                    </a:p>
                  </a:txBody>
                  <a:tcPr marT="34290" marB="34290"/>
                </a:tc>
                <a:extLst>
                  <a:ext uri="{0D108BD9-81ED-4DB2-BD59-A6C34878D82A}">
                    <a16:rowId xmlns:a16="http://schemas.microsoft.com/office/drawing/2014/main" val="10001"/>
                  </a:ext>
                </a:extLst>
              </a:tr>
              <a:tr h="340051">
                <a:tc>
                  <a:txBody>
                    <a:bodyPr/>
                    <a:lstStyle/>
                    <a:p>
                      <a:r>
                        <a:rPr lang="es-AR" sz="1400" b="0" dirty="0"/>
                        <a:t>C10 e IR de Regularización</a:t>
                      </a:r>
                    </a:p>
                  </a:txBody>
                  <a:tcPr marT="34290" marB="34290"/>
                </a:tc>
                <a:tc>
                  <a:txBody>
                    <a:bodyPr/>
                    <a:lstStyle/>
                    <a:p>
                      <a:pPr algn="ctr"/>
                      <a:r>
                        <a:rPr lang="es-AR" sz="1400" dirty="0"/>
                        <a:t>6/1/2026</a:t>
                      </a:r>
                      <a:r>
                        <a:rPr lang="es-AR" sz="1400" baseline="0" dirty="0"/>
                        <a:t> (2)</a:t>
                      </a:r>
                      <a:endParaRPr lang="es-AR" sz="1400" dirty="0"/>
                    </a:p>
                  </a:txBody>
                  <a:tcPr marT="34290" marB="34290"/>
                </a:tc>
                <a:extLst>
                  <a:ext uri="{0D108BD9-81ED-4DB2-BD59-A6C34878D82A}">
                    <a16:rowId xmlns:a16="http://schemas.microsoft.com/office/drawing/2014/main" val="10002"/>
                  </a:ext>
                </a:extLst>
              </a:tr>
              <a:tr h="340051">
                <a:tc>
                  <a:txBody>
                    <a:bodyPr/>
                    <a:lstStyle/>
                    <a:p>
                      <a:r>
                        <a:rPr lang="es-AR" sz="1400" b="0" dirty="0"/>
                        <a:t>C10 Informe diario</a:t>
                      </a:r>
                    </a:p>
                  </a:txBody>
                  <a:tcPr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400" b="0" i="0" u="none" strike="noStrike" kern="1200" cap="none" spc="0" normalizeH="0" baseline="0" noProof="0" dirty="0">
                          <a:ln>
                            <a:noFill/>
                          </a:ln>
                          <a:solidFill>
                            <a:prstClr val="black"/>
                          </a:solidFill>
                          <a:effectLst/>
                          <a:uLnTx/>
                          <a:uFillTx/>
                          <a:latin typeface="Calibri"/>
                          <a:ea typeface="+mn-ea"/>
                          <a:cs typeface="+mn-cs"/>
                        </a:rPr>
                        <a:t>6/1/2026 (2)</a:t>
                      </a:r>
                    </a:p>
                  </a:txBody>
                  <a:tcPr marT="34290" marB="34290"/>
                </a:tc>
                <a:extLst>
                  <a:ext uri="{0D108BD9-81ED-4DB2-BD59-A6C34878D82A}">
                    <a16:rowId xmlns:a16="http://schemas.microsoft.com/office/drawing/2014/main" val="10003"/>
                  </a:ext>
                </a:extLst>
              </a:tr>
              <a:tr h="340051">
                <a:tc>
                  <a:txBody>
                    <a:bodyPr/>
                    <a:lstStyle/>
                    <a:p>
                      <a:r>
                        <a:rPr lang="es-AR" sz="1400" b="0" dirty="0"/>
                        <a:t>C10 e</a:t>
                      </a:r>
                      <a:r>
                        <a:rPr lang="es-AR" sz="1400" b="0" baseline="0" dirty="0"/>
                        <a:t> IR de Recaudación NO CUT</a:t>
                      </a:r>
                      <a:endParaRPr lang="es-AR" sz="1400" b="0" dirty="0"/>
                    </a:p>
                  </a:txBody>
                  <a:tcPr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400" b="0" i="0" u="none" strike="noStrike" kern="1200" cap="none" spc="0" normalizeH="0" baseline="0" noProof="0" dirty="0">
                          <a:ln>
                            <a:noFill/>
                          </a:ln>
                          <a:solidFill>
                            <a:prstClr val="black"/>
                          </a:solidFill>
                          <a:effectLst/>
                          <a:uLnTx/>
                          <a:uFillTx/>
                          <a:latin typeface="Calibri"/>
                          <a:ea typeface="+mn-ea"/>
                          <a:cs typeface="+mn-cs"/>
                        </a:rPr>
                        <a:t>6/1/2026 (2)</a:t>
                      </a:r>
                    </a:p>
                  </a:txBody>
                  <a:tcPr marT="34290" marB="34290"/>
                </a:tc>
                <a:extLst>
                  <a:ext uri="{0D108BD9-81ED-4DB2-BD59-A6C34878D82A}">
                    <a16:rowId xmlns:a16="http://schemas.microsoft.com/office/drawing/2014/main" val="10004"/>
                  </a:ext>
                </a:extLst>
              </a:tr>
              <a:tr h="343883">
                <a:tc>
                  <a:txBody>
                    <a:bodyPr/>
                    <a:lstStyle/>
                    <a:p>
                      <a:r>
                        <a:rPr lang="es-AR" sz="1400" b="0" dirty="0"/>
                        <a:t>IR</a:t>
                      </a:r>
                      <a:r>
                        <a:rPr lang="es-AR" sz="1400" b="0" baseline="0" dirty="0"/>
                        <a:t> RME de </a:t>
                      </a:r>
                      <a:r>
                        <a:rPr lang="es-AR" sz="1400" b="0" baseline="0" dirty="0" err="1"/>
                        <a:t>Reexpresión</a:t>
                      </a:r>
                      <a:r>
                        <a:rPr lang="es-AR" sz="1400" b="0" baseline="0" dirty="0"/>
                        <a:t> por Moneda Extranjera</a:t>
                      </a:r>
                      <a:endParaRPr lang="es-AR" sz="1400" b="0" dirty="0"/>
                    </a:p>
                  </a:txBody>
                  <a:tcPr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400" b="0" i="0" u="none" strike="noStrike" kern="1200" cap="none" spc="0" normalizeH="0" baseline="0" noProof="0" dirty="0">
                          <a:ln>
                            <a:noFill/>
                          </a:ln>
                          <a:solidFill>
                            <a:prstClr val="black"/>
                          </a:solidFill>
                          <a:effectLst/>
                          <a:uLnTx/>
                          <a:uFillTx/>
                          <a:latin typeface="Calibri"/>
                          <a:ea typeface="+mn-ea"/>
                          <a:cs typeface="+mn-cs"/>
                        </a:rPr>
                        <a:t>6/1/2026 (2)</a:t>
                      </a:r>
                    </a:p>
                  </a:txBody>
                  <a:tcPr marT="34290" marB="34290"/>
                </a:tc>
                <a:extLst>
                  <a:ext uri="{0D108BD9-81ED-4DB2-BD59-A6C34878D82A}">
                    <a16:rowId xmlns:a16="http://schemas.microsoft.com/office/drawing/2014/main" val="10005"/>
                  </a:ext>
                </a:extLst>
              </a:tr>
              <a:tr h="340051">
                <a:tc>
                  <a:txBody>
                    <a:bodyPr/>
                    <a:lstStyle/>
                    <a:p>
                      <a:r>
                        <a:rPr lang="es-AR" sz="1400" b="0" dirty="0"/>
                        <a:t>C10 y CMIR de Corrección</a:t>
                      </a:r>
                      <a:r>
                        <a:rPr lang="es-AR" sz="1400" b="0" baseline="0" dirty="0"/>
                        <a:t> y Desafectación </a:t>
                      </a:r>
                      <a:endParaRPr lang="es-AR" sz="1400" b="0" dirty="0"/>
                    </a:p>
                  </a:txBody>
                  <a:tcPr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400" b="0" i="0" u="none" strike="noStrike" kern="1200" cap="none" spc="0" normalizeH="0" baseline="0" noProof="0" dirty="0">
                          <a:ln>
                            <a:noFill/>
                          </a:ln>
                          <a:solidFill>
                            <a:prstClr val="black"/>
                          </a:solidFill>
                          <a:effectLst/>
                          <a:uLnTx/>
                          <a:uFillTx/>
                          <a:latin typeface="Calibri"/>
                          <a:ea typeface="+mn-ea"/>
                          <a:cs typeface="+mn-cs"/>
                        </a:rPr>
                        <a:t>6/1/2026 (2)</a:t>
                      </a:r>
                    </a:p>
                  </a:txBody>
                  <a:tcPr marT="34290" marB="34290"/>
                </a:tc>
                <a:extLst>
                  <a:ext uri="{0D108BD9-81ED-4DB2-BD59-A6C34878D82A}">
                    <a16:rowId xmlns:a16="http://schemas.microsoft.com/office/drawing/2014/main" val="10006"/>
                  </a:ext>
                </a:extLst>
              </a:tr>
              <a:tr h="586141">
                <a:tc>
                  <a:txBody>
                    <a:bodyPr/>
                    <a:lstStyle/>
                    <a:p>
                      <a:r>
                        <a:rPr lang="es-AR" sz="1400" b="0" dirty="0"/>
                        <a:t>C10</a:t>
                      </a:r>
                      <a:r>
                        <a:rPr lang="es-AR" sz="1400" b="0" baseline="0" dirty="0"/>
                        <a:t> Cambio de Medio de Percepción y CMP REC tipo REV y RCH</a:t>
                      </a:r>
                      <a:endParaRPr lang="es-AR" sz="1400" b="0" dirty="0"/>
                    </a:p>
                  </a:txBody>
                  <a:tcPr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AR" sz="1400" b="0" i="0" u="none" strike="noStrike" kern="1200" cap="none" spc="0" normalizeH="0" baseline="0" noProof="0" dirty="0">
                          <a:ln>
                            <a:noFill/>
                          </a:ln>
                          <a:solidFill>
                            <a:prstClr val="black"/>
                          </a:solidFill>
                          <a:effectLst/>
                          <a:uLnTx/>
                          <a:uFillTx/>
                          <a:latin typeface="Calibri"/>
                          <a:ea typeface="+mn-ea"/>
                          <a:cs typeface="+mn-cs"/>
                        </a:rPr>
                        <a:t>6/1/2026 (2)</a:t>
                      </a:r>
                    </a:p>
                  </a:txBody>
                  <a:tcPr marT="34290" marB="34290"/>
                </a:tc>
                <a:extLst>
                  <a:ext uri="{0D108BD9-81ED-4DB2-BD59-A6C34878D82A}">
                    <a16:rowId xmlns:a16="http://schemas.microsoft.com/office/drawing/2014/main" val="10007"/>
                  </a:ext>
                </a:extLst>
              </a:tr>
            </a:tbl>
          </a:graphicData>
        </a:graphic>
      </p:graphicFrame>
      <p:sp>
        <p:nvSpPr>
          <p:cNvPr id="4" name="1 Título">
            <a:extLst>
              <a:ext uri="{FF2B5EF4-FFF2-40B4-BE49-F238E27FC236}">
                <a16:creationId xmlns:a16="http://schemas.microsoft.com/office/drawing/2014/main" id="{1F73975C-7938-3320-589D-273BB4205BEB}"/>
              </a:ext>
            </a:extLst>
          </p:cNvPr>
          <p:cNvSpPr txBox="1">
            <a:spLocks/>
          </p:cNvSpPr>
          <p:nvPr/>
        </p:nvSpPr>
        <p:spPr>
          <a:xfrm>
            <a:off x="802196" y="1152674"/>
            <a:ext cx="8229600" cy="692150"/>
          </a:xfrm>
          <a:prstGeom prst="rect">
            <a:avLst/>
          </a:prstGeom>
        </p:spPr>
        <p:txBody>
          <a:bodyPr>
            <a:noAutofit/>
          </a:bodyPr>
          <a:lstStyle>
            <a:lvl1pPr algn="ctr" defTabSz="571478" rtl="0" eaLnBrk="1" latinLnBrk="0" hangingPunct="1">
              <a:spcBef>
                <a:spcPct val="0"/>
              </a:spcBef>
              <a:buNone/>
              <a:defRPr sz="2750" kern="1200">
                <a:solidFill>
                  <a:schemeClr val="tx1"/>
                </a:solidFill>
                <a:latin typeface="+mj-lt"/>
                <a:ea typeface="+mj-ea"/>
                <a:cs typeface="+mj-cs"/>
              </a:defRPr>
            </a:lvl1pPr>
          </a:lstStyle>
          <a:p>
            <a:r>
              <a:rPr lang="es-AR" sz="3200" b="1" dirty="0">
                <a:solidFill>
                  <a:schemeClr val="accent1">
                    <a:lumMod val="75000"/>
                  </a:schemeClr>
                </a:solidFill>
              </a:rPr>
              <a:t>Fechas de presentación de comprobantes de recursos con cargo a 2025</a:t>
            </a:r>
          </a:p>
        </p:txBody>
      </p:sp>
    </p:spTree>
    <p:extLst>
      <p:ext uri="{BB962C8B-B14F-4D97-AF65-F5344CB8AC3E}">
        <p14:creationId xmlns:p14="http://schemas.microsoft.com/office/powerpoint/2010/main" val="1842910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a:extLst>
              <a:ext uri="{FF2B5EF4-FFF2-40B4-BE49-F238E27FC236}">
                <a16:creationId xmlns:a16="http://schemas.microsoft.com/office/drawing/2014/main" id="{10351423-BB50-A3D5-3384-4D3010821249}"/>
              </a:ext>
            </a:extLst>
          </p:cNvPr>
          <p:cNvSpPr txBox="1">
            <a:spLocks/>
          </p:cNvSpPr>
          <p:nvPr/>
        </p:nvSpPr>
        <p:spPr>
          <a:xfrm>
            <a:off x="848544" y="1052736"/>
            <a:ext cx="8208912" cy="5472608"/>
          </a:xfrm>
          <a:prstGeom prst="rect">
            <a:avLst/>
          </a:prstGeom>
        </p:spPr>
        <p:txBody>
          <a:bodyPr>
            <a:normAutofit fontScale="92500" lnSpcReduction="10000"/>
          </a:bodyPr>
          <a:lstStyle>
            <a:lvl1pPr marL="257879" indent="-257879" algn="l" defTabSz="687678" rtl="0" eaLnBrk="1" latinLnBrk="0" hangingPunct="1">
              <a:spcBef>
                <a:spcPct val="20000"/>
              </a:spcBef>
              <a:buFont typeface="Arial" pitchFamily="34" charset="0"/>
              <a:buChar char="•"/>
              <a:defRPr sz="2407" kern="1200">
                <a:solidFill>
                  <a:schemeClr val="tx1"/>
                </a:solidFill>
                <a:latin typeface="+mn-lt"/>
                <a:ea typeface="+mn-ea"/>
                <a:cs typeface="+mn-cs"/>
              </a:defRPr>
            </a:lvl1pPr>
            <a:lvl2pPr marL="558738" indent="-214899" algn="l" defTabSz="687678" rtl="0" eaLnBrk="1" latinLnBrk="0" hangingPunct="1">
              <a:spcBef>
                <a:spcPct val="20000"/>
              </a:spcBef>
              <a:buFont typeface="Arial" pitchFamily="34" charset="0"/>
              <a:buChar char="–"/>
              <a:defRPr sz="2106" kern="1200">
                <a:solidFill>
                  <a:schemeClr val="tx1"/>
                </a:solidFill>
                <a:latin typeface="+mn-lt"/>
                <a:ea typeface="+mn-ea"/>
                <a:cs typeface="+mn-cs"/>
              </a:defRPr>
            </a:lvl2pPr>
            <a:lvl3pPr marL="859597" indent="-171919" algn="l" defTabSz="687678" rtl="0" eaLnBrk="1" latinLnBrk="0" hangingPunct="1">
              <a:spcBef>
                <a:spcPct val="20000"/>
              </a:spcBef>
              <a:buFont typeface="Arial" pitchFamily="34" charset="0"/>
              <a:buChar char="•"/>
              <a:defRPr sz="1805" kern="1200">
                <a:solidFill>
                  <a:schemeClr val="tx1"/>
                </a:solidFill>
                <a:latin typeface="+mn-lt"/>
                <a:ea typeface="+mn-ea"/>
                <a:cs typeface="+mn-cs"/>
              </a:defRPr>
            </a:lvl3pPr>
            <a:lvl4pPr marL="1203436"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4pPr>
            <a:lvl5pPr marL="1547274"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5pPr>
            <a:lvl6pPr marL="1891113"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6pPr>
            <a:lvl7pPr marL="2234952"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7pPr>
            <a:lvl8pPr marL="2578791"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8pPr>
            <a:lvl9pPr marL="2922629"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9pPr>
          </a:lstStyle>
          <a:p>
            <a:pPr marL="0" indent="0" algn="ctr">
              <a:buNone/>
            </a:pPr>
            <a:endParaRPr lang="es-AR" sz="1000" b="1" dirty="0">
              <a:solidFill>
                <a:srgbClr val="00B0F0"/>
              </a:solidFill>
            </a:endParaRPr>
          </a:p>
          <a:p>
            <a:pPr marL="0" indent="0" algn="ctr">
              <a:buNone/>
            </a:pPr>
            <a:r>
              <a:rPr lang="es-AR" sz="3200" b="1" dirty="0">
                <a:solidFill>
                  <a:srgbClr val="00B0F0"/>
                </a:solidFill>
              </a:rPr>
              <a:t>Requerimientos de TGN </a:t>
            </a:r>
          </a:p>
          <a:p>
            <a:r>
              <a:rPr lang="es-AR" sz="2400" dirty="0">
                <a:solidFill>
                  <a:schemeClr val="accent1">
                    <a:lumMod val="75000"/>
                  </a:schemeClr>
                </a:solidFill>
              </a:rPr>
              <a:t>Regularizaciones de operaciones en cuentas del Tesoro Nacional en el ejercicio 2025 deben ser cumplimentados hasta   </a:t>
            </a:r>
            <a:r>
              <a:rPr lang="es-AR" sz="2400" b="1" dirty="0">
                <a:solidFill>
                  <a:schemeClr val="accent6">
                    <a:lumMod val="75000"/>
                  </a:schemeClr>
                </a:solidFill>
              </a:rPr>
              <a:t>31/01/2026</a:t>
            </a:r>
          </a:p>
          <a:p>
            <a:endParaRPr lang="es-AR" sz="2400" b="1" dirty="0">
              <a:solidFill>
                <a:schemeClr val="accent6">
                  <a:lumMod val="75000"/>
                </a:schemeClr>
              </a:solidFill>
            </a:endParaRPr>
          </a:p>
          <a:p>
            <a:pPr algn="just"/>
            <a:r>
              <a:rPr lang="es-AR" sz="2400" dirty="0">
                <a:solidFill>
                  <a:schemeClr val="accent1">
                    <a:lumMod val="75000"/>
                  </a:schemeClr>
                </a:solidFill>
              </a:rPr>
              <a:t>Expedientes para tramitar devolución de gastos financiados con figurativas y/o devolución de fondos por disminuciones y/o cierres de fondo rotatorio, (</a:t>
            </a:r>
            <a:r>
              <a:rPr lang="es-AR" sz="2400" dirty="0" err="1">
                <a:solidFill>
                  <a:schemeClr val="accent1">
                    <a:lumMod val="75000"/>
                  </a:schemeClr>
                </a:solidFill>
              </a:rPr>
              <a:t>Disp</a:t>
            </a:r>
            <a:r>
              <a:rPr lang="es-AR" sz="2400" dirty="0">
                <a:solidFill>
                  <a:schemeClr val="accent1">
                    <a:lumMod val="75000"/>
                  </a:schemeClr>
                </a:solidFill>
              </a:rPr>
              <a:t> </a:t>
            </a:r>
            <a:r>
              <a:rPr lang="es-AR" sz="2400" dirty="0" err="1">
                <a:solidFill>
                  <a:schemeClr val="accent1">
                    <a:lumMod val="75000"/>
                  </a:schemeClr>
                </a:solidFill>
              </a:rPr>
              <a:t>Conj</a:t>
            </a:r>
            <a:r>
              <a:rPr lang="es-AR" sz="2400" dirty="0">
                <a:solidFill>
                  <a:schemeClr val="accent1">
                    <a:lumMod val="75000"/>
                  </a:schemeClr>
                </a:solidFill>
              </a:rPr>
              <a:t> 2/2023 CGN TGN) serán recibidos hasta el </a:t>
            </a:r>
            <a:r>
              <a:rPr lang="es-AR" sz="2400" b="1" dirty="0">
                <a:solidFill>
                  <a:schemeClr val="accent6">
                    <a:lumMod val="75000"/>
                  </a:schemeClr>
                </a:solidFill>
              </a:rPr>
              <a:t>19/12/2025</a:t>
            </a:r>
          </a:p>
          <a:p>
            <a:pPr algn="just"/>
            <a:endParaRPr lang="es-AR" sz="2400" b="1" dirty="0">
              <a:solidFill>
                <a:schemeClr val="accent6">
                  <a:lumMod val="75000"/>
                </a:schemeClr>
              </a:solidFill>
            </a:endParaRPr>
          </a:p>
          <a:p>
            <a:pPr algn="just"/>
            <a:r>
              <a:rPr lang="es-AR" sz="2400" dirty="0">
                <a:solidFill>
                  <a:schemeClr val="accent1">
                    <a:lumMod val="75000"/>
                  </a:schemeClr>
                </a:solidFill>
              </a:rPr>
              <a:t>Expedientes por devolución de créditos erróneos (</a:t>
            </a:r>
            <a:r>
              <a:rPr lang="es-AR" sz="2400" dirty="0" err="1">
                <a:solidFill>
                  <a:schemeClr val="accent1">
                    <a:lumMod val="75000"/>
                  </a:schemeClr>
                </a:solidFill>
              </a:rPr>
              <a:t>Disp</a:t>
            </a:r>
            <a:r>
              <a:rPr lang="es-AR" sz="2400" dirty="0">
                <a:solidFill>
                  <a:schemeClr val="accent1">
                    <a:lumMod val="75000"/>
                  </a:schemeClr>
                </a:solidFill>
              </a:rPr>
              <a:t> </a:t>
            </a:r>
            <a:r>
              <a:rPr lang="es-AR" sz="2400" dirty="0" err="1">
                <a:solidFill>
                  <a:schemeClr val="accent1">
                    <a:lumMod val="75000"/>
                  </a:schemeClr>
                </a:solidFill>
              </a:rPr>
              <a:t>Conj</a:t>
            </a:r>
            <a:r>
              <a:rPr lang="es-AR" sz="2400" dirty="0">
                <a:solidFill>
                  <a:schemeClr val="accent1">
                    <a:lumMod val="75000"/>
                  </a:schemeClr>
                </a:solidFill>
              </a:rPr>
              <a:t> CGN TGN 1/2023)  Punto a)  hasta el </a:t>
            </a:r>
            <a:r>
              <a:rPr lang="es-AR" sz="2400" b="1" dirty="0">
                <a:solidFill>
                  <a:schemeClr val="accent6">
                    <a:lumMod val="75000"/>
                  </a:schemeClr>
                </a:solidFill>
              </a:rPr>
              <a:t>19/12/2025 </a:t>
            </a:r>
            <a:r>
              <a:rPr lang="es-AR" sz="2400" dirty="0">
                <a:solidFill>
                  <a:schemeClr val="accent1">
                    <a:lumMod val="75000"/>
                  </a:schemeClr>
                </a:solidFill>
              </a:rPr>
              <a:t>y punto b) hasta el </a:t>
            </a:r>
            <a:r>
              <a:rPr lang="es-AR" sz="2400" b="1" dirty="0">
                <a:solidFill>
                  <a:schemeClr val="accent6">
                    <a:lumMod val="75000"/>
                  </a:schemeClr>
                </a:solidFill>
              </a:rPr>
              <a:t>12/12/2025</a:t>
            </a:r>
          </a:p>
          <a:p>
            <a:pPr algn="just"/>
            <a:endParaRPr lang="es-AR" sz="2400" b="1" dirty="0">
              <a:solidFill>
                <a:schemeClr val="accent6">
                  <a:lumMod val="75000"/>
                </a:schemeClr>
              </a:solidFill>
            </a:endParaRPr>
          </a:p>
          <a:p>
            <a:pPr algn="just"/>
            <a:r>
              <a:rPr lang="es-AR" sz="2400" dirty="0">
                <a:solidFill>
                  <a:schemeClr val="accent1">
                    <a:lumMod val="75000"/>
                  </a:schemeClr>
                </a:solidFill>
              </a:rPr>
              <a:t>Solicitudes de devoluciones de multas y fondos en garantía (</a:t>
            </a:r>
            <a:r>
              <a:rPr lang="es-AR" sz="2400" dirty="0" err="1">
                <a:solidFill>
                  <a:schemeClr val="accent1">
                    <a:lumMod val="75000"/>
                  </a:schemeClr>
                </a:solidFill>
              </a:rPr>
              <a:t>Disp</a:t>
            </a:r>
            <a:r>
              <a:rPr lang="es-AR" sz="2400" dirty="0">
                <a:solidFill>
                  <a:schemeClr val="accent1">
                    <a:lumMod val="75000"/>
                  </a:schemeClr>
                </a:solidFill>
              </a:rPr>
              <a:t> </a:t>
            </a:r>
            <a:r>
              <a:rPr lang="es-AR" sz="2400" dirty="0" err="1">
                <a:solidFill>
                  <a:schemeClr val="accent1">
                    <a:lumMod val="75000"/>
                  </a:schemeClr>
                </a:solidFill>
              </a:rPr>
              <a:t>Conj</a:t>
            </a:r>
            <a:r>
              <a:rPr lang="es-AR" sz="2400" dirty="0">
                <a:solidFill>
                  <a:schemeClr val="accent1">
                    <a:lumMod val="75000"/>
                  </a:schemeClr>
                </a:solidFill>
              </a:rPr>
              <a:t> 26/2025 CGN y 40/2025 TGN hasta el </a:t>
            </a:r>
            <a:r>
              <a:rPr lang="es-AR" sz="2400" b="1" dirty="0">
                <a:solidFill>
                  <a:schemeClr val="accent6">
                    <a:lumMod val="75000"/>
                  </a:schemeClr>
                </a:solidFill>
              </a:rPr>
              <a:t>12/12/2025   </a:t>
            </a:r>
          </a:p>
          <a:p>
            <a:pPr algn="just"/>
            <a:endParaRPr lang="es-AR" sz="2400" dirty="0">
              <a:solidFill>
                <a:schemeClr val="accent1">
                  <a:lumMod val="75000"/>
                </a:schemeClr>
              </a:solidFill>
            </a:endParaRPr>
          </a:p>
          <a:p>
            <a:pPr marL="0" indent="0" algn="just">
              <a:buNone/>
            </a:pPr>
            <a:endParaRPr lang="es-AR" sz="2800" dirty="0">
              <a:solidFill>
                <a:schemeClr val="accent1">
                  <a:lumMod val="75000"/>
                </a:schemeClr>
              </a:solidFill>
            </a:endParaRPr>
          </a:p>
          <a:p>
            <a:pPr marL="0" indent="0" algn="just">
              <a:buNone/>
            </a:pPr>
            <a:endParaRPr lang="es-AR" sz="2800" dirty="0">
              <a:solidFill>
                <a:schemeClr val="accent1">
                  <a:lumMod val="75000"/>
                </a:schemeClr>
              </a:solidFill>
            </a:endParaRPr>
          </a:p>
          <a:p>
            <a:pPr marL="0" indent="0" algn="just">
              <a:buNone/>
            </a:pPr>
            <a:endParaRPr lang="es-AR" sz="2800" dirty="0">
              <a:solidFill>
                <a:schemeClr val="accent1">
                  <a:lumMod val="75000"/>
                </a:schemeClr>
              </a:solidFill>
            </a:endParaRPr>
          </a:p>
          <a:p>
            <a:pPr marL="0" indent="0" algn="just">
              <a:buNone/>
            </a:pPr>
            <a:endParaRPr lang="es-AR" sz="1800" dirty="0">
              <a:solidFill>
                <a:schemeClr val="accent1">
                  <a:lumMod val="75000"/>
                </a:schemeClr>
              </a:solidFill>
            </a:endParaRPr>
          </a:p>
          <a:p>
            <a:endParaRPr lang="es-AR" sz="1400" b="1" dirty="0">
              <a:solidFill>
                <a:schemeClr val="accent1">
                  <a:lumMod val="75000"/>
                </a:schemeClr>
              </a:solidFill>
            </a:endParaRPr>
          </a:p>
        </p:txBody>
      </p:sp>
    </p:spTree>
    <p:extLst>
      <p:ext uri="{BB962C8B-B14F-4D97-AF65-F5344CB8AC3E}">
        <p14:creationId xmlns:p14="http://schemas.microsoft.com/office/powerpoint/2010/main" val="2302343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a:extLst>
              <a:ext uri="{FF2B5EF4-FFF2-40B4-BE49-F238E27FC236}">
                <a16:creationId xmlns:a16="http://schemas.microsoft.com/office/drawing/2014/main" id="{E237A474-60C2-F7FC-429C-C20B07E83389}"/>
              </a:ext>
            </a:extLst>
          </p:cNvPr>
          <p:cNvSpPr txBox="1">
            <a:spLocks/>
          </p:cNvSpPr>
          <p:nvPr/>
        </p:nvSpPr>
        <p:spPr>
          <a:xfrm>
            <a:off x="1567954" y="1700213"/>
            <a:ext cx="7129463" cy="3403600"/>
          </a:xfrm>
          <a:prstGeom prst="rect">
            <a:avLst/>
          </a:prstGeom>
        </p:spPr>
        <p:txBody>
          <a:bodyPr>
            <a:normAutofit/>
          </a:bodyPr>
          <a:lstStyle>
            <a:lvl1pPr marL="257879" indent="-257879" algn="l" defTabSz="687678" rtl="0" eaLnBrk="1" latinLnBrk="0" hangingPunct="1">
              <a:spcBef>
                <a:spcPct val="20000"/>
              </a:spcBef>
              <a:buFont typeface="Arial" pitchFamily="34" charset="0"/>
              <a:buChar char="•"/>
              <a:defRPr sz="2407" kern="1200">
                <a:solidFill>
                  <a:schemeClr val="tx1"/>
                </a:solidFill>
                <a:latin typeface="+mn-lt"/>
                <a:ea typeface="+mn-ea"/>
                <a:cs typeface="+mn-cs"/>
              </a:defRPr>
            </a:lvl1pPr>
            <a:lvl2pPr marL="558738" indent="-214899" algn="l" defTabSz="687678" rtl="0" eaLnBrk="1" latinLnBrk="0" hangingPunct="1">
              <a:spcBef>
                <a:spcPct val="20000"/>
              </a:spcBef>
              <a:buFont typeface="Arial" pitchFamily="34" charset="0"/>
              <a:buChar char="–"/>
              <a:defRPr sz="2106" kern="1200">
                <a:solidFill>
                  <a:schemeClr val="tx1"/>
                </a:solidFill>
                <a:latin typeface="+mn-lt"/>
                <a:ea typeface="+mn-ea"/>
                <a:cs typeface="+mn-cs"/>
              </a:defRPr>
            </a:lvl2pPr>
            <a:lvl3pPr marL="859597" indent="-171919" algn="l" defTabSz="687678" rtl="0" eaLnBrk="1" latinLnBrk="0" hangingPunct="1">
              <a:spcBef>
                <a:spcPct val="20000"/>
              </a:spcBef>
              <a:buFont typeface="Arial" pitchFamily="34" charset="0"/>
              <a:buChar char="•"/>
              <a:defRPr sz="1805" kern="1200">
                <a:solidFill>
                  <a:schemeClr val="tx1"/>
                </a:solidFill>
                <a:latin typeface="+mn-lt"/>
                <a:ea typeface="+mn-ea"/>
                <a:cs typeface="+mn-cs"/>
              </a:defRPr>
            </a:lvl3pPr>
            <a:lvl4pPr marL="1203436"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4pPr>
            <a:lvl5pPr marL="1547274"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5pPr>
            <a:lvl6pPr marL="1891113"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6pPr>
            <a:lvl7pPr marL="2234952"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7pPr>
            <a:lvl8pPr marL="2578791"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8pPr>
            <a:lvl9pPr marL="2922629" indent="-171919" algn="l" defTabSz="687678" rtl="0" eaLnBrk="1" latinLnBrk="0" hangingPunct="1">
              <a:spcBef>
                <a:spcPct val="20000"/>
              </a:spcBef>
              <a:buFont typeface="Arial" pitchFamily="34" charset="0"/>
              <a:buChar char="•"/>
              <a:defRPr sz="1504" kern="1200">
                <a:solidFill>
                  <a:schemeClr val="tx1"/>
                </a:solidFill>
                <a:latin typeface="+mn-lt"/>
                <a:ea typeface="+mn-ea"/>
                <a:cs typeface="+mn-cs"/>
              </a:defRPr>
            </a:lvl9pPr>
          </a:lstStyle>
          <a:p>
            <a:pPr marL="0" indent="0" algn="ctr">
              <a:buNone/>
            </a:pPr>
            <a:endParaRPr lang="es-AR" sz="1000" b="1" dirty="0">
              <a:solidFill>
                <a:srgbClr val="00B0F0"/>
              </a:solidFill>
            </a:endParaRPr>
          </a:p>
          <a:p>
            <a:pPr marL="0" indent="0" algn="ctr">
              <a:buNone/>
            </a:pPr>
            <a:r>
              <a:rPr lang="es-AR" sz="3200" b="1" dirty="0">
                <a:solidFill>
                  <a:srgbClr val="00B0F0"/>
                </a:solidFill>
              </a:rPr>
              <a:t>Reimputación transferencias con subparcial 9999 (Disp. CGN 6/2017)</a:t>
            </a:r>
          </a:p>
          <a:p>
            <a:pPr marL="0" indent="0" algn="just">
              <a:lnSpc>
                <a:spcPct val="120000"/>
              </a:lnSpc>
              <a:buNone/>
            </a:pPr>
            <a:endParaRPr lang="es-AR" sz="2400" b="1" dirty="0">
              <a:solidFill>
                <a:schemeClr val="accent1">
                  <a:lumMod val="75000"/>
                </a:schemeClr>
              </a:solidFill>
            </a:endParaRPr>
          </a:p>
          <a:p>
            <a:pPr marL="0" indent="0" algn="ctr">
              <a:lnSpc>
                <a:spcPct val="120000"/>
              </a:lnSpc>
              <a:buNone/>
            </a:pPr>
            <a:r>
              <a:rPr lang="es-AR" sz="2400" b="1" dirty="0">
                <a:solidFill>
                  <a:schemeClr val="accent1">
                    <a:lumMod val="75000"/>
                  </a:schemeClr>
                </a:solidFill>
              </a:rPr>
              <a:t>Fecha límite para regularizar </a:t>
            </a:r>
            <a:r>
              <a:rPr lang="es-AR" sz="2400" b="1" dirty="0">
                <a:solidFill>
                  <a:schemeClr val="accent6">
                    <a:lumMod val="75000"/>
                  </a:schemeClr>
                </a:solidFill>
              </a:rPr>
              <a:t>30/01/2026</a:t>
            </a:r>
          </a:p>
          <a:p>
            <a:pPr marL="0" indent="0" algn="just">
              <a:buNone/>
            </a:pPr>
            <a:endParaRPr lang="es-AR" sz="2800" dirty="0">
              <a:solidFill>
                <a:schemeClr val="accent1">
                  <a:lumMod val="75000"/>
                </a:schemeClr>
              </a:solidFill>
            </a:endParaRPr>
          </a:p>
          <a:p>
            <a:pPr marL="0" indent="0" algn="just">
              <a:buNone/>
            </a:pPr>
            <a:endParaRPr lang="es-AR" sz="2800" dirty="0">
              <a:solidFill>
                <a:schemeClr val="accent1">
                  <a:lumMod val="75000"/>
                </a:schemeClr>
              </a:solidFill>
            </a:endParaRPr>
          </a:p>
          <a:p>
            <a:pPr marL="0" indent="0" algn="just">
              <a:buNone/>
            </a:pPr>
            <a:endParaRPr lang="es-AR" sz="2800" dirty="0">
              <a:solidFill>
                <a:schemeClr val="accent1">
                  <a:lumMod val="75000"/>
                </a:schemeClr>
              </a:solidFill>
            </a:endParaRPr>
          </a:p>
          <a:p>
            <a:pPr marL="0" indent="0" algn="just">
              <a:buNone/>
            </a:pPr>
            <a:endParaRPr lang="es-AR" sz="1800" dirty="0">
              <a:solidFill>
                <a:schemeClr val="accent1">
                  <a:lumMod val="75000"/>
                </a:schemeClr>
              </a:solidFill>
            </a:endParaRPr>
          </a:p>
          <a:p>
            <a:endParaRPr lang="es-AR" sz="1400" b="1" dirty="0">
              <a:solidFill>
                <a:schemeClr val="accent1">
                  <a:lumMod val="75000"/>
                </a:schemeClr>
              </a:solidFill>
            </a:endParaRPr>
          </a:p>
        </p:txBody>
      </p:sp>
    </p:spTree>
    <p:extLst>
      <p:ext uri="{BB962C8B-B14F-4D97-AF65-F5344CB8AC3E}">
        <p14:creationId xmlns:p14="http://schemas.microsoft.com/office/powerpoint/2010/main" val="3199515779"/>
      </p:ext>
    </p:extLst>
  </p:cSld>
  <p:clrMapOvr>
    <a:masterClrMapping/>
  </p:clrMapOvr>
</p:sld>
</file>

<file path=ppt/theme/theme1.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TM03457510[[fn=Savon]]</Template>
  <TotalTime>6236</TotalTime>
  <Words>3649</Words>
  <Application>Microsoft Office PowerPoint</Application>
  <PresentationFormat>A4 (210 x 297 mm)</PresentationFormat>
  <Paragraphs>480</Paragraphs>
  <Slides>63</Slides>
  <Notes>29</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63</vt:i4>
      </vt:variant>
    </vt:vector>
  </HeadingPairs>
  <TitlesOfParts>
    <vt:vector size="80" baseType="lpstr">
      <vt:lpstr>Aptos</vt:lpstr>
      <vt:lpstr>Arial</vt:lpstr>
      <vt:lpstr>Arial Black</vt:lpstr>
      <vt:lpstr>Arial Narrow</vt:lpstr>
      <vt:lpstr>Bookman Old Style</vt:lpstr>
      <vt:lpstr>Calibri</vt:lpstr>
      <vt:lpstr>Calibri Light</vt:lpstr>
      <vt:lpstr>Helvetica</vt:lpstr>
      <vt:lpstr>Lora</vt:lpstr>
      <vt:lpstr>Monotype Corsiva</vt:lpstr>
      <vt:lpstr>Roboto</vt:lpstr>
      <vt:lpstr>Symbol</vt:lpstr>
      <vt:lpstr>Times New Roman</vt:lpstr>
      <vt:lpstr>Verdana</vt:lpstr>
      <vt:lpstr>Wingdings</vt:lpstr>
      <vt:lpstr>Wingdings 2</vt:lpstr>
      <vt:lpstr>1_Diseño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Pautas de Presentación de cuadros de cierre e información complementaria </vt:lpstr>
      <vt:lpstr>Fechas de Presentación</vt:lpstr>
      <vt:lpstr>Presentación con GDE</vt:lpstr>
      <vt:lpstr>Presentación con GDE</vt:lpstr>
      <vt:lpstr>Presentación con GDE</vt:lpstr>
      <vt:lpstr>Presentación con GDE</vt:lpstr>
      <vt:lpstr>Presentación con GDE</vt:lpstr>
      <vt:lpstr>Presentación con GDE</vt:lpstr>
      <vt:lpstr>Presentación sin GDE</vt:lpstr>
      <vt:lpstr>Presentación sin GDE</vt:lpstr>
      <vt:lpstr>Presentación sin GDE</vt:lpstr>
      <vt:lpstr>Presentación sin GDE</vt:lpstr>
      <vt:lpstr>Presentación sin GDE</vt:lpstr>
      <vt:lpstr>Presentación sin GDE</vt:lpstr>
      <vt:lpstr>Presentación sin GDE</vt:lpstr>
      <vt:lpstr>Otras consideraciones - DAIF</vt:lpstr>
      <vt:lpstr>Otras consideraciones - DAIF</vt:lpstr>
      <vt:lpstr>Otras consideraciones - DAIF</vt:lpstr>
      <vt:lpstr>Otras consideraciones - DAIF</vt:lpstr>
      <vt:lpstr>Otras consideraciones - DAIF</vt:lpstr>
      <vt:lpstr>¿Consultas?  Dirección de Procesamiento Contable 4349-6714 Cuadros de cierre: Cuadros 1 –a y b, 3, 4, 6, 7, 8, 9, 12, 14 y 15  Consultas sobre Cuadros 4: bienescgn@mecon.gov.ar Consultas sobre Cuadro 15:  InversionesFinancieras@mecon.gov.ar Fecha tope: fecha.tope@mecon.gov.ar  Dirección de Análisis e Información Financiera 4349-6733 Cuadros de cierre: Cuadros 1 Anexo c, 2 y 13  cierredaif@mecon.gov.ar  Dirección de Normas y Sistemas 4349-6583 Normativa de cierre, juicios y consultas generales notifcgn@mecon.gov.ar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III JORNADA DE CONTADURÍAS JURISDICCIONALES</dc:title>
  <dc:creator>Ana Laura</dc:creator>
  <cp:lastModifiedBy>Veronica Genovesi</cp:lastModifiedBy>
  <cp:revision>323</cp:revision>
  <cp:lastPrinted>2019-12-16T20:02:15Z</cp:lastPrinted>
  <dcterms:created xsi:type="dcterms:W3CDTF">2017-10-18T20:01:29Z</dcterms:created>
  <dcterms:modified xsi:type="dcterms:W3CDTF">2025-12-01T17:01:55Z</dcterms:modified>
</cp:coreProperties>
</file>