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6" r:id="rId1"/>
  </p:sldMasterIdLst>
  <p:notesMasterIdLst>
    <p:notesMasterId r:id="rId31"/>
  </p:notesMasterIdLst>
  <p:handoutMasterIdLst>
    <p:handoutMasterId r:id="rId32"/>
  </p:handoutMasterIdLst>
  <p:sldIdLst>
    <p:sldId id="256" r:id="rId2"/>
    <p:sldId id="351" r:id="rId3"/>
    <p:sldId id="328" r:id="rId4"/>
    <p:sldId id="334" r:id="rId5"/>
    <p:sldId id="332" r:id="rId6"/>
    <p:sldId id="333" r:id="rId7"/>
    <p:sldId id="331" r:id="rId8"/>
    <p:sldId id="336" r:id="rId9"/>
    <p:sldId id="348" r:id="rId10"/>
    <p:sldId id="312" r:id="rId11"/>
    <p:sldId id="330" r:id="rId12"/>
    <p:sldId id="277" r:id="rId13"/>
    <p:sldId id="305" r:id="rId14"/>
    <p:sldId id="317" r:id="rId15"/>
    <p:sldId id="315" r:id="rId16"/>
    <p:sldId id="347" r:id="rId17"/>
    <p:sldId id="345" r:id="rId18"/>
    <p:sldId id="309" r:id="rId19"/>
    <p:sldId id="346" r:id="rId20"/>
    <p:sldId id="349" r:id="rId21"/>
    <p:sldId id="338" r:id="rId22"/>
    <p:sldId id="335" r:id="rId23"/>
    <p:sldId id="301" r:id="rId24"/>
    <p:sldId id="259" r:id="rId25"/>
    <p:sldId id="286" r:id="rId26"/>
    <p:sldId id="260" r:id="rId27"/>
    <p:sldId id="265" r:id="rId28"/>
    <p:sldId id="261" r:id="rId29"/>
    <p:sldId id="290" r:id="rId30"/>
  </p:sldIdLst>
  <p:sldSz cx="9144000" cy="5143500" type="screen16x9"/>
  <p:notesSz cx="6797675" cy="9926638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7" autoAdjust="0"/>
    <p:restoredTop sz="91543" autoAdjust="0"/>
  </p:normalViewPr>
  <p:slideViewPr>
    <p:cSldViewPr>
      <p:cViewPr varScale="1">
        <p:scale>
          <a:sx n="89" d="100"/>
          <a:sy n="89" d="100"/>
        </p:scale>
        <p:origin x="-822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44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863" y="0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8D896-244D-4E53-A717-5FC5C2925DD0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428272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863" y="9428272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A881E-EDE0-433B-A9AA-D679E3AE998E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909310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863" y="0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81036-0073-478A-ABD2-2A5D24A49CD4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383" y="4715832"/>
            <a:ext cx="5436909" cy="44666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28272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863" y="9428272"/>
            <a:ext cx="2946275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07EE3-142C-4E9D-8479-9A3C6A4A7D00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61535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409317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19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9824736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9824736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1496043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1496043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566982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724481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9590856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1435345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8811959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29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330819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982473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982473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982473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982473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982473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9824736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7EE3-142C-4E9D-8479-9A3C6A4A7D00}" type="slidenum">
              <a:rPr lang="es-AR" smtClean="0"/>
              <a:pPr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21799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459159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43695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4081427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t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4646857"/>
            <a:ext cx="9144016" cy="496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61614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884640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1240993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56863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6161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4113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742988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614869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70173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79854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EECB17-1997-456A-881D-7A79C07E7F7E}" type="datetimeFigureOut">
              <a:rPr lang="es-AR" smtClean="0"/>
              <a:pPr/>
              <a:t>15/12/2020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D2539D-2D71-43BC-A2BE-A073A1A6499F}" type="slidenum">
              <a:rPr lang="es-AR" smtClean="0"/>
              <a:pPr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03854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3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gn chico"/>
          <p:cNvPicPr preferRelativeResize="0">
            <a:picLocks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1470"/>
            <a:ext cx="809324" cy="65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2 Rectángulo"/>
          <p:cNvSpPr/>
          <p:nvPr/>
        </p:nvSpPr>
        <p:spPr bwMode="auto">
          <a:xfrm>
            <a:off x="1336007" y="61484"/>
            <a:ext cx="6908401" cy="64593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000" b="1" i="0" u="none" strike="noStrike" cap="none" normalizeH="0" baseline="0" dirty="0" smtClean="0">
                <a:ln>
                  <a:noFill/>
                </a:ln>
                <a:solidFill>
                  <a:srgbClr val="104699"/>
                </a:solidFill>
                <a:effectLst/>
                <a:latin typeface="Arial" pitchFamily="34" charset="0"/>
              </a:rPr>
              <a:t>JORNADAS DE CIERRE 2020</a:t>
            </a:r>
          </a:p>
          <a:p>
            <a:pPr algn="ctr"/>
            <a:r>
              <a:rPr lang="es-AR" sz="2000" b="1" dirty="0" smtClean="0">
                <a:solidFill>
                  <a:srgbClr val="104699"/>
                </a:solidFill>
                <a:latin typeface="Arial" pitchFamily="34" charset="0"/>
              </a:rPr>
              <a:t>ADMINISTRACIÓN </a:t>
            </a:r>
            <a:r>
              <a:rPr lang="es-AR" sz="2000" b="1" dirty="0">
                <a:solidFill>
                  <a:srgbClr val="104699"/>
                </a:solidFill>
                <a:latin typeface="Arial" pitchFamily="34" charset="0"/>
              </a:rPr>
              <a:t>CENTRAL</a:t>
            </a:r>
          </a:p>
        </p:txBody>
      </p:sp>
      <p:pic>
        <p:nvPicPr>
          <p:cNvPr id="16" name="13 Imagen"/>
          <p:cNvPicPr preferRelativeResize="0">
            <a:picLocks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5646" y="59343"/>
            <a:ext cx="2064106" cy="691957"/>
          </a:xfrm>
          <a:prstGeom prst="rect">
            <a:avLst/>
          </a:prstGeom>
        </p:spPr>
      </p:pic>
      <p:pic>
        <p:nvPicPr>
          <p:cNvPr id="17" name="Imagen 1" descr="t1.jpg"/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31990"/>
            <a:ext cx="9144000" cy="411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1896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  <p:sldLayoutId id="2147484297" r:id="rId11"/>
    <p:sldLayoutId id="2147484298" r:id="rId12"/>
    <p:sldLayoutId id="2147484299" r:id="rId13"/>
    <p:sldLayoutId id="2147484300" r:id="rId14"/>
    <p:sldLayoutId id="2147484301" r:id="rId15"/>
    <p:sldLayoutId id="2147484302" r:id="rId16"/>
    <p:sldLayoutId id="2147484303" r:id="rId17"/>
    <p:sldLayoutId id="2147484304" r:id="rId18"/>
    <p:sldLayoutId id="2147484305" r:id="rId19"/>
    <p:sldLayoutId id="2147484306" r:id="rId20"/>
    <p:sldLayoutId id="2147484307" r:id="rId21"/>
    <p:sldLayoutId id="2147484308" r:id="rId22"/>
    <p:sldLayoutId id="2147484309" r:id="rId23"/>
    <p:sldLayoutId id="2147484310" r:id="rId24"/>
    <p:sldLayoutId id="2147484311" r:id="rId25"/>
    <p:sldLayoutId id="2147484312" r:id="rId26"/>
    <p:sldLayoutId id="2147484313" r:id="rId27"/>
    <p:sldLayoutId id="2147484314" r:id="rId28"/>
    <p:sldLayoutId id="2147484315" r:id="rId29"/>
    <p:sldLayoutId id="2147484316" r:id="rId30"/>
    <p:sldLayoutId id="2147484317" r:id="rId31"/>
    <p:sldLayoutId id="2147484318" r:id="rId32"/>
    <p:sldLayoutId id="2147484320" r:id="rId3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827584" y="1869672"/>
            <a:ext cx="6769472" cy="135015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4800" b="1" cap="small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CIERRE </a:t>
            </a:r>
            <a:r>
              <a:rPr lang="es-AR" sz="4800" b="1" cap="small" dirty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br>
              <a:rPr lang="es-AR" sz="4800" b="1" cap="small" dirty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AR" sz="4800" b="1" cap="small" dirty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EJERCICIO 2020</a:t>
            </a:r>
          </a:p>
        </p:txBody>
      </p:sp>
      <p:sp>
        <p:nvSpPr>
          <p:cNvPr id="7" name="1 CuadroTexto"/>
          <p:cNvSpPr txBox="1">
            <a:spLocks noChangeArrowheads="1"/>
          </p:cNvSpPr>
          <p:nvPr/>
        </p:nvSpPr>
        <p:spPr bwMode="auto">
          <a:xfrm>
            <a:off x="323529" y="4155926"/>
            <a:ext cx="8496944" cy="356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24" tIns="54512" rIns="109024" bIns="54512">
            <a:spAutoFit/>
          </a:bodyPr>
          <a:lstStyle>
            <a:lvl1pPr eaLnBrk="0" hangingPunct="0">
              <a:defRPr sz="2000">
                <a:solidFill>
                  <a:srgbClr val="777777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000">
                <a:solidFill>
                  <a:srgbClr val="777777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000">
                <a:solidFill>
                  <a:srgbClr val="777777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000">
                <a:solidFill>
                  <a:srgbClr val="777777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000">
                <a:solidFill>
                  <a:srgbClr val="777777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777777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777777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777777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777777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/>
            <a:r>
              <a:rPr lang="es-ES" altLang="es-AR" sz="1600" b="1" dirty="0" smtClean="0">
                <a:solidFill>
                  <a:srgbClr val="0B588E"/>
                </a:solidFill>
                <a:latin typeface="Calibri" pitchFamily="34" charset="0"/>
              </a:rPr>
              <a:t>16 </a:t>
            </a:r>
            <a:r>
              <a:rPr lang="es-ES" altLang="es-AR" sz="1600" b="1" dirty="0">
                <a:solidFill>
                  <a:srgbClr val="0B588E"/>
                </a:solidFill>
                <a:latin typeface="Calibri" pitchFamily="34" charset="0"/>
              </a:rPr>
              <a:t>de D</a:t>
            </a:r>
            <a:r>
              <a:rPr lang="es-ES" altLang="es-AR" sz="1600" b="1" dirty="0" smtClean="0">
                <a:solidFill>
                  <a:srgbClr val="0B588E"/>
                </a:solidFill>
                <a:latin typeface="Calibri" pitchFamily="34" charset="0"/>
              </a:rPr>
              <a:t>iciembre </a:t>
            </a:r>
            <a:r>
              <a:rPr lang="es-ES" altLang="es-AR" sz="1600" b="1" dirty="0">
                <a:solidFill>
                  <a:srgbClr val="0B588E"/>
                </a:solidFill>
                <a:latin typeface="Calibri" pitchFamily="34" charset="0"/>
              </a:rPr>
              <a:t>de 2020</a:t>
            </a:r>
          </a:p>
        </p:txBody>
      </p:sp>
    </p:spTree>
    <p:extLst>
      <p:ext uri="{BB962C8B-B14F-4D97-AF65-F5344CB8AC3E}">
        <p14:creationId xmlns:p14="http://schemas.microsoft.com/office/powerpoint/2010/main" xmlns="" val="86494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95536" y="843558"/>
            <a:ext cx="8229600" cy="5298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accent4">
                    <a:lumMod val="75000"/>
                  </a:schemeClr>
                </a:solidFill>
              </a:rPr>
              <a:t>Presentación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8" y="1419621"/>
            <a:ext cx="8429625" cy="3149997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Tipo de Trámite: </a:t>
            </a:r>
          </a:p>
          <a:p>
            <a:pPr marL="0" indent="0" algn="ctr">
              <a:buNone/>
            </a:pPr>
            <a:r>
              <a:rPr lang="es-AR" sz="2800" b="1" dirty="0">
                <a:solidFill>
                  <a:schemeClr val="accent1">
                    <a:lumMod val="75000"/>
                  </a:schemeClr>
                </a:solidFill>
              </a:rPr>
              <a:t>Gene00188 Presentación Cierre de Cuenta Anual</a:t>
            </a:r>
          </a:p>
          <a:p>
            <a:pPr algn="just"/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Informes de Firma Conjunta</a:t>
            </a: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None/>
            </a:pPr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3612165"/>
              </p:ext>
            </p:extLst>
          </p:nvPr>
        </p:nvGraphicFramePr>
        <p:xfrm>
          <a:off x="1115616" y="2859782"/>
          <a:ext cx="6768752" cy="1544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947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39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0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8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Informe Cierre de Cuenta, Administración Central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IFCAC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8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Informe Cierre de Cuenta, Bienes (con capacidad 100MB)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IFCAB 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8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Informe Cierre de Cuenta, UEPEX (*)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IFCPE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8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Informe Cierre de Cuenta, Organismos Descentralizados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IFCOC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8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Informe Cierre de Cuenta, Juicios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IFCJU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8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Informe Estados Financieros UEPEX (*)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ESTFI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191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843558"/>
            <a:ext cx="9144000" cy="5298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rgbClr val="00B050"/>
                </a:solidFill>
              </a:rPr>
              <a:t>Presentación con GDE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707654"/>
            <a:ext cx="8424937" cy="280831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CUADROS DE CIERRE: generar expediente y dirigirlo a </a:t>
            </a:r>
            <a:r>
              <a:rPr lang="es-AR" sz="2000" b="1" dirty="0">
                <a:solidFill>
                  <a:srgbClr val="00B050"/>
                </a:solidFill>
              </a:rPr>
              <a:t>Repartición DAIF#MHA, Sector EDANINFI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Vencimiento </a:t>
            </a: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15/2 (o hábil posterior)</a:t>
            </a:r>
            <a:endParaRPr lang="es-A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Juicios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: generar expediente y dirigirlo a </a:t>
            </a:r>
            <a:r>
              <a:rPr lang="es-AR" sz="2000" b="1" dirty="0">
                <a:solidFill>
                  <a:srgbClr val="00B050"/>
                </a:solidFill>
              </a:rPr>
              <a:t>Repartición DNYS#MEC,  Sector EDNORSIS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Vencimiento: antes del 2/3</a:t>
            </a: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Estados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Financieros UEPEX generar expediente y dirigirlo a </a:t>
            </a:r>
            <a:r>
              <a:rPr lang="es-AR" sz="2000" b="1" dirty="0">
                <a:solidFill>
                  <a:srgbClr val="00B050"/>
                </a:solidFill>
              </a:rPr>
              <a:t>Repartición DPC#MEC, Sector EDPROCON_MIG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Vencimiento: 28/2</a:t>
            </a:r>
          </a:p>
          <a:p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Gestión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Física e Indicadores de Gestión (ONP):  mediante ESIDIF     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Vencimiento antes del 1/3</a:t>
            </a:r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466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817786"/>
            <a:ext cx="9144000" cy="5298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rgbClr val="00B050"/>
                </a:solidFill>
              </a:rPr>
              <a:t>Presentación con GDE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18840" y="1455365"/>
            <a:ext cx="8429625" cy="2916585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Sólo un Expediente Electrónico</a:t>
            </a:r>
          </a:p>
          <a:p>
            <a:pPr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Que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contenga un solo Informe Cierre de Cuenta UEPEX (IFCPE), un solo Informe Cierre de Cuenta Administración Central (IFCAC) y un solo Informe Cierre de Cuenta Bienes (IFCAB)</a:t>
            </a:r>
          </a:p>
          <a:p>
            <a:pPr algn="just"/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INCLUIR ARCHIVOS DE TRABAJO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. Solamente tienen validez los archivos EMBEBIDOS</a:t>
            </a:r>
          </a:p>
          <a:p>
            <a:pPr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realizar pase del Expediente en paralelo, solamente a las direcciones indicadas en la disposición.</a:t>
            </a: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494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817786"/>
            <a:ext cx="9144000" cy="5298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rgbClr val="00B050"/>
                </a:solidFill>
              </a:rPr>
              <a:t>Presentación con GDE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8" y="1527373"/>
            <a:ext cx="8429625" cy="3132609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Cierre Incompleto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:  se adjuntará un documento al EE  con el detalle de la información faltante y se devolverá al remitente en estado de SUBSANACION.</a:t>
            </a:r>
          </a:p>
          <a:p>
            <a:pPr algn="just"/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Para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completarlo, se deberá incluir el Informe de Cierre correspondiente que contenga la información faltante.</a:t>
            </a:r>
          </a:p>
          <a:p>
            <a:pPr algn="just"/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Observaciones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tras el análisis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pPr lvl="1" algn="just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Se enviará documento en GDE al SAF que será vinculado al EE.</a:t>
            </a:r>
          </a:p>
          <a:p>
            <a:pPr lvl="1" algn="just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Las respuestas se recibirán por Nota CCOO con la indicación del Informe debidamente firmado a vincular al EE. </a:t>
            </a:r>
            <a:r>
              <a:rPr lang="es-AR" sz="2000" b="1" dirty="0">
                <a:solidFill>
                  <a:srgbClr val="00B050"/>
                </a:solidFill>
              </a:rPr>
              <a:t>No generar nuevo Expediente</a:t>
            </a:r>
            <a:r>
              <a:rPr lang="es-AR" sz="2000" dirty="0">
                <a:solidFill>
                  <a:srgbClr val="00B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69528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655935"/>
            <a:ext cx="8964488" cy="763687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>Presentación </a:t>
            </a:r>
            <a:r>
              <a:rPr lang="es-AR" b="1" dirty="0">
                <a:solidFill>
                  <a:schemeClr val="accent6">
                    <a:lumMod val="75000"/>
                  </a:schemeClr>
                </a:solidFill>
              </a:rPr>
              <a:t>sin</a:t>
            </a:r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AR" sz="4000" b="1" dirty="0" smtClean="0">
                <a:solidFill>
                  <a:schemeClr val="accent6">
                    <a:lumMod val="75000"/>
                  </a:schemeClr>
                </a:solidFill>
              </a:rPr>
              <a:t>GDE</a:t>
            </a:r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>Fechas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9" y="1557337"/>
            <a:ext cx="8429625" cy="3586163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Cuadros de Cierre 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15/2 (o hábil posterior)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Información de Juicios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 2/3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Estados Financieros UEPEX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 28/2</a:t>
            </a:r>
          </a:p>
          <a:p>
            <a:pPr algn="just"/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Gestión Física e Indicadores de Gestión (ONP):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antes del 1/3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 mediante ESIDIF</a:t>
            </a: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063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699542"/>
            <a:ext cx="8229600" cy="5298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79513" y="1289843"/>
            <a:ext cx="8753153" cy="35861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Ingresar con Clave Fiscal a </a:t>
            </a:r>
            <a:r>
              <a:rPr lang="es-AR" sz="1800" b="1" dirty="0">
                <a:solidFill>
                  <a:schemeClr val="accent6"/>
                </a:solidFill>
              </a:rPr>
              <a:t>Trámites a Distancia (TAD) </a:t>
            </a:r>
            <a:r>
              <a:rPr lang="es-AR" sz="18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https://tramitesadistancia.gob.ar/</a:t>
            </a: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  buscando el trámite “Presentación Ciudadana ante el Poder Ejecutivo”  o directamente en </a:t>
            </a:r>
            <a:r>
              <a:rPr lang="es-AR" sz="18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https://tramitesadistancia.gob.ar/tramitesadistancia/detalle-tipo?id=5173</a:t>
            </a: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just"/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Completar el formulario </a:t>
            </a: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Datos del Trámite</a:t>
            </a:r>
          </a:p>
          <a:p>
            <a:pPr lvl="1" fontAlgn="base">
              <a:spcAft>
                <a:spcPct val="0"/>
              </a:spcAft>
            </a:pP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Motivo de la presentación</a:t>
            </a: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: Cierre de Ejercicio 2020 – Numero de SAF y denominación</a:t>
            </a:r>
          </a:p>
          <a:p>
            <a:pPr lvl="1" fontAlgn="base">
              <a:spcAft>
                <a:spcPct val="0"/>
              </a:spcAft>
            </a:pP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Dependencia dónde presentará la solicitud</a:t>
            </a: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: Ministerio de Economía</a:t>
            </a:r>
          </a:p>
          <a:p>
            <a:pPr lvl="1" fontAlgn="base">
              <a:spcAft>
                <a:spcPct val="0"/>
              </a:spcAft>
            </a:pP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Observaciones</a:t>
            </a: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 (campo opcional)</a:t>
            </a:r>
          </a:p>
          <a:p>
            <a:pPr lvl="1" fontAlgn="base">
              <a:spcAft>
                <a:spcPct val="0"/>
              </a:spcAft>
            </a:pP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Adjuntos</a:t>
            </a: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: utilizar la </a:t>
            </a:r>
            <a:r>
              <a:rPr lang="es-AR" sz="1800" dirty="0">
                <a:solidFill>
                  <a:schemeClr val="tx2"/>
                </a:solidFill>
              </a:rPr>
              <a:t>opción </a:t>
            </a:r>
            <a:r>
              <a:rPr lang="es-AR" sz="1800" b="1" i="1" u="sng" dirty="0">
                <a:solidFill>
                  <a:schemeClr val="tx2"/>
                </a:solidFill>
              </a:rPr>
              <a:t>Otra </a:t>
            </a:r>
            <a:r>
              <a:rPr lang="es-AR" sz="1800" b="1" i="1" u="sng" dirty="0" smtClean="0">
                <a:solidFill>
                  <a:schemeClr val="tx2"/>
                </a:solidFill>
              </a:rPr>
              <a:t>documentación </a:t>
            </a:r>
            <a:r>
              <a:rPr lang="es-AR" sz="1800" b="1" i="1" u="sng" dirty="0">
                <a:solidFill>
                  <a:schemeClr val="tx2"/>
                </a:solidFill>
              </a:rPr>
              <a:t>para conservar el formato de archivo</a:t>
            </a: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 (en esta opcion se incluye el documento embebido manteniendo el tipo de archivo)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lvl="1" fontAlgn="base">
              <a:spcAft>
                <a:spcPct val="0"/>
              </a:spcAft>
              <a:buNone/>
            </a:pPr>
            <a:endParaRPr lang="es-AR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44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95536" y="673770"/>
            <a:ext cx="8229600" cy="5298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79513" y="1217835"/>
            <a:ext cx="8753153" cy="358616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es-AR" sz="2000" b="1" dirty="0" smtClean="0">
                <a:solidFill>
                  <a:schemeClr val="accent1">
                    <a:lumMod val="75000"/>
                  </a:schemeClr>
                </a:solidFill>
              </a:rPr>
              <a:t>Preparación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de Adjuntos </a:t>
            </a:r>
          </a:p>
          <a:p>
            <a:pPr algn="just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Armar un pdf por tema que contenga todos los cuadros y documentacion requerida por el Manual de Cierre de Ejercicio (En Pautas de Presentacion hay guía para el armado): </a:t>
            </a:r>
          </a:p>
          <a:p>
            <a:pPr lvl="1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Bienes</a:t>
            </a:r>
          </a:p>
          <a:p>
            <a:pPr lvl="1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Uepex</a:t>
            </a:r>
          </a:p>
          <a:p>
            <a:pPr lvl="1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Cuadros de AC o Cuadros de OD</a:t>
            </a:r>
          </a:p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fontAlgn="base">
              <a:spcAft>
                <a:spcPct val="0"/>
              </a:spcAft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En caso de AC adjuntar además los archivos excel correspondientes a Bienes y el pdf emitido por el MRC del SIENA </a:t>
            </a:r>
          </a:p>
          <a:p>
            <a:pPr lvl="1" fontAlgn="base">
              <a:spcAft>
                <a:spcPct val="0"/>
              </a:spcAft>
              <a:buNone/>
            </a:pPr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4458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02840" y="745778"/>
            <a:ext cx="8229600" cy="5298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79513" y="951570"/>
            <a:ext cx="8753153" cy="35861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Al confirmar la solicitud se caratula un expediente que será enviado a la Mesa de Entradas del Ministerio de Economía</a:t>
            </a: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La Mesa caratulará el expediente y le cambiará el tipo de trámite por el </a:t>
            </a: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GENE00188 Presentación de Cierre de Cuenta Anual</a:t>
            </a: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La Mesa notificará a quien realizó la presentación por TAD el nuevo número de expediente y enviará instrucciones poara efectuar el seguimiento por la web.</a:t>
            </a:r>
          </a:p>
          <a:p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La Mesa enviará el expediente a la Mesa de Entradas de la CGN quien distribuirá a las direcciones de acuerdo al tema.</a:t>
            </a:r>
            <a:r>
              <a:rPr lang="es-AR" sz="2000" dirty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es-AR" sz="2000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445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46856" y="673770"/>
            <a:ext cx="8229600" cy="5298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8" y="1217835"/>
            <a:ext cx="8429625" cy="358616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Cierre Incompleto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:  se elaborará Nota en GDE con lo faltante y se remitirá al correo NOTIF del organismo. Se vincula al EE.</a:t>
            </a:r>
          </a:p>
          <a:p>
            <a:pPr algn="just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Para completar la información faltante, el SAF realizará una nueva presentación en Tramites a Distancia (TAD), aclarando en el campo Observaciones que se trata de una presentacion complementaria a la efectuada por el expediente original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Una vez recibido el expediente en el buzón grupal de DAIF, se elaborará un Informe en el que se mencionará el numero de expediente y contendrá como archivo embebido el documento GEDO generado por TAD.  El mencionado Informe se vinculará al expediente de la presentación original.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8536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02840" y="745778"/>
            <a:ext cx="8229600" cy="5298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>Presentación sin GDE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0848" y="1361851"/>
            <a:ext cx="8429625" cy="358616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Observaciones tras el análisis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: Se hará Nota Externa en GDE, se enviará pdf de la NOTA al mail de NOTIF del SAF.  Se vinculará al EE.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Las respuestas a las observaciones incluyan o no modificaciones de cuadros, deberán ser remitidas mediante TAD, aclarando en Observaciones el contenido de la presentación.  El expediente así generado seguirá el circuito anteriormente descripto</a:t>
            </a:r>
            <a:endParaRPr lang="en-US" sz="2000" dirty="0"/>
          </a:p>
          <a:p>
            <a:pPr algn="just"/>
            <a:r>
              <a:rPr lang="es-AR" sz="2000" dirty="0"/>
              <a:t> 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Una vez recibido el expediente en el buzón grupal de DAIF, se elaborará un Informe en el que se mencionará el numero de expediente y contendrá como archivo embebido el documento GEDO generado por TAD.  El mencionado Informe se vinculará al expediente de la presentación original.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508536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67544" y="1275606"/>
            <a:ext cx="8229600" cy="69175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1">
                    <a:lumMod val="75000"/>
                  </a:schemeClr>
                </a:solidFill>
              </a:rPr>
              <a:t>Marco Normativo</a:t>
            </a: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395536" y="2247714"/>
            <a:ext cx="8229600" cy="6917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AR" sz="2400" b="1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A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Resolución</a:t>
            </a:r>
            <a:r>
              <a:rPr kumimoji="0" lang="es-AR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cierre de ejercicio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AR" sz="2400" b="1" i="0" u="none" strike="noStrike" kern="1200" cap="none" spc="0" normalizeH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AR" sz="2400" b="1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Disposición CGN Nº 71/10 y modificatorias. Manual de Cierre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AR" sz="2400" b="1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Disposición CGN </a:t>
            </a:r>
            <a:r>
              <a:rPr kumimoji="0" lang="es-AR" sz="2400" b="1" i="0" u="none" strike="noStrike" kern="1200" cap="none" spc="0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Pautas</a:t>
            </a:r>
            <a:r>
              <a:rPr kumimoji="0" lang="es-AR" sz="2400" b="1" i="0" u="none" strike="noStrike" kern="1200" cap="none" spc="0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presentacion</a:t>
            </a:r>
            <a:endParaRPr kumimoji="0" lang="es-AR" sz="2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777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34405" y="1157269"/>
            <a:ext cx="8229600" cy="4963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Mails de Contacto</a:t>
            </a:r>
          </a:p>
          <a:p>
            <a:endParaRPr lang="es-AR" sz="3600" b="1" dirty="0">
              <a:solidFill>
                <a:srgbClr val="FF0000"/>
              </a:solidFill>
            </a:endParaRPr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323528" y="2139702"/>
            <a:ext cx="8229600" cy="2322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consultacuenta2020@mecon.gov.ar</a:t>
            </a:r>
          </a:p>
          <a:p>
            <a:endParaRPr lang="es-AR" b="1" dirty="0">
              <a:solidFill>
                <a:schemeClr val="accent1">
                  <a:lumMod val="75000"/>
                </a:schemeClr>
              </a:solidFill>
              <a:hlinkClick r:id="rId2"/>
            </a:endParaRPr>
          </a:p>
          <a:p>
            <a:r>
              <a:rPr lang="es-AR" sz="3900" b="1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cierredaif@mecon.gov.ar</a:t>
            </a:r>
            <a:endParaRPr lang="es-AR" sz="39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3900" b="1" dirty="0">
              <a:solidFill>
                <a:schemeClr val="accent1">
                  <a:lumMod val="75000"/>
                </a:schemeClr>
              </a:solidFill>
              <a:hlinkClick r:id="rId2"/>
            </a:endParaRPr>
          </a:p>
          <a:p>
            <a:r>
              <a:rPr lang="es-AR" sz="3900" b="1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bienescgn@mecon.gov.ar</a:t>
            </a:r>
            <a:endParaRPr lang="es-AR" sz="39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5057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67544" y="1815666"/>
            <a:ext cx="8229600" cy="69175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Algunos recordatorios </a:t>
            </a:r>
            <a:br>
              <a:rPr lang="es-AR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de registro de operaciones</a:t>
            </a:r>
            <a:endParaRPr lang="es-AR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03561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115616" y="1113589"/>
            <a:ext cx="7129462" cy="243006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s-AR" sz="10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s-AR" sz="3600" b="1" dirty="0">
                <a:solidFill>
                  <a:srgbClr val="00B0F0"/>
                </a:solidFill>
              </a:rPr>
              <a:t>Estado de los comprobantes</a:t>
            </a:r>
          </a:p>
          <a:p>
            <a:pPr marL="0" indent="0" algn="ctr">
              <a:buNone/>
            </a:pPr>
            <a:endParaRPr lang="es-AR" sz="1000" b="1" dirty="0">
              <a:solidFill>
                <a:srgbClr val="00B0F0"/>
              </a:solidFill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AR" sz="2800" dirty="0">
                <a:solidFill>
                  <a:schemeClr val="accent1">
                    <a:lumMod val="75000"/>
                  </a:schemeClr>
                </a:solidFill>
              </a:rPr>
              <a:t>Al cierre del ejercicio todos los comprobantes CMR y PG deben estar en estado </a:t>
            </a:r>
            <a:r>
              <a:rPr lang="es-AR" sz="2800" b="1" dirty="0">
                <a:solidFill>
                  <a:srgbClr val="FF0000"/>
                </a:solidFill>
              </a:rPr>
              <a:t>DEFINITIVO</a:t>
            </a:r>
            <a:r>
              <a:rPr lang="es-AR" sz="2800" dirty="0">
                <a:solidFill>
                  <a:schemeClr val="accent1">
                    <a:lumMod val="75000"/>
                  </a:schemeClr>
                </a:solidFill>
              </a:rPr>
              <a:t>, no en proceso de firma</a:t>
            </a: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AR" sz="1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59874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79513" y="843558"/>
            <a:ext cx="8785225" cy="378114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2800" b="1" dirty="0" smtClean="0">
                <a:solidFill>
                  <a:srgbClr val="00B0F0"/>
                </a:solidFill>
              </a:rPr>
              <a:t>Caducidad </a:t>
            </a:r>
            <a:r>
              <a:rPr lang="es-AR" sz="2800" b="1" dirty="0">
                <a:solidFill>
                  <a:srgbClr val="00B0F0"/>
                </a:solidFill>
              </a:rPr>
              <a:t>de Órdenes de Pago – </a:t>
            </a:r>
            <a:endParaRPr lang="es-AR" sz="28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s-AR" sz="2800" b="1" dirty="0" smtClean="0">
                <a:solidFill>
                  <a:srgbClr val="00B0F0"/>
                </a:solidFill>
              </a:rPr>
              <a:t>Modificación </a:t>
            </a:r>
            <a:r>
              <a:rPr lang="es-AR" sz="2800" b="1" dirty="0">
                <a:solidFill>
                  <a:srgbClr val="00B0F0"/>
                </a:solidFill>
              </a:rPr>
              <a:t>art 44 Ley Nº 11.672 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dirty="0" smtClean="0">
                <a:solidFill>
                  <a:schemeClr val="accent1">
                    <a:lumMod val="75000"/>
                  </a:schemeClr>
                </a:solidFill>
              </a:rPr>
              <a:t>Las </a:t>
            </a: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OP que ingresen o sean informadas mediante formularios resumen (C75 o IGS) al esidif caducan a cierre de ejercicio posterior al de su autorizacion.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dirty="0">
                <a:solidFill>
                  <a:schemeClr val="accent1">
                    <a:lumMod val="75000"/>
                  </a:schemeClr>
                </a:solidFill>
              </a:rPr>
              <a:t>En caso de tener al menos un pago parcial en el ejercicio siguiente al de su autorizacion, caducan al cierre del ejercicio posterior a dicho pago.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Entonces, al cierre del ejercicio 2020 caducan: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OP 2018 (y anteriores) con o sin pagos parciales en 2020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s-AR" sz="2000" b="1" dirty="0">
                <a:solidFill>
                  <a:schemeClr val="accent1">
                    <a:lumMod val="75000"/>
                  </a:schemeClr>
                </a:solidFill>
              </a:rPr>
              <a:t>OP 2019 sin pagos en 2020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s-A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AR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24000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843781"/>
            <a:ext cx="8447088" cy="453628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2400" b="1" dirty="0">
                <a:solidFill>
                  <a:srgbClr val="00B0F0"/>
                </a:solidFill>
              </a:rPr>
              <a:t>Transferencias a Universidades Nacionales</a:t>
            </a:r>
          </a:p>
          <a:p>
            <a:pPr marL="0" indent="0" algn="ctr">
              <a:buNone/>
            </a:pPr>
            <a:endParaRPr lang="es-AR" sz="1000" b="1" dirty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Imputación correcta de las partidas </a:t>
            </a:r>
            <a:r>
              <a:rPr lang="es-AR" sz="1800" dirty="0" smtClean="0">
                <a:solidFill>
                  <a:schemeClr val="accent1">
                    <a:lumMod val="75000"/>
                  </a:schemeClr>
                </a:solidFill>
              </a:rPr>
              <a:t>subparciales</a:t>
            </a:r>
            <a:endParaRPr lang="es-AR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Uso de la partida 5.6: usar exclusivamente para transferencias a Universidades Nacionales. Esto excluye los servicios prestados por Universidades a los organismos, que se imputan al inciso 3, y fondos dirigidos a Universidades Privadas, etc.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En caso de tratarse de convenios con UUNN, especificar el N° de Resolución en las observaciones de la Orden de Pago. (Será de gran utilidad además notificar y enviar documentación de respaldo a la Universidad receptora).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Se efectúa conciliación entre el </a:t>
            </a:r>
            <a:r>
              <a:rPr lang="es-AR" sz="1800" b="1" dirty="0" err="1">
                <a:solidFill>
                  <a:schemeClr val="accent1">
                    <a:lumMod val="75000"/>
                  </a:schemeClr>
                </a:solidFill>
              </a:rPr>
              <a:t>Esidif</a:t>
            </a: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 y el SIFEP para verificar la consistencia entre registros de UUNN y SAF.</a:t>
            </a:r>
          </a:p>
          <a:p>
            <a:pPr marL="0" indent="0" algn="ctr">
              <a:buNone/>
            </a:pPr>
            <a:r>
              <a:rPr lang="es-AR" sz="1800" b="1" dirty="0">
                <a:solidFill>
                  <a:srgbClr val="FF0000"/>
                </a:solidFill>
              </a:rPr>
              <a:t>SE REALIZA UN SEGUIMIENTO DETALLADO DE ESTA PARTIDA POR PARTE DE LA CGN Y LOS ORGANISMOS DE CONTROL</a:t>
            </a:r>
            <a:endParaRPr lang="es-A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4613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771921"/>
            <a:ext cx="8424862" cy="410408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2400" b="1" dirty="0">
                <a:solidFill>
                  <a:srgbClr val="00B0F0"/>
                </a:solidFill>
              </a:rPr>
              <a:t>Transferencias a Otras entidades del SPN</a:t>
            </a:r>
          </a:p>
          <a:p>
            <a:pPr marL="0" indent="0">
              <a:buNone/>
            </a:pPr>
            <a:endParaRPr lang="es-AR" sz="1100" b="1" dirty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Imputación correcta de las subparciales (se carga en el sector de presupuesto del SAF, es indicativa) y de los objetos del gasto.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No usar partida 5 si se tratara por ejemplo de la prestación de un servicio.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Se hacen controles con información de los Beneficiarios y con Información Contable y Financiera de los Receptores.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endParaRPr lang="es-AR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AR" sz="2000" b="1" dirty="0">
                <a:solidFill>
                  <a:srgbClr val="FF0000"/>
                </a:solidFill>
              </a:rPr>
              <a:t>SE REALIZA UN SEGUIMIENTO DETALLADO DE ESTA PARTIDA. </a:t>
            </a:r>
          </a:p>
          <a:p>
            <a:pPr marL="0" indent="0" algn="ctr">
              <a:buNone/>
            </a:pPr>
            <a:r>
              <a:rPr lang="es-AR" sz="2000" b="1" dirty="0">
                <a:solidFill>
                  <a:srgbClr val="FF0000"/>
                </a:solidFill>
              </a:rPr>
              <a:t> SE CONCILIA ESIDIF CON SIFEP</a:t>
            </a:r>
          </a:p>
          <a:p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ES </a:t>
            </a:r>
            <a:r>
              <a:rPr lang="es-AR" sz="1800" b="1" u="sng" dirty="0">
                <a:solidFill>
                  <a:schemeClr val="accent1">
                    <a:lumMod val="75000"/>
                  </a:schemeClr>
                </a:solidFill>
              </a:rPr>
              <a:t>IMPRESCINDIBLE</a:t>
            </a: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 PARA LA CONSOLIDACIÓN DEL SECTOR PÚBLICO NACIONAL Y CONSULTAS DE ORGANISMOS DE CONTROL</a:t>
            </a:r>
          </a:p>
        </p:txBody>
      </p:sp>
    </p:spTree>
    <p:extLst>
      <p:ext uri="{BB962C8B-B14F-4D97-AF65-F5344CB8AC3E}">
        <p14:creationId xmlns:p14="http://schemas.microsoft.com/office/powerpoint/2010/main" xmlns="" val="232531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7" y="843409"/>
            <a:ext cx="8291513" cy="388858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2400" b="1" dirty="0">
                <a:solidFill>
                  <a:srgbClr val="00B0F0"/>
                </a:solidFill>
              </a:rPr>
              <a:t>Correcta imputación de la Ubicación Geográfica</a:t>
            </a:r>
          </a:p>
          <a:p>
            <a:pPr marL="0" indent="0" algn="ctr">
              <a:buNone/>
            </a:pPr>
            <a:endParaRPr lang="es-AR" sz="800" b="1" dirty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Imputación correcta de la UG, debe ser coherente con el lugar de la prestación.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Repasar las pautas de imputación de UG del Clasificador Presupuestario.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Es Indicativa. Al momento de elaborar el presupuesto puede desconocerse la UG que se utilizará.  Sin embargo en el momento de la Ejecución debe imputarse donde corresponde (ya se conoce el Beneficiario).</a:t>
            </a:r>
          </a:p>
          <a:p>
            <a:pPr marL="0" indent="0" algn="just">
              <a:buNone/>
            </a:pP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ESPECIAL ATENCIÓN CON TRANSFERENCIAS A PROVINCIAS Y MUNICIPIOS Y ORGANISMOS OFICIALES. </a:t>
            </a:r>
          </a:p>
          <a:p>
            <a:pPr marL="0" indent="0" algn="just">
              <a:buNone/>
            </a:pPr>
            <a:r>
              <a:rPr lang="es-AR" sz="1800" b="1" dirty="0">
                <a:solidFill>
                  <a:schemeClr val="accent1">
                    <a:lumMod val="75000"/>
                  </a:schemeClr>
                </a:solidFill>
              </a:rPr>
              <a:t>TENER EN CUENTA QUE LAS CONSULTAS POR UG SON HABITUALES Y SE REQUIERE EXACTITUD EN EL REGISTRO.</a:t>
            </a:r>
          </a:p>
        </p:txBody>
      </p:sp>
    </p:spTree>
    <p:extLst>
      <p:ext uri="{BB962C8B-B14F-4D97-AF65-F5344CB8AC3E}">
        <p14:creationId xmlns:p14="http://schemas.microsoft.com/office/powerpoint/2010/main" xmlns="" val="2201104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95536" y="519708"/>
            <a:ext cx="8229600" cy="3780235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s-AR" sz="28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s-AR" b="1" dirty="0">
                <a:solidFill>
                  <a:srgbClr val="00B0F0"/>
                </a:solidFill>
              </a:rPr>
              <a:t>Inconsistencias</a:t>
            </a:r>
          </a:p>
          <a:p>
            <a:pPr marL="0" indent="0" algn="ctr">
              <a:buNone/>
            </a:pPr>
            <a:endParaRPr lang="es-AR" sz="2800" b="1" dirty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Resolver las inconsistencias lo antes posible evita errores en la determinación del remanente.  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Cuando se trata de una figurativa devengada en ejercicios anteriores, corresponde imputar el recurso como Subconcepto 2 (Ejercicios Anteriores), ante la duda comuníquese con el Cedente o consulte a la DAIF.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Cuando se carga un comprobante IR o CMIR de tipo 41, no olvidarse de ingresar el código de SAF Cedente.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accent1">
                    <a:lumMod val="75000"/>
                  </a:schemeClr>
                </a:solidFill>
              </a:rPr>
              <a:t>Comuníquense habitualmente entre Cedentes y Receptores, para evitar errores en la imputación.</a:t>
            </a:r>
          </a:p>
        </p:txBody>
      </p:sp>
    </p:spTree>
    <p:extLst>
      <p:ext uri="{BB962C8B-B14F-4D97-AF65-F5344CB8AC3E}">
        <p14:creationId xmlns:p14="http://schemas.microsoft.com/office/powerpoint/2010/main" xmlns="" val="15507471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789553"/>
            <a:ext cx="8280400" cy="324088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2800" b="1" dirty="0">
                <a:solidFill>
                  <a:srgbClr val="00B0F0"/>
                </a:solidFill>
              </a:rPr>
              <a:t>Fuentes de Financiamiento Externas (21 y 22)</a:t>
            </a:r>
            <a:endParaRPr lang="es-AR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AR" sz="1800" b="1" dirty="0">
              <a:solidFill>
                <a:srgbClr val="00B0F0"/>
              </a:solidFill>
            </a:endParaRP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Los comprobantes de Fuente 22 SIEMPRE deben tener código de SIGADE distinto de 0.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El comprobante de devengado y de pagado deberá tener el mismo código SIGADE que su compromiso correspondiente.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Cuando asocio una Categoría programática a una UEPEX, sólo ESA UEPEX  puede ejecutar en dicha categoría. (Circular ONP Nº 4/96)</a:t>
            </a:r>
          </a:p>
          <a:p>
            <a:pPr marL="400050" lvl="1" algn="just">
              <a:buFont typeface="Arial" panose="020B0604020202020204" pitchFamily="34" charset="0"/>
              <a:buChar char="•"/>
            </a:pPr>
            <a:r>
              <a:rPr lang="es-AR" sz="1800" dirty="0">
                <a:solidFill>
                  <a:schemeClr val="accent1">
                    <a:lumMod val="75000"/>
                  </a:schemeClr>
                </a:solidFill>
              </a:rPr>
              <a:t>Si se carga un comprobante de recurso IR de Fuente 21, previamente la Coordinación de Recursos y Gastos de la CGN debe dar el alta de la Donación. El procedimiento de carga está establecido en la Circular CGN N° 11/04.</a:t>
            </a:r>
          </a:p>
        </p:txBody>
      </p:sp>
    </p:spTree>
    <p:extLst>
      <p:ext uri="{BB962C8B-B14F-4D97-AF65-F5344CB8AC3E}">
        <p14:creationId xmlns:p14="http://schemas.microsoft.com/office/powerpoint/2010/main" xmlns="" val="3178640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683568" y="1599642"/>
            <a:ext cx="7772400" cy="110251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2">
                    <a:lumMod val="75000"/>
                  </a:schemeClr>
                </a:solidFill>
              </a:rPr>
              <a:t>¡Muchas gracias!</a:t>
            </a:r>
            <a:br>
              <a:rPr lang="es-AR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AR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sz="3600" b="1" dirty="0">
                <a:solidFill>
                  <a:schemeClr val="tx2">
                    <a:lumMod val="75000"/>
                  </a:schemeClr>
                </a:solidFill>
              </a:rPr>
              <a:t>Pueden contactarnos en </a:t>
            </a:r>
            <a:r>
              <a:rPr lang="es-AR" sz="3200" b="1" dirty="0">
                <a:solidFill>
                  <a:schemeClr val="tx2">
                    <a:lumMod val="75000"/>
                  </a:schemeClr>
                </a:solidFill>
              </a:rPr>
              <a:t>cierredaif@mecon.gov.ar</a:t>
            </a:r>
          </a:p>
        </p:txBody>
      </p:sp>
    </p:spTree>
    <p:extLst>
      <p:ext uri="{BB962C8B-B14F-4D97-AF65-F5344CB8AC3E}">
        <p14:creationId xmlns:p14="http://schemas.microsoft.com/office/powerpoint/2010/main" xmlns="" val="1292556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1807988"/>
            <a:ext cx="8229600" cy="69175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3200" b="1" dirty="0">
                <a:solidFill>
                  <a:schemeClr val="accent1">
                    <a:lumMod val="75000"/>
                  </a:schemeClr>
                </a:solidFill>
              </a:rPr>
              <a:t>Fecha límite para presentar ante ONP solicitudes de modificaciones presupuestarias y de reprogramaciones de cuotas </a:t>
            </a:r>
            <a:br>
              <a:rPr lang="es-AR" sz="3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28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sz="4000" b="1" dirty="0">
                <a:solidFill>
                  <a:schemeClr val="accent6">
                    <a:lumMod val="75000"/>
                  </a:schemeClr>
                </a:solidFill>
              </a:rPr>
              <a:t>21-12-2020</a:t>
            </a:r>
            <a:endParaRPr lang="es-AR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1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90872" y="1869281"/>
            <a:ext cx="8229600" cy="69175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s-AR" sz="4800" b="1" dirty="0">
                <a:solidFill>
                  <a:schemeClr val="accent1">
                    <a:lumMod val="75000"/>
                  </a:schemeClr>
                </a:solidFill>
              </a:rPr>
              <a:t>Fechas de presentación de comprobantes</a:t>
            </a:r>
            <a:endParaRPr lang="es-A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446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835696" y="3867894"/>
            <a:ext cx="590465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6088" algn="l"/>
              </a:tabLst>
            </a:pPr>
            <a:r>
              <a:rPr kumimoji="0" lang="es-ES" altLang="es-A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(1) no incluye los Formularios/Comprobantes de desafectación.</a:t>
            </a:r>
            <a:endParaRPr kumimoji="0" lang="es-AR" altLang="es-A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kumimoji="0" lang="es-ES" altLang="es-A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(2) </a:t>
            </a:r>
            <a:r>
              <a:rPr lang="es-ES" altLang="es-AR" sz="1400" dirty="0">
                <a:latin typeface="+mn-lt"/>
                <a:ea typeface="Times New Roman" pitchFamily="18" charset="0"/>
              </a:rPr>
              <a:t>o último día hábil del año 2020</a:t>
            </a:r>
            <a:endParaRPr kumimoji="0" lang="es-ES" altLang="es-A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lang="es-ES" altLang="es-AR" sz="1400" dirty="0">
                <a:latin typeface="+mn-lt"/>
                <a:ea typeface="Times New Roman" pitchFamily="18" charset="0"/>
              </a:rPr>
              <a:t>(3) </a:t>
            </a:r>
            <a:r>
              <a:rPr kumimoji="0" lang="es-ES" altLang="es-A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o tercer día hábil del año 2021.</a:t>
            </a:r>
            <a:endParaRPr kumimoji="0" lang="es-AR" altLang="es-A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4254985"/>
              </p:ext>
            </p:extLst>
          </p:nvPr>
        </p:nvGraphicFramePr>
        <p:xfrm>
          <a:off x="467544" y="915566"/>
          <a:ext cx="8064896" cy="2952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9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7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5789">
                <a:tc>
                  <a:txBody>
                    <a:bodyPr/>
                    <a:lstStyle/>
                    <a:p>
                      <a:pPr algn="ctr"/>
                      <a:r>
                        <a:rPr lang="es-AR" sz="1400" dirty="0" err="1"/>
                        <a:t>Form</a:t>
                      </a:r>
                      <a:r>
                        <a:rPr lang="es-AR" sz="1400" dirty="0"/>
                        <a:t>/Comprobante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Fecha Límite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2283">
                <a:tc>
                  <a:txBody>
                    <a:bodyPr/>
                    <a:lstStyle/>
                    <a:p>
                      <a:r>
                        <a:rPr lang="es-AR" sz="1400" b="1" dirty="0"/>
                        <a:t>C35</a:t>
                      </a:r>
                      <a:r>
                        <a:rPr lang="es-AR" sz="1400" dirty="0"/>
                        <a:t>/Comp</a:t>
                      </a:r>
                      <a:r>
                        <a:rPr lang="es-AR" sz="1400" baseline="0" dirty="0"/>
                        <a:t> de Compromiso </a:t>
                      </a:r>
                      <a:r>
                        <a:rPr lang="es-AR" sz="1400" b="1" baseline="0" dirty="0"/>
                        <a:t>CC</a:t>
                      </a:r>
                      <a:r>
                        <a:rPr lang="es-AR" sz="1400" baseline="0" dirty="0"/>
                        <a:t> y Comp de modif de compromiso </a:t>
                      </a:r>
                      <a:r>
                        <a:rPr lang="es-AR" sz="1400" b="1" baseline="0" dirty="0"/>
                        <a:t>CMC tipo ICC</a:t>
                      </a:r>
                      <a:r>
                        <a:rPr lang="es-AR" sz="1400" b="0" baseline="0" dirty="0"/>
                        <a:t>(1)</a:t>
                      </a:r>
                      <a:endParaRPr lang="es-AR" sz="1400" b="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31/12/2020    </a:t>
                      </a:r>
                      <a:r>
                        <a:rPr lang="es-AR" sz="1400" baseline="0" dirty="0" smtClean="0"/>
                        <a:t>(</a:t>
                      </a:r>
                      <a:r>
                        <a:rPr lang="es-AR" sz="1400" baseline="0" dirty="0"/>
                        <a:t>2)</a:t>
                      </a:r>
                      <a:endParaRPr lang="es-AR" sz="1400" dirty="0"/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s-AR" sz="1400" b="1" dirty="0"/>
                        <a:t>C35 </a:t>
                      </a:r>
                      <a:r>
                        <a:rPr lang="es-AR" sz="1400" b="0" dirty="0" err="1"/>
                        <a:t>modif</a:t>
                      </a:r>
                      <a:r>
                        <a:rPr lang="es-AR" sz="1400" b="0" dirty="0"/>
                        <a:t> de registro</a:t>
                      </a:r>
                      <a:r>
                        <a:rPr lang="es-AR" sz="1400" b="0" baseline="0" dirty="0"/>
                        <a:t> </a:t>
                      </a:r>
                      <a:r>
                        <a:rPr lang="es-AR" sz="1400" b="0" dirty="0"/>
                        <a:t>tipo </a:t>
                      </a:r>
                      <a:r>
                        <a:rPr lang="es-AR" sz="1400" b="1" dirty="0"/>
                        <a:t>Corrección / CMC tipo</a:t>
                      </a:r>
                      <a:r>
                        <a:rPr lang="es-AR" sz="1400" b="1" baseline="0" dirty="0"/>
                        <a:t> CC</a:t>
                      </a:r>
                      <a:endParaRPr lang="es-AR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6/01/2021    (</a:t>
                      </a:r>
                      <a:r>
                        <a:rPr lang="es-AR" sz="1400" dirty="0"/>
                        <a:t>3)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400" b="1" dirty="0"/>
                        <a:t>C41</a:t>
                      </a:r>
                      <a:r>
                        <a:rPr lang="es-AR" sz="1400" dirty="0"/>
                        <a:t>/Orden de Pago Presupuestaria </a:t>
                      </a:r>
                      <a:r>
                        <a:rPr lang="es-AR" sz="1400" b="1" dirty="0" smtClean="0"/>
                        <a:t>PRE Tipo </a:t>
                      </a:r>
                      <a:r>
                        <a:rPr lang="es-AR" sz="1400" b="1" dirty="0"/>
                        <a:t>Compromiso y Devengado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31/12/2020   </a:t>
                      </a:r>
                      <a:r>
                        <a:rPr lang="es-AR" sz="1400" baseline="0" dirty="0" smtClean="0"/>
                        <a:t>(</a:t>
                      </a:r>
                      <a:r>
                        <a:rPr lang="es-AR" sz="1400" baseline="0" dirty="0"/>
                        <a:t>2)</a:t>
                      </a:r>
                      <a:endParaRPr lang="es-AR" sz="1400" dirty="0"/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es-AR" sz="1400" b="1" dirty="0"/>
                        <a:t>C41</a:t>
                      </a:r>
                      <a:r>
                        <a:rPr lang="es-AR" sz="1400" dirty="0"/>
                        <a:t>/Orden de Pago Presupuestaria </a:t>
                      </a:r>
                      <a:r>
                        <a:rPr lang="es-AR" sz="1400" b="1" dirty="0" smtClean="0"/>
                        <a:t>PRE Tipo</a:t>
                      </a:r>
                      <a:r>
                        <a:rPr lang="es-AR" sz="1400" b="1" baseline="0" dirty="0" smtClean="0"/>
                        <a:t> </a:t>
                      </a:r>
                      <a:r>
                        <a:rPr lang="es-AR" sz="1400" b="1" baseline="0" dirty="0"/>
                        <a:t>Devengado</a:t>
                      </a:r>
                      <a:endParaRPr lang="es-A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6/01/2021     (3</a:t>
                      </a:r>
                      <a:r>
                        <a:rPr lang="es-AR" sz="1400" dirty="0"/>
                        <a:t>)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es-AR" sz="1400" b="1" dirty="0"/>
                        <a:t>C42</a:t>
                      </a:r>
                      <a:r>
                        <a:rPr lang="es-AR" sz="1400" b="0" dirty="0"/>
                        <a:t>/Orden de Pago sin imputación presupuestaria</a:t>
                      </a:r>
                      <a:r>
                        <a:rPr lang="es-AR" sz="1400" b="0" baseline="0" dirty="0"/>
                        <a:t> </a:t>
                      </a:r>
                      <a:r>
                        <a:rPr lang="es-AR" sz="1400" b="1" baseline="0" dirty="0"/>
                        <a:t>NPR</a:t>
                      </a:r>
                      <a:r>
                        <a:rPr lang="es-AR" sz="1400" b="1" dirty="0"/>
                        <a:t> 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31/12/2020    (2</a:t>
                      </a:r>
                      <a:r>
                        <a:rPr lang="es-AR" sz="1400" dirty="0"/>
                        <a:t>)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s-AR" sz="1400" b="1" dirty="0"/>
                        <a:t>C43</a:t>
                      </a:r>
                      <a:r>
                        <a:rPr lang="es-AR" sz="1400" b="0" dirty="0"/>
                        <a:t> Ejecución / Rendición </a:t>
                      </a:r>
                      <a:r>
                        <a:rPr lang="es-AR" sz="1400" b="0" dirty="0" err="1"/>
                        <a:t>Adm</a:t>
                      </a:r>
                      <a:r>
                        <a:rPr lang="es-AR" sz="1400" b="0" dirty="0"/>
                        <a:t>. de FR  </a:t>
                      </a:r>
                      <a:r>
                        <a:rPr lang="es-AR" sz="1400" b="1" dirty="0"/>
                        <a:t>RENADM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6/01/2021   (</a:t>
                      </a:r>
                      <a:r>
                        <a:rPr lang="es-AR" sz="1400" dirty="0"/>
                        <a:t>3)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r>
                        <a:rPr lang="es-AR" sz="1400" b="1" dirty="0"/>
                        <a:t>C43 </a:t>
                      </a:r>
                      <a:r>
                        <a:rPr lang="es-AR" sz="1400" b="0" dirty="0"/>
                        <a:t>Reposición</a:t>
                      </a:r>
                      <a:r>
                        <a:rPr lang="es-AR" sz="1400" b="1" dirty="0"/>
                        <a:t> / OP</a:t>
                      </a:r>
                      <a:r>
                        <a:rPr lang="es-AR" sz="1400" b="1" baseline="0" dirty="0"/>
                        <a:t> FR subtipo REP</a:t>
                      </a:r>
                      <a:endParaRPr lang="es-AR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31/12/2020 (2)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2283">
                <a:tc>
                  <a:txBody>
                    <a:bodyPr/>
                    <a:lstStyle/>
                    <a:p>
                      <a:r>
                        <a:rPr lang="es-AR" sz="1400" b="0" dirty="0"/>
                        <a:t>Anulación de Rendición</a:t>
                      </a:r>
                      <a:r>
                        <a:rPr lang="es-AR" sz="1400" b="0" baseline="0" dirty="0"/>
                        <a:t> Administrativa </a:t>
                      </a:r>
                      <a:r>
                        <a:rPr lang="es-AR" sz="1400" b="1" baseline="0" dirty="0"/>
                        <a:t>ARADM</a:t>
                      </a:r>
                      <a:endParaRPr lang="es-AR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6/01/2021   (</a:t>
                      </a:r>
                      <a:r>
                        <a:rPr lang="es-AR" sz="1400" dirty="0"/>
                        <a:t>3)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5663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843808" y="4011910"/>
            <a:ext cx="36102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6088" algn="l"/>
              </a:tabLst>
            </a:pPr>
            <a:r>
              <a:rPr lang="es-AR" altLang="es-AR" sz="1600" dirty="0">
                <a:latin typeface="+mn-lt"/>
                <a:ea typeface="Times New Roman" pitchFamily="18" charset="0"/>
              </a:rPr>
              <a:t>4</a:t>
            </a:r>
            <a:r>
              <a:rPr kumimoji="0" lang="es-AR" altLang="es-A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/1/2021 o primer día hábil</a:t>
            </a:r>
            <a:r>
              <a:rPr kumimoji="0" lang="es-AR" altLang="es-AR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del año 2021</a:t>
            </a:r>
            <a:endParaRPr kumimoji="0" lang="es-AR" altLang="es-A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6088" algn="l"/>
              </a:tabLst>
            </a:pPr>
            <a:r>
              <a:rPr kumimoji="0" lang="es-ES" altLang="es-A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6/1/2021 o tercer día hábil del año 2021</a:t>
            </a:r>
            <a:endParaRPr kumimoji="0" lang="es-AR" altLang="es-A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899989"/>
              </p:ext>
            </p:extLst>
          </p:nvPr>
        </p:nvGraphicFramePr>
        <p:xfrm>
          <a:off x="899592" y="1059582"/>
          <a:ext cx="7272808" cy="297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1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746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0051">
                <a:tc>
                  <a:txBody>
                    <a:bodyPr/>
                    <a:lstStyle/>
                    <a:p>
                      <a:pPr algn="ctr"/>
                      <a:r>
                        <a:rPr lang="es-AR" sz="1400" dirty="0" err="1"/>
                        <a:t>Form</a:t>
                      </a:r>
                      <a:r>
                        <a:rPr lang="es-AR" sz="1400" dirty="0"/>
                        <a:t>/Comprobante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Fecha Límite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0051">
                <a:tc>
                  <a:txBody>
                    <a:bodyPr/>
                    <a:lstStyle/>
                    <a:p>
                      <a:r>
                        <a:rPr lang="es-AR" sz="1400" b="1" dirty="0"/>
                        <a:t>C10 e IR  de Recaudación</a:t>
                      </a:r>
                      <a:r>
                        <a:rPr lang="es-AR" sz="1400" b="1" baseline="0" dirty="0"/>
                        <a:t> CUT</a:t>
                      </a:r>
                      <a:endParaRPr lang="es-AR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4/1/2021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0051">
                <a:tc>
                  <a:txBody>
                    <a:bodyPr/>
                    <a:lstStyle/>
                    <a:p>
                      <a:r>
                        <a:rPr lang="es-AR" sz="1400" b="1" dirty="0"/>
                        <a:t>C10 e IR de Regularización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6/1/2021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0051">
                <a:tc>
                  <a:txBody>
                    <a:bodyPr/>
                    <a:lstStyle/>
                    <a:p>
                      <a:r>
                        <a:rPr lang="es-AR" sz="1400" b="1" dirty="0"/>
                        <a:t>C10 Informe diario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6/1/2021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0051">
                <a:tc>
                  <a:txBody>
                    <a:bodyPr/>
                    <a:lstStyle/>
                    <a:p>
                      <a:r>
                        <a:rPr lang="es-AR" sz="1400" b="1" dirty="0"/>
                        <a:t>C10 e</a:t>
                      </a:r>
                      <a:r>
                        <a:rPr lang="es-AR" sz="1400" b="1" baseline="0" dirty="0"/>
                        <a:t> IR de Recaudación NO CUT</a:t>
                      </a:r>
                      <a:endParaRPr lang="es-AR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6/1/2021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3883">
                <a:tc>
                  <a:txBody>
                    <a:bodyPr/>
                    <a:lstStyle/>
                    <a:p>
                      <a:r>
                        <a:rPr lang="es-AR" sz="1400" b="1" dirty="0"/>
                        <a:t>IR</a:t>
                      </a:r>
                      <a:r>
                        <a:rPr lang="es-AR" sz="1400" b="1" baseline="0" dirty="0"/>
                        <a:t> RME de </a:t>
                      </a:r>
                      <a:r>
                        <a:rPr lang="es-AR" sz="1400" b="1" baseline="0" dirty="0" err="1"/>
                        <a:t>Reexpresión</a:t>
                      </a:r>
                      <a:r>
                        <a:rPr lang="es-AR" sz="1400" b="1" baseline="0" dirty="0"/>
                        <a:t> por Moneda Extranjera</a:t>
                      </a:r>
                      <a:endParaRPr lang="es-AR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6/1/2021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0051">
                <a:tc>
                  <a:txBody>
                    <a:bodyPr/>
                    <a:lstStyle/>
                    <a:p>
                      <a:r>
                        <a:rPr lang="es-AR" sz="1400" b="1" dirty="0"/>
                        <a:t>C10 y CMIR de Corrección</a:t>
                      </a:r>
                      <a:r>
                        <a:rPr lang="es-AR" sz="1400" b="1" baseline="0" dirty="0"/>
                        <a:t> y Desafectación </a:t>
                      </a:r>
                      <a:endParaRPr lang="es-AR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6/1/2021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6141">
                <a:tc>
                  <a:txBody>
                    <a:bodyPr/>
                    <a:lstStyle/>
                    <a:p>
                      <a:r>
                        <a:rPr lang="es-AR" sz="1400" b="1" dirty="0"/>
                        <a:t>C10</a:t>
                      </a:r>
                      <a:r>
                        <a:rPr lang="es-AR" sz="1400" b="1" baseline="0" dirty="0"/>
                        <a:t> Cambio de Medio de Percepción y CMP REC tipo REV, RCH y CMP</a:t>
                      </a:r>
                      <a:endParaRPr lang="es-AR" sz="1400" b="1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dirty="0"/>
                        <a:t>6/1/2021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981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1869281"/>
            <a:ext cx="8229600" cy="69175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Requerimientos sobre fechas límite</a:t>
            </a:r>
            <a:br>
              <a:rPr lang="es-AR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AR" dirty="0">
                <a:solidFill>
                  <a:schemeClr val="accent1">
                    <a:lumMod val="75000"/>
                  </a:schemeClr>
                </a:solidFill>
              </a:rPr>
              <a:t>Mediante GDE a CDURO – CGN#MEC</a:t>
            </a:r>
            <a:endParaRPr lang="es-A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663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39552" y="1869281"/>
            <a:ext cx="8229600" cy="69175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Pautas de Presentación de cuadros de cierre e información complementaria</a:t>
            </a:r>
            <a:br>
              <a:rPr lang="es-AR" b="1" dirty="0">
                <a:solidFill>
                  <a:schemeClr val="accent1">
                    <a:lumMod val="75000"/>
                  </a:schemeClr>
                </a:solidFill>
              </a:rPr>
            </a:br>
            <a:endParaRPr lang="es-A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777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1159991"/>
            <a:ext cx="8964488" cy="69167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tx2"/>
                </a:solidFill>
              </a:rPr>
              <a:t>Fechas de </a:t>
            </a:r>
            <a:r>
              <a:rPr lang="es-AR" sz="4000" b="1" dirty="0" smtClean="0">
                <a:solidFill>
                  <a:schemeClr val="tx2"/>
                </a:solidFill>
              </a:rPr>
              <a:t>Presentación</a:t>
            </a:r>
            <a:endParaRPr lang="es-AR" sz="4000" b="1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9" y="1557337"/>
            <a:ext cx="8429625" cy="3586163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Cuadros de Cierre 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 </a:t>
            </a:r>
            <a:r>
              <a:rPr lang="es-AR" sz="2400" b="1" dirty="0" smtClean="0">
                <a:solidFill>
                  <a:schemeClr val="accent1">
                    <a:lumMod val="75000"/>
                  </a:schemeClr>
                </a:solidFill>
              </a:rPr>
              <a:t>15/2 (o hábil posterior)</a:t>
            </a:r>
            <a:endParaRPr lang="es-A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Información de Juicios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 2/3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Estados Financieros UEPEX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 28/2</a:t>
            </a:r>
          </a:p>
          <a:p>
            <a:pPr algn="just"/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Gestión Física e Indicadores de Gestión (ONP): </a:t>
            </a:r>
            <a:r>
              <a:rPr lang="es-AR" sz="2400" b="1" dirty="0">
                <a:solidFill>
                  <a:schemeClr val="accent1">
                    <a:lumMod val="75000"/>
                  </a:schemeClr>
                </a:solidFill>
              </a:rPr>
              <a:t>Vencimiento antes del 1/3</a:t>
            </a:r>
            <a:r>
              <a:rPr lang="es-AR" sz="2400" dirty="0">
                <a:solidFill>
                  <a:schemeClr val="accent1">
                    <a:lumMod val="75000"/>
                  </a:schemeClr>
                </a:solidFill>
              </a:rPr>
              <a:t> mediante ESIDIF</a:t>
            </a: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A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793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4102</TotalTime>
  <Words>1769</Words>
  <Application>Microsoft Office PowerPoint</Application>
  <PresentationFormat>On-screen Show (16:9)</PresentationFormat>
  <Paragraphs>230</Paragraphs>
  <Slides>29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Tema de Office</vt:lpstr>
      <vt:lpstr>CIERRE DE  EJERCICIO 2020</vt:lpstr>
      <vt:lpstr>Marco Normativo</vt:lpstr>
      <vt:lpstr>Fecha límite para presentar ante ONP solicitudes de modificaciones presupuestarias y de reprogramaciones de cuotas   21-12-2020</vt:lpstr>
      <vt:lpstr>Fechas de presentación de comprobantes</vt:lpstr>
      <vt:lpstr>Slide 5</vt:lpstr>
      <vt:lpstr>Slide 6</vt:lpstr>
      <vt:lpstr>Requerimientos sobre fechas límite  Mediante GDE a CDURO – CGN#MEC</vt:lpstr>
      <vt:lpstr>Pautas de Presentación de cuadros de cierre e información complementaria </vt:lpstr>
      <vt:lpstr>Fechas de Presentación</vt:lpstr>
      <vt:lpstr>Presentación</vt:lpstr>
      <vt:lpstr>Presentación con GDE</vt:lpstr>
      <vt:lpstr>Presentación con GDE</vt:lpstr>
      <vt:lpstr>Presentación con GDE</vt:lpstr>
      <vt:lpstr>Presentación sin GDE Fechas</vt:lpstr>
      <vt:lpstr>Presentación sin GDE</vt:lpstr>
      <vt:lpstr>Presentación sin GDE</vt:lpstr>
      <vt:lpstr>Presentación sin GDE</vt:lpstr>
      <vt:lpstr>Presentación sin GDE</vt:lpstr>
      <vt:lpstr>Presentación sin GDE</vt:lpstr>
      <vt:lpstr>Slide 20</vt:lpstr>
      <vt:lpstr>Algunos recordatorios  de registro de operaciones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¡Muchas gracias!  Pueden contactarnos en cierredaif@mecon.gov.ar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JORNADA DE CONTADURÍAS JURISDICCIONALES</dc:title>
  <dc:creator>Ana Laura</dc:creator>
  <cp:lastModifiedBy>Azure</cp:lastModifiedBy>
  <cp:revision>225</cp:revision>
  <cp:lastPrinted>2019-12-16T20:02:15Z</cp:lastPrinted>
  <dcterms:created xsi:type="dcterms:W3CDTF">2017-10-18T20:01:29Z</dcterms:created>
  <dcterms:modified xsi:type="dcterms:W3CDTF">2020-12-15T21:01:08Z</dcterms:modified>
</cp:coreProperties>
</file>