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73" r:id="rId5"/>
    <p:sldId id="262" r:id="rId6"/>
    <p:sldId id="270" r:id="rId7"/>
    <p:sldId id="265" r:id="rId8"/>
    <p:sldId id="271" r:id="rId9"/>
    <p:sldId id="272" r:id="rId10"/>
    <p:sldId id="268" r:id="rId11"/>
    <p:sldId id="257" r:id="rId12"/>
    <p:sldId id="263" r:id="rId13"/>
    <p:sldId id="256" r:id="rId14"/>
    <p:sldId id="264" r:id="rId15"/>
    <p:sldId id="275" r:id="rId16"/>
    <p:sldId id="276" r:id="rId17"/>
    <p:sldId id="277" r:id="rId18"/>
    <p:sldId id="280" r:id="rId19"/>
    <p:sldId id="266" r:id="rId20"/>
    <p:sldId id="267" r:id="rId21"/>
    <p:sldId id="274" r:id="rId22"/>
    <p:sldId id="281" r:id="rId23"/>
    <p:sldId id="279" r:id="rId24"/>
    <p:sldId id="259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5C70-EFBA-4B29-A3AC-4E3722D5B651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3C6-EF81-4D35-95D1-E4E26E3865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5C70-EFBA-4B29-A3AC-4E3722D5B651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3C6-EF81-4D35-95D1-E4E26E3865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5C70-EFBA-4B29-A3AC-4E3722D5B651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3C6-EF81-4D35-95D1-E4E26E3865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5C70-EFBA-4B29-A3AC-4E3722D5B651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3C6-EF81-4D35-95D1-E4E26E3865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5C70-EFBA-4B29-A3AC-4E3722D5B651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3C6-EF81-4D35-95D1-E4E26E3865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5C70-EFBA-4B29-A3AC-4E3722D5B651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3C6-EF81-4D35-95D1-E4E26E3865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5C70-EFBA-4B29-A3AC-4E3722D5B651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3C6-EF81-4D35-95D1-E4E26E3865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5C70-EFBA-4B29-A3AC-4E3722D5B651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3C6-EF81-4D35-95D1-E4E26E3865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5C70-EFBA-4B29-A3AC-4E3722D5B651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3C6-EF81-4D35-95D1-E4E26E3865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5C70-EFBA-4B29-A3AC-4E3722D5B651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3C6-EF81-4D35-95D1-E4E26E3865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5C70-EFBA-4B29-A3AC-4E3722D5B651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3C6-EF81-4D35-95D1-E4E26E3865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35C70-EFBA-4B29-A3AC-4E3722D5B651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43C6-EF81-4D35-95D1-E4E26E3865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5766355"/>
            <a:ext cx="712879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Prov. de Catamarca - Ministerio de Hacienda y Finanzas </a:t>
            </a:r>
          </a:p>
          <a:p>
            <a:pPr algn="ctr"/>
            <a:r>
              <a:rPr lang="es-ES" sz="2400" dirty="0" smtClean="0"/>
              <a:t>Noviembre 2012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548680"/>
            <a:ext cx="7632848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5400" dirty="0" smtClean="0"/>
              <a:t>Tercer Seminario sobre Estadísticas Fiscales de los Gobiernos Municipales</a:t>
            </a:r>
            <a:endParaRPr lang="es-ES" sz="5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644008" y="4006805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chemeClr val="bg1"/>
                </a:solidFill>
              </a:rPr>
              <a:t>Lic. María Argerich</a:t>
            </a:r>
          </a:p>
          <a:p>
            <a:pPr algn="r"/>
            <a:r>
              <a:rPr lang="es-ES" sz="2000" b="1" dirty="0" smtClean="0">
                <a:solidFill>
                  <a:schemeClr val="bg1"/>
                </a:solidFill>
              </a:rPr>
              <a:t>Lic. Alejandra Nazareno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1520" y="44624"/>
            <a:ext cx="864096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Dificultades para incrementar recaudación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1560" y="1196752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Dificultades: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 La legislación impositiva no se modifica desde 2001;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 Falta actividad privada; aproximadamente el 50% de la población ocupada del Gran Catamarca trabaja en el Sector Público Provincial o Municipal.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r>
              <a:rPr lang="es-ES" sz="2400" dirty="0" smtClean="0"/>
              <a:t>Acciones: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 </a:t>
            </a:r>
            <a:r>
              <a:rPr lang="es-ES" sz="2000" dirty="0" smtClean="0"/>
              <a:t>Para el año entrante se incorporarán cambios en la ley impositiva, con incrementos de alícuotas en determinadas actividades;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 Se firmará convenio con empresas para que se radiquen en la Provincia;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AR" sz="2000" dirty="0" smtClean="0"/>
              <a:t>Programa de control impositivo fronterizo sobre el ingreso y egreso de productos</a:t>
            </a:r>
            <a:r>
              <a:rPr lang="es-ES" sz="2000" dirty="0" smtClean="0"/>
              <a:t>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2889" y="963885"/>
            <a:ext cx="4905375" cy="5705475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059832" y="2636912"/>
            <a:ext cx="2304256" cy="936104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rgbClr val="00B050"/>
                </a:solidFill>
              </a:rPr>
              <a:t>CIRCULACIÓN MONETARIA</a:t>
            </a:r>
            <a:endParaRPr lang="es-ES" sz="2800" b="1" dirty="0">
              <a:solidFill>
                <a:srgbClr val="00B050"/>
              </a:solidFill>
            </a:endParaRPr>
          </a:p>
        </p:txBody>
      </p:sp>
      <p:grpSp>
        <p:nvGrpSpPr>
          <p:cNvPr id="2" name="29 Grupo"/>
          <p:cNvGrpSpPr/>
          <p:nvPr/>
        </p:nvGrpSpPr>
        <p:grpSpPr>
          <a:xfrm>
            <a:off x="5004048" y="755412"/>
            <a:ext cx="3096344" cy="1449452"/>
            <a:chOff x="5004048" y="755412"/>
            <a:chExt cx="3096344" cy="1449452"/>
          </a:xfrm>
        </p:grpSpPr>
        <p:sp>
          <p:nvSpPr>
            <p:cNvPr id="5" name="4 CuadroTexto"/>
            <p:cNvSpPr txBox="1"/>
            <p:nvPr/>
          </p:nvSpPr>
          <p:spPr>
            <a:xfrm>
              <a:off x="6306565" y="755412"/>
              <a:ext cx="1793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Coparticipación</a:t>
              </a:r>
              <a:endParaRPr lang="es-ES" dirty="0"/>
            </a:p>
          </p:txBody>
        </p:sp>
        <p:cxnSp>
          <p:nvCxnSpPr>
            <p:cNvPr id="10" name="9 Conector recto de flecha"/>
            <p:cNvCxnSpPr/>
            <p:nvPr/>
          </p:nvCxnSpPr>
          <p:spPr>
            <a:xfrm flipH="1">
              <a:off x="5004048" y="980728"/>
              <a:ext cx="1296144" cy="1224136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30 Grupo"/>
          <p:cNvGrpSpPr/>
          <p:nvPr/>
        </p:nvGrpSpPr>
        <p:grpSpPr>
          <a:xfrm>
            <a:off x="5292080" y="1196752"/>
            <a:ext cx="3447958" cy="1368152"/>
            <a:chOff x="5292080" y="1196752"/>
            <a:chExt cx="3447958" cy="1368152"/>
          </a:xfrm>
        </p:grpSpPr>
        <p:sp>
          <p:nvSpPr>
            <p:cNvPr id="6" name="5 CuadroTexto"/>
            <p:cNvSpPr txBox="1"/>
            <p:nvPr/>
          </p:nvSpPr>
          <p:spPr>
            <a:xfrm>
              <a:off x="6444208" y="1196752"/>
              <a:ext cx="2295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Obras Públicas  (Fondos Nacionales)</a:t>
              </a:r>
              <a:endParaRPr lang="es-ES" dirty="0"/>
            </a:p>
          </p:txBody>
        </p:sp>
        <p:cxnSp>
          <p:nvCxnSpPr>
            <p:cNvPr id="11" name="10 Conector recto de flecha"/>
            <p:cNvCxnSpPr/>
            <p:nvPr/>
          </p:nvCxnSpPr>
          <p:spPr>
            <a:xfrm flipH="1">
              <a:off x="5292080" y="1556792"/>
              <a:ext cx="1296144" cy="10081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31 Grupo"/>
          <p:cNvGrpSpPr/>
          <p:nvPr/>
        </p:nvGrpSpPr>
        <p:grpSpPr>
          <a:xfrm>
            <a:off x="5364088" y="2060848"/>
            <a:ext cx="3388063" cy="792088"/>
            <a:chOff x="5364088" y="2060848"/>
            <a:chExt cx="3388063" cy="792088"/>
          </a:xfrm>
        </p:grpSpPr>
        <p:sp>
          <p:nvSpPr>
            <p:cNvPr id="7" name="6 CuadroTexto"/>
            <p:cNvSpPr txBox="1"/>
            <p:nvPr/>
          </p:nvSpPr>
          <p:spPr>
            <a:xfrm>
              <a:off x="6660232" y="2060848"/>
              <a:ext cx="2091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Recursos Específicos</a:t>
              </a:r>
              <a:endParaRPr lang="es-ES" dirty="0"/>
            </a:p>
          </p:txBody>
        </p:sp>
        <p:cxnSp>
          <p:nvCxnSpPr>
            <p:cNvPr id="12" name="11 Conector recto de flecha"/>
            <p:cNvCxnSpPr/>
            <p:nvPr/>
          </p:nvCxnSpPr>
          <p:spPr>
            <a:xfrm flipH="1">
              <a:off x="5364088" y="2276872"/>
              <a:ext cx="1224136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33 Grupo"/>
          <p:cNvGrpSpPr/>
          <p:nvPr/>
        </p:nvGrpSpPr>
        <p:grpSpPr>
          <a:xfrm>
            <a:off x="5364088" y="2708920"/>
            <a:ext cx="3532781" cy="504056"/>
            <a:chOff x="5364088" y="2708920"/>
            <a:chExt cx="3532781" cy="504056"/>
          </a:xfrm>
        </p:grpSpPr>
        <p:sp>
          <p:nvSpPr>
            <p:cNvPr id="8" name="7 CuadroTexto"/>
            <p:cNvSpPr txBox="1"/>
            <p:nvPr/>
          </p:nvSpPr>
          <p:spPr>
            <a:xfrm>
              <a:off x="6588224" y="2708920"/>
              <a:ext cx="2308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Recursos de la Minería</a:t>
              </a:r>
              <a:endParaRPr lang="es-ES" dirty="0"/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 flipH="1">
              <a:off x="5364088" y="2924944"/>
              <a:ext cx="1224136" cy="2880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36 Grupo"/>
          <p:cNvGrpSpPr/>
          <p:nvPr/>
        </p:nvGrpSpPr>
        <p:grpSpPr>
          <a:xfrm>
            <a:off x="-36512" y="3104964"/>
            <a:ext cx="3096344" cy="1764196"/>
            <a:chOff x="-36512" y="3104964"/>
            <a:chExt cx="3096344" cy="1764196"/>
          </a:xfrm>
        </p:grpSpPr>
        <p:cxnSp>
          <p:nvCxnSpPr>
            <p:cNvPr id="18" name="17 Conector recto de flecha"/>
            <p:cNvCxnSpPr>
              <a:stCxn id="3" idx="1"/>
            </p:cNvCxnSpPr>
            <p:nvPr/>
          </p:nvCxnSpPr>
          <p:spPr>
            <a:xfrm flipH="1">
              <a:off x="1547664" y="3104964"/>
              <a:ext cx="1512168" cy="1116124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CuadroTexto"/>
            <p:cNvSpPr txBox="1"/>
            <p:nvPr/>
          </p:nvSpPr>
          <p:spPr>
            <a:xfrm>
              <a:off x="-36512" y="3945830"/>
              <a:ext cx="21957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Adq</a:t>
              </a:r>
              <a:r>
                <a:rPr lang="es-ES" dirty="0" smtClean="0"/>
                <a:t>. de </a:t>
              </a:r>
              <a:r>
                <a:rPr lang="es-ES" dirty="0" err="1" smtClean="0"/>
                <a:t>prod</a:t>
              </a:r>
              <a:r>
                <a:rPr lang="es-ES" dirty="0" smtClean="0"/>
                <a:t>. primarios de otras jurisdicciones</a:t>
              </a:r>
              <a:endParaRPr lang="es-ES" dirty="0"/>
            </a:p>
          </p:txBody>
        </p:sp>
      </p:grpSp>
      <p:grpSp>
        <p:nvGrpSpPr>
          <p:cNvPr id="17" name="37 Grupo"/>
          <p:cNvGrpSpPr/>
          <p:nvPr/>
        </p:nvGrpSpPr>
        <p:grpSpPr>
          <a:xfrm>
            <a:off x="179512" y="3645024"/>
            <a:ext cx="3312368" cy="2147466"/>
            <a:chOff x="179512" y="3645024"/>
            <a:chExt cx="3312368" cy="2147466"/>
          </a:xfrm>
        </p:grpSpPr>
        <p:cxnSp>
          <p:nvCxnSpPr>
            <p:cNvPr id="19" name="18 Conector recto de flecha"/>
            <p:cNvCxnSpPr/>
            <p:nvPr/>
          </p:nvCxnSpPr>
          <p:spPr>
            <a:xfrm flipH="1">
              <a:off x="1691680" y="3645024"/>
              <a:ext cx="1800200" cy="13681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22 CuadroTexto"/>
            <p:cNvSpPr txBox="1"/>
            <p:nvPr/>
          </p:nvSpPr>
          <p:spPr>
            <a:xfrm>
              <a:off x="179512" y="4869160"/>
              <a:ext cx="21957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Adq</a:t>
              </a:r>
              <a:r>
                <a:rPr lang="es-ES" dirty="0" smtClean="0"/>
                <a:t>. de </a:t>
              </a:r>
              <a:r>
                <a:rPr lang="es-ES" dirty="0" err="1" smtClean="0"/>
                <a:t>prod</a:t>
              </a:r>
              <a:r>
                <a:rPr lang="es-ES" dirty="0" smtClean="0"/>
                <a:t>. manufacturados de otras jurisdicciones</a:t>
              </a:r>
              <a:endParaRPr lang="es-ES" dirty="0"/>
            </a:p>
          </p:txBody>
        </p:sp>
      </p:grpSp>
      <p:grpSp>
        <p:nvGrpSpPr>
          <p:cNvPr id="26" name="38 Grupo"/>
          <p:cNvGrpSpPr/>
          <p:nvPr/>
        </p:nvGrpSpPr>
        <p:grpSpPr>
          <a:xfrm>
            <a:off x="2195736" y="3861048"/>
            <a:ext cx="2016224" cy="2352457"/>
            <a:chOff x="2195736" y="3861048"/>
            <a:chExt cx="2016224" cy="2352457"/>
          </a:xfrm>
        </p:grpSpPr>
        <p:cxnSp>
          <p:nvCxnSpPr>
            <p:cNvPr id="20" name="19 Conector recto de flecha"/>
            <p:cNvCxnSpPr/>
            <p:nvPr/>
          </p:nvCxnSpPr>
          <p:spPr>
            <a:xfrm flipH="1">
              <a:off x="3059832" y="3861048"/>
              <a:ext cx="1152128" cy="11521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CuadroTexto"/>
            <p:cNvSpPr txBox="1"/>
            <p:nvPr/>
          </p:nvSpPr>
          <p:spPr>
            <a:xfrm>
              <a:off x="2195736" y="5013176"/>
              <a:ext cx="19442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Remisión de utilidades a empresas de otras jurisdicciones</a:t>
              </a:r>
              <a:endParaRPr lang="es-ES" dirty="0"/>
            </a:p>
          </p:txBody>
        </p:sp>
      </p:grpSp>
      <p:grpSp>
        <p:nvGrpSpPr>
          <p:cNvPr id="28" name="39 Grupo"/>
          <p:cNvGrpSpPr/>
          <p:nvPr/>
        </p:nvGrpSpPr>
        <p:grpSpPr>
          <a:xfrm>
            <a:off x="4211960" y="4005064"/>
            <a:ext cx="1944216" cy="2568481"/>
            <a:chOff x="4211960" y="4005064"/>
            <a:chExt cx="1944216" cy="2568481"/>
          </a:xfrm>
        </p:grpSpPr>
        <p:cxnSp>
          <p:nvCxnSpPr>
            <p:cNvPr id="21" name="20 Conector recto de flecha"/>
            <p:cNvCxnSpPr/>
            <p:nvPr/>
          </p:nvCxnSpPr>
          <p:spPr>
            <a:xfrm flipH="1">
              <a:off x="4788024" y="4005064"/>
              <a:ext cx="288032" cy="14401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6 CuadroTexto"/>
            <p:cNvSpPr txBox="1"/>
            <p:nvPr/>
          </p:nvSpPr>
          <p:spPr>
            <a:xfrm>
              <a:off x="4211960" y="5373216"/>
              <a:ext cx="19442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Depósitos bancarios a Casa Central o de otras jurisdicciones</a:t>
              </a:r>
              <a:endParaRPr lang="es-ES" dirty="0"/>
            </a:p>
          </p:txBody>
        </p:sp>
      </p:grpSp>
      <p:grpSp>
        <p:nvGrpSpPr>
          <p:cNvPr id="29" name="40 Grupo"/>
          <p:cNvGrpSpPr/>
          <p:nvPr/>
        </p:nvGrpSpPr>
        <p:grpSpPr>
          <a:xfrm>
            <a:off x="5422610" y="3647603"/>
            <a:ext cx="3721390" cy="3108286"/>
            <a:chOff x="5422610" y="3647603"/>
            <a:chExt cx="3721390" cy="3108286"/>
          </a:xfrm>
        </p:grpSpPr>
        <p:sp>
          <p:nvSpPr>
            <p:cNvPr id="33" name="32 CuadroTexto"/>
            <p:cNvSpPr txBox="1"/>
            <p:nvPr/>
          </p:nvSpPr>
          <p:spPr>
            <a:xfrm>
              <a:off x="7020272" y="4509120"/>
              <a:ext cx="212372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s-ES" sz="2800" b="1" dirty="0">
                  <a:solidFill>
                    <a:srgbClr val="00B050"/>
                  </a:solidFill>
                </a:rPr>
                <a:t>CANTIDAD DE EMPLEADOS EN LA PROVINCIA</a:t>
              </a:r>
            </a:p>
          </p:txBody>
        </p:sp>
        <p:sp>
          <p:nvSpPr>
            <p:cNvPr id="36" name="35 Flecha derecha"/>
            <p:cNvSpPr/>
            <p:nvPr/>
          </p:nvSpPr>
          <p:spPr>
            <a:xfrm rot="1455159">
              <a:off x="5422610" y="3647603"/>
              <a:ext cx="1915237" cy="696455"/>
            </a:xfrm>
            <a:prstGeom prst="rightArrow">
              <a:avLst>
                <a:gd name="adj1" fmla="val 52899"/>
                <a:gd name="adj2" fmla="val 5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1 Título"/>
          <p:cNvSpPr txBox="1">
            <a:spLocks/>
          </p:cNvSpPr>
          <p:nvPr/>
        </p:nvSpPr>
        <p:spPr>
          <a:xfrm>
            <a:off x="251520" y="44624"/>
            <a:ext cx="864096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Dificultades para incrementar recaudación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07704" y="1227524"/>
            <a:ext cx="5544616" cy="378565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solidFill>
                  <a:schemeClr val="bg1"/>
                </a:solidFill>
              </a:rPr>
              <a:t>Panorama Fiscal de los Municipios Catamarqueños</a:t>
            </a:r>
            <a:endParaRPr lang="es-E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5199"/>
            <a:ext cx="5472608" cy="69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5615608" y="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4"/>
                </a:solidFill>
              </a:rPr>
              <a:t>36 MUNICIPIOS EN TOTAL</a:t>
            </a:r>
            <a:endParaRPr lang="es-ES" sz="3600" b="1" dirty="0">
              <a:solidFill>
                <a:schemeClr val="accent4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444930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20 MUNICIPIOS TIENEN CONCEJO DELIBERANTE</a:t>
            </a:r>
            <a:endParaRPr lang="es-ES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979712" y="581745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7 MUNICIPIOS POSEEN CARTA ORGÁNICA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1520" y="44624"/>
            <a:ext cx="864096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Ingresos Propios Municipales</a:t>
            </a:r>
            <a:endParaRPr lang="es-ES" sz="44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124744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INGRESOS TOTALES QUE </a:t>
            </a:r>
            <a:r>
              <a:rPr lang="es-ES" sz="2400" b="1" dirty="0" smtClean="0"/>
              <a:t>PERCIBEN LOS MUNICIPIOS</a:t>
            </a:r>
            <a:endParaRPr lang="es-ES" sz="2400" b="1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 Recaudación Propia</a:t>
            </a:r>
          </a:p>
          <a:p>
            <a:pPr>
              <a:buFont typeface="Arial" pitchFamily="34" charset="0"/>
              <a:buChar char="•"/>
            </a:pPr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 Coparticipación Federal de Impuestos</a:t>
            </a:r>
          </a:p>
          <a:p>
            <a:pPr>
              <a:buFont typeface="Arial" pitchFamily="34" charset="0"/>
              <a:buChar char="•"/>
            </a:pPr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400" dirty="0" smtClean="0"/>
              <a:t>Otros Recursos de Origen </a:t>
            </a:r>
            <a:r>
              <a:rPr lang="es-ES" sz="2400" dirty="0" smtClean="0"/>
              <a:t>Nacional/Provincial</a:t>
            </a:r>
            <a:endParaRPr lang="es-ES" sz="2400" dirty="0" smtClean="0"/>
          </a:p>
          <a:p>
            <a:pPr>
              <a:buFont typeface="Arial" pitchFamily="34" charset="0"/>
              <a:buChar char="•"/>
            </a:pPr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 Regalías Mineras</a:t>
            </a:r>
          </a:p>
          <a:p>
            <a:pPr>
              <a:buFont typeface="Arial" pitchFamily="34" charset="0"/>
              <a:buChar char="•"/>
            </a:pPr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 Fondo Federal Solidario</a:t>
            </a:r>
            <a:endParaRPr lang="es-ES" sz="2400" dirty="0"/>
          </a:p>
        </p:txBody>
      </p:sp>
      <p:sp>
        <p:nvSpPr>
          <p:cNvPr id="4" name="3 Cerrar llave"/>
          <p:cNvSpPr/>
          <p:nvPr/>
        </p:nvSpPr>
        <p:spPr>
          <a:xfrm>
            <a:off x="6588224" y="2204864"/>
            <a:ext cx="432048" cy="18722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errar llave"/>
          <p:cNvSpPr/>
          <p:nvPr/>
        </p:nvSpPr>
        <p:spPr>
          <a:xfrm>
            <a:off x="6588224" y="4149080"/>
            <a:ext cx="432048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020272" y="29249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Libre Disponibilidad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7020272" y="47251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Afectación Específica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500" y="1052736"/>
            <a:ext cx="4914900" cy="4143375"/>
          </a:xfrm>
        </p:spPr>
        <p:txBody>
          <a:bodyPr rtlCol="0">
            <a:normAutofit fontScale="325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sz="2000" dirty="0" smtClean="0"/>
              <a:t> </a:t>
            </a:r>
            <a:r>
              <a:rPr lang="es-AR" sz="6200" b="1" dirty="0" smtClean="0">
                <a:solidFill>
                  <a:schemeClr val="tx1"/>
                </a:solidFill>
              </a:rPr>
              <a:t>Coparticipación Federal de Impuestos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AR" sz="6200" b="1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AR" sz="6200" b="1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sz="6200" b="1" dirty="0" smtClean="0">
                <a:solidFill>
                  <a:schemeClr val="tx1"/>
                </a:solidFill>
              </a:rPr>
              <a:t>Ingresos Brutos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AR" sz="6200" b="1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AR" sz="6200" b="1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sz="6200" b="1" dirty="0" smtClean="0">
                <a:solidFill>
                  <a:schemeClr val="tx1"/>
                </a:solidFill>
              </a:rPr>
              <a:t> Impuesto Inmobiliario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AR" sz="6200" b="1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AR" sz="6200" b="1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sz="6200" b="1" dirty="0" smtClean="0">
                <a:solidFill>
                  <a:schemeClr val="tx1"/>
                </a:solidFill>
              </a:rPr>
              <a:t> Impuesto a los Sellos y Otros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AR" sz="62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AR" sz="62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AR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dirty="0" smtClean="0"/>
              <a:t> </a:t>
            </a:r>
          </a:p>
        </p:txBody>
      </p:sp>
      <p:grpSp>
        <p:nvGrpSpPr>
          <p:cNvPr id="2" name="16 Grupo"/>
          <p:cNvGrpSpPr/>
          <p:nvPr/>
        </p:nvGrpSpPr>
        <p:grpSpPr>
          <a:xfrm>
            <a:off x="571500" y="1268760"/>
            <a:ext cx="2286000" cy="2725462"/>
            <a:chOff x="571500" y="2420890"/>
            <a:chExt cx="2286000" cy="2725462"/>
          </a:xfrm>
        </p:grpSpPr>
        <p:sp>
          <p:nvSpPr>
            <p:cNvPr id="4" name="3 CuadroTexto"/>
            <p:cNvSpPr txBox="1"/>
            <p:nvPr/>
          </p:nvSpPr>
          <p:spPr>
            <a:xfrm>
              <a:off x="571500" y="3068960"/>
              <a:ext cx="1428750" cy="9239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5400" dirty="0"/>
                <a:t>25%</a:t>
              </a:r>
            </a:p>
          </p:txBody>
        </p:sp>
        <p:grpSp>
          <p:nvGrpSpPr>
            <p:cNvPr id="5" name="15 Grupo"/>
            <p:cNvGrpSpPr/>
            <p:nvPr/>
          </p:nvGrpSpPr>
          <p:grpSpPr>
            <a:xfrm>
              <a:off x="2000250" y="2420890"/>
              <a:ext cx="857250" cy="2725462"/>
              <a:chOff x="2000250" y="2420890"/>
              <a:chExt cx="857250" cy="2725462"/>
            </a:xfrm>
          </p:grpSpPr>
          <p:cxnSp>
            <p:nvCxnSpPr>
              <p:cNvPr id="6" name="5 Conector recto de flecha"/>
              <p:cNvCxnSpPr>
                <a:stCxn id="4" idx="3"/>
              </p:cNvCxnSpPr>
              <p:nvPr/>
            </p:nvCxnSpPr>
            <p:spPr>
              <a:xfrm flipV="1">
                <a:off x="2000250" y="2420890"/>
                <a:ext cx="857250" cy="11100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7 Conector recto de flecha"/>
              <p:cNvCxnSpPr>
                <a:stCxn id="4" idx="3"/>
              </p:cNvCxnSpPr>
              <p:nvPr/>
            </p:nvCxnSpPr>
            <p:spPr>
              <a:xfrm flipV="1">
                <a:off x="2000250" y="3356993"/>
                <a:ext cx="785813" cy="17393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9 Conector recto de flecha"/>
              <p:cNvCxnSpPr>
                <a:stCxn id="4" idx="3"/>
              </p:cNvCxnSpPr>
              <p:nvPr/>
            </p:nvCxnSpPr>
            <p:spPr>
              <a:xfrm>
                <a:off x="2000250" y="3530923"/>
                <a:ext cx="857250" cy="6141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11 Conector recto de flecha"/>
              <p:cNvCxnSpPr>
                <a:stCxn id="4" idx="3"/>
              </p:cNvCxnSpPr>
              <p:nvPr/>
            </p:nvCxnSpPr>
            <p:spPr>
              <a:xfrm>
                <a:off x="2000250" y="3530923"/>
                <a:ext cx="857250" cy="16154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16 Grupo"/>
          <p:cNvGrpSpPr/>
          <p:nvPr/>
        </p:nvGrpSpPr>
        <p:grpSpPr>
          <a:xfrm>
            <a:off x="539552" y="5157192"/>
            <a:ext cx="5472608" cy="1069667"/>
            <a:chOff x="539552" y="5733256"/>
            <a:chExt cx="5472608" cy="1069667"/>
          </a:xfrm>
        </p:grpSpPr>
        <p:sp>
          <p:nvSpPr>
            <p:cNvPr id="9" name="8 CuadroTexto"/>
            <p:cNvSpPr txBox="1"/>
            <p:nvPr/>
          </p:nvSpPr>
          <p:spPr>
            <a:xfrm>
              <a:off x="539552" y="5733256"/>
              <a:ext cx="1428750" cy="9239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5400" dirty="0" smtClean="0"/>
                <a:t>90%</a:t>
              </a:r>
              <a:endParaRPr lang="es-AR" sz="5400" dirty="0"/>
            </a:p>
          </p:txBody>
        </p:sp>
        <p:cxnSp>
          <p:nvCxnSpPr>
            <p:cNvPr id="11" name="10 Conector recto de flecha"/>
            <p:cNvCxnSpPr/>
            <p:nvPr/>
          </p:nvCxnSpPr>
          <p:spPr>
            <a:xfrm>
              <a:off x="2051720" y="6237312"/>
              <a:ext cx="9361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CuadroTexto"/>
            <p:cNvSpPr txBox="1"/>
            <p:nvPr/>
          </p:nvSpPr>
          <p:spPr>
            <a:xfrm>
              <a:off x="3059832" y="6095037"/>
              <a:ext cx="29523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000" b="1" dirty="0" smtClean="0">
                  <a:solidFill>
                    <a:schemeClr val="tx1"/>
                  </a:solidFill>
                </a:rPr>
                <a:t>Automotor</a:t>
              </a:r>
            </a:p>
            <a:p>
              <a:endParaRPr lang="es-ES" sz="2000" dirty="0"/>
            </a:p>
          </p:txBody>
        </p:sp>
      </p:grpSp>
      <p:sp>
        <p:nvSpPr>
          <p:cNvPr id="14" name="1 Título"/>
          <p:cNvSpPr txBox="1">
            <a:spLocks/>
          </p:cNvSpPr>
          <p:nvPr/>
        </p:nvSpPr>
        <p:spPr>
          <a:xfrm>
            <a:off x="251520" y="44624"/>
            <a:ext cx="864096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Ley de Coparticipación a Municipios</a:t>
            </a:r>
            <a:endParaRPr lang="es-ES" sz="44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>
          <a:xfrm>
            <a:off x="251520" y="44624"/>
            <a:ext cx="864096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Ley de Coparticipación a Municipios</a:t>
            </a:r>
            <a:endParaRPr lang="es-ES" sz="44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7" name="2 Subtítulo"/>
          <p:cNvSpPr>
            <a:spLocks noGrp="1"/>
          </p:cNvSpPr>
          <p:nvPr>
            <p:ph type="subTitle" idx="1"/>
          </p:nvPr>
        </p:nvSpPr>
        <p:spPr>
          <a:xfrm>
            <a:off x="971600" y="1124744"/>
            <a:ext cx="6800800" cy="5233194"/>
          </a:xfrm>
        </p:spPr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Se reparte de la siguiente manera:</a:t>
            </a:r>
          </a:p>
          <a:p>
            <a:pPr algn="l">
              <a:buClr>
                <a:schemeClr val="accent2"/>
              </a:buClr>
            </a:pPr>
            <a:r>
              <a:rPr lang="es-AR" dirty="0" smtClean="0">
                <a:solidFill>
                  <a:schemeClr val="tx1"/>
                </a:solidFill>
              </a:rPr>
              <a:t> </a:t>
            </a:r>
            <a:endParaRPr lang="es-AR" dirty="0" smtClean="0">
              <a:solidFill>
                <a:schemeClr val="tx1"/>
              </a:solidFill>
            </a:endParaRPr>
          </a:p>
          <a:p>
            <a:pPr algn="l">
              <a:buClr>
                <a:schemeClr val="accent2"/>
              </a:buClr>
              <a:buFont typeface="Wingdings" pitchFamily="2" charset="2"/>
              <a:buChar char="ü"/>
            </a:pPr>
            <a:r>
              <a:rPr lang="es-AR" dirty="0" smtClean="0">
                <a:solidFill>
                  <a:schemeClr val="tx1"/>
                </a:solidFill>
              </a:rPr>
              <a:t>3</a:t>
            </a:r>
            <a:r>
              <a:rPr lang="es-AR" dirty="0" smtClean="0">
                <a:solidFill>
                  <a:schemeClr val="tx1"/>
                </a:solidFill>
              </a:rPr>
              <a:t>% para el Fondo de Desarrollo Municipal. </a:t>
            </a:r>
          </a:p>
          <a:p>
            <a:pPr algn="l">
              <a:buClr>
                <a:schemeClr val="accent2"/>
              </a:buClr>
              <a:buFont typeface="Wingdings" pitchFamily="2" charset="2"/>
              <a:buChar char="ü"/>
            </a:pPr>
            <a:endParaRPr lang="es-AR" dirty="0" smtClean="0">
              <a:solidFill>
                <a:schemeClr val="tx1"/>
              </a:solidFill>
            </a:endParaRPr>
          </a:p>
          <a:p>
            <a:pPr algn="l">
              <a:buClr>
                <a:schemeClr val="accent2"/>
              </a:buClr>
              <a:buFont typeface="Wingdings" pitchFamily="2" charset="2"/>
              <a:buChar char="ü"/>
            </a:pP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2% para el Fondo de Emergencia Municipal. </a:t>
            </a:r>
          </a:p>
          <a:p>
            <a:pPr algn="l">
              <a:buClr>
                <a:schemeClr val="accent2"/>
              </a:buClr>
              <a:buFont typeface="Wingdings" pitchFamily="2" charset="2"/>
              <a:buChar char="ü"/>
            </a:pPr>
            <a:endParaRPr lang="es-AR" dirty="0" smtClean="0">
              <a:solidFill>
                <a:schemeClr val="tx1"/>
              </a:solidFill>
            </a:endParaRPr>
          </a:p>
          <a:p>
            <a:pPr algn="l">
              <a:buClr>
                <a:schemeClr val="accent2"/>
              </a:buClr>
              <a:buFont typeface="Wingdings" pitchFamily="2" charset="2"/>
              <a:buChar char="ü"/>
            </a:pP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dirty="0" smtClean="0">
                <a:solidFill>
                  <a:schemeClr val="tx1"/>
                </a:solidFill>
              </a:rPr>
              <a:t>95% se distribuye a los municipios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>
          <a:xfrm>
            <a:off x="251520" y="44624"/>
            <a:ext cx="864096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Regalías Mineras</a:t>
            </a:r>
            <a:endParaRPr lang="es-ES" sz="44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268760"/>
            <a:ext cx="7747000" cy="516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67744" y="112474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Ingresos Totales a Octubre 2012</a:t>
            </a:r>
          </a:p>
          <a:p>
            <a:pPr algn="ctr"/>
            <a:r>
              <a:rPr lang="es-ES" b="1" dirty="0" smtClean="0"/>
              <a:t>Coparticipación + Regalías + Fondo Federal Solidario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6488668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miles</a:t>
            </a:r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263683" cy="577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23528" y="44624"/>
            <a:ext cx="864096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Ingresos Propios Municipales</a:t>
            </a:r>
            <a:endParaRPr lang="es-ES" sz="44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1520" y="44624"/>
            <a:ext cx="864096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Recaudación Propia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59632" y="1026602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Recaudación Propia </a:t>
            </a:r>
            <a:r>
              <a:rPr lang="es-ES" sz="2000" b="1" dirty="0" smtClean="0"/>
              <a:t>– Tasas Municipales</a:t>
            </a:r>
            <a:endParaRPr lang="es-ES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6298" y="1556792"/>
            <a:ext cx="4253934" cy="439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51520" y="44624"/>
            <a:ext cx="864096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TEMARIO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39552" y="908720"/>
            <a:ext cx="799288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buAutoNum type="arabicPeriod"/>
            </a:pPr>
            <a:r>
              <a:rPr lang="es-ES" sz="2800" dirty="0" smtClean="0"/>
              <a:t>Panorama Fiscal de la Provincia de Catamarca</a:t>
            </a:r>
          </a:p>
          <a:p>
            <a:pPr marL="514350" indent="-514350">
              <a:buAutoNum type="arabicPeriod"/>
            </a:pPr>
            <a:endParaRPr lang="es-ES" sz="28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 Estructura Tributaria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 Recaudación Propia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 Dificultades</a:t>
            </a:r>
          </a:p>
          <a:p>
            <a:pPr marL="514350" indent="-514350">
              <a:buFont typeface="+mj-lt"/>
              <a:buAutoNum type="arabicPeriod"/>
            </a:pPr>
            <a:endParaRPr lang="es-ES" sz="2800" dirty="0" smtClean="0"/>
          </a:p>
          <a:p>
            <a:pPr marL="514350" indent="-514350"/>
            <a:r>
              <a:rPr lang="es-ES" sz="2800" dirty="0" smtClean="0"/>
              <a:t>2.  Panorama Fiscal de los Municipios Catamarqueños</a:t>
            </a:r>
          </a:p>
          <a:p>
            <a:pPr marL="514350" indent="-514350"/>
            <a:endParaRPr lang="es-ES" sz="28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 Introducción</a:t>
            </a:r>
            <a:endParaRPr lang="es-ES" sz="2000" dirty="0" smtClean="0"/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dirty="0" smtClean="0"/>
              <a:t> </a:t>
            </a:r>
            <a:r>
              <a:rPr lang="es-ES" sz="2000" dirty="0" smtClean="0"/>
              <a:t>Ingresos </a:t>
            </a:r>
            <a:r>
              <a:rPr lang="es-ES" sz="2000" dirty="0" smtClean="0"/>
              <a:t>Propios Municipales</a:t>
            </a:r>
            <a:endParaRPr lang="es-ES" sz="2000" dirty="0" smtClean="0"/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 Dificultades</a:t>
            </a:r>
          </a:p>
          <a:p>
            <a:pPr marL="514350" indent="-514350"/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1520" y="44624"/>
            <a:ext cx="864096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Recaudación Propia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645055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1691680" y="112474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Evolución de la Recaudación Propia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292080" y="65160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Fuente: Tribunal de Cuentas Catamarca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488668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miles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95909" cy="54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51520" y="44624"/>
            <a:ext cx="864096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Recaudación Propia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267744" y="112474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Recaudación Año 2010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6488668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miles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292080" y="65160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Fuente: Tribunal de Cuentas Catamarca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51520" y="44624"/>
            <a:ext cx="864096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Recaudación Propia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763688" y="112474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Recaudación Propia / Recursos de libre disponibilidad</a:t>
            </a:r>
            <a:endParaRPr lang="es-E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40" y="1503363"/>
            <a:ext cx="8347732" cy="494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0" y="6488668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Año 2010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1520" y="44624"/>
            <a:ext cx="864096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Dificultades para incrementar recaudación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1560" y="1196752"/>
            <a:ext cx="79928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Dificultades: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 Legislaciones impositivas desactualizadas;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 Falta actividad privada.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r>
              <a:rPr lang="es-ES" sz="2400" dirty="0" smtClean="0"/>
              <a:t>Acciones: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 </a:t>
            </a:r>
            <a:r>
              <a:rPr lang="es-AR" sz="2000" dirty="0" smtClean="0"/>
              <a:t>Creación de un Código Tributario </a:t>
            </a:r>
            <a:r>
              <a:rPr lang="es-AR" sz="2000" dirty="0" smtClean="0"/>
              <a:t>Uniforme;</a:t>
            </a:r>
            <a:endParaRPr lang="es-AR" sz="2000" dirty="0" smtClean="0"/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 </a:t>
            </a:r>
            <a:r>
              <a:rPr lang="es-AR" sz="2000" dirty="0" smtClean="0"/>
              <a:t>Programa de control impositivo fronterizo sobre el ingreso y egreso de </a:t>
            </a:r>
            <a:r>
              <a:rPr lang="es-AR" sz="2000" dirty="0" smtClean="0"/>
              <a:t>productos</a:t>
            </a:r>
            <a:r>
              <a:rPr lang="es-ES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 Está en estudio la posibilidad de que los municipios puedan incorporar una tasa del 2% en concepto de utilización de espacio aéreo (afectaría a empresas prestadoras del servicio de cable y televisión satelital).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5766355"/>
            <a:ext cx="712879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Prov. de Catamarca - Ministerio de Hacienda y Finanzas </a:t>
            </a:r>
          </a:p>
          <a:p>
            <a:pPr algn="ctr"/>
            <a:r>
              <a:rPr lang="es-ES" sz="2400" dirty="0" smtClean="0"/>
              <a:t>Noviembre 2012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548680"/>
            <a:ext cx="7632848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5400" dirty="0" smtClean="0"/>
              <a:t>Tercer Seminario sobre Estadísticas Fiscales de los Gobiernos Municipales</a:t>
            </a:r>
            <a:endParaRPr lang="es-ES" sz="5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644008" y="4006805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chemeClr val="bg1"/>
                </a:solidFill>
              </a:rPr>
              <a:t>Lic. María Argerich</a:t>
            </a:r>
          </a:p>
          <a:p>
            <a:pPr algn="r"/>
            <a:r>
              <a:rPr lang="es-ES" sz="2000" b="1" dirty="0" smtClean="0">
                <a:solidFill>
                  <a:schemeClr val="bg1"/>
                </a:solidFill>
              </a:rPr>
              <a:t>Lic. Alejandra Nazareno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07704" y="1052736"/>
            <a:ext cx="5544616" cy="44627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sz="4400" dirty="0" smtClean="0">
              <a:solidFill>
                <a:schemeClr val="bg1"/>
              </a:solidFill>
            </a:endParaRPr>
          </a:p>
          <a:p>
            <a:pPr algn="ctr"/>
            <a:r>
              <a:rPr lang="es-ES" sz="6000" dirty="0" smtClean="0">
                <a:solidFill>
                  <a:schemeClr val="bg1"/>
                </a:solidFill>
              </a:rPr>
              <a:t>Panorama Fiscal de la Provincia de Catamarca</a:t>
            </a:r>
          </a:p>
          <a:p>
            <a:pPr algn="ctr"/>
            <a:endParaRPr lang="es-E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1520" y="44624"/>
            <a:ext cx="864096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Estructura Tributaria de Catamarca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83568" y="1124744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INGRESOS TOTALES QUE PERCIBE LA PROVINCIA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 Recaudación Propia</a:t>
            </a:r>
          </a:p>
          <a:p>
            <a:pPr>
              <a:buFont typeface="Arial" pitchFamily="34" charset="0"/>
              <a:buChar char="•"/>
            </a:pPr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 Coparticipación Federal de Impuestos</a:t>
            </a:r>
          </a:p>
          <a:p>
            <a:pPr>
              <a:buFont typeface="Arial" pitchFamily="34" charset="0"/>
              <a:buChar char="•"/>
            </a:pPr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 Utilidades Mineras</a:t>
            </a:r>
          </a:p>
          <a:p>
            <a:pPr>
              <a:buFont typeface="Arial" pitchFamily="34" charset="0"/>
              <a:buChar char="•"/>
            </a:pPr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Otros Recursos de Origen Nacional</a:t>
            </a:r>
          </a:p>
          <a:p>
            <a:pPr>
              <a:buFont typeface="Arial" pitchFamily="34" charset="0"/>
              <a:buChar char="•"/>
            </a:pPr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 Regalías Mineras</a:t>
            </a:r>
          </a:p>
          <a:p>
            <a:pPr>
              <a:buFont typeface="Arial" pitchFamily="34" charset="0"/>
              <a:buChar char="•"/>
            </a:pPr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 Fondo Federal Solidario</a:t>
            </a:r>
            <a:endParaRPr lang="es-ES" sz="2400" dirty="0"/>
          </a:p>
        </p:txBody>
      </p:sp>
      <p:sp>
        <p:nvSpPr>
          <p:cNvPr id="8" name="7 Cerrar llave"/>
          <p:cNvSpPr/>
          <p:nvPr/>
        </p:nvSpPr>
        <p:spPr>
          <a:xfrm>
            <a:off x="5796136" y="2276872"/>
            <a:ext cx="432048" cy="2304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errar llave"/>
          <p:cNvSpPr/>
          <p:nvPr/>
        </p:nvSpPr>
        <p:spPr>
          <a:xfrm>
            <a:off x="5796136" y="4581128"/>
            <a:ext cx="432048" cy="1656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6300192" y="32129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Libre Disponibilidad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372200" y="52292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Afectación Específica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1520" y="44624"/>
            <a:ext cx="864096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Estructura Tributaria de Catamarca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59632" y="1026602"/>
            <a:ext cx="64807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Recaudación Propia - Tributos Provinciales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 Impuesto a los Ingresos Brutos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 Impuesto a los Sellos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 Impuesto a los Automotores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 Impuesto Inmobiliario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1259632" y="3129228"/>
            <a:ext cx="7884368" cy="3900172"/>
            <a:chOff x="1259632" y="3129228"/>
            <a:chExt cx="7884368" cy="39001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3129228"/>
              <a:ext cx="6863031" cy="3900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4 CuadroTexto"/>
            <p:cNvSpPr txBox="1"/>
            <p:nvPr/>
          </p:nvSpPr>
          <p:spPr>
            <a:xfrm>
              <a:off x="6444208" y="6488668"/>
              <a:ext cx="2699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dirty="0" smtClean="0"/>
                <a:t>año 2012</a:t>
              </a:r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1520" y="44624"/>
            <a:ext cx="864096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Estructura Tributaria de Catamarca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1043608" y="1187460"/>
            <a:ext cx="6984776" cy="4329772"/>
            <a:chOff x="1043608" y="1187460"/>
            <a:chExt cx="6984776" cy="432977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1320558"/>
              <a:ext cx="6984776" cy="4196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7 CuadroTexto"/>
            <p:cNvSpPr txBox="1"/>
            <p:nvPr/>
          </p:nvSpPr>
          <p:spPr>
            <a:xfrm>
              <a:off x="1835696" y="1187460"/>
              <a:ext cx="5832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Participación de Ingresos Brutos sobre la Recaudación Total</a:t>
              </a:r>
              <a:endParaRPr lang="es-ES" b="1" dirty="0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467544" y="609329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Promedio 80%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1520" y="44624"/>
            <a:ext cx="864096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Recaudación Propia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582693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619672" y="83671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Evolución de la Recaudación Propia</a:t>
            </a:r>
            <a:endParaRPr lang="es-ES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003" y="1468363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6228184" y="6488668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En miles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1520" y="44624"/>
            <a:ext cx="864096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Recaudación Propia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9450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1520" y="44624"/>
            <a:ext cx="864096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Recaudación Propia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885945" cy="473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259632" y="126876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Recaudación Propia / </a:t>
            </a:r>
            <a:r>
              <a:rPr lang="es-ES" b="1" dirty="0" smtClean="0"/>
              <a:t>Total recursos de libre disponibilidad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645333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Catamarca es la cuarta provincia con menor autonomía financiera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626</Words>
  <Application>Microsoft Office PowerPoint</Application>
  <PresentationFormat>Presentación en pantalla (4:3)</PresentationFormat>
  <Paragraphs>167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Company>Ministerio de Hacienda y Finanzas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Nazareno</dc:creator>
  <cp:lastModifiedBy>Nazareno</cp:lastModifiedBy>
  <cp:revision>47</cp:revision>
  <dcterms:created xsi:type="dcterms:W3CDTF">2012-11-19T22:21:21Z</dcterms:created>
  <dcterms:modified xsi:type="dcterms:W3CDTF">2012-11-21T00:27:42Z</dcterms:modified>
</cp:coreProperties>
</file>