
<file path=[Content_Types].xml><?xml version="1.0" encoding="utf-8"?>
<Types xmlns="http://schemas.openxmlformats.org/package/2006/content-types"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customXml/itemProps1.xml" ContentType="application/vnd.openxmlformats-officedocument.customXmlPropertie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tags/tag16.xml" ContentType="application/vnd.openxmlformats-officedocument.presentationml.tags+xml"/>
  <Override PartName="/ppt/tags/tag18.xml" ContentType="application/vnd.openxmlformats-officedocument.presentationml.tags+xml"/>
  <Override PartName="/ppt/tags/tag27.xml" ContentType="application/vnd.openxmlformats-officedocument.presentationml.tags+xml"/>
  <Override PartName="/ppt/notesSlides/notesSlide14.xml" ContentType="application/vnd.openxmlformats-officedocument.presentationml.notesSlide+xml"/>
  <Override PartName="/docProps/custom.xml" ContentType="application/vnd.openxmlformats-officedocument.custom-properties+xml"/>
  <Override PartName="/ppt/tags/tag14.xml" ContentType="application/vnd.openxmlformats-officedocument.presentationml.tags+xml"/>
  <Override PartName="/ppt/notesSlides/notesSlide9.xml" ContentType="application/vnd.openxmlformats-officedocument.presentationml.notesSlide+xml"/>
  <Override PartName="/ppt/tags/tag25.xml" ContentType="application/vnd.openxmlformats-officedocument.presentationml.tags+xml"/>
  <Override PartName="/ppt/notesSlides/notesSlide12.xml" ContentType="application/vnd.openxmlformats-officedocument.presentationml.notesSlide+xml"/>
  <Override PartName="/ppt/charts/chart7.xml" ContentType="application/vnd.openxmlformats-officedocument.drawingml.chart+xml"/>
  <Override PartName="/ppt/tags/tag12.xml" ContentType="application/vnd.openxmlformats-officedocument.presentationml.tags+xml"/>
  <Override PartName="/ppt/diagrams/layout1.xml" ContentType="application/vnd.openxmlformats-officedocument.drawingml.diagramLayout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23.xml" ContentType="application/vnd.openxmlformats-officedocument.presentationml.tags+xml"/>
  <Override PartName="/ppt/charts/chart3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tags/tag21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diagrams/drawing1.xml" ContentType="application/vnd.ms-office.drawingml.diagramDrawing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diagrams/quickStyle1.xml" ContentType="application/vnd.openxmlformats-officedocument.drawingml.diagramStyle+xml"/>
  <Default Extension="emf" ContentType="image/x-emf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tags/tag19.xml" ContentType="application/vnd.openxmlformats-officedocument.presentationml.tags+xml"/>
  <Override PartName="/ppt/tags/tag28.xml" ContentType="application/vnd.openxmlformats-officedocument.presentationml.tags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tags/tag17.xml" ContentType="application/vnd.openxmlformats-officedocument.presentationml.tags+xml"/>
  <Override PartName="/ppt/tags/tag26.xml" ContentType="application/vnd.openxmlformats-officedocument.presentationml.tags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tags/tag15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24.xml" ContentType="application/vnd.openxmlformats-officedocument.presentationml.tags+xml"/>
  <Override PartName="/ppt/charts/chart6.xml" ContentType="application/vnd.openxmlformats-officedocument.drawingml.chart+xml"/>
  <Override PartName="/ppt/notesSlides/notesSlide6.xml" ContentType="application/vnd.openxmlformats-officedocument.presentationml.notesSlide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charts/chart4.xml" ContentType="application/vnd.openxmlformats-officedocument.drawingml.chart+xml"/>
  <Override PartName="/ppt/tags/tag31.xml" ContentType="application/vnd.openxmlformats-officedocument.presentationml.tags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tags/tag11.xml" ContentType="application/vnd.openxmlformats-officedocument.presentationml.tags+xml"/>
  <Override PartName="/ppt/diagrams/data1.xml" ContentType="application/vnd.openxmlformats-officedocument.drawingml.diagramData+xml"/>
  <Override PartName="/ppt/tags/tag20.xml" ContentType="application/vnd.openxmlformats-officedocument.presentationml.tags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tags/tag29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28"/>
  </p:notesMasterIdLst>
  <p:handoutMasterIdLst>
    <p:handoutMasterId r:id="rId29"/>
  </p:handoutMasterIdLst>
  <p:sldIdLst>
    <p:sldId id="259" r:id="rId3"/>
    <p:sldId id="278" r:id="rId4"/>
    <p:sldId id="289" r:id="rId5"/>
    <p:sldId id="261" r:id="rId6"/>
    <p:sldId id="290" r:id="rId7"/>
    <p:sldId id="291" r:id="rId8"/>
    <p:sldId id="292" r:id="rId9"/>
    <p:sldId id="293" r:id="rId10"/>
    <p:sldId id="294" r:id="rId11"/>
    <p:sldId id="295" r:id="rId12"/>
    <p:sldId id="296" r:id="rId13"/>
    <p:sldId id="297" r:id="rId14"/>
    <p:sldId id="298" r:id="rId15"/>
    <p:sldId id="299" r:id="rId16"/>
    <p:sldId id="300" r:id="rId17"/>
    <p:sldId id="306" r:id="rId18"/>
    <p:sldId id="301" r:id="rId19"/>
    <p:sldId id="302" r:id="rId20"/>
    <p:sldId id="303" r:id="rId21"/>
    <p:sldId id="304" r:id="rId22"/>
    <p:sldId id="305" r:id="rId23"/>
    <p:sldId id="282" r:id="rId24"/>
    <p:sldId id="283" r:id="rId25"/>
    <p:sldId id="284" r:id="rId26"/>
    <p:sldId id="288" r:id="rId27"/>
  </p:sldIdLst>
  <p:sldSz cx="9144000" cy="6858000" type="screen4x3"/>
  <p:notesSz cx="6858000" cy="9144000"/>
  <p:custDataLst>
    <p:tags r:id="rId30"/>
  </p:custDataLst>
  <p:defaultTextStyle>
    <a:defPPr>
      <a:defRPr lang="es-ES"/>
    </a:defPPr>
    <a:lvl1pPr marL="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clrMru>
    <a:srgbClr val="3276C8"/>
    <a:srgbClr val="009ED6"/>
    <a:srgbClr val="8400DE"/>
    <a:srgbClr val="6600CC"/>
    <a:srgbClr val="9900FF"/>
    <a:srgbClr val="9900CC"/>
    <a:srgbClr val="4F81BD"/>
    <a:srgbClr val="008BBC"/>
    <a:srgbClr val="003300"/>
  </p:clrMru>
  <p:extLst>
    <p:ext uri="{E76CE94A-603C-4142-B9EB-6D1370010A27}">
      <p14:discardImageEditData xmlns:p14="http://schemas.microsoft.com/office/powerpoint/2010/main" xmlns="" val="1"/>
    </p:ext>
    <p:ext uri="{D31A062A-798A-4329-ABDD-BBA856620510}">
      <p14:defaultImageDpi xmlns:p14="http://schemas.microsoft.com/office/powerpoint/2010/main" xmlns="" val="96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35758FB7-9AC5-4552-8A53-C91805E547FA}" styleName="Estilo temático 1 - Énfasis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174" autoAdjust="0"/>
    <p:restoredTop sz="97336" autoAdjust="0"/>
  </p:normalViewPr>
  <p:slideViewPr>
    <p:cSldViewPr>
      <p:cViewPr varScale="1">
        <p:scale>
          <a:sx n="47" d="100"/>
          <a:sy n="47" d="100"/>
        </p:scale>
        <p:origin x="-49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4" d="100"/>
        <a:sy n="154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3144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ags" Target="tags/tag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ariel\Desktop\Tributos%20Municipales\SERIES%20TASAS\Consol\Consol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Mariel\Desktop\Tributos%20Municipales\SERIES%20TASAS\TOP%20x%20Regi&#243;n%20Ruth%20(Info%20Recursos).xls" TargetMode="External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ariel\AppData\Local\Temp\Rar$DI03.409\Consol%20Regional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ariel\AppData\Local\Temp\Rar$DI03.409\Consol%20Regional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ariel\Desktop\Tributos%20Municipales\SERIES%20TASAS\Consol\Consol%20Regional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ariel\Desktop\Tributos%20Municipales\SERIES%20TASAS\Consol\Consol%20Regional.xlsx" TargetMode="Externa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Mariel\Desktop\Tributos%20Municipales\SERIES%20TASAS\Consol\Consol%20Regional.xlsx" TargetMode="External"/><Relationship Id="rId1" Type="http://schemas.openxmlformats.org/officeDocument/2006/relationships/image" Target="../media/image13.png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AR"/>
  <c:style val="15"/>
  <c:chart>
    <c:title>
      <c:tx>
        <c:rich>
          <a:bodyPr/>
          <a:lstStyle/>
          <a:p>
            <a:pPr>
              <a:defRPr sz="1700"/>
            </a:pPr>
            <a:r>
              <a:rPr lang="es-AR" sz="1700"/>
              <a:t>Evolución de los ingresos propios corrientes, ingresos totales e</a:t>
            </a:r>
            <a:r>
              <a:rPr lang="es-AR" sz="1700" baseline="0"/>
              <a:t> Indicador de autofinanciamiento</a:t>
            </a:r>
            <a:endParaRPr lang="es-AR" sz="1700"/>
          </a:p>
        </c:rich>
      </c:tx>
      <c:layout/>
    </c:title>
    <c:plotArea>
      <c:layout>
        <c:manualLayout>
          <c:layoutTarget val="inner"/>
          <c:xMode val="edge"/>
          <c:yMode val="edge"/>
          <c:x val="9.7068822909196426E-2"/>
          <c:y val="0.13497047559365588"/>
          <c:w val="0.7819345313460816"/>
          <c:h val="0.74462641670557761"/>
        </c:manualLayout>
      </c:layout>
      <c:barChart>
        <c:barDir val="col"/>
        <c:grouping val="clustered"/>
        <c:ser>
          <c:idx val="0"/>
          <c:order val="0"/>
          <c:tx>
            <c:v>Recursos totales</c:v>
          </c:tx>
          <c:spPr>
            <a:solidFill>
              <a:srgbClr val="4BACC6">
                <a:alpha val="50000"/>
              </a:srgbClr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cat>
            <c:numRef>
              <c:f>Consol!$B$3:$G$3</c:f>
              <c:numCache>
                <c:formatCode>#,##0</c:formatCode>
                <c:ptCount val="6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</c:numCache>
            </c:numRef>
          </c:cat>
          <c:val>
            <c:numRef>
              <c:f>Consol!$B$86:$G$86</c:f>
              <c:numCache>
                <c:formatCode>#,##0</c:formatCode>
                <c:ptCount val="6"/>
                <c:pt idx="0">
                  <c:v>15251580.551518613</c:v>
                </c:pt>
                <c:pt idx="1">
                  <c:v>19600634.896808997</c:v>
                </c:pt>
                <c:pt idx="2">
                  <c:v>24008726.897491813</c:v>
                </c:pt>
                <c:pt idx="3">
                  <c:v>30267003.249753166</c:v>
                </c:pt>
                <c:pt idx="4">
                  <c:v>38864453.439397484</c:v>
                </c:pt>
                <c:pt idx="5">
                  <c:v>50630020.010557689</c:v>
                </c:pt>
              </c:numCache>
            </c:numRef>
          </c:val>
        </c:ser>
        <c:ser>
          <c:idx val="1"/>
          <c:order val="1"/>
          <c:tx>
            <c:v>Ingresos  propios</c:v>
          </c:tx>
          <c:spPr>
            <a:solidFill>
              <a:srgbClr val="4BACC6">
                <a:lumMod val="50000"/>
                <a:alpha val="72000"/>
              </a:srgbClr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cat>
            <c:numRef>
              <c:f>Consol!$B$3:$G$3</c:f>
              <c:numCache>
                <c:formatCode>#,##0</c:formatCode>
                <c:ptCount val="6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</c:numCache>
            </c:numRef>
          </c:cat>
          <c:val>
            <c:numRef>
              <c:f>Consol!$B$90:$G$90</c:f>
              <c:numCache>
                <c:formatCode>#,##0</c:formatCode>
                <c:ptCount val="6"/>
                <c:pt idx="0">
                  <c:v>6025331.3472931385</c:v>
                </c:pt>
                <c:pt idx="1">
                  <c:v>7298371.7753162459</c:v>
                </c:pt>
                <c:pt idx="2">
                  <c:v>8501768.4335815329</c:v>
                </c:pt>
                <c:pt idx="3">
                  <c:v>10728331.443216654</c:v>
                </c:pt>
                <c:pt idx="4">
                  <c:v>13150555.978608387</c:v>
                </c:pt>
                <c:pt idx="5">
                  <c:v>16315665.759726604</c:v>
                </c:pt>
              </c:numCache>
            </c:numRef>
          </c:val>
        </c:ser>
        <c:gapWidth val="75"/>
        <c:overlap val="1"/>
        <c:axId val="62331136"/>
        <c:axId val="62341504"/>
      </c:barChart>
      <c:lineChart>
        <c:grouping val="standard"/>
        <c:ser>
          <c:idx val="2"/>
          <c:order val="2"/>
          <c:tx>
            <c:v>Autofinanciamiento (eje derecho)</c:v>
          </c:tx>
          <c:spPr>
            <a:ln>
              <a:solidFill>
                <a:schemeClr val="accent4"/>
              </a:solidFill>
            </a:ln>
          </c:spPr>
          <c:marker>
            <c:spPr>
              <a:solidFill>
                <a:schemeClr val="accent4"/>
              </a:solidFill>
              <a:ln>
                <a:solidFill>
                  <a:schemeClr val="accent4"/>
                </a:solidFill>
              </a:ln>
            </c:spPr>
          </c:marker>
          <c:cat>
            <c:numRef>
              <c:f>Consol!$B$3:$G$3</c:f>
              <c:numCache>
                <c:formatCode>#,##0</c:formatCode>
                <c:ptCount val="6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</c:numCache>
            </c:numRef>
          </c:cat>
          <c:val>
            <c:numRef>
              <c:f>Consol!$B$99:$G$99</c:f>
              <c:numCache>
                <c:formatCode>0%</c:formatCode>
                <c:ptCount val="6"/>
                <c:pt idx="0">
                  <c:v>0.40549177523729135</c:v>
                </c:pt>
                <c:pt idx="1">
                  <c:v>0.38343866248431935</c:v>
                </c:pt>
                <c:pt idx="2">
                  <c:v>0.35817344235976267</c:v>
                </c:pt>
                <c:pt idx="3">
                  <c:v>0.36083222388131286</c:v>
                </c:pt>
                <c:pt idx="4">
                  <c:v>0.34406200199685849</c:v>
                </c:pt>
                <c:pt idx="5">
                  <c:v>0.33234718543727726</c:v>
                </c:pt>
              </c:numCache>
            </c:numRef>
          </c:val>
        </c:ser>
        <c:marker val="1"/>
        <c:axId val="62349696"/>
        <c:axId val="62343424"/>
      </c:lineChart>
      <c:catAx>
        <c:axId val="62331136"/>
        <c:scaling>
          <c:orientation val="minMax"/>
        </c:scaling>
        <c:axPos val="b"/>
        <c:numFmt formatCode="#,##0" sourceLinked="1"/>
        <c:majorTickMark val="none"/>
        <c:tickLblPos val="nextTo"/>
        <c:txPr>
          <a:bodyPr/>
          <a:lstStyle/>
          <a:p>
            <a:pPr>
              <a:defRPr sz="1400" b="1"/>
            </a:pPr>
            <a:endParaRPr lang="es-AR"/>
          </a:p>
        </c:txPr>
        <c:crossAx val="62341504"/>
        <c:crosses val="autoZero"/>
        <c:auto val="1"/>
        <c:lblAlgn val="ctr"/>
        <c:lblOffset val="100"/>
      </c:catAx>
      <c:valAx>
        <c:axId val="62341504"/>
        <c:scaling>
          <c:orientation val="minMax"/>
        </c:scaling>
        <c:axPos val="l"/>
        <c:majorGridlines/>
        <c:numFmt formatCode="#,##0" sourceLinked="1"/>
        <c:majorTickMark val="none"/>
        <c:tickLblPos val="nextTo"/>
        <c:spPr>
          <a:ln w="9525">
            <a:noFill/>
          </a:ln>
        </c:spPr>
        <c:txPr>
          <a:bodyPr/>
          <a:lstStyle/>
          <a:p>
            <a:pPr>
              <a:defRPr sz="1200" b="1"/>
            </a:pPr>
            <a:endParaRPr lang="es-AR"/>
          </a:p>
        </c:txPr>
        <c:crossAx val="62331136"/>
        <c:crosses val="autoZero"/>
        <c:crossBetween val="between"/>
        <c:dispUnits>
          <c:builtInUnit val="thousands"/>
          <c:dispUnitsLbl>
            <c:layout/>
            <c:tx>
              <c:rich>
                <a:bodyPr/>
                <a:lstStyle/>
                <a:p>
                  <a:pPr>
                    <a:defRPr sz="1400"/>
                  </a:pPr>
                  <a:r>
                    <a:rPr lang="en-US" sz="1400"/>
                    <a:t>Millones de pesos</a:t>
                  </a:r>
                </a:p>
              </c:rich>
            </c:tx>
          </c:dispUnitsLbl>
        </c:dispUnits>
      </c:valAx>
      <c:valAx>
        <c:axId val="62343424"/>
        <c:scaling>
          <c:orientation val="minMax"/>
        </c:scaling>
        <c:axPos val="r"/>
        <c:title>
          <c:tx>
            <c:rich>
              <a:bodyPr rot="5400000" vert="horz" anchor="t" anchorCtr="0"/>
              <a:lstStyle/>
              <a:p>
                <a:pPr>
                  <a:defRPr sz="1400"/>
                </a:pPr>
                <a:r>
                  <a:rPr lang="es-AR" sz="1400"/>
                  <a:t>Indicador</a:t>
                </a:r>
                <a:r>
                  <a:rPr lang="es-AR" sz="1400" baseline="0"/>
                  <a:t> de autofinanciamiento (%)</a:t>
                </a:r>
                <a:endParaRPr lang="es-AR" sz="1400"/>
              </a:p>
            </c:rich>
          </c:tx>
          <c:layout>
            <c:manualLayout>
              <c:xMode val="edge"/>
              <c:yMode val="edge"/>
              <c:x val="0.93629560915926602"/>
              <c:y val="0.13054515973474221"/>
            </c:manualLayout>
          </c:layout>
        </c:title>
        <c:numFmt formatCode="0%" sourceLinked="1"/>
        <c:tickLblPos val="nextTo"/>
        <c:txPr>
          <a:bodyPr/>
          <a:lstStyle/>
          <a:p>
            <a:pPr>
              <a:defRPr sz="1200" b="1"/>
            </a:pPr>
            <a:endParaRPr lang="es-AR"/>
          </a:p>
        </c:txPr>
        <c:crossAx val="62349696"/>
        <c:crosses val="max"/>
        <c:crossBetween val="between"/>
      </c:valAx>
      <c:catAx>
        <c:axId val="62349696"/>
        <c:scaling>
          <c:orientation val="minMax"/>
        </c:scaling>
        <c:delete val="1"/>
        <c:axPos val="b"/>
        <c:numFmt formatCode="#,##0" sourceLinked="1"/>
        <c:tickLblPos val="none"/>
        <c:crossAx val="62343424"/>
        <c:crosses val="autoZero"/>
        <c:auto val="1"/>
        <c:lblAlgn val="ctr"/>
        <c:lblOffset val="100"/>
      </c:catAx>
    </c:plotArea>
    <c:legend>
      <c:legendPos val="b"/>
      <c:layout>
        <c:manualLayout>
          <c:xMode val="edge"/>
          <c:yMode val="edge"/>
          <c:x val="4.9999947333365428E-2"/>
          <c:y val="0.94062094162360377"/>
          <c:w val="0.89999998829630379"/>
          <c:h val="5.9379058376396614E-2"/>
        </c:manualLayout>
      </c:layout>
      <c:txPr>
        <a:bodyPr/>
        <a:lstStyle/>
        <a:p>
          <a:pPr>
            <a:defRPr sz="1600" b="0"/>
          </a:pPr>
          <a:endParaRPr lang="es-AR"/>
        </a:p>
      </c:txPr>
    </c:legend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AR"/>
  <c:chart>
    <c:title>
      <c:tx>
        <c:rich>
          <a:bodyPr/>
          <a:lstStyle/>
          <a:p>
            <a:pPr>
              <a:defRPr/>
            </a:pPr>
            <a:r>
              <a:rPr lang="es-AR" dirty="0" smtClean="0"/>
              <a:t>Recaudación de recursos propios </a:t>
            </a:r>
            <a:r>
              <a:rPr lang="es-AR" dirty="0"/>
              <a:t>per cápita </a:t>
            </a:r>
            <a:endParaRPr lang="es-AR" dirty="0" smtClean="0"/>
          </a:p>
          <a:p>
            <a:pPr>
              <a:defRPr/>
            </a:pPr>
            <a:r>
              <a:rPr lang="es-AR" dirty="0" smtClean="0"/>
              <a:t>provinciales</a:t>
            </a:r>
            <a:r>
              <a:rPr lang="es-AR" baseline="0" dirty="0" smtClean="0"/>
              <a:t> </a:t>
            </a:r>
            <a:r>
              <a:rPr lang="es-AR" baseline="0" dirty="0"/>
              <a:t>y </a:t>
            </a:r>
            <a:r>
              <a:rPr lang="es-AR" baseline="0" dirty="0" smtClean="0"/>
              <a:t>municipales</a:t>
            </a:r>
            <a:endParaRPr lang="es-AR" dirty="0"/>
          </a:p>
        </c:rich>
      </c:tx>
      <c:layout/>
    </c:title>
    <c:plotArea>
      <c:layout>
        <c:manualLayout>
          <c:layoutTarget val="inner"/>
          <c:xMode val="edge"/>
          <c:yMode val="edge"/>
          <c:x val="8.1419942530325112E-2"/>
          <c:y val="0.14419711292795095"/>
          <c:w val="0.90192615442423951"/>
          <c:h val="0.71033435978807535"/>
        </c:manualLayout>
      </c:layout>
      <c:barChart>
        <c:barDir val="col"/>
        <c:grouping val="clustered"/>
        <c:ser>
          <c:idx val="0"/>
          <c:order val="0"/>
          <c:tx>
            <c:v>Recaudación per cápita provincial</c:v>
          </c:tx>
          <c:spPr>
            <a:blipFill>
              <a:blip xmlns:r="http://schemas.openxmlformats.org/officeDocument/2006/relationships" r:embed="rId1"/>
              <a:stretch>
                <a:fillRect/>
              </a:stretch>
            </a:blipFill>
            <a:effectLst/>
            <a:scene3d>
              <a:camera prst="orthographicFront"/>
              <a:lightRig rig="threePt" dir="t"/>
            </a:scene3d>
            <a:sp3d/>
          </c:spPr>
          <c:pictureOptions>
            <c:pictureFormat val="stackScale"/>
            <c:pictureStackUnit val="100"/>
          </c:pictureOptions>
          <c:dLbls>
            <c:numFmt formatCode="\$\ #,##0" sourceLinked="0"/>
            <c:txPr>
              <a:bodyPr/>
              <a:lstStyle/>
              <a:p>
                <a:pPr>
                  <a:defRPr sz="1300" b="1"/>
                </a:pPr>
                <a:endParaRPr lang="es-AR"/>
              </a:p>
            </c:txPr>
            <c:dLblPos val="outEnd"/>
            <c:showVal val="1"/>
          </c:dLbls>
          <c:cat>
            <c:numRef>
              <c:f>Datos!$G$91:$L$91</c:f>
              <c:numCache>
                <c:formatCode>General</c:formatCode>
                <c:ptCount val="6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</c:numCache>
            </c:numRef>
          </c:cat>
          <c:val>
            <c:numRef>
              <c:f>Datos!$G$107:$L$107</c:f>
              <c:numCache>
                <c:formatCode>"$"\ #,##0.00</c:formatCode>
                <c:ptCount val="6"/>
                <c:pt idx="0">
                  <c:v>518.51840154005174</c:v>
                </c:pt>
                <c:pt idx="1">
                  <c:v>667.23986388848027</c:v>
                </c:pt>
                <c:pt idx="2">
                  <c:v>803.02901511993491</c:v>
                </c:pt>
                <c:pt idx="3">
                  <c:v>1070.6783816804141</c:v>
                </c:pt>
                <c:pt idx="4">
                  <c:v>1236.7659206861581</c:v>
                </c:pt>
                <c:pt idx="5">
                  <c:v>1592.8290265141598</c:v>
                </c:pt>
              </c:numCache>
            </c:numRef>
          </c:val>
        </c:ser>
        <c:ser>
          <c:idx val="1"/>
          <c:order val="1"/>
          <c:tx>
            <c:v>Recaudación per cápita municipal</c:v>
          </c:tx>
          <c:spPr>
            <a:blipFill>
              <a:blip xmlns:r="http://schemas.openxmlformats.org/officeDocument/2006/relationships" r:embed="rId2"/>
              <a:stretch>
                <a:fillRect/>
              </a:stretch>
            </a:blipFill>
            <a:effectLst/>
            <a:scene3d>
              <a:camera prst="orthographicFront"/>
              <a:lightRig rig="threePt" dir="t"/>
            </a:scene3d>
            <a:sp3d/>
          </c:spPr>
          <c:pictureOptions>
            <c:pictureFormat val="stackScale"/>
            <c:pictureStackUnit val="100"/>
          </c:pictureOptions>
          <c:dLbls>
            <c:dLbl>
              <c:idx val="0"/>
              <c:layout>
                <c:manualLayout>
                  <c:x val="0"/>
                  <c:y val="-8.0575537742581249E-3"/>
                </c:manualLayout>
              </c:layout>
              <c:dLblPos val="outEnd"/>
              <c:showVal val="1"/>
            </c:dLbl>
            <c:numFmt formatCode="\$\ #,##0" sourceLinked="0"/>
            <c:txPr>
              <a:bodyPr/>
              <a:lstStyle/>
              <a:p>
                <a:pPr algn="ctr">
                  <a:defRPr lang="es-AR" sz="13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es-AR"/>
              </a:p>
            </c:txPr>
            <c:dLblPos val="outEnd"/>
            <c:showVal val="1"/>
          </c:dLbls>
          <c:cat>
            <c:numRef>
              <c:f>Datos!$G$91:$L$91</c:f>
              <c:numCache>
                <c:formatCode>General</c:formatCode>
                <c:ptCount val="6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</c:numCache>
            </c:numRef>
          </c:cat>
          <c:val>
            <c:numRef>
              <c:f>Datos!$G$109:$L$109</c:f>
              <c:numCache>
                <c:formatCode>"$"\ #,##0.00</c:formatCode>
                <c:ptCount val="6"/>
                <c:pt idx="0">
                  <c:v>167.7658246489701</c:v>
                </c:pt>
                <c:pt idx="1">
                  <c:v>200.94042045650053</c:v>
                </c:pt>
                <c:pt idx="2">
                  <c:v>230.61620023566275</c:v>
                </c:pt>
                <c:pt idx="3">
                  <c:v>289.36911692748589</c:v>
                </c:pt>
                <c:pt idx="4">
                  <c:v>345.33526378152391</c:v>
                </c:pt>
                <c:pt idx="5">
                  <c:v>423.30647027401056</c:v>
                </c:pt>
              </c:numCache>
            </c:numRef>
          </c:val>
        </c:ser>
        <c:axId val="63527168"/>
        <c:axId val="63537152"/>
      </c:barChart>
      <c:catAx>
        <c:axId val="6352716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400" b="1"/>
            </a:pPr>
            <a:endParaRPr lang="es-AR"/>
          </a:p>
        </c:txPr>
        <c:crossAx val="63537152"/>
        <c:crosses val="autoZero"/>
        <c:auto val="1"/>
        <c:lblAlgn val="ctr"/>
        <c:lblOffset val="100"/>
      </c:catAx>
      <c:valAx>
        <c:axId val="63537152"/>
        <c:scaling>
          <c:orientation val="minMax"/>
        </c:scaling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\$\ #,##0" sourceLinked="0"/>
        <c:tickLblPos val="nextTo"/>
        <c:txPr>
          <a:bodyPr/>
          <a:lstStyle/>
          <a:p>
            <a:pPr>
              <a:defRPr sz="1200"/>
            </a:pPr>
            <a:endParaRPr lang="es-AR"/>
          </a:p>
        </c:txPr>
        <c:crossAx val="63527168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6.9504951108813801E-2"/>
          <c:y val="0.93961818424420251"/>
          <c:w val="0.854934013826674"/>
          <c:h val="6.0381815755797361E-2"/>
        </c:manualLayout>
      </c:layout>
      <c:txPr>
        <a:bodyPr/>
        <a:lstStyle/>
        <a:p>
          <a:pPr>
            <a:defRPr sz="1600" b="0"/>
          </a:pPr>
          <a:endParaRPr lang="es-AR"/>
        </a:p>
      </c:txPr>
    </c:legend>
    <c:plotVisOnly val="1"/>
    <c:dispBlanksAs val="gap"/>
  </c:chart>
  <c:externalData r:id="rId3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AR"/>
  <c:style val="15"/>
  <c:chart>
    <c:title>
      <c:tx>
        <c:rich>
          <a:bodyPr/>
          <a:lstStyle/>
          <a:p>
            <a:pPr>
              <a:defRPr sz="1700"/>
            </a:pPr>
            <a:r>
              <a:rPr lang="es-AR" sz="1700"/>
              <a:t>Participación regional en los</a:t>
            </a:r>
            <a:r>
              <a:rPr lang="es-AR" sz="1700" baseline="0"/>
              <a:t> recursos corrientes propios y en el gasto total</a:t>
            </a:r>
          </a:p>
          <a:p>
            <a:pPr>
              <a:defRPr sz="1700"/>
            </a:pPr>
            <a:r>
              <a:rPr lang="es-AR" sz="1700" baseline="0"/>
              <a:t>Promedio 2005-2010</a:t>
            </a:r>
            <a:endParaRPr lang="es-AR" sz="1700"/>
          </a:p>
        </c:rich>
      </c:tx>
      <c:layout/>
    </c:title>
    <c:plotArea>
      <c:layout/>
      <c:barChart>
        <c:barDir val="bar"/>
        <c:grouping val="clustered"/>
        <c:ser>
          <c:idx val="0"/>
          <c:order val="0"/>
          <c:tx>
            <c:v>Participación en los recursos de recaudación municipal</c:v>
          </c:tx>
          <c:spPr>
            <a:solidFill>
              <a:schemeClr val="accent5">
                <a:lumMod val="75000"/>
              </a:schemeClr>
            </a:solidFill>
          </c:spPr>
          <c:dLbls>
            <c:txPr>
              <a:bodyPr/>
              <a:lstStyle/>
              <a:p>
                <a:pPr>
                  <a:defRPr sz="1200" b="1"/>
                </a:pPr>
                <a:endParaRPr lang="es-AR"/>
              </a:p>
            </c:txPr>
            <c:showVal val="1"/>
          </c:dLbls>
          <c:cat>
            <c:strRef>
              <c:f>Consol!$A$94:$A$98</c:f>
              <c:strCache>
                <c:ptCount val="5"/>
                <c:pt idx="0">
                  <c:v>Centro</c:v>
                </c:pt>
                <c:pt idx="1">
                  <c:v>Patagonia</c:v>
                </c:pt>
                <c:pt idx="2">
                  <c:v>NEA</c:v>
                </c:pt>
                <c:pt idx="3">
                  <c:v>NOA</c:v>
                </c:pt>
                <c:pt idx="4">
                  <c:v>Cuyo</c:v>
                </c:pt>
              </c:strCache>
            </c:strRef>
          </c:cat>
          <c:val>
            <c:numRef>
              <c:f>Consol!$H$94:$H$98</c:f>
              <c:numCache>
                <c:formatCode>0.0%</c:formatCode>
                <c:ptCount val="5"/>
                <c:pt idx="0">
                  <c:v>0.79480722340036003</c:v>
                </c:pt>
                <c:pt idx="1">
                  <c:v>7.4753942002441967E-2</c:v>
                </c:pt>
                <c:pt idx="2">
                  <c:v>3.8720493560420309E-2</c:v>
                </c:pt>
                <c:pt idx="3">
                  <c:v>5.9488020146537625E-2</c:v>
                </c:pt>
                <c:pt idx="4">
                  <c:v>3.2230320890239958E-2</c:v>
                </c:pt>
              </c:numCache>
            </c:numRef>
          </c:val>
        </c:ser>
        <c:ser>
          <c:idx val="1"/>
          <c:order val="1"/>
          <c:tx>
            <c:v>Participación en el gasto total</c:v>
          </c:tx>
          <c:spPr>
            <a:solidFill>
              <a:schemeClr val="accent5">
                <a:lumMod val="40000"/>
                <a:lumOff val="60000"/>
              </a:schemeClr>
            </a:solidFill>
          </c:spPr>
          <c:dLbls>
            <c:txPr>
              <a:bodyPr/>
              <a:lstStyle/>
              <a:p>
                <a:pPr>
                  <a:defRPr sz="1200" b="1"/>
                </a:pPr>
                <a:endParaRPr lang="es-AR"/>
              </a:p>
            </c:txPr>
            <c:showVal val="1"/>
          </c:dLbls>
          <c:cat>
            <c:strRef>
              <c:f>Consol!$A$94:$A$98</c:f>
              <c:strCache>
                <c:ptCount val="5"/>
                <c:pt idx="0">
                  <c:v>Centro</c:v>
                </c:pt>
                <c:pt idx="1">
                  <c:v>Patagonia</c:v>
                </c:pt>
                <c:pt idx="2">
                  <c:v>NEA</c:v>
                </c:pt>
                <c:pt idx="3">
                  <c:v>NOA</c:v>
                </c:pt>
                <c:pt idx="4">
                  <c:v>Cuyo</c:v>
                </c:pt>
              </c:strCache>
            </c:strRef>
          </c:cat>
          <c:val>
            <c:numRef>
              <c:f>Consol!$I$94:$I$98</c:f>
              <c:numCache>
                <c:formatCode>0.0%</c:formatCode>
                <c:ptCount val="5"/>
                <c:pt idx="0">
                  <c:v>0.64553786780320954</c:v>
                </c:pt>
                <c:pt idx="1">
                  <c:v>0.11677761835021543</c:v>
                </c:pt>
                <c:pt idx="2">
                  <c:v>5.7659837433431081E-2</c:v>
                </c:pt>
                <c:pt idx="3">
                  <c:v>0.12505012125425161</c:v>
                </c:pt>
                <c:pt idx="4">
                  <c:v>5.4974555158892408E-2</c:v>
                </c:pt>
              </c:numCache>
            </c:numRef>
          </c:val>
        </c:ser>
        <c:dLbls>
          <c:showVal val="1"/>
        </c:dLbls>
        <c:overlap val="-25"/>
        <c:axId val="70224896"/>
        <c:axId val="70226688"/>
      </c:barChart>
      <c:catAx>
        <c:axId val="70224896"/>
        <c:scaling>
          <c:orientation val="minMax"/>
        </c:scaling>
        <c:axPos val="l"/>
        <c:majorTickMark val="none"/>
        <c:tickLblPos val="nextTo"/>
        <c:txPr>
          <a:bodyPr/>
          <a:lstStyle/>
          <a:p>
            <a:pPr>
              <a:defRPr sz="1600" b="1"/>
            </a:pPr>
            <a:endParaRPr lang="es-AR"/>
          </a:p>
        </c:txPr>
        <c:crossAx val="70226688"/>
        <c:crosses val="autoZero"/>
        <c:auto val="1"/>
        <c:lblAlgn val="ctr"/>
        <c:lblOffset val="100"/>
      </c:catAx>
      <c:valAx>
        <c:axId val="70226688"/>
        <c:scaling>
          <c:orientation val="minMax"/>
        </c:scaling>
        <c:delete val="1"/>
        <c:axPos val="b"/>
        <c:numFmt formatCode="0.0%" sourceLinked="1"/>
        <c:majorTickMark val="none"/>
        <c:tickLblPos val="none"/>
        <c:crossAx val="70224896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sz="1600"/>
          </a:pPr>
          <a:endParaRPr lang="es-AR"/>
        </a:p>
      </c:txPr>
    </c:legend>
    <c:plotVisOnly val="1"/>
    <c:dispBlanksAs val="gap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AR"/>
  <c:style val="15"/>
  <c:chart>
    <c:title>
      <c:tx>
        <c:rich>
          <a:bodyPr/>
          <a:lstStyle/>
          <a:p>
            <a:pPr>
              <a:defRPr/>
            </a:pPr>
            <a:r>
              <a:rPr lang="en-US"/>
              <a:t>Recaudación propia per cápita regional</a:t>
            </a:r>
          </a:p>
          <a:p>
            <a:pPr>
              <a:defRPr/>
            </a:pPr>
            <a:r>
              <a:rPr lang="en-US"/>
              <a:t>2005 vs. 2010</a:t>
            </a:r>
          </a:p>
        </c:rich>
      </c:tx>
      <c:layout>
        <c:manualLayout>
          <c:xMode val="edge"/>
          <c:yMode val="edge"/>
          <c:x val="0.32872107967003072"/>
          <c:y val="2.8584831952195241E-2"/>
        </c:manualLayout>
      </c:layout>
    </c:title>
    <c:view3D>
      <c:rAngAx val="1"/>
    </c:view3D>
    <c:plotArea>
      <c:layout>
        <c:manualLayout>
          <c:layoutTarget val="inner"/>
          <c:xMode val="edge"/>
          <c:yMode val="edge"/>
          <c:x val="6.9155820878667632E-2"/>
          <c:y val="1.5837850717485471E-2"/>
          <c:w val="0.91354606097580449"/>
          <c:h val="0.83377536809352815"/>
        </c:manualLayout>
      </c:layout>
      <c:bar3DChart>
        <c:barDir val="col"/>
        <c:grouping val="standard"/>
        <c:ser>
          <c:idx val="0"/>
          <c:order val="0"/>
          <c:tx>
            <c:v>2005</c:v>
          </c:tx>
          <c:cat>
            <c:strRef>
              <c:f>Consol!$A$138:$A$142</c:f>
              <c:strCache>
                <c:ptCount val="5"/>
                <c:pt idx="0">
                  <c:v>Centro</c:v>
                </c:pt>
                <c:pt idx="1">
                  <c:v>Patagonia</c:v>
                </c:pt>
                <c:pt idx="2">
                  <c:v>NEA</c:v>
                </c:pt>
                <c:pt idx="3">
                  <c:v>NOA</c:v>
                </c:pt>
                <c:pt idx="4">
                  <c:v>Cuyo</c:v>
                </c:pt>
              </c:strCache>
            </c:strRef>
          </c:cat>
          <c:val>
            <c:numRef>
              <c:f>Consol!$B$138:$B$142</c:f>
              <c:numCache>
                <c:formatCode>_ "$"\ * #,##0.00_ ;_ "$"\ * \-#,##0.00_ ;_ "$"\ * "-"??_ ;_ @_ </c:formatCode>
                <c:ptCount val="5"/>
                <c:pt idx="0">
                  <c:v>217.83970739371875</c:v>
                </c:pt>
                <c:pt idx="1">
                  <c:v>216.27559037065717</c:v>
                </c:pt>
                <c:pt idx="2">
                  <c:v>61.326318846255276</c:v>
                </c:pt>
                <c:pt idx="3">
                  <c:v>70.804982695845595</c:v>
                </c:pt>
                <c:pt idx="4">
                  <c:v>75.122784276997194</c:v>
                </c:pt>
              </c:numCache>
            </c:numRef>
          </c:val>
        </c:ser>
        <c:ser>
          <c:idx val="1"/>
          <c:order val="1"/>
          <c:tx>
            <c:v>2010</c:v>
          </c:tx>
          <c:cat>
            <c:strRef>
              <c:f>Consol!$A$138:$A$142</c:f>
              <c:strCache>
                <c:ptCount val="5"/>
                <c:pt idx="0">
                  <c:v>Centro</c:v>
                </c:pt>
                <c:pt idx="1">
                  <c:v>Patagonia</c:v>
                </c:pt>
                <c:pt idx="2">
                  <c:v>NEA</c:v>
                </c:pt>
                <c:pt idx="3">
                  <c:v>NOA</c:v>
                </c:pt>
                <c:pt idx="4">
                  <c:v>Cuyo</c:v>
                </c:pt>
              </c:strCache>
            </c:strRef>
          </c:cat>
          <c:val>
            <c:numRef>
              <c:f>Consol!$G$138:$G$142</c:f>
              <c:numCache>
                <c:formatCode>_ "$"\ * #,##0.00_ ;_ "$"\ * \-#,##0.00_ ;_ "$"\ * "-"??_ ;_ @_ </c:formatCode>
                <c:ptCount val="5"/>
                <c:pt idx="0">
                  <c:v>537.05820050388024</c:v>
                </c:pt>
                <c:pt idx="1">
                  <c:v>617.64242523216694</c:v>
                </c:pt>
                <c:pt idx="2">
                  <c:v>168.70151352513636</c:v>
                </c:pt>
                <c:pt idx="3">
                  <c:v>233.03162200182948</c:v>
                </c:pt>
                <c:pt idx="4">
                  <c:v>187.16299776430188</c:v>
                </c:pt>
              </c:numCache>
            </c:numRef>
          </c:val>
        </c:ser>
        <c:shape val="box"/>
        <c:axId val="78537088"/>
        <c:axId val="78538624"/>
        <c:axId val="86342272"/>
      </c:bar3DChart>
      <c:catAx>
        <c:axId val="78537088"/>
        <c:scaling>
          <c:orientation val="minMax"/>
        </c:scaling>
        <c:axPos val="b"/>
        <c:tickLblPos val="nextTo"/>
        <c:txPr>
          <a:bodyPr/>
          <a:lstStyle/>
          <a:p>
            <a:pPr>
              <a:defRPr sz="1400" b="1"/>
            </a:pPr>
            <a:endParaRPr lang="es-AR"/>
          </a:p>
        </c:txPr>
        <c:crossAx val="78538624"/>
        <c:crosses val="autoZero"/>
        <c:auto val="1"/>
        <c:lblAlgn val="ctr"/>
        <c:lblOffset val="100"/>
      </c:catAx>
      <c:valAx>
        <c:axId val="78538624"/>
        <c:scaling>
          <c:orientation val="minMax"/>
        </c:scaling>
        <c:axPos val="l"/>
        <c:majorGridlines/>
        <c:numFmt formatCode="_(&quot;$&quot;* #,##0_);_(&quot;$&quot;* \(#,##0\);_(&quot;$&quot;* &quot;-&quot;_);_(@_)" sourceLinked="0"/>
        <c:tickLblPos val="nextTo"/>
        <c:txPr>
          <a:bodyPr/>
          <a:lstStyle/>
          <a:p>
            <a:pPr>
              <a:defRPr sz="1100"/>
            </a:pPr>
            <a:endParaRPr lang="es-AR"/>
          </a:p>
        </c:txPr>
        <c:crossAx val="78537088"/>
        <c:crosses val="autoZero"/>
        <c:crossBetween val="between"/>
      </c:valAx>
      <c:serAx>
        <c:axId val="86342272"/>
        <c:scaling>
          <c:orientation val="minMax"/>
        </c:scaling>
        <c:delete val="1"/>
        <c:axPos val="b"/>
        <c:tickLblPos val="none"/>
        <c:crossAx val="78538624"/>
        <c:crosses val="autoZero"/>
      </c:serAx>
    </c:plotArea>
    <c:legend>
      <c:legendPos val="b"/>
      <c:layout>
        <c:manualLayout>
          <c:xMode val="edge"/>
          <c:yMode val="edge"/>
          <c:x val="0.29249520463228001"/>
          <c:y val="0.8567974521266235"/>
          <c:w val="0.41815457930221361"/>
          <c:h val="4.6167721154076531E-2"/>
        </c:manualLayout>
      </c:layout>
      <c:txPr>
        <a:bodyPr/>
        <a:lstStyle/>
        <a:p>
          <a:pPr>
            <a:defRPr sz="1600"/>
          </a:pPr>
          <a:endParaRPr lang="es-AR"/>
        </a:p>
      </c:txPr>
    </c:legend>
    <c:plotVisOnly val="1"/>
    <c:dispBlanksAs val="gap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AR"/>
  <c:style val="15"/>
  <c:chart>
    <c:title>
      <c:tx>
        <c:rich>
          <a:bodyPr/>
          <a:lstStyle/>
          <a:p>
            <a:pPr>
              <a:defRPr/>
            </a:pPr>
            <a:r>
              <a:rPr lang="es-AR"/>
              <a:t>Composición regional promedio de los Ingresos corrientes propios</a:t>
            </a:r>
          </a:p>
        </c:rich>
      </c:tx>
      <c:layout/>
    </c:title>
    <c:plotArea>
      <c:layout>
        <c:manualLayout>
          <c:layoutTarget val="inner"/>
          <c:xMode val="edge"/>
          <c:yMode val="edge"/>
          <c:x val="0.1178836923963036"/>
          <c:y val="0.10089347790451859"/>
          <c:w val="0.84130334057481104"/>
          <c:h val="0.67425769017714865"/>
        </c:manualLayout>
      </c:layout>
      <c:barChart>
        <c:barDir val="bar"/>
        <c:grouping val="stacked"/>
        <c:ser>
          <c:idx val="0"/>
          <c:order val="0"/>
          <c:tx>
            <c:strRef>
              <c:f>Consol!$A$122</c:f>
              <c:strCache>
                <c:ptCount val="1"/>
                <c:pt idx="0">
                  <c:v>% impuestos</c:v>
                </c:pt>
              </c:strCache>
            </c:strRef>
          </c:tx>
          <c:spPr>
            <a:solidFill>
              <a:schemeClr val="accent5">
                <a:lumMod val="50000"/>
              </a:schemeClr>
            </a:solidFill>
          </c:spPr>
          <c:cat>
            <c:strRef>
              <c:f>Consol!$B$121:$F$121</c:f>
              <c:strCache>
                <c:ptCount val="5"/>
                <c:pt idx="0">
                  <c:v>Centro</c:v>
                </c:pt>
                <c:pt idx="1">
                  <c:v>Patagonia</c:v>
                </c:pt>
                <c:pt idx="2">
                  <c:v>NEA</c:v>
                </c:pt>
                <c:pt idx="3">
                  <c:v>NOA</c:v>
                </c:pt>
                <c:pt idx="4">
                  <c:v>Cuyo</c:v>
                </c:pt>
              </c:strCache>
            </c:strRef>
          </c:cat>
          <c:val>
            <c:numRef>
              <c:f>Consol!$B$122:$F$122</c:f>
              <c:numCache>
                <c:formatCode>0%</c:formatCode>
                <c:ptCount val="5"/>
                <c:pt idx="0">
                  <c:v>2.4062898582924621E-2</c:v>
                </c:pt>
                <c:pt idx="1">
                  <c:v>0.36285977480264647</c:v>
                </c:pt>
                <c:pt idx="2">
                  <c:v>0.32411293412387915</c:v>
                </c:pt>
                <c:pt idx="3">
                  <c:v>6.8070578351905719E-2</c:v>
                </c:pt>
                <c:pt idx="4">
                  <c:v>0</c:v>
                </c:pt>
              </c:numCache>
            </c:numRef>
          </c:val>
        </c:ser>
        <c:ser>
          <c:idx val="1"/>
          <c:order val="1"/>
          <c:tx>
            <c:strRef>
              <c:f>Consol!$A$123</c:f>
              <c:strCache>
                <c:ptCount val="1"/>
                <c:pt idx="0">
                  <c:v>% tasas y contribuciones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</c:spPr>
          <c:cat>
            <c:strRef>
              <c:f>Consol!$B$121:$F$121</c:f>
              <c:strCache>
                <c:ptCount val="5"/>
                <c:pt idx="0">
                  <c:v>Centro</c:v>
                </c:pt>
                <c:pt idx="1">
                  <c:v>Patagonia</c:v>
                </c:pt>
                <c:pt idx="2">
                  <c:v>NEA</c:v>
                </c:pt>
                <c:pt idx="3">
                  <c:v>NOA</c:v>
                </c:pt>
                <c:pt idx="4">
                  <c:v>Cuyo</c:v>
                </c:pt>
              </c:strCache>
            </c:strRef>
          </c:cat>
          <c:val>
            <c:numRef>
              <c:f>Consol!$B$123:$F$123</c:f>
              <c:numCache>
                <c:formatCode>0%</c:formatCode>
                <c:ptCount val="5"/>
                <c:pt idx="0">
                  <c:v>0.77168571163420385</c:v>
                </c:pt>
                <c:pt idx="1">
                  <c:v>0.42613030677066777</c:v>
                </c:pt>
                <c:pt idx="2">
                  <c:v>0.45451691485752466</c:v>
                </c:pt>
                <c:pt idx="3">
                  <c:v>0.72173599768161656</c:v>
                </c:pt>
                <c:pt idx="4">
                  <c:v>0.7118474873131585</c:v>
                </c:pt>
              </c:numCache>
            </c:numRef>
          </c:val>
        </c:ser>
        <c:ser>
          <c:idx val="2"/>
          <c:order val="2"/>
          <c:tx>
            <c:strRef>
              <c:f>Consol!$A$124</c:f>
              <c:strCache>
                <c:ptCount val="1"/>
                <c:pt idx="0">
                  <c:v>% no tributarios</c:v>
                </c:pt>
              </c:strCache>
            </c:strRef>
          </c:tx>
          <c:spPr>
            <a:solidFill>
              <a:schemeClr val="accent5"/>
            </a:solidFill>
          </c:spPr>
          <c:cat>
            <c:strRef>
              <c:f>Consol!$B$121:$F$121</c:f>
              <c:strCache>
                <c:ptCount val="5"/>
                <c:pt idx="0">
                  <c:v>Centro</c:v>
                </c:pt>
                <c:pt idx="1">
                  <c:v>Patagonia</c:v>
                </c:pt>
                <c:pt idx="2">
                  <c:v>NEA</c:v>
                </c:pt>
                <c:pt idx="3">
                  <c:v>NOA</c:v>
                </c:pt>
                <c:pt idx="4">
                  <c:v>Cuyo</c:v>
                </c:pt>
              </c:strCache>
            </c:strRef>
          </c:cat>
          <c:val>
            <c:numRef>
              <c:f>Consol!$B$124:$F$124</c:f>
              <c:numCache>
                <c:formatCode>0%</c:formatCode>
                <c:ptCount val="5"/>
                <c:pt idx="0">
                  <c:v>0.17655610448419776</c:v>
                </c:pt>
                <c:pt idx="1">
                  <c:v>0.18242192352566106</c:v>
                </c:pt>
                <c:pt idx="2">
                  <c:v>0.21013048914713914</c:v>
                </c:pt>
                <c:pt idx="3">
                  <c:v>0.18317996326625341</c:v>
                </c:pt>
                <c:pt idx="4">
                  <c:v>0.28166806056373328</c:v>
                </c:pt>
              </c:numCache>
            </c:numRef>
          </c:val>
        </c:ser>
        <c:ser>
          <c:idx val="3"/>
          <c:order val="3"/>
          <c:tx>
            <c:strRef>
              <c:f>Consol!$A$125</c:f>
              <c:strCache>
                <c:ptCount val="1"/>
                <c:pt idx="0">
                  <c:v>% rentas de la propiedad</c:v>
                </c:pt>
              </c:strCache>
            </c:strRef>
          </c:tx>
          <c:spPr>
            <a:solidFill>
              <a:schemeClr val="accent5">
                <a:lumMod val="60000"/>
                <a:lumOff val="40000"/>
              </a:schemeClr>
            </a:solidFill>
          </c:spPr>
          <c:cat>
            <c:strRef>
              <c:f>Consol!$B$121:$F$121</c:f>
              <c:strCache>
                <c:ptCount val="5"/>
                <c:pt idx="0">
                  <c:v>Centro</c:v>
                </c:pt>
                <c:pt idx="1">
                  <c:v>Patagonia</c:v>
                </c:pt>
                <c:pt idx="2">
                  <c:v>NEA</c:v>
                </c:pt>
                <c:pt idx="3">
                  <c:v>NOA</c:v>
                </c:pt>
                <c:pt idx="4">
                  <c:v>Cuyo</c:v>
                </c:pt>
              </c:strCache>
            </c:strRef>
          </c:cat>
          <c:val>
            <c:numRef>
              <c:f>Consol!$B$125:$F$125</c:f>
              <c:numCache>
                <c:formatCode>0%</c:formatCode>
                <c:ptCount val="5"/>
                <c:pt idx="0">
                  <c:v>1.4394664444296358E-2</c:v>
                </c:pt>
                <c:pt idx="1">
                  <c:v>1.450690737407772E-2</c:v>
                </c:pt>
                <c:pt idx="2">
                  <c:v>2.0820614629406377E-3</c:v>
                </c:pt>
                <c:pt idx="3">
                  <c:v>5.0577311698333923E-3</c:v>
                </c:pt>
                <c:pt idx="4">
                  <c:v>1.1417909370930221E-3</c:v>
                </c:pt>
              </c:numCache>
            </c:numRef>
          </c:val>
        </c:ser>
        <c:ser>
          <c:idx val="4"/>
          <c:order val="4"/>
          <c:tx>
            <c:strRef>
              <c:f>Consol!$A$126</c:f>
              <c:strCache>
                <c:ptCount val="1"/>
                <c:pt idx="0">
                  <c:v>% venta de bienes y servicios</c:v>
                </c:pt>
              </c:strCache>
            </c:strRef>
          </c:tx>
          <c:spPr>
            <a:solidFill>
              <a:schemeClr val="accent5">
                <a:lumMod val="20000"/>
                <a:lumOff val="80000"/>
              </a:schemeClr>
            </a:solidFill>
          </c:spPr>
          <c:cat>
            <c:strRef>
              <c:f>Consol!$B$121:$F$121</c:f>
              <c:strCache>
                <c:ptCount val="5"/>
                <c:pt idx="0">
                  <c:v>Centro</c:v>
                </c:pt>
                <c:pt idx="1">
                  <c:v>Patagonia</c:v>
                </c:pt>
                <c:pt idx="2">
                  <c:v>NEA</c:v>
                </c:pt>
                <c:pt idx="3">
                  <c:v>NOA</c:v>
                </c:pt>
                <c:pt idx="4">
                  <c:v>Cuyo</c:v>
                </c:pt>
              </c:strCache>
            </c:strRef>
          </c:cat>
          <c:val>
            <c:numRef>
              <c:f>Consol!$B$126:$F$126</c:f>
              <c:numCache>
                <c:formatCode>0%</c:formatCode>
                <c:ptCount val="5"/>
                <c:pt idx="0">
                  <c:v>1.3300620854378121E-2</c:v>
                </c:pt>
                <c:pt idx="1">
                  <c:v>1.4081087526947771E-2</c:v>
                </c:pt>
                <c:pt idx="2">
                  <c:v>9.1576004085170068E-3</c:v>
                </c:pt>
                <c:pt idx="3">
                  <c:v>2.1955729530391242E-2</c:v>
                </c:pt>
                <c:pt idx="4">
                  <c:v>5.3426611860156667E-3</c:v>
                </c:pt>
              </c:numCache>
            </c:numRef>
          </c:val>
        </c:ser>
        <c:overlap val="100"/>
        <c:axId val="63604992"/>
        <c:axId val="63619072"/>
      </c:barChart>
      <c:catAx>
        <c:axId val="63604992"/>
        <c:scaling>
          <c:orientation val="minMax"/>
        </c:scaling>
        <c:axPos val="l"/>
        <c:tickLblPos val="nextTo"/>
        <c:txPr>
          <a:bodyPr/>
          <a:lstStyle/>
          <a:p>
            <a:pPr>
              <a:defRPr sz="1400" b="1"/>
            </a:pPr>
            <a:endParaRPr lang="es-AR"/>
          </a:p>
        </c:txPr>
        <c:crossAx val="63619072"/>
        <c:crosses val="autoZero"/>
        <c:auto val="1"/>
        <c:lblAlgn val="ctr"/>
        <c:lblOffset val="100"/>
      </c:catAx>
      <c:valAx>
        <c:axId val="63619072"/>
        <c:scaling>
          <c:orientation val="minMax"/>
          <c:max val="1"/>
          <c:min val="0"/>
        </c:scaling>
        <c:axPos val="b"/>
        <c:numFmt formatCode="0%" sourceLinked="1"/>
        <c:tickLblPos val="nextTo"/>
        <c:txPr>
          <a:bodyPr/>
          <a:lstStyle/>
          <a:p>
            <a:pPr>
              <a:defRPr sz="1400"/>
            </a:pPr>
            <a:endParaRPr lang="es-AR"/>
          </a:p>
        </c:txPr>
        <c:crossAx val="63604992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9.4968358834478267E-2"/>
          <c:y val="0.85706889182600354"/>
          <c:w val="0.8606056936973101"/>
          <c:h val="0.12877947455894503"/>
        </c:manualLayout>
      </c:layout>
      <c:txPr>
        <a:bodyPr/>
        <a:lstStyle/>
        <a:p>
          <a:pPr>
            <a:defRPr sz="1600"/>
          </a:pPr>
          <a:endParaRPr lang="es-AR"/>
        </a:p>
      </c:txPr>
    </c:legend>
    <c:plotVisOnly val="1"/>
    <c:dispBlanksAs val="gap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AR"/>
  <c:style val="23"/>
  <c:chart>
    <c:title>
      <c:tx>
        <c:rich>
          <a:bodyPr/>
          <a:lstStyle/>
          <a:p>
            <a:pPr>
              <a:defRPr/>
            </a:pPr>
            <a:r>
              <a:rPr lang="es-AR"/>
              <a:t>TISH / ABL (%)</a:t>
            </a:r>
          </a:p>
        </c:rich>
      </c:tx>
      <c:layout/>
    </c:title>
    <c:plotArea>
      <c:layout>
        <c:manualLayout>
          <c:layoutTarget val="inner"/>
          <c:xMode val="edge"/>
          <c:yMode val="edge"/>
          <c:x val="6.076936342562933E-2"/>
          <c:y val="0.12693293005565442"/>
          <c:w val="0.91870707568807675"/>
          <c:h val="0.8020332546918576"/>
        </c:manualLayout>
      </c:layout>
      <c:lineChart>
        <c:grouping val="standard"/>
        <c:ser>
          <c:idx val="0"/>
          <c:order val="0"/>
          <c:spPr>
            <a:ln>
              <a:solidFill>
                <a:schemeClr val="accent5"/>
              </a:solidFill>
            </a:ln>
          </c:spPr>
          <c:marker>
            <c:spPr>
              <a:ln>
                <a:solidFill>
                  <a:schemeClr val="accent5"/>
                </a:solidFill>
              </a:ln>
            </c:spPr>
          </c:marker>
          <c:trendline>
            <c:trendlineType val="linear"/>
          </c:trendline>
          <c:cat>
            <c:numRef>
              <c:f>Consol!$B$3:$G$3</c:f>
              <c:numCache>
                <c:formatCode>#,##0</c:formatCode>
                <c:ptCount val="6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</c:numCache>
            </c:numRef>
          </c:cat>
          <c:val>
            <c:numRef>
              <c:f>Consol!$B$195:$G$195</c:f>
              <c:numCache>
                <c:formatCode>0%</c:formatCode>
                <c:ptCount val="6"/>
                <c:pt idx="0">
                  <c:v>0.77212650982423647</c:v>
                </c:pt>
                <c:pt idx="1">
                  <c:v>0.80970197431745661</c:v>
                </c:pt>
                <c:pt idx="2">
                  <c:v>0.9486042155831057</c:v>
                </c:pt>
                <c:pt idx="3">
                  <c:v>1.005736156717653</c:v>
                </c:pt>
                <c:pt idx="4">
                  <c:v>0.93976783862870406</c:v>
                </c:pt>
                <c:pt idx="5">
                  <c:v>1.0440719741937774</c:v>
                </c:pt>
              </c:numCache>
            </c:numRef>
          </c:val>
        </c:ser>
        <c:marker val="1"/>
        <c:axId val="63647104"/>
        <c:axId val="63665280"/>
      </c:lineChart>
      <c:catAx>
        <c:axId val="63647104"/>
        <c:scaling>
          <c:orientation val="minMax"/>
        </c:scaling>
        <c:axPos val="b"/>
        <c:numFmt formatCode="#,##0" sourceLinked="1"/>
        <c:majorTickMark val="none"/>
        <c:tickLblPos val="nextTo"/>
        <c:txPr>
          <a:bodyPr/>
          <a:lstStyle/>
          <a:p>
            <a:pPr>
              <a:defRPr sz="1300" b="1"/>
            </a:pPr>
            <a:endParaRPr lang="es-AR"/>
          </a:p>
        </c:txPr>
        <c:crossAx val="63665280"/>
        <c:crosses val="autoZero"/>
        <c:auto val="1"/>
        <c:lblAlgn val="ctr"/>
        <c:lblOffset val="100"/>
      </c:catAx>
      <c:valAx>
        <c:axId val="63665280"/>
        <c:scaling>
          <c:orientation val="minMax"/>
          <c:min val="0.60000000000000064"/>
        </c:scaling>
        <c:axPos val="l"/>
        <c:numFmt formatCode="0%" sourceLinked="1"/>
        <c:majorTickMark val="none"/>
        <c:tickLblPos val="nextTo"/>
        <c:txPr>
          <a:bodyPr/>
          <a:lstStyle/>
          <a:p>
            <a:pPr>
              <a:defRPr sz="1200" b="0"/>
            </a:pPr>
            <a:endParaRPr lang="es-AR"/>
          </a:p>
        </c:txPr>
        <c:crossAx val="63647104"/>
        <c:crosses val="autoZero"/>
        <c:crossBetween val="between"/>
      </c:valAx>
    </c:plotArea>
    <c:plotVisOnly val="1"/>
    <c:dispBlanksAs val="gap"/>
  </c:chart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AR"/>
  <c:style val="31"/>
  <c:chart>
    <c:title>
      <c:tx>
        <c:rich>
          <a:bodyPr/>
          <a:lstStyle/>
          <a:p>
            <a:pPr>
              <a:defRPr/>
            </a:pPr>
            <a:r>
              <a:rPr lang="es-AR" dirty="0"/>
              <a:t>Recaudación</a:t>
            </a:r>
            <a:r>
              <a:rPr lang="es-AR" baseline="0" dirty="0"/>
              <a:t> regional de ABL por </a:t>
            </a:r>
            <a:r>
              <a:rPr lang="es-AR" baseline="0" dirty="0" smtClean="0"/>
              <a:t>vivienda </a:t>
            </a:r>
            <a:r>
              <a:rPr lang="es-AR" baseline="0" dirty="0"/>
              <a:t>- Año 2010</a:t>
            </a:r>
            <a:endParaRPr lang="es-AR" dirty="0"/>
          </a:p>
        </c:rich>
      </c:tx>
      <c:layout>
        <c:manualLayout>
          <c:xMode val="edge"/>
          <c:yMode val="edge"/>
          <c:x val="0.20334657941228829"/>
          <c:y val="4.1685470053460905E-2"/>
        </c:manualLayout>
      </c:layout>
    </c:title>
    <c:plotArea>
      <c:layout>
        <c:manualLayout>
          <c:layoutTarget val="inner"/>
          <c:xMode val="edge"/>
          <c:yMode val="edge"/>
          <c:x val="8.4891819594898776E-2"/>
          <c:y val="0.16256930725514246"/>
          <c:w val="0.89898252542301249"/>
          <c:h val="0.77201026149971463"/>
        </c:manualLayout>
      </c:layout>
      <c:barChart>
        <c:barDir val="col"/>
        <c:grouping val="clustered"/>
        <c:ser>
          <c:idx val="0"/>
          <c:order val="0"/>
          <c:spPr>
            <a:blipFill>
              <a:blip xmlns:r="http://schemas.openxmlformats.org/officeDocument/2006/relationships" r:embed="rId1"/>
              <a:stretch>
                <a:fillRect/>
              </a:stretch>
            </a:blipFill>
          </c:spPr>
          <c:pictureOptions>
            <c:pictureFormat val="stretch"/>
          </c:pictureOptions>
          <c:dLbls>
            <c:dLbl>
              <c:idx val="0"/>
              <c:layout>
                <c:manualLayout>
                  <c:x val="0"/>
                  <c:y val="5.0359711089113302E-2"/>
                </c:manualLayout>
              </c:layout>
              <c:showVal val="1"/>
            </c:dLbl>
            <c:dLbl>
              <c:idx val="1"/>
              <c:layout>
                <c:manualLayout>
                  <c:x val="0"/>
                  <c:y val="3.8273380427726121E-2"/>
                </c:manualLayout>
              </c:layout>
              <c:showVal val="1"/>
            </c:dLbl>
            <c:dLbl>
              <c:idx val="3"/>
              <c:layout>
                <c:manualLayout>
                  <c:x val="0"/>
                  <c:y val="2.0143884435645285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/>
                </a:pPr>
                <a:endParaRPr lang="es-AR"/>
              </a:p>
            </c:txPr>
            <c:showVal val="1"/>
          </c:dLbls>
          <c:cat>
            <c:strRef>
              <c:f>Consol!$A$113:$A$117</c:f>
              <c:strCache>
                <c:ptCount val="5"/>
                <c:pt idx="0">
                  <c:v>Centro</c:v>
                </c:pt>
                <c:pt idx="1">
                  <c:v>Patagonia</c:v>
                </c:pt>
                <c:pt idx="2">
                  <c:v>Cuyo</c:v>
                </c:pt>
                <c:pt idx="3">
                  <c:v>NOA</c:v>
                </c:pt>
                <c:pt idx="4">
                  <c:v>NEA</c:v>
                </c:pt>
              </c:strCache>
            </c:strRef>
          </c:cat>
          <c:val>
            <c:numRef>
              <c:f>Consol!$D$113:$D$117</c:f>
              <c:numCache>
                <c:formatCode>_("$"* #,##0.00_);_("$"* \(#,##0.00\);_("$"* "-"??_);_(@_)</c:formatCode>
                <c:ptCount val="5"/>
                <c:pt idx="0">
                  <c:v>475.91737636414985</c:v>
                </c:pt>
                <c:pt idx="1">
                  <c:v>335.58000696570696</c:v>
                </c:pt>
                <c:pt idx="2">
                  <c:v>241.00277731055064</c:v>
                </c:pt>
                <c:pt idx="3">
                  <c:v>216.17217835971164</c:v>
                </c:pt>
                <c:pt idx="4">
                  <c:v>93.864288286445074</c:v>
                </c:pt>
              </c:numCache>
            </c:numRef>
          </c:val>
        </c:ser>
        <c:dLbls>
          <c:showVal val="1"/>
        </c:dLbls>
        <c:gapWidth val="75"/>
        <c:axId val="61696256"/>
        <c:axId val="61706240"/>
      </c:barChart>
      <c:catAx>
        <c:axId val="61696256"/>
        <c:scaling>
          <c:orientation val="minMax"/>
        </c:scaling>
        <c:axPos val="b"/>
        <c:numFmt formatCode="#,##0" sourceLinked="1"/>
        <c:majorTickMark val="none"/>
        <c:tickLblPos val="nextTo"/>
        <c:txPr>
          <a:bodyPr/>
          <a:lstStyle/>
          <a:p>
            <a:pPr>
              <a:defRPr sz="1400" b="1"/>
            </a:pPr>
            <a:endParaRPr lang="es-AR"/>
          </a:p>
        </c:txPr>
        <c:crossAx val="61706240"/>
        <c:crosses val="autoZero"/>
        <c:auto val="1"/>
        <c:lblAlgn val="ctr"/>
        <c:lblOffset val="100"/>
      </c:catAx>
      <c:valAx>
        <c:axId val="61706240"/>
        <c:scaling>
          <c:orientation val="minMax"/>
        </c:scaling>
        <c:axPos val="l"/>
        <c:numFmt formatCode="_(&quot;$&quot;* #,##0.00_);_(&quot;$&quot;* \(#,##0.00\);_(&quot;$&quot;* &quot;-&quot;??_);_(@_)" sourceLinked="1"/>
        <c:majorTickMark val="none"/>
        <c:tickLblPos val="nextTo"/>
        <c:txPr>
          <a:bodyPr/>
          <a:lstStyle/>
          <a:p>
            <a:pPr>
              <a:defRPr sz="1100"/>
            </a:pPr>
            <a:endParaRPr lang="es-AR"/>
          </a:p>
        </c:txPr>
        <c:crossAx val="61696256"/>
        <c:crosses val="autoZero"/>
        <c:crossBetween val="between"/>
      </c:valAx>
    </c:plotArea>
    <c:plotVisOnly val="1"/>
    <c:dispBlanksAs val="gap"/>
  </c:chart>
  <c:externalData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D1888DB-E971-4A73-A8F6-C3545F9E4A6D}" type="doc">
      <dgm:prSet loTypeId="urn:microsoft.com/office/officeart/2005/8/layout/arrow3" loCatId="relationship" qsTypeId="urn:microsoft.com/office/officeart/2005/8/quickstyle/3d1" qsCatId="3D" csTypeId="urn:microsoft.com/office/officeart/2005/8/colors/accent5_2" csCatId="accent5" phldr="1"/>
      <dgm:spPr/>
      <dgm:t>
        <a:bodyPr/>
        <a:lstStyle/>
        <a:p>
          <a:endParaRPr lang="es-AR"/>
        </a:p>
      </dgm:t>
    </dgm:pt>
    <dgm:pt modelId="{E208A10F-66F6-4312-812D-D7C8DE3808BE}">
      <dgm:prSet phldrT="[Texto]"/>
      <dgm:spPr/>
      <dgm:t>
        <a:bodyPr/>
        <a:lstStyle/>
        <a:p>
          <a:r>
            <a:rPr lang="es-AR" b="1" smtClean="0"/>
            <a:t>Recursos propios</a:t>
          </a:r>
          <a:endParaRPr lang="es-AR" b="1" dirty="0"/>
        </a:p>
      </dgm:t>
    </dgm:pt>
    <dgm:pt modelId="{6A4A9839-C02B-47FE-A96C-1644D15CD151}" type="parTrans" cxnId="{70952975-3F7B-45CA-BFB0-D22F8F0E7C2F}">
      <dgm:prSet/>
      <dgm:spPr/>
      <dgm:t>
        <a:bodyPr/>
        <a:lstStyle/>
        <a:p>
          <a:endParaRPr lang="es-AR"/>
        </a:p>
      </dgm:t>
    </dgm:pt>
    <dgm:pt modelId="{B1968FB5-E1BB-41F8-BBEC-0F136D01A104}" type="sibTrans" cxnId="{70952975-3F7B-45CA-BFB0-D22F8F0E7C2F}">
      <dgm:prSet/>
      <dgm:spPr/>
      <dgm:t>
        <a:bodyPr/>
        <a:lstStyle/>
        <a:p>
          <a:endParaRPr lang="es-AR"/>
        </a:p>
      </dgm:t>
    </dgm:pt>
    <dgm:pt modelId="{36951344-0630-4FB3-B8BA-59E5808CC7D3}">
      <dgm:prSet phldrT="[Texto]"/>
      <dgm:spPr/>
      <dgm:t>
        <a:bodyPr/>
        <a:lstStyle/>
        <a:p>
          <a:r>
            <a:rPr lang="es-AR" dirty="0" smtClean="0"/>
            <a:t>Impuestos delegados</a:t>
          </a:r>
          <a:endParaRPr lang="es-AR" dirty="0"/>
        </a:p>
      </dgm:t>
    </dgm:pt>
    <dgm:pt modelId="{C7D47656-8FD8-40CE-A2EC-02969119F856}" type="parTrans" cxnId="{5A0E4EFB-6F92-4BA8-A407-F7A4AC27D5B2}">
      <dgm:prSet/>
      <dgm:spPr/>
      <dgm:t>
        <a:bodyPr/>
        <a:lstStyle/>
        <a:p>
          <a:endParaRPr lang="es-AR"/>
        </a:p>
      </dgm:t>
    </dgm:pt>
    <dgm:pt modelId="{3D2DE20F-6B57-4E28-9C24-6D650B08222E}" type="sibTrans" cxnId="{5A0E4EFB-6F92-4BA8-A407-F7A4AC27D5B2}">
      <dgm:prSet/>
      <dgm:spPr/>
      <dgm:t>
        <a:bodyPr/>
        <a:lstStyle/>
        <a:p>
          <a:endParaRPr lang="es-AR"/>
        </a:p>
      </dgm:t>
    </dgm:pt>
    <dgm:pt modelId="{D8889195-7CE4-4E5C-9350-3C733562BB6F}">
      <dgm:prSet phldrT="[Texto]"/>
      <dgm:spPr/>
      <dgm:t>
        <a:bodyPr/>
        <a:lstStyle/>
        <a:p>
          <a:r>
            <a:rPr lang="es-AR" b="1" dirty="0" smtClean="0"/>
            <a:t>Transferidos de Nación y Provincias</a:t>
          </a:r>
          <a:endParaRPr lang="es-AR" b="1" dirty="0"/>
        </a:p>
      </dgm:t>
    </dgm:pt>
    <dgm:pt modelId="{19A28214-3016-4196-ADFD-5C8D14CB1D68}" type="parTrans" cxnId="{388E827D-508B-4015-8FEB-75DB9E425506}">
      <dgm:prSet/>
      <dgm:spPr/>
      <dgm:t>
        <a:bodyPr/>
        <a:lstStyle/>
        <a:p>
          <a:endParaRPr lang="es-AR"/>
        </a:p>
      </dgm:t>
    </dgm:pt>
    <dgm:pt modelId="{A5293C37-84E7-4114-A6FE-0A8B1B8BDCB1}" type="sibTrans" cxnId="{388E827D-508B-4015-8FEB-75DB9E425506}">
      <dgm:prSet/>
      <dgm:spPr/>
      <dgm:t>
        <a:bodyPr/>
        <a:lstStyle/>
        <a:p>
          <a:endParaRPr lang="es-AR"/>
        </a:p>
      </dgm:t>
    </dgm:pt>
    <dgm:pt modelId="{DF568D11-7FE5-4D71-9E1F-316C191BAC8D}">
      <dgm:prSet phldrT="[Texto]"/>
      <dgm:spPr/>
      <dgm:t>
        <a:bodyPr/>
        <a:lstStyle/>
        <a:p>
          <a:r>
            <a:rPr lang="es-AR" dirty="0" smtClean="0"/>
            <a:t>Coparticipación</a:t>
          </a:r>
          <a:endParaRPr lang="es-AR" dirty="0"/>
        </a:p>
      </dgm:t>
    </dgm:pt>
    <dgm:pt modelId="{A576C39B-DC84-4436-8AE8-74726C1A679E}" type="parTrans" cxnId="{89C2A635-7280-4D6B-863A-54369FC585DE}">
      <dgm:prSet/>
      <dgm:spPr/>
      <dgm:t>
        <a:bodyPr/>
        <a:lstStyle/>
        <a:p>
          <a:endParaRPr lang="es-AR"/>
        </a:p>
      </dgm:t>
    </dgm:pt>
    <dgm:pt modelId="{FC12ECF6-6958-48D3-A635-B9FE1DDEB435}" type="sibTrans" cxnId="{89C2A635-7280-4D6B-863A-54369FC585DE}">
      <dgm:prSet/>
      <dgm:spPr/>
      <dgm:t>
        <a:bodyPr/>
        <a:lstStyle/>
        <a:p>
          <a:endParaRPr lang="es-AR"/>
        </a:p>
      </dgm:t>
    </dgm:pt>
    <dgm:pt modelId="{E81E0BCA-8529-4367-9C30-33C56856DDEC}">
      <dgm:prSet phldrT="[Texto]"/>
      <dgm:spPr/>
      <dgm:t>
        <a:bodyPr/>
        <a:lstStyle/>
        <a:p>
          <a:r>
            <a:rPr lang="es-AR" dirty="0" smtClean="0"/>
            <a:t>Rentas de la propiedad</a:t>
          </a:r>
          <a:endParaRPr lang="es-AR" dirty="0"/>
        </a:p>
      </dgm:t>
    </dgm:pt>
    <dgm:pt modelId="{7EF8C688-8810-476A-A46C-015320C34055}" type="parTrans" cxnId="{0F4D182D-E133-4F86-AFF4-9616D2C8DF7F}">
      <dgm:prSet/>
      <dgm:spPr/>
      <dgm:t>
        <a:bodyPr/>
        <a:lstStyle/>
        <a:p>
          <a:endParaRPr lang="es-AR"/>
        </a:p>
      </dgm:t>
    </dgm:pt>
    <dgm:pt modelId="{0863A450-1D3B-44F0-860A-308603C0F1AF}" type="sibTrans" cxnId="{0F4D182D-E133-4F86-AFF4-9616D2C8DF7F}">
      <dgm:prSet/>
      <dgm:spPr/>
      <dgm:t>
        <a:bodyPr/>
        <a:lstStyle/>
        <a:p>
          <a:endParaRPr lang="es-AR"/>
        </a:p>
      </dgm:t>
    </dgm:pt>
    <dgm:pt modelId="{CE293B7A-FAE0-4669-8BD6-744E2B08E874}">
      <dgm:prSet phldrT="[Texto]"/>
      <dgm:spPr/>
      <dgm:t>
        <a:bodyPr/>
        <a:lstStyle/>
        <a:p>
          <a:r>
            <a:rPr lang="es-AR" dirty="0" smtClean="0"/>
            <a:t>Venta de bienes y servicios</a:t>
          </a:r>
          <a:endParaRPr lang="es-AR" dirty="0"/>
        </a:p>
      </dgm:t>
    </dgm:pt>
    <dgm:pt modelId="{9BEB2047-FF50-4907-9CC1-5FC66C273167}" type="parTrans" cxnId="{1E31C4BB-A003-4591-A872-E172AF120871}">
      <dgm:prSet/>
      <dgm:spPr/>
      <dgm:t>
        <a:bodyPr/>
        <a:lstStyle/>
        <a:p>
          <a:endParaRPr lang="es-AR"/>
        </a:p>
      </dgm:t>
    </dgm:pt>
    <dgm:pt modelId="{A62C7A5E-C53E-4186-891A-EA47BCC63045}" type="sibTrans" cxnId="{1E31C4BB-A003-4591-A872-E172AF120871}">
      <dgm:prSet/>
      <dgm:spPr/>
      <dgm:t>
        <a:bodyPr/>
        <a:lstStyle/>
        <a:p>
          <a:endParaRPr lang="es-AR"/>
        </a:p>
      </dgm:t>
    </dgm:pt>
    <dgm:pt modelId="{40C07225-12BF-43C5-81D9-4AF21213E11D}">
      <dgm:prSet phldrT="[Texto]"/>
      <dgm:spPr/>
      <dgm:t>
        <a:bodyPr/>
        <a:lstStyle/>
        <a:p>
          <a:r>
            <a:rPr lang="es-AR" dirty="0" smtClean="0"/>
            <a:t>Recursos propios de capital</a:t>
          </a:r>
          <a:endParaRPr lang="es-AR" dirty="0"/>
        </a:p>
      </dgm:t>
    </dgm:pt>
    <dgm:pt modelId="{2073C43B-16E0-49A0-91CB-A6D9798E8435}" type="parTrans" cxnId="{30E5EC35-2924-43AB-8DE2-F2E8E5549F00}">
      <dgm:prSet/>
      <dgm:spPr/>
      <dgm:t>
        <a:bodyPr/>
        <a:lstStyle/>
        <a:p>
          <a:endParaRPr lang="es-AR"/>
        </a:p>
      </dgm:t>
    </dgm:pt>
    <dgm:pt modelId="{DCE5D661-B9B3-4C5E-AE63-361DD704BCC5}" type="sibTrans" cxnId="{30E5EC35-2924-43AB-8DE2-F2E8E5549F00}">
      <dgm:prSet/>
      <dgm:spPr/>
      <dgm:t>
        <a:bodyPr/>
        <a:lstStyle/>
        <a:p>
          <a:endParaRPr lang="es-AR"/>
        </a:p>
      </dgm:t>
    </dgm:pt>
    <dgm:pt modelId="{65047EFA-3EAC-44EF-B5F3-04C265653E46}">
      <dgm:prSet phldrT="[Texto]"/>
      <dgm:spPr/>
      <dgm:t>
        <a:bodyPr/>
        <a:lstStyle/>
        <a:p>
          <a:r>
            <a:rPr lang="es-AR" dirty="0" smtClean="0"/>
            <a:t>Transferencias corrientes</a:t>
          </a:r>
          <a:endParaRPr lang="es-AR" dirty="0"/>
        </a:p>
      </dgm:t>
    </dgm:pt>
    <dgm:pt modelId="{4753F1AD-72B4-419E-961A-7FCBC44AF53A}" type="parTrans" cxnId="{1B236FAF-51DC-46F7-87E4-08CF618CA2EC}">
      <dgm:prSet/>
      <dgm:spPr/>
      <dgm:t>
        <a:bodyPr/>
        <a:lstStyle/>
        <a:p>
          <a:endParaRPr lang="es-AR"/>
        </a:p>
      </dgm:t>
    </dgm:pt>
    <dgm:pt modelId="{8F82E000-AB68-4C33-BFB8-5635C078D10D}" type="sibTrans" cxnId="{1B236FAF-51DC-46F7-87E4-08CF618CA2EC}">
      <dgm:prSet/>
      <dgm:spPr/>
      <dgm:t>
        <a:bodyPr/>
        <a:lstStyle/>
        <a:p>
          <a:endParaRPr lang="es-AR"/>
        </a:p>
      </dgm:t>
    </dgm:pt>
    <dgm:pt modelId="{DC17B814-6759-4AF4-A114-4E7C235BFCBA}">
      <dgm:prSet phldrT="[Texto]"/>
      <dgm:spPr/>
      <dgm:t>
        <a:bodyPr/>
        <a:lstStyle/>
        <a:p>
          <a:r>
            <a:rPr lang="es-AR" dirty="0" smtClean="0"/>
            <a:t>Transferencias de capital</a:t>
          </a:r>
          <a:endParaRPr lang="es-AR" dirty="0"/>
        </a:p>
      </dgm:t>
    </dgm:pt>
    <dgm:pt modelId="{DA0D79F5-BE81-460A-85B3-4ED59C902CB7}" type="parTrans" cxnId="{D885B3C7-516B-4CF9-ACBB-B5AF691A8415}">
      <dgm:prSet/>
      <dgm:spPr/>
      <dgm:t>
        <a:bodyPr/>
        <a:lstStyle/>
        <a:p>
          <a:endParaRPr lang="es-AR"/>
        </a:p>
      </dgm:t>
    </dgm:pt>
    <dgm:pt modelId="{4CBD0EAB-7EA4-40C0-8BBB-5B9F2EB297E0}" type="sibTrans" cxnId="{D885B3C7-516B-4CF9-ACBB-B5AF691A8415}">
      <dgm:prSet/>
      <dgm:spPr/>
      <dgm:t>
        <a:bodyPr/>
        <a:lstStyle/>
        <a:p>
          <a:endParaRPr lang="es-AR"/>
        </a:p>
      </dgm:t>
    </dgm:pt>
    <dgm:pt modelId="{76B4CDB6-361D-4B58-A14E-7A6E3A8C9CF6}">
      <dgm:prSet phldrT="[Texto]"/>
      <dgm:spPr/>
      <dgm:t>
        <a:bodyPr/>
        <a:lstStyle/>
        <a:p>
          <a:r>
            <a:rPr lang="es-AR" dirty="0" smtClean="0"/>
            <a:t>Tasas y Contribuciones</a:t>
          </a:r>
          <a:endParaRPr lang="es-AR" dirty="0"/>
        </a:p>
      </dgm:t>
    </dgm:pt>
    <dgm:pt modelId="{BD1CA225-E7BA-4CE1-B3DD-ACFB37941E0E}" type="sibTrans" cxnId="{D5381A83-3509-4ABF-A0FD-FD985489A6D7}">
      <dgm:prSet/>
      <dgm:spPr/>
      <dgm:t>
        <a:bodyPr/>
        <a:lstStyle/>
        <a:p>
          <a:endParaRPr lang="es-AR"/>
        </a:p>
      </dgm:t>
    </dgm:pt>
    <dgm:pt modelId="{DCFAEE74-E179-429A-B6DA-56E1106D9131}" type="parTrans" cxnId="{D5381A83-3509-4ABF-A0FD-FD985489A6D7}">
      <dgm:prSet/>
      <dgm:spPr/>
      <dgm:t>
        <a:bodyPr/>
        <a:lstStyle/>
        <a:p>
          <a:endParaRPr lang="es-AR"/>
        </a:p>
      </dgm:t>
    </dgm:pt>
    <dgm:pt modelId="{7FC58D6C-A8FE-456E-BA99-812B0821A579}">
      <dgm:prSet phldrT="[Texto]"/>
      <dgm:spPr/>
      <dgm:t>
        <a:bodyPr/>
        <a:lstStyle/>
        <a:p>
          <a:r>
            <a:rPr lang="es-AR" dirty="0" smtClean="0"/>
            <a:t>No tributarios</a:t>
          </a:r>
          <a:endParaRPr lang="es-AR" dirty="0"/>
        </a:p>
      </dgm:t>
    </dgm:pt>
    <dgm:pt modelId="{BFC6900D-7B2A-4232-A9FF-BC021A20D369}" type="parTrans" cxnId="{8972FB84-C123-481C-A9DB-40371E22D825}">
      <dgm:prSet/>
      <dgm:spPr/>
      <dgm:t>
        <a:bodyPr/>
        <a:lstStyle/>
        <a:p>
          <a:endParaRPr lang="es-AR"/>
        </a:p>
      </dgm:t>
    </dgm:pt>
    <dgm:pt modelId="{33EF8DDE-6A8B-4F0A-92D8-BD722F2C6480}" type="sibTrans" cxnId="{8972FB84-C123-481C-A9DB-40371E22D825}">
      <dgm:prSet/>
      <dgm:spPr/>
      <dgm:t>
        <a:bodyPr/>
        <a:lstStyle/>
        <a:p>
          <a:endParaRPr lang="es-AR"/>
        </a:p>
      </dgm:t>
    </dgm:pt>
    <dgm:pt modelId="{F2725C58-7A3C-4DAB-AC99-657595FB3BFD}" type="pres">
      <dgm:prSet presAssocID="{BD1888DB-E971-4A73-A8F6-C3545F9E4A6D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es-AR"/>
        </a:p>
      </dgm:t>
    </dgm:pt>
    <dgm:pt modelId="{D15A1398-C1CC-4D32-9AC3-D9DB3BF8C2FB}" type="pres">
      <dgm:prSet presAssocID="{BD1888DB-E971-4A73-A8F6-C3545F9E4A6D}" presName="divider" presStyleLbl="fgShp" presStyleIdx="0" presStyleCnt="1"/>
      <dgm:spPr/>
    </dgm:pt>
    <dgm:pt modelId="{56472870-518A-40F7-A6CE-C4CC0C395E72}" type="pres">
      <dgm:prSet presAssocID="{E208A10F-66F6-4312-812D-D7C8DE3808BE}" presName="downArrow" presStyleLbl="node1" presStyleIdx="0" presStyleCnt="2"/>
      <dgm:spPr/>
    </dgm:pt>
    <dgm:pt modelId="{D96543B3-3B7B-4FA7-A366-3E022BCB899B}" type="pres">
      <dgm:prSet presAssocID="{E208A10F-66F6-4312-812D-D7C8DE3808BE}" presName="downArrowText" presStyleLbl="revTx" presStyleIdx="0" presStyleCnt="2" custScaleX="129911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720ABC63-808C-4296-B5C9-03B41C019EC5}" type="pres">
      <dgm:prSet presAssocID="{D8889195-7CE4-4E5C-9350-3C733562BB6F}" presName="upArrow" presStyleLbl="node1" presStyleIdx="1" presStyleCnt="2"/>
      <dgm:spPr/>
    </dgm:pt>
    <dgm:pt modelId="{6F2AF551-14B1-4327-8546-CFAF4C081239}" type="pres">
      <dgm:prSet presAssocID="{D8889195-7CE4-4E5C-9350-3C733562BB6F}" presName="upArrowText" presStyleLbl="revTx" presStyleIdx="1" presStyleCnt="2" custScaleX="157813" custLinFactNeighborX="22321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</dgm:ptLst>
  <dgm:cxnLst>
    <dgm:cxn modelId="{30E5EC35-2924-43AB-8DE2-F2E8E5549F00}" srcId="{E208A10F-66F6-4312-812D-D7C8DE3808BE}" destId="{40C07225-12BF-43C5-81D9-4AF21213E11D}" srcOrd="5" destOrd="0" parTransId="{2073C43B-16E0-49A0-91CB-A6D9798E8435}" sibTransId="{DCE5D661-B9B3-4C5E-AE63-361DD704BCC5}"/>
    <dgm:cxn modelId="{0A395231-4571-4982-9F3F-F86CC0727B08}" type="presOf" srcId="{65047EFA-3EAC-44EF-B5F3-04C265653E46}" destId="{6F2AF551-14B1-4327-8546-CFAF4C081239}" srcOrd="0" destOrd="2" presId="urn:microsoft.com/office/officeart/2005/8/layout/arrow3"/>
    <dgm:cxn modelId="{4102D697-0760-4D8C-A9A0-71BCA928422D}" type="presOf" srcId="{76B4CDB6-361D-4B58-A14E-7A6E3A8C9CF6}" destId="{D96543B3-3B7B-4FA7-A366-3E022BCB899B}" srcOrd="0" destOrd="1" presId="urn:microsoft.com/office/officeart/2005/8/layout/arrow3"/>
    <dgm:cxn modelId="{1F3B74F0-5580-42B1-A988-24AA7105D603}" type="presOf" srcId="{7FC58D6C-A8FE-456E-BA99-812B0821A579}" destId="{D96543B3-3B7B-4FA7-A366-3E022BCB899B}" srcOrd="0" destOrd="3" presId="urn:microsoft.com/office/officeart/2005/8/layout/arrow3"/>
    <dgm:cxn modelId="{D885B3C7-516B-4CF9-ACBB-B5AF691A8415}" srcId="{D8889195-7CE4-4E5C-9350-3C733562BB6F}" destId="{DC17B814-6759-4AF4-A114-4E7C235BFCBA}" srcOrd="2" destOrd="0" parTransId="{DA0D79F5-BE81-460A-85B3-4ED59C902CB7}" sibTransId="{4CBD0EAB-7EA4-40C0-8BBB-5B9F2EB297E0}"/>
    <dgm:cxn modelId="{D5381A83-3509-4ABF-A0FD-FD985489A6D7}" srcId="{E208A10F-66F6-4312-812D-D7C8DE3808BE}" destId="{76B4CDB6-361D-4B58-A14E-7A6E3A8C9CF6}" srcOrd="0" destOrd="0" parTransId="{DCFAEE74-E179-429A-B6DA-56E1106D9131}" sibTransId="{BD1CA225-E7BA-4CE1-B3DD-ACFB37941E0E}"/>
    <dgm:cxn modelId="{1B236FAF-51DC-46F7-87E4-08CF618CA2EC}" srcId="{D8889195-7CE4-4E5C-9350-3C733562BB6F}" destId="{65047EFA-3EAC-44EF-B5F3-04C265653E46}" srcOrd="1" destOrd="0" parTransId="{4753F1AD-72B4-419E-961A-7FCBC44AF53A}" sibTransId="{8F82E000-AB68-4C33-BFB8-5635C078D10D}"/>
    <dgm:cxn modelId="{F2900896-F0A5-429C-9DA9-727976896525}" type="presOf" srcId="{D8889195-7CE4-4E5C-9350-3C733562BB6F}" destId="{6F2AF551-14B1-4327-8546-CFAF4C081239}" srcOrd="0" destOrd="0" presId="urn:microsoft.com/office/officeart/2005/8/layout/arrow3"/>
    <dgm:cxn modelId="{16601F57-530B-4DCC-A258-9B022903E49E}" type="presOf" srcId="{DC17B814-6759-4AF4-A114-4E7C235BFCBA}" destId="{6F2AF551-14B1-4327-8546-CFAF4C081239}" srcOrd="0" destOrd="3" presId="urn:microsoft.com/office/officeart/2005/8/layout/arrow3"/>
    <dgm:cxn modelId="{89C2A635-7280-4D6B-863A-54369FC585DE}" srcId="{D8889195-7CE4-4E5C-9350-3C733562BB6F}" destId="{DF568D11-7FE5-4D71-9E1F-316C191BAC8D}" srcOrd="0" destOrd="0" parTransId="{A576C39B-DC84-4436-8AE8-74726C1A679E}" sibTransId="{FC12ECF6-6958-48D3-A635-B9FE1DDEB435}"/>
    <dgm:cxn modelId="{5A0E4EFB-6F92-4BA8-A407-F7A4AC27D5B2}" srcId="{E208A10F-66F6-4312-812D-D7C8DE3808BE}" destId="{36951344-0630-4FB3-B8BA-59E5808CC7D3}" srcOrd="1" destOrd="0" parTransId="{C7D47656-8FD8-40CE-A2EC-02969119F856}" sibTransId="{3D2DE20F-6B57-4E28-9C24-6D650B08222E}"/>
    <dgm:cxn modelId="{CFB16255-4803-4899-851C-601A4598D383}" type="presOf" srcId="{E208A10F-66F6-4312-812D-D7C8DE3808BE}" destId="{D96543B3-3B7B-4FA7-A366-3E022BCB899B}" srcOrd="0" destOrd="0" presId="urn:microsoft.com/office/officeart/2005/8/layout/arrow3"/>
    <dgm:cxn modelId="{1E31C4BB-A003-4591-A872-E172AF120871}" srcId="{E208A10F-66F6-4312-812D-D7C8DE3808BE}" destId="{CE293B7A-FAE0-4669-8BD6-744E2B08E874}" srcOrd="4" destOrd="0" parTransId="{9BEB2047-FF50-4907-9CC1-5FC66C273167}" sibTransId="{A62C7A5E-C53E-4186-891A-EA47BCC63045}"/>
    <dgm:cxn modelId="{4130AF14-B98B-4D1D-AB75-D75D2371B13E}" type="presOf" srcId="{CE293B7A-FAE0-4669-8BD6-744E2B08E874}" destId="{D96543B3-3B7B-4FA7-A366-3E022BCB899B}" srcOrd="0" destOrd="5" presId="urn:microsoft.com/office/officeart/2005/8/layout/arrow3"/>
    <dgm:cxn modelId="{61835B2B-396A-44BD-A013-68A234FEF3A0}" type="presOf" srcId="{E81E0BCA-8529-4367-9C30-33C56856DDEC}" destId="{D96543B3-3B7B-4FA7-A366-3E022BCB899B}" srcOrd="0" destOrd="4" presId="urn:microsoft.com/office/officeart/2005/8/layout/arrow3"/>
    <dgm:cxn modelId="{0F4D182D-E133-4F86-AFF4-9616D2C8DF7F}" srcId="{E208A10F-66F6-4312-812D-D7C8DE3808BE}" destId="{E81E0BCA-8529-4367-9C30-33C56856DDEC}" srcOrd="3" destOrd="0" parTransId="{7EF8C688-8810-476A-A46C-015320C34055}" sibTransId="{0863A450-1D3B-44F0-860A-308603C0F1AF}"/>
    <dgm:cxn modelId="{5F16DF69-29B3-48B7-AC28-BA45914A36B8}" type="presOf" srcId="{36951344-0630-4FB3-B8BA-59E5808CC7D3}" destId="{D96543B3-3B7B-4FA7-A366-3E022BCB899B}" srcOrd="0" destOrd="2" presId="urn:microsoft.com/office/officeart/2005/8/layout/arrow3"/>
    <dgm:cxn modelId="{C3EDC8CE-9443-4659-A1C7-4338AE1CA544}" type="presOf" srcId="{DF568D11-7FE5-4D71-9E1F-316C191BAC8D}" destId="{6F2AF551-14B1-4327-8546-CFAF4C081239}" srcOrd="0" destOrd="1" presId="urn:microsoft.com/office/officeart/2005/8/layout/arrow3"/>
    <dgm:cxn modelId="{8972FB84-C123-481C-A9DB-40371E22D825}" srcId="{E208A10F-66F6-4312-812D-D7C8DE3808BE}" destId="{7FC58D6C-A8FE-456E-BA99-812B0821A579}" srcOrd="2" destOrd="0" parTransId="{BFC6900D-7B2A-4232-A9FF-BC021A20D369}" sibTransId="{33EF8DDE-6A8B-4F0A-92D8-BD722F2C6480}"/>
    <dgm:cxn modelId="{388E827D-508B-4015-8FEB-75DB9E425506}" srcId="{BD1888DB-E971-4A73-A8F6-C3545F9E4A6D}" destId="{D8889195-7CE4-4E5C-9350-3C733562BB6F}" srcOrd="1" destOrd="0" parTransId="{19A28214-3016-4196-ADFD-5C8D14CB1D68}" sibTransId="{A5293C37-84E7-4114-A6FE-0A8B1B8BDCB1}"/>
    <dgm:cxn modelId="{602B50D2-D834-4535-A0E6-CBCD425851BA}" type="presOf" srcId="{BD1888DB-E971-4A73-A8F6-C3545F9E4A6D}" destId="{F2725C58-7A3C-4DAB-AC99-657595FB3BFD}" srcOrd="0" destOrd="0" presId="urn:microsoft.com/office/officeart/2005/8/layout/arrow3"/>
    <dgm:cxn modelId="{45F95A9B-E8DF-488C-8504-D4CC419707D7}" type="presOf" srcId="{40C07225-12BF-43C5-81D9-4AF21213E11D}" destId="{D96543B3-3B7B-4FA7-A366-3E022BCB899B}" srcOrd="0" destOrd="6" presId="urn:microsoft.com/office/officeart/2005/8/layout/arrow3"/>
    <dgm:cxn modelId="{70952975-3F7B-45CA-BFB0-D22F8F0E7C2F}" srcId="{BD1888DB-E971-4A73-A8F6-C3545F9E4A6D}" destId="{E208A10F-66F6-4312-812D-D7C8DE3808BE}" srcOrd="0" destOrd="0" parTransId="{6A4A9839-C02B-47FE-A96C-1644D15CD151}" sibTransId="{B1968FB5-E1BB-41F8-BBEC-0F136D01A104}"/>
    <dgm:cxn modelId="{DA24DABC-9C25-43B3-8DD7-09FC3E360893}" type="presParOf" srcId="{F2725C58-7A3C-4DAB-AC99-657595FB3BFD}" destId="{D15A1398-C1CC-4D32-9AC3-D9DB3BF8C2FB}" srcOrd="0" destOrd="0" presId="urn:microsoft.com/office/officeart/2005/8/layout/arrow3"/>
    <dgm:cxn modelId="{F2ADF227-E52B-4696-9B38-A40C48E7A615}" type="presParOf" srcId="{F2725C58-7A3C-4DAB-AC99-657595FB3BFD}" destId="{56472870-518A-40F7-A6CE-C4CC0C395E72}" srcOrd="1" destOrd="0" presId="urn:microsoft.com/office/officeart/2005/8/layout/arrow3"/>
    <dgm:cxn modelId="{1AE71CC3-C04A-4761-BA0C-24D3F33A48B7}" type="presParOf" srcId="{F2725C58-7A3C-4DAB-AC99-657595FB3BFD}" destId="{D96543B3-3B7B-4FA7-A366-3E022BCB899B}" srcOrd="2" destOrd="0" presId="urn:microsoft.com/office/officeart/2005/8/layout/arrow3"/>
    <dgm:cxn modelId="{2EA87130-BA9D-4ACC-BA5E-75341B55F571}" type="presParOf" srcId="{F2725C58-7A3C-4DAB-AC99-657595FB3BFD}" destId="{720ABC63-808C-4296-B5C9-03B41C019EC5}" srcOrd="3" destOrd="0" presId="urn:microsoft.com/office/officeart/2005/8/layout/arrow3"/>
    <dgm:cxn modelId="{530D5814-2F57-4769-915C-FA92A5BFCD5D}" type="presParOf" srcId="{F2725C58-7A3C-4DAB-AC99-657595FB3BFD}" destId="{6F2AF551-14B1-4327-8546-CFAF4C081239}" srcOrd="4" destOrd="0" presId="urn:microsoft.com/office/officeart/2005/8/layout/arrow3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15A1398-C1CC-4D32-9AC3-D9DB3BF8C2FB}">
      <dsp:nvSpPr>
        <dsp:cNvPr id="0" name=""/>
        <dsp:cNvSpPr/>
      </dsp:nvSpPr>
      <dsp:spPr>
        <a:xfrm rot="21300000">
          <a:off x="24748" y="2335677"/>
          <a:ext cx="8015398" cy="917884"/>
        </a:xfrm>
        <a:prstGeom prst="mathMinus">
          <a:avLst/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6472870-518A-40F7-A6CE-C4CC0C395E72}">
      <dsp:nvSpPr>
        <dsp:cNvPr id="0" name=""/>
        <dsp:cNvSpPr/>
      </dsp:nvSpPr>
      <dsp:spPr>
        <a:xfrm>
          <a:off x="967787" y="279462"/>
          <a:ext cx="2419468" cy="2235696"/>
        </a:xfrm>
        <a:prstGeom prst="downArrow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96543B3-3B7B-4FA7-A366-3E022BCB899B}">
      <dsp:nvSpPr>
        <dsp:cNvPr id="0" name=""/>
        <dsp:cNvSpPr/>
      </dsp:nvSpPr>
      <dsp:spPr>
        <a:xfrm>
          <a:off x="3888428" y="0"/>
          <a:ext cx="3352699" cy="2347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AR" sz="2100" b="1" kern="1200" smtClean="0"/>
            <a:t>Recursos propios</a:t>
          </a:r>
          <a:endParaRPr lang="es-AR" sz="21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AR" sz="1600" kern="1200" dirty="0" smtClean="0"/>
            <a:t>Tasas y Contribuciones</a:t>
          </a:r>
          <a:endParaRPr lang="es-AR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AR" sz="1600" kern="1200" dirty="0" smtClean="0"/>
            <a:t>Impuestos delegados</a:t>
          </a:r>
          <a:endParaRPr lang="es-AR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AR" sz="1600" kern="1200" dirty="0" smtClean="0"/>
            <a:t>No tributarios</a:t>
          </a:r>
          <a:endParaRPr lang="es-AR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AR" sz="1600" kern="1200" dirty="0" smtClean="0"/>
            <a:t>Rentas de la propiedad</a:t>
          </a:r>
          <a:endParaRPr lang="es-AR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AR" sz="1600" kern="1200" dirty="0" smtClean="0"/>
            <a:t>Venta de bienes y servicios</a:t>
          </a:r>
          <a:endParaRPr lang="es-AR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AR" sz="1600" kern="1200" dirty="0" smtClean="0"/>
            <a:t>Recursos propios de capital</a:t>
          </a:r>
          <a:endParaRPr lang="es-AR" sz="1600" kern="1200" dirty="0"/>
        </a:p>
      </dsp:txBody>
      <dsp:txXfrm>
        <a:off x="3888428" y="0"/>
        <a:ext cx="3352699" cy="2347480"/>
      </dsp:txXfrm>
    </dsp:sp>
    <dsp:sp modelId="{720ABC63-808C-4296-B5C9-03B41C019EC5}">
      <dsp:nvSpPr>
        <dsp:cNvPr id="0" name=""/>
        <dsp:cNvSpPr/>
      </dsp:nvSpPr>
      <dsp:spPr>
        <a:xfrm>
          <a:off x="4677639" y="3074082"/>
          <a:ext cx="2419468" cy="2235696"/>
        </a:xfrm>
        <a:prstGeom prst="upArrow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F2AF551-14B1-4327-8546-CFAF4C081239}">
      <dsp:nvSpPr>
        <dsp:cNvPr id="0" name=""/>
        <dsp:cNvSpPr/>
      </dsp:nvSpPr>
      <dsp:spPr>
        <a:xfrm>
          <a:off x="1039778" y="3241759"/>
          <a:ext cx="4072785" cy="2347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AR" sz="2100" b="1" kern="1200" dirty="0" smtClean="0"/>
            <a:t>Transferidos de Nación y Provincias</a:t>
          </a:r>
          <a:endParaRPr lang="es-AR" sz="21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AR" sz="1600" kern="1200" dirty="0" smtClean="0"/>
            <a:t>Coparticipación</a:t>
          </a:r>
          <a:endParaRPr lang="es-AR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AR" sz="1600" kern="1200" dirty="0" smtClean="0"/>
            <a:t>Transferencias corrientes</a:t>
          </a:r>
          <a:endParaRPr lang="es-AR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AR" sz="1600" kern="1200" dirty="0" smtClean="0"/>
            <a:t>Transferencias de capital</a:t>
          </a:r>
          <a:endParaRPr lang="es-AR" sz="1600" kern="1200" dirty="0"/>
        </a:p>
      </dsp:txBody>
      <dsp:txXfrm>
        <a:off x="1039778" y="3241759"/>
        <a:ext cx="4072785" cy="23474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3">
  <dgm:title val=""/>
  <dgm:desc val=""/>
  <dgm:catLst>
    <dgm:cat type="relationship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l" for="ch" forName="downArrow" refType="w" fact="0.1"/>
              <dgm:constr type="t" for="ch" forName="downArrow" refType="h" fact="0.05"/>
              <dgm:constr type="lOff" for="ch" forName="downArrow" refType="w" fact="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r" for="ch" forName="downArrowText" refType="w" fact="0.8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r" for="ch" forName="upArrow" refType="w" fact="0.9"/>
              <dgm:constr type="rOff" for="ch" forName="upArrow" refType="w" fact="-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l" for="ch" forName="upArrowText" refType="w" fact="0.15"/>
              <dgm:constr type="primFontSz" for="ch" ptType="node" op="equ" val="65"/>
            </dgm:constrLst>
          </dgm:if>
          <dgm:else name="Name4">
            <dgm:constrLst>
              <dgm:constr type="w" for="ch" forName="downArrow" refType="w" fact="0.4"/>
              <dgm:constr type="h" for="ch" forName="downArrow" refType="h" fact="0.8"/>
              <dgm:constr type="l" for="ch" forName="downArrow" refType="w" fact="0.02"/>
              <dgm:constr type="t" for="ch" forName="downArrow" refType="h" fact="0.05"/>
              <dgm:constr type="lOff" for="ch" forName="downArrow" refType="w" fact="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r" for="ch" forName="downArrowText" refType="w"/>
              <dgm:constr type="primFontSz" for="ch" ptType="node" op="equ" val="65"/>
            </dgm:constrLst>
          </dgm:else>
        </dgm:choose>
      </dgm:if>
      <dgm:else name="Name5">
        <dgm:choose name="Name6">
          <dgm:if name="Name7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r" for="ch" forName="downArrow" refType="w" fact="0.9"/>
              <dgm:constr type="t" for="ch" forName="downArrow" refType="h" fact="0.05"/>
              <dgm:constr type="rOff" for="ch" forName="downArrow" refType="w" fact="-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l" for="ch" forName="downArrowText" refType="w" fact="0.1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l" for="ch" forName="upArrow" refType="w" fact="0.1"/>
              <dgm:constr type="lOff" for="ch" forName="upArrow" refType="w" fact="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r" for="ch" forName="upArrowText" refType="w" fact="0.85"/>
              <dgm:constr type="primFontSz" for="ch" ptType="node" op="equ" val="65"/>
            </dgm:constrLst>
          </dgm:if>
          <dgm:else name="Name8">
            <dgm:constrLst>
              <dgm:constr type="w" for="ch" forName="downArrow" refType="w" fact="0.4"/>
              <dgm:constr type="h" for="ch" forName="downArrow" refType="h" fact="0.8"/>
              <dgm:constr type="r" for="ch" forName="downArrow" refType="w" fact="0.98"/>
              <dgm:constr type="t" for="ch" forName="downArrow" refType="h" fact="0.05"/>
              <dgm:constr type="rOff" for="ch" forName="downArrow" refType="w" fact="-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l" for="ch" forName="downArrowText"/>
              <dgm:constr type="primFontSz" for="ch" ptType="node" op="equ" val="65"/>
            </dgm:constrLst>
          </dgm:else>
        </dgm:choose>
      </dgm:else>
    </dgm:choose>
    <dgm:ruleLst/>
    <dgm:choose name="Name9">
      <dgm:if name="Name10" axis="ch" ptType="node" func="cnt" op="gte" val="2">
        <dgm:layoutNode name="divider" styleLbl="fgShp">
          <dgm:alg type="sp"/>
          <dgm:choose name="Name11">
            <dgm:if name="Name12" func="var" arg="dir" op="equ" val="norm">
              <dgm:shape xmlns:r="http://schemas.openxmlformats.org/officeDocument/2006/relationships" rot="-5" type="mathMinus" r:blip="">
                <dgm:adjLst/>
              </dgm:shape>
            </dgm:if>
            <dgm:else name="Name13">
              <dgm:shape xmlns:r="http://schemas.openxmlformats.org/officeDocument/2006/relationships" rot="5" type="mathMinus" r:blip="">
                <dgm:adjLst/>
              </dgm:shape>
            </dgm:else>
          </dgm:choose>
          <dgm:presOf/>
          <dgm:constrLst/>
          <dgm:ruleLst/>
        </dgm:layoutNode>
      </dgm:if>
      <dgm:else name="Name14"/>
    </dgm:choose>
    <dgm:forEach name="Name15" axis="ch" ptType="node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  <dgm:forEach name="Name16" axis="ch" ptType="node" st="2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es-ES" sz="1200"/>
            </a:lvl1pPr>
          </a:lstStyle>
          <a:p>
            <a:endParaRPr lang="es-E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es-ES" sz="1200"/>
            </a:lvl1pPr>
          </a:lstStyle>
          <a:p>
            <a:fld id="{D83FDC75-7F73-4A4A-A77C-09AADF00E0EA}" type="datetimeFigureOut">
              <a:rPr lang="es-ES" smtClean="0"/>
              <a:pPr/>
              <a:t>20/11/2013</a:t>
            </a:fld>
            <a:endParaRPr lang="es-E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es-ES" sz="1200"/>
            </a:lvl1pPr>
          </a:lstStyle>
          <a:p>
            <a:endParaRPr lang="es-E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es-ES" sz="1200"/>
            </a:lvl1pPr>
          </a:lstStyle>
          <a:p>
            <a:fld id="{459226BF-1F13-42D3-80DC-373E7ADD1EBC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39447745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es-ES" sz="1200"/>
            </a:lvl1pPr>
          </a:lstStyle>
          <a:p>
            <a:endParaRPr lang="es-E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es-ES" sz="1200"/>
            </a:lvl1pPr>
          </a:lstStyle>
          <a:p>
            <a:fld id="{48AEF76B-3757-4A0B-AF93-28494465C1DD}" type="datetimeFigureOut">
              <a:rPr/>
              <a:pPr/>
              <a:t>12/17/2009</a:t>
            </a:fld>
            <a:endParaRPr lang="es-E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es-ES" sz="1200"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es-ES" sz="1200"/>
            </a:lvl1pPr>
          </a:lstStyle>
          <a:p>
            <a:fld id="{75693FD4-8F83-4EF7-AC3F-0DC0388986B0}" type="slidenum">
              <a:rPr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6545448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3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s-ES" dirty="0" smtClean="0"/>
              <a:t>Microsoft </a:t>
            </a:r>
            <a:r>
              <a:rPr lang="es-ES" b="1" dirty="0" smtClean="0"/>
              <a:t>Excelencia en ingeniería</a:t>
            </a:r>
            <a:endParaRPr lang="es-ES" dirty="0" smtClean="0"/>
          </a:p>
        </p:txBody>
      </p:sp>
      <p:sp>
        <p:nvSpPr>
          <p:cNvPr id="43011" name="Rectangle 25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s-ES" dirty="0" smtClean="0"/>
              <a:t>Información confidencial de Microsoft</a:t>
            </a:r>
          </a:p>
        </p:txBody>
      </p:sp>
      <p:sp>
        <p:nvSpPr>
          <p:cNvPr id="43012" name="Rectangle 26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5FF76F4-FC11-42FE-9D94-04E3E6D16C06}" type="slidenum">
              <a:rPr lang="es-ES" smtClean="0"/>
              <a:pPr/>
              <a:t>2</a:t>
            </a:fld>
            <a:endParaRPr lang="es-ES" dirty="0" smtClean="0"/>
          </a:p>
        </p:txBody>
      </p:sp>
      <p:sp>
        <p:nvSpPr>
          <p:cNvPr id="4301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450850"/>
            <a:ext cx="4572000" cy="3429000"/>
          </a:xfrm>
          <a:ln/>
        </p:spPr>
      </p:sp>
      <p:sp>
        <p:nvSpPr>
          <p:cNvPr id="4301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7492" y="4130103"/>
            <a:ext cx="6261652" cy="4603230"/>
          </a:xfrm>
          <a:noFill/>
          <a:ln/>
        </p:spPr>
        <p:txBody>
          <a:bodyPr/>
          <a:lstStyle/>
          <a:p>
            <a:endParaRPr lang="es-ES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s-E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s-E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s-E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es-ES" smtClean="0"/>
              <a:pPr/>
              <a:t>7</a:t>
            </a:fld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s-E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es-ES" smtClean="0"/>
              <a:pPr/>
              <a:t>8</a:t>
            </a:fld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s-E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es-ES" smtClean="0"/>
              <a:pPr/>
              <a:t>10</a:t>
            </a:fld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s-ES" smtClean="0"/>
              <a:pPr/>
              <a:t>14</a:t>
            </a:fld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s-E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es-ES" smtClean="0"/>
              <a:pPr/>
              <a:t>15</a:t>
            </a:fld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s-E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es-ES" smtClean="0"/>
              <a:pPr/>
              <a:t>16</a:t>
            </a:fld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s-ES" smtClean="0"/>
              <a:pPr/>
              <a:t>18</a:t>
            </a:fld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s-ES" smtClean="0"/>
              <a:pPr/>
              <a:t>21</a:t>
            </a:fld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s-ES" smtClean="0"/>
              <a:pPr/>
              <a:t>22</a:t>
            </a:fld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s-ES" smtClean="0"/>
              <a:pPr/>
              <a:t>23</a:t>
            </a:fld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s-ES" smtClean="0"/>
              <a:pPr/>
              <a:t>24</a:t>
            </a:fld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3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s-ES" smtClean="0"/>
              <a:t>Microsoft </a:t>
            </a:r>
            <a:r>
              <a:rPr lang="es-ES" b="1" smtClean="0"/>
              <a:t>Excelencia en ingeniería</a:t>
            </a:r>
            <a:endParaRPr lang="es-ES" smtClean="0"/>
          </a:p>
        </p:txBody>
      </p:sp>
      <p:sp>
        <p:nvSpPr>
          <p:cNvPr id="46083" name="Rectangle 25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s-ES" smtClean="0"/>
              <a:t>Información confidencial de Microsoft</a:t>
            </a:r>
          </a:p>
        </p:txBody>
      </p:sp>
      <p:sp>
        <p:nvSpPr>
          <p:cNvPr id="46084" name="Rectangle 26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2C51ECC-86A3-4073-ADEB-F5E3C216F85C}" type="slidenum">
              <a:rPr lang="es-ES" smtClean="0"/>
              <a:pPr/>
              <a:t>25</a:t>
            </a:fld>
            <a:endParaRPr lang="es-ES" smtClean="0"/>
          </a:p>
        </p:txBody>
      </p:sp>
      <p:sp>
        <p:nvSpPr>
          <p:cNvPr id="460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450850"/>
            <a:ext cx="4572000" cy="3429000"/>
          </a:xfrm>
          <a:ln/>
        </p:spPr>
      </p:sp>
      <p:sp>
        <p:nvSpPr>
          <p:cNvPr id="4608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7492" y="4130103"/>
            <a:ext cx="6261652" cy="4593861"/>
          </a:xfrm>
          <a:noFill/>
          <a:ln/>
        </p:spPr>
        <p:txBody>
          <a:bodyPr/>
          <a:lstStyle/>
          <a:p>
            <a:endParaRPr lang="es-E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590800" y="2286000"/>
            <a:ext cx="6180224" cy="1470025"/>
          </a:xfrm>
        </p:spPr>
        <p:txBody>
          <a:bodyPr anchor="t"/>
          <a:lstStyle>
            <a:lvl1pPr algn="r" eaLnBrk="1" latinLnBrk="0" hangingPunct="1">
              <a:defRPr kumimoji="0" lang="es-ES" b="1" cap="small" baseline="0">
                <a:solidFill>
                  <a:srgbClr val="003300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400" y="4038600"/>
            <a:ext cx="4772528" cy="990600"/>
          </a:xfrm>
        </p:spPr>
        <p:txBody>
          <a:bodyPr>
            <a:normAutofit/>
          </a:bodyPr>
          <a:lstStyle>
            <a:lvl1pPr marL="0" indent="0" algn="r" eaLnBrk="1" latinLnBrk="0" hangingPunct="1">
              <a:buNone/>
              <a:defRPr kumimoji="0" lang="es-ES" sz="2000" b="0">
                <a:solidFill>
                  <a:schemeClr val="tx1"/>
                </a:solidFill>
                <a:latin typeface="Georgia" pitchFamily="18" charset="0"/>
              </a:defRPr>
            </a:lvl1pPr>
            <a:lvl2pPr marL="457200" indent="0" algn="ctr" eaLnBrk="1" latinLnBrk="0" hangingPunct="1">
              <a:buNone/>
              <a:defRPr kumimoji="0" lang="es-ES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 eaLnBrk="1" latinLnBrk="0" hangingPunct="1">
              <a:buNone/>
              <a:defRPr kumimoji="0" lang="es-ES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 eaLnBrk="1" latinLnBrk="0" hangingPunct="1">
              <a:buNone/>
              <a:defRPr kumimoji="0" lang="es-ES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 eaLnBrk="1" latinLnBrk="0" hangingPunct="1">
              <a:buNone/>
              <a:defRPr kumimoji="0" lang="es-ES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 eaLnBrk="1" latinLnBrk="0" hangingPunct="1">
              <a:buNone/>
              <a:defRPr kumimoji="0" lang="es-ES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 eaLnBrk="1" latinLnBrk="0" hangingPunct="1">
              <a:buNone/>
              <a:defRPr kumimoji="0" lang="es-ES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 eaLnBrk="1" latinLnBrk="0" hangingPunct="1">
              <a:buNone/>
              <a:defRPr kumimoji="0" lang="es-ES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 eaLnBrk="1" latinLnBrk="0" hangingPunct="1">
              <a:buNone/>
              <a:defRPr kumimoji="0" lang="es-ES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eaLnBrk="1" latinLnBrk="0" hangingPunct="1"/>
            <a:r>
              <a:rPr lang="es-ES" smtClean="0"/>
              <a:t>Haga clic para modificar el estilo de subtítulo del patrón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1251"/>
            <a:ext cx="3721618" cy="6858000"/>
          </a:xfrm>
          <a:prstGeom prst="rect">
            <a:avLst/>
          </a:prstGeom>
        </p:spPr>
      </p:pic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6858000" y="5105400"/>
            <a:ext cx="1828800" cy="990600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es-ES" sz="2000" baseline="0"/>
            </a:lvl1pPr>
          </a:lstStyle>
          <a:p>
            <a:r>
              <a:rPr kumimoji="0" lang="es-ES"/>
              <a:t>Logotipo de la compañía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3161049" y="-3176815"/>
            <a:ext cx="2819400" cy="917303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0" y="3048000"/>
            <a:ext cx="4343400" cy="1362075"/>
          </a:xfrm>
        </p:spPr>
        <p:txBody>
          <a:bodyPr anchor="b" anchorCtr="0"/>
          <a:lstStyle>
            <a:lvl1pPr algn="l" eaLnBrk="1" latinLnBrk="0" hangingPunct="1">
              <a:defRPr kumimoji="0" lang="es-ES" sz="4000" b="1" cap="small" baseline="0">
                <a:solidFill>
                  <a:srgbClr val="003300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/>
              <a:pPr/>
              <a:t>12/17/2009</a:t>
            </a:fld>
            <a:endParaRPr kumimoji="0"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/>
              <a:pPr/>
              <a:t>‹Nº›</a:t>
            </a:fld>
            <a:endParaRPr kumimoji="0" lang="es-ES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6781800" y="5334000"/>
            <a:ext cx="2133600" cy="990600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es-ES" sz="1800"/>
            </a:lvl1pPr>
          </a:lstStyle>
          <a:p>
            <a:r>
              <a:rPr kumimoji="0" lang="es-ES"/>
              <a:t>Logotipo de la compañía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contenido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62000" y="269632"/>
            <a:ext cx="8077200" cy="1143000"/>
          </a:xfrm>
        </p:spPr>
        <p:txBody>
          <a:bodyPr anchor="ctr" anchorCtr="0"/>
          <a:lstStyle>
            <a:lvl1pPr algn="l" eaLnBrk="1" latinLnBrk="0" hangingPunct="1">
              <a:defRPr kumimoji="0" lang="es-ES"/>
            </a:lvl1pPr>
          </a:lstStyle>
          <a:p>
            <a:r>
              <a:rPr kumimoji="0" lang="es-ES"/>
              <a:t>Haga clic para modificar el estilo de título del patrón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596413"/>
            <a:ext cx="8077200" cy="4297363"/>
          </a:xfrm>
        </p:spPr>
        <p:txBody>
          <a:bodyPr>
            <a:normAutofit/>
          </a:bodyPr>
          <a:lstStyle>
            <a:lvl1pPr eaLnBrk="1" latinLnBrk="0" hangingPunct="1">
              <a:defRPr kumimoji="0" lang="es-ES" sz="3200">
                <a:latin typeface="+mn-lt"/>
              </a:defRPr>
            </a:lvl1pPr>
            <a:lvl2pPr eaLnBrk="1" latinLnBrk="0" hangingPunct="1">
              <a:defRPr kumimoji="0" lang="es-ES" sz="2800">
                <a:latin typeface="+mn-lt"/>
              </a:defRPr>
            </a:lvl2pPr>
            <a:lvl3pPr eaLnBrk="1" latinLnBrk="0" hangingPunct="1">
              <a:defRPr kumimoji="0" lang="es-ES" sz="2400">
                <a:latin typeface="+mn-lt"/>
              </a:defRPr>
            </a:lvl3pPr>
            <a:lvl4pPr eaLnBrk="1" latinLnBrk="0" hangingPunct="1">
              <a:defRPr kumimoji="0" lang="es-ES" sz="2400">
                <a:latin typeface="+mn-lt"/>
              </a:defRPr>
            </a:lvl4pPr>
            <a:lvl5pPr eaLnBrk="1" latinLnBrk="0" hangingPunct="1">
              <a:defRPr kumimoji="0" lang="es-ES" sz="2400">
                <a:latin typeface="+mn-lt"/>
              </a:defRPr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/>
              <a:pPr/>
              <a:t>12/17/2009</a:t>
            </a:fld>
            <a:endParaRPr kumimoji="0"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rPr/>
              <a:pPr/>
              <a:t>‹Nº›</a:t>
            </a:fld>
            <a:endParaRPr kumimoji="0" lang="es-E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600200"/>
            <a:ext cx="4038600" cy="4525963"/>
          </a:xfrm>
        </p:spPr>
        <p:txBody>
          <a:bodyPr/>
          <a:lstStyle>
            <a:lvl1pPr eaLnBrk="1" latinLnBrk="0" hangingPunct="1">
              <a:defRPr kumimoji="0" lang="es-ES" sz="2800"/>
            </a:lvl1pPr>
            <a:lvl2pPr eaLnBrk="1" latinLnBrk="0" hangingPunct="1">
              <a:defRPr kumimoji="0" lang="es-ES" sz="2400"/>
            </a:lvl2pPr>
            <a:lvl3pPr eaLnBrk="1" latinLnBrk="0" hangingPunct="1">
              <a:defRPr kumimoji="0" lang="es-ES" sz="2000"/>
            </a:lvl3pPr>
            <a:lvl4pPr eaLnBrk="1" latinLnBrk="0" hangingPunct="1">
              <a:defRPr kumimoji="0" lang="es-ES" sz="1800"/>
            </a:lvl4pPr>
            <a:lvl5pPr eaLnBrk="1" latinLnBrk="0" hangingPunct="1">
              <a:defRPr kumimoji="0" lang="es-ES" sz="1800"/>
            </a:lvl5pPr>
            <a:lvl6pPr eaLnBrk="1" latinLnBrk="0" hangingPunct="1">
              <a:defRPr kumimoji="0" lang="es-ES" sz="1800"/>
            </a:lvl6pPr>
            <a:lvl7pPr eaLnBrk="1" latinLnBrk="0" hangingPunct="1">
              <a:defRPr kumimoji="0" lang="es-ES" sz="1800"/>
            </a:lvl7pPr>
            <a:lvl8pPr eaLnBrk="1" latinLnBrk="0" hangingPunct="1">
              <a:defRPr kumimoji="0" lang="es-ES" sz="1800"/>
            </a:lvl8pPr>
            <a:lvl9pPr eaLnBrk="1" latinLnBrk="0" hangingPunct="1">
              <a:defRPr kumimoji="0" lang="es-ES" sz="1800"/>
            </a:lvl9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4038600" cy="4525963"/>
          </a:xfrm>
        </p:spPr>
        <p:txBody>
          <a:bodyPr/>
          <a:lstStyle>
            <a:lvl1pPr eaLnBrk="1" latinLnBrk="0" hangingPunct="1">
              <a:defRPr kumimoji="0" lang="es-ES" sz="2800"/>
            </a:lvl1pPr>
            <a:lvl2pPr eaLnBrk="1" latinLnBrk="0" hangingPunct="1">
              <a:defRPr kumimoji="0" lang="es-ES" sz="2400"/>
            </a:lvl2pPr>
            <a:lvl3pPr eaLnBrk="1" latinLnBrk="0" hangingPunct="1">
              <a:defRPr kumimoji="0" lang="es-ES" sz="2000"/>
            </a:lvl3pPr>
            <a:lvl4pPr eaLnBrk="1" latinLnBrk="0" hangingPunct="1">
              <a:defRPr kumimoji="0" lang="es-ES" sz="1800"/>
            </a:lvl4pPr>
            <a:lvl5pPr eaLnBrk="1" latinLnBrk="0" hangingPunct="1">
              <a:defRPr kumimoji="0" lang="es-ES" sz="1800"/>
            </a:lvl5pPr>
            <a:lvl6pPr eaLnBrk="1" latinLnBrk="0" hangingPunct="1">
              <a:defRPr kumimoji="0" lang="es-ES" sz="1800"/>
            </a:lvl6pPr>
            <a:lvl7pPr eaLnBrk="1" latinLnBrk="0" hangingPunct="1">
              <a:defRPr kumimoji="0" lang="es-ES" sz="1800"/>
            </a:lvl7pPr>
            <a:lvl8pPr eaLnBrk="1" latinLnBrk="0" hangingPunct="1">
              <a:defRPr kumimoji="0" lang="es-ES" sz="1800"/>
            </a:lvl8pPr>
            <a:lvl9pPr eaLnBrk="1" latinLnBrk="0" hangingPunct="1">
              <a:defRPr kumimoji="0" lang="es-ES" sz="1800"/>
            </a:lvl9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/>
              <a:pPr/>
              <a:t>12/17/2009</a:t>
            </a:fld>
            <a:endParaRPr kumimoji="0"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/>
              <a:pPr/>
              <a:t>‹Nº›</a:t>
            </a:fld>
            <a:endParaRPr kumimoji="0" lang="es-E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eaLnBrk="1" latinLnBrk="0" hangingPunct="1">
              <a:defRPr kumimoji="0" lang="es-ES"/>
            </a:lvl1pPr>
          </a:lstStyle>
          <a:p>
            <a:pPr eaLnBrk="1" latinLnBrk="0" hangingPunct="1"/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535113"/>
            <a:ext cx="4040188" cy="639762"/>
          </a:xfrm>
        </p:spPr>
        <p:txBody>
          <a:bodyPr anchor="b"/>
          <a:lstStyle>
            <a:lvl1pPr marL="0" indent="0" eaLnBrk="1" latinLnBrk="0" hangingPunct="1">
              <a:buNone/>
              <a:defRPr kumimoji="0" lang="es-ES" sz="2400" b="1"/>
            </a:lvl1pPr>
            <a:lvl2pPr marL="457200" indent="0" eaLnBrk="1" latinLnBrk="0" hangingPunct="1">
              <a:buNone/>
              <a:defRPr kumimoji="0" lang="es-ES" sz="2000" b="1"/>
            </a:lvl2pPr>
            <a:lvl3pPr marL="914400" indent="0" eaLnBrk="1" latinLnBrk="0" hangingPunct="1">
              <a:buNone/>
              <a:defRPr kumimoji="0" lang="es-ES" sz="1800" b="1"/>
            </a:lvl3pPr>
            <a:lvl4pPr marL="1371600" indent="0" eaLnBrk="1" latinLnBrk="0" hangingPunct="1">
              <a:buNone/>
              <a:defRPr kumimoji="0" lang="es-ES" sz="1600" b="1"/>
            </a:lvl4pPr>
            <a:lvl5pPr marL="1828800" indent="0" eaLnBrk="1" latinLnBrk="0" hangingPunct="1">
              <a:buNone/>
              <a:defRPr kumimoji="0" lang="es-ES" sz="1600" b="1"/>
            </a:lvl5pPr>
            <a:lvl6pPr marL="2286000" indent="0" eaLnBrk="1" latinLnBrk="0" hangingPunct="1">
              <a:buNone/>
              <a:defRPr kumimoji="0" lang="es-ES" sz="1600" b="1"/>
            </a:lvl6pPr>
            <a:lvl7pPr marL="2743200" indent="0" eaLnBrk="1" latinLnBrk="0" hangingPunct="1">
              <a:buNone/>
              <a:defRPr kumimoji="0" lang="es-ES" sz="1600" b="1"/>
            </a:lvl7pPr>
            <a:lvl8pPr marL="3200400" indent="0" eaLnBrk="1" latinLnBrk="0" hangingPunct="1">
              <a:buNone/>
              <a:defRPr kumimoji="0" lang="es-ES" sz="1600" b="1"/>
            </a:lvl8pPr>
            <a:lvl9pPr marL="3657600" indent="0" eaLnBrk="1" latinLnBrk="0" hangingPunct="1">
              <a:buNone/>
              <a:defRPr kumimoji="0" lang="es-ES" sz="1600" b="1"/>
            </a:lvl9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174875"/>
            <a:ext cx="4040188" cy="3951288"/>
          </a:xfrm>
        </p:spPr>
        <p:txBody>
          <a:bodyPr/>
          <a:lstStyle>
            <a:lvl1pPr eaLnBrk="1" latinLnBrk="0" hangingPunct="1">
              <a:defRPr kumimoji="0" lang="es-ES" sz="2400"/>
            </a:lvl1pPr>
            <a:lvl2pPr eaLnBrk="1" latinLnBrk="0" hangingPunct="1">
              <a:defRPr kumimoji="0" lang="es-ES" sz="2000"/>
            </a:lvl2pPr>
            <a:lvl3pPr eaLnBrk="1" latinLnBrk="0" hangingPunct="1">
              <a:defRPr kumimoji="0" lang="es-ES" sz="1800"/>
            </a:lvl3pPr>
            <a:lvl4pPr eaLnBrk="1" latinLnBrk="0" hangingPunct="1">
              <a:defRPr kumimoji="0" lang="es-ES" sz="1600"/>
            </a:lvl4pPr>
            <a:lvl5pPr eaLnBrk="1" latinLnBrk="0" hangingPunct="1">
              <a:defRPr kumimoji="0" lang="es-ES" sz="1600"/>
            </a:lvl5pPr>
            <a:lvl6pPr eaLnBrk="1" latinLnBrk="0" hangingPunct="1">
              <a:defRPr kumimoji="0" lang="es-ES" sz="1600"/>
            </a:lvl6pPr>
            <a:lvl7pPr eaLnBrk="1" latinLnBrk="0" hangingPunct="1">
              <a:defRPr kumimoji="0" lang="es-ES" sz="1600"/>
            </a:lvl7pPr>
            <a:lvl8pPr eaLnBrk="1" latinLnBrk="0" hangingPunct="1">
              <a:defRPr kumimoji="0" lang="es-ES" sz="1600"/>
            </a:lvl8pPr>
            <a:lvl9pPr eaLnBrk="1" latinLnBrk="0" hangingPunct="1">
              <a:defRPr kumimoji="0" lang="es-ES" sz="1600"/>
            </a:lvl9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73625" y="1535113"/>
            <a:ext cx="4041775" cy="639762"/>
          </a:xfrm>
        </p:spPr>
        <p:txBody>
          <a:bodyPr anchor="b"/>
          <a:lstStyle>
            <a:lvl1pPr marL="0" indent="0" eaLnBrk="1" latinLnBrk="0" hangingPunct="1">
              <a:buNone/>
              <a:defRPr kumimoji="0" lang="es-ES" sz="2400" b="1"/>
            </a:lvl1pPr>
            <a:lvl2pPr marL="457200" indent="0" eaLnBrk="1" latinLnBrk="0" hangingPunct="1">
              <a:buNone/>
              <a:defRPr kumimoji="0" lang="es-ES" sz="2000" b="1"/>
            </a:lvl2pPr>
            <a:lvl3pPr marL="914400" indent="0" eaLnBrk="1" latinLnBrk="0" hangingPunct="1">
              <a:buNone/>
              <a:defRPr kumimoji="0" lang="es-ES" sz="1800" b="1"/>
            </a:lvl3pPr>
            <a:lvl4pPr marL="1371600" indent="0" eaLnBrk="1" latinLnBrk="0" hangingPunct="1">
              <a:buNone/>
              <a:defRPr kumimoji="0" lang="es-ES" sz="1600" b="1"/>
            </a:lvl4pPr>
            <a:lvl5pPr marL="1828800" indent="0" eaLnBrk="1" latinLnBrk="0" hangingPunct="1">
              <a:buNone/>
              <a:defRPr kumimoji="0" lang="es-ES" sz="1600" b="1"/>
            </a:lvl5pPr>
            <a:lvl6pPr marL="2286000" indent="0" eaLnBrk="1" latinLnBrk="0" hangingPunct="1">
              <a:buNone/>
              <a:defRPr kumimoji="0" lang="es-ES" sz="1600" b="1"/>
            </a:lvl6pPr>
            <a:lvl7pPr marL="2743200" indent="0" eaLnBrk="1" latinLnBrk="0" hangingPunct="1">
              <a:buNone/>
              <a:defRPr kumimoji="0" lang="es-ES" sz="1600" b="1"/>
            </a:lvl7pPr>
            <a:lvl8pPr marL="3200400" indent="0" eaLnBrk="1" latinLnBrk="0" hangingPunct="1">
              <a:buNone/>
              <a:defRPr kumimoji="0" lang="es-ES" sz="1600" b="1"/>
            </a:lvl8pPr>
            <a:lvl9pPr marL="3657600" indent="0" eaLnBrk="1" latinLnBrk="0" hangingPunct="1">
              <a:buNone/>
              <a:defRPr kumimoji="0" lang="es-ES" sz="1600" b="1"/>
            </a:lvl9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73625" y="2174875"/>
            <a:ext cx="4041775" cy="3951288"/>
          </a:xfrm>
        </p:spPr>
        <p:txBody>
          <a:bodyPr/>
          <a:lstStyle>
            <a:lvl1pPr eaLnBrk="1" latinLnBrk="0" hangingPunct="1">
              <a:defRPr kumimoji="0" lang="es-ES" sz="2400"/>
            </a:lvl1pPr>
            <a:lvl2pPr eaLnBrk="1" latinLnBrk="0" hangingPunct="1">
              <a:defRPr kumimoji="0" lang="es-ES" sz="2000"/>
            </a:lvl2pPr>
            <a:lvl3pPr eaLnBrk="1" latinLnBrk="0" hangingPunct="1">
              <a:defRPr kumimoji="0" lang="es-ES" sz="1800"/>
            </a:lvl3pPr>
            <a:lvl4pPr eaLnBrk="1" latinLnBrk="0" hangingPunct="1">
              <a:defRPr kumimoji="0" lang="es-ES" sz="1600"/>
            </a:lvl4pPr>
            <a:lvl5pPr eaLnBrk="1" latinLnBrk="0" hangingPunct="1">
              <a:defRPr kumimoji="0" lang="es-ES" sz="1600"/>
            </a:lvl5pPr>
            <a:lvl6pPr eaLnBrk="1" latinLnBrk="0" hangingPunct="1">
              <a:defRPr kumimoji="0" lang="es-ES" sz="1600"/>
            </a:lvl6pPr>
            <a:lvl7pPr eaLnBrk="1" latinLnBrk="0" hangingPunct="1">
              <a:defRPr kumimoji="0" lang="es-ES" sz="1600"/>
            </a:lvl7pPr>
            <a:lvl8pPr eaLnBrk="1" latinLnBrk="0" hangingPunct="1">
              <a:defRPr kumimoji="0" lang="es-ES" sz="1600"/>
            </a:lvl8pPr>
            <a:lvl9pPr eaLnBrk="1" latinLnBrk="0" hangingPunct="1">
              <a:defRPr kumimoji="0" lang="es-ES" sz="1600"/>
            </a:lvl9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/>
              <a:pPr/>
              <a:t>12/17/2009</a:t>
            </a:fld>
            <a:endParaRPr kumimoji="0"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/>
              <a:pPr/>
              <a:t>‹Nº›</a:t>
            </a:fld>
            <a:endParaRPr kumimoji="0"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3008313" cy="1162050"/>
          </a:xfrm>
        </p:spPr>
        <p:txBody>
          <a:bodyPr anchor="b"/>
          <a:lstStyle>
            <a:lvl1pPr algn="l" eaLnBrk="1" latinLnBrk="0" hangingPunct="1">
              <a:defRPr kumimoji="0" lang="es-ES" sz="2000" b="1"/>
            </a:lvl1pPr>
          </a:lstStyle>
          <a:p>
            <a:pPr eaLnBrk="1" latinLnBrk="0" hangingPunct="1"/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3650" y="273050"/>
            <a:ext cx="5111750" cy="5853113"/>
          </a:xfrm>
        </p:spPr>
        <p:txBody>
          <a:bodyPr/>
          <a:lstStyle>
            <a:lvl1pPr eaLnBrk="1" latinLnBrk="0" hangingPunct="1">
              <a:defRPr kumimoji="0" lang="es-ES" sz="3200"/>
            </a:lvl1pPr>
            <a:lvl2pPr eaLnBrk="1" latinLnBrk="0" hangingPunct="1">
              <a:defRPr kumimoji="0" lang="es-ES" sz="2800"/>
            </a:lvl2pPr>
            <a:lvl3pPr eaLnBrk="1" latinLnBrk="0" hangingPunct="1">
              <a:defRPr kumimoji="0" lang="es-ES" sz="2400"/>
            </a:lvl3pPr>
            <a:lvl4pPr eaLnBrk="1" latinLnBrk="0" hangingPunct="1">
              <a:defRPr kumimoji="0" lang="es-ES" sz="2000"/>
            </a:lvl4pPr>
            <a:lvl5pPr eaLnBrk="1" latinLnBrk="0" hangingPunct="1">
              <a:defRPr kumimoji="0" lang="es-ES" sz="2000"/>
            </a:lvl5pPr>
            <a:lvl6pPr eaLnBrk="1" latinLnBrk="0" hangingPunct="1">
              <a:defRPr kumimoji="0" lang="es-ES" sz="2000"/>
            </a:lvl6pPr>
            <a:lvl7pPr eaLnBrk="1" latinLnBrk="0" hangingPunct="1">
              <a:defRPr kumimoji="0" lang="es-ES" sz="2000"/>
            </a:lvl7pPr>
            <a:lvl8pPr eaLnBrk="1" latinLnBrk="0" hangingPunct="1">
              <a:defRPr kumimoji="0" lang="es-ES" sz="2000"/>
            </a:lvl8pPr>
            <a:lvl9pPr eaLnBrk="1" latinLnBrk="0" hangingPunct="1">
              <a:defRPr kumimoji="0" lang="es-ES" sz="2000"/>
            </a:lvl9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1435100"/>
            <a:ext cx="3008313" cy="4691063"/>
          </a:xfrm>
        </p:spPr>
        <p:txBody>
          <a:bodyPr/>
          <a:lstStyle>
            <a:lvl1pPr marL="0" indent="0" eaLnBrk="1" latinLnBrk="0" hangingPunct="1">
              <a:buNone/>
              <a:defRPr kumimoji="0" lang="es-ES" sz="1400"/>
            </a:lvl1pPr>
            <a:lvl2pPr marL="457200" indent="0" eaLnBrk="1" latinLnBrk="0" hangingPunct="1">
              <a:buNone/>
              <a:defRPr kumimoji="0" lang="es-ES" sz="1200"/>
            </a:lvl2pPr>
            <a:lvl3pPr marL="914400" indent="0" eaLnBrk="1" latinLnBrk="0" hangingPunct="1">
              <a:buNone/>
              <a:defRPr kumimoji="0" lang="es-ES" sz="1000"/>
            </a:lvl3pPr>
            <a:lvl4pPr marL="1371600" indent="0" eaLnBrk="1" latinLnBrk="0" hangingPunct="1">
              <a:buNone/>
              <a:defRPr kumimoji="0" lang="es-ES" sz="900"/>
            </a:lvl4pPr>
            <a:lvl5pPr marL="1828800" indent="0" eaLnBrk="1" latinLnBrk="0" hangingPunct="1">
              <a:buNone/>
              <a:defRPr kumimoji="0" lang="es-ES" sz="900"/>
            </a:lvl5pPr>
            <a:lvl6pPr marL="2286000" indent="0" eaLnBrk="1" latinLnBrk="0" hangingPunct="1">
              <a:buNone/>
              <a:defRPr kumimoji="0" lang="es-ES" sz="900"/>
            </a:lvl6pPr>
            <a:lvl7pPr marL="2743200" indent="0" eaLnBrk="1" latinLnBrk="0" hangingPunct="1">
              <a:buNone/>
              <a:defRPr kumimoji="0" lang="es-ES" sz="900"/>
            </a:lvl7pPr>
            <a:lvl8pPr marL="3200400" indent="0" eaLnBrk="1" latinLnBrk="0" hangingPunct="1">
              <a:buNone/>
              <a:defRPr kumimoji="0" lang="es-ES" sz="900"/>
            </a:lvl8pPr>
            <a:lvl9pPr marL="3657600" indent="0" eaLnBrk="1" latinLnBrk="0" hangingPunct="1">
              <a:buNone/>
              <a:defRPr kumimoji="0" lang="es-ES" sz="900"/>
            </a:lvl9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/>
              <a:pPr/>
              <a:t>12/17/2009</a:t>
            </a:fld>
            <a:endParaRPr kumimoji="0"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/>
              <a:pPr/>
              <a:t>‹Nº›</a:t>
            </a:fld>
            <a:endParaRPr kumimoji="0" lang="es-E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 eaLnBrk="1" latinLnBrk="0" hangingPunct="1">
              <a:defRPr kumimoji="0" lang="es-ES" sz="2000" b="1"/>
            </a:lvl1pPr>
          </a:lstStyle>
          <a:p>
            <a:pPr eaLnBrk="1" latinLnBrk="0" hangingPunct="1"/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 eaLnBrk="1" latinLnBrk="0" hangingPunct="1">
              <a:buNone/>
              <a:defRPr kumimoji="0" lang="es-ES" sz="3200"/>
            </a:lvl1pPr>
            <a:lvl2pPr marL="457200" indent="0" eaLnBrk="1" latinLnBrk="0" hangingPunct="1">
              <a:buNone/>
              <a:defRPr kumimoji="0" lang="es-ES" sz="2800"/>
            </a:lvl2pPr>
            <a:lvl3pPr marL="914400" indent="0" eaLnBrk="1" latinLnBrk="0" hangingPunct="1">
              <a:buNone/>
              <a:defRPr kumimoji="0" lang="es-ES" sz="2400"/>
            </a:lvl3pPr>
            <a:lvl4pPr marL="1371600" indent="0" eaLnBrk="1" latinLnBrk="0" hangingPunct="1">
              <a:buNone/>
              <a:defRPr kumimoji="0" lang="es-ES" sz="2000"/>
            </a:lvl4pPr>
            <a:lvl5pPr marL="1828800" indent="0" eaLnBrk="1" latinLnBrk="0" hangingPunct="1">
              <a:buNone/>
              <a:defRPr kumimoji="0" lang="es-ES" sz="2000"/>
            </a:lvl5pPr>
            <a:lvl6pPr marL="2286000" indent="0" eaLnBrk="1" latinLnBrk="0" hangingPunct="1">
              <a:buNone/>
              <a:defRPr kumimoji="0" lang="es-ES" sz="2000"/>
            </a:lvl6pPr>
            <a:lvl7pPr marL="2743200" indent="0" eaLnBrk="1" latinLnBrk="0" hangingPunct="1">
              <a:buNone/>
              <a:defRPr kumimoji="0" lang="es-ES" sz="2000"/>
            </a:lvl7pPr>
            <a:lvl8pPr marL="3200400" indent="0" eaLnBrk="1" latinLnBrk="0" hangingPunct="1">
              <a:buNone/>
              <a:defRPr kumimoji="0" lang="es-ES" sz="2000"/>
            </a:lvl8pPr>
            <a:lvl9pPr marL="3657600" indent="0" eaLnBrk="1" latinLnBrk="0" hangingPunct="1">
              <a:buNone/>
              <a:defRPr kumimoji="0" lang="es-ES" sz="2000"/>
            </a:lvl9pPr>
          </a:lstStyle>
          <a:p>
            <a:pPr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 eaLnBrk="1" latinLnBrk="0" hangingPunct="1">
              <a:buNone/>
              <a:defRPr kumimoji="0" lang="es-ES" sz="1400"/>
            </a:lvl1pPr>
            <a:lvl2pPr marL="457200" indent="0" eaLnBrk="1" latinLnBrk="0" hangingPunct="1">
              <a:buNone/>
              <a:defRPr kumimoji="0" lang="es-ES" sz="1200"/>
            </a:lvl2pPr>
            <a:lvl3pPr marL="914400" indent="0" eaLnBrk="1" latinLnBrk="0" hangingPunct="1">
              <a:buNone/>
              <a:defRPr kumimoji="0" lang="es-ES" sz="1000"/>
            </a:lvl3pPr>
            <a:lvl4pPr marL="1371600" indent="0" eaLnBrk="1" latinLnBrk="0" hangingPunct="1">
              <a:buNone/>
              <a:defRPr kumimoji="0" lang="es-ES" sz="900"/>
            </a:lvl4pPr>
            <a:lvl5pPr marL="1828800" indent="0" eaLnBrk="1" latinLnBrk="0" hangingPunct="1">
              <a:buNone/>
              <a:defRPr kumimoji="0" lang="es-ES" sz="900"/>
            </a:lvl5pPr>
            <a:lvl6pPr marL="2286000" indent="0" eaLnBrk="1" latinLnBrk="0" hangingPunct="1">
              <a:buNone/>
              <a:defRPr kumimoji="0" lang="es-ES" sz="900"/>
            </a:lvl6pPr>
            <a:lvl7pPr marL="2743200" indent="0" eaLnBrk="1" latinLnBrk="0" hangingPunct="1">
              <a:buNone/>
              <a:defRPr kumimoji="0" lang="es-ES" sz="900"/>
            </a:lvl7pPr>
            <a:lvl8pPr marL="3200400" indent="0" eaLnBrk="1" latinLnBrk="0" hangingPunct="1">
              <a:buNone/>
              <a:defRPr kumimoji="0" lang="es-ES" sz="900"/>
            </a:lvl8pPr>
            <a:lvl9pPr marL="3657600" indent="0" eaLnBrk="1" latinLnBrk="0" hangingPunct="1">
              <a:buNone/>
              <a:defRPr kumimoji="0" lang="es-ES" sz="900"/>
            </a:lvl9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/>
              <a:pPr/>
              <a:t>12/17/2009</a:t>
            </a:fld>
            <a:endParaRPr kumimoji="0"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/>
              <a:pPr/>
              <a:t>‹Nº›</a:t>
            </a:fld>
            <a:endParaRPr kumimoji="0"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/>
              <a:pPr/>
              <a:t>12/17/2009</a:t>
            </a:fld>
            <a:endParaRPr kumimoji="0"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/>
              <a:pPr/>
              <a:t>‹Nº›</a:t>
            </a:fld>
            <a:endParaRPr kumimoji="0"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y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38"/>
            <a:ext cx="2057400" cy="5851525"/>
          </a:xfrm>
        </p:spPr>
        <p:txBody>
          <a:bodyPr vert="eaVert"/>
          <a:lstStyle/>
          <a:p>
            <a:pPr eaLnBrk="1" latinLnBrk="0" hangingPunct="1"/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274638"/>
            <a:ext cx="58674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/>
              <a:pPr/>
              <a:t>12/17/2009</a:t>
            </a:fld>
            <a:endParaRPr kumimoji="0"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/>
              <a:pPr/>
              <a:t>‹Nº›</a:t>
            </a:fld>
            <a:endParaRPr kumimoji="0"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/>
              <a:pPr/>
              <a:t>12/17/2009</a:t>
            </a:fld>
            <a:endParaRPr kumimoji="0"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/>
              <a:pPr/>
              <a:t>‹Nº›</a:t>
            </a:fld>
            <a:endParaRPr kumimoji="0" lang="es-E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/>
              <a:pPr/>
              <a:t>12/17/2009</a:t>
            </a:fld>
            <a:endParaRPr kumimoji="0"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/>
              <a:pPr/>
              <a:t>‹Nº›</a:t>
            </a:fld>
            <a:endParaRPr kumimoji="0" lang="es-E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olo el fon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762000" y="6356350"/>
            <a:ext cx="2133600" cy="365125"/>
          </a:xfrm>
        </p:spPr>
        <p:txBody>
          <a:bodyPr/>
          <a:lstStyle/>
          <a:p>
            <a:fld id="{757B281C-5159-4971-8228-52B9A72E9ED2}" type="datetimeFigureOut">
              <a:rPr/>
              <a:pPr/>
              <a:t>12/17/2009</a:t>
            </a:fld>
            <a:endParaRPr kumimoji="0"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356350"/>
            <a:ext cx="2895600" cy="365125"/>
          </a:xfrm>
        </p:spPr>
        <p:txBody>
          <a:bodyPr/>
          <a:lstStyle/>
          <a:p>
            <a:endParaRPr kumimoji="0"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rPr/>
              <a:pPr/>
              <a:t>‹Nº›</a:t>
            </a:fld>
            <a:endParaRPr kumimoji="0" lang="es-E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274638"/>
            <a:ext cx="8077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eaLnBrk="1" latinLnBrk="0" hangingPunct="1"/>
            <a:r>
              <a:rPr kumimoji="0" lang="es-ES" smtClean="0"/>
              <a:t>Haga clic para modificar el estilo de título del patrón</a:t>
            </a:r>
            <a:endParaRPr kumimoji="0" lang="en-US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1600200"/>
            <a:ext cx="80772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20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latinLnBrk="0" hangingPunct="1">
              <a:defRPr kumimoji="0" lang="es-ES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7B281C-5159-4971-8228-52B9A72E9ED2}" type="datetimeFigureOut">
              <a:rPr/>
              <a:pPr/>
              <a:t>12/17/2009</a:t>
            </a:fld>
            <a:endParaRPr kumimoji="0"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528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latinLnBrk="0" hangingPunct="1">
              <a:defRPr kumimoji="0" lang="es-ES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0"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056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latinLnBrk="0" hangingPunct="1">
              <a:defRPr kumimoji="0" lang="es-ES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D6E5A2-EC83-451F-A719-9AC1370DD5CF}" type="slidenum">
              <a:rPr/>
              <a:pPr/>
              <a:t>‹Nº›</a:t>
            </a:fld>
            <a:endParaRPr kumimoji="0" lang="es-E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-152400" y="-109183"/>
            <a:ext cx="818707" cy="7083189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0" r:id="rId3"/>
    <p:sldLayoutId id="2147483652" r:id="rId4"/>
    <p:sldLayoutId id="2147483653" r:id="rId5"/>
    <p:sldLayoutId id="2147483656" r:id="rId6"/>
    <p:sldLayoutId id="2147483657" r:id="rId7"/>
    <p:sldLayoutId id="2147483658" r:id="rId8"/>
    <p:sldLayoutId id="2147483659" r:id="rId9"/>
    <p:sldLayoutId id="2147483654" r:id="rId10"/>
    <p:sldLayoutId id="2147483655" r:id="rId11"/>
    <p:sldLayoutId id="2147483663" r:id="rId12"/>
  </p:sldLayoutIdLst>
  <p:transition spd="slow">
    <p:wipe dir="d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kumimoji="0" lang="es-ES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es-ES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0" lang="es-ES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es-ES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0" lang="es-ES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0" lang="es-ES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es-ES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es-ES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es-ES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es-ES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kumimoji="0" lang="es-ES"/>
      </a:defPPr>
      <a:lvl1pPr marL="0" algn="l" defTabSz="914400" rtl="0" eaLnBrk="1" latinLnBrk="0" hangingPunct="1">
        <a:defRPr kumimoji="0" lang="es-ES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0" lang="es-ES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0" lang="es-ES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0" lang="es-ES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0" lang="es-ES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0" lang="es-ES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0" lang="es-ES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0" lang="es-ES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0" lang="es-ES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7" Type="http://schemas.openxmlformats.org/officeDocument/2006/relationships/image" Target="../media/image7.pn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image" Target="../media/image6.jpe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slideLayout" Target="../slideLayouts/slideLayout3.xml"/><Relationship Id="rId7" Type="http://schemas.openxmlformats.org/officeDocument/2006/relationships/diagramQuickStyle" Target="../diagrams/quickStyle1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notesSlide" Target="../notesSlides/notesSlide6.xml"/><Relationship Id="rId9" Type="http://schemas.microsoft.com/office/2007/relationships/diagramDrawing" Target="../diagrams/drawing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8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5" Type="http://schemas.openxmlformats.org/officeDocument/2006/relationships/chart" Target="../charts/chart1.xml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5" Type="http://schemas.openxmlformats.org/officeDocument/2006/relationships/chart" Target="../charts/chart3.xml"/><Relationship Id="rId4" Type="http://schemas.openxmlformats.org/officeDocument/2006/relationships/notesSlide" Target="../notesSlides/notesSlide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tags" Target="../tags/tag27.xml"/><Relationship Id="rId1" Type="http://schemas.openxmlformats.org/officeDocument/2006/relationships/tags" Target="../tags/tag26.xml"/><Relationship Id="rId5" Type="http://schemas.openxmlformats.org/officeDocument/2006/relationships/chart" Target="../charts/chart4.xml"/><Relationship Id="rId4" Type="http://schemas.openxmlformats.org/officeDocument/2006/relationships/notesSlide" Target="../notesSlides/notesSlide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notesSlide" Target="../notesSlides/notesSlide19.xml"/><Relationship Id="rId7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1.xml"/><Relationship Id="rId6" Type="http://schemas.openxmlformats.org/officeDocument/2006/relationships/hyperlink" Target="http://www.mecon.gov.ar/hacienda/dncfp/municipal.html" TargetMode="External"/><Relationship Id="rId5" Type="http://schemas.openxmlformats.org/officeDocument/2006/relationships/hyperlink" Target="mailto:municipiosdncfp@mecon.gov.ar" TargetMode="External"/><Relationship Id="rId4" Type="http://schemas.openxmlformats.org/officeDocument/2006/relationships/hyperlink" Target="mailto:mmane@mecon.gov.a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2590800" y="2174999"/>
            <a:ext cx="6180224" cy="1470025"/>
          </a:xfrm>
        </p:spPr>
        <p:txBody>
          <a:bodyPr>
            <a:noAutofit/>
          </a:bodyPr>
          <a:lstStyle/>
          <a:p>
            <a:r>
              <a:rPr lang="es-AR" sz="3600" dirty="0"/>
              <a:t>EVOLUCIÓN DE LOS INGRESOS PROPIOS DE LOS GOBIERNOS LOCALES EN ARGENTINA</a:t>
            </a:r>
            <a:endParaRPr lang="es-E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3995936" y="5805264"/>
            <a:ext cx="5043035" cy="1052736"/>
          </a:xfrm>
        </p:spPr>
        <p:txBody>
          <a:bodyPr>
            <a:normAutofit fontScale="92500" lnSpcReduction="20000"/>
          </a:bodyPr>
          <a:lstStyle/>
          <a:p>
            <a:r>
              <a:rPr lang="es-ES" sz="2600" b="1" dirty="0" smtClean="0">
                <a:solidFill>
                  <a:srgbClr val="008BBC"/>
                </a:solidFill>
                <a:latin typeface="+mn-lt"/>
              </a:rPr>
              <a:t>Lic. Mariel Manes</a:t>
            </a:r>
            <a:endParaRPr lang="es-ES" sz="2600" b="1" dirty="0">
              <a:solidFill>
                <a:srgbClr val="008BBC"/>
              </a:solidFill>
              <a:latin typeface="+mn-lt"/>
            </a:endParaRPr>
          </a:p>
          <a:p>
            <a:r>
              <a:rPr lang="es-ES" sz="2300" dirty="0" smtClean="0">
                <a:latin typeface="+mn-lt"/>
              </a:rPr>
              <a:t>Coordinadora de Endeudamiento Provincial y Finanzas Municipales</a:t>
            </a:r>
            <a:endParaRPr lang="es-ES" sz="2300" dirty="0">
              <a:latin typeface="+mn-lt"/>
            </a:endParaRPr>
          </a:p>
        </p:txBody>
      </p:sp>
      <p:pic>
        <p:nvPicPr>
          <p:cNvPr id="4" name="Picture 8" descr="dia-periodista-tarjetas-web_0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25512"/>
            <a:ext cx="1728192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19"/>
          <p:cNvGrpSpPr>
            <a:grpSpLocks/>
          </p:cNvGrpSpPr>
          <p:nvPr/>
        </p:nvGrpSpPr>
        <p:grpSpPr bwMode="auto">
          <a:xfrm>
            <a:off x="6444208" y="116632"/>
            <a:ext cx="2532261" cy="720358"/>
            <a:chOff x="3640" y="3745"/>
            <a:chExt cx="1958" cy="495"/>
          </a:xfrm>
        </p:grpSpPr>
        <p:pic>
          <p:nvPicPr>
            <p:cNvPr id="6" name="Picture 10" descr="argentina"/>
            <p:cNvPicPr>
              <a:picLocks noChangeAspect="1" noChangeArrowheads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2" y="3745"/>
              <a:ext cx="276" cy="4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Text Box 12"/>
            <p:cNvSpPr txBox="1">
              <a:spLocks noChangeArrowheads="1"/>
            </p:cNvSpPr>
            <p:nvPr/>
          </p:nvSpPr>
          <p:spPr bwMode="auto">
            <a:xfrm>
              <a:off x="3640" y="3765"/>
              <a:ext cx="1680" cy="44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 fontAlgn="auto">
                <a:spcAft>
                  <a:spcPts val="0"/>
                </a:spcAft>
                <a:defRPr/>
              </a:pPr>
              <a:r>
                <a:rPr lang="es-AR" sz="1200" b="1" dirty="0">
                  <a:solidFill>
                    <a:schemeClr val="tx2">
                      <a:lumMod val="75000"/>
                    </a:schemeClr>
                  </a:solidFill>
                  <a:latin typeface="Calibri" pitchFamily="34" charset="0"/>
                  <a:ea typeface="Arial Unicode MS" pitchFamily="34" charset="-128"/>
                  <a:cs typeface="Calibri" pitchFamily="34" charset="0"/>
                </a:rPr>
                <a:t>Dirección Nacional de </a:t>
              </a:r>
            </a:p>
            <a:p>
              <a:pPr algn="r" fontAlgn="auto">
                <a:spcAft>
                  <a:spcPts val="0"/>
                </a:spcAft>
                <a:defRPr/>
              </a:pPr>
              <a:r>
                <a:rPr lang="es-AR" sz="1200" b="1" dirty="0">
                  <a:solidFill>
                    <a:schemeClr val="tx2">
                      <a:lumMod val="75000"/>
                    </a:schemeClr>
                  </a:solidFill>
                  <a:latin typeface="Calibri" pitchFamily="34" charset="0"/>
                  <a:ea typeface="Arial Unicode MS" pitchFamily="34" charset="-128"/>
                  <a:cs typeface="Calibri" pitchFamily="34" charset="0"/>
                </a:rPr>
                <a:t>Coordinación Fiscal </a:t>
              </a:r>
            </a:p>
            <a:p>
              <a:pPr algn="r" fontAlgn="auto">
                <a:spcAft>
                  <a:spcPts val="0"/>
                </a:spcAft>
                <a:defRPr/>
              </a:pPr>
              <a:r>
                <a:rPr lang="es-AR" sz="1200" b="1" dirty="0">
                  <a:solidFill>
                    <a:schemeClr val="tx2">
                      <a:lumMod val="75000"/>
                    </a:schemeClr>
                  </a:solidFill>
                  <a:latin typeface="Calibri" pitchFamily="34" charset="0"/>
                  <a:ea typeface="Arial Unicode MS" pitchFamily="34" charset="-128"/>
                  <a:cs typeface="Calibri" pitchFamily="34" charset="0"/>
                </a:rPr>
                <a:t>con las Provincias</a:t>
              </a:r>
              <a:endParaRPr lang="es-ES" sz="1200" b="1" dirty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ea typeface="Arial Unicode MS" pitchFamily="34" charset="-128"/>
                <a:cs typeface="Calibri" pitchFamily="34" charset="0"/>
              </a:endParaRPr>
            </a:p>
          </p:txBody>
        </p:sp>
      </p:grpSp>
    </p:spTree>
    <p:custDataLst>
      <p:tags r:id="rId1"/>
    </p:custData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2594" name="Rectangle 2"/>
          <p:cNvSpPr>
            <a:spLocks noGrp="1" noChangeArrowheads="1"/>
          </p:cNvSpPr>
          <p:nvPr>
            <p:ph type="title"/>
            <p:custDataLst>
              <p:tags r:id="rId2"/>
            </p:custDataLst>
          </p:nvPr>
        </p:nvSpPr>
        <p:spPr>
          <a:xfrm>
            <a:off x="4211960" y="842789"/>
            <a:ext cx="4343400" cy="1362075"/>
          </a:xfrm>
        </p:spPr>
        <p:txBody>
          <a:bodyPr/>
          <a:lstStyle/>
          <a:p>
            <a:pPr algn="ctr">
              <a:defRPr lang="es-ES"/>
            </a:pPr>
            <a:r>
              <a:rPr lang="es-ES" dirty="0" smtClean="0"/>
              <a:t>Organización de la Presentación</a:t>
            </a:r>
            <a:endParaRPr lang="es-ES" dirty="0"/>
          </a:p>
        </p:txBody>
      </p:sp>
      <p:sp>
        <p:nvSpPr>
          <p:cNvPr id="3" name="Content Placeholder 4"/>
          <p:cNvSpPr txBox="1">
            <a:spLocks/>
          </p:cNvSpPr>
          <p:nvPr>
            <p:custDataLst>
              <p:tags r:id="rId3"/>
            </p:custDataLst>
          </p:nvPr>
        </p:nvSpPr>
        <p:spPr>
          <a:xfrm>
            <a:off x="762000" y="2996952"/>
            <a:ext cx="8077200" cy="3600400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es-ES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es-ES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es-E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es-E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es-E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es-E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es-E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es-E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es-E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Clr>
                <a:srgbClr val="009ED6"/>
              </a:buClr>
            </a:pPr>
            <a:r>
              <a:rPr lang="es-AR" dirty="0" smtClean="0"/>
              <a:t>Motivación</a:t>
            </a:r>
          </a:p>
          <a:p>
            <a:pPr algn="just">
              <a:buClr>
                <a:srgbClr val="009ED6"/>
              </a:buClr>
            </a:pPr>
            <a:r>
              <a:rPr lang="es-AR" dirty="0" smtClean="0"/>
              <a:t>¿Cuáles son los principales ingresos propios municipales?</a:t>
            </a:r>
          </a:p>
          <a:p>
            <a:pPr algn="just">
              <a:buClr>
                <a:srgbClr val="009ED6"/>
              </a:buClr>
            </a:pPr>
            <a:r>
              <a:rPr lang="es-AR" dirty="0" smtClean="0"/>
              <a:t>Evolución a nivel consolidado</a:t>
            </a:r>
          </a:p>
          <a:p>
            <a:pPr algn="just">
              <a:buClr>
                <a:srgbClr val="009ED6"/>
              </a:buClr>
            </a:pPr>
            <a:r>
              <a:rPr lang="es-AR" dirty="0" smtClean="0"/>
              <a:t>Evolución regional</a:t>
            </a:r>
          </a:p>
          <a:p>
            <a:pPr algn="just">
              <a:buClr>
                <a:srgbClr val="009ED6"/>
              </a:buClr>
            </a:pPr>
            <a:r>
              <a:rPr lang="es-AR" dirty="0" smtClean="0"/>
              <a:t>TISH y ABL</a:t>
            </a:r>
          </a:p>
          <a:p>
            <a:pPr algn="just">
              <a:buClr>
                <a:srgbClr val="009ED6"/>
              </a:buClr>
            </a:pPr>
            <a:r>
              <a:rPr lang="es-AR" dirty="0" smtClean="0"/>
              <a:t>Comentarios finales</a:t>
            </a:r>
            <a:endParaRPr lang="es-AR" dirty="0"/>
          </a:p>
        </p:txBody>
      </p:sp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225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22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22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2594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295400" y="2363450"/>
            <a:ext cx="6781800" cy="380875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es-ES" sz="5400" dirty="0" smtClean="0">
                <a:solidFill>
                  <a:srgbClr val="009ED6"/>
                </a:solidFill>
              </a:rPr>
              <a:t>Motivación</a:t>
            </a:r>
            <a:endParaRPr lang="es-ES" sz="5400" dirty="0">
              <a:solidFill>
                <a:srgbClr val="009ED6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191000" y="0"/>
            <a:ext cx="7765662" cy="16476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63309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62000" y="-99392"/>
            <a:ext cx="8077200" cy="1143000"/>
          </a:xfrm>
        </p:spPr>
        <p:txBody>
          <a:bodyPr>
            <a:normAutofit/>
          </a:bodyPr>
          <a:lstStyle/>
          <a:p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Motivación</a:t>
            </a:r>
            <a:endParaRPr lang="es-E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762000" y="1268761"/>
            <a:ext cx="8202488" cy="4968552"/>
          </a:xfrm>
        </p:spPr>
        <p:txBody>
          <a:bodyPr>
            <a:norm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s-ES" sz="2600" dirty="0" smtClean="0"/>
              <a:t>Los municipios han adquirido un mayor protagonismo en la ejecución de políticas de </a:t>
            </a:r>
            <a:r>
              <a:rPr lang="es-AR" sz="2600" dirty="0" smtClean="0"/>
              <a:t>reducción de la  </a:t>
            </a:r>
            <a:r>
              <a:rPr lang="es-AR" sz="2600" dirty="0"/>
              <a:t>vulnerabilidad social </a:t>
            </a:r>
            <a:r>
              <a:rPr lang="es-AR" sz="2600" dirty="0" smtClean="0"/>
              <a:t>y </a:t>
            </a:r>
            <a:r>
              <a:rPr lang="es-AR" sz="2600" dirty="0"/>
              <a:t>mejora de la infraestructura de servicios </a:t>
            </a:r>
            <a:r>
              <a:rPr lang="es-AR" sz="2600" dirty="0" smtClean="0"/>
              <a:t>urbanos.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s-AR" sz="2600" dirty="0" smtClean="0"/>
              <a:t>A su vez, en los últimos años, ha disminuido la </a:t>
            </a:r>
            <a:r>
              <a:rPr lang="es-AR" sz="2600" dirty="0"/>
              <a:t>proporción de los gastos totales que los gobiernos locales cubren con </a:t>
            </a:r>
            <a:r>
              <a:rPr lang="es-AR" sz="2600" dirty="0" smtClean="0"/>
              <a:t>recursos propios.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s-AR" sz="2600" dirty="0" smtClean="0"/>
              <a:t>Resulta interesante profundizar </a:t>
            </a:r>
            <a:r>
              <a:rPr lang="es-AR" sz="2600" dirty="0"/>
              <a:t>el análisis sobre </a:t>
            </a:r>
            <a:r>
              <a:rPr lang="es-AR" sz="2600" dirty="0" smtClean="0"/>
              <a:t>dichos </a:t>
            </a:r>
            <a:r>
              <a:rPr lang="es-AR" sz="2600" dirty="0"/>
              <a:t>recursos, con el objetivo de comprender su </a:t>
            </a:r>
            <a:r>
              <a:rPr lang="es-AR" sz="2600" dirty="0" smtClean="0"/>
              <a:t>dinámica y, con ello, poder diseñar acciones para su fortalecimiento.</a:t>
            </a:r>
          </a:p>
        </p:txBody>
      </p:sp>
    </p:spTree>
    <p:custDataLst>
      <p:tags r:id="rId1"/>
    </p:custDataLst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66464" y="2363450"/>
            <a:ext cx="6781800" cy="380875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algn="ctr"/>
            <a:r>
              <a:rPr lang="es-ES" sz="5400" dirty="0" smtClean="0">
                <a:solidFill>
                  <a:srgbClr val="009ED6"/>
                </a:solidFill>
              </a:rPr>
              <a:t>Principales ingresos propios municipales</a:t>
            </a:r>
            <a:endParaRPr lang="es-ES" sz="5400" dirty="0">
              <a:solidFill>
                <a:srgbClr val="009ED6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191000" y="0"/>
            <a:ext cx="7765662" cy="16476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63309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83568" y="-99392"/>
            <a:ext cx="8460432" cy="1143000"/>
          </a:xfrm>
        </p:spPr>
        <p:txBody>
          <a:bodyPr>
            <a:noAutofit/>
          </a:bodyPr>
          <a:lstStyle/>
          <a:p>
            <a:r>
              <a:rPr lang="es-ES" sz="3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Ingresos municipales totales</a:t>
            </a:r>
            <a:endParaRPr lang="es-ES" sz="3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6" name="5 Diagrama"/>
          <p:cNvGraphicFramePr/>
          <p:nvPr/>
        </p:nvGraphicFramePr>
        <p:xfrm>
          <a:off x="899592" y="1124744"/>
          <a:ext cx="8064896" cy="5589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custDataLst>
      <p:tags r:id="rId1"/>
    </p:custDataLst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D15A1398-C1CC-4D32-9AC3-D9DB3BF8C2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>
                                            <p:graphicEl>
                                              <a:dgm id="{D15A1398-C1CC-4D32-9AC3-D9DB3BF8C2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graphicEl>
                                              <a:dgm id="{D15A1398-C1CC-4D32-9AC3-D9DB3BF8C2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graphicEl>
                                              <a:dgm id="{D15A1398-C1CC-4D32-9AC3-D9DB3BF8C2F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56472870-518A-40F7-A6CE-C4CC0C395E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>
                                            <p:graphicEl>
                                              <a:dgm id="{56472870-518A-40F7-A6CE-C4CC0C395E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graphicEl>
                                              <a:dgm id="{56472870-518A-40F7-A6CE-C4CC0C395E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graphicEl>
                                              <a:dgm id="{56472870-518A-40F7-A6CE-C4CC0C395E7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D96543B3-3B7B-4FA7-A366-3E022BCB899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graphicEl>
                                              <a:dgm id="{D96543B3-3B7B-4FA7-A366-3E022BCB899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graphicEl>
                                              <a:dgm id="{D96543B3-3B7B-4FA7-A366-3E022BCB899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>
                                            <p:graphicEl>
                                              <a:dgm id="{D96543B3-3B7B-4FA7-A366-3E022BCB899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720ABC63-808C-4296-B5C9-03B41C019E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graphicEl>
                                              <a:dgm id="{720ABC63-808C-4296-B5C9-03B41C019E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graphicEl>
                                              <a:dgm id="{720ABC63-808C-4296-B5C9-03B41C019E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>
                                            <p:graphicEl>
                                              <a:dgm id="{720ABC63-808C-4296-B5C9-03B41C019EC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6F2AF551-14B1-4327-8546-CFAF4C0812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graphicEl>
                                              <a:dgm id="{6F2AF551-14B1-4327-8546-CFAF4C0812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graphicEl>
                                              <a:dgm id="{6F2AF551-14B1-4327-8546-CFAF4C0812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>
                                            <p:graphicEl>
                                              <a:dgm id="{6F2AF551-14B1-4327-8546-CFAF4C08123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6" grpId="0" uiExpand="1">
        <p:bldSub>
          <a:bldDgm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62000" y="-99392"/>
            <a:ext cx="8077200" cy="1143000"/>
          </a:xfrm>
        </p:spPr>
        <p:txBody>
          <a:bodyPr>
            <a:normAutofit/>
          </a:bodyPr>
          <a:lstStyle/>
          <a:p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Ingresos propios municipales</a:t>
            </a:r>
            <a:endParaRPr lang="es-E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itle 1"/>
          <p:cNvSpPr txBox="1">
            <a:spLocks/>
          </p:cNvSpPr>
          <p:nvPr>
            <p:custDataLst>
              <p:tags r:id="rId3"/>
            </p:custDataLst>
          </p:nvPr>
        </p:nvSpPr>
        <p:spPr>
          <a:xfrm>
            <a:off x="755576" y="557808"/>
            <a:ext cx="8388424" cy="1143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7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9ED6"/>
                </a:solidFill>
                <a:uLnTx/>
                <a:uFillTx/>
                <a:latin typeface="+mj-lt"/>
                <a:ea typeface="+mj-ea"/>
                <a:cs typeface="+mj-cs"/>
              </a:rPr>
              <a:t>Principales</a:t>
            </a:r>
            <a:r>
              <a:rPr kumimoji="0" lang="es-ES" sz="2700" b="1" i="0" u="none" strike="noStrike" kern="1200" cap="none" spc="0" normalizeH="0" noProof="0" dirty="0" smtClean="0">
                <a:ln>
                  <a:noFill/>
                </a:ln>
                <a:solidFill>
                  <a:srgbClr val="009ED6"/>
                </a:solidFill>
                <a:uLnTx/>
                <a:uFillTx/>
                <a:latin typeface="+mj-lt"/>
                <a:ea typeface="+mj-ea"/>
                <a:cs typeface="+mj-cs"/>
              </a:rPr>
              <a:t> tasas, contribuciones e ingresos no tributarios</a:t>
            </a:r>
            <a:endParaRPr kumimoji="0" lang="es-ES" sz="2700" b="1" i="0" u="none" strike="noStrike" kern="1200" cap="none" spc="0" normalizeH="0" baseline="0" noProof="0" dirty="0">
              <a:ln>
                <a:noFill/>
              </a:ln>
              <a:solidFill>
                <a:srgbClr val="009ED6"/>
              </a:solidFill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6 Elipse"/>
          <p:cNvSpPr/>
          <p:nvPr/>
        </p:nvSpPr>
        <p:spPr>
          <a:xfrm>
            <a:off x="1403648" y="1916976"/>
            <a:ext cx="1800200" cy="1799960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s-AR" b="1" dirty="0" smtClean="0"/>
              <a:t>Alumbrado, barrido y limpieza</a:t>
            </a:r>
            <a:endParaRPr lang="es-AR" b="1" dirty="0"/>
          </a:p>
        </p:txBody>
      </p:sp>
      <p:sp>
        <p:nvSpPr>
          <p:cNvPr id="8" name="7 Elipse"/>
          <p:cNvSpPr/>
          <p:nvPr/>
        </p:nvSpPr>
        <p:spPr>
          <a:xfrm>
            <a:off x="7092280" y="3069104"/>
            <a:ext cx="1800200" cy="1799960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s-AR" b="1" dirty="0" smtClean="0"/>
              <a:t>Inspección, seguridad e higiene</a:t>
            </a:r>
            <a:endParaRPr lang="es-AR" b="1" dirty="0"/>
          </a:p>
        </p:txBody>
      </p:sp>
      <p:sp>
        <p:nvSpPr>
          <p:cNvPr id="9" name="8 Elipse"/>
          <p:cNvSpPr/>
          <p:nvPr/>
        </p:nvSpPr>
        <p:spPr>
          <a:xfrm>
            <a:off x="1907863" y="5181497"/>
            <a:ext cx="1260000" cy="1260000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s-AR" sz="1300" dirty="0" smtClean="0"/>
              <a:t>Contribución de mejoras</a:t>
            </a:r>
            <a:endParaRPr lang="es-AR" sz="1300" dirty="0"/>
          </a:p>
        </p:txBody>
      </p:sp>
      <p:sp>
        <p:nvSpPr>
          <p:cNvPr id="10" name="9 Elipse"/>
          <p:cNvSpPr/>
          <p:nvPr/>
        </p:nvSpPr>
        <p:spPr>
          <a:xfrm>
            <a:off x="5112060" y="3033124"/>
            <a:ext cx="1260140" cy="125997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s-AR" sz="1400" dirty="0" smtClean="0"/>
              <a:t>Multas, recargos y rentas atrasadas</a:t>
            </a:r>
            <a:endParaRPr lang="es-AR" sz="1400" dirty="0"/>
          </a:p>
        </p:txBody>
      </p:sp>
      <p:sp>
        <p:nvSpPr>
          <p:cNvPr id="11" name="10 Elipse"/>
          <p:cNvSpPr/>
          <p:nvPr/>
        </p:nvSpPr>
        <p:spPr>
          <a:xfrm>
            <a:off x="7524568" y="5373360"/>
            <a:ext cx="1080120" cy="1079976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s-AR" sz="1200" dirty="0" smtClean="0"/>
              <a:t>Publicidad y propaganda</a:t>
            </a:r>
            <a:endParaRPr lang="es-AR" sz="1200" dirty="0"/>
          </a:p>
        </p:txBody>
      </p:sp>
      <p:sp>
        <p:nvSpPr>
          <p:cNvPr id="12" name="11 Elipse"/>
          <p:cNvSpPr/>
          <p:nvPr/>
        </p:nvSpPr>
        <p:spPr>
          <a:xfrm>
            <a:off x="971840" y="4005208"/>
            <a:ext cx="1080240" cy="1079976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s-AR" sz="1400" b="1" dirty="0" smtClean="0"/>
              <a:t>Rentas de la Propiedad</a:t>
            </a:r>
            <a:endParaRPr lang="es-AR" sz="1400" b="1" dirty="0"/>
          </a:p>
        </p:txBody>
      </p:sp>
      <p:sp>
        <p:nvSpPr>
          <p:cNvPr id="13" name="12 Elipse"/>
          <p:cNvSpPr/>
          <p:nvPr/>
        </p:nvSpPr>
        <p:spPr>
          <a:xfrm>
            <a:off x="3347864" y="4119220"/>
            <a:ext cx="1290143" cy="1289971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s-AR" sz="1600" b="1" dirty="0" smtClean="0"/>
              <a:t>Venta de bienes y servicios</a:t>
            </a:r>
            <a:endParaRPr lang="es-AR" sz="1600" b="1" dirty="0"/>
          </a:p>
        </p:txBody>
      </p:sp>
      <p:sp>
        <p:nvSpPr>
          <p:cNvPr id="14" name="13 Elipse"/>
          <p:cNvSpPr/>
          <p:nvPr/>
        </p:nvSpPr>
        <p:spPr>
          <a:xfrm>
            <a:off x="5292080" y="4929310"/>
            <a:ext cx="1224000" cy="1224000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s-AR" sz="1400" dirty="0" smtClean="0"/>
              <a:t>Servicios sanitarios</a:t>
            </a:r>
            <a:endParaRPr lang="es-AR" sz="1400" dirty="0"/>
          </a:p>
        </p:txBody>
      </p:sp>
      <p:sp>
        <p:nvSpPr>
          <p:cNvPr id="15" name="14 Elipse"/>
          <p:cNvSpPr/>
          <p:nvPr/>
        </p:nvSpPr>
        <p:spPr>
          <a:xfrm>
            <a:off x="3635896" y="2277016"/>
            <a:ext cx="1080120" cy="1079976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s-AR" sz="1500" dirty="0" smtClean="0"/>
              <a:t>Derechos de oficina</a:t>
            </a:r>
            <a:endParaRPr lang="es-AR" sz="1500" dirty="0"/>
          </a:p>
        </p:txBody>
      </p:sp>
      <p:sp>
        <p:nvSpPr>
          <p:cNvPr id="16" name="15 Elipse"/>
          <p:cNvSpPr/>
          <p:nvPr/>
        </p:nvSpPr>
        <p:spPr>
          <a:xfrm>
            <a:off x="6372200" y="1844968"/>
            <a:ext cx="1080120" cy="1079976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s-AR" sz="1300" dirty="0" smtClean="0"/>
              <a:t>Permisos de edificación</a:t>
            </a:r>
            <a:endParaRPr lang="es-AR" sz="1300" dirty="0"/>
          </a:p>
        </p:txBody>
      </p:sp>
    </p:spTree>
    <p:custDataLst>
      <p:tags r:id="rId1"/>
    </p:custDataLst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2000"/>
                            </p:stCondLst>
                            <p:childTnLst>
                              <p:par>
                                <p:cTn id="3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4000"/>
                            </p:stCondLst>
                            <p:childTnLst>
                              <p:par>
                                <p:cTn id="4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6000"/>
                            </p:stCondLst>
                            <p:childTnLst>
                              <p:par>
                                <p:cTn id="4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8000"/>
                            </p:stCondLst>
                            <p:childTnLst>
                              <p:par>
                                <p:cTn id="5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  <p:bldP spid="4" grpId="0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62000" y="-99392"/>
            <a:ext cx="8077200" cy="1143000"/>
          </a:xfrm>
        </p:spPr>
        <p:txBody>
          <a:bodyPr>
            <a:normAutofit/>
          </a:bodyPr>
          <a:lstStyle/>
          <a:p>
            <a:r>
              <a:rPr lang="es-E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Ingresos propios </a:t>
            </a:r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municipales (cont.)</a:t>
            </a:r>
            <a:endParaRPr lang="es-E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itle 1"/>
          <p:cNvSpPr txBox="1">
            <a:spLocks/>
          </p:cNvSpPr>
          <p:nvPr>
            <p:custDataLst>
              <p:tags r:id="rId3"/>
            </p:custDataLst>
          </p:nvPr>
        </p:nvSpPr>
        <p:spPr>
          <a:xfrm>
            <a:off x="755576" y="557808"/>
            <a:ext cx="8388424" cy="1143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2700" b="1" dirty="0" smtClean="0">
                <a:solidFill>
                  <a:srgbClr val="009ED6"/>
                </a:solidFill>
                <a:latin typeface="+mj-lt"/>
                <a:ea typeface="+mj-ea"/>
                <a:cs typeface="+mj-cs"/>
              </a:rPr>
              <a:t>Potestades tributarias delegadas</a:t>
            </a:r>
            <a:endParaRPr kumimoji="0" lang="es-ES" sz="2700" b="1" i="0" u="none" strike="noStrike" kern="1200" cap="none" spc="0" normalizeH="0" baseline="0" noProof="0" dirty="0">
              <a:ln>
                <a:noFill/>
              </a:ln>
              <a:solidFill>
                <a:srgbClr val="009ED6"/>
              </a:solidFill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9" name="18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75620072"/>
              </p:ext>
            </p:extLst>
          </p:nvPr>
        </p:nvGraphicFramePr>
        <p:xfrm>
          <a:off x="755577" y="2926527"/>
          <a:ext cx="8208911" cy="3094761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368152"/>
                <a:gridCol w="1296144"/>
                <a:gridCol w="5544615"/>
              </a:tblGrid>
              <a:tr h="604867">
                <a:tc gridSpan="2">
                  <a:txBody>
                    <a:bodyPr/>
                    <a:lstStyle/>
                    <a:p>
                      <a:endParaRPr lang="es-AR" dirty="0"/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Potestad municipal</a:t>
                      </a:r>
                      <a:endParaRPr lang="es-AR" dirty="0"/>
                    </a:p>
                  </a:txBody>
                  <a:tcPr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</a:tr>
              <a:tr h="604867">
                <a:tc gridSpan="2">
                  <a:txBody>
                    <a:bodyPr/>
                    <a:lstStyle/>
                    <a:p>
                      <a:pPr algn="ctr"/>
                      <a:r>
                        <a:rPr lang="es-AR" b="1" dirty="0" smtClean="0"/>
                        <a:t>Ingresos brutos</a:t>
                      </a:r>
                      <a:endParaRPr lang="es-AR" b="1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Chubut</a:t>
                      </a:r>
                      <a:endParaRPr lang="es-AR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604867">
                <a:tc rowSpan="2">
                  <a:txBody>
                    <a:bodyPr/>
                    <a:lstStyle/>
                    <a:p>
                      <a:pPr algn="ctr"/>
                      <a:r>
                        <a:rPr lang="es-AR" b="1" dirty="0" smtClean="0"/>
                        <a:t>Inmobiliario</a:t>
                      </a:r>
                      <a:endParaRPr lang="es-AR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b="1" dirty="0" smtClean="0"/>
                        <a:t>Urbano</a:t>
                      </a:r>
                      <a:endParaRPr lang="es-AR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Chubut, Corrientes, Chaco, Salta, Formosa, </a:t>
                      </a:r>
                      <a:r>
                        <a:rPr lang="es-AR" dirty="0" smtClean="0"/>
                        <a:t> Tierra </a:t>
                      </a:r>
                      <a:r>
                        <a:rPr lang="es-AR" dirty="0" smtClean="0"/>
                        <a:t>del Fuego y Santa Cruz</a:t>
                      </a:r>
                      <a:endParaRPr lang="es-AR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604867">
                <a:tc vMerge="1">
                  <a:txBody>
                    <a:bodyPr/>
                    <a:lstStyle/>
                    <a:p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b="1" dirty="0" smtClean="0"/>
                        <a:t>Rural</a:t>
                      </a:r>
                      <a:endParaRPr lang="es-AR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Chubut</a:t>
                      </a:r>
                      <a:endParaRPr lang="es-AR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604867">
                <a:tc gridSpan="2">
                  <a:txBody>
                    <a:bodyPr/>
                    <a:lstStyle/>
                    <a:p>
                      <a:pPr algn="ctr"/>
                      <a:r>
                        <a:rPr lang="es-AR" b="1" dirty="0" smtClean="0"/>
                        <a:t>Automotor</a:t>
                      </a:r>
                      <a:endParaRPr lang="es-AR" b="1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Corrientes, Chaco, Salta, Córdoba, Formosa, </a:t>
                      </a:r>
                      <a:r>
                        <a:rPr lang="es-AR" dirty="0" smtClean="0"/>
                        <a:t>Neuquén</a:t>
                      </a:r>
                      <a:r>
                        <a:rPr lang="es-AR" dirty="0" smtClean="0"/>
                        <a:t>, Tierra del Fuego, Santa Cruz y Chubut.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0" name="19 Rectángulo"/>
          <p:cNvSpPr/>
          <p:nvPr/>
        </p:nvSpPr>
        <p:spPr>
          <a:xfrm>
            <a:off x="827584" y="1508591"/>
            <a:ext cx="80648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AR" sz="2400" dirty="0" smtClean="0"/>
              <a:t>Implica la delegación de la facultad de percibir el impuesto junto con su administración y la posibilidad de determinar su estructura (base imponible, alícuotas, </a:t>
            </a:r>
            <a:r>
              <a:rPr lang="es-AR" sz="2400" dirty="0" err="1" smtClean="0"/>
              <a:t>etc</a:t>
            </a:r>
            <a:r>
              <a:rPr lang="es-AR" sz="2400" dirty="0" smtClean="0"/>
              <a:t>).</a:t>
            </a:r>
            <a:endParaRPr lang="es-AR" sz="2400" dirty="0"/>
          </a:p>
        </p:txBody>
      </p:sp>
    </p:spTree>
    <p:custDataLst>
      <p:tags r:id="rId1"/>
    </p:custData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66464" y="2363450"/>
            <a:ext cx="6781800" cy="380875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algn="ctr"/>
            <a:r>
              <a:rPr lang="es-ES" sz="5400" dirty="0" smtClean="0">
                <a:solidFill>
                  <a:srgbClr val="009ED6"/>
                </a:solidFill>
              </a:rPr>
              <a:t>Resultados a nivel consolidado</a:t>
            </a:r>
            <a:endParaRPr lang="es-ES" sz="5400" dirty="0">
              <a:solidFill>
                <a:srgbClr val="009ED6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191000" y="0"/>
            <a:ext cx="7765662" cy="16476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63309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62000" y="-99392"/>
            <a:ext cx="8077200" cy="1143000"/>
          </a:xfrm>
        </p:spPr>
        <p:txBody>
          <a:bodyPr>
            <a:normAutofit/>
          </a:bodyPr>
          <a:lstStyle/>
          <a:p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Resultados a nivel consolidado</a:t>
            </a:r>
            <a:endParaRPr lang="es-E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6" name="1 Gráfico"/>
          <p:cNvGraphicFramePr>
            <a:graphicFrameLocks noGrp="1"/>
          </p:cNvGraphicFramePr>
          <p:nvPr/>
        </p:nvGraphicFramePr>
        <p:xfrm>
          <a:off x="683567" y="1052736"/>
          <a:ext cx="8544309" cy="5418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7" name="6 Redondear rectángulo de esquina diagonal"/>
          <p:cNvSpPr/>
          <p:nvPr/>
        </p:nvSpPr>
        <p:spPr>
          <a:xfrm>
            <a:off x="1835696" y="1988840"/>
            <a:ext cx="2592288" cy="1296144"/>
          </a:xfrm>
          <a:prstGeom prst="round2DiagRect">
            <a:avLst/>
          </a:prstGeom>
          <a:solidFill>
            <a:srgbClr val="3276C8">
              <a:alpha val="8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AR" sz="1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el periodo 2005-2010 los recursos propios representan, en promedio, el 36% de los recursos totales</a:t>
            </a:r>
            <a:endParaRPr lang="es-AR" sz="17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6" grpId="0">
        <p:bldSub>
          <a:bldChart bld="series"/>
        </p:bldSub>
      </p:bldGraphic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1 Gráfico"/>
          <p:cNvGraphicFramePr>
            <a:graphicFrameLocks noGrp="1"/>
          </p:cNvGraphicFramePr>
          <p:nvPr/>
        </p:nvGraphicFramePr>
        <p:xfrm>
          <a:off x="755576" y="908721"/>
          <a:ext cx="8388424" cy="5949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762000" y="-99392"/>
            <a:ext cx="8077200" cy="1143000"/>
          </a:xfrm>
        </p:spPr>
        <p:txBody>
          <a:bodyPr>
            <a:normAutofit/>
          </a:bodyPr>
          <a:lstStyle/>
          <a:p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Resultados a nivel consolidado</a:t>
            </a:r>
            <a:endParaRPr lang="es-E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17 Forma libre"/>
          <p:cNvSpPr/>
          <p:nvPr/>
        </p:nvSpPr>
        <p:spPr>
          <a:xfrm>
            <a:off x="1902941" y="1844824"/>
            <a:ext cx="6269460" cy="2381187"/>
          </a:xfrm>
          <a:custGeom>
            <a:avLst/>
            <a:gdLst>
              <a:gd name="connsiteX0" fmla="*/ 0 w 5881816"/>
              <a:gd name="connsiteY0" fmla="*/ 2038865 h 2038865"/>
              <a:gd name="connsiteX1" fmla="*/ 1013254 w 5881816"/>
              <a:gd name="connsiteY1" fmla="*/ 1248032 h 2038865"/>
              <a:gd name="connsiteX2" fmla="*/ 2644345 w 5881816"/>
              <a:gd name="connsiteY2" fmla="*/ 506627 h 2038865"/>
              <a:gd name="connsiteX3" fmla="*/ 4510216 w 5881816"/>
              <a:gd name="connsiteY3" fmla="*/ 98854 h 2038865"/>
              <a:gd name="connsiteX4" fmla="*/ 5881816 w 5881816"/>
              <a:gd name="connsiteY4" fmla="*/ 0 h 2038865"/>
              <a:gd name="connsiteX5" fmla="*/ 5881816 w 5881816"/>
              <a:gd name="connsiteY5" fmla="*/ 0 h 2038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881816" h="2038865">
                <a:moveTo>
                  <a:pt x="0" y="2038865"/>
                </a:moveTo>
                <a:cubicBezTo>
                  <a:pt x="286265" y="1771135"/>
                  <a:pt x="572530" y="1503405"/>
                  <a:pt x="1013254" y="1248032"/>
                </a:cubicBezTo>
                <a:cubicBezTo>
                  <a:pt x="1453978" y="992659"/>
                  <a:pt x="2061518" y="698157"/>
                  <a:pt x="2644345" y="506627"/>
                </a:cubicBezTo>
                <a:cubicBezTo>
                  <a:pt x="3227172" y="315097"/>
                  <a:pt x="3970638" y="183292"/>
                  <a:pt x="4510216" y="98854"/>
                </a:cubicBezTo>
                <a:cubicBezTo>
                  <a:pt x="5049794" y="14416"/>
                  <a:pt x="5881816" y="0"/>
                  <a:pt x="5881816" y="0"/>
                </a:cubicBezTo>
                <a:lnTo>
                  <a:pt x="5881816" y="0"/>
                </a:lnTo>
              </a:path>
            </a:pathLst>
          </a:custGeom>
          <a:noFill/>
          <a:ln w="57150">
            <a:solidFill>
              <a:srgbClr val="8400DE"/>
            </a:solidFill>
            <a:tailEnd type="stealth" w="med" len="lg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AR" dirty="0">
              <a:ln>
                <a:solidFill>
                  <a:schemeClr val="accent4"/>
                </a:solidFill>
              </a:ln>
              <a:solidFill>
                <a:schemeClr val="accent4"/>
              </a:solidFill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2339752" y="2132856"/>
            <a:ext cx="16882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b="1" dirty="0" smtClean="0">
                <a:solidFill>
                  <a:srgbClr val="8400DE"/>
                </a:solidFill>
              </a:rPr>
              <a:t>25% vs. 20% </a:t>
            </a:r>
          </a:p>
          <a:p>
            <a:pPr algn="ctr"/>
            <a:r>
              <a:rPr lang="es-AR" b="1" dirty="0" smtClean="0">
                <a:solidFill>
                  <a:srgbClr val="8400DE"/>
                </a:solidFill>
              </a:rPr>
              <a:t>promedio anual</a:t>
            </a:r>
            <a:endParaRPr lang="es-AR" b="1" dirty="0">
              <a:solidFill>
                <a:srgbClr val="8400DE"/>
              </a:solidFill>
            </a:endParaRPr>
          </a:p>
        </p:txBody>
      </p:sp>
    </p:spTree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Chart bld="series"/>
        </p:bldSub>
      </p:bldGraphic>
      <p:bldP spid="18" grpId="0" animBg="1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762000" y="-99392"/>
            <a:ext cx="8077200" cy="1143000"/>
          </a:xfrm>
        </p:spPr>
        <p:txBody>
          <a:bodyPr>
            <a:normAutofit/>
          </a:bodyPr>
          <a:lstStyle/>
          <a:p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Principales Tasas y Contribuciones</a:t>
            </a:r>
            <a:endParaRPr lang="es-E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6 Imagen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39652" y="2420888"/>
            <a:ext cx="6264696" cy="3627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827584" y="1196752"/>
            <a:ext cx="80648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AR" sz="2400" dirty="0" smtClean="0"/>
              <a:t>Composición del rubro “Tasas y Contribuciones” promedio para el periodo considerado.</a:t>
            </a:r>
            <a:endParaRPr lang="es-AR" sz="2400" dirty="0"/>
          </a:p>
        </p:txBody>
      </p:sp>
      <p:sp>
        <p:nvSpPr>
          <p:cNvPr id="9" name="8 Elipse"/>
          <p:cNvSpPr/>
          <p:nvPr/>
        </p:nvSpPr>
        <p:spPr>
          <a:xfrm>
            <a:off x="6300192" y="2852936"/>
            <a:ext cx="684000" cy="792088"/>
          </a:xfrm>
          <a:prstGeom prst="ellipse">
            <a:avLst/>
          </a:prstGeom>
          <a:noFill/>
          <a:ln w="38100">
            <a:solidFill>
              <a:srgbClr val="99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0" name="9 Redondear rectángulo de esquina diagonal"/>
          <p:cNvSpPr/>
          <p:nvPr/>
        </p:nvSpPr>
        <p:spPr>
          <a:xfrm>
            <a:off x="7128792" y="3068960"/>
            <a:ext cx="1907704" cy="2160240"/>
          </a:xfrm>
          <a:prstGeom prst="round2Diag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s-AR" sz="17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ABL + TISH</a:t>
            </a:r>
          </a:p>
          <a:p>
            <a:pPr algn="ctr"/>
            <a:endParaRPr lang="es-AR" sz="1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AR" sz="1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82% </a:t>
            </a:r>
            <a:r>
              <a:rPr lang="es-AR" sz="1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las Tasas y Contribuciones.</a:t>
            </a:r>
          </a:p>
          <a:p>
            <a:pPr algn="ctr"/>
            <a:endParaRPr lang="es-AR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AR" sz="1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60% </a:t>
            </a:r>
            <a:r>
              <a:rPr lang="es-AR" sz="1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 total de recursos propios</a:t>
            </a:r>
            <a:endParaRPr lang="es-AR" sz="17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85185E-6 L -0.07882 1.85185E-6 " pathEditMode="relative" ptsTypes="AA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762000" y="-99392"/>
            <a:ext cx="8077200" cy="1143000"/>
          </a:xfrm>
        </p:spPr>
        <p:txBody>
          <a:bodyPr>
            <a:normAutofit/>
          </a:bodyPr>
          <a:lstStyle/>
          <a:p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Principales Ingresos no Tributarios</a:t>
            </a:r>
            <a:endParaRPr lang="es-E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4 Imagen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1268760"/>
            <a:ext cx="6120680" cy="4936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Flecha izquierda"/>
          <p:cNvSpPr/>
          <p:nvPr/>
        </p:nvSpPr>
        <p:spPr>
          <a:xfrm>
            <a:off x="7956376" y="1700808"/>
            <a:ext cx="936104" cy="504056"/>
          </a:xfrm>
          <a:prstGeom prst="left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Rectángulo redondeado"/>
          <p:cNvSpPr/>
          <p:nvPr/>
        </p:nvSpPr>
        <p:spPr>
          <a:xfrm>
            <a:off x="2843808" y="2492896"/>
            <a:ext cx="3456384" cy="180020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AR" dirty="0" smtClean="0"/>
              <a:t>Mas de 200 recursos diferentes en la información de muestra entre tasas, derechos, contribuciones, entre otros!</a:t>
            </a:r>
            <a:endParaRPr lang="es-AR" dirty="0"/>
          </a:p>
        </p:txBody>
      </p:sp>
    </p:spTree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30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CECFF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31" presetID="5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  <p:bldP spid="6" grpId="1" animBg="1"/>
      <p:bldP spid="6" grpId="2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66464" y="2363450"/>
            <a:ext cx="6781800" cy="380875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algn="ctr"/>
            <a:r>
              <a:rPr lang="es-ES" sz="5400" dirty="0" smtClean="0">
                <a:solidFill>
                  <a:srgbClr val="009ED6"/>
                </a:solidFill>
              </a:rPr>
              <a:t>Resultados a nivel regional</a:t>
            </a:r>
            <a:endParaRPr lang="es-ES" sz="5400" dirty="0">
              <a:solidFill>
                <a:srgbClr val="009ED6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191000" y="0"/>
            <a:ext cx="7765662" cy="16476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63309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62000" y="-99392"/>
            <a:ext cx="8077200" cy="1143000"/>
          </a:xfrm>
        </p:spPr>
        <p:txBody>
          <a:bodyPr>
            <a:normAutofit/>
          </a:bodyPr>
          <a:lstStyle/>
          <a:p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Resultados a nivel regional</a:t>
            </a:r>
            <a:endParaRPr lang="es-E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7" name="1 Gráfico"/>
          <p:cNvGraphicFramePr>
            <a:graphicFrameLocks noGrp="1"/>
          </p:cNvGraphicFramePr>
          <p:nvPr/>
        </p:nvGraphicFramePr>
        <p:xfrm>
          <a:off x="683569" y="980728"/>
          <a:ext cx="8460432" cy="5877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custDataLst>
      <p:tags r:id="rId1"/>
    </p:custDataLst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7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7" grpId="0">
        <p:bldSub>
          <a:bldChart bld="series"/>
        </p:bldSub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62000" y="-99392"/>
            <a:ext cx="8077200" cy="1143000"/>
          </a:xfrm>
        </p:spPr>
        <p:txBody>
          <a:bodyPr>
            <a:normAutofit/>
          </a:bodyPr>
          <a:lstStyle/>
          <a:p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Resultados a nivel regional</a:t>
            </a:r>
            <a:endParaRPr lang="es-E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1 Gráfico"/>
          <p:cNvGraphicFramePr>
            <a:graphicFrameLocks noGrp="1"/>
          </p:cNvGraphicFramePr>
          <p:nvPr/>
        </p:nvGraphicFramePr>
        <p:xfrm>
          <a:off x="827583" y="1196752"/>
          <a:ext cx="8076023" cy="53845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custDataLst>
      <p:tags r:id="rId1"/>
    </p:custDataLst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Sub>
          <a:bldChart bld="series"/>
        </p:bldSub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1 Gráfico"/>
          <p:cNvGraphicFramePr>
            <a:graphicFrameLocks noGrp="1"/>
          </p:cNvGraphicFramePr>
          <p:nvPr/>
        </p:nvGraphicFramePr>
        <p:xfrm>
          <a:off x="611561" y="980728"/>
          <a:ext cx="8292046" cy="5877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762000" y="-99392"/>
            <a:ext cx="8077200" cy="1143000"/>
          </a:xfrm>
        </p:spPr>
        <p:txBody>
          <a:bodyPr>
            <a:normAutofit/>
          </a:bodyPr>
          <a:lstStyle/>
          <a:p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Resultados a nivel regional</a:t>
            </a:r>
            <a:endParaRPr lang="es-E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66464" y="2363450"/>
            <a:ext cx="6781800" cy="380875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algn="ctr"/>
            <a:r>
              <a:rPr lang="es-ES" sz="5400" dirty="0" smtClean="0">
                <a:solidFill>
                  <a:srgbClr val="009ED6"/>
                </a:solidFill>
              </a:rPr>
              <a:t>TISH y ABL</a:t>
            </a:r>
            <a:endParaRPr lang="es-ES" sz="5400" dirty="0">
              <a:solidFill>
                <a:srgbClr val="009ED6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191000" y="0"/>
            <a:ext cx="7765662" cy="16476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63309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762000" y="-99392"/>
            <a:ext cx="8077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Inspección,</a:t>
            </a:r>
            <a:r>
              <a:rPr kumimoji="0" lang="es-ES" sz="4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Seguridad e Higiene (TISH)</a:t>
            </a:r>
            <a:endParaRPr kumimoji="0" lang="es-ES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827584" y="980728"/>
            <a:ext cx="79208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AR" sz="2400" dirty="0" smtClean="0"/>
              <a:t>A nivel consolidado, la TISH experimentó un incremento promedio anual del 25,8%, versus el 18,4% del ABL. </a:t>
            </a:r>
            <a:endParaRPr lang="es-AR" sz="2400" dirty="0"/>
          </a:p>
        </p:txBody>
      </p:sp>
      <p:graphicFrame>
        <p:nvGraphicFramePr>
          <p:cNvPr id="7" name="1 Gráfico"/>
          <p:cNvGraphicFramePr>
            <a:graphicFrameLocks noGrp="1"/>
          </p:cNvGraphicFramePr>
          <p:nvPr/>
        </p:nvGraphicFramePr>
        <p:xfrm>
          <a:off x="827584" y="1916832"/>
          <a:ext cx="8004015" cy="47971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7 Redondear rectángulo de esquina diagonal"/>
          <p:cNvSpPr/>
          <p:nvPr/>
        </p:nvSpPr>
        <p:spPr>
          <a:xfrm>
            <a:off x="5364088" y="4653136"/>
            <a:ext cx="3240360" cy="1440160"/>
          </a:xfrm>
          <a:prstGeom prst="round2Diag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AR" dirty="0" smtClean="0"/>
              <a:t>La actualización automática de las bases, ligadas al </a:t>
            </a:r>
            <a:r>
              <a:rPr lang="es-AR" dirty="0" smtClean="0"/>
              <a:t>IIB</a:t>
            </a:r>
            <a:r>
              <a:rPr lang="es-AR" dirty="0" smtClean="0"/>
              <a:t>, explica la relevancia adquirida por la TISH en un contexto de crecimiento económico.</a:t>
            </a:r>
            <a:endParaRPr lang="es-AR" dirty="0"/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/>
      <p:bldP spid="6" grpId="0"/>
      <p:bldGraphic spid="7" grpId="0">
        <p:bldSub>
          <a:bldChart bld="series"/>
        </p:bldSub>
      </p:bldGraphic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762000" y="-99392"/>
            <a:ext cx="8077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Alumbrado,</a:t>
            </a:r>
            <a:r>
              <a:rPr kumimoji="0" lang="es-ES" sz="4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barrido y limpieza (ABL)</a:t>
            </a:r>
            <a:endParaRPr kumimoji="0" lang="es-ES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6" name="1 Gráfico"/>
          <p:cNvGraphicFramePr>
            <a:graphicFrameLocks noGrp="1"/>
          </p:cNvGraphicFramePr>
          <p:nvPr/>
        </p:nvGraphicFramePr>
        <p:xfrm>
          <a:off x="684138" y="1052736"/>
          <a:ext cx="8459862" cy="5340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3000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3000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Graphic spid="6" grpId="0">
        <p:bldSub>
          <a:bldChart bld="series"/>
        </p:bldSub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66464" y="2363450"/>
            <a:ext cx="6781800" cy="380875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algn="ctr"/>
            <a:r>
              <a:rPr lang="es-ES" sz="5400" dirty="0" smtClean="0">
                <a:solidFill>
                  <a:srgbClr val="009ED6"/>
                </a:solidFill>
              </a:rPr>
              <a:t>Comentarios finales</a:t>
            </a:r>
            <a:endParaRPr lang="es-ES" sz="5400" dirty="0">
              <a:solidFill>
                <a:srgbClr val="009ED6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191000" y="0"/>
            <a:ext cx="7765662" cy="16476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63309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915816" y="1052736"/>
            <a:ext cx="5904656" cy="5472608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algn="just">
              <a:buFont typeface="Arial" pitchFamily="34" charset="0"/>
              <a:buChar char="•"/>
            </a:pPr>
            <a:r>
              <a:rPr lang="es-AR" sz="2800" dirty="0" smtClean="0"/>
              <a:t>El sector municipal está teniendo una importancia cada vez mayor. </a:t>
            </a:r>
          </a:p>
          <a:p>
            <a:pPr algn="just"/>
            <a:endParaRPr lang="es-AR" sz="2800" dirty="0" smtClean="0"/>
          </a:p>
          <a:p>
            <a:pPr algn="just"/>
            <a:endParaRPr lang="es-AR" sz="2800" dirty="0" smtClean="0"/>
          </a:p>
          <a:p>
            <a:pPr algn="just">
              <a:buFont typeface="Arial" pitchFamily="34" charset="0"/>
              <a:buChar char="•"/>
            </a:pPr>
            <a:r>
              <a:rPr lang="es-AR" sz="2800" dirty="0" smtClean="0"/>
              <a:t>En ese marco, resulta necesario perfeccionar la capacidad recaudatoria de los gobiernos locales a través de un sistema de recaudación de mayor calidad.</a:t>
            </a:r>
            <a:endParaRPr lang="es-ES" sz="28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4953000" y="0"/>
            <a:ext cx="7765662" cy="16476125"/>
          </a:xfrm>
          <a:prstGeom prst="rect">
            <a:avLst/>
          </a:prstGeom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4963332" y="-6858000"/>
            <a:ext cx="7765662" cy="1647612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20753331" flipH="1">
            <a:off x="-316180" y="3775286"/>
            <a:ext cx="2895600" cy="33904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1800" y="116632"/>
            <a:ext cx="6120680" cy="3168352"/>
          </a:xfrm>
          <a:prstGeom prst="rect">
            <a:avLst/>
          </a:prstGeom>
          <a:noFill/>
        </p:spPr>
        <p:txBody>
          <a:bodyPr wrap="square" rtlCol="0">
            <a:normAutofit fontScale="92500" lnSpcReduction="10000"/>
          </a:bodyPr>
          <a:lstStyle/>
          <a:p>
            <a:pPr algn="just"/>
            <a:r>
              <a:rPr lang="es-AR" sz="2400" u="sng" dirty="0" smtClean="0"/>
              <a:t>Esto incluye</a:t>
            </a:r>
            <a:r>
              <a:rPr lang="es-AR" sz="2400" dirty="0" smtClean="0"/>
              <a:t>:</a:t>
            </a:r>
          </a:p>
          <a:p>
            <a:pPr algn="just">
              <a:lnSpc>
                <a:spcPct val="120000"/>
              </a:lnSpc>
              <a:spcBef>
                <a:spcPts val="600"/>
              </a:spcBef>
              <a:buSzPct val="110000"/>
              <a:buFont typeface="Arial" pitchFamily="34" charset="0"/>
              <a:buChar char="•"/>
            </a:pPr>
            <a:r>
              <a:rPr lang="es-AR" sz="2400" dirty="0" smtClean="0"/>
              <a:t> Avanzar en la armonización tributaria.</a:t>
            </a:r>
          </a:p>
          <a:p>
            <a:pPr algn="just">
              <a:lnSpc>
                <a:spcPct val="120000"/>
              </a:lnSpc>
              <a:spcBef>
                <a:spcPts val="600"/>
              </a:spcBef>
              <a:buSzPct val="110000"/>
              <a:buFont typeface="Arial" pitchFamily="34" charset="0"/>
              <a:buChar char="•"/>
            </a:pPr>
            <a:r>
              <a:rPr lang="es-AR" sz="2400" dirty="0" smtClean="0"/>
              <a:t> Simplificar la estructura de recursos.</a:t>
            </a:r>
          </a:p>
          <a:p>
            <a:pPr algn="just">
              <a:lnSpc>
                <a:spcPct val="120000"/>
              </a:lnSpc>
              <a:spcBef>
                <a:spcPts val="600"/>
              </a:spcBef>
              <a:buSzPct val="110000"/>
              <a:buFont typeface="Arial" pitchFamily="34" charset="0"/>
              <a:buChar char="•"/>
            </a:pPr>
            <a:r>
              <a:rPr lang="es-AR" sz="2400" dirty="0" smtClean="0"/>
              <a:t> Sistematizar la información.</a:t>
            </a:r>
          </a:p>
          <a:p>
            <a:pPr algn="just">
              <a:lnSpc>
                <a:spcPct val="120000"/>
              </a:lnSpc>
              <a:spcBef>
                <a:spcPts val="600"/>
              </a:spcBef>
              <a:buSzPct val="110000"/>
              <a:buFont typeface="Arial" pitchFamily="34" charset="0"/>
              <a:buChar char="•"/>
            </a:pPr>
            <a:r>
              <a:rPr lang="es-AR" sz="2400" dirty="0" smtClean="0"/>
              <a:t> Implementar acciones que permitan mejorar la cultura tributaria del contribuyente.</a:t>
            </a:r>
          </a:p>
          <a:p>
            <a:pPr algn="just">
              <a:lnSpc>
                <a:spcPct val="120000"/>
              </a:lnSpc>
              <a:spcBef>
                <a:spcPts val="600"/>
              </a:spcBef>
              <a:buSzPct val="110000"/>
              <a:buFont typeface="Arial" pitchFamily="34" charset="0"/>
              <a:buChar char="•"/>
            </a:pPr>
            <a:r>
              <a:rPr lang="es-AR" sz="2400" dirty="0" smtClean="0"/>
              <a:t> Incrementar la fiscalización.</a:t>
            </a:r>
          </a:p>
        </p:txBody>
      </p:sp>
      <p:sp>
        <p:nvSpPr>
          <p:cNvPr id="5" name="TextBox 6"/>
          <p:cNvSpPr txBox="1"/>
          <p:nvPr/>
        </p:nvSpPr>
        <p:spPr>
          <a:xfrm>
            <a:off x="2843808" y="3573016"/>
            <a:ext cx="6120680" cy="2960712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algn="just"/>
            <a:r>
              <a:rPr lang="es-AR" sz="2300" dirty="0" smtClean="0">
                <a:solidFill>
                  <a:srgbClr val="009ED6"/>
                </a:solidFill>
              </a:rPr>
              <a:t>La recaudación propia es una de las herramientas que permiten potenciar el accionar municipal. </a:t>
            </a:r>
          </a:p>
          <a:p>
            <a:pPr algn="just"/>
            <a:endParaRPr lang="es-AR" sz="2300" dirty="0" smtClean="0"/>
          </a:p>
          <a:p>
            <a:pPr algn="just"/>
            <a:r>
              <a:rPr lang="es-AR" sz="2300" b="1" i="1" dirty="0" smtClean="0"/>
              <a:t>Todos los esfuerzos que puedan dirigirse a dinamizar dicha herramienta redundarán en un Municipio con mayor capacidad de respuesta a los desafíos que impone la gestión pública y las demandas de los vecinos.</a:t>
            </a:r>
            <a:endParaRPr lang="es-AR" sz="2300" b="1" i="1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5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419872" y="2381379"/>
            <a:ext cx="5400599" cy="2800221"/>
          </a:xfrm>
          <a:prstGeom prst="rect">
            <a:avLst/>
          </a:prstGeom>
          <a:noFill/>
          <a:effectLst>
            <a:glow rad="635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normAutofit/>
          </a:bodyPr>
          <a:lstStyle/>
          <a:p>
            <a:r>
              <a:rPr lang="es-ES" sz="5400" dirty="0" smtClean="0">
                <a:solidFill>
                  <a:srgbClr val="3276C8"/>
                </a:solidFill>
                <a:effectLst>
                  <a:glow rad="38100">
                    <a:schemeClr val="accent5">
                      <a:alpha val="40000"/>
                    </a:schemeClr>
                  </a:glow>
                </a:effectLst>
              </a:rPr>
              <a:t>Muchas gracias por su atención!</a:t>
            </a:r>
            <a:endParaRPr lang="es-ES" sz="6600" dirty="0">
              <a:solidFill>
                <a:srgbClr val="3276C8"/>
              </a:solidFill>
              <a:effectLst>
                <a:glow rad="38100">
                  <a:schemeClr val="accent5">
                    <a:alpha val="40000"/>
                  </a:schemeClr>
                </a:glow>
              </a:effectLst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20753331" flipH="1">
            <a:off x="108261" y="-3142205"/>
            <a:ext cx="2895600" cy="6861081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2 Subtítulo"/>
          <p:cNvSpPr txBox="1">
            <a:spLocks/>
          </p:cNvSpPr>
          <p:nvPr/>
        </p:nvSpPr>
        <p:spPr>
          <a:xfrm>
            <a:off x="1691680" y="2852936"/>
            <a:ext cx="6048399" cy="230505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s-AR" sz="1800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Mail: </a:t>
            </a:r>
            <a:r>
              <a:rPr lang="es-AR" sz="1800" b="1" dirty="0" smtClean="0">
                <a:solidFill>
                  <a:schemeClr val="accent1">
                    <a:lumMod val="50000"/>
                  </a:schemeClr>
                </a:solidFill>
                <a:latin typeface="Calibri" pitchFamily="34" charset="0"/>
                <a:cs typeface="Calibri" pitchFamily="34" charset="0"/>
                <a:hlinkClick r:id="rId4"/>
              </a:rPr>
              <a:t>mmane@mecon.gov.ar</a:t>
            </a:r>
            <a:r>
              <a:rPr lang="es-AR" sz="1800" b="1" dirty="0" smtClean="0">
                <a:solidFill>
                  <a:schemeClr val="accent1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 </a:t>
            </a:r>
          </a:p>
          <a:p>
            <a:pPr fontAlgn="auto">
              <a:spcAft>
                <a:spcPts val="0"/>
              </a:spcAft>
              <a:defRPr/>
            </a:pPr>
            <a:r>
              <a:rPr lang="es-AR" sz="1800" b="1" dirty="0" smtClean="0">
                <a:solidFill>
                  <a:schemeClr val="accent1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           </a:t>
            </a:r>
            <a:r>
              <a:rPr lang="es-AR" sz="1800" b="1" dirty="0" smtClean="0">
                <a:solidFill>
                  <a:schemeClr val="accent1">
                    <a:lumMod val="50000"/>
                  </a:schemeClr>
                </a:solidFill>
                <a:latin typeface="Calibri" pitchFamily="34" charset="0"/>
                <a:cs typeface="Calibri" pitchFamily="34" charset="0"/>
                <a:hlinkClick r:id="rId5"/>
              </a:rPr>
              <a:t>municipiosdncfp@mecon.gov.ar</a:t>
            </a:r>
            <a:r>
              <a:rPr lang="es-AR" sz="1800" b="1" dirty="0" smtClean="0">
                <a:solidFill>
                  <a:schemeClr val="accent1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 </a:t>
            </a:r>
          </a:p>
          <a:p>
            <a:pPr fontAlgn="auto">
              <a:spcAft>
                <a:spcPts val="0"/>
              </a:spcAft>
              <a:defRPr/>
            </a:pPr>
            <a:endParaRPr lang="es-AR" sz="900" b="1" dirty="0" smtClean="0">
              <a:solidFill>
                <a:schemeClr val="bg2">
                  <a:lumMod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s-AR" sz="1800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Teléfonos:  (011) 4349-6417 / 6379</a:t>
            </a:r>
            <a:endParaRPr lang="es-AR" sz="300" b="1" dirty="0" smtClean="0">
              <a:solidFill>
                <a:schemeClr val="accent1">
                  <a:lumMod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es-AR" sz="1800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Web:   </a:t>
            </a:r>
            <a:r>
              <a:rPr lang="es-AR" sz="1800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  <a:hlinkClick r:id="rId6"/>
              </a:rPr>
              <a:t>www2.mecon.gov.ar/hacienda/dncfp/municipal.html</a:t>
            </a:r>
            <a:r>
              <a:rPr lang="es-AR" sz="1800" b="1" dirty="0" smtClean="0">
                <a:solidFill>
                  <a:schemeClr val="accent1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  </a:t>
            </a:r>
            <a:endParaRPr lang="es-AR" sz="1800" dirty="0">
              <a:solidFill>
                <a:schemeClr val="accent1">
                  <a:lumMod val="5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3" name="Picture 8" descr="dia-periodista-tarjetas-web_0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4938" y="6093296"/>
            <a:ext cx="1700758" cy="566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" name="Group 19"/>
          <p:cNvGrpSpPr>
            <a:grpSpLocks/>
          </p:cNvGrpSpPr>
          <p:nvPr/>
        </p:nvGrpSpPr>
        <p:grpSpPr bwMode="auto">
          <a:xfrm>
            <a:off x="6518756" y="6106747"/>
            <a:ext cx="2483957" cy="645962"/>
            <a:chOff x="3642" y="3745"/>
            <a:chExt cx="1956" cy="503"/>
          </a:xfrm>
        </p:grpSpPr>
        <p:pic>
          <p:nvPicPr>
            <p:cNvPr id="15" name="Picture 10" descr="argentina"/>
            <p:cNvPicPr>
              <a:picLocks noChangeAspect="1" noChangeArrowheads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2" y="3745"/>
              <a:ext cx="276" cy="4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Text Box 12"/>
            <p:cNvSpPr txBox="1">
              <a:spLocks noChangeArrowheads="1"/>
            </p:cNvSpPr>
            <p:nvPr/>
          </p:nvSpPr>
          <p:spPr bwMode="auto">
            <a:xfrm>
              <a:off x="3642" y="3745"/>
              <a:ext cx="1680" cy="50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es-AR" sz="1200" b="1" dirty="0">
                  <a:solidFill>
                    <a:schemeClr val="tx2">
                      <a:lumMod val="75000"/>
                    </a:schemeClr>
                  </a:solidFill>
                  <a:latin typeface="Calibri" pitchFamily="34" charset="0"/>
                  <a:ea typeface="Arial Unicode MS" pitchFamily="34" charset="-128"/>
                  <a:cs typeface="Calibri" pitchFamily="34" charset="0"/>
                </a:rPr>
                <a:t>Dirección Nacional de </a:t>
              </a:r>
            </a:p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AR" sz="1200" b="1" dirty="0">
                  <a:solidFill>
                    <a:schemeClr val="tx2">
                      <a:lumMod val="75000"/>
                    </a:schemeClr>
                  </a:solidFill>
                  <a:latin typeface="Calibri" pitchFamily="34" charset="0"/>
                  <a:ea typeface="Arial Unicode MS" pitchFamily="34" charset="-128"/>
                  <a:cs typeface="Calibri" pitchFamily="34" charset="0"/>
                </a:rPr>
                <a:t>Coordinación Fiscal </a:t>
              </a:r>
            </a:p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AR" sz="1200" b="1" dirty="0">
                  <a:solidFill>
                    <a:schemeClr val="tx2">
                      <a:lumMod val="75000"/>
                    </a:schemeClr>
                  </a:solidFill>
                  <a:latin typeface="Calibri" pitchFamily="34" charset="0"/>
                  <a:ea typeface="Arial Unicode MS" pitchFamily="34" charset="-128"/>
                  <a:cs typeface="Calibri" pitchFamily="34" charset="0"/>
                </a:rPr>
                <a:t>con las Provincias</a:t>
              </a:r>
              <a:endParaRPr lang="es-ES" sz="1200" b="1" dirty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ea typeface="Arial Unicode MS" pitchFamily="34" charset="-128"/>
                <a:cs typeface="Calibri" pitchFamily="34" charset="0"/>
              </a:endParaRPr>
            </a:p>
          </p:txBody>
        </p:sp>
      </p:grpSp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xfrm>
            <a:off x="4261048" y="620688"/>
            <a:ext cx="4343400" cy="858019"/>
          </a:xfrm>
        </p:spPr>
        <p:txBody>
          <a:bodyPr/>
          <a:lstStyle/>
          <a:p>
            <a:pPr algn="ctr"/>
            <a:r>
              <a:rPr lang="es-AR" dirty="0" smtClean="0"/>
              <a:t>Datos de contacto</a:t>
            </a:r>
            <a:endParaRPr lang="es-AR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2396579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  <p:bldP spid="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8.0&quot;&gt;&lt;object type=&quot;1&quot; unique_id=&quot;10001&quot;&gt;&lt;object type=&quot;2&quot; unique_id=&quot;10002&quot;&gt;&lt;object type=&quot;3&quot; unique_id=&quot;10003&quot;&gt;&lt;property id=&quot;20148&quot; value=&quot;5&quot;/&gt;&lt;property id=&quot;20300&quot; value=&quot;Diapositiva 1 - &amp;quot;EVOLUCIÓN DE LOS INGRESOS PROPIOS DE LOS GOBIERNOS LOCALES EN ARGENTINA&amp;quot;&quot;/&gt;&lt;property id=&quot;20307&quot; value=&quot;259&quot;/&gt;&lt;/object&gt;&lt;object type=&quot;3&quot; unique_id=&quot;10004&quot;&gt;&lt;property id=&quot;20148&quot; value=&quot;5&quot;/&gt;&lt;property id=&quot;20300&quot; value=&quot;Diapositiva 2 - &amp;quot;Organización de la Presentación&amp;quot;&quot;/&gt;&lt;property id=&quot;20307&quot; value=&quot;278&quot;/&gt;&lt;/object&gt;&lt;object type=&quot;3&quot; unique_id=&quot;10005&quot;&gt;&lt;property id=&quot;20148&quot; value=&quot;5&quot;/&gt;&lt;property id=&quot;20300&quot; value=&quot;Diapositiva 3&quot;/&gt;&lt;property id=&quot;20307&quot; value=&quot;289&quot;/&gt;&lt;/object&gt;&lt;object type=&quot;3&quot; unique_id=&quot;10006&quot;&gt;&lt;property id=&quot;20148&quot; value=&quot;5&quot;/&gt;&lt;property id=&quot;20300&quot; value=&quot;Diapositiva 4 - &amp;quot;Motivación&amp;quot;&quot;/&gt;&lt;property id=&quot;20307&quot; value=&quot;261&quot;/&gt;&lt;/object&gt;&lt;object type=&quot;3&quot; unique_id=&quot;10008&quot;&gt;&lt;property id=&quot;20148&quot; value=&quot;5&quot;/&gt;&lt;property id=&quot;20300&quot; value=&quot;Diapositiva 21&quot;/&gt;&lt;property id=&quot;20307&quot; value=&quot;282&quot;/&gt;&lt;/object&gt;&lt;object type=&quot;3&quot; unique_id=&quot;10009&quot;&gt;&lt;property id=&quot;20148&quot; value=&quot;5&quot;/&gt;&lt;property id=&quot;20300&quot; value=&quot;Diapositiva 22&quot;/&gt;&lt;property id=&quot;20307&quot; value=&quot;283&quot;/&gt;&lt;/object&gt;&lt;object type=&quot;3&quot; unique_id=&quot;10010&quot;&gt;&lt;property id=&quot;20148&quot; value=&quot;5&quot;/&gt;&lt;property id=&quot;20300&quot; value=&quot;Diapositiva 23&quot;/&gt;&lt;property id=&quot;20307&quot; value=&quot;284&quot;/&gt;&lt;/object&gt;&lt;object type=&quot;3&quot; unique_id=&quot;10016&quot;&gt;&lt;property id=&quot;20148&quot; value=&quot;5&quot;/&gt;&lt;property id=&quot;20300&quot; value=&quot;Diapositiva 24 - &amp;quot;Datos de contacto&amp;quot;&quot;/&gt;&lt;property id=&quot;20307&quot; value=&quot;288&quot;/&gt;&lt;/object&gt;&lt;object type=&quot;3&quot; unique_id=&quot;10172&quot;&gt;&lt;property id=&quot;20148&quot; value=&quot;5&quot;/&gt;&lt;property id=&quot;20300&quot; value=&quot;Diapositiva 5&quot;/&gt;&lt;property id=&quot;20307&quot; value=&quot;290&quot;/&gt;&lt;/object&gt;&lt;object type=&quot;3&quot; unique_id=&quot;10173&quot;&gt;&lt;property id=&quot;20148&quot; value=&quot;5&quot;/&gt;&lt;property id=&quot;20300&quot; value=&quot;Diapositiva 6 - &amp;quot;Ingresos municipales totales&amp;quot;&quot;/&gt;&lt;property id=&quot;20307&quot; value=&quot;291&quot;/&gt;&lt;/object&gt;&lt;object type=&quot;3&quot; unique_id=&quot;10174&quot;&gt;&lt;property id=&quot;20148&quot; value=&quot;5&quot;/&gt;&lt;property id=&quot;20300&quot; value=&quot;Diapositiva 7 - &amp;quot;Ingresos propios municipales&amp;quot;&quot;/&gt;&lt;property id=&quot;20307&quot; value=&quot;292&quot;/&gt;&lt;/object&gt;&lt;object type=&quot;3&quot; unique_id=&quot;10251&quot;&gt;&lt;property id=&quot;20148&quot; value=&quot;5&quot;/&gt;&lt;property id=&quot;20300&quot; value=&quot;Diapositiva 8 - &amp;quot;Ingresos propios municipales (cont.)&amp;quot;&quot;/&gt;&lt;property id=&quot;20307&quot; value=&quot;293&quot;/&gt;&lt;/object&gt;&lt;object type=&quot;3&quot; unique_id=&quot;10332&quot;&gt;&lt;property id=&quot;20148&quot; value=&quot;5&quot;/&gt;&lt;property id=&quot;20300&quot; value=&quot;Diapositiva 9&quot;/&gt;&lt;property id=&quot;20307&quot; value=&quot;294&quot;/&gt;&lt;/object&gt;&lt;object type=&quot;3&quot; unique_id=&quot;10333&quot;&gt;&lt;property id=&quot;20148&quot; value=&quot;5&quot;/&gt;&lt;property id=&quot;20300&quot; value=&quot;Diapositiva 10 - &amp;quot;Resultados a nivel consolidado&amp;quot;&quot;/&gt;&lt;property id=&quot;20307&quot; value=&quot;295&quot;/&gt;&lt;/object&gt;&lt;object type=&quot;3&quot; unique_id=&quot;10422&quot;&gt;&lt;property id=&quot;20148&quot; value=&quot;5&quot;/&gt;&lt;property id=&quot;20300&quot; value=&quot;Diapositiva 11 - &amp;quot;Resultados a nivel consolidado&amp;quot;&quot;/&gt;&lt;property id=&quot;20307&quot; value=&quot;296&quot;/&gt;&lt;/object&gt;&lt;object type=&quot;3&quot; unique_id=&quot;10423&quot;&gt;&lt;property id=&quot;20148&quot; value=&quot;5&quot;/&gt;&lt;property id=&quot;20300&quot; value=&quot;Diapositiva 12 - &amp;quot;Principales Tasas y Contribuciones&amp;quot;&quot;/&gt;&lt;property id=&quot;20307&quot; value=&quot;297&quot;/&gt;&lt;/object&gt;&lt;object type=&quot;3&quot; unique_id=&quot;10568&quot;&gt;&lt;property id=&quot;20148&quot; value=&quot;5&quot;/&gt;&lt;property id=&quot;20300&quot; value=&quot;Diapositiva 13 - &amp;quot;Principales Ingresos no Tributarios&amp;quot;&quot;/&gt;&lt;property id=&quot;20307&quot; value=&quot;298&quot;/&gt;&lt;/object&gt;&lt;object type=&quot;3&quot; unique_id=&quot;10569&quot;&gt;&lt;property id=&quot;20148&quot; value=&quot;5&quot;/&gt;&lt;property id=&quot;20300&quot; value=&quot;Diapositiva 14&quot;/&gt;&lt;property id=&quot;20307&quot; value=&quot;299&quot;/&gt;&lt;/object&gt;&lt;object type=&quot;3&quot; unique_id=&quot;10671&quot;&gt;&lt;property id=&quot;20148&quot; value=&quot;5&quot;/&gt;&lt;property id=&quot;20300&quot; value=&quot;Diapositiva 15 - &amp;quot;Resultados a nivel regional&amp;quot;&quot;/&gt;&lt;property id=&quot;20307&quot; value=&quot;300&quot;/&gt;&lt;/object&gt;&lt;object type=&quot;3&quot; unique_id=&quot;10672&quot;&gt;&lt;property id=&quot;20148&quot; value=&quot;5&quot;/&gt;&lt;property id=&quot;20300&quot; value=&quot;Diapositiva 16 - &amp;quot;Resultados a nivel regional&amp;quot;&quot;/&gt;&lt;property id=&quot;20307&quot; value=&quot;301&quot;/&gt;&lt;/object&gt;&lt;object type=&quot;3&quot; unique_id=&quot;10889&quot;&gt;&lt;property id=&quot;20148&quot; value=&quot;5&quot;/&gt;&lt;property id=&quot;20300&quot; value=&quot;Diapositiva 17&quot;/&gt;&lt;property id=&quot;20307&quot; value=&quot;302&quot;/&gt;&lt;/object&gt;&lt;object type=&quot;3&quot; unique_id=&quot;10890&quot;&gt;&lt;property id=&quot;20148&quot; value=&quot;5&quot;/&gt;&lt;property id=&quot;20300&quot; value=&quot;Diapositiva 18&quot;/&gt;&lt;property id=&quot;20307&quot; value=&quot;303&quot;/&gt;&lt;/object&gt;&lt;object type=&quot;3&quot; unique_id=&quot;10891&quot;&gt;&lt;property id=&quot;20148&quot; value=&quot;5&quot;/&gt;&lt;property id=&quot;20300&quot; value=&quot;Diapositiva 19&quot;/&gt;&lt;property id=&quot;20307&quot; value=&quot;304&quot;/&gt;&lt;/object&gt;&lt;object type=&quot;3&quot; unique_id=&quot;10892&quot;&gt;&lt;property id=&quot;20148&quot; value=&quot;5&quot;/&gt;&lt;property id=&quot;20300&quot; value=&quot;Diapositiva 20&quot;/&gt;&lt;property id=&quot;20307&quot; value=&quot;305&quot;/&gt;&lt;/object&gt;&lt;/object&gt;&lt;object type=&quot;8&quot; unique_id=&quot;10032&quot;&gt;&lt;/object&gt;&lt;/object&gt;&lt;/database&gt;"/>
  <p:tag name="SECTOMILLISECCONVERTED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yI2DOt6RzRcU51QxdhNewL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HAGzTPKJNXuuOK4v20iPS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0uhWvCQomImT50qU5y4Znw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c48BxRTjzwKhAarpC8SPOi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GFUQynbDZ7CnnKAa7cx9MM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retnMj4SFfqbVIhVK0Rf8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QUq8QELArFIgadhH063fpq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nkrlxYPS4jAzciXk8ToAM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retnMj4SFfqbVIhVK0Rf8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QUq8QELArFIgadhH063fpq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nkrlxYPS4jAzciXk8ToAM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QUq8QELArFIgadhH063fpq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nkrlxYPS4jAzciXk8ToAM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nkrlxYPS4jAzciXk8ToAM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QUq8QELArFIgadhH063fpq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nkrlxYPS4jAzciXk8ToAM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nkrlxYPS4jAzciXk8ToAM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QUq8QELArFIgadhH063fpq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nkrlxYPS4jAzciXk8ToAM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nkrlxYPS4jAzciXk8ToAM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nkrlxYPS4jAzciXk8ToAM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nkrlxYPS4jAzciXk8ToAM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QUq8QELArFIgadhH063fpq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nkrlxYPS4jAzciXk8ToAM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QUq8QELArFIgadhH063fpq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nkrlxYPS4jAzciXk8ToAM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nkrlxYPS4jAzciXk8ToAM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nkrlxYPS4jAzciXk8ToAM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nkrlxYPS4jAzciXk8ToAM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7wNinuYvMzfZ5U1vBqhNhA"/>
</p:tagLst>
</file>

<file path=ppt/theme/theme1.xml><?xml version="1.0" encoding="utf-8"?>
<a:theme xmlns:a="http://schemas.openxmlformats.org/drawingml/2006/main" name="TS101674557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8972BBC-2CBE-43F4-9CA2-3729834A9F4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768</Words>
  <Application>Microsoft Office PowerPoint</Application>
  <PresentationFormat>Presentación en pantalla (4:3)</PresentationFormat>
  <Paragraphs>142</Paragraphs>
  <Slides>25</Slides>
  <Notes>19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25</vt:i4>
      </vt:variant>
    </vt:vector>
  </HeadingPairs>
  <TitlesOfParts>
    <vt:vector size="26" baseType="lpstr">
      <vt:lpstr>TS101674557</vt:lpstr>
      <vt:lpstr>EVOLUCIÓN DE LOS INGRESOS PROPIOS DE LOS GOBIERNOS LOCALES EN ARGENTINA</vt:lpstr>
      <vt:lpstr>Organización de la Presentación</vt:lpstr>
      <vt:lpstr>Diapositiva 3</vt:lpstr>
      <vt:lpstr>Motivación</vt:lpstr>
      <vt:lpstr>Diapositiva 5</vt:lpstr>
      <vt:lpstr>Ingresos municipales totales</vt:lpstr>
      <vt:lpstr>Ingresos propios municipales</vt:lpstr>
      <vt:lpstr>Ingresos propios municipales (cont.)</vt:lpstr>
      <vt:lpstr>Diapositiva 9</vt:lpstr>
      <vt:lpstr>Resultados a nivel consolidado</vt:lpstr>
      <vt:lpstr>Resultados a nivel consolidado</vt:lpstr>
      <vt:lpstr>Principales Tasas y Contribuciones</vt:lpstr>
      <vt:lpstr>Principales Ingresos no Tributarios</vt:lpstr>
      <vt:lpstr>Diapositiva 14</vt:lpstr>
      <vt:lpstr>Resultados a nivel regional</vt:lpstr>
      <vt:lpstr>Resultados a nivel regional</vt:lpstr>
      <vt:lpstr>Resultados a nivel regional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Datos de contacto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2012-11-19T02:16:50Z</dcterms:created>
  <dcterms:modified xsi:type="dcterms:W3CDTF">2013-11-21T10:17:53Z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TC016745579991</vt:lpwstr>
  </property>
</Properties>
</file>